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bin" ContentType="application/vnd.openxmlformats-officedocument.oleObject"/>
  <Default Extension="gif" ContentType="image/gif"/>
  <Default Extension="wmf" ContentType="image/x-wmf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300" r:id="rId3"/>
    <p:sldId id="299" r:id="rId5"/>
    <p:sldId id="301" r:id="rId6"/>
    <p:sldId id="306" r:id="rId7"/>
    <p:sldId id="296" r:id="rId8"/>
    <p:sldId id="304" r:id="rId9"/>
    <p:sldId id="298" r:id="rId10"/>
    <p:sldId id="305" r:id="rId11"/>
    <p:sldId id="310" r:id="rId12"/>
    <p:sldId id="270" r:id="rId13"/>
    <p:sldId id="308" r:id="rId14"/>
    <p:sldId id="278" r:id="rId15"/>
    <p:sldId id="307" r:id="rId16"/>
    <p:sldId id="268" r:id="rId17"/>
    <p:sldId id="267" r:id="rId18"/>
    <p:sldId id="269" r:id="rId19"/>
    <p:sldId id="271" r:id="rId20"/>
    <p:sldId id="280" r:id="rId21"/>
    <p:sldId id="313" r:id="rId22"/>
    <p:sldId id="312" r:id="rId23"/>
    <p:sldId id="309" r:id="rId24"/>
    <p:sldId id="279" r:id="rId25"/>
    <p:sldId id="314" r:id="rId26"/>
    <p:sldId id="316" r:id="rId27"/>
    <p:sldId id="317" r:id="rId28"/>
    <p:sldId id="318" r:id="rId29"/>
  </p:sldIdLst>
  <p:sldSz cx="9144000" cy="6858000" type="screen4x3"/>
  <p:notesSz cx="6858000" cy="9144000"/>
  <p:custDataLst>
    <p:tags r:id="rId33"/>
  </p:custDataLst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20000"/>
      </a:spcBef>
      <a:spcAft>
        <a:spcPct val="0"/>
      </a:spcAft>
      <a:buNone/>
      <a:defRPr sz="3600" b="1" i="0" u="none" kern="1200" baseline="0">
        <a:solidFill>
          <a:srgbClr val="0000FF"/>
        </a:solidFill>
        <a:latin typeface="楷体_GB2312" pitchFamily="49" charset="-122"/>
        <a:ea typeface="楷体_GB2312" pitchFamily="49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20000"/>
      </a:spcBef>
      <a:spcAft>
        <a:spcPct val="0"/>
      </a:spcAft>
      <a:buNone/>
      <a:defRPr sz="3600" b="1" i="0" u="none" kern="1200" baseline="0">
        <a:solidFill>
          <a:srgbClr val="0000FF"/>
        </a:solidFill>
        <a:latin typeface="楷体_GB2312" pitchFamily="49" charset="-122"/>
        <a:ea typeface="楷体_GB2312" pitchFamily="49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20000"/>
      </a:spcBef>
      <a:spcAft>
        <a:spcPct val="0"/>
      </a:spcAft>
      <a:buNone/>
      <a:defRPr sz="3600" b="1" i="0" u="none" kern="1200" baseline="0">
        <a:solidFill>
          <a:srgbClr val="0000FF"/>
        </a:solidFill>
        <a:latin typeface="楷体_GB2312" pitchFamily="49" charset="-122"/>
        <a:ea typeface="楷体_GB2312" pitchFamily="49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20000"/>
      </a:spcBef>
      <a:spcAft>
        <a:spcPct val="0"/>
      </a:spcAft>
      <a:buNone/>
      <a:defRPr sz="3600" b="1" i="0" u="none" kern="1200" baseline="0">
        <a:solidFill>
          <a:srgbClr val="0000FF"/>
        </a:solidFill>
        <a:latin typeface="楷体_GB2312" pitchFamily="49" charset="-122"/>
        <a:ea typeface="楷体_GB2312" pitchFamily="49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20000"/>
      </a:spcBef>
      <a:spcAft>
        <a:spcPct val="0"/>
      </a:spcAft>
      <a:buNone/>
      <a:defRPr sz="3600" b="1" i="0" u="none" kern="1200" baseline="0">
        <a:solidFill>
          <a:srgbClr val="0000FF"/>
        </a:solidFill>
        <a:latin typeface="楷体_GB2312" pitchFamily="49" charset="-122"/>
        <a:ea typeface="楷体_GB2312" pitchFamily="49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20000"/>
      </a:spcBef>
      <a:spcAft>
        <a:spcPct val="0"/>
      </a:spcAft>
      <a:buNone/>
      <a:defRPr sz="3600" b="1" i="0" u="none" kern="1200" baseline="0">
        <a:solidFill>
          <a:srgbClr val="0000FF"/>
        </a:solidFill>
        <a:latin typeface="楷体_GB2312" pitchFamily="49" charset="-122"/>
        <a:ea typeface="楷体_GB2312" pitchFamily="49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20000"/>
      </a:spcBef>
      <a:spcAft>
        <a:spcPct val="0"/>
      </a:spcAft>
      <a:buNone/>
      <a:defRPr sz="3600" b="1" i="0" u="none" kern="1200" baseline="0">
        <a:solidFill>
          <a:srgbClr val="0000FF"/>
        </a:solidFill>
        <a:latin typeface="楷体_GB2312" pitchFamily="49" charset="-122"/>
        <a:ea typeface="楷体_GB2312" pitchFamily="49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20000"/>
      </a:spcBef>
      <a:spcAft>
        <a:spcPct val="0"/>
      </a:spcAft>
      <a:buNone/>
      <a:defRPr sz="3600" b="1" i="0" u="none" kern="1200" baseline="0">
        <a:solidFill>
          <a:srgbClr val="0000FF"/>
        </a:solidFill>
        <a:latin typeface="楷体_GB2312" pitchFamily="49" charset="-122"/>
        <a:ea typeface="楷体_GB2312" pitchFamily="49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20000"/>
      </a:spcBef>
      <a:spcAft>
        <a:spcPct val="0"/>
      </a:spcAft>
      <a:buNone/>
      <a:defRPr sz="3600" b="1" i="0" u="none" kern="1200" baseline="0">
        <a:solidFill>
          <a:srgbClr val="0000FF"/>
        </a:solidFill>
        <a:latin typeface="楷体_GB2312" pitchFamily="49" charset="-122"/>
        <a:ea typeface="楷体_GB2312" pitchFamily="49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900"/>
    <a:srgbClr val="FFCC00"/>
    <a:srgbClr val="FFFF00"/>
    <a:srgbClr val="FF6600"/>
    <a:srgbClr val="BAC5E4"/>
    <a:srgbClr val="FF0000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napToGrid="0" showGuides="1">
      <p:cViewPr>
        <p:scale>
          <a:sx n="66" d="100"/>
          <a:sy n="66" d="100"/>
        </p:scale>
        <p:origin x="-2298" y="-102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36004" cy="36004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3" Type="http://schemas.openxmlformats.org/officeDocument/2006/relationships/tags" Target="tags/tag1.xml"/><Relationship Id="rId32" Type="http://schemas.openxmlformats.org/officeDocument/2006/relationships/tableStyles" Target="tableStyles.xml"/><Relationship Id="rId31" Type="http://schemas.openxmlformats.org/officeDocument/2006/relationships/viewProps" Target="viewProps.xml"/><Relationship Id="rId30" Type="http://schemas.openxmlformats.org/officeDocument/2006/relationships/presProps" Target="presProps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image" Target="../media/image11.wmf"/><Relationship Id="rId1" Type="http://schemas.openxmlformats.org/officeDocument/2006/relationships/image" Target="../media/image10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9154" name="页眉占位符 49153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endParaRPr lang="zh-CN" altLang="en-US" sz="1200" b="0" dirty="0"/>
          </a:p>
        </p:txBody>
      </p:sp>
      <p:sp>
        <p:nvSpPr>
          <p:cNvPr id="49155" name="日期占位符 49154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 algn="r"/>
            <a:endParaRPr lang="zh-CN" altLang="en-US" sz="1200" b="0" dirty="0"/>
          </a:p>
        </p:txBody>
      </p:sp>
      <p:sp>
        <p:nvSpPr>
          <p:cNvPr id="49156" name="幻灯片图像占位符 49155"/>
          <p:cNvSpPr>
            <a:spLocks noRot="1" noTextEdi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49157" name="文本占位符 49156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9158" name="页脚占位符 49157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/>
            <a:endParaRPr lang="zh-CN" altLang="en-US" sz="1200" b="0" dirty="0"/>
          </a:p>
        </p:txBody>
      </p:sp>
      <p:sp>
        <p:nvSpPr>
          <p:cNvPr id="49159" name="灯片编号占位符 49158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/>
            <a:fld id="{9A0DB2DC-4C9A-4742-B13C-FB6460FD3503}" type="slidenum">
              <a:rPr lang="zh-CN" altLang="en-US" sz="1200" b="0" dirty="0"/>
            </a:fld>
            <a:endParaRPr lang="zh-CN" altLang="en-US" sz="1200" b="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lvl="0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2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3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4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5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b="0" dirty="0"/>
            </a:fld>
            <a:endParaRPr lang="zh-CN" altLang="en-US" sz="1200" b="0" dirty="0"/>
          </a:p>
        </p:txBody>
      </p:sp>
      <p:sp>
        <p:nvSpPr>
          <p:cNvPr id="90114" name="幻灯片图像占位符 90113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90115" name="文本占位符 90114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r>
              <a:rPr lang="en-US" altLang="zh-CN" dirty="0"/>
              <a:t>www.czsx.com.cn</a:t>
            </a:r>
            <a:endParaRPr lang="en-US" altLang="zh-CN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b="0" dirty="0"/>
            </a:fld>
            <a:endParaRPr lang="zh-CN" altLang="en-US" sz="1200" b="0" dirty="0"/>
          </a:p>
        </p:txBody>
      </p:sp>
      <p:sp>
        <p:nvSpPr>
          <p:cNvPr id="91138" name="幻灯片图像占位符 91137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91139" name="文本占位符 91138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r>
              <a:rPr lang="en-US" altLang="zh-CN" dirty="0"/>
              <a:t>www.czsx.com.cn</a:t>
            </a:r>
            <a:endParaRPr lang="en-US" altLang="zh-CN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b="0" dirty="0"/>
            </a:fld>
            <a:endParaRPr lang="zh-CN" altLang="en-US" sz="1200" b="0" dirty="0"/>
          </a:p>
        </p:txBody>
      </p:sp>
      <p:sp>
        <p:nvSpPr>
          <p:cNvPr id="92162" name="幻灯片图像占位符 92161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92163" name="文本占位符 92162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r>
              <a:rPr lang="en-US" altLang="zh-CN" dirty="0"/>
              <a:t>www.czsx.com.cn</a:t>
            </a:r>
            <a:endParaRPr lang="en-US" altLang="zh-CN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b="0" dirty="0"/>
            </a:fld>
            <a:endParaRPr lang="zh-CN" altLang="en-US" sz="1200" b="0" dirty="0"/>
          </a:p>
        </p:txBody>
      </p:sp>
      <p:sp>
        <p:nvSpPr>
          <p:cNvPr id="93186" name="幻灯片图像占位符 93185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93187" name="文本占位符 93186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r>
              <a:rPr lang="en-US" altLang="zh-CN" dirty="0"/>
              <a:t>www.czsx.com.cn</a:t>
            </a:r>
            <a:endParaRPr lang="en-US" altLang="zh-CN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b="0" dirty="0"/>
            </a:fld>
            <a:endParaRPr lang="zh-CN" altLang="en-US" sz="1200" b="0" dirty="0"/>
          </a:p>
        </p:txBody>
      </p:sp>
      <p:sp>
        <p:nvSpPr>
          <p:cNvPr id="50178" name="幻灯片图像占位符 50177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50179" name="文本占位符 50178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r>
              <a:rPr lang="en-US" altLang="zh-CN" dirty="0"/>
              <a:t>www.czsx.com.cn</a:t>
            </a:r>
            <a:endParaRPr lang="en-US" altLang="zh-CN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b="0" dirty="0"/>
            </a:fld>
            <a:endParaRPr lang="zh-CN" altLang="en-US" sz="1200" b="0" dirty="0"/>
          </a:p>
        </p:txBody>
      </p:sp>
      <p:sp>
        <p:nvSpPr>
          <p:cNvPr id="94210" name="幻灯片图像占位符 94209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94211" name="文本占位符 94210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r>
              <a:rPr lang="en-US" altLang="zh-CN" dirty="0"/>
              <a:t>www.czsx.com.cn</a:t>
            </a:r>
            <a:endParaRPr lang="en-US" altLang="zh-CN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b="0" dirty="0"/>
            </a:fld>
            <a:endParaRPr lang="zh-CN" altLang="en-US" sz="1200" b="0" dirty="0"/>
          </a:p>
        </p:txBody>
      </p:sp>
      <p:sp>
        <p:nvSpPr>
          <p:cNvPr id="95234" name="幻灯片图像占位符 95233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95235" name="文本占位符 95234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r>
              <a:rPr lang="en-US" altLang="zh-CN" dirty="0"/>
              <a:t>www.czsx.com.cn</a:t>
            </a:r>
            <a:endParaRPr lang="en-US" altLang="zh-CN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b="0" dirty="0"/>
            </a:fld>
            <a:endParaRPr lang="zh-CN" altLang="en-US" sz="1200" b="0" dirty="0"/>
          </a:p>
        </p:txBody>
      </p:sp>
      <p:sp>
        <p:nvSpPr>
          <p:cNvPr id="96258" name="幻灯片图像占位符 96257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96259" name="文本占位符 96258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r>
              <a:rPr lang="en-US" altLang="zh-CN" dirty="0"/>
              <a:t>www.czsx.com.cn</a:t>
            </a:r>
            <a:endParaRPr lang="en-US" altLang="zh-CN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b="0" dirty="0"/>
            </a:fld>
            <a:endParaRPr lang="zh-CN" altLang="en-US" sz="1200" b="0" dirty="0"/>
          </a:p>
        </p:txBody>
      </p:sp>
      <p:sp>
        <p:nvSpPr>
          <p:cNvPr id="97282" name="幻灯片图像占位符 97281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97283" name="文本占位符 97282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r>
              <a:rPr lang="en-US" altLang="zh-CN" dirty="0"/>
              <a:t>www.czsx.com.cn</a:t>
            </a:r>
            <a:endParaRPr lang="en-US" altLang="zh-CN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b="0" dirty="0"/>
            </a:fld>
            <a:endParaRPr lang="zh-CN" altLang="en-US" sz="1200" b="0" dirty="0"/>
          </a:p>
        </p:txBody>
      </p:sp>
      <p:sp>
        <p:nvSpPr>
          <p:cNvPr id="98306" name="幻灯片图像占位符 98305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98307" name="文本占位符 98306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r>
              <a:rPr lang="en-US" altLang="zh-CN" dirty="0"/>
              <a:t>www.czsx.com.cn</a:t>
            </a:r>
            <a:endParaRPr lang="en-US" altLang="zh-CN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b="0" dirty="0"/>
            </a:fld>
            <a:endParaRPr lang="zh-CN" altLang="en-US" sz="1200" b="0" dirty="0"/>
          </a:p>
        </p:txBody>
      </p:sp>
      <p:sp>
        <p:nvSpPr>
          <p:cNvPr id="99330" name="幻灯片图像占位符 99329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99331" name="文本占位符 99330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r>
              <a:rPr lang="en-US" altLang="zh-CN" dirty="0"/>
              <a:t>www.czsx.com.cn</a:t>
            </a:r>
            <a:endParaRPr lang="en-US" altLang="zh-CN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b="0" dirty="0"/>
            </a:fld>
            <a:endParaRPr lang="zh-CN" altLang="en-US" sz="1200" b="0" dirty="0"/>
          </a:p>
        </p:txBody>
      </p:sp>
      <p:sp>
        <p:nvSpPr>
          <p:cNvPr id="100354" name="幻灯片图像占位符 100353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100355" name="文本占位符 100354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r>
              <a:rPr lang="en-US" altLang="zh-CN" dirty="0"/>
              <a:t>www.czsx.com.cn</a:t>
            </a:r>
            <a:endParaRPr lang="en-US" altLang="zh-CN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b="0" dirty="0"/>
            </a:fld>
            <a:endParaRPr lang="zh-CN" altLang="en-US" sz="1200" b="0" dirty="0"/>
          </a:p>
        </p:txBody>
      </p:sp>
      <p:sp>
        <p:nvSpPr>
          <p:cNvPr id="101378" name="幻灯片图像占位符 101377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101379" name="文本占位符 101378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r>
              <a:rPr lang="en-US" altLang="zh-CN" dirty="0"/>
              <a:t>www.czsx.com.cn</a:t>
            </a:r>
            <a:endParaRPr lang="en-US" altLang="zh-CN"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b="0" dirty="0"/>
            </a:fld>
            <a:endParaRPr lang="zh-CN" altLang="en-US" sz="1200" b="0" dirty="0"/>
          </a:p>
        </p:txBody>
      </p:sp>
      <p:sp>
        <p:nvSpPr>
          <p:cNvPr id="102402" name="幻灯片图像占位符 102401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102403" name="文本占位符 102402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r>
              <a:rPr lang="en-US" altLang="zh-CN" dirty="0"/>
              <a:t>www.czsx.com.cn</a:t>
            </a:r>
            <a:endParaRPr lang="en-US" altLang="zh-CN" dirty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b="0" dirty="0"/>
            </a:fld>
            <a:endParaRPr lang="zh-CN" altLang="en-US" sz="1200" b="0" dirty="0"/>
          </a:p>
        </p:txBody>
      </p:sp>
      <p:sp>
        <p:nvSpPr>
          <p:cNvPr id="103426" name="幻灯片图像占位符 103425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103427" name="文本占位符 103426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r>
              <a:rPr lang="en-US" altLang="zh-CN" dirty="0"/>
              <a:t>www.czsx.com.cn</a:t>
            </a:r>
            <a:endParaRPr lang="en-US" altLang="zh-CN" dirty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b="0" dirty="0"/>
            </a:fld>
            <a:endParaRPr lang="zh-CN" altLang="en-US" sz="1200" b="0" dirty="0"/>
          </a:p>
        </p:txBody>
      </p:sp>
      <p:sp>
        <p:nvSpPr>
          <p:cNvPr id="104450" name="幻灯片图像占位符 104449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104451" name="文本占位符 104450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r>
              <a:rPr lang="en-US" altLang="zh-CN" dirty="0"/>
              <a:t>www.czsx.com.cn</a:t>
            </a:r>
            <a:endParaRPr lang="en-US" altLang="zh-CN" dirty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b="0" dirty="0"/>
            </a:fld>
            <a:endParaRPr lang="zh-CN" altLang="en-US" sz="1200" b="0" dirty="0"/>
          </a:p>
        </p:txBody>
      </p:sp>
      <p:sp>
        <p:nvSpPr>
          <p:cNvPr id="105474" name="幻灯片图像占位符 105473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105475" name="文本占位符 105474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r>
              <a:rPr lang="en-US" altLang="zh-CN" dirty="0"/>
              <a:t>www.czsx.com.cn</a:t>
            </a:r>
            <a:endParaRPr lang="en-US" altLang="zh-CN" dirty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b="0" dirty="0"/>
            </a:fld>
            <a:endParaRPr lang="zh-CN" altLang="en-US" sz="1200" b="0" dirty="0"/>
          </a:p>
        </p:txBody>
      </p:sp>
      <p:sp>
        <p:nvSpPr>
          <p:cNvPr id="106498" name="幻灯片图像占位符 106497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106499" name="文本占位符 106498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r>
              <a:rPr lang="en-US" altLang="zh-CN" dirty="0"/>
              <a:t>www.czsx.com.cn</a:t>
            </a:r>
            <a:endParaRPr lang="en-US" altLang="zh-CN" dirty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b="0" dirty="0"/>
            </a:fld>
            <a:endParaRPr lang="zh-CN" altLang="en-US" sz="1200" b="0" dirty="0"/>
          </a:p>
        </p:txBody>
      </p:sp>
      <p:sp>
        <p:nvSpPr>
          <p:cNvPr id="107522" name="幻灯片图像占位符 107521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107523" name="文本占位符 107522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r>
              <a:rPr lang="en-US" altLang="zh-CN" dirty="0"/>
              <a:t>www.czsx.com.cn</a:t>
            </a:r>
            <a:endParaRPr lang="en-US" altLang="zh-CN" dirty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b="0" dirty="0"/>
            </a:fld>
            <a:endParaRPr lang="zh-CN" altLang="en-US" sz="1200" b="0" dirty="0"/>
          </a:p>
        </p:txBody>
      </p:sp>
      <p:sp>
        <p:nvSpPr>
          <p:cNvPr id="108546" name="幻灯片图像占位符 108545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108547" name="文本占位符 108546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r>
              <a:rPr lang="en-US" altLang="zh-CN" dirty="0"/>
              <a:t>www.czsx.com.cn</a:t>
            </a:r>
            <a:endParaRPr lang="en-US" altLang="zh-CN" dirty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b="0" dirty="0"/>
            </a:fld>
            <a:endParaRPr lang="zh-CN" altLang="en-US" sz="1200" b="0" dirty="0"/>
          </a:p>
        </p:txBody>
      </p:sp>
      <p:sp>
        <p:nvSpPr>
          <p:cNvPr id="64514" name="幻灯片图像占位符 64513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64515" name="文本占位符 64514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r>
              <a:rPr lang="en-US" altLang="zh-CN" dirty="0"/>
              <a:t>www.czsx.com.cn</a:t>
            </a:r>
            <a:endParaRPr lang="en-US" altLang="zh-CN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b="0" dirty="0"/>
            </a:fld>
            <a:endParaRPr lang="zh-CN" altLang="en-US" sz="1200" b="0" dirty="0"/>
          </a:p>
        </p:txBody>
      </p:sp>
      <p:sp>
        <p:nvSpPr>
          <p:cNvPr id="109570" name="幻灯片图像占位符 109569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109571" name="文本占位符 109570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r>
              <a:rPr lang="en-US" altLang="zh-CN" dirty="0"/>
              <a:t>www.czsx.com.cn</a:t>
            </a:r>
            <a:endParaRPr lang="en-US" altLang="zh-CN" dirty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b="0" dirty="0"/>
            </a:fld>
            <a:endParaRPr lang="zh-CN" altLang="en-US" sz="1200" b="0" dirty="0"/>
          </a:p>
        </p:txBody>
      </p:sp>
      <p:sp>
        <p:nvSpPr>
          <p:cNvPr id="84994" name="幻灯片图像占位符 84993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84995" name="文本占位符 84994"/>
          <p:cNvSpPr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ln/>
        </p:spPr>
        <p:txBody>
          <a:bodyPr/>
          <a:p>
            <a:pPr lvl="0"/>
            <a:r>
              <a:rPr lang="en-US" altLang="zh-CN" dirty="0"/>
              <a:t>www.czsx.com.cn</a:t>
            </a:r>
            <a:endParaRPr lang="en-US" altLang="zh-CN" dirty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b="0" dirty="0"/>
            </a:fld>
            <a:endParaRPr lang="zh-CN" altLang="en-US" sz="1200" b="0" dirty="0"/>
          </a:p>
        </p:txBody>
      </p:sp>
      <p:sp>
        <p:nvSpPr>
          <p:cNvPr id="110594" name="幻灯片图像占位符 110593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110595" name="文本占位符 110594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r>
              <a:rPr lang="en-US" altLang="zh-CN" dirty="0"/>
              <a:t>www.czsx.com.cn</a:t>
            </a:r>
            <a:endParaRPr lang="en-US" altLang="zh-CN" dirty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b="0" dirty="0"/>
            </a:fld>
            <a:endParaRPr lang="zh-CN" altLang="en-US" sz="1200" b="0" dirty="0"/>
          </a:p>
        </p:txBody>
      </p:sp>
      <p:sp>
        <p:nvSpPr>
          <p:cNvPr id="111618" name="幻灯片图像占位符 111617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111619" name="文本占位符 111618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r>
              <a:rPr lang="en-US" altLang="zh-CN" dirty="0"/>
              <a:t>www.czsx.com.cn</a:t>
            </a:r>
            <a:endParaRPr lang="en-US" altLang="zh-CN" dirty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b="0" dirty="0"/>
            </a:fld>
            <a:endParaRPr lang="zh-CN" altLang="en-US" sz="1200" b="0" dirty="0"/>
          </a:p>
        </p:txBody>
      </p:sp>
      <p:sp>
        <p:nvSpPr>
          <p:cNvPr id="112642" name="幻灯片图像占位符 112641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112643" name="文本占位符 112642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r>
              <a:rPr lang="en-US" altLang="zh-CN" dirty="0"/>
              <a:t>www.czsx.com.cn</a:t>
            </a:r>
            <a:endParaRPr lang="en-US" altLang="zh-CN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标题 102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27" name="文本占位符 1026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 b="0"/>
            </a:lvl1pPr>
          </a:lstStyle>
          <a:p>
            <a:pPr lvl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 b="0"/>
            </a:lvl1pPr>
          </a:lstStyle>
          <a:p>
            <a:pPr lvl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 b="0"/>
            </a:lvl1pPr>
          </a:lstStyle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None/>
        <a:defRPr sz="3600" b="1" i="0" u="none" kern="1200" baseline="0">
          <a:solidFill>
            <a:srgbClr val="0000FF"/>
          </a:solidFill>
          <a:latin typeface="楷体_GB2312" pitchFamily="49" charset="-122"/>
          <a:ea typeface="楷体_GB2312" pitchFamily="49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None/>
        <a:defRPr sz="3600" b="1" i="0" u="none" kern="1200" baseline="0">
          <a:solidFill>
            <a:srgbClr val="0000FF"/>
          </a:solidFill>
          <a:latin typeface="楷体_GB2312" pitchFamily="49" charset="-122"/>
          <a:ea typeface="楷体_GB2312" pitchFamily="49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None/>
        <a:defRPr sz="3600" b="1" i="0" u="none" kern="1200" baseline="0">
          <a:solidFill>
            <a:srgbClr val="0000FF"/>
          </a:solidFill>
          <a:latin typeface="楷体_GB2312" pitchFamily="49" charset="-122"/>
          <a:ea typeface="楷体_GB2312" pitchFamily="49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None/>
        <a:defRPr sz="3600" b="1" i="0" u="none" kern="1200" baseline="0">
          <a:solidFill>
            <a:srgbClr val="0000FF"/>
          </a:solidFill>
          <a:latin typeface="楷体_GB2312" pitchFamily="49" charset="-122"/>
          <a:ea typeface="楷体_GB2312" pitchFamily="49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None/>
        <a:defRPr sz="3600" b="1" i="0" u="none" kern="1200" baseline="0">
          <a:solidFill>
            <a:srgbClr val="0000FF"/>
          </a:solidFill>
          <a:latin typeface="楷体_GB2312" pitchFamily="49" charset="-122"/>
          <a:ea typeface="楷体_GB2312" pitchFamily="49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None/>
        <a:defRPr sz="3600" b="1" i="0" u="none" kern="1200" baseline="0">
          <a:solidFill>
            <a:srgbClr val="0000FF"/>
          </a:solidFill>
          <a:latin typeface="楷体_GB2312" pitchFamily="49" charset="-122"/>
          <a:ea typeface="楷体_GB2312" pitchFamily="49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None/>
        <a:defRPr sz="3600" b="1" i="0" u="none" kern="1200" baseline="0">
          <a:solidFill>
            <a:srgbClr val="0000FF"/>
          </a:solidFill>
          <a:latin typeface="楷体_GB2312" pitchFamily="49" charset="-122"/>
          <a:ea typeface="楷体_GB2312" pitchFamily="49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None/>
        <a:defRPr sz="3600" b="1" i="0" u="none" kern="1200" baseline="0">
          <a:solidFill>
            <a:srgbClr val="0000FF"/>
          </a:solidFill>
          <a:latin typeface="楷体_GB2312" pitchFamily="49" charset="-122"/>
          <a:ea typeface="楷体_GB2312" pitchFamily="49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4.xml"/><Relationship Id="rId4" Type="http://schemas.openxmlformats.org/officeDocument/2006/relationships/vmlDrawing" Target="../drawings/vmlDrawing1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.wmf"/><Relationship Id="rId1" Type="http://schemas.openxmlformats.org/officeDocument/2006/relationships/oleObject" Target="../embeddings/oleObject1.bin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GI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0.xml"/><Relationship Id="rId4" Type="http://schemas.openxmlformats.org/officeDocument/2006/relationships/vmlDrawing" Target="../drawings/vmlDrawing2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6.wmf"/><Relationship Id="rId1" Type="http://schemas.openxmlformats.org/officeDocument/2006/relationships/oleObject" Target="../embeddings/oleObject2.bin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6.xml"/><Relationship Id="rId4" Type="http://schemas.openxmlformats.org/officeDocument/2006/relationships/vmlDrawing" Target="../drawings/vmlDrawing3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7.wmf"/><Relationship Id="rId1" Type="http://schemas.openxmlformats.org/officeDocument/2006/relationships/oleObject" Target="../embeddings/oleObject3.bin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8.xml"/><Relationship Id="rId5" Type="http://schemas.openxmlformats.org/officeDocument/2006/relationships/vmlDrawing" Target="../drawings/vmlDrawing4.vml"/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9.wmf"/><Relationship Id="rId2" Type="http://schemas.openxmlformats.org/officeDocument/2006/relationships/oleObject" Target="../embeddings/oleObject4.bin"/><Relationship Id="rId1" Type="http://schemas.openxmlformats.org/officeDocument/2006/relationships/image" Target="../media/image8.GIF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.png"/></Relationships>
</file>

<file path=ppt/slides/_rels/slide23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23.xml"/><Relationship Id="rId8" Type="http://schemas.openxmlformats.org/officeDocument/2006/relationships/vmlDrawing" Target="../drawings/vmlDrawing5.vml"/><Relationship Id="rId7" Type="http://schemas.openxmlformats.org/officeDocument/2006/relationships/slideLayout" Target="../slideLayouts/slideLayout7.xml"/><Relationship Id="rId6" Type="http://schemas.openxmlformats.org/officeDocument/2006/relationships/image" Target="../media/image12.wmf"/><Relationship Id="rId5" Type="http://schemas.openxmlformats.org/officeDocument/2006/relationships/oleObject" Target="../embeddings/oleObject7.bin"/><Relationship Id="rId4" Type="http://schemas.openxmlformats.org/officeDocument/2006/relationships/image" Target="../media/image11.wmf"/><Relationship Id="rId3" Type="http://schemas.openxmlformats.org/officeDocument/2006/relationships/oleObject" Target="../embeddings/oleObject6.bin"/><Relationship Id="rId2" Type="http://schemas.openxmlformats.org/officeDocument/2006/relationships/image" Target="../media/image10.wmf"/><Relationship Id="rId1" Type="http://schemas.openxmlformats.org/officeDocument/2006/relationships/oleObject" Target="../embeddings/oleObject5.bin"/></Relationships>
</file>

<file path=ppt/slides/_rels/slide24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24.xml"/><Relationship Id="rId4" Type="http://schemas.openxmlformats.org/officeDocument/2006/relationships/vmlDrawing" Target="../drawings/vmlDrawing6.vml"/><Relationship Id="rId3" Type="http://schemas.openxmlformats.org/officeDocument/2006/relationships/slideLayout" Target="../slideLayouts/slideLayout12.xml"/><Relationship Id="rId2" Type="http://schemas.openxmlformats.org/officeDocument/2006/relationships/image" Target="../media/image13.wmf"/><Relationship Id="rId1" Type="http://schemas.openxmlformats.org/officeDocument/2006/relationships/oleObject" Target="../embeddings/oleObject8.bin"/></Relationships>
</file>

<file path=ppt/slides/_rels/slide25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25.xml"/><Relationship Id="rId4" Type="http://schemas.openxmlformats.org/officeDocument/2006/relationships/vmlDrawing" Target="../drawings/vmlDrawing7.vml"/><Relationship Id="rId3" Type="http://schemas.openxmlformats.org/officeDocument/2006/relationships/slideLayout" Target="../slideLayouts/slideLayout12.xml"/><Relationship Id="rId2" Type="http://schemas.openxmlformats.org/officeDocument/2006/relationships/image" Target="../media/image13.wmf"/><Relationship Id="rId1" Type="http://schemas.openxmlformats.org/officeDocument/2006/relationships/oleObject" Target="../embeddings/oleObject9.bin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54274" name="图片 54273" descr="c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1854200"/>
            <a:ext cx="1752600" cy="15525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4275" name="矩形 54274"/>
          <p:cNvSpPr/>
          <p:nvPr/>
        </p:nvSpPr>
        <p:spPr>
          <a:xfrm>
            <a:off x="1138238" y="1568450"/>
            <a:ext cx="7491412" cy="178117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20153"/>
              </a:avLst>
            </a:prstTxWarp>
            <a:normAutofit/>
          </a:bodyPr>
          <a:p>
            <a:pPr algn="ctr"/>
            <a:r>
              <a:rPr lang="zh-CN" altLang="en-US" sz="4800" b="1">
                <a:ln w="9525" cap="flat" cmpd="sng">
                  <a:solidFill>
                    <a:srgbClr val="FF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0000"/>
                </a:solidFill>
                <a:effectLst>
                  <a:outerShdw dist="35921" dir="2699999" algn="ctr" rotWithShape="0">
                    <a:srgbClr val="808080">
                      <a:alpha val="80000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1</a:t>
            </a:r>
            <a:r>
              <a:rPr lang="en-US" altLang="zh-CN" sz="4800" b="1">
                <a:ln w="9525" cap="flat" cmpd="sng">
                  <a:solidFill>
                    <a:srgbClr val="FF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0000"/>
                </a:solidFill>
                <a:effectLst>
                  <a:outerShdw dist="35921" dir="2699999" algn="ctr" rotWithShape="0">
                    <a:srgbClr val="808080">
                      <a:alpha val="80000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8</a:t>
            </a:r>
            <a:r>
              <a:rPr lang="zh-CN" altLang="en-US" sz="4800" b="1">
                <a:ln w="9525" cap="flat" cmpd="sng">
                  <a:solidFill>
                    <a:srgbClr val="FF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0000"/>
                </a:solidFill>
                <a:effectLst>
                  <a:outerShdw dist="35921" dir="2699999" algn="ctr" rotWithShape="0">
                    <a:srgbClr val="808080">
                      <a:alpha val="80000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.1.2 平行四边形的复习</a:t>
            </a:r>
            <a:endParaRPr lang="zh-CN" altLang="en-US" sz="4800" b="1">
              <a:ln w="9525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FF0000"/>
              </a:solidFill>
              <a:effectLst>
                <a:outerShdw dist="35921" dir="2699999" algn="ctr" rotWithShape="0">
                  <a:srgbClr val="808080">
                    <a:alpha val="80000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54276" name="矩形 54275"/>
          <p:cNvSpPr>
            <a:spLocks noRot="1"/>
          </p:cNvSpPr>
          <p:nvPr/>
        </p:nvSpPr>
        <p:spPr>
          <a:xfrm>
            <a:off x="455613" y="238125"/>
            <a:ext cx="8221662" cy="1470025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>
              <a:spcBef>
                <a:spcPct val="0"/>
              </a:spcBef>
            </a:pPr>
            <a:r>
              <a:rPr lang="zh-CN" altLang="en-US" sz="4200" dirty="0">
                <a:latin typeface="华文中宋" panose="02010600040101010101" pitchFamily="2" charset="-122"/>
                <a:ea typeface="华文中宋" panose="02010600040101010101" pitchFamily="2" charset="-122"/>
              </a:rPr>
              <a:t>新人教版八</a:t>
            </a:r>
            <a:r>
              <a:rPr lang="en-US" altLang="zh-CN" sz="4200" dirty="0">
                <a:latin typeface="华文中宋" panose="02010600040101010101" pitchFamily="2" charset="-122"/>
                <a:ea typeface="华文中宋" panose="02010600040101010101" pitchFamily="2" charset="-122"/>
              </a:rPr>
              <a:t>(</a:t>
            </a:r>
            <a:r>
              <a:rPr lang="zh-CN" altLang="en-US" sz="4200" dirty="0">
                <a:latin typeface="华文中宋" panose="02010600040101010101" pitchFamily="2" charset="-122"/>
                <a:ea typeface="华文中宋" panose="02010600040101010101" pitchFamily="2" charset="-122"/>
              </a:rPr>
              <a:t>下</a:t>
            </a:r>
            <a:r>
              <a:rPr lang="en-US" altLang="zh-CN" sz="4200" dirty="0">
                <a:latin typeface="华文中宋" panose="02010600040101010101" pitchFamily="2" charset="-122"/>
                <a:ea typeface="华文中宋" panose="02010600040101010101" pitchFamily="2" charset="-122"/>
              </a:rPr>
              <a:t>)</a:t>
            </a:r>
            <a:r>
              <a:rPr lang="zh-CN" altLang="en-US" sz="4200" dirty="0">
                <a:latin typeface="华文中宋" panose="02010600040101010101" pitchFamily="2" charset="-122"/>
                <a:ea typeface="华文中宋" panose="02010600040101010101" pitchFamily="2" charset="-122"/>
              </a:rPr>
              <a:t>第</a:t>
            </a:r>
            <a:r>
              <a:rPr lang="en-US" altLang="zh-CN" sz="4200" dirty="0">
                <a:latin typeface="华文中宋" panose="02010600040101010101" pitchFamily="2" charset="-122"/>
                <a:ea typeface="华文中宋" panose="02010600040101010101" pitchFamily="2" charset="-122"/>
              </a:rPr>
              <a:t>18</a:t>
            </a:r>
            <a:r>
              <a:rPr lang="zh-CN" altLang="en-US" sz="4200" dirty="0">
                <a:latin typeface="华文中宋" panose="02010600040101010101" pitchFamily="2" charset="-122"/>
                <a:ea typeface="华文中宋" panose="02010600040101010101" pitchFamily="2" charset="-122"/>
              </a:rPr>
              <a:t>章四边形课件</a:t>
            </a:r>
            <a:endParaRPr lang="zh-CN" altLang="en-US" sz="4200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54278" name="矩形 54277"/>
          <p:cNvSpPr/>
          <p:nvPr/>
        </p:nvSpPr>
        <p:spPr>
          <a:xfrm>
            <a:off x="3302000" y="3908425"/>
            <a:ext cx="4700588" cy="679450"/>
          </a:xfrm>
          <a:prstGeom prst="rect">
            <a:avLst/>
          </a:prstGeom>
          <a:solidFill>
            <a:srgbClr val="FFFF00"/>
          </a:solidFill>
          <a:ln w="3810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latin typeface="Arial" panose="020B0604020202020204" pitchFamily="34" charset="0"/>
                <a:ea typeface="楷体_GB2312" pitchFamily="49" charset="-122"/>
              </a:rPr>
              <a:t>两条平行线间的距离</a:t>
            </a:r>
            <a:endParaRPr lang="zh-CN" altLang="en-US" dirty="0">
              <a:latin typeface="Arial" panose="020B0604020202020204" pitchFamily="34" charset="0"/>
              <a:ea typeface="楷体_GB2312" pitchFamily="49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53250" name="矩形 53249"/>
          <p:cNvSpPr/>
          <p:nvPr/>
        </p:nvSpPr>
        <p:spPr>
          <a:xfrm>
            <a:off x="2379663" y="219075"/>
            <a:ext cx="2590800" cy="533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>
              <a:spcBef>
                <a:spcPct val="0"/>
              </a:spcBef>
            </a:pPr>
            <a:r>
              <a:rPr lang="zh-CN" altLang="en-US" sz="3600" b="1">
                <a:ln w="12700" cap="flat" cmpd="sng">
                  <a:solidFill>
                    <a:srgbClr val="3333CC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B2B2B2">
                    <a:alpha val="50000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知识回顾</a:t>
            </a:r>
            <a:endParaRPr lang="zh-CN" altLang="en-US" sz="3600" b="1">
              <a:ln w="12700" cap="flat" cmpd="sng">
                <a:solidFill>
                  <a:srgbClr val="3333CC"/>
                </a:solidFill>
                <a:prstDash val="solid"/>
                <a:headEnd type="none" w="med" len="med"/>
                <a:tailEnd type="none" w="med" len="med"/>
              </a:ln>
              <a:solidFill>
                <a:srgbClr val="B2B2B2">
                  <a:alpha val="50000"/>
                </a:srgbClr>
              </a:solidFill>
              <a:effectLst>
                <a:outerShdw dist="45791" dir="2021404" algn="ctr" rotWithShape="0">
                  <a:srgbClr val="9999FF"/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53251" name="文本框 53250"/>
          <p:cNvSpPr txBox="1"/>
          <p:nvPr/>
        </p:nvSpPr>
        <p:spPr>
          <a:xfrm>
            <a:off x="0" y="5035550"/>
            <a:ext cx="8137525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dirty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（</a:t>
            </a:r>
            <a:r>
              <a:rPr lang="en-US" altLang="zh-CN" sz="3200" dirty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3</a:t>
            </a:r>
            <a:r>
              <a:rPr lang="zh-CN" altLang="en-US" sz="3200" dirty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）平行四边形的的</a:t>
            </a:r>
            <a:r>
              <a:rPr lang="zh-CN" altLang="en-US" sz="3200" dirty="0">
                <a:solidFill>
                  <a:srgbClr val="FF00FF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对角线</a:t>
            </a:r>
            <a:r>
              <a:rPr lang="zh-CN" altLang="en-US" sz="3200" dirty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互相平分</a:t>
            </a:r>
            <a:endParaRPr lang="zh-CN" altLang="en-US" sz="3200">
              <a:solidFill>
                <a:schemeClr val="tx1"/>
              </a:solidFill>
              <a:latin typeface="Arial" panose="020B0604020202020204" pitchFamily="34" charset="0"/>
              <a:ea typeface="隶书" panose="02010509060101010101" pitchFamily="49" charset="-122"/>
            </a:endParaRPr>
          </a:p>
        </p:txBody>
      </p:sp>
      <p:sp>
        <p:nvSpPr>
          <p:cNvPr id="53253" name="矩形 53252"/>
          <p:cNvSpPr/>
          <p:nvPr/>
        </p:nvSpPr>
        <p:spPr>
          <a:xfrm>
            <a:off x="0" y="2644775"/>
            <a:ext cx="506095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0"/>
              </a:spcBef>
            </a:pPr>
            <a:r>
              <a:rPr lang="en-US" altLang="zh-CN" sz="3200" dirty="0">
                <a:solidFill>
                  <a:srgbClr val="FF33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∵</a:t>
            </a:r>
            <a:r>
              <a:rPr lang="zh-CN" altLang="en-US" sz="3200" dirty="0">
                <a:solidFill>
                  <a:srgbClr val="FF33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四边形</a:t>
            </a:r>
            <a:r>
              <a:rPr lang="en-US" altLang="zh-CN" sz="3200" dirty="0">
                <a:solidFill>
                  <a:srgbClr val="FF33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ABCD</a:t>
            </a:r>
            <a:r>
              <a:rPr lang="zh-CN" altLang="en-US" sz="3200" dirty="0">
                <a:solidFill>
                  <a:srgbClr val="FF33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是平行四边形</a:t>
            </a:r>
            <a:endParaRPr lang="zh-CN" altLang="en-US" sz="3200" dirty="0">
              <a:solidFill>
                <a:srgbClr val="FF33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grpSp>
        <p:nvGrpSpPr>
          <p:cNvPr id="53295" name="组合 53294"/>
          <p:cNvGrpSpPr/>
          <p:nvPr/>
        </p:nvGrpSpPr>
        <p:grpSpPr>
          <a:xfrm>
            <a:off x="0" y="3048000"/>
            <a:ext cx="4125913" cy="787400"/>
            <a:chOff x="3161" y="1838"/>
            <a:chExt cx="2599" cy="496"/>
          </a:xfrm>
        </p:grpSpPr>
        <p:sp>
          <p:nvSpPr>
            <p:cNvPr id="53254" name="文本框 53253"/>
            <p:cNvSpPr txBox="1"/>
            <p:nvPr/>
          </p:nvSpPr>
          <p:spPr>
            <a:xfrm>
              <a:off x="3161" y="1838"/>
              <a:ext cx="2599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3200">
                  <a:solidFill>
                    <a:srgbClr val="FF33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∴</a:t>
              </a:r>
              <a:r>
                <a:rPr lang="en-US" altLang="zh-CN" sz="3200" b="0">
                  <a:solidFill>
                    <a:srgbClr val="FF33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 </a:t>
              </a:r>
              <a:r>
                <a:rPr lang="en-US" altLang="zh-CN" sz="3200">
                  <a:solidFill>
                    <a:srgbClr val="FF3300"/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AB∥CD</a:t>
              </a:r>
              <a:r>
                <a:rPr lang="zh-CN" altLang="en-US" sz="3200">
                  <a:solidFill>
                    <a:srgbClr val="FF3300"/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，</a:t>
              </a:r>
              <a:r>
                <a:rPr lang="en-US" altLang="zh-CN" sz="3200">
                  <a:solidFill>
                    <a:srgbClr val="FF3300"/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AD∥BC</a:t>
              </a:r>
              <a:endParaRPr lang="en-US" altLang="zh-CN" sz="3200">
                <a:solidFill>
                  <a:srgbClr val="FF3300"/>
                </a:solidFill>
                <a:latin typeface="隶书" panose="02010509060101010101" pitchFamily="49" charset="-122"/>
                <a:ea typeface="隶书" panose="02010509060101010101" pitchFamily="49" charset="-122"/>
              </a:endParaRPr>
            </a:p>
          </p:txBody>
        </p:sp>
        <p:grpSp>
          <p:nvGrpSpPr>
            <p:cNvPr id="53293" name="组合 53292"/>
            <p:cNvGrpSpPr/>
            <p:nvPr/>
          </p:nvGrpSpPr>
          <p:grpSpPr>
            <a:xfrm>
              <a:off x="3710" y="1959"/>
              <a:ext cx="1448" cy="375"/>
              <a:chOff x="3710" y="1914"/>
              <a:chExt cx="1448" cy="375"/>
            </a:xfrm>
          </p:grpSpPr>
          <p:sp>
            <p:nvSpPr>
              <p:cNvPr id="53255" name="文本框 53254"/>
              <p:cNvSpPr txBox="1"/>
              <p:nvPr/>
            </p:nvSpPr>
            <p:spPr>
              <a:xfrm>
                <a:off x="3710" y="1924"/>
                <a:ext cx="405" cy="36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zh-CN" altLang="en-US" sz="3200">
                    <a:solidFill>
                      <a:srgbClr val="FF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＝</a:t>
                </a:r>
                <a:endParaRPr lang="zh-CN" altLang="en-US" sz="32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53256" name="文本框 53255"/>
              <p:cNvSpPr txBox="1"/>
              <p:nvPr/>
            </p:nvSpPr>
            <p:spPr>
              <a:xfrm>
                <a:off x="4739" y="1914"/>
                <a:ext cx="419" cy="36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zh-CN" altLang="en-US" sz="3200">
                    <a:solidFill>
                      <a:srgbClr val="FF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＝</a:t>
                </a:r>
                <a:endParaRPr lang="zh-CN" altLang="en-US" sz="32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</p:grpSp>
      </p:grpSp>
      <p:sp>
        <p:nvSpPr>
          <p:cNvPr id="53257" name="矩形 53256"/>
          <p:cNvSpPr/>
          <p:nvPr/>
        </p:nvSpPr>
        <p:spPr>
          <a:xfrm>
            <a:off x="233363" y="4041775"/>
            <a:ext cx="5978525" cy="106680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>
              <a:spcBef>
                <a:spcPct val="0"/>
              </a:spcBef>
            </a:pPr>
            <a:r>
              <a:rPr lang="en-US" altLang="zh-CN" sz="3200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∵</a:t>
            </a:r>
            <a:r>
              <a:rPr lang="zh-CN" altLang="en-US" sz="3200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四边形</a:t>
            </a:r>
            <a:r>
              <a:rPr lang="en-US" altLang="zh-CN" sz="3200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ABCD</a:t>
            </a:r>
            <a:r>
              <a:rPr lang="zh-CN" altLang="en-US" sz="3200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是平行四边形</a:t>
            </a:r>
            <a:endParaRPr lang="zh-CN" altLang="en-US" sz="3200" dirty="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spcBef>
                <a:spcPct val="0"/>
              </a:spcBef>
            </a:pPr>
            <a:r>
              <a:rPr lang="en-US" altLang="zh-CN" sz="320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∴ </a:t>
            </a:r>
            <a:r>
              <a:rPr lang="en-US" altLang="zh-CN" sz="32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∠A =∠C, ∠B=∠D</a:t>
            </a:r>
            <a:r>
              <a:rPr lang="en-US" altLang="zh-CN" sz="3200" b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endParaRPr lang="en-US" altLang="zh-CN" sz="3200" b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3258" name="矩形 53257"/>
          <p:cNvSpPr/>
          <p:nvPr/>
        </p:nvSpPr>
        <p:spPr>
          <a:xfrm>
            <a:off x="0" y="5599113"/>
            <a:ext cx="5967413" cy="106680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>
              <a:spcBef>
                <a:spcPct val="0"/>
              </a:spcBef>
            </a:pPr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∵</a:t>
            </a:r>
            <a:r>
              <a:rPr lang="zh-CN" alt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四边形</a:t>
            </a:r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ABCD</a:t>
            </a:r>
            <a:r>
              <a:rPr lang="zh-CN" alt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是平行四边形  </a:t>
            </a:r>
            <a:endParaRPr lang="zh-CN" altLang="en-US" sz="3200" dirty="0">
              <a:solidFill>
                <a:srgbClr val="FF0000"/>
              </a:solidFill>
              <a:latin typeface="Times New Roman" panose="02020603050405020304" pitchFamily="18" charset="0"/>
              <a:ea typeface="隶书" panose="02010509060101010101" pitchFamily="49" charset="-122"/>
            </a:endParaRPr>
          </a:p>
          <a:p>
            <a:pPr>
              <a:spcBef>
                <a:spcPct val="0"/>
              </a:spcBef>
            </a:pP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∴ </a:t>
            </a:r>
            <a:r>
              <a:rPr lang="en-US" altLang="zh-CN" sz="3200" dirty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AO</a:t>
            </a:r>
            <a:r>
              <a:rPr lang="zh-CN" altLang="en-US" sz="3200" dirty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＝</a:t>
            </a:r>
            <a:r>
              <a:rPr lang="en-US" altLang="zh-CN" sz="3200" dirty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CO     BO</a:t>
            </a:r>
            <a:r>
              <a:rPr lang="zh-CN" altLang="en-US" sz="3200" dirty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＝</a:t>
            </a:r>
            <a:r>
              <a:rPr lang="en-US" altLang="zh-CN" sz="320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DO</a:t>
            </a:r>
            <a:endParaRPr lang="en-US" altLang="zh-CN" sz="3200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3259" name="文本框 53258"/>
          <p:cNvSpPr txBox="1"/>
          <p:nvPr/>
        </p:nvSpPr>
        <p:spPr>
          <a:xfrm>
            <a:off x="323850" y="1557338"/>
            <a:ext cx="489585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0"/>
              </a:spcBef>
            </a:pPr>
            <a:r>
              <a:rPr lang="en-US" altLang="zh-CN" sz="3200" dirty="0">
                <a:latin typeface="Arial" panose="020B0604020202020204" pitchFamily="34" charset="0"/>
                <a:ea typeface="隶书" panose="02010509060101010101" pitchFamily="49" charset="-122"/>
              </a:rPr>
              <a:t>2.</a:t>
            </a:r>
            <a:r>
              <a:rPr lang="zh-CN" altLang="en-US" sz="3200" dirty="0">
                <a:latin typeface="Arial" panose="020B0604020202020204" pitchFamily="34" charset="0"/>
                <a:ea typeface="隶书" panose="02010509060101010101" pitchFamily="49" charset="-122"/>
              </a:rPr>
              <a:t>平行四边形的性质</a:t>
            </a:r>
            <a:r>
              <a:rPr lang="en-US" altLang="zh-CN" sz="3200">
                <a:latin typeface="Arial" panose="020B0604020202020204" pitchFamily="34" charset="0"/>
                <a:ea typeface="隶书" panose="02010509060101010101" pitchFamily="49" charset="-122"/>
              </a:rPr>
              <a:t>:</a:t>
            </a:r>
            <a:endParaRPr lang="en-US" altLang="zh-CN" sz="3200">
              <a:latin typeface="Arial" panose="020B0604020202020204" pitchFamily="34" charset="0"/>
              <a:ea typeface="隶书" panose="02010509060101010101" pitchFamily="49" charset="-122"/>
            </a:endParaRPr>
          </a:p>
        </p:txBody>
      </p:sp>
      <p:grpSp>
        <p:nvGrpSpPr>
          <p:cNvPr id="53260" name="组合 53259"/>
          <p:cNvGrpSpPr/>
          <p:nvPr/>
        </p:nvGrpSpPr>
        <p:grpSpPr>
          <a:xfrm>
            <a:off x="5410200" y="2613025"/>
            <a:ext cx="3733800" cy="1371600"/>
            <a:chOff x="3072" y="960"/>
            <a:chExt cx="2352" cy="864"/>
          </a:xfrm>
        </p:grpSpPr>
        <p:grpSp>
          <p:nvGrpSpPr>
            <p:cNvPr id="53261" name="组合 53260"/>
            <p:cNvGrpSpPr/>
            <p:nvPr/>
          </p:nvGrpSpPr>
          <p:grpSpPr>
            <a:xfrm>
              <a:off x="3072" y="960"/>
              <a:ext cx="2352" cy="864"/>
              <a:chOff x="720" y="288"/>
              <a:chExt cx="3792" cy="1440"/>
            </a:xfrm>
          </p:grpSpPr>
          <p:grpSp>
            <p:nvGrpSpPr>
              <p:cNvPr id="53262" name="组合 53261"/>
              <p:cNvGrpSpPr/>
              <p:nvPr/>
            </p:nvGrpSpPr>
            <p:grpSpPr>
              <a:xfrm>
                <a:off x="720" y="288"/>
                <a:ext cx="3792" cy="1440"/>
                <a:chOff x="2832" y="2784"/>
                <a:chExt cx="2400" cy="1104"/>
              </a:xfrm>
            </p:grpSpPr>
            <p:sp>
              <p:nvSpPr>
                <p:cNvPr id="53263" name="平行四边形 53262"/>
                <p:cNvSpPr/>
                <p:nvPr/>
              </p:nvSpPr>
              <p:spPr>
                <a:xfrm>
                  <a:off x="3120" y="2880"/>
                  <a:ext cx="1920" cy="864"/>
                </a:xfrm>
                <a:prstGeom prst="parallelogram">
                  <a:avLst>
                    <a:gd name="adj" fmla="val 55555"/>
                  </a:avLst>
                </a:prstGeom>
                <a:noFill/>
                <a:ln w="9525" cap="flat" cmpd="sng">
                  <a:solidFill>
                    <a:schemeClr val="tx1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53264" name="矩形 53263"/>
                <p:cNvSpPr/>
                <p:nvPr/>
              </p:nvSpPr>
              <p:spPr>
                <a:xfrm>
                  <a:off x="3396" y="2784"/>
                  <a:ext cx="144" cy="144"/>
                </a:xfrm>
                <a:prstGeom prst="rect">
                  <a:avLst/>
                </a:prstGeom>
              </p:spPr>
              <p:txBody>
                <a:bodyPr wrap="none" fromWordArt="1">
                  <a:prstTxWarp prst="textPlain">
                    <a:avLst>
                      <a:gd name="adj" fmla="val 50000"/>
                    </a:avLst>
                  </a:prstTxWarp>
                  <a:normAutofit/>
                </a:bodyPr>
                <a:p>
                  <a:pPr algn="ctr"/>
                  <a:r>
                    <a:rPr lang="zh-CN" altLang="en-US" sz="3600">
                      <a:ln w="9525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  <a:solidFill>
                        <a:schemeClr val="tx1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</a:rPr>
                    <a:t>A</a:t>
                  </a:r>
                  <a:endParaRPr lang="zh-CN" altLang="en-US" sz="3600">
                    <a:ln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53265" name="矩形 53264"/>
                <p:cNvSpPr/>
                <p:nvPr/>
              </p:nvSpPr>
              <p:spPr>
                <a:xfrm>
                  <a:off x="2832" y="3696"/>
                  <a:ext cx="144" cy="144"/>
                </a:xfrm>
                <a:prstGeom prst="rect">
                  <a:avLst/>
                </a:prstGeom>
              </p:spPr>
              <p:txBody>
                <a:bodyPr wrap="none" fromWordArt="1">
                  <a:prstTxWarp prst="textPlain">
                    <a:avLst>
                      <a:gd name="adj" fmla="val 50000"/>
                    </a:avLst>
                  </a:prstTxWarp>
                  <a:normAutofit/>
                </a:bodyPr>
                <a:p>
                  <a:pPr algn="ctr"/>
                  <a:r>
                    <a:rPr lang="zh-CN" altLang="en-US" sz="3600">
                      <a:ln w="9525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  <a:solidFill>
                        <a:schemeClr val="tx1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</a:rPr>
                    <a:t>B</a:t>
                  </a:r>
                  <a:endParaRPr lang="zh-CN" altLang="en-US" sz="3600">
                    <a:ln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53266" name="矩形 53265"/>
                <p:cNvSpPr/>
                <p:nvPr/>
              </p:nvSpPr>
              <p:spPr>
                <a:xfrm>
                  <a:off x="4656" y="3744"/>
                  <a:ext cx="144" cy="144"/>
                </a:xfrm>
                <a:prstGeom prst="rect">
                  <a:avLst/>
                </a:prstGeom>
              </p:spPr>
              <p:txBody>
                <a:bodyPr wrap="none" fromWordArt="1">
                  <a:prstTxWarp prst="textPlain">
                    <a:avLst>
                      <a:gd name="adj" fmla="val 50000"/>
                    </a:avLst>
                  </a:prstTxWarp>
                  <a:normAutofit/>
                </a:bodyPr>
                <a:p>
                  <a:pPr algn="ctr"/>
                  <a:r>
                    <a:rPr lang="zh-CN" altLang="en-US" sz="3600">
                      <a:ln w="9525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  <a:solidFill>
                        <a:schemeClr val="tx1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</a:rPr>
                    <a:t>C</a:t>
                  </a:r>
                  <a:endParaRPr lang="zh-CN" altLang="en-US" sz="3600">
                    <a:ln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53267" name="矩形 53266"/>
                <p:cNvSpPr/>
                <p:nvPr/>
              </p:nvSpPr>
              <p:spPr>
                <a:xfrm>
                  <a:off x="5088" y="2832"/>
                  <a:ext cx="144" cy="144"/>
                </a:xfrm>
                <a:prstGeom prst="rect">
                  <a:avLst/>
                </a:prstGeom>
              </p:spPr>
              <p:txBody>
                <a:bodyPr wrap="none" fromWordArt="1">
                  <a:prstTxWarp prst="textPlain">
                    <a:avLst>
                      <a:gd name="adj" fmla="val 50000"/>
                    </a:avLst>
                  </a:prstTxWarp>
                  <a:normAutofit/>
                </a:bodyPr>
                <a:p>
                  <a:pPr algn="ctr"/>
                  <a:r>
                    <a:rPr lang="zh-CN" altLang="en-US" sz="3600">
                      <a:ln w="9525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  <a:solidFill>
                        <a:schemeClr val="tx1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</a:rPr>
                    <a:t>D</a:t>
                  </a:r>
                  <a:endParaRPr lang="zh-CN" altLang="en-US" sz="3600">
                    <a:ln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</a:endParaRPr>
                </a:p>
              </p:txBody>
            </p:sp>
          </p:grpSp>
          <p:sp>
            <p:nvSpPr>
              <p:cNvPr id="53268" name="直接连接符 53267"/>
              <p:cNvSpPr/>
              <p:nvPr/>
            </p:nvSpPr>
            <p:spPr>
              <a:xfrm>
                <a:off x="1920" y="384"/>
                <a:ext cx="1548" cy="1152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grpSp>
            <p:nvGrpSpPr>
              <p:cNvPr id="53269" name="组合 53268"/>
              <p:cNvGrpSpPr/>
              <p:nvPr/>
            </p:nvGrpSpPr>
            <p:grpSpPr>
              <a:xfrm>
                <a:off x="1164" y="384"/>
                <a:ext cx="2304" cy="1152"/>
                <a:chOff x="1152" y="528"/>
                <a:chExt cx="2304" cy="1152"/>
              </a:xfrm>
            </p:grpSpPr>
            <p:sp>
              <p:nvSpPr>
                <p:cNvPr id="53270" name="直接连接符 53269"/>
                <p:cNvSpPr/>
                <p:nvPr/>
              </p:nvSpPr>
              <p:spPr>
                <a:xfrm flipH="1">
                  <a:off x="1152" y="528"/>
                  <a:ext cx="768" cy="1152"/>
                </a:xfrm>
                <a:prstGeom prst="line">
                  <a:avLst/>
                </a:prstGeom>
                <a:ln w="38100" cap="flat" cmpd="sng">
                  <a:solidFill>
                    <a:srgbClr val="FF33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53271" name="直接连接符 53270"/>
                <p:cNvSpPr/>
                <p:nvPr/>
              </p:nvSpPr>
              <p:spPr>
                <a:xfrm>
                  <a:off x="1152" y="1680"/>
                  <a:ext cx="2304" cy="0"/>
                </a:xfrm>
                <a:prstGeom prst="line">
                  <a:avLst/>
                </a:prstGeom>
                <a:ln w="38100" cap="flat" cmpd="sng">
                  <a:solidFill>
                    <a:srgbClr val="FF33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53272" name="直接连接符 53271"/>
                <p:cNvSpPr/>
                <p:nvPr/>
              </p:nvSpPr>
              <p:spPr>
                <a:xfrm>
                  <a:off x="1920" y="528"/>
                  <a:ext cx="1536" cy="1152"/>
                </a:xfrm>
                <a:prstGeom prst="line">
                  <a:avLst/>
                </a:prstGeom>
                <a:ln w="38100" cap="flat" cmpd="sng">
                  <a:solidFill>
                    <a:srgbClr val="FF33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</p:grpSp>
          <p:grpSp>
            <p:nvGrpSpPr>
              <p:cNvPr id="53273" name="组合 53272"/>
              <p:cNvGrpSpPr/>
              <p:nvPr/>
            </p:nvGrpSpPr>
            <p:grpSpPr>
              <a:xfrm rot="10800000">
                <a:off x="1932" y="396"/>
                <a:ext cx="2304" cy="1152"/>
                <a:chOff x="1152" y="528"/>
                <a:chExt cx="2304" cy="1152"/>
              </a:xfrm>
            </p:grpSpPr>
            <p:sp>
              <p:nvSpPr>
                <p:cNvPr id="53274" name="直接连接符 53273"/>
                <p:cNvSpPr/>
                <p:nvPr/>
              </p:nvSpPr>
              <p:spPr>
                <a:xfrm flipH="1">
                  <a:off x="1152" y="528"/>
                  <a:ext cx="768" cy="1152"/>
                </a:xfrm>
                <a:prstGeom prst="line">
                  <a:avLst/>
                </a:prstGeom>
                <a:ln w="38100" cap="flat" cmpd="sng">
                  <a:solidFill>
                    <a:srgbClr val="0000CC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53275" name="直接连接符 53274"/>
                <p:cNvSpPr/>
                <p:nvPr/>
              </p:nvSpPr>
              <p:spPr>
                <a:xfrm>
                  <a:off x="1152" y="1680"/>
                  <a:ext cx="2304" cy="0"/>
                </a:xfrm>
                <a:prstGeom prst="line">
                  <a:avLst/>
                </a:prstGeom>
                <a:ln w="38100" cap="flat" cmpd="sng">
                  <a:solidFill>
                    <a:srgbClr val="0000CC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53276" name="直接连接符 53275"/>
                <p:cNvSpPr/>
                <p:nvPr/>
              </p:nvSpPr>
              <p:spPr>
                <a:xfrm>
                  <a:off x="1920" y="528"/>
                  <a:ext cx="1536" cy="1152"/>
                </a:xfrm>
                <a:prstGeom prst="line">
                  <a:avLst/>
                </a:prstGeom>
                <a:ln w="38100" cap="flat" cmpd="sng">
                  <a:solidFill>
                    <a:srgbClr val="0000CC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</p:grpSp>
        </p:grpSp>
        <p:sp>
          <p:nvSpPr>
            <p:cNvPr id="53277" name="直接连接符 53276"/>
            <p:cNvSpPr/>
            <p:nvPr/>
          </p:nvSpPr>
          <p:spPr>
            <a:xfrm flipV="1">
              <a:off x="3360" y="1056"/>
              <a:ext cx="1872" cy="642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53278" name="文本框 53277"/>
            <p:cNvSpPr txBox="1"/>
            <p:nvPr/>
          </p:nvSpPr>
          <p:spPr>
            <a:xfrm>
              <a:off x="4179" y="1233"/>
              <a:ext cx="240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b="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o</a:t>
              </a:r>
              <a:endParaRPr lang="en-US" altLang="zh-CN" b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53294" name="组合 53293"/>
          <p:cNvGrpSpPr/>
          <p:nvPr/>
        </p:nvGrpSpPr>
        <p:grpSpPr>
          <a:xfrm>
            <a:off x="304800" y="942975"/>
            <a:ext cx="5942013" cy="579438"/>
            <a:chOff x="192" y="594"/>
            <a:chExt cx="3743" cy="365"/>
          </a:xfrm>
        </p:grpSpPr>
        <p:sp>
          <p:nvSpPr>
            <p:cNvPr id="53280" name="文本框 53279"/>
            <p:cNvSpPr txBox="1"/>
            <p:nvPr/>
          </p:nvSpPr>
          <p:spPr>
            <a:xfrm>
              <a:off x="192" y="594"/>
              <a:ext cx="3743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>
                <a:spcBef>
                  <a:spcPct val="0"/>
                </a:spcBef>
              </a:pPr>
              <a:r>
                <a:rPr lang="en-US" altLang="zh-CN" sz="3200" dirty="0">
                  <a:latin typeface="Times New Roman" panose="02020603050405020304" pitchFamily="18" charset="0"/>
                  <a:ea typeface="隶书" panose="02010509060101010101" pitchFamily="49" charset="-122"/>
                </a:rPr>
                <a:t>1.</a:t>
              </a:r>
              <a:r>
                <a:rPr lang="zh-CN" altLang="en-US" sz="3200" dirty="0">
                  <a:latin typeface="Times New Roman" panose="02020603050405020304" pitchFamily="18" charset="0"/>
                  <a:ea typeface="隶书" panose="02010509060101010101" pitchFamily="49" charset="-122"/>
                </a:rPr>
                <a:t>平行四边形的表示 </a:t>
              </a:r>
              <a:r>
                <a:rPr lang="en-US" altLang="zh-CN" sz="3200">
                  <a:latin typeface="Times New Roman" panose="02020603050405020304" pitchFamily="18" charset="0"/>
                  <a:ea typeface="隶书" panose="02010509060101010101" pitchFamily="49" charset="-122"/>
                </a:rPr>
                <a:t>:        ABCD</a:t>
              </a:r>
              <a:endParaRPr lang="en-US" altLang="zh-CN" sz="3200">
                <a:latin typeface="Times New Roman" panose="02020603050405020304" pitchFamily="18" charset="0"/>
                <a:ea typeface="隶书" panose="02010509060101010101" pitchFamily="49" charset="-122"/>
              </a:endParaRPr>
            </a:p>
          </p:txBody>
        </p:sp>
        <p:sp>
          <p:nvSpPr>
            <p:cNvPr id="53281" name="平行四边形 53280"/>
            <p:cNvSpPr/>
            <p:nvPr/>
          </p:nvSpPr>
          <p:spPr>
            <a:xfrm>
              <a:off x="2835" y="712"/>
              <a:ext cx="336" cy="144"/>
            </a:xfrm>
            <a:prstGeom prst="parallelogram">
              <a:avLst>
                <a:gd name="adj" fmla="val 58333"/>
              </a:avLst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53290" name="矩形 53289"/>
          <p:cNvSpPr/>
          <p:nvPr/>
        </p:nvSpPr>
        <p:spPr>
          <a:xfrm>
            <a:off x="-187325" y="2106613"/>
            <a:ext cx="6505575" cy="579437"/>
          </a:xfrm>
          <a:prstGeom prst="rect">
            <a:avLst/>
          </a:prstGeom>
          <a:noFill/>
          <a:ln w="38100">
            <a:noFill/>
          </a:ln>
        </p:spPr>
        <p:txBody>
          <a:bodyPr wrap="none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200" dirty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（</a:t>
            </a:r>
            <a:r>
              <a:rPr lang="en-US" altLang="zh-CN" sz="3200" dirty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1</a:t>
            </a:r>
            <a:r>
              <a:rPr lang="zh-CN" altLang="en-US" sz="3200" dirty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）平行四边形的</a:t>
            </a:r>
            <a:r>
              <a:rPr lang="zh-CN" altLang="en-US" sz="3200" dirty="0">
                <a:solidFill>
                  <a:srgbClr val="FF00FF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对边</a:t>
            </a:r>
            <a:r>
              <a:rPr lang="zh-CN" altLang="en-US" sz="3200" dirty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平行且相等</a:t>
            </a:r>
            <a:endParaRPr lang="zh-CN" altLang="en-US" sz="3200" dirty="0">
              <a:solidFill>
                <a:schemeClr val="tx1"/>
              </a:solidFill>
              <a:latin typeface="Arial" panose="020B0604020202020204" pitchFamily="34" charset="0"/>
              <a:ea typeface="隶书" panose="02010509060101010101" pitchFamily="49" charset="-122"/>
            </a:endParaRPr>
          </a:p>
        </p:txBody>
      </p:sp>
      <p:sp>
        <p:nvSpPr>
          <p:cNvPr id="53292" name="矩形 53291"/>
          <p:cNvSpPr/>
          <p:nvPr/>
        </p:nvSpPr>
        <p:spPr>
          <a:xfrm>
            <a:off x="0" y="3562350"/>
            <a:ext cx="5264150" cy="579438"/>
          </a:xfrm>
          <a:prstGeom prst="rect">
            <a:avLst/>
          </a:prstGeom>
          <a:noFill/>
          <a:ln w="38100">
            <a:noFill/>
          </a:ln>
        </p:spPr>
        <p:txBody>
          <a:bodyPr wrap="none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200" dirty="0">
                <a:solidFill>
                  <a:schemeClr val="tx1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（</a:t>
            </a:r>
            <a:r>
              <a:rPr lang="en-US" altLang="zh-CN" sz="3200" dirty="0">
                <a:solidFill>
                  <a:schemeClr val="tx1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2</a:t>
            </a:r>
            <a:r>
              <a:rPr lang="zh-CN" altLang="en-US" sz="3200" dirty="0">
                <a:solidFill>
                  <a:schemeClr val="tx1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）平行四边形的</a:t>
            </a:r>
            <a:r>
              <a:rPr lang="zh-CN" altLang="en-US" sz="3200" dirty="0">
                <a:solidFill>
                  <a:srgbClr val="FF00FF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对角</a:t>
            </a:r>
            <a:r>
              <a:rPr lang="zh-CN" altLang="en-US" sz="3200" dirty="0">
                <a:solidFill>
                  <a:schemeClr val="tx1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相等</a:t>
            </a:r>
            <a:endParaRPr lang="zh-CN" altLang="en-US" sz="3200" dirty="0">
              <a:solidFill>
                <a:schemeClr val="tx1"/>
              </a:solidFill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3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53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53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53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53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7">
                                            <p:txEl>
                                              <p:charRg st="0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53257">
                                            <p:txEl>
                                              <p:charRg st="0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7">
                                            <p:txEl>
                                              <p:charRg st="15" end="3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53257">
                                            <p:txEl>
                                              <p:charRg st="15" end="3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8">
                                            <p:txEl>
                                              <p:charRg st="0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500"/>
                                        <p:tgtEl>
                                          <p:spTgt spid="53258">
                                            <p:txEl>
                                              <p:charRg st="0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8">
                                            <p:txEl>
                                              <p:charRg st="17" end="3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500"/>
                                        <p:tgtEl>
                                          <p:spTgt spid="53258">
                                            <p:txEl>
                                              <p:charRg st="17" end="3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1" grpId="0"/>
      <p:bldP spid="53253" grpId="0"/>
      <p:bldP spid="53259" grpId="0"/>
      <p:bldP spid="53290" grpId="0"/>
      <p:bldP spid="5329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55298" name="矩形 55297"/>
          <p:cNvSpPr/>
          <p:nvPr/>
        </p:nvSpPr>
        <p:spPr>
          <a:xfrm>
            <a:off x="152400" y="0"/>
            <a:ext cx="2590800" cy="533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>
              <a:spcBef>
                <a:spcPct val="0"/>
              </a:spcBef>
            </a:pPr>
            <a:r>
              <a:rPr lang="zh-CN" altLang="en-US" sz="3600" b="1">
                <a:ln w="12700" cap="flat" cmpd="sng">
                  <a:solidFill>
                    <a:srgbClr val="3333CC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B2B2B2">
                    <a:alpha val="50000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知识回顾</a:t>
            </a:r>
            <a:endParaRPr lang="zh-CN" altLang="en-US" sz="3600" b="1">
              <a:ln w="12700" cap="flat" cmpd="sng">
                <a:solidFill>
                  <a:srgbClr val="3333CC"/>
                </a:solidFill>
                <a:prstDash val="solid"/>
                <a:headEnd type="none" w="med" len="med"/>
                <a:tailEnd type="none" w="med" len="med"/>
              </a:ln>
              <a:solidFill>
                <a:srgbClr val="B2B2B2">
                  <a:alpha val="50000"/>
                </a:srgbClr>
              </a:solidFill>
              <a:effectLst>
                <a:outerShdw dist="45791" dir="2021404" algn="ctr" rotWithShape="0">
                  <a:srgbClr val="9999FF"/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55305" name="矩形 55304"/>
          <p:cNvSpPr/>
          <p:nvPr/>
        </p:nvSpPr>
        <p:spPr>
          <a:xfrm>
            <a:off x="3148013" y="4362450"/>
            <a:ext cx="2930525" cy="106680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>
              <a:spcBef>
                <a:spcPct val="0"/>
              </a:spcBef>
            </a:pPr>
            <a:r>
              <a:rPr lang="en-US" altLang="zh-CN" sz="320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∠A =∠C</a:t>
            </a:r>
            <a:endParaRPr lang="en-US" altLang="zh-CN" sz="320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  <a:p>
            <a:pPr>
              <a:spcBef>
                <a:spcPct val="0"/>
              </a:spcBef>
            </a:pPr>
            <a:r>
              <a:rPr lang="en-US" altLang="zh-CN" sz="320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∠B=∠D </a:t>
            </a:r>
            <a:endParaRPr lang="en-US" altLang="zh-CN" sz="320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55306" name="矩形 55305"/>
          <p:cNvSpPr/>
          <p:nvPr/>
        </p:nvSpPr>
        <p:spPr>
          <a:xfrm>
            <a:off x="2813050" y="5351463"/>
            <a:ext cx="2852738" cy="1311275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algn="ctr">
              <a:spcBef>
                <a:spcPct val="0"/>
              </a:spcBef>
            </a:pPr>
            <a:r>
              <a:rPr lang="en-US" altLang="zh-CN" sz="4000" dirty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AO</a:t>
            </a:r>
            <a:r>
              <a:rPr lang="zh-CN" altLang="en-US" sz="4000" dirty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＝</a:t>
            </a:r>
            <a:r>
              <a:rPr lang="en-US" altLang="zh-CN" sz="400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CO   </a:t>
            </a:r>
            <a:endParaRPr lang="en-US" altLang="zh-CN" sz="4000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algn="ctr">
              <a:spcBef>
                <a:spcPct val="0"/>
              </a:spcBef>
            </a:pPr>
            <a:r>
              <a:rPr lang="en-US" altLang="zh-CN" sz="4000" dirty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BO</a:t>
            </a:r>
            <a:r>
              <a:rPr lang="zh-CN" altLang="en-US" sz="4000" dirty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＝</a:t>
            </a:r>
            <a:r>
              <a:rPr lang="en-US" altLang="zh-CN" sz="400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DO</a:t>
            </a:r>
            <a:endParaRPr lang="en-US" altLang="zh-CN" sz="4000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pSp>
        <p:nvGrpSpPr>
          <p:cNvPr id="55310" name="组合 55309"/>
          <p:cNvGrpSpPr/>
          <p:nvPr/>
        </p:nvGrpSpPr>
        <p:grpSpPr>
          <a:xfrm>
            <a:off x="5221288" y="798513"/>
            <a:ext cx="3733800" cy="1371600"/>
            <a:chOff x="2832" y="2784"/>
            <a:chExt cx="2400" cy="1104"/>
          </a:xfrm>
        </p:grpSpPr>
        <p:sp>
          <p:nvSpPr>
            <p:cNvPr id="55311" name="平行四边形 55310"/>
            <p:cNvSpPr/>
            <p:nvPr/>
          </p:nvSpPr>
          <p:spPr>
            <a:xfrm>
              <a:off x="3120" y="2880"/>
              <a:ext cx="1920" cy="864"/>
            </a:xfrm>
            <a:prstGeom prst="parallelogram">
              <a:avLst>
                <a:gd name="adj" fmla="val 55555"/>
              </a:avLst>
            </a:prstGeom>
            <a:noFill/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5312" name="矩形 55311"/>
            <p:cNvSpPr/>
            <p:nvPr/>
          </p:nvSpPr>
          <p:spPr>
            <a:xfrm>
              <a:off x="3396" y="2784"/>
              <a:ext cx="144" cy="144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  <a:normAutofit/>
            </a:bodyPr>
            <a:p>
              <a:pPr algn="ctr"/>
              <a:r>
                <a:rPr lang="zh-CN" altLang="en-US" sz="3600"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  <a:noFill/>
                  <a:latin typeface="宋体" panose="02010600030101010101" pitchFamily="2" charset="-122"/>
                  <a:ea typeface="宋体" panose="02010600030101010101" pitchFamily="2" charset="-122"/>
                </a:rPr>
                <a:t>A</a:t>
              </a:r>
              <a:endParaRPr lang="zh-CN" altLang="en-US" sz="3600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noFill/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55313" name="矩形 55312"/>
            <p:cNvSpPr/>
            <p:nvPr/>
          </p:nvSpPr>
          <p:spPr>
            <a:xfrm>
              <a:off x="2832" y="3696"/>
              <a:ext cx="144" cy="144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  <a:normAutofit/>
            </a:bodyPr>
            <a:p>
              <a:pPr algn="ctr"/>
              <a:r>
                <a:rPr lang="zh-CN" altLang="en-US" sz="3600"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  <a:noFill/>
                  <a:latin typeface="宋体" panose="02010600030101010101" pitchFamily="2" charset="-122"/>
                  <a:ea typeface="宋体" panose="02010600030101010101" pitchFamily="2" charset="-122"/>
                </a:rPr>
                <a:t>B</a:t>
              </a:r>
              <a:endParaRPr lang="zh-CN" altLang="en-US" sz="3600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noFill/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55314" name="矩形 55313"/>
            <p:cNvSpPr/>
            <p:nvPr/>
          </p:nvSpPr>
          <p:spPr>
            <a:xfrm>
              <a:off x="4656" y="3744"/>
              <a:ext cx="144" cy="144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  <a:normAutofit/>
            </a:bodyPr>
            <a:p>
              <a:pPr algn="ctr"/>
              <a:r>
                <a:rPr lang="zh-CN" altLang="en-US" sz="3600"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  <a:noFill/>
                  <a:latin typeface="宋体" panose="02010600030101010101" pitchFamily="2" charset="-122"/>
                  <a:ea typeface="宋体" panose="02010600030101010101" pitchFamily="2" charset="-122"/>
                </a:rPr>
                <a:t>C</a:t>
              </a:r>
              <a:endParaRPr lang="zh-CN" altLang="en-US" sz="3600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noFill/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55315" name="矩形 55314"/>
            <p:cNvSpPr/>
            <p:nvPr/>
          </p:nvSpPr>
          <p:spPr>
            <a:xfrm>
              <a:off x="5088" y="2832"/>
              <a:ext cx="144" cy="144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  <a:normAutofit/>
            </a:bodyPr>
            <a:p>
              <a:pPr algn="ctr"/>
              <a:r>
                <a:rPr lang="zh-CN" altLang="en-US" sz="3600"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  <a:noFill/>
                  <a:latin typeface="宋体" panose="02010600030101010101" pitchFamily="2" charset="-122"/>
                  <a:ea typeface="宋体" panose="02010600030101010101" pitchFamily="2" charset="-122"/>
                </a:rPr>
                <a:t>D</a:t>
              </a:r>
              <a:endParaRPr lang="zh-CN" altLang="en-US" sz="3600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noFill/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sp>
        <p:nvSpPr>
          <p:cNvPr id="55318" name="直接连接符 55317"/>
          <p:cNvSpPr/>
          <p:nvPr/>
        </p:nvSpPr>
        <p:spPr>
          <a:xfrm flipH="1">
            <a:off x="5657850" y="890588"/>
            <a:ext cx="755650" cy="1096962"/>
          </a:xfrm>
          <a:prstGeom prst="line">
            <a:avLst/>
          </a:prstGeom>
          <a:ln w="381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55319" name="直接连接符 55318"/>
          <p:cNvSpPr/>
          <p:nvPr/>
        </p:nvSpPr>
        <p:spPr>
          <a:xfrm>
            <a:off x="5657850" y="1987550"/>
            <a:ext cx="2268538" cy="0"/>
          </a:xfrm>
          <a:prstGeom prst="line">
            <a:avLst/>
          </a:prstGeom>
          <a:ln w="381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55322" name="直接连接符 55321"/>
          <p:cNvSpPr/>
          <p:nvPr/>
        </p:nvSpPr>
        <p:spPr>
          <a:xfrm rot="10800000" flipH="1">
            <a:off x="7929563" y="901700"/>
            <a:ext cx="755650" cy="1096963"/>
          </a:xfrm>
          <a:prstGeom prst="line">
            <a:avLst/>
          </a:prstGeom>
          <a:ln w="381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55323" name="直接连接符 55322"/>
          <p:cNvSpPr/>
          <p:nvPr/>
        </p:nvSpPr>
        <p:spPr>
          <a:xfrm rot="10800000">
            <a:off x="6415088" y="903288"/>
            <a:ext cx="2268537" cy="0"/>
          </a:xfrm>
          <a:prstGeom prst="line">
            <a:avLst/>
          </a:prstGeom>
          <a:ln w="381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55324" name="直接连接符 55323"/>
          <p:cNvSpPr/>
          <p:nvPr/>
        </p:nvSpPr>
        <p:spPr>
          <a:xfrm rot="10800000">
            <a:off x="6400800" y="901700"/>
            <a:ext cx="1512888" cy="1096963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55325" name="直接连接符 55324"/>
          <p:cNvSpPr/>
          <p:nvPr/>
        </p:nvSpPr>
        <p:spPr>
          <a:xfrm flipV="1">
            <a:off x="5678488" y="950913"/>
            <a:ext cx="2971800" cy="1019175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55326" name="文本框 55325"/>
          <p:cNvSpPr txBox="1"/>
          <p:nvPr/>
        </p:nvSpPr>
        <p:spPr>
          <a:xfrm>
            <a:off x="6978650" y="1231900"/>
            <a:ext cx="3810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b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o</a:t>
            </a:r>
            <a:endParaRPr lang="en-US" altLang="zh-CN" b="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5330" name="文本框 55329"/>
          <p:cNvSpPr txBox="1"/>
          <p:nvPr/>
        </p:nvSpPr>
        <p:spPr>
          <a:xfrm>
            <a:off x="0" y="679450"/>
            <a:ext cx="4595813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0"/>
              </a:spcBef>
            </a:pPr>
            <a:r>
              <a:rPr lang="en-US" altLang="zh-CN" sz="2800">
                <a:latin typeface="Arial" panose="020B0604020202020204" pitchFamily="34" charset="0"/>
                <a:ea typeface="楷体_GB2312" pitchFamily="49" charset="-122"/>
              </a:rPr>
              <a:t>3</a:t>
            </a:r>
            <a:r>
              <a:rPr lang="en-US" altLang="zh-CN" sz="2800">
                <a:latin typeface="楷体_GB2312" pitchFamily="49" charset="-122"/>
                <a:ea typeface="楷体_GB2312" pitchFamily="49" charset="-122"/>
              </a:rPr>
              <a:t>.</a:t>
            </a:r>
            <a:r>
              <a:rPr lang="zh-CN" altLang="en-US" sz="2800" dirty="0">
                <a:latin typeface="隶书" panose="02010509060101010101" pitchFamily="49" charset="-122"/>
                <a:ea typeface="隶书" panose="02010509060101010101" pitchFamily="49" charset="-122"/>
              </a:rPr>
              <a:t>平行四边形的判定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:</a:t>
            </a:r>
            <a:r>
              <a:rPr lang="zh-CN" altLang="en-US" sz="2800">
                <a:latin typeface="楷体_GB2312" pitchFamily="49" charset="-122"/>
                <a:ea typeface="楷体_GB2312" pitchFamily="49" charset="-122"/>
              </a:rPr>
              <a:t>　</a:t>
            </a:r>
            <a:endParaRPr lang="zh-CN" altLang="en-US" sz="2800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55331" name="右大括号 55330"/>
          <p:cNvSpPr/>
          <p:nvPr/>
        </p:nvSpPr>
        <p:spPr>
          <a:xfrm>
            <a:off x="4819650" y="1657350"/>
            <a:ext cx="180975" cy="735013"/>
          </a:xfrm>
          <a:prstGeom prst="rightBrace">
            <a:avLst>
              <a:gd name="adj1" fmla="val 33845"/>
              <a:gd name="adj2" fmla="val 50000"/>
            </a:avLst>
          </a:prstGeom>
          <a:noFill/>
          <a:ln w="381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55332" name="右箭头 55331"/>
          <p:cNvSpPr/>
          <p:nvPr/>
        </p:nvSpPr>
        <p:spPr>
          <a:xfrm rot="2029830">
            <a:off x="5016500" y="2489200"/>
            <a:ext cx="1298575" cy="254000"/>
          </a:xfrm>
          <a:prstGeom prst="rightArrow">
            <a:avLst>
              <a:gd name="adj1" fmla="val 50000"/>
              <a:gd name="adj2" fmla="val 127812"/>
            </a:avLst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55333" name="文本框 55332"/>
          <p:cNvSpPr txBox="1"/>
          <p:nvPr/>
        </p:nvSpPr>
        <p:spPr>
          <a:xfrm>
            <a:off x="6829425" y="2744788"/>
            <a:ext cx="1849438" cy="1958975"/>
          </a:xfrm>
          <a:prstGeom prst="rect">
            <a:avLst/>
          </a:prstGeom>
          <a:solidFill>
            <a:srgbClr val="FFFF00"/>
          </a:solidFill>
          <a:ln w="38100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4000" dirty="0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rPr>
              <a:t>ABCD</a:t>
            </a:r>
            <a:r>
              <a:rPr lang="zh-CN" altLang="en-US" sz="4000" dirty="0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rPr>
              <a:t>是平行四边形</a:t>
            </a:r>
            <a:endParaRPr lang="zh-CN" altLang="en-US" sz="4000" dirty="0">
              <a:solidFill>
                <a:schemeClr val="tx1"/>
              </a:solidFill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55334" name="文本框 55333"/>
          <p:cNvSpPr txBox="1"/>
          <p:nvPr/>
        </p:nvSpPr>
        <p:spPr>
          <a:xfrm>
            <a:off x="3251200" y="1504950"/>
            <a:ext cx="2327275" cy="946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0"/>
              </a:spcBef>
            </a:pPr>
            <a:r>
              <a:rPr lang="en-US" altLang="zh-CN" sz="280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AB∥CD</a:t>
            </a:r>
            <a:br>
              <a:rPr lang="en-US" altLang="zh-CN" sz="280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</a:br>
            <a:r>
              <a:rPr lang="en-US" altLang="zh-CN" sz="280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AD∥BC</a:t>
            </a:r>
            <a:endParaRPr lang="en-US" altLang="zh-CN" sz="280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5336" name="文本框 55335"/>
          <p:cNvSpPr txBox="1"/>
          <p:nvPr/>
        </p:nvSpPr>
        <p:spPr>
          <a:xfrm>
            <a:off x="206375" y="1663700"/>
            <a:ext cx="3059113" cy="519113"/>
          </a:xfrm>
          <a:prstGeom prst="rect">
            <a:avLst/>
          </a:prstGeom>
          <a:noFill/>
          <a:ln w="38100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latin typeface="Arial" panose="020B0604020202020204" pitchFamily="34" charset="0"/>
                <a:ea typeface="楷体_GB2312" pitchFamily="49" charset="-122"/>
              </a:rPr>
              <a:t>两组对边分别平行</a:t>
            </a:r>
            <a:endParaRPr lang="zh-CN" altLang="en-US" sz="2800" dirty="0"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55337" name="文本框 55336"/>
          <p:cNvSpPr txBox="1"/>
          <p:nvPr/>
        </p:nvSpPr>
        <p:spPr>
          <a:xfrm>
            <a:off x="230188" y="2466975"/>
            <a:ext cx="3059112" cy="519113"/>
          </a:xfrm>
          <a:prstGeom prst="rect">
            <a:avLst/>
          </a:prstGeom>
          <a:noFill/>
          <a:ln w="38100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latin typeface="Arial" panose="020B0604020202020204" pitchFamily="34" charset="0"/>
                <a:ea typeface="楷体_GB2312" pitchFamily="49" charset="-122"/>
              </a:rPr>
              <a:t>两组对边分别相等</a:t>
            </a:r>
            <a:endParaRPr lang="zh-CN" altLang="en-US" sz="2800" dirty="0"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55338" name="文本框 55337"/>
          <p:cNvSpPr txBox="1"/>
          <p:nvPr/>
        </p:nvSpPr>
        <p:spPr>
          <a:xfrm>
            <a:off x="0" y="3430588"/>
            <a:ext cx="3582988" cy="517525"/>
          </a:xfrm>
          <a:prstGeom prst="rect">
            <a:avLst/>
          </a:prstGeom>
          <a:noFill/>
          <a:ln w="38100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latin typeface="Arial" panose="020B0604020202020204" pitchFamily="34" charset="0"/>
                <a:ea typeface="楷体_GB2312" pitchFamily="49" charset="-122"/>
              </a:rPr>
              <a:t>一组对边平行且相等</a:t>
            </a:r>
            <a:endParaRPr lang="zh-CN" altLang="en-US" sz="2800" dirty="0"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55339" name="文本框 55338"/>
          <p:cNvSpPr txBox="1"/>
          <p:nvPr/>
        </p:nvSpPr>
        <p:spPr>
          <a:xfrm>
            <a:off x="219075" y="4494213"/>
            <a:ext cx="3059113" cy="519112"/>
          </a:xfrm>
          <a:prstGeom prst="rect">
            <a:avLst/>
          </a:prstGeom>
          <a:noFill/>
          <a:ln w="38100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latin typeface="Arial" panose="020B0604020202020204" pitchFamily="34" charset="0"/>
                <a:ea typeface="楷体_GB2312" pitchFamily="49" charset="-122"/>
              </a:rPr>
              <a:t>两组对角分别相等</a:t>
            </a:r>
            <a:endParaRPr lang="zh-CN" altLang="en-US" sz="2800" dirty="0"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55340" name="文本框 55339"/>
          <p:cNvSpPr txBox="1"/>
          <p:nvPr/>
        </p:nvSpPr>
        <p:spPr>
          <a:xfrm>
            <a:off x="246063" y="5702300"/>
            <a:ext cx="2708275" cy="519113"/>
          </a:xfrm>
          <a:prstGeom prst="rect">
            <a:avLst/>
          </a:prstGeom>
          <a:noFill/>
          <a:ln w="38100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latin typeface="Arial" panose="020B0604020202020204" pitchFamily="34" charset="0"/>
                <a:ea typeface="楷体_GB2312" pitchFamily="49" charset="-122"/>
              </a:rPr>
              <a:t>对角线互相平分</a:t>
            </a:r>
            <a:endParaRPr lang="zh-CN" altLang="en-US" sz="2800" dirty="0"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55341" name="文本框 55340"/>
          <p:cNvSpPr txBox="1"/>
          <p:nvPr/>
        </p:nvSpPr>
        <p:spPr>
          <a:xfrm>
            <a:off x="3359150" y="2436813"/>
            <a:ext cx="1746250" cy="946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0"/>
              </a:spcBef>
            </a:pPr>
            <a:r>
              <a:rPr lang="en-US" altLang="zh-CN" sz="280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AB=CD</a:t>
            </a:r>
            <a:br>
              <a:rPr lang="en-US" altLang="zh-CN" sz="280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</a:br>
            <a:r>
              <a:rPr lang="en-US" altLang="zh-CN" sz="280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AD=BC</a:t>
            </a:r>
            <a:endParaRPr lang="en-US" altLang="zh-CN" sz="280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5342" name="右大括号 55341"/>
          <p:cNvSpPr/>
          <p:nvPr/>
        </p:nvSpPr>
        <p:spPr>
          <a:xfrm>
            <a:off x="4808538" y="2605088"/>
            <a:ext cx="180975" cy="735012"/>
          </a:xfrm>
          <a:prstGeom prst="rightBrace">
            <a:avLst>
              <a:gd name="adj1" fmla="val 33845"/>
              <a:gd name="adj2" fmla="val 50000"/>
            </a:avLst>
          </a:prstGeom>
          <a:noFill/>
          <a:ln w="381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55343" name="右大括号 55342"/>
          <p:cNvSpPr/>
          <p:nvPr/>
        </p:nvSpPr>
        <p:spPr>
          <a:xfrm>
            <a:off x="5018088" y="4656138"/>
            <a:ext cx="209550" cy="765175"/>
          </a:xfrm>
          <a:prstGeom prst="rightBrace">
            <a:avLst>
              <a:gd name="adj1" fmla="val 30429"/>
              <a:gd name="adj2" fmla="val 50106"/>
            </a:avLst>
          </a:prstGeom>
          <a:noFill/>
          <a:ln w="381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55344" name="右大括号 55343"/>
          <p:cNvSpPr/>
          <p:nvPr/>
        </p:nvSpPr>
        <p:spPr>
          <a:xfrm>
            <a:off x="5224463" y="5561013"/>
            <a:ext cx="355600" cy="995362"/>
          </a:xfrm>
          <a:prstGeom prst="rightBrace">
            <a:avLst>
              <a:gd name="adj1" fmla="val 35714"/>
              <a:gd name="adj2" fmla="val 51514"/>
            </a:avLst>
          </a:prstGeom>
          <a:noFill/>
          <a:ln w="381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55345" name="右箭头 55344"/>
          <p:cNvSpPr/>
          <p:nvPr/>
        </p:nvSpPr>
        <p:spPr>
          <a:xfrm rot="761560">
            <a:off x="5110163" y="2895600"/>
            <a:ext cx="1314450" cy="358775"/>
          </a:xfrm>
          <a:prstGeom prst="rightArrow">
            <a:avLst>
              <a:gd name="adj1" fmla="val 50000"/>
              <a:gd name="adj2" fmla="val 91592"/>
            </a:avLst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55346" name="矩形 55345"/>
          <p:cNvSpPr/>
          <p:nvPr/>
        </p:nvSpPr>
        <p:spPr>
          <a:xfrm>
            <a:off x="3381375" y="3446463"/>
            <a:ext cx="1570038" cy="519112"/>
          </a:xfrm>
          <a:prstGeom prst="rect">
            <a:avLst/>
          </a:prstGeom>
          <a:noFill/>
          <a:ln w="38100">
            <a:noFill/>
          </a:ln>
        </p:spPr>
        <p:txBody>
          <a:bodyPr wrap="none"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3300"/>
                </a:solidFill>
                <a:latin typeface="Arial" panose="020B0604020202020204" pitchFamily="34" charset="0"/>
                <a:ea typeface="楷体_GB2312" pitchFamily="49" charset="-122"/>
              </a:rPr>
              <a:t>AB∥CD</a:t>
            </a:r>
            <a:endParaRPr lang="en-US" altLang="zh-CN" sz="2800">
              <a:solidFill>
                <a:srgbClr val="FF3300"/>
              </a:solidFill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55349" name="右箭头 55348"/>
          <p:cNvSpPr/>
          <p:nvPr/>
        </p:nvSpPr>
        <p:spPr>
          <a:xfrm>
            <a:off x="5307013" y="3713163"/>
            <a:ext cx="1314450" cy="358775"/>
          </a:xfrm>
          <a:prstGeom prst="rightArrow">
            <a:avLst>
              <a:gd name="adj1" fmla="val 50000"/>
              <a:gd name="adj2" fmla="val 91592"/>
            </a:avLst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55350" name="右箭头 55349"/>
          <p:cNvSpPr/>
          <p:nvPr/>
        </p:nvSpPr>
        <p:spPr>
          <a:xfrm rot="-1526505">
            <a:off x="5345113" y="4524375"/>
            <a:ext cx="1336675" cy="358775"/>
          </a:xfrm>
          <a:prstGeom prst="rightArrow">
            <a:avLst>
              <a:gd name="adj1" fmla="val 50000"/>
              <a:gd name="adj2" fmla="val 93141"/>
            </a:avLst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55351" name="右箭头 55350"/>
          <p:cNvSpPr/>
          <p:nvPr/>
        </p:nvSpPr>
        <p:spPr>
          <a:xfrm rot="-1811021">
            <a:off x="5483225" y="5384800"/>
            <a:ext cx="1946275" cy="322263"/>
          </a:xfrm>
          <a:prstGeom prst="rightArrow">
            <a:avLst>
              <a:gd name="adj1" fmla="val 50000"/>
              <a:gd name="adj2" fmla="val 150984"/>
            </a:avLst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55352" name="矩形 55351"/>
          <p:cNvSpPr/>
          <p:nvPr/>
        </p:nvSpPr>
        <p:spPr>
          <a:xfrm>
            <a:off x="3441700" y="3852863"/>
            <a:ext cx="1420813" cy="519112"/>
          </a:xfrm>
          <a:prstGeom prst="rect">
            <a:avLst/>
          </a:prstGeom>
          <a:noFill/>
          <a:ln w="38100">
            <a:noFill/>
          </a:ln>
        </p:spPr>
        <p:txBody>
          <a:bodyPr wrap="none"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Arial" panose="020B0604020202020204" pitchFamily="34" charset="0"/>
                <a:ea typeface="楷体_GB2312" pitchFamily="49" charset="-122"/>
              </a:rPr>
              <a:t>AB=CD</a:t>
            </a:r>
            <a:endParaRPr lang="en-US" altLang="zh-CN" sz="2800">
              <a:solidFill>
                <a:srgbClr val="FF0000"/>
              </a:solidFill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55353" name="右大括号 55352"/>
          <p:cNvSpPr/>
          <p:nvPr/>
        </p:nvSpPr>
        <p:spPr>
          <a:xfrm>
            <a:off x="4857750" y="3509963"/>
            <a:ext cx="180975" cy="735012"/>
          </a:xfrm>
          <a:prstGeom prst="rightBrace">
            <a:avLst>
              <a:gd name="adj1" fmla="val 33845"/>
              <a:gd name="adj2" fmla="val 50000"/>
            </a:avLst>
          </a:prstGeom>
          <a:noFill/>
          <a:ln w="381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53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53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553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53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53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53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53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53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53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553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53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553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"/>
                            </p:stCondLst>
                            <p:childTnLst>
                              <p:par>
                                <p:cTn id="4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53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553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553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553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55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55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553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"/>
                            </p:stCondLst>
                            <p:childTnLst>
                              <p:par>
                                <p:cTn id="6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553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553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553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553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3" dur="500"/>
                                        <p:tgtEl>
                                          <p:spTgt spid="55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553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553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553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553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3" dur="500"/>
                                        <p:tgtEl>
                                          <p:spTgt spid="55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8" dur="500"/>
                                        <p:tgtEl>
                                          <p:spTgt spid="55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3" dur="500"/>
                                        <p:tgtEl>
                                          <p:spTgt spid="55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8" dur="500"/>
                                        <p:tgtEl>
                                          <p:spTgt spid="55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553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553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553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553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305" grpId="0"/>
      <p:bldP spid="55306" grpId="0"/>
      <p:bldP spid="55326" grpId="0"/>
      <p:bldP spid="55330" grpId="0"/>
      <p:bldP spid="55334" grpId="0"/>
      <p:bldP spid="55336" grpId="0"/>
      <p:bldP spid="55337" grpId="0"/>
      <p:bldP spid="55338" grpId="0"/>
      <p:bldP spid="55339" grpId="0"/>
      <p:bldP spid="55340" grpId="0"/>
      <p:bldP spid="55341" grpId="0"/>
      <p:bldP spid="55346" grpId="0"/>
      <p:bldP spid="5535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60418" name="矩形 60417"/>
          <p:cNvSpPr/>
          <p:nvPr/>
        </p:nvSpPr>
        <p:spPr>
          <a:xfrm>
            <a:off x="0" y="430213"/>
            <a:ext cx="5826125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0"/>
              </a:spcBef>
            </a:pPr>
            <a:r>
              <a:rPr lang="en-US" altLang="zh-CN" dirty="0">
                <a:solidFill>
                  <a:srgbClr val="3333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4.</a:t>
            </a:r>
            <a:r>
              <a:rPr lang="zh-CN" altLang="en-US" dirty="0">
                <a:solidFill>
                  <a:srgbClr val="3333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三角形的中位线的性质</a:t>
            </a:r>
            <a:endParaRPr lang="zh-CN" altLang="en-US" dirty="0">
              <a:solidFill>
                <a:srgbClr val="3333FF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60419" name="矩形 60418"/>
          <p:cNvSpPr/>
          <p:nvPr/>
        </p:nvSpPr>
        <p:spPr>
          <a:xfrm>
            <a:off x="277813" y="1252538"/>
            <a:ext cx="8534400" cy="1190625"/>
          </a:xfrm>
          <a:prstGeom prst="rect">
            <a:avLst/>
          </a:prstGeom>
          <a:solidFill>
            <a:srgbClr val="FFFF99"/>
          </a:solidFill>
          <a:ln w="9525">
            <a:noFill/>
          </a:ln>
        </p:spPr>
        <p:txBody>
          <a:bodyPr>
            <a:spAutoFit/>
          </a:bodyPr>
          <a:p>
            <a:pPr>
              <a:spcBef>
                <a:spcPct val="0"/>
              </a:spcBef>
            </a:pPr>
            <a:r>
              <a:rPr lang="zh-CN" altLang="en-US" dirty="0">
                <a:solidFill>
                  <a:srgbClr val="3333FF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三角形的中位线平行于第三边，并且等于它的一半</a:t>
            </a:r>
            <a:endParaRPr lang="zh-CN" altLang="en-US" dirty="0">
              <a:solidFill>
                <a:srgbClr val="3333FF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60420" name="文本框 60419"/>
          <p:cNvSpPr txBox="1"/>
          <p:nvPr/>
        </p:nvSpPr>
        <p:spPr>
          <a:xfrm>
            <a:off x="225425" y="2714625"/>
            <a:ext cx="4275138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用符号语言表示：</a:t>
            </a:r>
            <a:endParaRPr lang="zh-CN" altLang="en-US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pSp>
        <p:nvGrpSpPr>
          <p:cNvPr id="60421" name="组合 60420"/>
          <p:cNvGrpSpPr/>
          <p:nvPr/>
        </p:nvGrpSpPr>
        <p:grpSpPr>
          <a:xfrm>
            <a:off x="304800" y="4191000"/>
            <a:ext cx="5257800" cy="2041525"/>
            <a:chOff x="912" y="2592"/>
            <a:chExt cx="3312" cy="1286"/>
          </a:xfrm>
        </p:grpSpPr>
        <p:sp>
          <p:nvSpPr>
            <p:cNvPr id="60422" name="矩形 60421"/>
            <p:cNvSpPr/>
            <p:nvPr/>
          </p:nvSpPr>
          <p:spPr>
            <a:xfrm>
              <a:off x="912" y="2592"/>
              <a:ext cx="3312" cy="128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0"/>
                </a:spcBef>
              </a:pPr>
              <a:r>
                <a:rPr lang="en-US" altLang="zh-CN" sz="3200" b="0">
                  <a:latin typeface="Times New Roman" panose="02020603050405020304" pitchFamily="18" charset="0"/>
                  <a:ea typeface="黑体" panose="02010609060101010101" pitchFamily="2" charset="-122"/>
                </a:rPr>
                <a:t>∵AE</a:t>
              </a:r>
              <a:r>
                <a:rPr lang="zh-CN" altLang="en-US" sz="3200" b="0">
                  <a:latin typeface="Times New Roman" panose="02020603050405020304" pitchFamily="18" charset="0"/>
                  <a:ea typeface="黑体" panose="02010609060101010101" pitchFamily="2" charset="-122"/>
                </a:rPr>
                <a:t>＝</a:t>
              </a:r>
              <a:r>
                <a:rPr lang="en-US" altLang="zh-CN" sz="3200" b="0">
                  <a:latin typeface="Times New Roman" panose="02020603050405020304" pitchFamily="18" charset="0"/>
                  <a:ea typeface="黑体" panose="02010609060101010101" pitchFamily="2" charset="-122"/>
                </a:rPr>
                <a:t>EB</a:t>
              </a:r>
              <a:r>
                <a:rPr lang="zh-CN" altLang="en-US" sz="3200" b="0">
                  <a:latin typeface="Times New Roman" panose="02020603050405020304" pitchFamily="18" charset="0"/>
                  <a:ea typeface="黑体" panose="02010609060101010101" pitchFamily="2" charset="-122"/>
                </a:rPr>
                <a:t>，</a:t>
              </a:r>
              <a:r>
                <a:rPr lang="en-US" altLang="zh-CN" sz="3200" b="0">
                  <a:latin typeface="Times New Roman" panose="02020603050405020304" pitchFamily="18" charset="0"/>
                  <a:ea typeface="黑体" panose="02010609060101010101" pitchFamily="2" charset="-122"/>
                </a:rPr>
                <a:t>AD</a:t>
              </a:r>
              <a:r>
                <a:rPr lang="zh-CN" altLang="en-US" sz="3200" b="0">
                  <a:latin typeface="Times New Roman" panose="02020603050405020304" pitchFamily="18" charset="0"/>
                  <a:ea typeface="黑体" panose="02010609060101010101" pitchFamily="2" charset="-122"/>
                </a:rPr>
                <a:t>＝</a:t>
              </a:r>
              <a:r>
                <a:rPr lang="en-US" altLang="zh-CN" sz="3200" b="0">
                  <a:latin typeface="Times New Roman" panose="02020603050405020304" pitchFamily="18" charset="0"/>
                  <a:ea typeface="黑体" panose="02010609060101010101" pitchFamily="2" charset="-122"/>
                </a:rPr>
                <a:t>DC</a:t>
              </a:r>
              <a:endParaRPr lang="en-US" altLang="zh-CN" sz="3200">
                <a:latin typeface="Times New Roman" panose="02020603050405020304" pitchFamily="18" charset="0"/>
                <a:ea typeface="宋体" panose="02010600030101010101" pitchFamily="2" charset="-122"/>
              </a:endParaRPr>
            </a:p>
            <a:p>
              <a:pPr>
                <a:spcBef>
                  <a:spcPct val="0"/>
                </a:spcBef>
              </a:pPr>
              <a:endParaRPr lang="en-US" altLang="zh-CN" sz="3200">
                <a:latin typeface="Times New Roman" panose="02020603050405020304" pitchFamily="18" charset="0"/>
                <a:ea typeface="宋体" panose="02010600030101010101" pitchFamily="2" charset="-122"/>
              </a:endParaRPr>
            </a:p>
            <a:p>
              <a:pPr>
                <a:spcBef>
                  <a:spcPct val="0"/>
                </a:spcBef>
              </a:pPr>
              <a:r>
                <a:rPr lang="en-US" altLang="zh-CN" sz="3200">
                  <a:latin typeface="Times New Roman" panose="02020603050405020304" pitchFamily="18" charset="0"/>
                  <a:ea typeface="宋体" panose="02010600030101010101" pitchFamily="2" charset="-122"/>
                </a:rPr>
                <a:t>∴</a:t>
              </a:r>
              <a:r>
                <a:rPr lang="en-US" altLang="zh-CN" sz="3200">
                  <a:solidFill>
                    <a:srgbClr val="3333FF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 DE∥BC</a:t>
              </a:r>
              <a:r>
                <a:rPr lang="zh-CN" altLang="en-US" sz="3200">
                  <a:solidFill>
                    <a:srgbClr val="3333FF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，</a:t>
              </a:r>
              <a:endParaRPr lang="zh-CN" altLang="en-US" sz="3200">
                <a:solidFill>
                  <a:srgbClr val="3333FF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  <a:p>
              <a:pPr>
                <a:spcBef>
                  <a:spcPct val="0"/>
                </a:spcBef>
              </a:pPr>
              <a:endParaRPr lang="zh-CN" altLang="en-US" sz="3200">
                <a:solidFill>
                  <a:srgbClr val="3333FF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grpSp>
          <p:nvGrpSpPr>
            <p:cNvPr id="60423" name="组合 60422"/>
            <p:cNvGrpSpPr/>
            <p:nvPr/>
          </p:nvGrpSpPr>
          <p:grpSpPr>
            <a:xfrm>
              <a:off x="2544" y="2976"/>
              <a:ext cx="1392" cy="720"/>
              <a:chOff x="3888" y="2496"/>
              <a:chExt cx="1392" cy="720"/>
            </a:xfrm>
          </p:grpSpPr>
          <p:sp>
            <p:nvSpPr>
              <p:cNvPr id="60424" name="文本框 60423"/>
              <p:cNvSpPr txBox="1"/>
              <p:nvPr/>
            </p:nvSpPr>
            <p:spPr>
              <a:xfrm>
                <a:off x="3888" y="2688"/>
                <a:ext cx="1392" cy="36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3200">
                    <a:solidFill>
                      <a:srgbClr val="3333FF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DE=     BC.</a:t>
                </a:r>
                <a:endParaRPr lang="en-US" altLang="zh-CN" sz="3200">
                  <a:solidFill>
                    <a:srgbClr val="3333FF"/>
                  </a:solidFill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graphicFrame>
            <p:nvGraphicFramePr>
              <p:cNvPr id="60425" name="对象 60424"/>
              <p:cNvGraphicFramePr/>
              <p:nvPr/>
            </p:nvGraphicFramePr>
            <p:xfrm>
              <a:off x="4464" y="2496"/>
              <a:ext cx="286" cy="720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076" name="" r:id="rId1" imgW="152400" imgH="393700" progId="Equation.3">
                      <p:embed/>
                    </p:oleObj>
                  </mc:Choice>
                  <mc:Fallback>
                    <p:oleObj name="" r:id="rId1" imgW="152400" imgH="393700" progId="Equation.3">
                      <p:embed/>
                      <p:pic>
                        <p:nvPicPr>
                          <p:cNvPr id="0" name="图片 3075"/>
                          <p:cNvPicPr/>
                          <p:nvPr/>
                        </p:nvPicPr>
                        <p:blipFill>
                          <a:blip r:embed="rId2"/>
                          <a:stretch>
                            <a:fillRect/>
                          </a:stretch>
                        </p:blipFill>
                        <p:spPr>
                          <a:xfrm>
                            <a:off x="4464" y="2496"/>
                            <a:ext cx="286" cy="720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</p:grpSp>
      <p:grpSp>
        <p:nvGrpSpPr>
          <p:cNvPr id="60426" name="组合 60425"/>
          <p:cNvGrpSpPr/>
          <p:nvPr/>
        </p:nvGrpSpPr>
        <p:grpSpPr>
          <a:xfrm>
            <a:off x="4419600" y="2590800"/>
            <a:ext cx="4724400" cy="3917950"/>
            <a:chOff x="2784" y="1632"/>
            <a:chExt cx="2976" cy="2468"/>
          </a:xfrm>
        </p:grpSpPr>
        <p:sp>
          <p:nvSpPr>
            <p:cNvPr id="60427" name="文本框 60426"/>
            <p:cNvSpPr txBox="1"/>
            <p:nvPr/>
          </p:nvSpPr>
          <p:spPr>
            <a:xfrm>
              <a:off x="5040" y="2736"/>
              <a:ext cx="432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D</a:t>
              </a:r>
              <a:endParaRPr lang="en-US" altLang="zh-CN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grpSp>
          <p:nvGrpSpPr>
            <p:cNvPr id="60428" name="组合 60427"/>
            <p:cNvGrpSpPr/>
            <p:nvPr/>
          </p:nvGrpSpPr>
          <p:grpSpPr>
            <a:xfrm>
              <a:off x="2784" y="1632"/>
              <a:ext cx="2976" cy="2468"/>
              <a:chOff x="2784" y="1632"/>
              <a:chExt cx="2976" cy="2468"/>
            </a:xfrm>
          </p:grpSpPr>
          <p:grpSp>
            <p:nvGrpSpPr>
              <p:cNvPr id="60429" name="组合 60428"/>
              <p:cNvGrpSpPr/>
              <p:nvPr/>
            </p:nvGrpSpPr>
            <p:grpSpPr>
              <a:xfrm>
                <a:off x="2784" y="1632"/>
                <a:ext cx="2976" cy="2468"/>
                <a:chOff x="2784" y="1632"/>
                <a:chExt cx="2976" cy="2468"/>
              </a:xfrm>
            </p:grpSpPr>
            <p:grpSp>
              <p:nvGrpSpPr>
                <p:cNvPr id="60430" name="组合 60429"/>
                <p:cNvGrpSpPr/>
                <p:nvPr/>
              </p:nvGrpSpPr>
              <p:grpSpPr>
                <a:xfrm>
                  <a:off x="2784" y="1632"/>
                  <a:ext cx="2976" cy="2468"/>
                  <a:chOff x="1872" y="384"/>
                  <a:chExt cx="2976" cy="2468"/>
                </a:xfrm>
              </p:grpSpPr>
              <p:sp>
                <p:nvSpPr>
                  <p:cNvPr id="60431" name="等腰三角形 60430"/>
                  <p:cNvSpPr/>
                  <p:nvPr/>
                </p:nvSpPr>
                <p:spPr>
                  <a:xfrm>
                    <a:off x="2112" y="720"/>
                    <a:ext cx="2352" cy="1920"/>
                  </a:xfrm>
                  <a:prstGeom prst="triangle">
                    <a:avLst>
                      <a:gd name="adj" fmla="val 69472"/>
                    </a:avLst>
                  </a:prstGeom>
                  <a:noFill/>
                  <a:ln w="38100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60432" name="文本框 60431"/>
                  <p:cNvSpPr txBox="1"/>
                  <p:nvPr/>
                </p:nvSpPr>
                <p:spPr>
                  <a:xfrm>
                    <a:off x="3648" y="384"/>
                    <a:ext cx="432" cy="404"/>
                  </a:xfrm>
                  <a:prstGeom prst="rect">
                    <a:avLst/>
                  </a:prstGeom>
                  <a:noFill/>
                  <a:ln w="9525">
                    <a:noFill/>
                  </a:ln>
                </p:spPr>
                <p:txBody>
                  <a:bodyPr>
                    <a:spAutoFit/>
                  </a:bodyPr>
                  <a:p>
                    <a:pPr>
                      <a:spcBef>
                        <a:spcPct val="50000"/>
                      </a:spcBef>
                    </a:pPr>
                    <a:r>
                      <a:rPr lang="en-US" altLang="zh-CN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rPr>
                      <a:t>A</a:t>
                    </a:r>
                    <a:endParaRPr lang="en-US" altLang="zh-CN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60433" name="文本框 60432"/>
                  <p:cNvSpPr txBox="1"/>
                  <p:nvPr/>
                </p:nvSpPr>
                <p:spPr>
                  <a:xfrm>
                    <a:off x="1872" y="2448"/>
                    <a:ext cx="432" cy="404"/>
                  </a:xfrm>
                  <a:prstGeom prst="rect">
                    <a:avLst/>
                  </a:prstGeom>
                  <a:noFill/>
                  <a:ln w="9525">
                    <a:noFill/>
                  </a:ln>
                </p:spPr>
                <p:txBody>
                  <a:bodyPr>
                    <a:spAutoFit/>
                  </a:bodyPr>
                  <a:p>
                    <a:pPr>
                      <a:spcBef>
                        <a:spcPct val="50000"/>
                      </a:spcBef>
                    </a:pPr>
                    <a:r>
                      <a:rPr lang="en-US" altLang="zh-CN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rPr>
                      <a:t>B</a:t>
                    </a:r>
                    <a:endParaRPr lang="en-US" altLang="zh-CN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60434" name="文本框 60433"/>
                  <p:cNvSpPr txBox="1"/>
                  <p:nvPr/>
                </p:nvSpPr>
                <p:spPr>
                  <a:xfrm>
                    <a:off x="4416" y="2448"/>
                    <a:ext cx="432" cy="404"/>
                  </a:xfrm>
                  <a:prstGeom prst="rect">
                    <a:avLst/>
                  </a:prstGeom>
                  <a:noFill/>
                  <a:ln w="9525">
                    <a:noFill/>
                  </a:ln>
                </p:spPr>
                <p:txBody>
                  <a:bodyPr>
                    <a:spAutoFit/>
                  </a:bodyPr>
                  <a:p>
                    <a:pPr>
                      <a:spcBef>
                        <a:spcPct val="50000"/>
                      </a:spcBef>
                    </a:pPr>
                    <a:r>
                      <a:rPr lang="en-US" altLang="zh-CN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rPr>
                      <a:t>C</a:t>
                    </a:r>
                    <a:endParaRPr lang="en-US" altLang="zh-CN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endParaRPr>
                  </a:p>
                </p:txBody>
              </p:sp>
            </p:grpSp>
            <p:sp>
              <p:nvSpPr>
                <p:cNvPr id="60435" name="文本框 60434"/>
                <p:cNvSpPr txBox="1"/>
                <p:nvPr/>
              </p:nvSpPr>
              <p:spPr>
                <a:xfrm>
                  <a:off x="3504" y="2688"/>
                  <a:ext cx="432" cy="404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>
                  <a:spAutoFit/>
                </a:bodyPr>
                <a:p>
                  <a:pPr>
                    <a:spcBef>
                      <a:spcPct val="50000"/>
                    </a:spcBef>
                  </a:pPr>
                  <a:r>
                    <a:rPr lang="en-US" altLang="zh-CN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E</a:t>
                  </a:r>
                  <a:endParaRPr lang="en-US" altLang="zh-CN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endParaRPr>
                </a:p>
              </p:txBody>
            </p:sp>
          </p:grpSp>
          <p:sp>
            <p:nvSpPr>
              <p:cNvPr id="60436" name="直接连接符 60435"/>
              <p:cNvSpPr/>
              <p:nvPr/>
            </p:nvSpPr>
            <p:spPr>
              <a:xfrm>
                <a:off x="3840" y="2928"/>
                <a:ext cx="1200" cy="0"/>
              </a:xfrm>
              <a:prstGeom prst="line">
                <a:avLst/>
              </a:prstGeom>
              <a:ln w="38100" cap="flat" cmpd="sng">
                <a:solidFill>
                  <a:srgbClr val="FF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</p:grpSp>
      </p:grpSp>
      <p:sp>
        <p:nvSpPr>
          <p:cNvPr id="60437" name="文本框 60436"/>
          <p:cNvSpPr txBox="1"/>
          <p:nvPr/>
        </p:nvSpPr>
        <p:spPr>
          <a:xfrm>
            <a:off x="587375" y="3498850"/>
            <a:ext cx="35052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dirty="0">
                <a:latin typeface="Arial" panose="020B0604020202020204" pitchFamily="34" charset="0"/>
                <a:ea typeface="楷体_GB2312" pitchFamily="49" charset="-122"/>
              </a:rPr>
              <a:t>△ABC</a:t>
            </a:r>
            <a:r>
              <a:rPr lang="zh-CN" altLang="en-US" sz="2800" dirty="0">
                <a:latin typeface="Arial" panose="020B0604020202020204" pitchFamily="34" charset="0"/>
                <a:ea typeface="楷体_GB2312" pitchFamily="49" charset="-122"/>
              </a:rPr>
              <a:t>中，</a:t>
            </a:r>
            <a:endParaRPr lang="zh-CN" altLang="en-US" sz="2800" dirty="0">
              <a:latin typeface="Arial" panose="020B0604020202020204" pitchFamily="34" charset="0"/>
              <a:ea typeface="楷体_GB2312" pitchFamily="49" charset="-122"/>
            </a:endParaRPr>
          </a:p>
        </p:txBody>
      </p:sp>
    </p:spTree>
  </p:cSld>
  <p:clrMapOvr>
    <a:masterClrMapping/>
  </p:clrMapOvr>
  <p:transition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0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0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04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04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04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04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04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04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18" grpId="0"/>
      <p:bldP spid="60419" grpId="0" animBg="1"/>
      <p:bldP spid="60420" grpId="0"/>
      <p:bldP spid="6043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grpSp>
        <p:nvGrpSpPr>
          <p:cNvPr id="48130" name="组合 48129"/>
          <p:cNvGrpSpPr/>
          <p:nvPr/>
        </p:nvGrpSpPr>
        <p:grpSpPr>
          <a:xfrm>
            <a:off x="2243138" y="3087688"/>
            <a:ext cx="3733800" cy="1985962"/>
            <a:chOff x="2688" y="2736"/>
            <a:chExt cx="2352" cy="1251"/>
          </a:xfrm>
        </p:grpSpPr>
        <p:sp>
          <p:nvSpPr>
            <p:cNvPr id="48131" name="直接连接符 48130"/>
            <p:cNvSpPr/>
            <p:nvPr/>
          </p:nvSpPr>
          <p:spPr>
            <a:xfrm>
              <a:off x="2784" y="3024"/>
              <a:ext cx="2064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48132" name="直接连接符 48131"/>
            <p:cNvSpPr/>
            <p:nvPr/>
          </p:nvSpPr>
          <p:spPr>
            <a:xfrm>
              <a:off x="2784" y="3744"/>
              <a:ext cx="2064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48133" name="直接连接符 48132"/>
            <p:cNvSpPr/>
            <p:nvPr/>
          </p:nvSpPr>
          <p:spPr>
            <a:xfrm flipH="1">
              <a:off x="3936" y="3024"/>
              <a:ext cx="384" cy="720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48134" name="直接连接符 48133"/>
            <p:cNvSpPr/>
            <p:nvPr/>
          </p:nvSpPr>
          <p:spPr>
            <a:xfrm flipH="1">
              <a:off x="3264" y="3024"/>
              <a:ext cx="384" cy="720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48135" name="文本框 48134"/>
            <p:cNvSpPr txBox="1"/>
            <p:nvPr/>
          </p:nvSpPr>
          <p:spPr>
            <a:xfrm>
              <a:off x="3552" y="2775"/>
              <a:ext cx="288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 i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E</a:t>
              </a:r>
              <a:endParaRPr lang="en-US" altLang="zh-CN" sz="2400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48136" name="文本框 48135"/>
            <p:cNvSpPr txBox="1"/>
            <p:nvPr/>
          </p:nvSpPr>
          <p:spPr>
            <a:xfrm>
              <a:off x="3120" y="3696"/>
              <a:ext cx="288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 i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F</a:t>
              </a:r>
              <a:endParaRPr lang="en-US" altLang="zh-CN" sz="2400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48137" name="文本框 48136"/>
            <p:cNvSpPr txBox="1"/>
            <p:nvPr/>
          </p:nvSpPr>
          <p:spPr>
            <a:xfrm>
              <a:off x="3822" y="3690"/>
              <a:ext cx="288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 i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H</a:t>
              </a:r>
              <a:endParaRPr lang="en-US" altLang="zh-CN" sz="2400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48138" name="文本框 48137"/>
            <p:cNvSpPr txBox="1"/>
            <p:nvPr/>
          </p:nvSpPr>
          <p:spPr>
            <a:xfrm>
              <a:off x="4224" y="2775"/>
              <a:ext cx="288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 i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G</a:t>
              </a:r>
              <a:endParaRPr lang="en-US" altLang="zh-CN" sz="2400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48139" name="文本框 48138"/>
            <p:cNvSpPr txBox="1"/>
            <p:nvPr/>
          </p:nvSpPr>
          <p:spPr>
            <a:xfrm>
              <a:off x="2784" y="2736"/>
              <a:ext cx="288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 i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A</a:t>
              </a:r>
              <a:endParaRPr lang="en-US" altLang="zh-CN" sz="2400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48140" name="文本框 48139"/>
            <p:cNvSpPr txBox="1"/>
            <p:nvPr/>
          </p:nvSpPr>
          <p:spPr>
            <a:xfrm>
              <a:off x="4752" y="2736"/>
              <a:ext cx="288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 i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B</a:t>
              </a:r>
              <a:endParaRPr lang="en-US" altLang="zh-CN" sz="2400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48141" name="文本框 48140"/>
            <p:cNvSpPr txBox="1"/>
            <p:nvPr/>
          </p:nvSpPr>
          <p:spPr>
            <a:xfrm>
              <a:off x="4752" y="3696"/>
              <a:ext cx="288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 i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D</a:t>
              </a:r>
              <a:endParaRPr lang="en-US" altLang="zh-CN" sz="2400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48142" name="文本框 48141"/>
            <p:cNvSpPr txBox="1"/>
            <p:nvPr/>
          </p:nvSpPr>
          <p:spPr>
            <a:xfrm>
              <a:off x="2688" y="3699"/>
              <a:ext cx="288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 i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C</a:t>
              </a:r>
              <a:endParaRPr lang="en-US" altLang="zh-CN" sz="2400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pic>
        <p:nvPicPr>
          <p:cNvPr id="48143" name="图片 48142" descr="写书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451725" y="0"/>
            <a:ext cx="1465263" cy="13430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8144" name="矩形 48143"/>
          <p:cNvSpPr/>
          <p:nvPr/>
        </p:nvSpPr>
        <p:spPr>
          <a:xfrm>
            <a:off x="728663" y="1466850"/>
            <a:ext cx="7019925" cy="1311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</a:pPr>
            <a:r>
              <a:rPr lang="zh-CN" altLang="en-US" sz="3200" dirty="0">
                <a:latin typeface="宋体" panose="02010600030101010101" pitchFamily="2" charset="-122"/>
                <a:ea typeface="宋体" panose="02010600030101010101" pitchFamily="2" charset="-122"/>
              </a:rPr>
              <a:t>已知</a:t>
            </a:r>
            <a:r>
              <a:rPr lang="en-US" altLang="zh-CN" sz="3200" dirty="0">
                <a:latin typeface="宋体" panose="02010600030101010101" pitchFamily="2" charset="-122"/>
                <a:ea typeface="宋体" panose="02010600030101010101" pitchFamily="2" charset="-122"/>
              </a:rPr>
              <a:t>:</a:t>
            </a:r>
            <a:r>
              <a:rPr lang="zh-CN" altLang="en-US" sz="3200" dirty="0">
                <a:latin typeface="宋体" panose="02010600030101010101" pitchFamily="2" charset="-122"/>
                <a:ea typeface="宋体" panose="02010600030101010101" pitchFamily="2" charset="-122"/>
              </a:rPr>
              <a:t>如图</a:t>
            </a:r>
            <a:r>
              <a:rPr lang="en-US" altLang="zh-CN" sz="3200">
                <a:latin typeface="宋体" panose="02010600030101010101" pitchFamily="2" charset="-122"/>
                <a:ea typeface="宋体" panose="02010600030101010101" pitchFamily="2" charset="-122"/>
              </a:rPr>
              <a:t>,</a:t>
            </a:r>
            <a:r>
              <a:rPr lang="en-US" altLang="zh-CN" sz="3200" i="1">
                <a:latin typeface="Times New Roman" panose="02020603050405020304" pitchFamily="18" charset="0"/>
                <a:ea typeface="宋体" panose="02010600030101010101" pitchFamily="2" charset="-122"/>
              </a:rPr>
              <a:t>AB</a:t>
            </a:r>
            <a:r>
              <a:rPr lang="en-US" altLang="zh-CN" sz="3200">
                <a:latin typeface="宋体" panose="02010600030101010101" pitchFamily="2" charset="-122"/>
                <a:ea typeface="宋体" panose="02010600030101010101" pitchFamily="2" charset="-122"/>
              </a:rPr>
              <a:t>∥</a:t>
            </a:r>
            <a:r>
              <a:rPr lang="en-US" altLang="zh-CN" sz="3200" i="1" dirty="0">
                <a:latin typeface="Times New Roman" panose="02020603050405020304" pitchFamily="18" charset="0"/>
                <a:ea typeface="宋体" panose="02010600030101010101" pitchFamily="2" charset="-122"/>
              </a:rPr>
              <a:t>CD</a:t>
            </a:r>
            <a:r>
              <a:rPr lang="zh-CN" altLang="en-US" sz="3200" i="1" dirty="0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en-US" altLang="zh-CN" sz="3200" i="1">
                <a:latin typeface="Times New Roman" panose="02020603050405020304" pitchFamily="18" charset="0"/>
                <a:ea typeface="宋体" panose="02010600030101010101" pitchFamily="2" charset="-122"/>
              </a:rPr>
              <a:t>EF</a:t>
            </a:r>
            <a:r>
              <a:rPr lang="en-US" altLang="zh-CN" sz="3200">
                <a:latin typeface="宋体" panose="02010600030101010101" pitchFamily="2" charset="-122"/>
                <a:ea typeface="宋体" panose="02010600030101010101" pitchFamily="2" charset="-122"/>
              </a:rPr>
              <a:t>∥</a:t>
            </a:r>
            <a:r>
              <a:rPr lang="en-US" altLang="zh-CN" sz="3200" i="1">
                <a:latin typeface="Times New Roman" panose="02020603050405020304" pitchFamily="18" charset="0"/>
                <a:ea typeface="宋体" panose="02010600030101010101" pitchFamily="2" charset="-122"/>
              </a:rPr>
              <a:t>GH</a:t>
            </a:r>
            <a:r>
              <a:rPr lang="en-US" altLang="zh-CN" sz="3200">
                <a:latin typeface="宋体" panose="02010600030101010101" pitchFamily="2" charset="-122"/>
                <a:ea typeface="宋体" panose="02010600030101010101" pitchFamily="2" charset="-122"/>
              </a:rPr>
              <a:t>. </a:t>
            </a:r>
            <a:endParaRPr lang="en-US" altLang="zh-CN" sz="320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</a:pPr>
            <a:r>
              <a:rPr lang="zh-CN" altLang="en-US" sz="3200" dirty="0">
                <a:latin typeface="宋体" panose="02010600030101010101" pitchFamily="2" charset="-122"/>
                <a:ea typeface="宋体" panose="02010600030101010101" pitchFamily="2" charset="-122"/>
              </a:rPr>
              <a:t>请判断线段</a:t>
            </a:r>
            <a:r>
              <a:rPr lang="en-US" altLang="zh-CN" sz="3200" i="1">
                <a:latin typeface="Times New Roman" panose="02020603050405020304" pitchFamily="18" charset="0"/>
                <a:ea typeface="宋体" panose="02010600030101010101" pitchFamily="2" charset="-122"/>
              </a:rPr>
              <a:t>EF</a:t>
            </a:r>
            <a:r>
              <a:rPr lang="zh-CN" altLang="en-US" sz="3200" dirty="0">
                <a:latin typeface="Times New Roman" panose="02020603050405020304" pitchFamily="18" charset="0"/>
                <a:ea typeface="宋体" panose="02010600030101010101" pitchFamily="2" charset="-122"/>
              </a:rPr>
              <a:t>与</a:t>
            </a:r>
            <a:r>
              <a:rPr lang="en-US" altLang="zh-CN" sz="3200" i="1">
                <a:latin typeface="Times New Roman" panose="02020603050405020304" pitchFamily="18" charset="0"/>
                <a:ea typeface="宋体" panose="02010600030101010101" pitchFamily="2" charset="-122"/>
              </a:rPr>
              <a:t>GH</a:t>
            </a:r>
            <a:r>
              <a:rPr lang="zh-CN" altLang="en-US" sz="3200" dirty="0">
                <a:latin typeface="Times New Roman" panose="02020603050405020304" pitchFamily="18" charset="0"/>
                <a:ea typeface="宋体" panose="02010600030101010101" pitchFamily="2" charset="-122"/>
              </a:rPr>
              <a:t>有何数量关系？</a:t>
            </a:r>
            <a:endParaRPr lang="zh-CN" altLang="en-US" sz="32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8145" name="矩形 48144"/>
          <p:cNvSpPr/>
          <p:nvPr/>
        </p:nvSpPr>
        <p:spPr>
          <a:xfrm>
            <a:off x="5754688" y="3749675"/>
            <a:ext cx="2119312" cy="701675"/>
          </a:xfrm>
          <a:prstGeom prst="rect">
            <a:avLst/>
          </a:prstGeom>
          <a:noFill/>
          <a:ln w="38100">
            <a:noFill/>
          </a:ln>
        </p:spPr>
        <p:txBody>
          <a:bodyPr lIns="90000" tIns="46800" rIns="90000" bIns="46800">
            <a:spAutoFit/>
          </a:bodyPr>
          <a:p>
            <a:pPr>
              <a:spcBef>
                <a:spcPct val="0"/>
              </a:spcBef>
            </a:pPr>
            <a:r>
              <a:rPr lang="en-US" altLang="zh-CN" sz="4000" i="1">
                <a:latin typeface="Times New Roman" panose="02020603050405020304" pitchFamily="18" charset="0"/>
                <a:ea typeface="宋体" panose="02010600030101010101" pitchFamily="2" charset="-122"/>
              </a:rPr>
              <a:t>EF=GH</a:t>
            </a:r>
            <a:endParaRPr lang="en-US" altLang="zh-CN" sz="4000" i="1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8146" name="矩形 48145"/>
          <p:cNvSpPr/>
          <p:nvPr/>
        </p:nvSpPr>
        <p:spPr>
          <a:xfrm>
            <a:off x="3924300" y="5614988"/>
            <a:ext cx="180975" cy="519112"/>
          </a:xfrm>
          <a:prstGeom prst="rect">
            <a:avLst/>
          </a:prstGeom>
          <a:noFill/>
          <a:ln w="38100">
            <a:noFill/>
          </a:ln>
        </p:spPr>
        <p:txBody>
          <a:bodyPr wrap="none" lIns="90000" tIns="46800" rIns="90000" bIns="46800" anchor="t">
            <a:spAutoFit/>
          </a:bodyPr>
          <a:p>
            <a:pPr>
              <a:spcBef>
                <a:spcPct val="0"/>
              </a:spcBef>
            </a:pPr>
            <a:endParaRPr sz="2800" i="1" dirty="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8147" name="矩形 48146"/>
          <p:cNvSpPr/>
          <p:nvPr/>
        </p:nvSpPr>
        <p:spPr>
          <a:xfrm>
            <a:off x="841375" y="5232400"/>
            <a:ext cx="6848475" cy="679450"/>
          </a:xfrm>
          <a:prstGeom prst="rect">
            <a:avLst/>
          </a:prstGeom>
          <a:solidFill>
            <a:srgbClr val="FFFF00"/>
          </a:solidFill>
          <a:ln w="38100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lIns="90000" tIns="46800" rIns="90000" bIns="46800" anchor="ctr">
            <a:spAutoFit/>
          </a:bodyPr>
          <a:p>
            <a:pPr>
              <a:spcBef>
                <a:spcPct val="0"/>
              </a:spcBef>
            </a:pPr>
            <a:r>
              <a:rPr lang="zh-CN" altLang="en-US" dirty="0">
                <a:solidFill>
                  <a:srgbClr val="FF0000"/>
                </a:solidFill>
                <a:latin typeface="文鼎中特广告体" pitchFamily="33" charset="-122"/>
                <a:ea typeface="文鼎中特广告体" pitchFamily="33" charset="-122"/>
              </a:rPr>
              <a:t>夹在两平行线间的平行线段相等 </a:t>
            </a:r>
            <a:endParaRPr lang="zh-CN" altLang="en-US" dirty="0">
              <a:solidFill>
                <a:srgbClr val="FF0000"/>
              </a:solidFill>
              <a:latin typeface="文鼎中特广告体" pitchFamily="33" charset="-122"/>
              <a:ea typeface="文鼎中特广告体" pitchFamily="33" charset="-122"/>
            </a:endParaRPr>
          </a:p>
        </p:txBody>
      </p:sp>
      <p:sp>
        <p:nvSpPr>
          <p:cNvPr id="48148" name="矩形 48147"/>
          <p:cNvSpPr/>
          <p:nvPr/>
        </p:nvSpPr>
        <p:spPr>
          <a:xfrm>
            <a:off x="0" y="277813"/>
            <a:ext cx="2663825" cy="6889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>
              <a:spcBef>
                <a:spcPct val="0"/>
              </a:spcBef>
            </a:pPr>
            <a:r>
              <a:rPr lang="zh-CN" altLang="en-US" sz="3600" b="1">
                <a:ln w="9525" cap="flat" cmpd="sng">
                  <a:solidFill>
                    <a:srgbClr val="00FF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800000"/>
                </a:solidFill>
                <a:effectLst>
                  <a:outerShdw dist="35921" dir="2699999" algn="ctr" rotWithShape="0">
                    <a:srgbClr val="B2B2B2">
                      <a:alpha val="80000"/>
                    </a:srgbClr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知识探究</a:t>
            </a:r>
            <a:endParaRPr lang="zh-CN" altLang="en-US" sz="3600" b="1">
              <a:ln w="9525" cap="flat" cmpd="sng">
                <a:solidFill>
                  <a:srgbClr val="00FF00"/>
                </a:solidFill>
                <a:prstDash val="solid"/>
                <a:headEnd type="none" w="med" len="med"/>
                <a:tailEnd type="none" w="med" len="med"/>
              </a:ln>
              <a:solidFill>
                <a:srgbClr val="800000"/>
              </a:solidFill>
              <a:effectLst>
                <a:outerShdw dist="35921" dir="2699999" algn="ctr" rotWithShape="0">
                  <a:srgbClr val="B2B2B2">
                    <a:alpha val="80000"/>
                  </a:srgbClr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48149" name="直接连接符 48148"/>
          <p:cNvSpPr/>
          <p:nvPr/>
        </p:nvSpPr>
        <p:spPr>
          <a:xfrm flipH="1">
            <a:off x="3690938" y="3552825"/>
            <a:ext cx="574675" cy="1138238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48152" name="文本框 48151"/>
          <p:cNvSpPr txBox="1"/>
          <p:nvPr/>
        </p:nvSpPr>
        <p:spPr>
          <a:xfrm>
            <a:off x="3990975" y="2960688"/>
            <a:ext cx="1247775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342900" indent="-342900">
              <a:spcBef>
                <a:spcPct val="50000"/>
              </a:spcBef>
            </a:pPr>
            <a:r>
              <a:rPr lang="en-US" altLang="zh-CN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M</a:t>
            </a:r>
            <a:endParaRPr lang="en-US" altLang="zh-CN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48153" name="文本框 48152"/>
          <p:cNvSpPr txBox="1"/>
          <p:nvPr/>
        </p:nvSpPr>
        <p:spPr>
          <a:xfrm>
            <a:off x="3444875" y="4578350"/>
            <a:ext cx="1247775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342900" indent="-342900">
              <a:spcBef>
                <a:spcPct val="50000"/>
              </a:spcBef>
            </a:pPr>
            <a:r>
              <a:rPr lang="en-US" altLang="zh-CN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N</a:t>
            </a:r>
            <a:endParaRPr lang="en-US" altLang="zh-CN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48154" name="文本框 48153"/>
          <p:cNvSpPr txBox="1"/>
          <p:nvPr/>
        </p:nvSpPr>
        <p:spPr>
          <a:xfrm>
            <a:off x="7459663" y="3730625"/>
            <a:ext cx="1684337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342900" indent="-342900">
              <a:spcBef>
                <a:spcPct val="50000"/>
              </a:spcBef>
            </a:pPr>
            <a:r>
              <a:rPr lang="en-US" altLang="zh-CN" sz="400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=MN</a:t>
            </a:r>
            <a:endParaRPr lang="en-US" altLang="zh-CN" sz="4000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48155" name="矩形 48154"/>
          <p:cNvSpPr/>
          <p:nvPr/>
        </p:nvSpPr>
        <p:spPr>
          <a:xfrm>
            <a:off x="6537325" y="1397000"/>
            <a:ext cx="2138363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342900" indent="-342900"/>
            <a:r>
              <a:rPr lang="en-US" altLang="zh-CN" i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EF</a:t>
            </a:r>
            <a:r>
              <a:rPr lang="en-US" altLang="zh-CN" sz="32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∥</a:t>
            </a:r>
            <a:r>
              <a:rPr lang="en-US" altLang="en-US" i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MN</a:t>
            </a:r>
            <a:endParaRPr lang="en-US" altLang="zh-CN" i="1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8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55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8155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8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8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48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48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48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3" presetClass="entr" presetSubtype="27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8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8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45" grpId="0"/>
      <p:bldP spid="48147" grpId="0" animBg="1"/>
      <p:bldP spid="48152" grpId="0"/>
      <p:bldP spid="48153" grpId="0"/>
      <p:bldP spid="4815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58378" name="图片 5837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30838" y="5291138"/>
            <a:ext cx="314325" cy="24765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58379" name="组合 58378"/>
          <p:cNvGrpSpPr/>
          <p:nvPr/>
        </p:nvGrpSpPr>
        <p:grpSpPr>
          <a:xfrm>
            <a:off x="3692525" y="3897313"/>
            <a:ext cx="3276600" cy="2032000"/>
            <a:chOff x="45" y="987"/>
            <a:chExt cx="2064" cy="1280"/>
          </a:xfrm>
        </p:grpSpPr>
        <p:sp>
          <p:nvSpPr>
            <p:cNvPr id="58380" name="直接连接符 58379"/>
            <p:cNvSpPr/>
            <p:nvPr/>
          </p:nvSpPr>
          <p:spPr>
            <a:xfrm>
              <a:off x="144" y="2016"/>
              <a:ext cx="1776" cy="0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58381" name="直接连接符 58380"/>
            <p:cNvSpPr/>
            <p:nvPr/>
          </p:nvSpPr>
          <p:spPr>
            <a:xfrm>
              <a:off x="192" y="1248"/>
              <a:ext cx="1776" cy="0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58382" name="文本框 58381"/>
            <p:cNvSpPr txBox="1"/>
            <p:nvPr/>
          </p:nvSpPr>
          <p:spPr>
            <a:xfrm>
              <a:off x="1769" y="1979"/>
              <a:ext cx="340" cy="288"/>
            </a:xfrm>
            <a:prstGeom prst="rect">
              <a:avLst/>
            </a:prstGeom>
            <a:noFill/>
            <a:ln w="38100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>
                  <a:latin typeface="Arial" panose="020B0604020202020204" pitchFamily="34" charset="0"/>
                  <a:ea typeface="楷体_GB2312" pitchFamily="49" charset="-122"/>
                </a:rPr>
                <a:t>D</a:t>
              </a:r>
              <a:endParaRPr lang="en-US" altLang="zh-CN" sz="2400">
                <a:latin typeface="Arial" panose="020B0604020202020204" pitchFamily="34" charset="0"/>
                <a:ea typeface="楷体_GB2312" pitchFamily="49" charset="-122"/>
              </a:endParaRPr>
            </a:p>
          </p:txBody>
        </p:sp>
        <p:sp>
          <p:nvSpPr>
            <p:cNvPr id="58383" name="矩形 58382"/>
            <p:cNvSpPr/>
            <p:nvPr/>
          </p:nvSpPr>
          <p:spPr>
            <a:xfrm>
              <a:off x="113" y="987"/>
              <a:ext cx="255" cy="288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none" anchor="t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>
                  <a:latin typeface="Arial" panose="020B0604020202020204" pitchFamily="34" charset="0"/>
                  <a:ea typeface="楷体_GB2312" pitchFamily="49" charset="-122"/>
                </a:rPr>
                <a:t>A</a:t>
              </a:r>
              <a:endParaRPr lang="en-US" altLang="zh-CN" sz="2400">
                <a:latin typeface="Arial" panose="020B0604020202020204" pitchFamily="34" charset="0"/>
                <a:ea typeface="楷体_GB2312" pitchFamily="49" charset="-122"/>
              </a:endParaRPr>
            </a:p>
          </p:txBody>
        </p:sp>
        <p:sp>
          <p:nvSpPr>
            <p:cNvPr id="58384" name="矩形 58383"/>
            <p:cNvSpPr/>
            <p:nvPr/>
          </p:nvSpPr>
          <p:spPr>
            <a:xfrm>
              <a:off x="1809" y="987"/>
              <a:ext cx="255" cy="288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none" anchor="t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>
                  <a:latin typeface="Arial" panose="020B0604020202020204" pitchFamily="34" charset="0"/>
                  <a:ea typeface="楷体_GB2312" pitchFamily="49" charset="-122"/>
                </a:rPr>
                <a:t>B</a:t>
              </a:r>
              <a:endParaRPr lang="en-US" altLang="zh-CN" sz="2400">
                <a:latin typeface="Arial" panose="020B0604020202020204" pitchFamily="34" charset="0"/>
                <a:ea typeface="楷体_GB2312" pitchFamily="49" charset="-122"/>
              </a:endParaRPr>
            </a:p>
          </p:txBody>
        </p:sp>
        <p:sp>
          <p:nvSpPr>
            <p:cNvPr id="58385" name="矩形 58384"/>
            <p:cNvSpPr/>
            <p:nvPr/>
          </p:nvSpPr>
          <p:spPr>
            <a:xfrm>
              <a:off x="45" y="1979"/>
              <a:ext cx="255" cy="288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none" anchor="t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>
                  <a:latin typeface="Arial" panose="020B0604020202020204" pitchFamily="34" charset="0"/>
                  <a:ea typeface="楷体_GB2312" pitchFamily="49" charset="-122"/>
                </a:rPr>
                <a:t>C</a:t>
              </a:r>
              <a:endParaRPr lang="en-US" altLang="zh-CN" sz="2400">
                <a:latin typeface="Arial" panose="020B0604020202020204" pitchFamily="34" charset="0"/>
                <a:ea typeface="楷体_GB2312" pitchFamily="49" charset="-122"/>
              </a:endParaRPr>
            </a:p>
          </p:txBody>
        </p:sp>
      </p:grpSp>
      <p:sp>
        <p:nvSpPr>
          <p:cNvPr id="58386" name="椭圆 58385"/>
          <p:cNvSpPr/>
          <p:nvPr/>
        </p:nvSpPr>
        <p:spPr>
          <a:xfrm>
            <a:off x="4916488" y="4283075"/>
            <a:ext cx="76200" cy="76200"/>
          </a:xfrm>
          <a:prstGeom prst="ellipse">
            <a:avLst/>
          </a:prstGeom>
          <a:solidFill>
            <a:srgbClr val="FF0000"/>
          </a:solidFill>
          <a:ln w="381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58387" name="椭圆 58386"/>
          <p:cNvSpPr/>
          <p:nvPr/>
        </p:nvSpPr>
        <p:spPr>
          <a:xfrm>
            <a:off x="4268788" y="5507038"/>
            <a:ext cx="76200" cy="76200"/>
          </a:xfrm>
          <a:prstGeom prst="ellipse">
            <a:avLst/>
          </a:prstGeom>
          <a:solidFill>
            <a:srgbClr val="FF0000"/>
          </a:solidFill>
          <a:ln w="381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58388" name="直接连接符 58387"/>
          <p:cNvSpPr/>
          <p:nvPr/>
        </p:nvSpPr>
        <p:spPr>
          <a:xfrm flipH="1">
            <a:off x="4305300" y="4319588"/>
            <a:ext cx="647700" cy="1187450"/>
          </a:xfrm>
          <a:prstGeom prst="line">
            <a:avLst/>
          </a:prstGeom>
          <a:ln w="38100" cap="flat" cmpd="sng">
            <a:solidFill>
              <a:srgbClr val="FF66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58389" name="直接连接符 58388"/>
          <p:cNvSpPr/>
          <p:nvPr/>
        </p:nvSpPr>
        <p:spPr>
          <a:xfrm>
            <a:off x="5430838" y="4319588"/>
            <a:ext cx="0" cy="1223962"/>
          </a:xfrm>
          <a:prstGeom prst="line">
            <a:avLst/>
          </a:prstGeom>
          <a:ln w="381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58390" name="矩形 58389"/>
          <p:cNvSpPr/>
          <p:nvPr/>
        </p:nvSpPr>
        <p:spPr>
          <a:xfrm>
            <a:off x="5384800" y="3922713"/>
            <a:ext cx="438150" cy="457200"/>
          </a:xfrm>
          <a:prstGeom prst="rect">
            <a:avLst/>
          </a:prstGeom>
          <a:noFill/>
          <a:ln w="38100">
            <a:noFill/>
          </a:ln>
        </p:spPr>
        <p:txBody>
          <a:bodyPr wrap="none"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2400">
                <a:latin typeface="Arial" panose="020B0604020202020204" pitchFamily="34" charset="0"/>
                <a:ea typeface="楷体_GB2312" pitchFamily="49" charset="-122"/>
              </a:rPr>
              <a:t>M</a:t>
            </a:r>
            <a:endParaRPr lang="en-US" altLang="zh-CN" sz="2400"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58391" name="矩形 58390"/>
          <p:cNvSpPr/>
          <p:nvPr/>
        </p:nvSpPr>
        <p:spPr>
          <a:xfrm>
            <a:off x="5394325" y="5472113"/>
            <a:ext cx="404813" cy="457200"/>
          </a:xfrm>
          <a:prstGeom prst="rect">
            <a:avLst/>
          </a:prstGeom>
          <a:noFill/>
          <a:ln w="38100">
            <a:noFill/>
          </a:ln>
        </p:spPr>
        <p:txBody>
          <a:bodyPr wrap="none"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2400">
                <a:latin typeface="Arial" panose="020B0604020202020204" pitchFamily="34" charset="0"/>
                <a:ea typeface="楷体_GB2312" pitchFamily="49" charset="-122"/>
              </a:rPr>
              <a:t>N</a:t>
            </a:r>
            <a:endParaRPr lang="en-US" altLang="zh-CN" sz="2400"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58392" name="直接连接符 58391"/>
          <p:cNvSpPr/>
          <p:nvPr/>
        </p:nvSpPr>
        <p:spPr>
          <a:xfrm>
            <a:off x="6113463" y="4319588"/>
            <a:ext cx="0" cy="1223962"/>
          </a:xfrm>
          <a:prstGeom prst="line">
            <a:avLst/>
          </a:prstGeom>
          <a:ln w="381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58393" name="矩形 58392"/>
          <p:cNvSpPr/>
          <p:nvPr/>
        </p:nvSpPr>
        <p:spPr>
          <a:xfrm>
            <a:off x="6105525" y="3933825"/>
            <a:ext cx="387350" cy="457200"/>
          </a:xfrm>
          <a:prstGeom prst="rect">
            <a:avLst/>
          </a:prstGeom>
          <a:noFill/>
          <a:ln w="38100">
            <a:noFill/>
          </a:ln>
        </p:spPr>
        <p:txBody>
          <a:bodyPr wrap="none"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2400">
                <a:latin typeface="Arial" panose="020B0604020202020204" pitchFamily="34" charset="0"/>
                <a:ea typeface="楷体_GB2312" pitchFamily="49" charset="-122"/>
              </a:rPr>
              <a:t>P</a:t>
            </a:r>
            <a:endParaRPr lang="en-US" altLang="zh-CN" sz="2400"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58394" name="矩形 58393"/>
          <p:cNvSpPr/>
          <p:nvPr/>
        </p:nvSpPr>
        <p:spPr>
          <a:xfrm>
            <a:off x="6078538" y="5472113"/>
            <a:ext cx="420687" cy="457200"/>
          </a:xfrm>
          <a:prstGeom prst="rect">
            <a:avLst/>
          </a:prstGeom>
          <a:noFill/>
          <a:ln w="38100">
            <a:noFill/>
          </a:ln>
        </p:spPr>
        <p:txBody>
          <a:bodyPr wrap="none"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2400">
                <a:latin typeface="Arial" panose="020B0604020202020204" pitchFamily="34" charset="0"/>
                <a:ea typeface="楷体_GB2312" pitchFamily="49" charset="-122"/>
              </a:rPr>
              <a:t>Q</a:t>
            </a:r>
            <a:endParaRPr lang="en-US" altLang="zh-CN" sz="2400"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58395" name="文本框 58394"/>
          <p:cNvSpPr txBox="1"/>
          <p:nvPr/>
        </p:nvSpPr>
        <p:spPr>
          <a:xfrm>
            <a:off x="433388" y="2609850"/>
            <a:ext cx="9074150" cy="579438"/>
          </a:xfrm>
          <a:prstGeom prst="rect">
            <a:avLst/>
          </a:prstGeom>
          <a:noFill/>
          <a:ln w="38100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dirty="0">
                <a:latin typeface="Arial" panose="020B0604020202020204" pitchFamily="34" charset="0"/>
                <a:ea typeface="楷体_GB2312" pitchFamily="49" charset="-122"/>
              </a:rPr>
              <a:t>2. </a:t>
            </a:r>
            <a:r>
              <a:rPr lang="zh-CN" altLang="en-US" sz="3200" dirty="0">
                <a:latin typeface="Arial" panose="020B0604020202020204" pitchFamily="34" charset="0"/>
                <a:ea typeface="楷体_GB2312" pitchFamily="49" charset="-122"/>
              </a:rPr>
              <a:t>两平行线间的距离</a:t>
            </a:r>
            <a:r>
              <a:rPr lang="zh-CN" altLang="en-US" sz="3200" dirty="0">
                <a:solidFill>
                  <a:srgbClr val="FF0000"/>
                </a:solidFill>
                <a:latin typeface="Arial" panose="020B0604020202020204" pitchFamily="34" charset="0"/>
                <a:ea typeface="楷体_GB2312" pitchFamily="49" charset="-122"/>
              </a:rPr>
              <a:t>处处相等</a:t>
            </a:r>
            <a:r>
              <a:rPr lang="zh-CN" altLang="en-US" sz="3200" dirty="0">
                <a:latin typeface="Arial" panose="020B0604020202020204" pitchFamily="34" charset="0"/>
                <a:ea typeface="楷体_GB2312" pitchFamily="49" charset="-122"/>
              </a:rPr>
              <a:t>。</a:t>
            </a:r>
            <a:endParaRPr lang="zh-CN" altLang="en-US" sz="3200" dirty="0"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58402" name="直接连接符 58401"/>
          <p:cNvSpPr/>
          <p:nvPr/>
        </p:nvSpPr>
        <p:spPr>
          <a:xfrm flipH="1">
            <a:off x="4017963" y="4319588"/>
            <a:ext cx="936625" cy="1223962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58403" name="椭圆 58402"/>
          <p:cNvSpPr/>
          <p:nvPr/>
        </p:nvSpPr>
        <p:spPr>
          <a:xfrm>
            <a:off x="3979863" y="5503863"/>
            <a:ext cx="76200" cy="76200"/>
          </a:xfrm>
          <a:prstGeom prst="ellipse">
            <a:avLst/>
          </a:prstGeom>
          <a:solidFill>
            <a:srgbClr val="FF0000"/>
          </a:solidFill>
          <a:ln w="381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58404" name="直接连接符 58403"/>
          <p:cNvSpPr/>
          <p:nvPr/>
        </p:nvSpPr>
        <p:spPr>
          <a:xfrm flipH="1">
            <a:off x="4953000" y="4319588"/>
            <a:ext cx="0" cy="1223962"/>
          </a:xfrm>
          <a:prstGeom prst="line">
            <a:avLst/>
          </a:prstGeom>
          <a:ln w="381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58405" name="椭圆 58404"/>
          <p:cNvSpPr/>
          <p:nvPr/>
        </p:nvSpPr>
        <p:spPr>
          <a:xfrm>
            <a:off x="4913313" y="5507038"/>
            <a:ext cx="76200" cy="76200"/>
          </a:xfrm>
          <a:prstGeom prst="ellipse">
            <a:avLst/>
          </a:prstGeom>
          <a:solidFill>
            <a:srgbClr val="FF0000"/>
          </a:solidFill>
          <a:ln w="381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58406" name="任意多边形 58405"/>
          <p:cNvSpPr/>
          <p:nvPr/>
        </p:nvSpPr>
        <p:spPr>
          <a:xfrm>
            <a:off x="4762500" y="5389563"/>
            <a:ext cx="204788" cy="141287"/>
          </a:xfrm>
          <a:custGeom>
            <a:avLst/>
            <a:gdLst/>
            <a:ahLst/>
            <a:cxnLst/>
            <a:pathLst>
              <a:path w="129" h="89">
                <a:moveTo>
                  <a:pt x="13" y="89"/>
                </a:moveTo>
                <a:cubicBezTo>
                  <a:pt x="13" y="70"/>
                  <a:pt x="13" y="50"/>
                  <a:pt x="13" y="31"/>
                </a:cubicBezTo>
                <a:cubicBezTo>
                  <a:pt x="11" y="23"/>
                  <a:pt x="0" y="12"/>
                  <a:pt x="6" y="6"/>
                </a:cubicBezTo>
                <a:cubicBezTo>
                  <a:pt x="12" y="0"/>
                  <a:pt x="21" y="14"/>
                  <a:pt x="30" y="15"/>
                </a:cubicBezTo>
                <a:cubicBezTo>
                  <a:pt x="63" y="17"/>
                  <a:pt x="96" y="15"/>
                  <a:pt x="129" y="15"/>
                </a:cubicBezTo>
              </a:path>
            </a:pathLst>
          </a:custGeom>
          <a:noFill/>
          <a:ln w="38100" cap="flat" cmpd="sng">
            <a:solidFill>
              <a:srgbClr val="0000FF">
                <a:alpha val="100000"/>
              </a:srgbClr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58407" name="文本框 58406"/>
          <p:cNvSpPr txBox="1"/>
          <p:nvPr/>
        </p:nvSpPr>
        <p:spPr>
          <a:xfrm>
            <a:off x="363538" y="1508125"/>
            <a:ext cx="8504237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>
              <a:spcBef>
                <a:spcPct val="50000"/>
              </a:spcBef>
            </a:pPr>
            <a:r>
              <a:rPr lang="en-US" altLang="zh-CN" sz="3200" dirty="0">
                <a:latin typeface="宋体" panose="02010600030101010101" pitchFamily="2" charset="-122"/>
                <a:ea typeface="宋体" panose="02010600030101010101" pitchFamily="2" charset="-122"/>
              </a:rPr>
              <a:t>1.</a:t>
            </a:r>
            <a:r>
              <a:rPr lang="zh-CN" altLang="en-US" sz="3200" dirty="0">
                <a:latin typeface="宋体" panose="02010600030101010101" pitchFamily="2" charset="-122"/>
                <a:ea typeface="宋体" panose="02010600030101010101" pitchFamily="2" charset="-122"/>
              </a:rPr>
              <a:t>一条直线上的</a:t>
            </a:r>
            <a:r>
              <a:rPr lang="zh-CN" altLang="en-US" sz="32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任一点</a:t>
            </a:r>
            <a:r>
              <a:rPr lang="zh-CN" altLang="en-US" sz="3200" dirty="0">
                <a:latin typeface="宋体" panose="02010600030101010101" pitchFamily="2" charset="-122"/>
                <a:ea typeface="宋体" panose="02010600030101010101" pitchFamily="2" charset="-122"/>
              </a:rPr>
              <a:t>到另一条</a:t>
            </a:r>
            <a:r>
              <a:rPr lang="zh-CN" altLang="en-US" sz="32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直线的距离</a:t>
            </a:r>
            <a:r>
              <a:rPr lang="zh-CN" altLang="en-US" sz="3200" dirty="0">
                <a:latin typeface="宋体" panose="02010600030101010101" pitchFamily="2" charset="-122"/>
                <a:ea typeface="宋体" panose="02010600030101010101" pitchFamily="2" charset="-122"/>
              </a:rPr>
              <a:t>，叫做这两条平行线的距离。</a:t>
            </a:r>
            <a:endParaRPr lang="zh-CN" altLang="en-US" sz="320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58408" name="文本框 58407"/>
          <p:cNvSpPr txBox="1"/>
          <p:nvPr/>
        </p:nvSpPr>
        <p:spPr>
          <a:xfrm>
            <a:off x="319088" y="882650"/>
            <a:ext cx="8099425" cy="641350"/>
          </a:xfrm>
          <a:prstGeom prst="rect">
            <a:avLst/>
          </a:prstGeom>
          <a:noFill/>
          <a:ln w="38100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rPr>
              <a:t>如何度量两条平行线间的距离 ？</a:t>
            </a:r>
            <a:endParaRPr lang="zh-CN" altLang="en-US" dirty="0">
              <a:solidFill>
                <a:schemeClr val="tx1"/>
              </a:solidFill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58409" name="任意多边形 58408"/>
          <p:cNvSpPr/>
          <p:nvPr/>
        </p:nvSpPr>
        <p:spPr>
          <a:xfrm>
            <a:off x="6113463" y="5399088"/>
            <a:ext cx="144462" cy="144462"/>
          </a:xfrm>
          <a:custGeom>
            <a:avLst/>
            <a:gdLst/>
            <a:ahLst/>
            <a:cxnLst/>
            <a:pathLst>
              <a:path w="91" h="91">
                <a:moveTo>
                  <a:pt x="0" y="0"/>
                </a:moveTo>
                <a:lnTo>
                  <a:pt x="91" y="0"/>
                </a:lnTo>
                <a:lnTo>
                  <a:pt x="91" y="91"/>
                </a:lnTo>
              </a:path>
            </a:pathLst>
          </a:custGeom>
          <a:noFill/>
          <a:ln w="38100" cap="flat" cmpd="sng">
            <a:solidFill>
              <a:srgbClr val="0000FF">
                <a:alpha val="100000"/>
              </a:srgbClr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58410" name="任意多边形 58409"/>
          <p:cNvSpPr/>
          <p:nvPr/>
        </p:nvSpPr>
        <p:spPr>
          <a:xfrm>
            <a:off x="4064000" y="4311650"/>
            <a:ext cx="2049463" cy="1235075"/>
          </a:xfrm>
          <a:custGeom>
            <a:avLst/>
            <a:gdLst/>
            <a:ahLst/>
            <a:cxnLst/>
            <a:pathLst>
              <a:path w="1291" h="778">
                <a:moveTo>
                  <a:pt x="0" y="0"/>
                </a:moveTo>
                <a:lnTo>
                  <a:pt x="859" y="778"/>
                </a:lnTo>
                <a:lnTo>
                  <a:pt x="1291" y="778"/>
                </a:lnTo>
                <a:lnTo>
                  <a:pt x="0" y="0"/>
                </a:lnTo>
                <a:close/>
              </a:path>
            </a:pathLst>
          </a:custGeom>
          <a:solidFill>
            <a:srgbClr val="CC99FF">
              <a:alpha val="50999"/>
            </a:srgbClr>
          </a:solidFill>
          <a:ln w="38100" cap="flat" cmpd="sng">
            <a:solidFill>
              <a:srgbClr val="993366">
                <a:alpha val="100000"/>
              </a:srgbClr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58411" name="任意多边形 58410"/>
          <p:cNvSpPr/>
          <p:nvPr/>
        </p:nvSpPr>
        <p:spPr>
          <a:xfrm>
            <a:off x="5427663" y="4310063"/>
            <a:ext cx="1219200" cy="1241425"/>
          </a:xfrm>
          <a:custGeom>
            <a:avLst/>
            <a:gdLst/>
            <a:ahLst/>
            <a:cxnLst/>
            <a:pathLst>
              <a:path w="768" h="782">
                <a:moveTo>
                  <a:pt x="768" y="0"/>
                </a:moveTo>
                <a:lnTo>
                  <a:pt x="0" y="782"/>
                </a:lnTo>
                <a:lnTo>
                  <a:pt x="444" y="782"/>
                </a:lnTo>
                <a:lnTo>
                  <a:pt x="768" y="0"/>
                </a:lnTo>
                <a:close/>
              </a:path>
            </a:pathLst>
          </a:custGeom>
          <a:solidFill>
            <a:schemeClr val="folHlink">
              <a:alpha val="45000"/>
            </a:schemeClr>
          </a:solidFill>
          <a:ln w="38100" cap="flat" cmpd="sng">
            <a:solidFill>
              <a:srgbClr val="009900">
                <a:alpha val="100000"/>
              </a:srgbClr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58412" name="矩形 58411"/>
          <p:cNvSpPr/>
          <p:nvPr/>
        </p:nvSpPr>
        <p:spPr>
          <a:xfrm>
            <a:off x="0" y="0"/>
            <a:ext cx="2663825" cy="6889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>
              <a:spcBef>
                <a:spcPct val="0"/>
              </a:spcBef>
            </a:pPr>
            <a:r>
              <a:rPr lang="zh-CN" altLang="en-US" sz="3600" b="1">
                <a:ln w="9525" cap="flat" cmpd="sng">
                  <a:solidFill>
                    <a:srgbClr val="00FF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800000"/>
                </a:solidFill>
                <a:effectLst>
                  <a:outerShdw dist="35921" dir="2699999" algn="ctr" rotWithShape="0">
                    <a:srgbClr val="B2B2B2">
                      <a:alpha val="80000"/>
                    </a:srgbClr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知识探究</a:t>
            </a:r>
            <a:endParaRPr lang="zh-CN" altLang="en-US" sz="3600" b="1">
              <a:ln w="9525" cap="flat" cmpd="sng">
                <a:solidFill>
                  <a:srgbClr val="00FF00"/>
                </a:solidFill>
                <a:prstDash val="solid"/>
                <a:headEnd type="none" w="med" len="med"/>
                <a:tailEnd type="none" w="med" len="med"/>
              </a:ln>
              <a:solidFill>
                <a:srgbClr val="800000"/>
              </a:solidFill>
              <a:effectLst>
                <a:outerShdw dist="35921" dir="2699999" algn="ctr" rotWithShape="0">
                  <a:srgbClr val="B2B2B2">
                    <a:alpha val="80000"/>
                  </a:srgbClr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58413" name="矩形 58412"/>
          <p:cNvSpPr/>
          <p:nvPr/>
        </p:nvSpPr>
        <p:spPr>
          <a:xfrm>
            <a:off x="276225" y="3195638"/>
            <a:ext cx="7070725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marL="342900" indent="-342900"/>
            <a:r>
              <a:rPr lang="en-US" altLang="zh-CN" dirty="0">
                <a:solidFill>
                  <a:schemeClr val="tx1"/>
                </a:solidFill>
                <a:latin typeface="楷体_GB2312" pitchFamily="49" charset="-122"/>
                <a:ea typeface="楷体_GB2312" pitchFamily="49" charset="-122"/>
              </a:rPr>
              <a:t>△ANQ</a:t>
            </a:r>
            <a:r>
              <a:rPr lang="zh-CN" altLang="en-US" dirty="0">
                <a:solidFill>
                  <a:schemeClr val="tx1"/>
                </a:solidFill>
                <a:latin typeface="楷体_GB2312" pitchFamily="49" charset="-122"/>
                <a:ea typeface="楷体_GB2312" pitchFamily="49" charset="-122"/>
              </a:rPr>
              <a:t>与</a:t>
            </a:r>
            <a:r>
              <a:rPr lang="en-US" altLang="zh-CN" dirty="0">
                <a:solidFill>
                  <a:schemeClr val="tx1"/>
                </a:solidFill>
                <a:latin typeface="楷体_GB2312" pitchFamily="49" charset="-122"/>
                <a:ea typeface="楷体_GB2312" pitchFamily="49" charset="-122"/>
              </a:rPr>
              <a:t>△BNQ</a:t>
            </a:r>
            <a:r>
              <a:rPr lang="zh-CN" altLang="en-US" dirty="0">
                <a:solidFill>
                  <a:schemeClr val="tx1"/>
                </a:solidFill>
                <a:latin typeface="楷体_GB2312" pitchFamily="49" charset="-122"/>
                <a:ea typeface="楷体_GB2312" pitchFamily="49" charset="-122"/>
              </a:rPr>
              <a:t>的面积有什么关系？</a:t>
            </a:r>
            <a:endParaRPr lang="zh-CN" altLang="en-US" dirty="0">
              <a:solidFill>
                <a:schemeClr val="tx1"/>
              </a:solidFill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08">
                                            <p:txEl>
                                              <p:charRg st="0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8408">
                                            <p:txEl>
                                              <p:charRg st="0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83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58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584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584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58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58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584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584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000"/>
                            </p:stCondLst>
                            <p:childTnLst>
                              <p:par>
                                <p:cTn id="5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584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9" dur="500"/>
                                        <p:tgtEl>
                                          <p:spTgt spid="584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58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583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58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3" dur="500"/>
                                        <p:tgtEl>
                                          <p:spTgt spid="58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8" dur="500"/>
                                        <p:tgtEl>
                                          <p:spTgt spid="58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1" dur="500"/>
                                        <p:tgtEl>
                                          <p:spTgt spid="58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4" dur="500"/>
                                        <p:tgtEl>
                                          <p:spTgt spid="58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00"/>
                            </p:stCondLst>
                            <p:childTnLst>
                              <p:par>
                                <p:cTn id="8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8" dur="500"/>
                                        <p:tgtEl>
                                          <p:spTgt spid="58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95">
                                            <p:txEl>
                                              <p:charRg st="0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93" dur="500"/>
                                        <p:tgtEl>
                                          <p:spTgt spid="58395">
                                            <p:txEl>
                                              <p:charRg st="0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rgbClr val="ff6600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rgbClr val="ffcc00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94" dur="500"/>
                                        <p:tgtEl>
                                          <p:spTgt spid="58395">
                                            <p:txEl>
                                              <p:charRg st="0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500"/>
                                        <p:tgtEl>
                                          <p:spTgt spid="58395">
                                            <p:txEl>
                                              <p:charRg st="0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7" dur="500"/>
                                        <p:tgtEl>
                                          <p:spTgt spid="58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500"/>
                            </p:stCondLst>
                            <p:childTnLst>
                              <p:par>
                                <p:cTn id="11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1" dur="500"/>
                                        <p:tgtEl>
                                          <p:spTgt spid="58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6" dur="500"/>
                                        <p:tgtEl>
                                          <p:spTgt spid="58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90" grpId="0"/>
      <p:bldP spid="58391" grpId="0"/>
      <p:bldP spid="58393" grpId="0"/>
      <p:bldP spid="58394" grpId="0"/>
      <p:bldP spid="58407" grpId="0"/>
      <p:bldP spid="58408" grpId="0" build="allAtOnce"/>
      <p:bldP spid="584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47" name="矩形 46"/>
          <p:cNvSpPr/>
          <p:nvPr/>
        </p:nvSpPr>
        <p:spPr>
          <a:xfrm>
            <a:off x="223838" y="1720850"/>
            <a:ext cx="8920162" cy="9810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>
              <a:lnSpc>
                <a:spcPts val="3500"/>
              </a:lnSpc>
              <a:spcBef>
                <a:spcPct val="50000"/>
              </a:spcBef>
            </a:pPr>
            <a:r>
              <a:rPr lang="zh-CN" altLang="en-US" sz="3200" dirty="0">
                <a:solidFill>
                  <a:schemeClr val="tx1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一条</a:t>
            </a:r>
            <a:r>
              <a:rPr lang="zh-CN" alt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直线上的任一点</a:t>
            </a:r>
            <a:r>
              <a:rPr lang="zh-CN" altLang="en-US" sz="3200" dirty="0">
                <a:solidFill>
                  <a:schemeClr val="tx1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到</a:t>
            </a:r>
            <a:r>
              <a:rPr lang="zh-CN" alt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另一条直线的距离</a:t>
            </a:r>
            <a:r>
              <a:rPr lang="zh-CN" altLang="en-US" sz="3200" dirty="0">
                <a:solidFill>
                  <a:schemeClr val="tx1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，叫做这</a:t>
            </a:r>
            <a:r>
              <a:rPr lang="zh-CN" alt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两条平行线间的距离</a:t>
            </a:r>
            <a:r>
              <a:rPr lang="zh-CN" altLang="en-US" sz="3200" dirty="0">
                <a:solidFill>
                  <a:schemeClr val="tx1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。</a:t>
            </a:r>
            <a:endParaRPr lang="zh-CN" altLang="en-US" sz="3200" dirty="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2227" name="直接连接符 52226"/>
          <p:cNvSpPr/>
          <p:nvPr/>
        </p:nvSpPr>
        <p:spPr>
          <a:xfrm>
            <a:off x="5732463" y="2801938"/>
            <a:ext cx="2627312" cy="0"/>
          </a:xfrm>
          <a:prstGeom prst="line">
            <a:avLst/>
          </a:prstGeom>
          <a:ln w="381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52228" name="直接连接符 52227"/>
          <p:cNvSpPr/>
          <p:nvPr/>
        </p:nvSpPr>
        <p:spPr>
          <a:xfrm>
            <a:off x="5703888" y="4049713"/>
            <a:ext cx="2728912" cy="0"/>
          </a:xfrm>
          <a:prstGeom prst="line">
            <a:avLst/>
          </a:prstGeom>
          <a:ln w="381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52229" name="直接连接符 52228"/>
          <p:cNvSpPr/>
          <p:nvPr/>
        </p:nvSpPr>
        <p:spPr>
          <a:xfrm>
            <a:off x="6169025" y="2801938"/>
            <a:ext cx="0" cy="1262062"/>
          </a:xfrm>
          <a:prstGeom prst="line">
            <a:avLst/>
          </a:prstGeom>
          <a:ln w="381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52230" name="直接连接符 52229"/>
          <p:cNvSpPr/>
          <p:nvPr/>
        </p:nvSpPr>
        <p:spPr>
          <a:xfrm>
            <a:off x="7532688" y="2816225"/>
            <a:ext cx="0" cy="1247775"/>
          </a:xfrm>
          <a:prstGeom prst="line">
            <a:avLst/>
          </a:prstGeom>
          <a:ln w="381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52231" name="矩形 52230"/>
          <p:cNvSpPr/>
          <p:nvPr/>
        </p:nvSpPr>
        <p:spPr>
          <a:xfrm>
            <a:off x="8393113" y="2503488"/>
            <a:ext cx="358775" cy="519112"/>
          </a:xfrm>
          <a:prstGeom prst="rect">
            <a:avLst/>
          </a:prstGeom>
          <a:noFill/>
          <a:ln w="38100">
            <a:noFill/>
          </a:ln>
        </p:spPr>
        <p:txBody>
          <a:bodyPr wrap="none" lIns="90000" tIns="46800" rIns="90000" bIns="46800" anchor="t">
            <a:spAutoFit/>
          </a:bodyPr>
          <a:p>
            <a:pPr>
              <a:spcBef>
                <a:spcPct val="0"/>
              </a:spcBef>
            </a:pPr>
            <a:r>
              <a:rPr lang="en-US" altLang="zh-CN"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endParaRPr lang="en-US" altLang="zh-CN" sz="280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2232" name="矩形 52231"/>
          <p:cNvSpPr/>
          <p:nvPr/>
        </p:nvSpPr>
        <p:spPr>
          <a:xfrm>
            <a:off x="8372475" y="3794125"/>
            <a:ext cx="379413" cy="519113"/>
          </a:xfrm>
          <a:prstGeom prst="rect">
            <a:avLst/>
          </a:prstGeom>
          <a:noFill/>
          <a:ln w="38100">
            <a:noFill/>
          </a:ln>
        </p:spPr>
        <p:txBody>
          <a:bodyPr wrap="none" lIns="90000" tIns="46800" rIns="90000" bIns="46800" anchor="t">
            <a:spAutoFit/>
          </a:bodyPr>
          <a:p>
            <a:pPr>
              <a:spcBef>
                <a:spcPct val="0"/>
              </a:spcBef>
            </a:pPr>
            <a:r>
              <a:rPr lang="en-US" altLang="zh-CN"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endParaRPr lang="en-US" altLang="zh-CN" sz="280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2233" name="矩形 52232"/>
          <p:cNvSpPr/>
          <p:nvPr/>
        </p:nvSpPr>
        <p:spPr>
          <a:xfrm>
            <a:off x="5934075" y="2284413"/>
            <a:ext cx="438150" cy="519112"/>
          </a:xfrm>
          <a:prstGeom prst="rect">
            <a:avLst/>
          </a:prstGeom>
          <a:noFill/>
          <a:ln w="38100">
            <a:noFill/>
          </a:ln>
        </p:spPr>
        <p:txBody>
          <a:bodyPr wrap="none" lIns="90000" tIns="46800" rIns="90000" bIns="46800" anchor="t">
            <a:spAutoFit/>
          </a:bodyPr>
          <a:p>
            <a:pPr>
              <a:spcBef>
                <a:spcPct val="0"/>
              </a:spcBef>
            </a:pPr>
            <a:r>
              <a:rPr lang="en-US" altLang="zh-CN"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endParaRPr lang="en-US" altLang="zh-CN" sz="280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2234" name="矩形 52233"/>
          <p:cNvSpPr/>
          <p:nvPr/>
        </p:nvSpPr>
        <p:spPr>
          <a:xfrm>
            <a:off x="7381875" y="2241550"/>
            <a:ext cx="417513" cy="519113"/>
          </a:xfrm>
          <a:prstGeom prst="rect">
            <a:avLst/>
          </a:prstGeom>
          <a:noFill/>
          <a:ln w="38100">
            <a:noFill/>
          </a:ln>
        </p:spPr>
        <p:txBody>
          <a:bodyPr wrap="none" lIns="90000" tIns="46800" rIns="90000" bIns="46800" anchor="t">
            <a:spAutoFit/>
          </a:bodyPr>
          <a:p>
            <a:pPr>
              <a:spcBef>
                <a:spcPct val="0"/>
              </a:spcBef>
            </a:pPr>
            <a:r>
              <a:rPr lang="en-US" altLang="zh-CN"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endParaRPr lang="en-US" altLang="zh-CN" sz="280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2235" name="矩形 52234"/>
          <p:cNvSpPr/>
          <p:nvPr/>
        </p:nvSpPr>
        <p:spPr>
          <a:xfrm>
            <a:off x="5992813" y="4056063"/>
            <a:ext cx="438150" cy="519112"/>
          </a:xfrm>
          <a:prstGeom prst="rect">
            <a:avLst/>
          </a:prstGeom>
          <a:noFill/>
          <a:ln w="38100">
            <a:noFill/>
          </a:ln>
        </p:spPr>
        <p:txBody>
          <a:bodyPr wrap="none" lIns="90000" tIns="46800" rIns="90000" bIns="46800" anchor="t">
            <a:spAutoFit/>
          </a:bodyPr>
          <a:p>
            <a:pPr>
              <a:spcBef>
                <a:spcPct val="0"/>
              </a:spcBef>
            </a:pPr>
            <a:r>
              <a:rPr lang="en-US" altLang="zh-CN"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  <a:endParaRPr lang="en-US" altLang="zh-CN" sz="280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2236" name="矩形 52235"/>
          <p:cNvSpPr/>
          <p:nvPr/>
        </p:nvSpPr>
        <p:spPr>
          <a:xfrm>
            <a:off x="7331075" y="4057650"/>
            <a:ext cx="438150" cy="519113"/>
          </a:xfrm>
          <a:prstGeom prst="rect">
            <a:avLst/>
          </a:prstGeom>
          <a:noFill/>
          <a:ln w="38100">
            <a:noFill/>
          </a:ln>
        </p:spPr>
        <p:txBody>
          <a:bodyPr wrap="none" lIns="90000" tIns="46800" rIns="90000" bIns="46800" anchor="t">
            <a:spAutoFit/>
          </a:bodyPr>
          <a:p>
            <a:pPr>
              <a:spcBef>
                <a:spcPct val="0"/>
              </a:spcBef>
            </a:pPr>
            <a:r>
              <a:rPr lang="en-US" altLang="zh-CN"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D</a:t>
            </a:r>
            <a:endParaRPr lang="en-US" altLang="zh-CN" sz="280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2237" name="直接连接符 52236"/>
          <p:cNvSpPr/>
          <p:nvPr/>
        </p:nvSpPr>
        <p:spPr>
          <a:xfrm>
            <a:off x="6183313" y="3876675"/>
            <a:ext cx="144462" cy="0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52238" name="直接连接符 52237"/>
          <p:cNvSpPr/>
          <p:nvPr/>
        </p:nvSpPr>
        <p:spPr>
          <a:xfrm>
            <a:off x="6327775" y="3876675"/>
            <a:ext cx="0" cy="173038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52239" name="直接连接符 52238"/>
          <p:cNvSpPr/>
          <p:nvPr/>
        </p:nvSpPr>
        <p:spPr>
          <a:xfrm>
            <a:off x="7532688" y="3890963"/>
            <a:ext cx="188912" cy="0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52240" name="直接连接符 52239"/>
          <p:cNvSpPr/>
          <p:nvPr/>
        </p:nvSpPr>
        <p:spPr>
          <a:xfrm>
            <a:off x="7707313" y="3890963"/>
            <a:ext cx="0" cy="158750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52241" name="矩形 52240"/>
          <p:cNvSpPr/>
          <p:nvPr/>
        </p:nvSpPr>
        <p:spPr>
          <a:xfrm>
            <a:off x="374650" y="4437063"/>
            <a:ext cx="8769350" cy="1066800"/>
          </a:xfrm>
          <a:prstGeom prst="rect">
            <a:avLst/>
          </a:prstGeom>
          <a:noFill/>
          <a:ln w="38100">
            <a:noFill/>
          </a:ln>
        </p:spPr>
        <p:txBody>
          <a:bodyPr lIns="90000" tIns="46800" rIns="90000" bIns="46800">
            <a:spAutoFit/>
          </a:bodyPr>
          <a:p>
            <a:pPr>
              <a:spcBef>
                <a:spcPct val="0"/>
              </a:spcBef>
            </a:pPr>
            <a:r>
              <a:rPr lang="en-US" altLang="zh-CN" sz="3200">
                <a:latin typeface="Times New Roman" panose="02020603050405020304" pitchFamily="18" charset="0"/>
                <a:ea typeface="宋体" panose="02010600030101010101" pitchFamily="2" charset="-122"/>
              </a:rPr>
              <a:t>1.</a:t>
            </a:r>
            <a:r>
              <a:rPr lang="zh-CN" alt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两条平行线间的距离</a:t>
            </a:r>
            <a:r>
              <a:rPr lang="zh-CN" altLang="en-US" sz="3200" dirty="0">
                <a:latin typeface="Times New Roman" panose="02020603050405020304" pitchFamily="18" charset="0"/>
                <a:ea typeface="宋体" panose="02010600030101010101" pitchFamily="2" charset="-122"/>
              </a:rPr>
              <a:t>与</a:t>
            </a:r>
            <a:r>
              <a:rPr lang="zh-CN" alt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点与点的距离</a:t>
            </a:r>
            <a:r>
              <a:rPr lang="zh-CN" altLang="en-US" sz="3200" dirty="0">
                <a:latin typeface="Times New Roman" panose="02020603050405020304" pitchFamily="18" charset="0"/>
                <a:ea typeface="宋体" panose="02010600030101010101" pitchFamily="2" charset="-122"/>
              </a:rPr>
              <a:t>、</a:t>
            </a:r>
            <a:r>
              <a:rPr lang="zh-CN" alt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点到直线的距离</a:t>
            </a:r>
            <a:r>
              <a:rPr lang="zh-CN" altLang="en-US" sz="3200" dirty="0">
                <a:latin typeface="Times New Roman" panose="02020603050405020304" pitchFamily="18" charset="0"/>
                <a:ea typeface="宋体" panose="02010600030101010101" pitchFamily="2" charset="-122"/>
              </a:rPr>
              <a:t>的联系与区别</a:t>
            </a:r>
            <a:endParaRPr lang="zh-CN" altLang="en-US" sz="32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2242" name="矩形 52241"/>
          <p:cNvSpPr/>
          <p:nvPr/>
        </p:nvSpPr>
        <p:spPr>
          <a:xfrm>
            <a:off x="2049463" y="833438"/>
            <a:ext cx="5646737" cy="739775"/>
          </a:xfrm>
          <a:prstGeom prst="rect">
            <a:avLst/>
          </a:prstGeom>
          <a:solidFill>
            <a:schemeClr val="accent1"/>
          </a:solidFill>
          <a:ln w="38100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0000" tIns="46800" rIns="90000" bIns="46800">
            <a:spAutoFit/>
          </a:bodyPr>
          <a:p>
            <a:pPr>
              <a:spcBef>
                <a:spcPct val="0"/>
              </a:spcBef>
            </a:pPr>
            <a:r>
              <a:rPr lang="zh-CN" altLang="en-US" sz="40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两条平行线间的距离</a:t>
            </a:r>
            <a:endParaRPr lang="zh-CN" altLang="en-US" sz="40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2243" name="矩形 52242" descr="20041213522068548"/>
          <p:cNvSpPr>
            <a:spLocks noChangeAspect="1"/>
          </p:cNvSpPr>
          <p:nvPr/>
        </p:nvSpPr>
        <p:spPr>
          <a:xfrm>
            <a:off x="450850" y="3902075"/>
            <a:ext cx="1657350" cy="4730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>
              <a:spcBef>
                <a:spcPct val="0"/>
              </a:spcBef>
            </a:pPr>
            <a:r>
              <a:rPr lang="zh-CN" altLang="en-US" sz="3600" b="1">
                <a:ln w="12700" cap="flat" cmpd="sng">
                  <a:solidFill>
                    <a:srgbClr val="800000"/>
                  </a:solidFill>
                  <a:prstDash val="solid"/>
                  <a:headEnd type="none" w="med" len="med"/>
                  <a:tailEnd type="none" w="med" len="med"/>
                </a:ln>
                <a:blipFill rotWithShape="0">
                  <a:blip r:embed="rId1"/>
                  <a:stretch>
                    <a:fillRect/>
                  </a:stretch>
                </a:blipFill>
                <a:effectLst>
                  <a:outerShdw dist="45791" dir="2021404" algn="ctr" rotWithShape="0">
                    <a:srgbClr val="80808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思考：</a:t>
            </a:r>
            <a:endParaRPr lang="zh-CN" altLang="en-US" sz="3600" b="1">
              <a:ln w="12700" cap="flat" cmpd="sng">
                <a:solidFill>
                  <a:srgbClr val="800000"/>
                </a:solidFill>
                <a:prstDash val="solid"/>
                <a:headEnd type="none" w="med" len="med"/>
                <a:tailEnd type="none" w="med" len="med"/>
              </a:ln>
              <a:blipFill rotWithShape="0">
                <a:blip r:embed="rId1"/>
                <a:stretch>
                  <a:fillRect/>
                </a:stretch>
              </a:blipFill>
              <a:effectLst>
                <a:outerShdw dist="45791" dir="2021404" algn="ctr" rotWithShape="0">
                  <a:srgbClr val="80808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52244" name="矩形 52243"/>
          <p:cNvSpPr/>
          <p:nvPr/>
        </p:nvSpPr>
        <p:spPr>
          <a:xfrm>
            <a:off x="285750" y="3032125"/>
            <a:ext cx="5711825" cy="617538"/>
          </a:xfrm>
          <a:prstGeom prst="rect">
            <a:avLst/>
          </a:prstGeom>
          <a:solidFill>
            <a:schemeClr val="accent1"/>
          </a:solidFill>
          <a:ln w="38100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0000" tIns="46800" rIns="90000" bIns="46800">
            <a:spAutoFit/>
          </a:bodyPr>
          <a:p>
            <a:pPr>
              <a:spcBef>
                <a:spcPct val="0"/>
              </a:spcBef>
            </a:pPr>
            <a:r>
              <a:rPr lang="zh-CN" alt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两条平行线间的距离处处相等</a:t>
            </a:r>
            <a:endParaRPr lang="zh-CN" altLang="en-US" sz="32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2245" name="矩形 52244"/>
          <p:cNvSpPr/>
          <p:nvPr/>
        </p:nvSpPr>
        <p:spPr>
          <a:xfrm>
            <a:off x="6200775" y="3155950"/>
            <a:ext cx="1392238" cy="519113"/>
          </a:xfrm>
          <a:prstGeom prst="rect">
            <a:avLst/>
          </a:prstGeom>
          <a:noFill/>
          <a:ln w="38100">
            <a:noFill/>
          </a:ln>
        </p:spPr>
        <p:txBody>
          <a:bodyPr wrap="none" lIns="90000" tIns="46800" rIns="90000" bIns="46800" anchor="t">
            <a:spAutoFit/>
          </a:bodyPr>
          <a:p>
            <a:pPr>
              <a:spcBef>
                <a:spcPct val="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AC=BD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2246" name="矩形 52245"/>
          <p:cNvSpPr/>
          <p:nvPr/>
        </p:nvSpPr>
        <p:spPr>
          <a:xfrm>
            <a:off x="374650" y="5529263"/>
            <a:ext cx="8769350" cy="579437"/>
          </a:xfrm>
          <a:prstGeom prst="rect">
            <a:avLst/>
          </a:prstGeom>
          <a:noFill/>
          <a:ln w="38100">
            <a:noFill/>
          </a:ln>
        </p:spPr>
        <p:txBody>
          <a:bodyPr lIns="90000" tIns="46800" rIns="90000" bIns="46800">
            <a:spAutoFit/>
          </a:bodyPr>
          <a:p>
            <a:pPr>
              <a:spcBef>
                <a:spcPct val="0"/>
              </a:spcBef>
            </a:pPr>
            <a:r>
              <a:rPr lang="en-US" altLang="zh-CN" sz="3200">
                <a:latin typeface="Times New Roman" panose="02020603050405020304" pitchFamily="18" charset="0"/>
                <a:ea typeface="宋体" panose="02010600030101010101" pitchFamily="2" charset="-122"/>
              </a:rPr>
              <a:t>2.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zh-CN" altLang="en-US" sz="3200" dirty="0">
                <a:latin typeface="Times New Roman" panose="02020603050405020304" pitchFamily="18" charset="0"/>
                <a:ea typeface="宋体" panose="02010600030101010101" pitchFamily="2" charset="-122"/>
              </a:rPr>
              <a:t>如何理解几何中</a:t>
            </a:r>
            <a:r>
              <a:rPr lang="zh-CN" alt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“距离” </a:t>
            </a:r>
            <a:r>
              <a:rPr lang="zh-CN" altLang="en-US" sz="3200" dirty="0">
                <a:latin typeface="Times New Roman" panose="02020603050405020304" pitchFamily="18" charset="0"/>
                <a:ea typeface="宋体" panose="02010600030101010101" pitchFamily="2" charset="-122"/>
              </a:rPr>
              <a:t>的概念</a:t>
            </a:r>
            <a:endParaRPr lang="zh-CN" altLang="en-US" sz="32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2247" name="矩形 52246"/>
          <p:cNvSpPr/>
          <p:nvPr/>
        </p:nvSpPr>
        <p:spPr>
          <a:xfrm>
            <a:off x="0" y="0"/>
            <a:ext cx="2663825" cy="6889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>
              <a:spcBef>
                <a:spcPct val="0"/>
              </a:spcBef>
            </a:pPr>
            <a:r>
              <a:rPr lang="zh-CN" altLang="en-US" sz="3600" b="1">
                <a:ln w="9525" cap="flat" cmpd="sng">
                  <a:solidFill>
                    <a:srgbClr val="00FF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800000"/>
                </a:solidFill>
                <a:effectLst>
                  <a:outerShdw dist="35921" dir="2699999" algn="ctr" rotWithShape="0">
                    <a:srgbClr val="B2B2B2">
                      <a:alpha val="80000"/>
                    </a:srgbClr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知识归纳</a:t>
            </a:r>
            <a:endParaRPr lang="zh-CN" altLang="en-US" sz="3600" b="1">
              <a:ln w="9525" cap="flat" cmpd="sng">
                <a:solidFill>
                  <a:srgbClr val="00FF00"/>
                </a:solidFill>
                <a:prstDash val="solid"/>
                <a:headEnd type="none" w="med" len="med"/>
                <a:tailEnd type="none" w="med" len="med"/>
              </a:ln>
              <a:solidFill>
                <a:srgbClr val="800000"/>
              </a:solidFill>
              <a:effectLst>
                <a:outerShdw dist="35921" dir="2699999" algn="ctr" rotWithShape="0">
                  <a:srgbClr val="B2B2B2">
                    <a:alpha val="80000"/>
                  </a:srgbClr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2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2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2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52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/>
      <p:bldP spid="52241" grpId="0"/>
      <p:bldP spid="52244" grpId="0" animBg="1"/>
      <p:bldP spid="5224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59395" name="矩形 59394"/>
          <p:cNvSpPr/>
          <p:nvPr/>
        </p:nvSpPr>
        <p:spPr>
          <a:xfrm>
            <a:off x="320675" y="344488"/>
            <a:ext cx="2225675" cy="6445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>
              <a:spcBef>
                <a:spcPct val="0"/>
              </a:spcBef>
            </a:pPr>
            <a:r>
              <a:rPr lang="zh-CN" altLang="en-US" sz="3600" b="1">
                <a:ln w="12700" cap="sq" cmpd="sng">
                  <a:solidFill>
                    <a:srgbClr val="3333CC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B2B2B2">
                    <a:alpha val="50000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华文行楷" panose="02010800040101010101" charset="-122"/>
                <a:ea typeface="华文行楷" panose="02010800040101010101" charset="-122"/>
              </a:rPr>
              <a:t>得出结论</a:t>
            </a:r>
            <a:endParaRPr lang="zh-CN" altLang="en-US" sz="3600" b="1">
              <a:ln w="12700" cap="sq" cmpd="sng">
                <a:solidFill>
                  <a:srgbClr val="3333CC"/>
                </a:solidFill>
                <a:prstDash val="solid"/>
                <a:headEnd type="none" w="med" len="med"/>
                <a:tailEnd type="none" w="med" len="med"/>
              </a:ln>
              <a:solidFill>
                <a:srgbClr val="B2B2B2">
                  <a:alpha val="50000"/>
                </a:srgbClr>
              </a:solidFill>
              <a:effectLst>
                <a:outerShdw dist="45791" dir="2021404" algn="ctr" rotWithShape="0">
                  <a:srgbClr val="9999FF"/>
                </a:outerShdw>
              </a:effectLst>
              <a:latin typeface="华文行楷" panose="02010800040101010101" charset="-122"/>
              <a:ea typeface="华文行楷" panose="02010800040101010101" charset="-122"/>
            </a:endParaRPr>
          </a:p>
        </p:txBody>
      </p:sp>
      <p:sp>
        <p:nvSpPr>
          <p:cNvPr id="59426" name="矩形 59425"/>
          <p:cNvSpPr/>
          <p:nvPr/>
        </p:nvSpPr>
        <p:spPr>
          <a:xfrm>
            <a:off x="239713" y="1825625"/>
            <a:ext cx="8904287" cy="641350"/>
          </a:xfrm>
          <a:prstGeom prst="rect">
            <a:avLst/>
          </a:prstGeom>
          <a:noFill/>
          <a:ln w="38100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latin typeface="Arial" panose="020B0604020202020204" pitchFamily="34" charset="0"/>
                <a:ea typeface="楷体_GB2312" pitchFamily="49" charset="-122"/>
              </a:rPr>
              <a:t>两点之间的线段的长度叫两点之间的距离。</a:t>
            </a:r>
            <a:endParaRPr lang="zh-CN" altLang="en-US" dirty="0"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59427" name="矩形 59426"/>
          <p:cNvSpPr/>
          <p:nvPr/>
        </p:nvSpPr>
        <p:spPr>
          <a:xfrm>
            <a:off x="1924050" y="5126038"/>
            <a:ext cx="4210050" cy="739775"/>
          </a:xfrm>
          <a:prstGeom prst="rect">
            <a:avLst/>
          </a:prstGeom>
          <a:noFill/>
          <a:ln w="3810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000" dirty="0">
                <a:latin typeface="Arial" panose="020B0604020202020204" pitchFamily="34" charset="0"/>
                <a:ea typeface="楷体_GB2312" pitchFamily="49" charset="-122"/>
              </a:rPr>
              <a:t>垂线段最短。</a:t>
            </a:r>
            <a:endParaRPr lang="zh-CN" altLang="en-US" sz="4000" dirty="0"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59429" name="矩形 59428"/>
          <p:cNvSpPr/>
          <p:nvPr/>
        </p:nvSpPr>
        <p:spPr>
          <a:xfrm>
            <a:off x="1768475" y="4030663"/>
            <a:ext cx="4808538" cy="739775"/>
          </a:xfrm>
          <a:prstGeom prst="rect">
            <a:avLst/>
          </a:prstGeom>
          <a:noFill/>
          <a:ln w="3810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4000" dirty="0">
                <a:latin typeface="Arial" panose="020B0604020202020204" pitchFamily="34" charset="0"/>
                <a:ea typeface="楷体_GB2312" pitchFamily="49" charset="-122"/>
              </a:rPr>
              <a:t>两点之间线段最短。</a:t>
            </a:r>
            <a:endParaRPr lang="zh-CN" altLang="en-US" sz="4000" dirty="0"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59431" name="矩形 59430"/>
          <p:cNvSpPr/>
          <p:nvPr/>
        </p:nvSpPr>
        <p:spPr>
          <a:xfrm>
            <a:off x="204788" y="2644775"/>
            <a:ext cx="8939212" cy="641350"/>
          </a:xfrm>
          <a:prstGeom prst="rect">
            <a:avLst/>
          </a:prstGeom>
          <a:noFill/>
          <a:ln w="38100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latin typeface="Arial" panose="020B0604020202020204" pitchFamily="34" charset="0"/>
                <a:ea typeface="楷体_GB2312" pitchFamily="49" charset="-122"/>
              </a:rPr>
              <a:t>点到直线的垂线段的长度是点到直线的距离。</a:t>
            </a:r>
            <a:endParaRPr lang="zh-CN" altLang="en-US" dirty="0">
              <a:latin typeface="Arial" panose="020B0604020202020204" pitchFamily="34" charset="0"/>
              <a:ea typeface="楷体_GB2312" pitchFamily="49" charset="-122"/>
            </a:endParaRPr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94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94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94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94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426" grpId="0"/>
      <p:bldP spid="59427" grpId="0" animBg="1"/>
      <p:bldP spid="59429" grpId="0" animBg="1"/>
      <p:bldP spid="5943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65538" name="Rectangle 2"/>
          <p:cNvSpPr>
            <a:spLocks noGrp="1"/>
          </p:cNvSpPr>
          <p:nvPr>
            <p:ph type="body" idx="4294967295"/>
          </p:nvPr>
        </p:nvSpPr>
        <p:spPr>
          <a:xfrm>
            <a:off x="276225" y="1208088"/>
            <a:ext cx="7772400" cy="3475037"/>
          </a:xfrm>
          <a:ln/>
        </p:spPr>
        <p:txBody>
          <a:bodyPr vert="horz" wrap="square" lIns="91440" tIns="45720" rIns="91440" bIns="45720" anchor="t"/>
          <a:p>
            <a:pPr>
              <a:buNone/>
            </a:pPr>
            <a:r>
              <a:rPr lang="en-US" altLang="zh-CN" b="1" dirty="0">
                <a:solidFill>
                  <a:srgbClr val="0000FF"/>
                </a:solidFill>
              </a:rPr>
              <a:t>1</a:t>
            </a:r>
            <a:r>
              <a:rPr lang="zh-CN" altLang="en-US" b="1" dirty="0">
                <a:solidFill>
                  <a:srgbClr val="0000FF"/>
                </a:solidFill>
              </a:rPr>
              <a:t>、下列条件中，不能判定四边形</a:t>
            </a:r>
            <a:r>
              <a:rPr lang="en-US" altLang="zh-CN" b="1" dirty="0">
                <a:solidFill>
                  <a:srgbClr val="0000FF"/>
                </a:solidFill>
              </a:rPr>
              <a:t>ABCD</a:t>
            </a:r>
            <a:r>
              <a:rPr lang="zh-CN" altLang="en-US" b="1" dirty="0">
                <a:solidFill>
                  <a:srgbClr val="0000FF"/>
                </a:solidFill>
              </a:rPr>
              <a:t>是平行四边形的是（     ）</a:t>
            </a:r>
            <a:endParaRPr lang="zh-CN" altLang="en-US" b="1" dirty="0">
              <a:solidFill>
                <a:srgbClr val="0000FF"/>
              </a:solidFill>
            </a:endParaRPr>
          </a:p>
          <a:p>
            <a:pPr>
              <a:buNone/>
            </a:pPr>
            <a:r>
              <a:rPr lang="en-US" altLang="zh-CN" b="1" dirty="0">
                <a:solidFill>
                  <a:srgbClr val="0000FF"/>
                </a:solidFill>
              </a:rPr>
              <a:t>A</a:t>
            </a:r>
            <a:r>
              <a:rPr lang="zh-CN" altLang="en-US" b="1" dirty="0">
                <a:solidFill>
                  <a:srgbClr val="0000FF"/>
                </a:solidFill>
              </a:rPr>
              <a:t>、</a:t>
            </a:r>
            <a:r>
              <a:rPr lang="en-US" altLang="zh-CN" b="1" dirty="0">
                <a:solidFill>
                  <a:srgbClr val="0000FF"/>
                </a:solidFill>
              </a:rPr>
              <a:t>∠A=∠C</a:t>
            </a:r>
            <a:r>
              <a:rPr lang="zh-CN" altLang="en-US" b="1" dirty="0">
                <a:solidFill>
                  <a:srgbClr val="0000FF"/>
                </a:solidFill>
              </a:rPr>
              <a:t>，</a:t>
            </a:r>
            <a:r>
              <a:rPr lang="en-US" altLang="zh-CN" b="1">
                <a:solidFill>
                  <a:srgbClr val="0000FF"/>
                </a:solidFill>
              </a:rPr>
              <a:t>∠B=∠D</a:t>
            </a:r>
            <a:endParaRPr lang="en-US" altLang="zh-CN" b="1">
              <a:solidFill>
                <a:srgbClr val="0000FF"/>
              </a:solidFill>
            </a:endParaRPr>
          </a:p>
          <a:p>
            <a:pPr>
              <a:buNone/>
            </a:pPr>
            <a:r>
              <a:rPr lang="en-US" altLang="zh-CN" b="1">
                <a:solidFill>
                  <a:srgbClr val="0000FF"/>
                </a:solidFill>
              </a:rPr>
              <a:t>B.  ∠A=∠B=∠C=90 </a:t>
            </a:r>
            <a:r>
              <a:rPr lang="en-US" altLang="zh-CN" b="1">
                <a:solidFill>
                  <a:srgbClr val="0000FF"/>
                </a:solidFill>
                <a:cs typeface="Arial" panose="020B0604020202020204" pitchFamily="34" charset="0"/>
              </a:rPr>
              <a:t>º</a:t>
            </a:r>
            <a:endParaRPr lang="en-US" altLang="zh-CN" b="1">
              <a:solidFill>
                <a:srgbClr val="0000FF"/>
              </a:solidFill>
            </a:endParaRPr>
          </a:p>
          <a:p>
            <a:pPr>
              <a:buNone/>
            </a:pPr>
            <a:r>
              <a:rPr lang="en-US" altLang="zh-CN" b="1">
                <a:solidFill>
                  <a:srgbClr val="0000FF"/>
                </a:solidFill>
              </a:rPr>
              <a:t>C.∠A+∠B=180</a:t>
            </a:r>
            <a:r>
              <a:rPr lang="en-US" altLang="zh-CN" b="1">
                <a:solidFill>
                  <a:srgbClr val="0000FF"/>
                </a:solidFill>
                <a:cs typeface="Arial" panose="020B0604020202020204" pitchFamily="34" charset="0"/>
              </a:rPr>
              <a:t>º</a:t>
            </a:r>
            <a:r>
              <a:rPr lang="en-US" altLang="zh-CN" b="1" dirty="0">
                <a:solidFill>
                  <a:srgbClr val="0000FF"/>
                </a:solidFill>
              </a:rPr>
              <a:t>  </a:t>
            </a:r>
            <a:r>
              <a:rPr lang="zh-CN" altLang="en-US" b="1" dirty="0">
                <a:solidFill>
                  <a:srgbClr val="0000FF"/>
                </a:solidFill>
              </a:rPr>
              <a:t>，</a:t>
            </a:r>
            <a:r>
              <a:rPr lang="en-US" altLang="zh-CN" b="1">
                <a:solidFill>
                  <a:srgbClr val="0000FF"/>
                </a:solidFill>
              </a:rPr>
              <a:t>∠B+∠C=180 </a:t>
            </a:r>
            <a:r>
              <a:rPr lang="en-US" altLang="zh-CN" b="1">
                <a:solidFill>
                  <a:srgbClr val="0000FF"/>
                </a:solidFill>
                <a:cs typeface="Arial" panose="020B0604020202020204" pitchFamily="34" charset="0"/>
              </a:rPr>
              <a:t>º</a:t>
            </a:r>
            <a:endParaRPr lang="en-US" altLang="zh-CN" b="1">
              <a:solidFill>
                <a:srgbClr val="0000FF"/>
              </a:solidFill>
            </a:endParaRPr>
          </a:p>
          <a:p>
            <a:pPr>
              <a:buNone/>
            </a:pPr>
            <a:r>
              <a:rPr lang="en-US" altLang="zh-CN" b="1">
                <a:solidFill>
                  <a:srgbClr val="0000FF"/>
                </a:solidFill>
              </a:rPr>
              <a:t>D.∠A+∠B=180 </a:t>
            </a:r>
            <a:r>
              <a:rPr lang="en-US" altLang="zh-CN" b="1">
                <a:solidFill>
                  <a:srgbClr val="0000FF"/>
                </a:solidFill>
                <a:cs typeface="Arial" panose="020B0604020202020204" pitchFamily="34" charset="0"/>
              </a:rPr>
              <a:t>º</a:t>
            </a:r>
            <a:r>
              <a:rPr lang="en-US" altLang="zh-CN" b="1" dirty="0">
                <a:solidFill>
                  <a:srgbClr val="0000FF"/>
                </a:solidFill>
              </a:rPr>
              <a:t> </a:t>
            </a:r>
            <a:r>
              <a:rPr lang="zh-CN" altLang="en-US" b="1" dirty="0">
                <a:solidFill>
                  <a:srgbClr val="0000FF"/>
                </a:solidFill>
              </a:rPr>
              <a:t>，</a:t>
            </a:r>
            <a:r>
              <a:rPr lang="en-US" altLang="zh-CN" b="1">
                <a:solidFill>
                  <a:srgbClr val="0000FF"/>
                </a:solidFill>
              </a:rPr>
              <a:t>∠C+∠D=180 </a:t>
            </a:r>
            <a:r>
              <a:rPr lang="en-US" altLang="zh-CN" b="1">
                <a:solidFill>
                  <a:srgbClr val="0000FF"/>
                </a:solidFill>
                <a:cs typeface="Arial" panose="020B0604020202020204" pitchFamily="34" charset="0"/>
              </a:rPr>
              <a:t>º</a:t>
            </a:r>
            <a:endParaRPr lang="en-US" altLang="zh-CN" b="1">
              <a:solidFill>
                <a:srgbClr val="0000FF"/>
              </a:solidFill>
              <a:ea typeface="Arial" panose="020B0604020202020204" pitchFamily="34" charset="0"/>
            </a:endParaRPr>
          </a:p>
        </p:txBody>
      </p:sp>
      <p:sp>
        <p:nvSpPr>
          <p:cNvPr id="65540" name="AutoShape 9"/>
          <p:cNvSpPr/>
          <p:nvPr/>
        </p:nvSpPr>
        <p:spPr>
          <a:xfrm>
            <a:off x="4021138" y="4830763"/>
            <a:ext cx="4178300" cy="1238250"/>
          </a:xfrm>
          <a:prstGeom prst="parallelogram">
            <a:avLst>
              <a:gd name="adj" fmla="val 85202"/>
            </a:avLst>
          </a:prstGeom>
          <a:noFill/>
          <a:ln w="57150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>
              <a:spcBef>
                <a:spcPct val="0"/>
              </a:spcBef>
            </a:pPr>
            <a:endParaRPr sz="1800" b="0" dirty="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5541" name="Text Box 10"/>
          <p:cNvSpPr txBox="1"/>
          <p:nvPr/>
        </p:nvSpPr>
        <p:spPr>
          <a:xfrm>
            <a:off x="4541838" y="4548188"/>
            <a:ext cx="366712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endParaRPr lang="en-US" altLang="zh-CN" sz="2800" b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5542" name="Text Box 11"/>
          <p:cNvSpPr txBox="1"/>
          <p:nvPr/>
        </p:nvSpPr>
        <p:spPr>
          <a:xfrm>
            <a:off x="3654425" y="5930900"/>
            <a:ext cx="48895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endParaRPr lang="en-US" altLang="zh-CN" sz="2800" b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5543" name="Text Box 12"/>
          <p:cNvSpPr txBox="1"/>
          <p:nvPr/>
        </p:nvSpPr>
        <p:spPr>
          <a:xfrm>
            <a:off x="7262813" y="5976938"/>
            <a:ext cx="48895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  <a:endParaRPr lang="en-US" altLang="zh-CN" sz="2800" b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5544" name="Text Box 13"/>
          <p:cNvSpPr txBox="1"/>
          <p:nvPr/>
        </p:nvSpPr>
        <p:spPr>
          <a:xfrm>
            <a:off x="8272463" y="4529138"/>
            <a:ext cx="428625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D</a:t>
            </a:r>
            <a:endParaRPr lang="en-US" altLang="zh-CN" sz="2800" b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7902" name="Text Box 14"/>
          <p:cNvSpPr txBox="1"/>
          <p:nvPr/>
        </p:nvSpPr>
        <p:spPr>
          <a:xfrm>
            <a:off x="3933825" y="1733550"/>
            <a:ext cx="504825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D</a:t>
            </a:r>
            <a:endParaRPr lang="en-US" altLang="zh-CN" sz="320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5547" name="矩形 65546"/>
          <p:cNvSpPr/>
          <p:nvPr/>
        </p:nvSpPr>
        <p:spPr>
          <a:xfrm>
            <a:off x="215900" y="0"/>
            <a:ext cx="2463800" cy="9112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>
              <a:spcBef>
                <a:spcPct val="0"/>
              </a:spcBef>
            </a:pPr>
            <a:r>
              <a:rPr lang="zh-CN" altLang="en-US" sz="4000" b="1">
                <a:ln w="12700" cap="flat" cmpd="sng">
                  <a:solidFill>
                    <a:srgbClr val="3333CC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B2B2B2">
                    <a:alpha val="50000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基础练习</a:t>
            </a:r>
            <a:endParaRPr lang="zh-CN" altLang="en-US" sz="4000" b="1">
              <a:ln w="12700" cap="flat" cmpd="sng">
                <a:solidFill>
                  <a:srgbClr val="3333CC"/>
                </a:solidFill>
                <a:prstDash val="solid"/>
                <a:headEnd type="none" w="med" len="med"/>
                <a:tailEnd type="none" w="med" len="med"/>
              </a:ln>
              <a:solidFill>
                <a:srgbClr val="B2B2B2">
                  <a:alpha val="50000"/>
                </a:srgbClr>
              </a:solidFill>
              <a:effectLst>
                <a:outerShdw dist="45791" dir="2021404" algn="ctr" rotWithShape="0">
                  <a:srgbClr val="9999FF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79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79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90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9464" name="矩形 19463"/>
          <p:cNvSpPr/>
          <p:nvPr/>
        </p:nvSpPr>
        <p:spPr>
          <a:xfrm>
            <a:off x="239713" y="866775"/>
            <a:ext cx="8904287" cy="1739900"/>
          </a:xfrm>
          <a:prstGeom prst="rect">
            <a:avLst/>
          </a:prstGeom>
          <a:noFill/>
          <a:ln w="38100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dirty="0">
                <a:latin typeface="Arial" panose="020B0604020202020204" pitchFamily="34" charset="0"/>
                <a:ea typeface="楷体_GB2312" pitchFamily="49" charset="-122"/>
              </a:rPr>
              <a:t>2.</a:t>
            </a:r>
            <a:r>
              <a:rPr lang="zh-CN" altLang="en-US" dirty="0">
                <a:latin typeface="Arial" panose="020B0604020202020204" pitchFamily="34" charset="0"/>
                <a:ea typeface="楷体_GB2312" pitchFamily="49" charset="-122"/>
              </a:rPr>
              <a:t>如图</a:t>
            </a:r>
            <a:r>
              <a:rPr lang="en-US" altLang="zh-CN" dirty="0">
                <a:latin typeface="Arial" panose="020B0604020202020204" pitchFamily="34" charset="0"/>
                <a:ea typeface="楷体_GB2312" pitchFamily="49" charset="-122"/>
              </a:rPr>
              <a:t>,D</a:t>
            </a:r>
            <a:r>
              <a:rPr lang="zh-CN" altLang="en-US" dirty="0">
                <a:latin typeface="Arial" panose="020B0604020202020204" pitchFamily="34" charset="0"/>
                <a:ea typeface="楷体_GB2312" pitchFamily="49" charset="-122"/>
              </a:rPr>
              <a:t>、</a:t>
            </a:r>
            <a:r>
              <a:rPr lang="en-US" altLang="zh-CN" dirty="0">
                <a:latin typeface="Arial" panose="020B0604020202020204" pitchFamily="34" charset="0"/>
                <a:ea typeface="楷体_GB2312" pitchFamily="49" charset="-122"/>
              </a:rPr>
              <a:t>E</a:t>
            </a:r>
            <a:r>
              <a:rPr lang="zh-CN" altLang="en-US" dirty="0">
                <a:latin typeface="Arial" panose="020B0604020202020204" pitchFamily="34" charset="0"/>
                <a:ea typeface="楷体_GB2312" pitchFamily="49" charset="-122"/>
              </a:rPr>
              <a:t>、</a:t>
            </a:r>
            <a:r>
              <a:rPr lang="en-US" altLang="zh-CN" dirty="0">
                <a:latin typeface="Arial" panose="020B0604020202020204" pitchFamily="34" charset="0"/>
                <a:ea typeface="楷体_GB2312" pitchFamily="49" charset="-122"/>
              </a:rPr>
              <a:t>F</a:t>
            </a:r>
            <a:r>
              <a:rPr lang="zh-CN" altLang="en-US" dirty="0">
                <a:latin typeface="Arial" panose="020B0604020202020204" pitchFamily="34" charset="0"/>
                <a:ea typeface="楷体_GB2312" pitchFamily="49" charset="-122"/>
              </a:rPr>
              <a:t>为</a:t>
            </a:r>
            <a:r>
              <a:rPr lang="en-US" altLang="zh-CN" dirty="0">
                <a:latin typeface="Arial" panose="020B0604020202020204" pitchFamily="34" charset="0"/>
                <a:ea typeface="楷体_GB2312" pitchFamily="49" charset="-122"/>
              </a:rPr>
              <a:t>△ABC</a:t>
            </a:r>
            <a:r>
              <a:rPr lang="zh-CN" altLang="en-US" dirty="0">
                <a:latin typeface="Arial" panose="020B0604020202020204" pitchFamily="34" charset="0"/>
                <a:ea typeface="楷体_GB2312" pitchFamily="49" charset="-122"/>
              </a:rPr>
              <a:t>三边的中点 </a:t>
            </a:r>
            <a:r>
              <a:rPr lang="en-US" altLang="zh-CN" dirty="0">
                <a:latin typeface="Arial" panose="020B0604020202020204" pitchFamily="34" charset="0"/>
                <a:ea typeface="楷体_GB2312" pitchFamily="49" charset="-122"/>
              </a:rPr>
              <a:t>,</a:t>
            </a:r>
            <a:r>
              <a:rPr lang="zh-CN" altLang="en-US" dirty="0">
                <a:latin typeface="Arial" panose="020B0604020202020204" pitchFamily="34" charset="0"/>
                <a:ea typeface="楷体_GB2312" pitchFamily="49" charset="-122"/>
              </a:rPr>
              <a:t>若</a:t>
            </a:r>
            <a:r>
              <a:rPr lang="en-US" altLang="zh-CN" dirty="0">
                <a:latin typeface="Arial" panose="020B0604020202020204" pitchFamily="34" charset="0"/>
                <a:ea typeface="楷体_GB2312" pitchFamily="49" charset="-122"/>
              </a:rPr>
              <a:t>△ABC</a:t>
            </a:r>
            <a:r>
              <a:rPr lang="zh-CN" altLang="en-US" dirty="0">
                <a:latin typeface="Arial" panose="020B0604020202020204" pitchFamily="34" charset="0"/>
                <a:ea typeface="楷体_GB2312" pitchFamily="49" charset="-122"/>
              </a:rPr>
              <a:t>的周长为</a:t>
            </a:r>
            <a:r>
              <a:rPr lang="en-US" altLang="zh-CN" dirty="0">
                <a:latin typeface="Arial" panose="020B0604020202020204" pitchFamily="34" charset="0"/>
                <a:ea typeface="楷体_GB2312" pitchFamily="49" charset="-122"/>
              </a:rPr>
              <a:t>20cm,</a:t>
            </a:r>
            <a:r>
              <a:rPr lang="zh-CN" altLang="en-US" dirty="0">
                <a:latin typeface="Arial" panose="020B0604020202020204" pitchFamily="34" charset="0"/>
                <a:ea typeface="楷体_GB2312" pitchFamily="49" charset="-122"/>
              </a:rPr>
              <a:t>则</a:t>
            </a:r>
            <a:r>
              <a:rPr lang="en-US" altLang="zh-CN" dirty="0">
                <a:latin typeface="Arial" panose="020B0604020202020204" pitchFamily="34" charset="0"/>
                <a:ea typeface="楷体_GB2312" pitchFamily="49" charset="-122"/>
              </a:rPr>
              <a:t>△DEF</a:t>
            </a:r>
            <a:r>
              <a:rPr lang="zh-CN" altLang="en-US" dirty="0">
                <a:latin typeface="Arial" panose="020B0604020202020204" pitchFamily="34" charset="0"/>
                <a:ea typeface="楷体_GB2312" pitchFamily="49" charset="-122"/>
              </a:rPr>
              <a:t>的周长为</a:t>
            </a:r>
            <a:r>
              <a:rPr lang="en-US" altLang="zh-CN">
                <a:latin typeface="Arial" panose="020B0604020202020204" pitchFamily="34" charset="0"/>
                <a:ea typeface="楷体_GB2312" pitchFamily="49" charset="-122"/>
              </a:rPr>
              <a:t>______.</a:t>
            </a:r>
            <a:endParaRPr lang="en-US" altLang="zh-CN"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19466" name="文本框 19465"/>
          <p:cNvSpPr txBox="1"/>
          <p:nvPr/>
        </p:nvSpPr>
        <p:spPr>
          <a:xfrm>
            <a:off x="327025" y="2662238"/>
            <a:ext cx="8816975" cy="11906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>
                <a:latin typeface="Arial" panose="020B0604020202020204" pitchFamily="34" charset="0"/>
                <a:ea typeface="宋体" panose="02010600030101010101" pitchFamily="2" charset="-122"/>
              </a:rPr>
              <a:t>3.</a:t>
            </a:r>
            <a:r>
              <a:rPr lang="zh-CN" altLang="en-US" dirty="0">
                <a:latin typeface="Arial" panose="020B0604020202020204" pitchFamily="34" charset="0"/>
                <a:ea typeface="楷体_GB2312" pitchFamily="49" charset="-122"/>
              </a:rPr>
              <a:t>若</a:t>
            </a:r>
            <a:r>
              <a:rPr lang="en-US" altLang="zh-CN" dirty="0">
                <a:latin typeface="Arial" panose="020B0604020202020204" pitchFamily="34" charset="0"/>
                <a:ea typeface="楷体_GB2312" pitchFamily="49" charset="-122"/>
              </a:rPr>
              <a:t>△ABC</a:t>
            </a:r>
            <a:r>
              <a:rPr lang="zh-CN" altLang="en-US" dirty="0">
                <a:latin typeface="Arial" panose="020B0604020202020204" pitchFamily="34" charset="0"/>
                <a:ea typeface="楷体_GB2312" pitchFamily="49" charset="-122"/>
              </a:rPr>
              <a:t>的面积为</a:t>
            </a:r>
            <a:r>
              <a:rPr lang="en-US" altLang="zh-CN">
                <a:latin typeface="Arial" panose="020B0604020202020204" pitchFamily="34" charset="0"/>
                <a:ea typeface="楷体_GB2312" pitchFamily="49" charset="-122"/>
              </a:rPr>
              <a:t>48cm</a:t>
            </a:r>
            <a:r>
              <a:rPr lang="en-US" altLang="zh-CN" baseline="30000">
                <a:latin typeface="Arial" panose="020B0604020202020204" pitchFamily="34" charset="0"/>
                <a:ea typeface="楷体_GB2312" pitchFamily="49" charset="-122"/>
              </a:rPr>
              <a:t>2</a:t>
            </a:r>
            <a:r>
              <a:rPr lang="en-US" altLang="zh-CN" dirty="0">
                <a:latin typeface="Arial" panose="020B0604020202020204" pitchFamily="34" charset="0"/>
                <a:ea typeface="楷体_GB2312" pitchFamily="49" charset="-122"/>
              </a:rPr>
              <a:t>,</a:t>
            </a:r>
            <a:r>
              <a:rPr lang="zh-CN" altLang="en-US" dirty="0">
                <a:latin typeface="Arial" panose="020B0604020202020204" pitchFamily="34" charset="0"/>
                <a:ea typeface="楷体_GB2312" pitchFamily="49" charset="-122"/>
              </a:rPr>
              <a:t>则</a:t>
            </a:r>
            <a:r>
              <a:rPr lang="en-US" altLang="zh-CN" dirty="0">
                <a:latin typeface="Arial" panose="020B0604020202020204" pitchFamily="34" charset="0"/>
                <a:ea typeface="楷体_GB2312" pitchFamily="49" charset="-122"/>
              </a:rPr>
              <a:t>△DEF</a:t>
            </a:r>
            <a:r>
              <a:rPr lang="zh-CN" altLang="en-US" dirty="0">
                <a:latin typeface="Arial" panose="020B0604020202020204" pitchFamily="34" charset="0"/>
                <a:ea typeface="楷体_GB2312" pitchFamily="49" charset="-122"/>
              </a:rPr>
              <a:t>的面积为</a:t>
            </a:r>
            <a:r>
              <a:rPr lang="en-US" altLang="zh-CN">
                <a:latin typeface="Arial" panose="020B0604020202020204" pitchFamily="34" charset="0"/>
                <a:ea typeface="楷体_GB2312" pitchFamily="49" charset="-122"/>
              </a:rPr>
              <a:t>______.</a:t>
            </a:r>
            <a:endParaRPr lang="en-US" altLang="zh-CN"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19469" name="文本框 19468"/>
          <p:cNvSpPr txBox="1"/>
          <p:nvPr/>
        </p:nvSpPr>
        <p:spPr>
          <a:xfrm>
            <a:off x="477838" y="1962150"/>
            <a:ext cx="1466850" cy="641350"/>
          </a:xfrm>
          <a:prstGeom prst="rect">
            <a:avLst/>
          </a:prstGeom>
          <a:noFill/>
          <a:ln w="38100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>
                <a:solidFill>
                  <a:srgbClr val="009900"/>
                </a:solidFill>
                <a:latin typeface="Arial" panose="020B0604020202020204" pitchFamily="34" charset="0"/>
                <a:ea typeface="楷体_GB2312" pitchFamily="49" charset="-122"/>
              </a:rPr>
              <a:t>10cm</a:t>
            </a:r>
            <a:endParaRPr lang="en-US" altLang="zh-CN">
              <a:solidFill>
                <a:srgbClr val="009900"/>
              </a:solidFill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19470" name="文本框 19469"/>
          <p:cNvSpPr txBox="1"/>
          <p:nvPr/>
        </p:nvSpPr>
        <p:spPr>
          <a:xfrm>
            <a:off x="1265238" y="3208338"/>
            <a:ext cx="2425700" cy="641350"/>
          </a:xfrm>
          <a:prstGeom prst="rect">
            <a:avLst/>
          </a:prstGeom>
          <a:noFill/>
          <a:ln w="38100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>
                <a:solidFill>
                  <a:srgbClr val="009900"/>
                </a:solidFill>
                <a:latin typeface="Arial" panose="020B0604020202020204" pitchFamily="34" charset="0"/>
                <a:ea typeface="楷体_GB2312" pitchFamily="49" charset="-122"/>
              </a:rPr>
              <a:t>12cm</a:t>
            </a:r>
            <a:r>
              <a:rPr lang="en-US" altLang="zh-CN" baseline="30000">
                <a:solidFill>
                  <a:srgbClr val="009900"/>
                </a:solidFill>
                <a:latin typeface="Arial" panose="020B0604020202020204" pitchFamily="34" charset="0"/>
                <a:ea typeface="楷体_GB2312" pitchFamily="49" charset="-122"/>
              </a:rPr>
              <a:t>2</a:t>
            </a:r>
            <a:endParaRPr lang="en-US" altLang="zh-CN" baseline="30000">
              <a:solidFill>
                <a:srgbClr val="009900"/>
              </a:solidFill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19472" name="文本框 19471"/>
          <p:cNvSpPr txBox="1"/>
          <p:nvPr/>
        </p:nvSpPr>
        <p:spPr>
          <a:xfrm>
            <a:off x="274638" y="3949700"/>
            <a:ext cx="6121400" cy="22891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感悟</a:t>
            </a:r>
            <a:r>
              <a:rPr lang="en-US" altLang="zh-CN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: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连接三角形的三边中点所形成的三角形的周长等于原三角形</a:t>
            </a:r>
            <a:r>
              <a:rPr lang="zh-CN" altLang="en-US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周长的一半</a:t>
            </a:r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</a:rPr>
              <a:t>,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面积等于原三角形</a:t>
            </a:r>
            <a:r>
              <a:rPr lang="zh-CN" altLang="en-US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面积的</a:t>
            </a:r>
            <a:endParaRPr lang="zh-CN" altLang="en-US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aphicFrame>
        <p:nvGraphicFramePr>
          <p:cNvPr id="19473" name="对象 19472"/>
          <p:cNvGraphicFramePr/>
          <p:nvPr/>
        </p:nvGraphicFramePr>
        <p:xfrm>
          <a:off x="4073525" y="5378450"/>
          <a:ext cx="747713" cy="12461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1" imgW="152400" imgH="405765" progId="Equation.3">
                  <p:embed/>
                </p:oleObj>
              </mc:Choice>
              <mc:Fallback>
                <p:oleObj name="" r:id="rId1" imgW="152400" imgH="405765" progId="Equation.3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4073525" y="5378450"/>
                        <a:ext cx="747713" cy="12461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506" name="矩形 19505"/>
          <p:cNvSpPr/>
          <p:nvPr/>
        </p:nvSpPr>
        <p:spPr>
          <a:xfrm>
            <a:off x="4381500" y="3073400"/>
            <a:ext cx="381000" cy="711200"/>
          </a:xfrm>
          <a:prstGeom prst="rect">
            <a:avLst/>
          </a:prstGeom>
          <a:noFill/>
          <a:ln w="38100">
            <a:noFill/>
          </a:ln>
        </p:spPr>
        <p:txBody>
          <a:bodyPr wrap="none" anchor="ctr">
            <a:spAutoFit/>
          </a:bodyPr>
          <a:p>
            <a:pPr>
              <a:lnSpc>
                <a:spcPct val="145000"/>
              </a:lnSpc>
              <a:spcBef>
                <a:spcPct val="50000"/>
              </a:spcBef>
            </a:pPr>
            <a:r>
              <a:rPr lang="en-US" altLang="zh-CN" sz="2800" dirty="0">
                <a:latin typeface="Arial" panose="020B0604020202020204" pitchFamily="34" charset="0"/>
                <a:ea typeface="楷体_GB2312" pitchFamily="49" charset="-122"/>
              </a:rPr>
              <a:t>  </a:t>
            </a:r>
            <a:endParaRPr lang="en-US" altLang="zh-CN" sz="2800" dirty="0"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19507" name="矩形 19506"/>
          <p:cNvSpPr/>
          <p:nvPr/>
        </p:nvSpPr>
        <p:spPr>
          <a:xfrm>
            <a:off x="4381500" y="3073400"/>
            <a:ext cx="381000" cy="711200"/>
          </a:xfrm>
          <a:prstGeom prst="rect">
            <a:avLst/>
          </a:prstGeom>
          <a:noFill/>
          <a:ln w="38100">
            <a:noFill/>
          </a:ln>
        </p:spPr>
        <p:txBody>
          <a:bodyPr wrap="none" anchor="ctr">
            <a:spAutoFit/>
          </a:bodyPr>
          <a:p>
            <a:pPr>
              <a:lnSpc>
                <a:spcPct val="145000"/>
              </a:lnSpc>
              <a:spcBef>
                <a:spcPct val="50000"/>
              </a:spcBef>
            </a:pPr>
            <a:r>
              <a:rPr lang="en-US" altLang="zh-CN" sz="2800" dirty="0">
                <a:latin typeface="Arial" panose="020B0604020202020204" pitchFamily="34" charset="0"/>
                <a:ea typeface="楷体_GB2312" pitchFamily="49" charset="-122"/>
              </a:rPr>
              <a:t>  </a:t>
            </a:r>
            <a:endParaRPr lang="en-US" altLang="zh-CN" sz="2800" dirty="0">
              <a:latin typeface="Arial" panose="020B0604020202020204" pitchFamily="34" charset="0"/>
              <a:ea typeface="楷体_GB2312" pitchFamily="49" charset="-122"/>
            </a:endParaRPr>
          </a:p>
        </p:txBody>
      </p:sp>
      <p:grpSp>
        <p:nvGrpSpPr>
          <p:cNvPr id="19508" name="组合 19507"/>
          <p:cNvGrpSpPr/>
          <p:nvPr/>
        </p:nvGrpSpPr>
        <p:grpSpPr>
          <a:xfrm>
            <a:off x="6135688" y="3643313"/>
            <a:ext cx="2346325" cy="2184400"/>
            <a:chOff x="2381" y="2387"/>
            <a:chExt cx="1478" cy="1376"/>
          </a:xfrm>
        </p:grpSpPr>
        <p:sp>
          <p:nvSpPr>
            <p:cNvPr id="19509" name="直接连接符 19508"/>
            <p:cNvSpPr/>
            <p:nvPr/>
          </p:nvSpPr>
          <p:spPr>
            <a:xfrm flipH="1">
              <a:off x="2494" y="2614"/>
              <a:ext cx="817" cy="907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510" name="直接连接符 19509"/>
            <p:cNvSpPr/>
            <p:nvPr/>
          </p:nvSpPr>
          <p:spPr>
            <a:xfrm>
              <a:off x="2494" y="3521"/>
              <a:ext cx="1202" cy="0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511" name="直接连接符 19510"/>
            <p:cNvSpPr/>
            <p:nvPr/>
          </p:nvSpPr>
          <p:spPr>
            <a:xfrm>
              <a:off x="3311" y="2614"/>
              <a:ext cx="385" cy="907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512" name="直接连接符 19511"/>
            <p:cNvSpPr/>
            <p:nvPr/>
          </p:nvSpPr>
          <p:spPr>
            <a:xfrm>
              <a:off x="2903" y="3067"/>
              <a:ext cx="612" cy="0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513" name="直接连接符 19512"/>
            <p:cNvSpPr/>
            <p:nvPr/>
          </p:nvSpPr>
          <p:spPr>
            <a:xfrm>
              <a:off x="2903" y="3067"/>
              <a:ext cx="226" cy="454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514" name="直接连接符 19513"/>
            <p:cNvSpPr/>
            <p:nvPr/>
          </p:nvSpPr>
          <p:spPr>
            <a:xfrm flipH="1">
              <a:off x="3107" y="3067"/>
              <a:ext cx="385" cy="454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515" name="矩形 19514"/>
            <p:cNvSpPr/>
            <p:nvPr/>
          </p:nvSpPr>
          <p:spPr>
            <a:xfrm>
              <a:off x="3198" y="2387"/>
              <a:ext cx="242" cy="288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none" lIns="90000" tIns="46800" rIns="90000" bIns="46800" anchor="t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 b="0">
                  <a:latin typeface="Arial" panose="020B0604020202020204" pitchFamily="34" charset="0"/>
                  <a:ea typeface="楷体_GB2312" pitchFamily="49" charset="-122"/>
                </a:rPr>
                <a:t>A</a:t>
              </a:r>
              <a:endParaRPr lang="en-US" altLang="zh-CN" sz="2400" b="0">
                <a:latin typeface="Arial" panose="020B0604020202020204" pitchFamily="34" charset="0"/>
                <a:ea typeface="楷体_GB2312" pitchFamily="49" charset="-122"/>
              </a:endParaRPr>
            </a:p>
          </p:txBody>
        </p:sp>
        <p:sp>
          <p:nvSpPr>
            <p:cNvPr id="19516" name="矩形 19515"/>
            <p:cNvSpPr/>
            <p:nvPr/>
          </p:nvSpPr>
          <p:spPr>
            <a:xfrm>
              <a:off x="2381" y="3475"/>
              <a:ext cx="242" cy="288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none" lIns="90000" tIns="46800" rIns="90000" bIns="46800" anchor="t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 b="0">
                  <a:latin typeface="Arial" panose="020B0604020202020204" pitchFamily="34" charset="0"/>
                  <a:ea typeface="楷体_GB2312" pitchFamily="49" charset="-122"/>
                </a:rPr>
                <a:t>B</a:t>
              </a:r>
              <a:endParaRPr lang="en-US" altLang="zh-CN" sz="2400" b="0">
                <a:latin typeface="Arial" panose="020B0604020202020204" pitchFamily="34" charset="0"/>
                <a:ea typeface="楷体_GB2312" pitchFamily="49" charset="-122"/>
              </a:endParaRPr>
            </a:p>
          </p:txBody>
        </p:sp>
        <p:sp>
          <p:nvSpPr>
            <p:cNvPr id="19517" name="矩形 19516"/>
            <p:cNvSpPr/>
            <p:nvPr/>
          </p:nvSpPr>
          <p:spPr>
            <a:xfrm>
              <a:off x="3606" y="3453"/>
              <a:ext cx="253" cy="288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none" lIns="90000" tIns="46800" rIns="90000" bIns="46800" anchor="t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 b="0">
                  <a:latin typeface="Arial" panose="020B0604020202020204" pitchFamily="34" charset="0"/>
                  <a:ea typeface="楷体_GB2312" pitchFamily="49" charset="-122"/>
                </a:rPr>
                <a:t>C</a:t>
              </a:r>
              <a:endParaRPr lang="en-US" altLang="zh-CN" sz="2400" b="0">
                <a:latin typeface="Arial" panose="020B0604020202020204" pitchFamily="34" charset="0"/>
                <a:ea typeface="楷体_GB2312" pitchFamily="49" charset="-122"/>
              </a:endParaRPr>
            </a:p>
          </p:txBody>
        </p:sp>
        <p:sp>
          <p:nvSpPr>
            <p:cNvPr id="19518" name="矩形 19517"/>
            <p:cNvSpPr/>
            <p:nvPr/>
          </p:nvSpPr>
          <p:spPr>
            <a:xfrm>
              <a:off x="2676" y="2886"/>
              <a:ext cx="253" cy="288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none" lIns="90000" tIns="46800" rIns="90000" bIns="46800" anchor="t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 b="0">
                  <a:latin typeface="Arial" panose="020B0604020202020204" pitchFamily="34" charset="0"/>
                  <a:ea typeface="楷体_GB2312" pitchFamily="49" charset="-122"/>
                </a:rPr>
                <a:t>D</a:t>
              </a:r>
              <a:endParaRPr lang="en-US" altLang="zh-CN" sz="2400" b="0">
                <a:latin typeface="Arial" panose="020B0604020202020204" pitchFamily="34" charset="0"/>
                <a:ea typeface="楷体_GB2312" pitchFamily="49" charset="-122"/>
              </a:endParaRPr>
            </a:p>
          </p:txBody>
        </p:sp>
        <p:sp>
          <p:nvSpPr>
            <p:cNvPr id="19519" name="矩形 19518"/>
            <p:cNvSpPr/>
            <p:nvPr/>
          </p:nvSpPr>
          <p:spPr>
            <a:xfrm>
              <a:off x="3470" y="2863"/>
              <a:ext cx="242" cy="288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none" lIns="90000" tIns="46800" rIns="90000" bIns="46800" anchor="t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 b="0">
                  <a:latin typeface="Arial" panose="020B0604020202020204" pitchFamily="34" charset="0"/>
                  <a:ea typeface="楷体_GB2312" pitchFamily="49" charset="-122"/>
                </a:rPr>
                <a:t>E</a:t>
              </a:r>
              <a:endParaRPr lang="en-US" altLang="zh-CN" sz="2400" b="0">
                <a:latin typeface="Arial" panose="020B0604020202020204" pitchFamily="34" charset="0"/>
                <a:ea typeface="楷体_GB2312" pitchFamily="49" charset="-122"/>
              </a:endParaRPr>
            </a:p>
          </p:txBody>
        </p:sp>
        <p:sp>
          <p:nvSpPr>
            <p:cNvPr id="19520" name="矩形 19519"/>
            <p:cNvSpPr/>
            <p:nvPr/>
          </p:nvSpPr>
          <p:spPr>
            <a:xfrm>
              <a:off x="3016" y="3475"/>
              <a:ext cx="231" cy="288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none" lIns="90000" tIns="46800" rIns="90000" bIns="46800" anchor="t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 b="0">
                  <a:latin typeface="Arial" panose="020B0604020202020204" pitchFamily="34" charset="0"/>
                  <a:ea typeface="楷体_GB2312" pitchFamily="49" charset="-122"/>
                </a:rPr>
                <a:t>F</a:t>
              </a:r>
              <a:endParaRPr lang="en-US" altLang="zh-CN" sz="2400" b="0">
                <a:latin typeface="Arial" panose="020B0604020202020204" pitchFamily="34" charset="0"/>
                <a:ea typeface="楷体_GB2312" pitchFamily="49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9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194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94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94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1000"/>
                                        <p:tgtEl>
                                          <p:spTgt spid="194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194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9" grpId="0"/>
      <p:bldP spid="19470" grpId="0"/>
      <p:bldP spid="1947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62466" name="矩形 62465"/>
          <p:cNvSpPr/>
          <p:nvPr/>
        </p:nvSpPr>
        <p:spPr>
          <a:xfrm>
            <a:off x="0" y="811213"/>
            <a:ext cx="8577263" cy="641350"/>
          </a:xfrm>
          <a:prstGeom prst="rect">
            <a:avLst/>
          </a:prstGeom>
          <a:noFill/>
          <a:ln w="38100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 dirty="0"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62468" name="矩形 62467"/>
          <p:cNvSpPr/>
          <p:nvPr/>
        </p:nvSpPr>
        <p:spPr>
          <a:xfrm>
            <a:off x="0" y="5202238"/>
            <a:ext cx="184150" cy="519112"/>
          </a:xfrm>
          <a:prstGeom prst="rect">
            <a:avLst/>
          </a:prstGeom>
          <a:noFill/>
          <a:ln w="38100">
            <a:noFill/>
          </a:ln>
        </p:spPr>
        <p:txBody>
          <a:bodyPr wrap="none" anchor="t">
            <a:spAutoFit/>
          </a:bodyPr>
          <a:p>
            <a:pPr>
              <a:spcBef>
                <a:spcPct val="50000"/>
              </a:spcBef>
            </a:pPr>
            <a:endParaRPr sz="2800" dirty="0">
              <a:solidFill>
                <a:srgbClr val="009900"/>
              </a:solidFill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62475" name="文本框 62474"/>
          <p:cNvSpPr txBox="1"/>
          <p:nvPr/>
        </p:nvSpPr>
        <p:spPr>
          <a:xfrm>
            <a:off x="4559300" y="2060575"/>
            <a:ext cx="255905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28cm</a:t>
            </a:r>
            <a:endParaRPr lang="en-US" altLang="zh-CN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2491" name="矩形 62490"/>
          <p:cNvSpPr>
            <a:spLocks noChangeAspect="1" noTextEdit="1"/>
          </p:cNvSpPr>
          <p:nvPr/>
        </p:nvSpPr>
        <p:spPr>
          <a:xfrm>
            <a:off x="3390900" y="2852738"/>
            <a:ext cx="4402138" cy="2322512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62492" name="直接连接符 62491"/>
          <p:cNvSpPr/>
          <p:nvPr/>
        </p:nvSpPr>
        <p:spPr>
          <a:xfrm>
            <a:off x="3925888" y="4591050"/>
            <a:ext cx="2335212" cy="0"/>
          </a:xfrm>
          <a:prstGeom prst="line">
            <a:avLst/>
          </a:prstGeom>
          <a:ln w="4445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2493" name="直接连接符 62492"/>
          <p:cNvSpPr/>
          <p:nvPr/>
        </p:nvSpPr>
        <p:spPr>
          <a:xfrm flipH="1">
            <a:off x="3925888" y="3478213"/>
            <a:ext cx="996950" cy="1112837"/>
          </a:xfrm>
          <a:prstGeom prst="line">
            <a:avLst/>
          </a:prstGeom>
          <a:ln w="4445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2494" name="直接连接符 62493"/>
          <p:cNvSpPr/>
          <p:nvPr/>
        </p:nvSpPr>
        <p:spPr>
          <a:xfrm>
            <a:off x="4922838" y="3478213"/>
            <a:ext cx="2305050" cy="0"/>
          </a:xfrm>
          <a:prstGeom prst="line">
            <a:avLst/>
          </a:prstGeom>
          <a:ln w="4445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2495" name="直接连接符 62494"/>
          <p:cNvSpPr/>
          <p:nvPr/>
        </p:nvSpPr>
        <p:spPr>
          <a:xfrm flipH="1">
            <a:off x="6261100" y="3478213"/>
            <a:ext cx="966788" cy="1112837"/>
          </a:xfrm>
          <a:prstGeom prst="line">
            <a:avLst/>
          </a:prstGeom>
          <a:ln w="4445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2496" name="直接连接符 62495"/>
          <p:cNvSpPr/>
          <p:nvPr/>
        </p:nvSpPr>
        <p:spPr>
          <a:xfrm flipH="1">
            <a:off x="3925888" y="3478213"/>
            <a:ext cx="3302000" cy="1112837"/>
          </a:xfrm>
          <a:prstGeom prst="line">
            <a:avLst/>
          </a:prstGeom>
          <a:ln w="4445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2497" name="直接连接符 62496"/>
          <p:cNvSpPr/>
          <p:nvPr/>
        </p:nvSpPr>
        <p:spPr>
          <a:xfrm>
            <a:off x="4922838" y="3478213"/>
            <a:ext cx="1338262" cy="1112837"/>
          </a:xfrm>
          <a:prstGeom prst="line">
            <a:avLst/>
          </a:prstGeom>
          <a:ln w="4445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2498" name="直接连接符 62497"/>
          <p:cNvSpPr/>
          <p:nvPr/>
        </p:nvSpPr>
        <p:spPr>
          <a:xfrm>
            <a:off x="4432300" y="4021138"/>
            <a:ext cx="1160463" cy="14287"/>
          </a:xfrm>
          <a:prstGeom prst="line">
            <a:avLst/>
          </a:prstGeom>
          <a:ln w="444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2499" name="直接连接符 62498"/>
          <p:cNvSpPr/>
          <p:nvPr/>
        </p:nvSpPr>
        <p:spPr>
          <a:xfrm flipH="1">
            <a:off x="5072063" y="4035425"/>
            <a:ext cx="520700" cy="555625"/>
          </a:xfrm>
          <a:prstGeom prst="line">
            <a:avLst/>
          </a:prstGeom>
          <a:ln w="444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2500" name="矩形 62499"/>
          <p:cNvSpPr/>
          <p:nvPr/>
        </p:nvSpPr>
        <p:spPr>
          <a:xfrm>
            <a:off x="5532438" y="3673475"/>
            <a:ext cx="166687" cy="396875"/>
          </a:xfrm>
          <a:prstGeom prst="rect">
            <a:avLst/>
          </a:prstGeom>
          <a:noFill/>
          <a:ln w="9525">
            <a:noFill/>
          </a:ln>
        </p:spPr>
        <p:txBody>
          <a:bodyPr wrap="none" lIns="0" tIns="0" rIns="0" bIns="0">
            <a:spAutoFit/>
          </a:bodyPr>
          <a:p>
            <a:pPr>
              <a:spcBef>
                <a:spcPct val="50000"/>
              </a:spcBef>
            </a:pPr>
            <a:r>
              <a:rPr lang="en-US" altLang="zh-CN" sz="26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O</a:t>
            </a:r>
            <a:endParaRPr lang="en-US" altLang="zh-CN" sz="2800"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62501" name="矩形 62500"/>
          <p:cNvSpPr/>
          <p:nvPr/>
        </p:nvSpPr>
        <p:spPr>
          <a:xfrm>
            <a:off x="5041900" y="4675188"/>
            <a:ext cx="166688" cy="396875"/>
          </a:xfrm>
          <a:prstGeom prst="rect">
            <a:avLst/>
          </a:prstGeom>
          <a:noFill/>
          <a:ln w="9525">
            <a:noFill/>
          </a:ln>
        </p:spPr>
        <p:txBody>
          <a:bodyPr wrap="none" lIns="0" tIns="0" rIns="0" bIns="0">
            <a:spAutoFit/>
          </a:bodyPr>
          <a:p>
            <a:pPr>
              <a:spcBef>
                <a:spcPct val="50000"/>
              </a:spcBef>
            </a:pPr>
            <a:r>
              <a:rPr lang="en-US" altLang="zh-CN" sz="26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F</a:t>
            </a:r>
            <a:endParaRPr lang="en-US" altLang="zh-CN" sz="2800"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62502" name="矩形 62501"/>
          <p:cNvSpPr/>
          <p:nvPr/>
        </p:nvSpPr>
        <p:spPr>
          <a:xfrm>
            <a:off x="4133850" y="3811588"/>
            <a:ext cx="166688" cy="396875"/>
          </a:xfrm>
          <a:prstGeom prst="rect">
            <a:avLst/>
          </a:prstGeom>
          <a:noFill/>
          <a:ln w="9525">
            <a:noFill/>
          </a:ln>
        </p:spPr>
        <p:txBody>
          <a:bodyPr wrap="none" lIns="0" tIns="0" rIns="0" bIns="0">
            <a:spAutoFit/>
          </a:bodyPr>
          <a:p>
            <a:pPr>
              <a:spcBef>
                <a:spcPct val="50000"/>
              </a:spcBef>
            </a:pPr>
            <a:r>
              <a:rPr lang="en-US" altLang="zh-CN" sz="26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E</a:t>
            </a:r>
            <a:endParaRPr lang="en-US" altLang="zh-CN" sz="2800"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62503" name="矩形 62502"/>
          <p:cNvSpPr/>
          <p:nvPr/>
        </p:nvSpPr>
        <p:spPr>
          <a:xfrm>
            <a:off x="7391400" y="3270250"/>
            <a:ext cx="166688" cy="396875"/>
          </a:xfrm>
          <a:prstGeom prst="rect">
            <a:avLst/>
          </a:prstGeom>
          <a:noFill/>
          <a:ln w="9525">
            <a:noFill/>
          </a:ln>
        </p:spPr>
        <p:txBody>
          <a:bodyPr wrap="none" lIns="0" tIns="0" rIns="0" bIns="0">
            <a:spAutoFit/>
          </a:bodyPr>
          <a:p>
            <a:pPr>
              <a:spcBef>
                <a:spcPct val="50000"/>
              </a:spcBef>
            </a:pPr>
            <a:r>
              <a:rPr lang="en-US" altLang="zh-CN" sz="26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D</a:t>
            </a:r>
            <a:endParaRPr lang="en-US" altLang="zh-CN" sz="2800"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62504" name="矩形 62503"/>
          <p:cNvSpPr/>
          <p:nvPr/>
        </p:nvSpPr>
        <p:spPr>
          <a:xfrm>
            <a:off x="6410325" y="4535488"/>
            <a:ext cx="166688" cy="396875"/>
          </a:xfrm>
          <a:prstGeom prst="rect">
            <a:avLst/>
          </a:prstGeom>
          <a:noFill/>
          <a:ln w="9525">
            <a:noFill/>
          </a:ln>
        </p:spPr>
        <p:txBody>
          <a:bodyPr wrap="none" lIns="0" tIns="0" rIns="0" bIns="0">
            <a:spAutoFit/>
          </a:bodyPr>
          <a:p>
            <a:pPr>
              <a:spcBef>
                <a:spcPct val="50000"/>
              </a:spcBef>
            </a:pPr>
            <a:r>
              <a:rPr lang="en-US" altLang="zh-CN" sz="26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C</a:t>
            </a:r>
            <a:endParaRPr lang="en-US" altLang="zh-CN" sz="2800"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62505" name="矩形 62504"/>
          <p:cNvSpPr/>
          <p:nvPr/>
        </p:nvSpPr>
        <p:spPr>
          <a:xfrm>
            <a:off x="3598863" y="4465638"/>
            <a:ext cx="166687" cy="396875"/>
          </a:xfrm>
          <a:prstGeom prst="rect">
            <a:avLst/>
          </a:prstGeom>
          <a:noFill/>
          <a:ln w="9525">
            <a:noFill/>
          </a:ln>
        </p:spPr>
        <p:txBody>
          <a:bodyPr wrap="none" lIns="0" tIns="0" rIns="0" bIns="0">
            <a:spAutoFit/>
          </a:bodyPr>
          <a:p>
            <a:pPr>
              <a:spcBef>
                <a:spcPct val="50000"/>
              </a:spcBef>
            </a:pPr>
            <a:r>
              <a:rPr lang="en-US" altLang="zh-CN" sz="26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B</a:t>
            </a:r>
            <a:endParaRPr lang="en-US" altLang="zh-CN" sz="2800"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62506" name="矩形 62505"/>
          <p:cNvSpPr/>
          <p:nvPr/>
        </p:nvSpPr>
        <p:spPr>
          <a:xfrm>
            <a:off x="4699000" y="3019425"/>
            <a:ext cx="166688" cy="396875"/>
          </a:xfrm>
          <a:prstGeom prst="rect">
            <a:avLst/>
          </a:prstGeom>
          <a:noFill/>
          <a:ln w="9525">
            <a:noFill/>
          </a:ln>
        </p:spPr>
        <p:txBody>
          <a:bodyPr wrap="none" lIns="0" tIns="0" rIns="0" bIns="0">
            <a:spAutoFit/>
          </a:bodyPr>
          <a:p>
            <a:pPr>
              <a:spcBef>
                <a:spcPct val="50000"/>
              </a:spcBef>
            </a:pPr>
            <a:r>
              <a:rPr lang="en-US" altLang="zh-CN" sz="26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A</a:t>
            </a:r>
            <a:endParaRPr lang="en-US" altLang="zh-CN" sz="2800"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62511" name="矩形 62510"/>
          <p:cNvSpPr/>
          <p:nvPr/>
        </p:nvSpPr>
        <p:spPr>
          <a:xfrm>
            <a:off x="1219200" y="0"/>
            <a:ext cx="8955088" cy="1465263"/>
          </a:xfrm>
          <a:prstGeom prst="rect">
            <a:avLst/>
          </a:prstGeom>
          <a:noFill/>
          <a:ln w="38100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 lang="en-US" altLang="zh-CN">
              <a:latin typeface="Arial" panose="020B0604020202020204" pitchFamily="34" charset="0"/>
              <a:ea typeface="楷体_GB2312" pitchFamily="49" charset="-122"/>
            </a:endParaRPr>
          </a:p>
          <a:p>
            <a:pPr>
              <a:spcBef>
                <a:spcPct val="50000"/>
              </a:spcBef>
            </a:pPr>
            <a:r>
              <a:rPr lang="en-US" altLang="zh-CN">
                <a:latin typeface="Arial" panose="020B0604020202020204" pitchFamily="34" charset="0"/>
                <a:ea typeface="楷体_GB2312" pitchFamily="49" charset="-122"/>
              </a:rPr>
              <a:t> </a:t>
            </a:r>
            <a:endParaRPr lang="en-US" altLang="zh-CN"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62512" name="矩形 62511"/>
          <p:cNvSpPr/>
          <p:nvPr/>
        </p:nvSpPr>
        <p:spPr>
          <a:xfrm>
            <a:off x="4122738" y="3170238"/>
            <a:ext cx="184150" cy="519112"/>
          </a:xfrm>
          <a:prstGeom prst="rect">
            <a:avLst/>
          </a:prstGeom>
          <a:noFill/>
          <a:ln w="38100">
            <a:noFill/>
          </a:ln>
        </p:spPr>
        <p:txBody>
          <a:bodyPr wrap="none" anchor="t">
            <a:spAutoFit/>
          </a:bodyPr>
          <a:p>
            <a:pPr>
              <a:spcBef>
                <a:spcPct val="50000"/>
              </a:spcBef>
            </a:pPr>
            <a:endParaRPr sz="2800" dirty="0"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62513" name="矩形 62512"/>
          <p:cNvSpPr/>
          <p:nvPr/>
        </p:nvSpPr>
        <p:spPr>
          <a:xfrm>
            <a:off x="3895725" y="3149600"/>
            <a:ext cx="184150" cy="519113"/>
          </a:xfrm>
          <a:prstGeom prst="rect">
            <a:avLst/>
          </a:prstGeom>
          <a:noFill/>
          <a:ln w="38100">
            <a:noFill/>
          </a:ln>
        </p:spPr>
        <p:txBody>
          <a:bodyPr wrap="none" anchor="t">
            <a:spAutoFit/>
          </a:bodyPr>
          <a:p>
            <a:pPr>
              <a:spcBef>
                <a:spcPct val="50000"/>
              </a:spcBef>
            </a:pPr>
            <a:endParaRPr sz="2800" dirty="0"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62514" name="矩形 62513"/>
          <p:cNvSpPr/>
          <p:nvPr/>
        </p:nvSpPr>
        <p:spPr>
          <a:xfrm>
            <a:off x="0" y="1001713"/>
            <a:ext cx="8939213" cy="1739900"/>
          </a:xfrm>
          <a:prstGeom prst="rect">
            <a:avLst/>
          </a:prstGeom>
          <a:noFill/>
          <a:ln w="38100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dirty="0">
                <a:latin typeface="Arial" panose="020B0604020202020204" pitchFamily="34" charset="0"/>
                <a:ea typeface="楷体_GB2312" pitchFamily="49" charset="-122"/>
              </a:rPr>
              <a:t>4.</a:t>
            </a:r>
            <a:r>
              <a:rPr lang="zh-CN" altLang="en-US" dirty="0">
                <a:latin typeface="Arial" panose="020B0604020202020204" pitchFamily="34" charset="0"/>
                <a:ea typeface="楷体_GB2312" pitchFamily="49" charset="-122"/>
              </a:rPr>
              <a:t>如图</a:t>
            </a:r>
            <a:r>
              <a:rPr lang="en-US" altLang="zh-CN" dirty="0">
                <a:latin typeface="Arial" panose="020B0604020202020204" pitchFamily="34" charset="0"/>
                <a:ea typeface="楷体_GB2312" pitchFamily="49" charset="-122"/>
              </a:rPr>
              <a:t>,   </a:t>
            </a:r>
            <a:r>
              <a:rPr lang="zh-CN" altLang="en-US" dirty="0">
                <a:latin typeface="Arial" panose="020B0604020202020204" pitchFamily="34" charset="0"/>
                <a:ea typeface="楷体_GB2312" pitchFamily="49" charset="-122"/>
              </a:rPr>
              <a:t>在 </a:t>
            </a:r>
            <a:r>
              <a:rPr lang="en-US" altLang="zh-CN" dirty="0">
                <a:latin typeface="Arial" panose="020B0604020202020204" pitchFamily="34" charset="0"/>
                <a:ea typeface="楷体_GB2312" pitchFamily="49" charset="-122"/>
              </a:rPr>
              <a:t>□ ABCD</a:t>
            </a:r>
            <a:r>
              <a:rPr lang="zh-CN" altLang="en-US" dirty="0">
                <a:latin typeface="Arial" panose="020B0604020202020204" pitchFamily="34" charset="0"/>
                <a:ea typeface="楷体_GB2312" pitchFamily="49" charset="-122"/>
              </a:rPr>
              <a:t>中</a:t>
            </a:r>
            <a:r>
              <a:rPr lang="en-US" altLang="zh-CN" dirty="0">
                <a:latin typeface="Arial" panose="020B0604020202020204" pitchFamily="34" charset="0"/>
                <a:ea typeface="楷体_GB2312" pitchFamily="49" charset="-122"/>
              </a:rPr>
              <a:t>, AC</a:t>
            </a:r>
            <a:r>
              <a:rPr lang="zh-CN" altLang="en-US" dirty="0">
                <a:latin typeface="Arial" panose="020B0604020202020204" pitchFamily="34" charset="0"/>
                <a:ea typeface="楷体_GB2312" pitchFamily="49" charset="-122"/>
              </a:rPr>
              <a:t>、</a:t>
            </a:r>
            <a:r>
              <a:rPr lang="en-US" altLang="zh-CN" dirty="0">
                <a:latin typeface="Arial" panose="020B0604020202020204" pitchFamily="34" charset="0"/>
                <a:ea typeface="楷体_GB2312" pitchFamily="49" charset="-122"/>
              </a:rPr>
              <a:t>BD</a:t>
            </a:r>
            <a:r>
              <a:rPr lang="zh-CN" altLang="en-US" dirty="0">
                <a:latin typeface="Arial" panose="020B0604020202020204" pitchFamily="34" charset="0"/>
                <a:ea typeface="楷体_GB2312" pitchFamily="49" charset="-122"/>
              </a:rPr>
              <a:t>相交于</a:t>
            </a:r>
            <a:r>
              <a:rPr lang="en-US" altLang="zh-CN" dirty="0">
                <a:latin typeface="Arial" panose="020B0604020202020204" pitchFamily="34" charset="0"/>
                <a:ea typeface="楷体_GB2312" pitchFamily="49" charset="-122"/>
              </a:rPr>
              <a:t>O, E</a:t>
            </a:r>
            <a:r>
              <a:rPr lang="zh-CN" altLang="en-US" dirty="0">
                <a:latin typeface="Arial" panose="020B0604020202020204" pitchFamily="34" charset="0"/>
                <a:ea typeface="楷体_GB2312" pitchFamily="49" charset="-122"/>
              </a:rPr>
              <a:t>、</a:t>
            </a:r>
            <a:r>
              <a:rPr lang="en-US" altLang="zh-CN" dirty="0">
                <a:latin typeface="Arial" panose="020B0604020202020204" pitchFamily="34" charset="0"/>
                <a:ea typeface="楷体_GB2312" pitchFamily="49" charset="-122"/>
              </a:rPr>
              <a:t>F</a:t>
            </a:r>
            <a:r>
              <a:rPr lang="zh-CN" altLang="en-US" dirty="0">
                <a:latin typeface="Arial" panose="020B0604020202020204" pitchFamily="34" charset="0"/>
                <a:ea typeface="楷体_GB2312" pitchFamily="49" charset="-122"/>
              </a:rPr>
              <a:t>为</a:t>
            </a:r>
            <a:r>
              <a:rPr lang="en-US" altLang="zh-CN" dirty="0">
                <a:latin typeface="Arial" panose="020B0604020202020204" pitchFamily="34" charset="0"/>
                <a:ea typeface="楷体_GB2312" pitchFamily="49" charset="-122"/>
              </a:rPr>
              <a:t>AB</a:t>
            </a:r>
            <a:r>
              <a:rPr lang="zh-CN" altLang="en-US" dirty="0">
                <a:latin typeface="Arial" panose="020B0604020202020204" pitchFamily="34" charset="0"/>
                <a:ea typeface="楷体_GB2312" pitchFamily="49" charset="-122"/>
              </a:rPr>
              <a:t>、</a:t>
            </a:r>
            <a:r>
              <a:rPr lang="en-US" altLang="zh-CN" dirty="0">
                <a:latin typeface="Arial" panose="020B0604020202020204" pitchFamily="34" charset="0"/>
                <a:ea typeface="楷体_GB2312" pitchFamily="49" charset="-122"/>
              </a:rPr>
              <a:t>BC</a:t>
            </a:r>
            <a:r>
              <a:rPr lang="zh-CN" altLang="en-US" dirty="0">
                <a:latin typeface="Arial" panose="020B0604020202020204" pitchFamily="34" charset="0"/>
                <a:ea typeface="楷体_GB2312" pitchFamily="49" charset="-122"/>
              </a:rPr>
              <a:t>的中点</a:t>
            </a:r>
            <a:r>
              <a:rPr lang="en-US" altLang="zh-CN" dirty="0">
                <a:latin typeface="Arial" panose="020B0604020202020204" pitchFamily="34" charset="0"/>
                <a:ea typeface="楷体_GB2312" pitchFamily="49" charset="-122"/>
              </a:rPr>
              <a:t>, OE=4cm,OF=3cm,</a:t>
            </a:r>
            <a:r>
              <a:rPr lang="zh-CN" altLang="en-US" dirty="0">
                <a:latin typeface="Arial" panose="020B0604020202020204" pitchFamily="34" charset="0"/>
                <a:ea typeface="楷体_GB2312" pitchFamily="49" charset="-122"/>
              </a:rPr>
              <a:t>则 </a:t>
            </a:r>
            <a:r>
              <a:rPr lang="en-US" altLang="zh-CN" dirty="0">
                <a:latin typeface="Arial" panose="020B0604020202020204" pitchFamily="34" charset="0"/>
                <a:ea typeface="楷体_GB2312" pitchFamily="49" charset="-122"/>
              </a:rPr>
              <a:t>□ ABCD</a:t>
            </a:r>
            <a:r>
              <a:rPr lang="zh-CN" altLang="en-US" dirty="0">
                <a:latin typeface="Arial" panose="020B0604020202020204" pitchFamily="34" charset="0"/>
                <a:ea typeface="楷体_GB2312" pitchFamily="49" charset="-122"/>
              </a:rPr>
              <a:t>的周长为</a:t>
            </a:r>
            <a:r>
              <a:rPr lang="en-US" altLang="zh-CN">
                <a:latin typeface="Arial" panose="020B0604020202020204" pitchFamily="34" charset="0"/>
                <a:ea typeface="楷体_GB2312" pitchFamily="49" charset="-122"/>
              </a:rPr>
              <a:t>______</a:t>
            </a:r>
            <a:endParaRPr lang="en-US" altLang="zh-CN">
              <a:latin typeface="Arial" panose="020B0604020202020204" pitchFamily="34" charset="0"/>
              <a:ea typeface="楷体_GB2312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24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7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9700" name="文本框 29699"/>
          <p:cNvSpPr txBox="1"/>
          <p:nvPr/>
        </p:nvSpPr>
        <p:spPr>
          <a:xfrm>
            <a:off x="314325" y="1125538"/>
            <a:ext cx="8829675" cy="2563812"/>
          </a:xfrm>
          <a:prstGeom prst="rect">
            <a:avLst/>
          </a:prstGeom>
          <a:noFill/>
          <a:ln w="38100">
            <a:noFill/>
          </a:ln>
        </p:spPr>
        <p:txBody>
          <a:bodyPr lIns="90000" tIns="46800" rIns="90000" bIns="46800">
            <a:spAutoFit/>
          </a:bodyPr>
          <a:p>
            <a:pPr>
              <a:spcBef>
                <a:spcPct val="50000"/>
              </a:spcBef>
            </a:pPr>
            <a:r>
              <a:rPr lang="en-US" altLang="zh-CN" dirty="0">
                <a:latin typeface="Arial" panose="020B0604020202020204" pitchFamily="34" charset="0"/>
                <a:ea typeface="楷体_GB2312" pitchFamily="49" charset="-122"/>
              </a:rPr>
              <a:t>5.</a:t>
            </a:r>
            <a:r>
              <a:rPr lang="zh-CN" altLang="en-US" dirty="0">
                <a:latin typeface="Arial" panose="020B0604020202020204" pitchFamily="34" charset="0"/>
                <a:ea typeface="楷体_GB2312" pitchFamily="49" charset="-122"/>
              </a:rPr>
              <a:t>如图点</a:t>
            </a:r>
            <a:r>
              <a:rPr lang="en-US" altLang="zh-CN" dirty="0">
                <a:latin typeface="Arial" panose="020B0604020202020204" pitchFamily="34" charset="0"/>
                <a:ea typeface="楷体_GB2312" pitchFamily="49" charset="-122"/>
              </a:rPr>
              <a:t>D</a:t>
            </a:r>
            <a:r>
              <a:rPr lang="zh-CN" altLang="en-US" dirty="0">
                <a:latin typeface="Arial" panose="020B0604020202020204" pitchFamily="34" charset="0"/>
                <a:ea typeface="楷体_GB2312" pitchFamily="49" charset="-122"/>
              </a:rPr>
              <a:t>、</a:t>
            </a:r>
            <a:r>
              <a:rPr lang="en-US" altLang="zh-CN" dirty="0">
                <a:latin typeface="Arial" panose="020B0604020202020204" pitchFamily="34" charset="0"/>
                <a:ea typeface="楷体_GB2312" pitchFamily="49" charset="-122"/>
              </a:rPr>
              <a:t>E</a:t>
            </a:r>
            <a:r>
              <a:rPr lang="zh-CN" altLang="en-US" dirty="0">
                <a:latin typeface="Arial" panose="020B0604020202020204" pitchFamily="34" charset="0"/>
                <a:ea typeface="楷体_GB2312" pitchFamily="49" charset="-122"/>
              </a:rPr>
              <a:t>、</a:t>
            </a:r>
            <a:r>
              <a:rPr lang="en-US" altLang="zh-CN" dirty="0">
                <a:latin typeface="Arial" panose="020B0604020202020204" pitchFamily="34" charset="0"/>
                <a:ea typeface="楷体_GB2312" pitchFamily="49" charset="-122"/>
              </a:rPr>
              <a:t>F</a:t>
            </a:r>
            <a:r>
              <a:rPr lang="zh-CN" altLang="en-US" dirty="0">
                <a:latin typeface="Arial" panose="020B0604020202020204" pitchFamily="34" charset="0"/>
                <a:ea typeface="楷体_GB2312" pitchFamily="49" charset="-122"/>
              </a:rPr>
              <a:t>分别是</a:t>
            </a:r>
            <a:r>
              <a:rPr lang="en-US" altLang="zh-CN" dirty="0">
                <a:latin typeface="Arial" panose="020B0604020202020204" pitchFamily="34" charset="0"/>
                <a:ea typeface="楷体_GB2312" pitchFamily="49" charset="-122"/>
              </a:rPr>
              <a:t>△ABC</a:t>
            </a:r>
            <a:r>
              <a:rPr lang="zh-CN" altLang="en-US" dirty="0">
                <a:latin typeface="Arial" panose="020B0604020202020204" pitchFamily="34" charset="0"/>
                <a:ea typeface="楷体_GB2312" pitchFamily="49" charset="-122"/>
              </a:rPr>
              <a:t>的三边中点，若</a:t>
            </a:r>
            <a:r>
              <a:rPr lang="en-US" altLang="zh-CN" dirty="0">
                <a:latin typeface="Arial" panose="020B0604020202020204" pitchFamily="34" charset="0"/>
                <a:ea typeface="楷体_GB2312" pitchFamily="49" charset="-122"/>
              </a:rPr>
              <a:t>∠ADE=45 °</a:t>
            </a:r>
            <a:r>
              <a:rPr lang="zh-CN" altLang="en-US" dirty="0">
                <a:latin typeface="Arial" panose="020B0604020202020204" pitchFamily="34" charset="0"/>
                <a:ea typeface="楷体_GB2312" pitchFamily="49" charset="-122"/>
              </a:rPr>
              <a:t>，</a:t>
            </a:r>
            <a:r>
              <a:rPr lang="en-US" altLang="zh-CN" dirty="0">
                <a:latin typeface="Arial" panose="020B0604020202020204" pitchFamily="34" charset="0"/>
                <a:ea typeface="楷体_GB2312" pitchFamily="49" charset="-122"/>
              </a:rPr>
              <a:t>∠C=55 °</a:t>
            </a:r>
            <a:r>
              <a:rPr lang="zh-CN" altLang="en-US" dirty="0">
                <a:latin typeface="Arial" panose="020B0604020202020204" pitchFamily="34" charset="0"/>
                <a:ea typeface="楷体_GB2312" pitchFamily="49" charset="-122"/>
              </a:rPr>
              <a:t>，则</a:t>
            </a:r>
            <a:r>
              <a:rPr lang="en-US" altLang="zh-CN" dirty="0">
                <a:latin typeface="Arial" panose="020B0604020202020204" pitchFamily="34" charset="0"/>
                <a:ea typeface="楷体_GB2312" pitchFamily="49" charset="-122"/>
              </a:rPr>
              <a:t>∠DFE</a:t>
            </a:r>
            <a:r>
              <a:rPr lang="zh-CN" altLang="en-US" dirty="0">
                <a:latin typeface="Arial" panose="020B0604020202020204" pitchFamily="34" charset="0"/>
                <a:ea typeface="楷体_GB2312" pitchFamily="49" charset="-122"/>
              </a:rPr>
              <a:t>的度数是</a:t>
            </a:r>
            <a:r>
              <a:rPr lang="en-US" altLang="zh-CN" dirty="0">
                <a:latin typeface="Arial" panose="020B0604020202020204" pitchFamily="34" charset="0"/>
                <a:ea typeface="楷体_GB2312" pitchFamily="49" charset="-122"/>
              </a:rPr>
              <a:t>________</a:t>
            </a:r>
            <a:r>
              <a:rPr lang="zh-CN" altLang="en-US" dirty="0">
                <a:latin typeface="Arial" panose="020B0604020202020204" pitchFamily="34" charset="0"/>
                <a:ea typeface="楷体_GB2312" pitchFamily="49" charset="-122"/>
              </a:rPr>
              <a:t>。</a:t>
            </a:r>
            <a:endParaRPr lang="zh-CN" altLang="en-US" dirty="0">
              <a:latin typeface="Arial" panose="020B0604020202020204" pitchFamily="34" charset="0"/>
              <a:ea typeface="楷体_GB2312" pitchFamily="49" charset="-122"/>
            </a:endParaRPr>
          </a:p>
          <a:p>
            <a:pPr>
              <a:spcBef>
                <a:spcPct val="50000"/>
              </a:spcBef>
            </a:pPr>
            <a:endParaRPr lang="zh-CN" altLang="en-US" dirty="0">
              <a:latin typeface="Arial" panose="020B0604020202020204" pitchFamily="34" charset="0"/>
              <a:ea typeface="楷体_GB2312" pitchFamily="49" charset="-122"/>
            </a:endParaRPr>
          </a:p>
        </p:txBody>
      </p:sp>
      <p:grpSp>
        <p:nvGrpSpPr>
          <p:cNvPr id="29701" name="组合 29700"/>
          <p:cNvGrpSpPr/>
          <p:nvPr/>
        </p:nvGrpSpPr>
        <p:grpSpPr>
          <a:xfrm>
            <a:off x="5221288" y="3309938"/>
            <a:ext cx="2346325" cy="2184400"/>
            <a:chOff x="2381" y="2387"/>
            <a:chExt cx="1478" cy="1376"/>
          </a:xfrm>
        </p:grpSpPr>
        <p:sp>
          <p:nvSpPr>
            <p:cNvPr id="29702" name="直接连接符 29701"/>
            <p:cNvSpPr/>
            <p:nvPr/>
          </p:nvSpPr>
          <p:spPr>
            <a:xfrm flipH="1">
              <a:off x="2494" y="2614"/>
              <a:ext cx="817" cy="907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9703" name="直接连接符 29702"/>
            <p:cNvSpPr/>
            <p:nvPr/>
          </p:nvSpPr>
          <p:spPr>
            <a:xfrm>
              <a:off x="2494" y="3521"/>
              <a:ext cx="1202" cy="0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9704" name="直接连接符 29703"/>
            <p:cNvSpPr/>
            <p:nvPr/>
          </p:nvSpPr>
          <p:spPr>
            <a:xfrm>
              <a:off x="3311" y="2614"/>
              <a:ext cx="385" cy="907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9705" name="直接连接符 29704"/>
            <p:cNvSpPr/>
            <p:nvPr/>
          </p:nvSpPr>
          <p:spPr>
            <a:xfrm>
              <a:off x="2903" y="3067"/>
              <a:ext cx="612" cy="0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9706" name="直接连接符 29705"/>
            <p:cNvSpPr/>
            <p:nvPr/>
          </p:nvSpPr>
          <p:spPr>
            <a:xfrm>
              <a:off x="2903" y="3067"/>
              <a:ext cx="226" cy="454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9707" name="直接连接符 29706"/>
            <p:cNvSpPr/>
            <p:nvPr/>
          </p:nvSpPr>
          <p:spPr>
            <a:xfrm flipH="1">
              <a:off x="3107" y="3067"/>
              <a:ext cx="385" cy="454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9708" name="矩形 29707"/>
            <p:cNvSpPr/>
            <p:nvPr/>
          </p:nvSpPr>
          <p:spPr>
            <a:xfrm>
              <a:off x="3198" y="2387"/>
              <a:ext cx="242" cy="288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none" lIns="90000" tIns="46800" rIns="90000" bIns="46800" anchor="t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 b="0">
                  <a:latin typeface="Arial" panose="020B0604020202020204" pitchFamily="34" charset="0"/>
                  <a:ea typeface="楷体_GB2312" pitchFamily="49" charset="-122"/>
                </a:rPr>
                <a:t>A</a:t>
              </a:r>
              <a:endParaRPr lang="en-US" altLang="zh-CN" sz="2400" b="0">
                <a:latin typeface="Arial" panose="020B0604020202020204" pitchFamily="34" charset="0"/>
                <a:ea typeface="楷体_GB2312" pitchFamily="49" charset="-122"/>
              </a:endParaRPr>
            </a:p>
          </p:txBody>
        </p:sp>
        <p:sp>
          <p:nvSpPr>
            <p:cNvPr id="29709" name="矩形 29708"/>
            <p:cNvSpPr/>
            <p:nvPr/>
          </p:nvSpPr>
          <p:spPr>
            <a:xfrm>
              <a:off x="2381" y="3475"/>
              <a:ext cx="242" cy="288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none" lIns="90000" tIns="46800" rIns="90000" bIns="46800" anchor="t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 b="0">
                  <a:latin typeface="Arial" panose="020B0604020202020204" pitchFamily="34" charset="0"/>
                  <a:ea typeface="楷体_GB2312" pitchFamily="49" charset="-122"/>
                </a:rPr>
                <a:t>B</a:t>
              </a:r>
              <a:endParaRPr lang="en-US" altLang="zh-CN" sz="2400" b="0">
                <a:latin typeface="Arial" panose="020B0604020202020204" pitchFamily="34" charset="0"/>
                <a:ea typeface="楷体_GB2312" pitchFamily="49" charset="-122"/>
              </a:endParaRPr>
            </a:p>
          </p:txBody>
        </p:sp>
        <p:sp>
          <p:nvSpPr>
            <p:cNvPr id="29710" name="矩形 29709"/>
            <p:cNvSpPr/>
            <p:nvPr/>
          </p:nvSpPr>
          <p:spPr>
            <a:xfrm>
              <a:off x="3606" y="3453"/>
              <a:ext cx="253" cy="288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none" lIns="90000" tIns="46800" rIns="90000" bIns="46800" anchor="t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 b="0">
                  <a:latin typeface="Arial" panose="020B0604020202020204" pitchFamily="34" charset="0"/>
                  <a:ea typeface="楷体_GB2312" pitchFamily="49" charset="-122"/>
                </a:rPr>
                <a:t>C</a:t>
              </a:r>
              <a:endParaRPr lang="en-US" altLang="zh-CN" sz="2400" b="0">
                <a:latin typeface="Arial" panose="020B0604020202020204" pitchFamily="34" charset="0"/>
                <a:ea typeface="楷体_GB2312" pitchFamily="49" charset="-122"/>
              </a:endParaRPr>
            </a:p>
          </p:txBody>
        </p:sp>
        <p:sp>
          <p:nvSpPr>
            <p:cNvPr id="29711" name="矩形 29710"/>
            <p:cNvSpPr/>
            <p:nvPr/>
          </p:nvSpPr>
          <p:spPr>
            <a:xfrm>
              <a:off x="2676" y="2886"/>
              <a:ext cx="253" cy="288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none" lIns="90000" tIns="46800" rIns="90000" bIns="46800" anchor="t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 b="0">
                  <a:latin typeface="Arial" panose="020B0604020202020204" pitchFamily="34" charset="0"/>
                  <a:ea typeface="楷体_GB2312" pitchFamily="49" charset="-122"/>
                </a:rPr>
                <a:t>D</a:t>
              </a:r>
              <a:endParaRPr lang="en-US" altLang="zh-CN" sz="2400" b="0">
                <a:latin typeface="Arial" panose="020B0604020202020204" pitchFamily="34" charset="0"/>
                <a:ea typeface="楷体_GB2312" pitchFamily="49" charset="-122"/>
              </a:endParaRPr>
            </a:p>
          </p:txBody>
        </p:sp>
        <p:sp>
          <p:nvSpPr>
            <p:cNvPr id="29712" name="矩形 29711"/>
            <p:cNvSpPr/>
            <p:nvPr/>
          </p:nvSpPr>
          <p:spPr>
            <a:xfrm>
              <a:off x="3470" y="2863"/>
              <a:ext cx="242" cy="288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none" lIns="90000" tIns="46800" rIns="90000" bIns="46800" anchor="t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 b="0">
                  <a:latin typeface="Arial" panose="020B0604020202020204" pitchFamily="34" charset="0"/>
                  <a:ea typeface="楷体_GB2312" pitchFamily="49" charset="-122"/>
                </a:rPr>
                <a:t>E</a:t>
              </a:r>
              <a:endParaRPr lang="en-US" altLang="zh-CN" sz="2400" b="0">
                <a:latin typeface="Arial" panose="020B0604020202020204" pitchFamily="34" charset="0"/>
                <a:ea typeface="楷体_GB2312" pitchFamily="49" charset="-122"/>
              </a:endParaRPr>
            </a:p>
          </p:txBody>
        </p:sp>
        <p:sp>
          <p:nvSpPr>
            <p:cNvPr id="29713" name="矩形 29712"/>
            <p:cNvSpPr/>
            <p:nvPr/>
          </p:nvSpPr>
          <p:spPr>
            <a:xfrm>
              <a:off x="3016" y="3475"/>
              <a:ext cx="231" cy="288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none" lIns="90000" tIns="46800" rIns="90000" bIns="46800" anchor="t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 b="0">
                  <a:latin typeface="Arial" panose="020B0604020202020204" pitchFamily="34" charset="0"/>
                  <a:ea typeface="楷体_GB2312" pitchFamily="49" charset="-122"/>
                </a:rPr>
                <a:t>F</a:t>
              </a:r>
              <a:endParaRPr lang="en-US" altLang="zh-CN" sz="2400" b="0">
                <a:latin typeface="Arial" panose="020B0604020202020204" pitchFamily="34" charset="0"/>
                <a:ea typeface="楷体_GB2312" pitchFamily="49" charset="-122"/>
              </a:endParaRPr>
            </a:p>
          </p:txBody>
        </p:sp>
      </p:grpSp>
      <p:sp>
        <p:nvSpPr>
          <p:cNvPr id="29718" name="文本框 29717"/>
          <p:cNvSpPr txBox="1"/>
          <p:nvPr/>
        </p:nvSpPr>
        <p:spPr>
          <a:xfrm>
            <a:off x="4030663" y="2114550"/>
            <a:ext cx="1169987" cy="641350"/>
          </a:xfrm>
          <a:prstGeom prst="rect">
            <a:avLst/>
          </a:prstGeom>
          <a:noFill/>
          <a:ln w="38100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>
                <a:solidFill>
                  <a:srgbClr val="FF0000"/>
                </a:solidFill>
                <a:latin typeface="Arial" panose="020B0604020202020204" pitchFamily="34" charset="0"/>
                <a:ea typeface="楷体_GB2312" pitchFamily="49" charset="-122"/>
              </a:rPr>
              <a:t>80°</a:t>
            </a:r>
            <a:endParaRPr lang="en-US" altLang="zh-CN">
              <a:solidFill>
                <a:srgbClr val="FF0000"/>
              </a:solidFill>
              <a:latin typeface="Arial" panose="020B0604020202020204" pitchFamily="34" charset="0"/>
              <a:ea typeface="楷体_GB2312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97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1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61457" name="文本框 61456"/>
          <p:cNvSpPr txBox="1"/>
          <p:nvPr/>
        </p:nvSpPr>
        <p:spPr>
          <a:xfrm>
            <a:off x="174625" y="508000"/>
            <a:ext cx="9144000" cy="55848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dirty="0">
                <a:latin typeface="Arial" panose="020B0604020202020204" pitchFamily="34" charset="0"/>
                <a:ea typeface="楷体_GB2312" pitchFamily="49" charset="-122"/>
              </a:rPr>
              <a:t>6.</a:t>
            </a:r>
            <a:r>
              <a:rPr lang="zh-CN" altLang="en-US" dirty="0">
                <a:latin typeface="Arial" panose="020B0604020202020204" pitchFamily="34" charset="0"/>
                <a:ea typeface="楷体_GB2312" pitchFamily="49" charset="-122"/>
              </a:rPr>
              <a:t>已知</a:t>
            </a:r>
            <a:r>
              <a:rPr lang="en-US" altLang="zh-CN" dirty="0">
                <a:latin typeface="Arial" panose="020B0604020202020204" pitchFamily="34" charset="0"/>
                <a:ea typeface="楷体_GB2312" pitchFamily="49" charset="-122"/>
              </a:rPr>
              <a:t>P,R</a:t>
            </a:r>
            <a:r>
              <a:rPr lang="zh-CN" altLang="en-US" dirty="0">
                <a:latin typeface="Arial" panose="020B0604020202020204" pitchFamily="34" charset="0"/>
                <a:ea typeface="楷体_GB2312" pitchFamily="49" charset="-122"/>
              </a:rPr>
              <a:t>分别是长方形</a:t>
            </a:r>
            <a:r>
              <a:rPr lang="en-US" altLang="zh-CN" dirty="0">
                <a:latin typeface="Arial" panose="020B0604020202020204" pitchFamily="34" charset="0"/>
                <a:ea typeface="楷体_GB2312" pitchFamily="49" charset="-122"/>
              </a:rPr>
              <a:t>ABCD</a:t>
            </a:r>
            <a:r>
              <a:rPr lang="zh-CN" altLang="en-US" dirty="0">
                <a:latin typeface="Arial" panose="020B0604020202020204" pitchFamily="34" charset="0"/>
                <a:ea typeface="楷体_GB2312" pitchFamily="49" charset="-122"/>
              </a:rPr>
              <a:t>的边</a:t>
            </a:r>
            <a:r>
              <a:rPr lang="en-US" altLang="zh-CN" dirty="0">
                <a:latin typeface="Arial" panose="020B0604020202020204" pitchFamily="34" charset="0"/>
                <a:ea typeface="楷体_GB2312" pitchFamily="49" charset="-122"/>
              </a:rPr>
              <a:t>BC,CD</a:t>
            </a:r>
            <a:r>
              <a:rPr lang="zh-CN" altLang="en-US" dirty="0">
                <a:latin typeface="Arial" panose="020B0604020202020204" pitchFamily="34" charset="0"/>
                <a:ea typeface="楷体_GB2312" pitchFamily="49" charset="-122"/>
              </a:rPr>
              <a:t>上的点</a:t>
            </a:r>
            <a:r>
              <a:rPr lang="en-US" altLang="zh-CN" dirty="0">
                <a:latin typeface="Arial" panose="020B0604020202020204" pitchFamily="34" charset="0"/>
                <a:ea typeface="楷体_GB2312" pitchFamily="49" charset="-122"/>
              </a:rPr>
              <a:t>,E</a:t>
            </a:r>
            <a:r>
              <a:rPr lang="zh-CN" altLang="en-US" dirty="0">
                <a:latin typeface="Arial" panose="020B0604020202020204" pitchFamily="34" charset="0"/>
                <a:ea typeface="楷体_GB2312" pitchFamily="49" charset="-122"/>
              </a:rPr>
              <a:t>、</a:t>
            </a:r>
            <a:r>
              <a:rPr lang="en-US" altLang="zh-CN" dirty="0">
                <a:latin typeface="Arial" panose="020B0604020202020204" pitchFamily="34" charset="0"/>
                <a:ea typeface="楷体_GB2312" pitchFamily="49" charset="-122"/>
              </a:rPr>
              <a:t>F</a:t>
            </a:r>
            <a:r>
              <a:rPr lang="zh-CN" altLang="en-US" dirty="0">
                <a:latin typeface="Arial" panose="020B0604020202020204" pitchFamily="34" charset="0"/>
                <a:ea typeface="楷体_GB2312" pitchFamily="49" charset="-122"/>
              </a:rPr>
              <a:t>分别是</a:t>
            </a:r>
            <a:r>
              <a:rPr lang="en-US" altLang="zh-CN" dirty="0">
                <a:latin typeface="Arial" panose="020B0604020202020204" pitchFamily="34" charset="0"/>
                <a:ea typeface="楷体_GB2312" pitchFamily="49" charset="-122"/>
              </a:rPr>
              <a:t>PA</a:t>
            </a:r>
            <a:r>
              <a:rPr lang="zh-CN" altLang="en-US" dirty="0">
                <a:latin typeface="Arial" panose="020B0604020202020204" pitchFamily="34" charset="0"/>
                <a:ea typeface="楷体_GB2312" pitchFamily="49" charset="-122"/>
              </a:rPr>
              <a:t>、</a:t>
            </a:r>
            <a:r>
              <a:rPr lang="en-US" altLang="zh-CN" dirty="0">
                <a:latin typeface="Arial" panose="020B0604020202020204" pitchFamily="34" charset="0"/>
                <a:ea typeface="楷体_GB2312" pitchFamily="49" charset="-122"/>
              </a:rPr>
              <a:t>PR</a:t>
            </a:r>
            <a:r>
              <a:rPr lang="zh-CN" altLang="en-US" dirty="0">
                <a:latin typeface="Arial" panose="020B0604020202020204" pitchFamily="34" charset="0"/>
                <a:ea typeface="楷体_GB2312" pitchFamily="49" charset="-122"/>
              </a:rPr>
              <a:t>的中点</a:t>
            </a:r>
            <a:r>
              <a:rPr lang="en-US" altLang="zh-CN" dirty="0">
                <a:latin typeface="Arial" panose="020B0604020202020204" pitchFamily="34" charset="0"/>
                <a:ea typeface="楷体_GB2312" pitchFamily="49" charset="-122"/>
              </a:rPr>
              <a:t>,</a:t>
            </a:r>
            <a:r>
              <a:rPr lang="zh-CN" altLang="en-US" dirty="0">
                <a:latin typeface="Arial" panose="020B0604020202020204" pitchFamily="34" charset="0"/>
                <a:ea typeface="楷体_GB2312" pitchFamily="49" charset="-122"/>
              </a:rPr>
              <a:t>点</a:t>
            </a:r>
            <a:r>
              <a:rPr lang="en-US" altLang="zh-CN" dirty="0">
                <a:latin typeface="Arial" panose="020B0604020202020204" pitchFamily="34" charset="0"/>
                <a:ea typeface="楷体_GB2312" pitchFamily="49" charset="-122"/>
              </a:rPr>
              <a:t>P</a:t>
            </a:r>
            <a:r>
              <a:rPr lang="zh-CN" altLang="en-US" dirty="0">
                <a:latin typeface="Arial" panose="020B0604020202020204" pitchFamily="34" charset="0"/>
                <a:ea typeface="楷体_GB2312" pitchFamily="49" charset="-122"/>
              </a:rPr>
              <a:t>在</a:t>
            </a:r>
            <a:r>
              <a:rPr lang="en-US" altLang="zh-CN" dirty="0">
                <a:latin typeface="Arial" panose="020B0604020202020204" pitchFamily="34" charset="0"/>
                <a:ea typeface="楷体_GB2312" pitchFamily="49" charset="-122"/>
              </a:rPr>
              <a:t>BC</a:t>
            </a:r>
            <a:r>
              <a:rPr lang="zh-CN" altLang="en-US" dirty="0">
                <a:latin typeface="Arial" panose="020B0604020202020204" pitchFamily="34" charset="0"/>
                <a:ea typeface="楷体_GB2312" pitchFamily="49" charset="-122"/>
              </a:rPr>
              <a:t>上从</a:t>
            </a:r>
            <a:r>
              <a:rPr lang="en-US" altLang="zh-CN" dirty="0">
                <a:latin typeface="Arial" panose="020B0604020202020204" pitchFamily="34" charset="0"/>
                <a:ea typeface="楷体_GB2312" pitchFamily="49" charset="-122"/>
              </a:rPr>
              <a:t>B</a:t>
            </a:r>
            <a:r>
              <a:rPr lang="zh-CN" altLang="en-US" dirty="0">
                <a:latin typeface="Arial" panose="020B0604020202020204" pitchFamily="34" charset="0"/>
                <a:ea typeface="楷体_GB2312" pitchFamily="49" charset="-122"/>
              </a:rPr>
              <a:t>向</a:t>
            </a:r>
            <a:r>
              <a:rPr lang="en-US" altLang="zh-CN" dirty="0">
                <a:latin typeface="Arial" panose="020B0604020202020204" pitchFamily="34" charset="0"/>
                <a:ea typeface="楷体_GB2312" pitchFamily="49" charset="-122"/>
              </a:rPr>
              <a:t>C</a:t>
            </a:r>
            <a:r>
              <a:rPr lang="zh-CN" altLang="en-US" dirty="0">
                <a:latin typeface="Arial" panose="020B0604020202020204" pitchFamily="34" charset="0"/>
                <a:ea typeface="楷体_GB2312" pitchFamily="49" charset="-122"/>
              </a:rPr>
              <a:t>移动</a:t>
            </a:r>
            <a:r>
              <a:rPr lang="en-US" altLang="zh-CN" dirty="0">
                <a:latin typeface="Arial" panose="020B0604020202020204" pitchFamily="34" charset="0"/>
                <a:ea typeface="楷体_GB2312" pitchFamily="49" charset="-122"/>
              </a:rPr>
              <a:t>,</a:t>
            </a:r>
            <a:r>
              <a:rPr lang="zh-CN" altLang="en-US" dirty="0">
                <a:latin typeface="Arial" panose="020B0604020202020204" pitchFamily="34" charset="0"/>
                <a:ea typeface="楷体_GB2312" pitchFamily="49" charset="-122"/>
              </a:rPr>
              <a:t>点</a:t>
            </a:r>
            <a:r>
              <a:rPr lang="en-US" altLang="zh-CN" dirty="0">
                <a:latin typeface="Arial" panose="020B0604020202020204" pitchFamily="34" charset="0"/>
                <a:ea typeface="楷体_GB2312" pitchFamily="49" charset="-122"/>
              </a:rPr>
              <a:t>R</a:t>
            </a:r>
            <a:r>
              <a:rPr lang="zh-CN" altLang="en-US" dirty="0">
                <a:latin typeface="Arial" panose="020B0604020202020204" pitchFamily="34" charset="0"/>
                <a:ea typeface="楷体_GB2312" pitchFamily="49" charset="-122"/>
              </a:rPr>
              <a:t>不动</a:t>
            </a:r>
            <a:r>
              <a:rPr lang="en-US" altLang="zh-CN" dirty="0">
                <a:latin typeface="Arial" panose="020B0604020202020204" pitchFamily="34" charset="0"/>
                <a:ea typeface="楷体_GB2312" pitchFamily="49" charset="-122"/>
              </a:rPr>
              <a:t>,</a:t>
            </a:r>
            <a:r>
              <a:rPr lang="zh-CN" altLang="en-US" dirty="0">
                <a:latin typeface="Arial" panose="020B0604020202020204" pitchFamily="34" charset="0"/>
                <a:ea typeface="楷体_GB2312" pitchFamily="49" charset="-122"/>
              </a:rPr>
              <a:t>那么下列结论中成立的是</a:t>
            </a:r>
            <a:r>
              <a:rPr lang="en-US" altLang="zh-CN">
                <a:latin typeface="Arial" panose="020B0604020202020204" pitchFamily="34" charset="0"/>
                <a:ea typeface="楷体_GB2312" pitchFamily="49" charset="-122"/>
              </a:rPr>
              <a:t>(      )</a:t>
            </a:r>
            <a:endParaRPr lang="en-US" altLang="zh-CN">
              <a:latin typeface="Arial" panose="020B0604020202020204" pitchFamily="34" charset="0"/>
              <a:ea typeface="楷体_GB2312" pitchFamily="49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dirty="0">
                <a:latin typeface="Arial" panose="020B0604020202020204" pitchFamily="34" charset="0"/>
                <a:ea typeface="楷体_GB2312" pitchFamily="49" charset="-122"/>
              </a:rPr>
              <a:t>A.</a:t>
            </a:r>
            <a:r>
              <a:rPr lang="zh-CN" altLang="en-US" dirty="0">
                <a:latin typeface="Arial" panose="020B0604020202020204" pitchFamily="34" charset="0"/>
                <a:ea typeface="楷体_GB2312" pitchFamily="49" charset="-122"/>
              </a:rPr>
              <a:t>线段</a:t>
            </a:r>
            <a:r>
              <a:rPr lang="en-US" altLang="zh-CN" dirty="0">
                <a:latin typeface="Arial" panose="020B0604020202020204" pitchFamily="34" charset="0"/>
                <a:ea typeface="楷体_GB2312" pitchFamily="49" charset="-122"/>
              </a:rPr>
              <a:t>EF</a:t>
            </a:r>
            <a:r>
              <a:rPr lang="zh-CN" altLang="en-US" dirty="0">
                <a:latin typeface="Arial" panose="020B0604020202020204" pitchFamily="34" charset="0"/>
                <a:ea typeface="楷体_GB2312" pitchFamily="49" charset="-122"/>
              </a:rPr>
              <a:t>的长度逐渐增大 </a:t>
            </a:r>
            <a:endParaRPr lang="zh-CN" altLang="en-US" dirty="0">
              <a:latin typeface="Arial" panose="020B0604020202020204" pitchFamily="34" charset="0"/>
              <a:ea typeface="楷体_GB2312" pitchFamily="49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dirty="0">
                <a:latin typeface="Arial" panose="020B0604020202020204" pitchFamily="34" charset="0"/>
                <a:ea typeface="楷体_GB2312" pitchFamily="49" charset="-122"/>
              </a:rPr>
              <a:t>B.</a:t>
            </a:r>
            <a:r>
              <a:rPr lang="zh-CN" altLang="en-US" dirty="0">
                <a:latin typeface="Arial" panose="020B0604020202020204" pitchFamily="34" charset="0"/>
                <a:ea typeface="楷体_GB2312" pitchFamily="49" charset="-122"/>
              </a:rPr>
              <a:t>线段</a:t>
            </a:r>
            <a:r>
              <a:rPr lang="en-US" altLang="zh-CN" dirty="0">
                <a:latin typeface="Arial" panose="020B0604020202020204" pitchFamily="34" charset="0"/>
                <a:ea typeface="楷体_GB2312" pitchFamily="49" charset="-122"/>
              </a:rPr>
              <a:t>EF</a:t>
            </a:r>
            <a:r>
              <a:rPr lang="zh-CN" altLang="en-US" dirty="0">
                <a:latin typeface="Arial" panose="020B0604020202020204" pitchFamily="34" charset="0"/>
                <a:ea typeface="楷体_GB2312" pitchFamily="49" charset="-122"/>
              </a:rPr>
              <a:t>的长度逐渐变小 </a:t>
            </a:r>
            <a:endParaRPr lang="zh-CN" altLang="en-US" dirty="0">
              <a:latin typeface="Arial" panose="020B0604020202020204" pitchFamily="34" charset="0"/>
              <a:ea typeface="楷体_GB2312" pitchFamily="49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dirty="0">
                <a:latin typeface="Arial" panose="020B0604020202020204" pitchFamily="34" charset="0"/>
                <a:ea typeface="楷体_GB2312" pitchFamily="49" charset="-122"/>
              </a:rPr>
              <a:t>C.</a:t>
            </a:r>
            <a:r>
              <a:rPr lang="zh-CN" altLang="en-US" dirty="0">
                <a:latin typeface="Arial" panose="020B0604020202020204" pitchFamily="34" charset="0"/>
                <a:ea typeface="楷体_GB2312" pitchFamily="49" charset="-122"/>
              </a:rPr>
              <a:t>线段</a:t>
            </a:r>
            <a:r>
              <a:rPr lang="en-US" altLang="zh-CN" dirty="0">
                <a:latin typeface="Arial" panose="020B0604020202020204" pitchFamily="34" charset="0"/>
                <a:ea typeface="楷体_GB2312" pitchFamily="49" charset="-122"/>
              </a:rPr>
              <a:t>EF</a:t>
            </a:r>
            <a:r>
              <a:rPr lang="zh-CN" altLang="en-US" dirty="0">
                <a:latin typeface="Arial" panose="020B0604020202020204" pitchFamily="34" charset="0"/>
                <a:ea typeface="楷体_GB2312" pitchFamily="49" charset="-122"/>
              </a:rPr>
              <a:t>的长度不变           </a:t>
            </a:r>
            <a:endParaRPr lang="zh-CN" altLang="en-US" dirty="0">
              <a:latin typeface="Arial" panose="020B0604020202020204" pitchFamily="34" charset="0"/>
              <a:ea typeface="楷体_GB2312" pitchFamily="49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dirty="0">
                <a:latin typeface="Arial" panose="020B0604020202020204" pitchFamily="34" charset="0"/>
                <a:ea typeface="楷体_GB2312" pitchFamily="49" charset="-122"/>
              </a:rPr>
              <a:t>D.</a:t>
            </a:r>
            <a:r>
              <a:rPr lang="zh-CN" altLang="en-US" dirty="0">
                <a:latin typeface="Arial" panose="020B0604020202020204" pitchFamily="34" charset="0"/>
                <a:ea typeface="楷体_GB2312" pitchFamily="49" charset="-122"/>
              </a:rPr>
              <a:t>不能确定</a:t>
            </a:r>
            <a:endParaRPr lang="zh-CN" altLang="en-US" dirty="0"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61458" name="文本框 61457"/>
          <p:cNvSpPr txBox="1"/>
          <p:nvPr/>
        </p:nvSpPr>
        <p:spPr>
          <a:xfrm>
            <a:off x="1954213" y="2197100"/>
            <a:ext cx="514350" cy="641350"/>
          </a:xfrm>
          <a:prstGeom prst="rect">
            <a:avLst/>
          </a:prstGeom>
          <a:noFill/>
          <a:ln w="38100">
            <a:noFill/>
          </a:ln>
        </p:spPr>
        <p:txBody>
          <a:bodyPr wrap="none" anchor="t">
            <a:spAutoFit/>
          </a:bodyPr>
          <a:p>
            <a:pPr>
              <a:spcBef>
                <a:spcPct val="50000"/>
              </a:spcBef>
            </a:pPr>
            <a:r>
              <a:rPr lang="en-US" altLang="zh-CN">
                <a:solidFill>
                  <a:srgbClr val="009900"/>
                </a:solidFill>
                <a:latin typeface="Arial" panose="020B0604020202020204" pitchFamily="34" charset="0"/>
                <a:ea typeface="楷体_GB2312" pitchFamily="49" charset="-122"/>
              </a:rPr>
              <a:t>C</a:t>
            </a:r>
            <a:endParaRPr lang="en-US" altLang="zh-CN">
              <a:solidFill>
                <a:srgbClr val="009900"/>
              </a:solidFill>
              <a:latin typeface="Arial" panose="020B0604020202020204" pitchFamily="34" charset="0"/>
              <a:ea typeface="楷体_GB2312" pitchFamily="49" charset="-122"/>
            </a:endParaRPr>
          </a:p>
        </p:txBody>
      </p:sp>
      <p:grpSp>
        <p:nvGrpSpPr>
          <p:cNvPr id="61460" name="组合 61459"/>
          <p:cNvGrpSpPr>
            <a:grpSpLocks noChangeAspect="1"/>
          </p:cNvGrpSpPr>
          <p:nvPr/>
        </p:nvGrpSpPr>
        <p:grpSpPr>
          <a:xfrm>
            <a:off x="5370513" y="2405063"/>
            <a:ext cx="3419475" cy="2420937"/>
            <a:chOff x="2396" y="2914"/>
            <a:chExt cx="2154" cy="1525"/>
          </a:xfrm>
        </p:grpSpPr>
        <p:sp>
          <p:nvSpPr>
            <p:cNvPr id="61461" name="矩形 61460"/>
            <p:cNvSpPr>
              <a:spLocks noChangeAspect="1" noTextEdit="1"/>
            </p:cNvSpPr>
            <p:nvPr/>
          </p:nvSpPr>
          <p:spPr>
            <a:xfrm>
              <a:off x="2396" y="2914"/>
              <a:ext cx="2154" cy="1525"/>
            </a:xfrm>
            <a:prstGeom prst="rect">
              <a:avLst/>
            </a:prstGeom>
            <a:noFill/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1462" name="直接连接符 61461"/>
            <p:cNvSpPr/>
            <p:nvPr/>
          </p:nvSpPr>
          <p:spPr>
            <a:xfrm>
              <a:off x="2730" y="4039"/>
              <a:ext cx="1486" cy="0"/>
            </a:xfrm>
            <a:prstGeom prst="line">
              <a:avLst/>
            </a:prstGeom>
            <a:ln w="46038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1463" name="直接连接符 61462"/>
            <p:cNvSpPr/>
            <p:nvPr/>
          </p:nvSpPr>
          <p:spPr>
            <a:xfrm>
              <a:off x="4216" y="3219"/>
              <a:ext cx="0" cy="820"/>
            </a:xfrm>
            <a:prstGeom prst="line">
              <a:avLst/>
            </a:prstGeom>
            <a:ln w="46038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1464" name="直接连接符 61463"/>
            <p:cNvSpPr/>
            <p:nvPr/>
          </p:nvSpPr>
          <p:spPr>
            <a:xfrm>
              <a:off x="2711" y="3219"/>
              <a:ext cx="1505" cy="0"/>
            </a:xfrm>
            <a:prstGeom prst="line">
              <a:avLst/>
            </a:prstGeom>
            <a:ln w="46038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1465" name="直接连接符 61464"/>
            <p:cNvSpPr/>
            <p:nvPr/>
          </p:nvSpPr>
          <p:spPr>
            <a:xfrm>
              <a:off x="2711" y="3219"/>
              <a:ext cx="19" cy="820"/>
            </a:xfrm>
            <a:prstGeom prst="line">
              <a:avLst/>
            </a:prstGeom>
            <a:ln w="46038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1466" name="直接连接符 61465"/>
            <p:cNvSpPr/>
            <p:nvPr/>
          </p:nvSpPr>
          <p:spPr>
            <a:xfrm>
              <a:off x="2711" y="3219"/>
              <a:ext cx="1505" cy="496"/>
            </a:xfrm>
            <a:prstGeom prst="line">
              <a:avLst/>
            </a:prstGeom>
            <a:ln w="46038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1467" name="直接连接符 61466"/>
            <p:cNvSpPr/>
            <p:nvPr/>
          </p:nvSpPr>
          <p:spPr>
            <a:xfrm flipH="1">
              <a:off x="3206" y="3715"/>
              <a:ext cx="1010" cy="324"/>
            </a:xfrm>
            <a:prstGeom prst="line">
              <a:avLst/>
            </a:prstGeom>
            <a:ln w="46038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1468" name="直接连接符 61467"/>
            <p:cNvSpPr/>
            <p:nvPr/>
          </p:nvSpPr>
          <p:spPr>
            <a:xfrm>
              <a:off x="2711" y="3219"/>
              <a:ext cx="495" cy="820"/>
            </a:xfrm>
            <a:prstGeom prst="line">
              <a:avLst/>
            </a:prstGeom>
            <a:ln w="46038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1469" name="直接连接符 61468"/>
            <p:cNvSpPr/>
            <p:nvPr/>
          </p:nvSpPr>
          <p:spPr>
            <a:xfrm>
              <a:off x="2958" y="3629"/>
              <a:ext cx="753" cy="248"/>
            </a:xfrm>
            <a:prstGeom prst="line">
              <a:avLst/>
            </a:prstGeom>
            <a:ln w="46038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1470" name="矩形 61469"/>
            <p:cNvSpPr/>
            <p:nvPr/>
          </p:nvSpPr>
          <p:spPr>
            <a:xfrm>
              <a:off x="4293" y="3600"/>
              <a:ext cx="117" cy="27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900">
                  <a:solidFill>
                    <a:srgbClr val="00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R</a:t>
              </a:r>
              <a:endParaRPr lang="en-US" altLang="zh-CN" sz="2800">
                <a:latin typeface="Arial" panose="020B0604020202020204" pitchFamily="34" charset="0"/>
                <a:ea typeface="楷体_GB2312" pitchFamily="49" charset="-122"/>
              </a:endParaRPr>
            </a:p>
          </p:txBody>
        </p:sp>
        <p:sp>
          <p:nvSpPr>
            <p:cNvPr id="61471" name="矩形 61470"/>
            <p:cNvSpPr/>
            <p:nvPr/>
          </p:nvSpPr>
          <p:spPr>
            <a:xfrm>
              <a:off x="3130" y="4096"/>
              <a:ext cx="117" cy="27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900">
                  <a:solidFill>
                    <a:srgbClr val="00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P</a:t>
              </a:r>
              <a:endParaRPr lang="en-US" altLang="zh-CN" sz="2800">
                <a:latin typeface="Arial" panose="020B0604020202020204" pitchFamily="34" charset="0"/>
                <a:ea typeface="楷体_GB2312" pitchFamily="49" charset="-122"/>
              </a:endParaRPr>
            </a:p>
          </p:txBody>
        </p:sp>
        <p:sp>
          <p:nvSpPr>
            <p:cNvPr id="61472" name="矩形 61471"/>
            <p:cNvSpPr/>
            <p:nvPr/>
          </p:nvSpPr>
          <p:spPr>
            <a:xfrm>
              <a:off x="3702" y="3657"/>
              <a:ext cx="117" cy="27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900">
                  <a:solidFill>
                    <a:srgbClr val="00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F</a:t>
              </a:r>
              <a:endParaRPr lang="en-US" altLang="zh-CN" sz="2800">
                <a:latin typeface="Arial" panose="020B0604020202020204" pitchFamily="34" charset="0"/>
                <a:ea typeface="楷体_GB2312" pitchFamily="49" charset="-122"/>
              </a:endParaRPr>
            </a:p>
          </p:txBody>
        </p:sp>
        <p:sp>
          <p:nvSpPr>
            <p:cNvPr id="61473" name="矩形 61472"/>
            <p:cNvSpPr/>
            <p:nvPr/>
          </p:nvSpPr>
          <p:spPr>
            <a:xfrm>
              <a:off x="2815" y="3553"/>
              <a:ext cx="117" cy="27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900">
                  <a:solidFill>
                    <a:srgbClr val="00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E</a:t>
              </a:r>
              <a:endParaRPr lang="en-US" altLang="zh-CN" sz="2800">
                <a:latin typeface="Arial" panose="020B0604020202020204" pitchFamily="34" charset="0"/>
                <a:ea typeface="楷体_GB2312" pitchFamily="49" charset="-122"/>
              </a:endParaRPr>
            </a:p>
          </p:txBody>
        </p:sp>
        <p:sp>
          <p:nvSpPr>
            <p:cNvPr id="61474" name="矩形 61473"/>
            <p:cNvSpPr/>
            <p:nvPr/>
          </p:nvSpPr>
          <p:spPr>
            <a:xfrm>
              <a:off x="4255" y="3028"/>
              <a:ext cx="117" cy="27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900">
                  <a:solidFill>
                    <a:srgbClr val="00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D</a:t>
              </a:r>
              <a:endParaRPr lang="en-US" altLang="zh-CN" sz="2800">
                <a:latin typeface="Arial" panose="020B0604020202020204" pitchFamily="34" charset="0"/>
                <a:ea typeface="楷体_GB2312" pitchFamily="49" charset="-122"/>
              </a:endParaRPr>
            </a:p>
          </p:txBody>
        </p:sp>
        <p:sp>
          <p:nvSpPr>
            <p:cNvPr id="61475" name="矩形 61474"/>
            <p:cNvSpPr/>
            <p:nvPr/>
          </p:nvSpPr>
          <p:spPr>
            <a:xfrm>
              <a:off x="4264" y="3972"/>
              <a:ext cx="117" cy="27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900">
                  <a:solidFill>
                    <a:srgbClr val="00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C</a:t>
              </a:r>
              <a:endParaRPr lang="en-US" altLang="zh-CN" sz="2800">
                <a:latin typeface="Arial" panose="020B0604020202020204" pitchFamily="34" charset="0"/>
                <a:ea typeface="楷体_GB2312" pitchFamily="49" charset="-122"/>
              </a:endParaRPr>
            </a:p>
          </p:txBody>
        </p:sp>
        <p:sp>
          <p:nvSpPr>
            <p:cNvPr id="61476" name="矩形 61475"/>
            <p:cNvSpPr/>
            <p:nvPr/>
          </p:nvSpPr>
          <p:spPr>
            <a:xfrm>
              <a:off x="2529" y="3896"/>
              <a:ext cx="117" cy="27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900">
                  <a:solidFill>
                    <a:srgbClr val="00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B</a:t>
              </a:r>
              <a:endParaRPr lang="en-US" altLang="zh-CN" sz="2800">
                <a:latin typeface="Arial" panose="020B0604020202020204" pitchFamily="34" charset="0"/>
                <a:ea typeface="楷体_GB2312" pitchFamily="49" charset="-122"/>
              </a:endParaRPr>
            </a:p>
          </p:txBody>
        </p:sp>
        <p:sp>
          <p:nvSpPr>
            <p:cNvPr id="61477" name="矩形 61476"/>
            <p:cNvSpPr/>
            <p:nvPr/>
          </p:nvSpPr>
          <p:spPr>
            <a:xfrm>
              <a:off x="2539" y="3076"/>
              <a:ext cx="117" cy="27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900">
                  <a:solidFill>
                    <a:srgbClr val="00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A</a:t>
              </a:r>
              <a:endParaRPr lang="en-US" altLang="zh-CN" sz="2800">
                <a:latin typeface="Arial" panose="020B0604020202020204" pitchFamily="34" charset="0"/>
                <a:ea typeface="楷体_GB2312" pitchFamily="49" charset="-122"/>
              </a:endParaRPr>
            </a:p>
          </p:txBody>
        </p:sp>
      </p:grpSp>
      <p:sp>
        <p:nvSpPr>
          <p:cNvPr id="61478" name="直接连接符 61477"/>
          <p:cNvSpPr/>
          <p:nvPr/>
        </p:nvSpPr>
        <p:spPr>
          <a:xfrm>
            <a:off x="5907088" y="2916238"/>
            <a:ext cx="2379662" cy="769937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14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1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5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7412" name="文本框 17411"/>
          <p:cNvSpPr txBox="1"/>
          <p:nvPr/>
        </p:nvSpPr>
        <p:spPr>
          <a:xfrm>
            <a:off x="188913" y="754063"/>
            <a:ext cx="6470650" cy="1800225"/>
          </a:xfrm>
          <a:prstGeom prst="rect">
            <a:avLst/>
          </a:prstGeom>
          <a:noFill/>
          <a:ln w="38100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dirty="0">
                <a:latin typeface="Arial" panose="020B0604020202020204" pitchFamily="34" charset="0"/>
                <a:ea typeface="楷体_GB2312" pitchFamily="49" charset="-122"/>
              </a:rPr>
              <a:t>7.</a:t>
            </a:r>
            <a:r>
              <a:rPr lang="zh-CN" altLang="en-US" sz="2800" dirty="0">
                <a:latin typeface="Arial" panose="020B0604020202020204" pitchFamily="34" charset="0"/>
                <a:ea typeface="楷体_GB2312" pitchFamily="49" charset="-122"/>
              </a:rPr>
              <a:t>如图所示，点</a:t>
            </a:r>
            <a:r>
              <a:rPr lang="en-US" altLang="zh-CN" sz="2800" dirty="0">
                <a:latin typeface="Arial" panose="020B0604020202020204" pitchFamily="34" charset="0"/>
                <a:ea typeface="楷体_GB2312" pitchFamily="49" charset="-122"/>
              </a:rPr>
              <a:t>O</a:t>
            </a:r>
            <a:r>
              <a:rPr lang="zh-CN" altLang="en-US" sz="2800" dirty="0">
                <a:latin typeface="Arial" panose="020B0604020202020204" pitchFamily="34" charset="0"/>
                <a:ea typeface="楷体_GB2312" pitchFamily="49" charset="-122"/>
              </a:rPr>
              <a:t>是</a:t>
            </a:r>
            <a:r>
              <a:rPr lang="en-US" altLang="zh-CN" sz="2800" dirty="0">
                <a:latin typeface="Arial" panose="020B0604020202020204" pitchFamily="34" charset="0"/>
                <a:ea typeface="楷体_GB2312" pitchFamily="49" charset="-122"/>
              </a:rPr>
              <a:t>△ABC</a:t>
            </a:r>
            <a:r>
              <a:rPr lang="zh-CN" altLang="en-US" sz="2800" dirty="0">
                <a:latin typeface="Arial" panose="020B0604020202020204" pitchFamily="34" charset="0"/>
                <a:ea typeface="楷体_GB2312" pitchFamily="49" charset="-122"/>
              </a:rPr>
              <a:t>所在平面内一动点，连接</a:t>
            </a:r>
            <a:r>
              <a:rPr lang="en-US" altLang="zh-CN" sz="2800" dirty="0">
                <a:latin typeface="Arial" panose="020B0604020202020204" pitchFamily="34" charset="0"/>
                <a:ea typeface="楷体_GB2312" pitchFamily="49" charset="-122"/>
              </a:rPr>
              <a:t>OB</a:t>
            </a:r>
            <a:r>
              <a:rPr lang="zh-CN" altLang="en-US" sz="2800" dirty="0">
                <a:latin typeface="Arial" panose="020B0604020202020204" pitchFamily="34" charset="0"/>
                <a:ea typeface="楷体_GB2312" pitchFamily="49" charset="-122"/>
              </a:rPr>
              <a:t>、</a:t>
            </a:r>
            <a:r>
              <a:rPr lang="en-US" altLang="zh-CN" sz="2800" dirty="0">
                <a:latin typeface="Arial" panose="020B0604020202020204" pitchFamily="34" charset="0"/>
                <a:ea typeface="楷体_GB2312" pitchFamily="49" charset="-122"/>
              </a:rPr>
              <a:t>OC</a:t>
            </a:r>
            <a:r>
              <a:rPr lang="zh-CN" altLang="en-US" sz="2800" dirty="0">
                <a:latin typeface="Arial" panose="020B0604020202020204" pitchFamily="34" charset="0"/>
                <a:ea typeface="楷体_GB2312" pitchFamily="49" charset="-122"/>
              </a:rPr>
              <a:t>，并将</a:t>
            </a:r>
            <a:r>
              <a:rPr lang="en-US" altLang="zh-CN" sz="2800" dirty="0">
                <a:latin typeface="Arial" panose="020B0604020202020204" pitchFamily="34" charset="0"/>
                <a:ea typeface="楷体_GB2312" pitchFamily="49" charset="-122"/>
              </a:rPr>
              <a:t>AB</a:t>
            </a:r>
            <a:r>
              <a:rPr lang="zh-CN" altLang="en-US" sz="2800" dirty="0">
                <a:latin typeface="Arial" panose="020B0604020202020204" pitchFamily="34" charset="0"/>
                <a:ea typeface="楷体_GB2312" pitchFamily="49" charset="-122"/>
              </a:rPr>
              <a:t>，</a:t>
            </a:r>
            <a:r>
              <a:rPr lang="en-US" altLang="zh-CN" sz="2800" dirty="0">
                <a:latin typeface="Arial" panose="020B0604020202020204" pitchFamily="34" charset="0"/>
                <a:ea typeface="楷体_GB2312" pitchFamily="49" charset="-122"/>
              </a:rPr>
              <a:t>OB</a:t>
            </a:r>
            <a:r>
              <a:rPr lang="zh-CN" altLang="en-US" sz="2800" dirty="0">
                <a:latin typeface="Arial" panose="020B0604020202020204" pitchFamily="34" charset="0"/>
                <a:ea typeface="楷体_GB2312" pitchFamily="49" charset="-122"/>
              </a:rPr>
              <a:t>，</a:t>
            </a:r>
            <a:r>
              <a:rPr lang="en-US" altLang="zh-CN" sz="2800" dirty="0">
                <a:latin typeface="Arial" panose="020B0604020202020204" pitchFamily="34" charset="0"/>
                <a:ea typeface="楷体_GB2312" pitchFamily="49" charset="-122"/>
              </a:rPr>
              <a:t>OC</a:t>
            </a:r>
            <a:r>
              <a:rPr lang="zh-CN" altLang="en-US" sz="2800" dirty="0">
                <a:latin typeface="Arial" panose="020B0604020202020204" pitchFamily="34" charset="0"/>
                <a:ea typeface="楷体_GB2312" pitchFamily="49" charset="-122"/>
              </a:rPr>
              <a:t>，</a:t>
            </a:r>
            <a:r>
              <a:rPr lang="en-US" altLang="zh-CN" sz="2800" dirty="0">
                <a:latin typeface="Arial" panose="020B0604020202020204" pitchFamily="34" charset="0"/>
                <a:ea typeface="楷体_GB2312" pitchFamily="49" charset="-122"/>
              </a:rPr>
              <a:t>AC </a:t>
            </a:r>
            <a:r>
              <a:rPr lang="zh-CN" altLang="en-US" sz="2800" dirty="0">
                <a:latin typeface="Arial" panose="020B0604020202020204" pitchFamily="34" charset="0"/>
                <a:ea typeface="楷体_GB2312" pitchFamily="49" charset="-122"/>
              </a:rPr>
              <a:t>的中点</a:t>
            </a:r>
            <a:r>
              <a:rPr lang="en-US" altLang="zh-CN" sz="2800" dirty="0">
                <a:latin typeface="Arial" panose="020B0604020202020204" pitchFamily="34" charset="0"/>
                <a:ea typeface="楷体_GB2312" pitchFamily="49" charset="-122"/>
              </a:rPr>
              <a:t>D</a:t>
            </a:r>
            <a:r>
              <a:rPr lang="zh-CN" altLang="en-US" sz="2800" dirty="0">
                <a:latin typeface="Arial" panose="020B0604020202020204" pitchFamily="34" charset="0"/>
                <a:ea typeface="楷体_GB2312" pitchFamily="49" charset="-122"/>
              </a:rPr>
              <a:t>、</a:t>
            </a:r>
            <a:r>
              <a:rPr lang="en-US" altLang="zh-CN" sz="2800" dirty="0">
                <a:latin typeface="Arial" panose="020B0604020202020204" pitchFamily="34" charset="0"/>
                <a:ea typeface="楷体_GB2312" pitchFamily="49" charset="-122"/>
              </a:rPr>
              <a:t>E</a:t>
            </a:r>
            <a:r>
              <a:rPr lang="zh-CN" altLang="en-US" sz="2800" dirty="0">
                <a:latin typeface="Arial" panose="020B0604020202020204" pitchFamily="34" charset="0"/>
                <a:ea typeface="楷体_GB2312" pitchFamily="49" charset="-122"/>
              </a:rPr>
              <a:t>、</a:t>
            </a:r>
            <a:r>
              <a:rPr lang="en-US" altLang="zh-CN" sz="2800" dirty="0">
                <a:latin typeface="Arial" panose="020B0604020202020204" pitchFamily="34" charset="0"/>
                <a:ea typeface="楷体_GB2312" pitchFamily="49" charset="-122"/>
              </a:rPr>
              <a:t>F</a:t>
            </a:r>
            <a:r>
              <a:rPr lang="zh-CN" altLang="en-US" sz="2800" dirty="0">
                <a:latin typeface="Arial" panose="020B0604020202020204" pitchFamily="34" charset="0"/>
                <a:ea typeface="楷体_GB2312" pitchFamily="49" charset="-122"/>
              </a:rPr>
              <a:t>、</a:t>
            </a:r>
            <a:r>
              <a:rPr lang="en-US" altLang="zh-CN" sz="2800" dirty="0">
                <a:latin typeface="Arial" panose="020B0604020202020204" pitchFamily="34" charset="0"/>
                <a:ea typeface="楷体_GB2312" pitchFamily="49" charset="-122"/>
              </a:rPr>
              <a:t>G</a:t>
            </a:r>
            <a:r>
              <a:rPr lang="zh-CN" altLang="en-US" sz="2800" dirty="0">
                <a:latin typeface="Arial" panose="020B0604020202020204" pitchFamily="34" charset="0"/>
                <a:ea typeface="楷体_GB2312" pitchFamily="49" charset="-122"/>
              </a:rPr>
              <a:t>依次连接，如果</a:t>
            </a:r>
            <a:r>
              <a:rPr lang="en-US" altLang="zh-CN" sz="2800" dirty="0">
                <a:latin typeface="Arial" panose="020B0604020202020204" pitchFamily="34" charset="0"/>
                <a:ea typeface="楷体_GB2312" pitchFamily="49" charset="-122"/>
              </a:rPr>
              <a:t>DEFG</a:t>
            </a:r>
            <a:r>
              <a:rPr lang="zh-CN" altLang="en-US" sz="2800" dirty="0">
                <a:latin typeface="Arial" panose="020B0604020202020204" pitchFamily="34" charset="0"/>
                <a:ea typeface="楷体_GB2312" pitchFamily="49" charset="-122"/>
              </a:rPr>
              <a:t>能构成四边形。</a:t>
            </a:r>
            <a:endParaRPr lang="zh-CN" altLang="en-US" sz="2800" dirty="0"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17413" name="文本框 17412"/>
          <p:cNvSpPr txBox="1"/>
          <p:nvPr/>
        </p:nvSpPr>
        <p:spPr>
          <a:xfrm>
            <a:off x="0" y="2638425"/>
            <a:ext cx="5286375" cy="519113"/>
          </a:xfrm>
          <a:prstGeom prst="rect">
            <a:avLst/>
          </a:prstGeom>
          <a:noFill/>
          <a:ln w="38100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latin typeface="Arial" panose="020B0604020202020204" pitchFamily="34" charset="0"/>
                <a:ea typeface="楷体_GB2312" pitchFamily="49" charset="-122"/>
              </a:rPr>
              <a:t>（</a:t>
            </a:r>
            <a:r>
              <a:rPr lang="en-US" altLang="zh-CN" sz="2800" dirty="0">
                <a:latin typeface="Arial" panose="020B0604020202020204" pitchFamily="34" charset="0"/>
                <a:ea typeface="楷体_GB2312" pitchFamily="49" charset="-122"/>
              </a:rPr>
              <a:t>1</a:t>
            </a:r>
            <a:r>
              <a:rPr lang="zh-CN" altLang="en-US" sz="2800" dirty="0">
                <a:latin typeface="Arial" panose="020B0604020202020204" pitchFamily="34" charset="0"/>
                <a:ea typeface="楷体_GB2312" pitchFamily="49" charset="-122"/>
              </a:rPr>
              <a:t>）当点</a:t>
            </a:r>
            <a:r>
              <a:rPr lang="en-US" altLang="zh-CN" sz="2800" dirty="0">
                <a:latin typeface="Arial" panose="020B0604020202020204" pitchFamily="34" charset="0"/>
                <a:ea typeface="楷体_GB2312" pitchFamily="49" charset="-122"/>
              </a:rPr>
              <a:t>O</a:t>
            </a:r>
            <a:r>
              <a:rPr lang="zh-CN" altLang="en-US" sz="2800" dirty="0">
                <a:latin typeface="Arial" panose="020B0604020202020204" pitchFamily="34" charset="0"/>
                <a:ea typeface="楷体_GB2312" pitchFamily="49" charset="-122"/>
              </a:rPr>
              <a:t>在</a:t>
            </a:r>
            <a:r>
              <a:rPr lang="en-US" altLang="zh-CN" sz="2800" dirty="0">
                <a:latin typeface="Arial" panose="020B0604020202020204" pitchFamily="34" charset="0"/>
                <a:ea typeface="楷体_GB2312" pitchFamily="49" charset="-122"/>
              </a:rPr>
              <a:t>△ABC</a:t>
            </a:r>
            <a:r>
              <a:rPr lang="zh-CN" altLang="en-US" sz="2800" dirty="0">
                <a:latin typeface="Arial" panose="020B0604020202020204" pitchFamily="34" charset="0"/>
                <a:ea typeface="楷体_GB2312" pitchFamily="49" charset="-122"/>
              </a:rPr>
              <a:t>内时，</a:t>
            </a:r>
            <a:endParaRPr lang="zh-CN" altLang="en-US" sz="2800" dirty="0"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17414" name="矩形 17413"/>
          <p:cNvSpPr/>
          <p:nvPr/>
        </p:nvSpPr>
        <p:spPr>
          <a:xfrm>
            <a:off x="241300" y="3232150"/>
            <a:ext cx="5945188" cy="519113"/>
          </a:xfrm>
          <a:prstGeom prst="rect">
            <a:avLst/>
          </a:prstGeom>
          <a:noFill/>
          <a:ln w="38100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latin typeface="Arial" panose="020B0604020202020204" pitchFamily="34" charset="0"/>
                <a:ea typeface="楷体_GB2312" pitchFamily="49" charset="-122"/>
              </a:rPr>
              <a:t>求证：四边形</a:t>
            </a:r>
            <a:r>
              <a:rPr lang="en-US" altLang="zh-CN" sz="2800" dirty="0">
                <a:latin typeface="Arial" panose="020B0604020202020204" pitchFamily="34" charset="0"/>
                <a:ea typeface="楷体_GB2312" pitchFamily="49" charset="-122"/>
              </a:rPr>
              <a:t>DEFG</a:t>
            </a:r>
            <a:r>
              <a:rPr lang="zh-CN" altLang="en-US" sz="2800" dirty="0">
                <a:latin typeface="Arial" panose="020B0604020202020204" pitchFamily="34" charset="0"/>
                <a:ea typeface="楷体_GB2312" pitchFamily="49" charset="-122"/>
              </a:rPr>
              <a:t>是平行四边形；</a:t>
            </a:r>
            <a:endParaRPr lang="zh-CN" altLang="en-US" sz="2800" dirty="0"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17415" name="文本框 17414"/>
          <p:cNvSpPr txBox="1"/>
          <p:nvPr/>
        </p:nvSpPr>
        <p:spPr>
          <a:xfrm>
            <a:off x="0" y="3873500"/>
            <a:ext cx="5994400" cy="519113"/>
          </a:xfrm>
          <a:prstGeom prst="rect">
            <a:avLst/>
          </a:prstGeom>
          <a:noFill/>
          <a:ln w="38100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latin typeface="Arial" panose="020B0604020202020204" pitchFamily="34" charset="0"/>
                <a:ea typeface="楷体_GB2312" pitchFamily="49" charset="-122"/>
              </a:rPr>
              <a:t>（</a:t>
            </a:r>
            <a:r>
              <a:rPr lang="en-US" altLang="zh-CN" sz="2800" dirty="0">
                <a:latin typeface="Arial" panose="020B0604020202020204" pitchFamily="34" charset="0"/>
                <a:ea typeface="楷体_GB2312" pitchFamily="49" charset="-122"/>
              </a:rPr>
              <a:t>2</a:t>
            </a:r>
            <a:r>
              <a:rPr lang="zh-CN" altLang="en-US" sz="2800" dirty="0">
                <a:latin typeface="Arial" panose="020B0604020202020204" pitchFamily="34" charset="0"/>
                <a:ea typeface="楷体_GB2312" pitchFamily="49" charset="-122"/>
              </a:rPr>
              <a:t>）当点</a:t>
            </a:r>
            <a:r>
              <a:rPr lang="en-US" altLang="zh-CN" sz="2800" dirty="0">
                <a:latin typeface="Arial" panose="020B0604020202020204" pitchFamily="34" charset="0"/>
                <a:ea typeface="楷体_GB2312" pitchFamily="49" charset="-122"/>
              </a:rPr>
              <a:t>O</a:t>
            </a:r>
            <a:r>
              <a:rPr lang="zh-CN" altLang="en-US" sz="2800" dirty="0">
                <a:latin typeface="Arial" panose="020B0604020202020204" pitchFamily="34" charset="0"/>
                <a:ea typeface="楷体_GB2312" pitchFamily="49" charset="-122"/>
              </a:rPr>
              <a:t>移到</a:t>
            </a:r>
            <a:r>
              <a:rPr lang="en-US" altLang="zh-CN" sz="2800" dirty="0">
                <a:latin typeface="Arial" panose="020B0604020202020204" pitchFamily="34" charset="0"/>
                <a:ea typeface="楷体_GB2312" pitchFamily="49" charset="-122"/>
              </a:rPr>
              <a:t>△ABC</a:t>
            </a:r>
            <a:r>
              <a:rPr lang="zh-CN" altLang="en-US" sz="2800" dirty="0">
                <a:latin typeface="Arial" panose="020B0604020202020204" pitchFamily="34" charset="0"/>
                <a:ea typeface="楷体_GB2312" pitchFamily="49" charset="-122"/>
              </a:rPr>
              <a:t>外时（</a:t>
            </a:r>
            <a:r>
              <a:rPr lang="en-US" altLang="zh-CN" sz="2800" dirty="0">
                <a:latin typeface="Arial" panose="020B0604020202020204" pitchFamily="34" charset="0"/>
                <a:ea typeface="楷体_GB2312" pitchFamily="49" charset="-122"/>
              </a:rPr>
              <a:t>1</a:t>
            </a:r>
            <a:r>
              <a:rPr lang="zh-CN" altLang="en-US" sz="2800" dirty="0">
                <a:latin typeface="Arial" panose="020B0604020202020204" pitchFamily="34" charset="0"/>
                <a:ea typeface="楷体_GB2312" pitchFamily="49" charset="-122"/>
              </a:rPr>
              <a:t>）中</a:t>
            </a:r>
            <a:endParaRPr lang="zh-CN" altLang="en-US" sz="2800" dirty="0"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17416" name="文本框 17415"/>
          <p:cNvSpPr txBox="1"/>
          <p:nvPr/>
        </p:nvSpPr>
        <p:spPr>
          <a:xfrm>
            <a:off x="265113" y="4340225"/>
            <a:ext cx="5578475" cy="946150"/>
          </a:xfrm>
          <a:prstGeom prst="rect">
            <a:avLst/>
          </a:prstGeom>
          <a:noFill/>
          <a:ln w="38100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latin typeface="Arial" panose="020B0604020202020204" pitchFamily="34" charset="0"/>
                <a:ea typeface="楷体_GB2312" pitchFamily="49" charset="-122"/>
              </a:rPr>
              <a:t>的结论是否成立？画出图形并说明理由。</a:t>
            </a:r>
            <a:endParaRPr lang="zh-CN" altLang="en-US" sz="2800" dirty="0">
              <a:latin typeface="Arial" panose="020B0604020202020204" pitchFamily="34" charset="0"/>
              <a:ea typeface="楷体_GB2312" pitchFamily="49" charset="-122"/>
            </a:endParaRPr>
          </a:p>
        </p:txBody>
      </p:sp>
      <p:grpSp>
        <p:nvGrpSpPr>
          <p:cNvPr id="17435" name="组合 17434"/>
          <p:cNvGrpSpPr/>
          <p:nvPr/>
        </p:nvGrpSpPr>
        <p:grpSpPr>
          <a:xfrm>
            <a:off x="5607050" y="768350"/>
            <a:ext cx="3536950" cy="2992438"/>
            <a:chOff x="3266" y="1681"/>
            <a:chExt cx="2228" cy="1885"/>
          </a:xfrm>
        </p:grpSpPr>
        <p:sp>
          <p:nvSpPr>
            <p:cNvPr id="17417" name="直接连接符 17416"/>
            <p:cNvSpPr/>
            <p:nvPr/>
          </p:nvSpPr>
          <p:spPr>
            <a:xfrm flipH="1">
              <a:off x="3402" y="1956"/>
              <a:ext cx="1292" cy="1361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7418" name="直接连接符 17417"/>
            <p:cNvSpPr/>
            <p:nvPr/>
          </p:nvSpPr>
          <p:spPr>
            <a:xfrm flipV="1">
              <a:off x="3402" y="3294"/>
              <a:ext cx="1882" cy="23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7419" name="直接连接符 17418"/>
            <p:cNvSpPr/>
            <p:nvPr/>
          </p:nvSpPr>
          <p:spPr>
            <a:xfrm>
              <a:off x="4672" y="1956"/>
              <a:ext cx="589" cy="1338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7420" name="直接连接符 17419"/>
            <p:cNvSpPr/>
            <p:nvPr/>
          </p:nvSpPr>
          <p:spPr>
            <a:xfrm flipV="1">
              <a:off x="3402" y="2999"/>
              <a:ext cx="1043" cy="295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7421" name="直接连接符 17420"/>
            <p:cNvSpPr/>
            <p:nvPr/>
          </p:nvSpPr>
          <p:spPr>
            <a:xfrm>
              <a:off x="4445" y="2999"/>
              <a:ext cx="794" cy="272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7422" name="直接连接符 17421"/>
            <p:cNvSpPr/>
            <p:nvPr/>
          </p:nvSpPr>
          <p:spPr>
            <a:xfrm flipV="1">
              <a:off x="3969" y="2636"/>
              <a:ext cx="90" cy="499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7423" name="直接连接符 17422"/>
            <p:cNvSpPr/>
            <p:nvPr/>
          </p:nvSpPr>
          <p:spPr>
            <a:xfrm flipV="1">
              <a:off x="4877" y="2636"/>
              <a:ext cx="90" cy="499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7424" name="直接连接符 17423"/>
            <p:cNvSpPr/>
            <p:nvPr/>
          </p:nvSpPr>
          <p:spPr>
            <a:xfrm>
              <a:off x="3969" y="3135"/>
              <a:ext cx="884" cy="0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7425" name="直接连接符 17424"/>
            <p:cNvSpPr/>
            <p:nvPr/>
          </p:nvSpPr>
          <p:spPr>
            <a:xfrm flipV="1">
              <a:off x="4059" y="2636"/>
              <a:ext cx="885" cy="23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7427" name="矩形 17426"/>
            <p:cNvSpPr/>
            <p:nvPr/>
          </p:nvSpPr>
          <p:spPr>
            <a:xfrm>
              <a:off x="4604" y="1681"/>
              <a:ext cx="265" cy="327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none" anchor="t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800" b="0">
                  <a:latin typeface="Arial" panose="020B0604020202020204" pitchFamily="34" charset="0"/>
                  <a:ea typeface="楷体_GB2312" pitchFamily="49" charset="-122"/>
                </a:rPr>
                <a:t>A</a:t>
              </a:r>
              <a:endParaRPr lang="en-US" altLang="zh-CN" sz="2800" b="0">
                <a:latin typeface="Arial" panose="020B0604020202020204" pitchFamily="34" charset="0"/>
                <a:ea typeface="楷体_GB2312" pitchFamily="49" charset="-122"/>
              </a:endParaRPr>
            </a:p>
          </p:txBody>
        </p:sp>
        <p:sp>
          <p:nvSpPr>
            <p:cNvPr id="17428" name="矩形 17427"/>
            <p:cNvSpPr/>
            <p:nvPr/>
          </p:nvSpPr>
          <p:spPr>
            <a:xfrm>
              <a:off x="3266" y="3239"/>
              <a:ext cx="265" cy="327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none" anchor="t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800" b="0">
                  <a:latin typeface="Arial" panose="020B0604020202020204" pitchFamily="34" charset="0"/>
                  <a:ea typeface="楷体_GB2312" pitchFamily="49" charset="-122"/>
                </a:rPr>
                <a:t>B</a:t>
              </a:r>
              <a:endParaRPr lang="en-US" altLang="zh-CN" sz="2800" b="0">
                <a:latin typeface="Arial" panose="020B0604020202020204" pitchFamily="34" charset="0"/>
                <a:ea typeface="楷体_GB2312" pitchFamily="49" charset="-122"/>
              </a:endParaRPr>
            </a:p>
          </p:txBody>
        </p:sp>
        <p:sp>
          <p:nvSpPr>
            <p:cNvPr id="17429" name="矩形 17428"/>
            <p:cNvSpPr/>
            <p:nvPr/>
          </p:nvSpPr>
          <p:spPr>
            <a:xfrm>
              <a:off x="5216" y="3194"/>
              <a:ext cx="278" cy="327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none" anchor="t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800" b="0">
                  <a:latin typeface="Arial" panose="020B0604020202020204" pitchFamily="34" charset="0"/>
                  <a:ea typeface="楷体_GB2312" pitchFamily="49" charset="-122"/>
                </a:rPr>
                <a:t>C</a:t>
              </a:r>
              <a:endParaRPr lang="en-US" altLang="zh-CN" sz="2800" b="0">
                <a:latin typeface="Arial" panose="020B0604020202020204" pitchFamily="34" charset="0"/>
                <a:ea typeface="楷体_GB2312" pitchFamily="49" charset="-122"/>
              </a:endParaRPr>
            </a:p>
          </p:txBody>
        </p:sp>
        <p:sp>
          <p:nvSpPr>
            <p:cNvPr id="17430" name="矩形 17429"/>
            <p:cNvSpPr/>
            <p:nvPr/>
          </p:nvSpPr>
          <p:spPr>
            <a:xfrm>
              <a:off x="3833" y="2423"/>
              <a:ext cx="278" cy="327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none" anchor="t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800" b="0">
                  <a:latin typeface="Arial" panose="020B0604020202020204" pitchFamily="34" charset="0"/>
                  <a:ea typeface="楷体_GB2312" pitchFamily="49" charset="-122"/>
                </a:rPr>
                <a:t>D</a:t>
              </a:r>
              <a:endParaRPr lang="en-US" altLang="zh-CN" sz="2800" b="0">
                <a:latin typeface="Arial" panose="020B0604020202020204" pitchFamily="34" charset="0"/>
                <a:ea typeface="楷体_GB2312" pitchFamily="49" charset="-122"/>
              </a:endParaRPr>
            </a:p>
          </p:txBody>
        </p:sp>
        <p:sp>
          <p:nvSpPr>
            <p:cNvPr id="17431" name="矩形 17430"/>
            <p:cNvSpPr/>
            <p:nvPr/>
          </p:nvSpPr>
          <p:spPr>
            <a:xfrm>
              <a:off x="3765" y="2876"/>
              <a:ext cx="265" cy="327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none" anchor="t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800" b="0">
                  <a:latin typeface="Arial" panose="020B0604020202020204" pitchFamily="34" charset="0"/>
                  <a:ea typeface="楷体_GB2312" pitchFamily="49" charset="-122"/>
                </a:rPr>
                <a:t>E</a:t>
              </a:r>
              <a:endParaRPr lang="en-US" altLang="zh-CN" sz="2800" b="0">
                <a:latin typeface="Arial" panose="020B0604020202020204" pitchFamily="34" charset="0"/>
                <a:ea typeface="楷体_GB2312" pitchFamily="49" charset="-122"/>
              </a:endParaRPr>
            </a:p>
          </p:txBody>
        </p:sp>
        <p:sp>
          <p:nvSpPr>
            <p:cNvPr id="17432" name="矩形 17431"/>
            <p:cNvSpPr/>
            <p:nvPr/>
          </p:nvSpPr>
          <p:spPr>
            <a:xfrm>
              <a:off x="4853" y="2899"/>
              <a:ext cx="253" cy="327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none" anchor="t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800" b="0">
                  <a:latin typeface="Arial" panose="020B0604020202020204" pitchFamily="34" charset="0"/>
                  <a:ea typeface="楷体_GB2312" pitchFamily="49" charset="-122"/>
                </a:rPr>
                <a:t>F</a:t>
              </a:r>
              <a:endParaRPr lang="en-US" altLang="zh-CN" sz="2800" b="0">
                <a:latin typeface="Arial" panose="020B0604020202020204" pitchFamily="34" charset="0"/>
                <a:ea typeface="楷体_GB2312" pitchFamily="49" charset="-122"/>
              </a:endParaRPr>
            </a:p>
          </p:txBody>
        </p:sp>
        <p:sp>
          <p:nvSpPr>
            <p:cNvPr id="17433" name="矩形 17432"/>
            <p:cNvSpPr/>
            <p:nvPr/>
          </p:nvSpPr>
          <p:spPr>
            <a:xfrm>
              <a:off x="4921" y="2400"/>
              <a:ext cx="290" cy="327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none" anchor="t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800" b="0">
                  <a:latin typeface="Arial" panose="020B0604020202020204" pitchFamily="34" charset="0"/>
                  <a:ea typeface="楷体_GB2312" pitchFamily="49" charset="-122"/>
                </a:rPr>
                <a:t>G</a:t>
              </a:r>
              <a:endParaRPr lang="en-US" altLang="zh-CN" sz="2800" b="0">
                <a:latin typeface="Arial" panose="020B0604020202020204" pitchFamily="34" charset="0"/>
                <a:ea typeface="楷体_GB2312" pitchFamily="49" charset="-122"/>
              </a:endParaRPr>
            </a:p>
          </p:txBody>
        </p:sp>
        <p:sp>
          <p:nvSpPr>
            <p:cNvPr id="17434" name="矩形 17433"/>
            <p:cNvSpPr/>
            <p:nvPr/>
          </p:nvSpPr>
          <p:spPr>
            <a:xfrm>
              <a:off x="4332" y="2718"/>
              <a:ext cx="290" cy="327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none" anchor="t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800" b="0">
                  <a:latin typeface="Arial" panose="020B0604020202020204" pitchFamily="34" charset="0"/>
                  <a:ea typeface="楷体_GB2312" pitchFamily="49" charset="-122"/>
                </a:rPr>
                <a:t>O</a:t>
              </a:r>
              <a:endParaRPr lang="en-US" altLang="zh-CN" sz="2800" b="0">
                <a:latin typeface="Arial" panose="020B0604020202020204" pitchFamily="34" charset="0"/>
                <a:ea typeface="楷体_GB2312" pitchFamily="49" charset="-122"/>
              </a:endParaRPr>
            </a:p>
          </p:txBody>
        </p:sp>
      </p:grpSp>
      <p:sp>
        <p:nvSpPr>
          <p:cNvPr id="17437" name="直接连接符 17436"/>
          <p:cNvSpPr/>
          <p:nvPr/>
        </p:nvSpPr>
        <p:spPr>
          <a:xfrm flipH="1">
            <a:off x="5602288" y="3706813"/>
            <a:ext cx="2036762" cy="2160587"/>
          </a:xfrm>
          <a:prstGeom prst="line">
            <a:avLst/>
          </a:prstGeom>
          <a:ln w="381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7438" name="直接连接符 17437"/>
          <p:cNvSpPr/>
          <p:nvPr/>
        </p:nvSpPr>
        <p:spPr>
          <a:xfrm flipV="1">
            <a:off x="5602288" y="5830888"/>
            <a:ext cx="2959100" cy="36512"/>
          </a:xfrm>
          <a:prstGeom prst="line">
            <a:avLst/>
          </a:prstGeom>
          <a:ln w="381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7439" name="直接连接符 17438"/>
          <p:cNvSpPr/>
          <p:nvPr/>
        </p:nvSpPr>
        <p:spPr>
          <a:xfrm>
            <a:off x="7618413" y="3706813"/>
            <a:ext cx="935037" cy="2124075"/>
          </a:xfrm>
          <a:prstGeom prst="line">
            <a:avLst/>
          </a:prstGeom>
          <a:ln w="381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7440" name="直接连接符 17439"/>
          <p:cNvSpPr/>
          <p:nvPr/>
        </p:nvSpPr>
        <p:spPr>
          <a:xfrm flipH="1" flipV="1">
            <a:off x="5592763" y="5859463"/>
            <a:ext cx="1662112" cy="431800"/>
          </a:xfrm>
          <a:prstGeom prst="line">
            <a:avLst/>
          </a:prstGeom>
          <a:ln w="381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7441" name="直接连接符 17440"/>
          <p:cNvSpPr/>
          <p:nvPr/>
        </p:nvSpPr>
        <p:spPr>
          <a:xfrm flipH="1">
            <a:off x="7258050" y="5830888"/>
            <a:ext cx="1314450" cy="458787"/>
          </a:xfrm>
          <a:prstGeom prst="line">
            <a:avLst/>
          </a:prstGeom>
          <a:ln w="381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7442" name="直接连接符 17441"/>
          <p:cNvSpPr/>
          <p:nvPr/>
        </p:nvSpPr>
        <p:spPr>
          <a:xfrm flipV="1">
            <a:off x="6413500" y="4800600"/>
            <a:ext cx="203200" cy="1292225"/>
          </a:xfrm>
          <a:prstGeom prst="line">
            <a:avLst/>
          </a:prstGeom>
          <a:ln w="381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7443" name="直接连接符 17442"/>
          <p:cNvSpPr/>
          <p:nvPr/>
        </p:nvSpPr>
        <p:spPr>
          <a:xfrm flipV="1">
            <a:off x="7885113" y="4772025"/>
            <a:ext cx="215900" cy="1293813"/>
          </a:xfrm>
          <a:prstGeom prst="line">
            <a:avLst/>
          </a:prstGeom>
          <a:ln w="381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7444" name="直接连接符 17443"/>
          <p:cNvSpPr/>
          <p:nvPr/>
        </p:nvSpPr>
        <p:spPr>
          <a:xfrm flipV="1">
            <a:off x="6475413" y="6083300"/>
            <a:ext cx="1377950" cy="12700"/>
          </a:xfrm>
          <a:prstGeom prst="line">
            <a:avLst/>
          </a:prstGeom>
          <a:ln w="381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7445" name="直接连接符 17444"/>
          <p:cNvSpPr/>
          <p:nvPr/>
        </p:nvSpPr>
        <p:spPr>
          <a:xfrm flipV="1">
            <a:off x="6607175" y="4767263"/>
            <a:ext cx="1495425" cy="31750"/>
          </a:xfrm>
          <a:prstGeom prst="line">
            <a:avLst/>
          </a:prstGeom>
          <a:ln w="381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7446" name="矩形 17445"/>
          <p:cNvSpPr/>
          <p:nvPr/>
        </p:nvSpPr>
        <p:spPr>
          <a:xfrm>
            <a:off x="7510463" y="3270250"/>
            <a:ext cx="420687" cy="519113"/>
          </a:xfrm>
          <a:prstGeom prst="rect">
            <a:avLst/>
          </a:prstGeom>
          <a:noFill/>
          <a:ln w="38100">
            <a:noFill/>
          </a:ln>
        </p:spPr>
        <p:txBody>
          <a:bodyPr wrap="none"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0">
                <a:latin typeface="Arial" panose="020B0604020202020204" pitchFamily="34" charset="0"/>
                <a:ea typeface="楷体_GB2312" pitchFamily="49" charset="-122"/>
              </a:rPr>
              <a:t>A</a:t>
            </a:r>
            <a:endParaRPr lang="en-US" altLang="zh-CN" sz="2800" b="0"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17447" name="矩形 17446"/>
          <p:cNvSpPr/>
          <p:nvPr/>
        </p:nvSpPr>
        <p:spPr>
          <a:xfrm>
            <a:off x="5386388" y="5743575"/>
            <a:ext cx="420687" cy="519113"/>
          </a:xfrm>
          <a:prstGeom prst="rect">
            <a:avLst/>
          </a:prstGeom>
          <a:noFill/>
          <a:ln w="38100">
            <a:noFill/>
          </a:ln>
        </p:spPr>
        <p:txBody>
          <a:bodyPr wrap="none"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0">
                <a:latin typeface="Arial" panose="020B0604020202020204" pitchFamily="34" charset="0"/>
                <a:ea typeface="楷体_GB2312" pitchFamily="49" charset="-122"/>
              </a:rPr>
              <a:t>B</a:t>
            </a:r>
            <a:endParaRPr lang="en-US" altLang="zh-CN" sz="2800" b="0"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17448" name="矩形 17447"/>
          <p:cNvSpPr/>
          <p:nvPr/>
        </p:nvSpPr>
        <p:spPr>
          <a:xfrm>
            <a:off x="8482013" y="5672138"/>
            <a:ext cx="441325" cy="519112"/>
          </a:xfrm>
          <a:prstGeom prst="rect">
            <a:avLst/>
          </a:prstGeom>
          <a:noFill/>
          <a:ln w="38100">
            <a:noFill/>
          </a:ln>
        </p:spPr>
        <p:txBody>
          <a:bodyPr wrap="none"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0">
                <a:latin typeface="Arial" panose="020B0604020202020204" pitchFamily="34" charset="0"/>
                <a:ea typeface="楷体_GB2312" pitchFamily="49" charset="-122"/>
              </a:rPr>
              <a:t>C</a:t>
            </a:r>
            <a:endParaRPr lang="en-US" altLang="zh-CN" sz="2800" b="0"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17449" name="矩形 17448"/>
          <p:cNvSpPr/>
          <p:nvPr/>
        </p:nvSpPr>
        <p:spPr>
          <a:xfrm>
            <a:off x="6286500" y="4448175"/>
            <a:ext cx="441325" cy="519113"/>
          </a:xfrm>
          <a:prstGeom prst="rect">
            <a:avLst/>
          </a:prstGeom>
          <a:noFill/>
          <a:ln w="38100">
            <a:noFill/>
          </a:ln>
        </p:spPr>
        <p:txBody>
          <a:bodyPr wrap="none"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0">
                <a:latin typeface="Arial" panose="020B0604020202020204" pitchFamily="34" charset="0"/>
                <a:ea typeface="楷体_GB2312" pitchFamily="49" charset="-122"/>
              </a:rPr>
              <a:t>D</a:t>
            </a:r>
            <a:endParaRPr lang="en-US" altLang="zh-CN" sz="2800" b="0"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17450" name="矩形 17449"/>
          <p:cNvSpPr/>
          <p:nvPr/>
        </p:nvSpPr>
        <p:spPr>
          <a:xfrm>
            <a:off x="6191250" y="5954713"/>
            <a:ext cx="420688" cy="519112"/>
          </a:xfrm>
          <a:prstGeom prst="rect">
            <a:avLst/>
          </a:prstGeom>
          <a:noFill/>
          <a:ln w="38100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0">
                <a:latin typeface="Arial" panose="020B0604020202020204" pitchFamily="34" charset="0"/>
                <a:ea typeface="楷体_GB2312" pitchFamily="49" charset="-122"/>
              </a:rPr>
              <a:t>E</a:t>
            </a:r>
            <a:endParaRPr lang="en-US" altLang="zh-CN" sz="2800" b="0"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17451" name="矩形 17450"/>
          <p:cNvSpPr/>
          <p:nvPr/>
        </p:nvSpPr>
        <p:spPr>
          <a:xfrm>
            <a:off x="7867650" y="6003925"/>
            <a:ext cx="401638" cy="519113"/>
          </a:xfrm>
          <a:prstGeom prst="rect">
            <a:avLst/>
          </a:prstGeom>
          <a:noFill/>
          <a:ln w="38100">
            <a:noFill/>
          </a:ln>
        </p:spPr>
        <p:txBody>
          <a:bodyPr wrap="none"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0">
                <a:latin typeface="Arial" panose="020B0604020202020204" pitchFamily="34" charset="0"/>
                <a:ea typeface="楷体_GB2312" pitchFamily="49" charset="-122"/>
              </a:rPr>
              <a:t>F</a:t>
            </a:r>
            <a:endParaRPr lang="en-US" altLang="zh-CN" sz="2800" b="0"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17452" name="矩形 17451"/>
          <p:cNvSpPr/>
          <p:nvPr/>
        </p:nvSpPr>
        <p:spPr>
          <a:xfrm>
            <a:off x="8013700" y="4411663"/>
            <a:ext cx="460375" cy="519112"/>
          </a:xfrm>
          <a:prstGeom prst="rect">
            <a:avLst/>
          </a:prstGeom>
          <a:noFill/>
          <a:ln w="38100">
            <a:noFill/>
          </a:ln>
        </p:spPr>
        <p:txBody>
          <a:bodyPr wrap="none"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0">
                <a:latin typeface="Arial" panose="020B0604020202020204" pitchFamily="34" charset="0"/>
                <a:ea typeface="楷体_GB2312" pitchFamily="49" charset="-122"/>
              </a:rPr>
              <a:t>G</a:t>
            </a:r>
            <a:endParaRPr lang="en-US" altLang="zh-CN" sz="2800" b="0"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17453" name="矩形 17452"/>
          <p:cNvSpPr/>
          <p:nvPr/>
        </p:nvSpPr>
        <p:spPr>
          <a:xfrm>
            <a:off x="7002463" y="6338888"/>
            <a:ext cx="460375" cy="519112"/>
          </a:xfrm>
          <a:prstGeom prst="rect">
            <a:avLst/>
          </a:prstGeom>
          <a:noFill/>
          <a:ln w="38100">
            <a:noFill/>
          </a:ln>
        </p:spPr>
        <p:txBody>
          <a:bodyPr wrap="none"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0">
                <a:latin typeface="Arial" panose="020B0604020202020204" pitchFamily="34" charset="0"/>
                <a:ea typeface="楷体_GB2312" pitchFamily="49" charset="-122"/>
              </a:rPr>
              <a:t>O</a:t>
            </a:r>
            <a:endParaRPr lang="en-US" altLang="zh-CN" sz="2800" b="0"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17455" name="椭圆 17454"/>
          <p:cNvSpPr/>
          <p:nvPr/>
        </p:nvSpPr>
        <p:spPr>
          <a:xfrm>
            <a:off x="6575425" y="4768850"/>
            <a:ext cx="88900" cy="88900"/>
          </a:xfrm>
          <a:prstGeom prst="ellipse">
            <a:avLst/>
          </a:prstGeom>
          <a:solidFill>
            <a:schemeClr val="folHlink"/>
          </a:solidFill>
          <a:ln w="381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7456" name="椭圆 17455"/>
          <p:cNvSpPr/>
          <p:nvPr/>
        </p:nvSpPr>
        <p:spPr>
          <a:xfrm>
            <a:off x="7213600" y="6249988"/>
            <a:ext cx="88900" cy="88900"/>
          </a:xfrm>
          <a:prstGeom prst="ellipse">
            <a:avLst/>
          </a:prstGeom>
          <a:solidFill>
            <a:schemeClr val="folHlink"/>
          </a:solidFill>
          <a:ln w="381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7457" name="椭圆 17456"/>
          <p:cNvSpPr/>
          <p:nvPr/>
        </p:nvSpPr>
        <p:spPr>
          <a:xfrm>
            <a:off x="6378575" y="6042025"/>
            <a:ext cx="88900" cy="88900"/>
          </a:xfrm>
          <a:prstGeom prst="ellipse">
            <a:avLst/>
          </a:prstGeom>
          <a:solidFill>
            <a:schemeClr val="folHlink"/>
          </a:solidFill>
          <a:ln w="381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7458" name="椭圆 17457"/>
          <p:cNvSpPr/>
          <p:nvPr/>
        </p:nvSpPr>
        <p:spPr>
          <a:xfrm>
            <a:off x="7843838" y="6018213"/>
            <a:ext cx="88900" cy="88900"/>
          </a:xfrm>
          <a:prstGeom prst="ellipse">
            <a:avLst/>
          </a:prstGeom>
          <a:solidFill>
            <a:schemeClr val="folHlink"/>
          </a:solidFill>
          <a:ln w="381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7459" name="椭圆 17458"/>
          <p:cNvSpPr/>
          <p:nvPr/>
        </p:nvSpPr>
        <p:spPr>
          <a:xfrm>
            <a:off x="8056563" y="4725988"/>
            <a:ext cx="88900" cy="88900"/>
          </a:xfrm>
          <a:prstGeom prst="ellipse">
            <a:avLst/>
          </a:prstGeom>
          <a:solidFill>
            <a:schemeClr val="folHlink"/>
          </a:solidFill>
          <a:ln w="381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7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74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7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74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174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74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74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174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74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74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174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17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000"/>
                            </p:stCondLst>
                            <p:childTnLst>
                              <p:par>
                                <p:cTn id="50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7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500"/>
                            </p:stCondLst>
                            <p:childTnLst>
                              <p:par>
                                <p:cTn id="54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" dur="500"/>
                                        <p:tgtEl>
                                          <p:spTgt spid="17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000"/>
                            </p:stCondLst>
                            <p:childTnLst>
                              <p:par>
                                <p:cTn id="58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500"/>
                                        <p:tgtEl>
                                          <p:spTgt spid="174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3" dur="500"/>
                                        <p:tgtEl>
                                          <p:spTgt spid="174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6" dur="500"/>
                                        <p:tgtEl>
                                          <p:spTgt spid="174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9" dur="500"/>
                                        <p:tgtEl>
                                          <p:spTgt spid="174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17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174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0" dur="500"/>
                                        <p:tgtEl>
                                          <p:spTgt spid="174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500"/>
                                        <p:tgtEl>
                                          <p:spTgt spid="174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49" grpId="0"/>
      <p:bldP spid="17450" grpId="0"/>
      <p:bldP spid="17451" grpId="0"/>
      <p:bldP spid="17452" grpId="0"/>
      <p:bldP spid="1745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6388" name="文本框 16387"/>
          <p:cNvSpPr txBox="1"/>
          <p:nvPr/>
        </p:nvSpPr>
        <p:spPr>
          <a:xfrm>
            <a:off x="0" y="825500"/>
            <a:ext cx="8866188" cy="1739900"/>
          </a:xfrm>
          <a:prstGeom prst="rect">
            <a:avLst/>
          </a:prstGeom>
          <a:noFill/>
          <a:ln w="38100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dirty="0">
                <a:latin typeface="Arial" panose="020B0604020202020204" pitchFamily="34" charset="0"/>
                <a:ea typeface="楷体_GB2312" pitchFamily="49" charset="-122"/>
              </a:rPr>
              <a:t>8.</a:t>
            </a:r>
            <a:r>
              <a:rPr lang="zh-CN" altLang="en-US" dirty="0">
                <a:latin typeface="Arial" panose="020B0604020202020204" pitchFamily="34" charset="0"/>
                <a:ea typeface="楷体_GB2312" pitchFamily="49" charset="-122"/>
              </a:rPr>
              <a:t>如图点</a:t>
            </a:r>
            <a:r>
              <a:rPr lang="en-US" altLang="zh-CN" dirty="0">
                <a:latin typeface="Arial" panose="020B0604020202020204" pitchFamily="34" charset="0"/>
                <a:ea typeface="楷体_GB2312" pitchFamily="49" charset="-122"/>
              </a:rPr>
              <a:t>E</a:t>
            </a:r>
            <a:r>
              <a:rPr lang="zh-CN" altLang="en-US" dirty="0">
                <a:latin typeface="Arial" panose="020B0604020202020204" pitchFamily="34" charset="0"/>
                <a:ea typeface="楷体_GB2312" pitchFamily="49" charset="-122"/>
              </a:rPr>
              <a:t>为</a:t>
            </a:r>
            <a:r>
              <a:rPr lang="en-US" altLang="zh-CN" i="1">
                <a:latin typeface="Arial" panose="020B0604020202020204" pitchFamily="34" charset="0"/>
                <a:ea typeface="楷体_GB2312" pitchFamily="49" charset="-122"/>
              </a:rPr>
              <a:t>□</a:t>
            </a:r>
            <a:r>
              <a:rPr lang="en-US" altLang="zh-CN" dirty="0">
                <a:latin typeface="Arial" panose="020B0604020202020204" pitchFamily="34" charset="0"/>
                <a:ea typeface="楷体_GB2312" pitchFamily="49" charset="-122"/>
              </a:rPr>
              <a:t>ABCD </a:t>
            </a:r>
            <a:r>
              <a:rPr lang="zh-CN" altLang="en-US" dirty="0">
                <a:latin typeface="Arial" panose="020B0604020202020204" pitchFamily="34" charset="0"/>
                <a:ea typeface="楷体_GB2312" pitchFamily="49" charset="-122"/>
              </a:rPr>
              <a:t>中</a:t>
            </a:r>
            <a:r>
              <a:rPr lang="en-US" altLang="zh-CN" dirty="0">
                <a:latin typeface="Arial" panose="020B0604020202020204" pitchFamily="34" charset="0"/>
                <a:ea typeface="楷体_GB2312" pitchFamily="49" charset="-122"/>
              </a:rPr>
              <a:t>DC</a:t>
            </a:r>
            <a:r>
              <a:rPr lang="zh-CN" altLang="en-US" dirty="0">
                <a:latin typeface="Arial" panose="020B0604020202020204" pitchFamily="34" charset="0"/>
                <a:ea typeface="楷体_GB2312" pitchFamily="49" charset="-122"/>
              </a:rPr>
              <a:t>边延长线上一点，且</a:t>
            </a:r>
            <a:r>
              <a:rPr lang="en-US" altLang="zh-CN" dirty="0">
                <a:latin typeface="Arial" panose="020B0604020202020204" pitchFamily="34" charset="0"/>
                <a:ea typeface="楷体_GB2312" pitchFamily="49" charset="-122"/>
              </a:rPr>
              <a:t>CE=DC</a:t>
            </a:r>
            <a:r>
              <a:rPr lang="zh-CN" altLang="en-US" dirty="0">
                <a:latin typeface="Arial" panose="020B0604020202020204" pitchFamily="34" charset="0"/>
                <a:ea typeface="楷体_GB2312" pitchFamily="49" charset="-122"/>
              </a:rPr>
              <a:t>，连接</a:t>
            </a:r>
            <a:r>
              <a:rPr lang="en-US" altLang="zh-CN" dirty="0">
                <a:latin typeface="Arial" panose="020B0604020202020204" pitchFamily="34" charset="0"/>
                <a:ea typeface="楷体_GB2312" pitchFamily="49" charset="-122"/>
              </a:rPr>
              <a:t>AE</a:t>
            </a:r>
            <a:r>
              <a:rPr lang="zh-CN" altLang="en-US" dirty="0">
                <a:latin typeface="Arial" panose="020B0604020202020204" pitchFamily="34" charset="0"/>
                <a:ea typeface="楷体_GB2312" pitchFamily="49" charset="-122"/>
              </a:rPr>
              <a:t>，分别交</a:t>
            </a:r>
            <a:r>
              <a:rPr lang="en-US" altLang="zh-CN" dirty="0">
                <a:latin typeface="Arial" panose="020B0604020202020204" pitchFamily="34" charset="0"/>
                <a:ea typeface="楷体_GB2312" pitchFamily="49" charset="-122"/>
              </a:rPr>
              <a:t>BC</a:t>
            </a:r>
            <a:r>
              <a:rPr lang="zh-CN" altLang="en-US" dirty="0">
                <a:latin typeface="Arial" panose="020B0604020202020204" pitchFamily="34" charset="0"/>
                <a:ea typeface="楷体_GB2312" pitchFamily="49" charset="-122"/>
              </a:rPr>
              <a:t>、</a:t>
            </a:r>
            <a:r>
              <a:rPr lang="en-US" altLang="zh-CN" dirty="0">
                <a:latin typeface="Arial" panose="020B0604020202020204" pitchFamily="34" charset="0"/>
                <a:ea typeface="楷体_GB2312" pitchFamily="49" charset="-122"/>
              </a:rPr>
              <a:t>BD</a:t>
            </a:r>
            <a:r>
              <a:rPr lang="zh-CN" altLang="en-US" dirty="0">
                <a:latin typeface="Arial" panose="020B0604020202020204" pitchFamily="34" charset="0"/>
                <a:ea typeface="楷体_GB2312" pitchFamily="49" charset="-122"/>
              </a:rPr>
              <a:t>于点</a:t>
            </a:r>
            <a:r>
              <a:rPr lang="en-US" altLang="zh-CN" dirty="0">
                <a:latin typeface="Arial" panose="020B0604020202020204" pitchFamily="34" charset="0"/>
                <a:ea typeface="楷体_GB2312" pitchFamily="49" charset="-122"/>
              </a:rPr>
              <a:t>F</a:t>
            </a:r>
            <a:r>
              <a:rPr lang="zh-CN" altLang="en-US" dirty="0">
                <a:latin typeface="Arial" panose="020B0604020202020204" pitchFamily="34" charset="0"/>
                <a:ea typeface="楷体_GB2312" pitchFamily="49" charset="-122"/>
              </a:rPr>
              <a:t>、</a:t>
            </a:r>
            <a:r>
              <a:rPr lang="en-US" altLang="zh-CN" dirty="0">
                <a:latin typeface="Arial" panose="020B0604020202020204" pitchFamily="34" charset="0"/>
                <a:ea typeface="楷体_GB2312" pitchFamily="49" charset="-122"/>
              </a:rPr>
              <a:t>G</a:t>
            </a:r>
            <a:r>
              <a:rPr lang="zh-CN" altLang="en-US" dirty="0">
                <a:latin typeface="Arial" panose="020B0604020202020204" pitchFamily="34" charset="0"/>
                <a:ea typeface="楷体_GB2312" pitchFamily="49" charset="-122"/>
              </a:rPr>
              <a:t>，连接</a:t>
            </a:r>
            <a:r>
              <a:rPr lang="en-US" altLang="zh-CN" dirty="0">
                <a:latin typeface="Arial" panose="020B0604020202020204" pitchFamily="34" charset="0"/>
                <a:ea typeface="楷体_GB2312" pitchFamily="49" charset="-122"/>
              </a:rPr>
              <a:t>AC</a:t>
            </a:r>
            <a:r>
              <a:rPr lang="zh-CN" altLang="en-US" dirty="0">
                <a:latin typeface="Arial" panose="020B0604020202020204" pitchFamily="34" charset="0"/>
                <a:ea typeface="楷体_GB2312" pitchFamily="49" charset="-122"/>
              </a:rPr>
              <a:t>交</a:t>
            </a:r>
            <a:r>
              <a:rPr lang="en-US" altLang="zh-CN" dirty="0">
                <a:latin typeface="Arial" panose="020B0604020202020204" pitchFamily="34" charset="0"/>
                <a:ea typeface="楷体_GB2312" pitchFamily="49" charset="-122"/>
              </a:rPr>
              <a:t>BD</a:t>
            </a:r>
            <a:r>
              <a:rPr lang="zh-CN" altLang="en-US" dirty="0">
                <a:latin typeface="Arial" panose="020B0604020202020204" pitchFamily="34" charset="0"/>
                <a:ea typeface="楷体_GB2312" pitchFamily="49" charset="-122"/>
              </a:rPr>
              <a:t>于点</a:t>
            </a:r>
            <a:r>
              <a:rPr lang="en-US" altLang="zh-CN" dirty="0">
                <a:latin typeface="Arial" panose="020B0604020202020204" pitchFamily="34" charset="0"/>
                <a:ea typeface="楷体_GB2312" pitchFamily="49" charset="-122"/>
              </a:rPr>
              <a:t>O</a:t>
            </a:r>
            <a:r>
              <a:rPr lang="zh-CN" altLang="en-US" dirty="0">
                <a:latin typeface="Arial" panose="020B0604020202020204" pitchFamily="34" charset="0"/>
                <a:ea typeface="楷体_GB2312" pitchFamily="49" charset="-122"/>
              </a:rPr>
              <a:t>，连接</a:t>
            </a:r>
            <a:r>
              <a:rPr lang="en-US" altLang="zh-CN" dirty="0">
                <a:latin typeface="Arial" panose="020B0604020202020204" pitchFamily="34" charset="0"/>
                <a:ea typeface="楷体_GB2312" pitchFamily="49" charset="-122"/>
              </a:rPr>
              <a:t>OF</a:t>
            </a:r>
            <a:r>
              <a:rPr lang="zh-CN" altLang="en-US" dirty="0">
                <a:latin typeface="Arial" panose="020B0604020202020204" pitchFamily="34" charset="0"/>
                <a:ea typeface="楷体_GB2312" pitchFamily="49" charset="-122"/>
              </a:rPr>
              <a:t>。</a:t>
            </a:r>
            <a:endParaRPr lang="zh-CN" altLang="en-US" dirty="0"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16389" name="文本框 16388"/>
          <p:cNvSpPr txBox="1"/>
          <p:nvPr/>
        </p:nvSpPr>
        <p:spPr>
          <a:xfrm>
            <a:off x="841375" y="2452688"/>
            <a:ext cx="7694613" cy="641350"/>
          </a:xfrm>
          <a:prstGeom prst="rect">
            <a:avLst/>
          </a:prstGeom>
          <a:noFill/>
          <a:ln w="38100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latin typeface="Arial" panose="020B0604020202020204" pitchFamily="34" charset="0"/>
                <a:ea typeface="楷体_GB2312" pitchFamily="49" charset="-122"/>
              </a:rPr>
              <a:t>求证</a:t>
            </a:r>
            <a:r>
              <a:rPr lang="en-US" altLang="zh-CN">
                <a:latin typeface="Arial" panose="020B0604020202020204" pitchFamily="34" charset="0"/>
                <a:ea typeface="楷体_GB2312" pitchFamily="49" charset="-122"/>
              </a:rPr>
              <a:t>:</a:t>
            </a:r>
            <a:r>
              <a:rPr lang="zh-CN" altLang="en-US" dirty="0">
                <a:latin typeface="Arial" panose="020B0604020202020204" pitchFamily="34" charset="0"/>
                <a:ea typeface="楷体_GB2312" pitchFamily="49" charset="-122"/>
                <a:sym typeface="Wingdings" panose="05000000000000000000" pitchFamily="2" charset="2"/>
              </a:rPr>
              <a:t>（</a:t>
            </a:r>
            <a:r>
              <a:rPr lang="en-US" altLang="zh-CN" dirty="0">
                <a:latin typeface="Arial" panose="020B0604020202020204" pitchFamily="34" charset="0"/>
                <a:ea typeface="楷体_GB2312" pitchFamily="49" charset="-122"/>
                <a:sym typeface="Wingdings" panose="05000000000000000000" pitchFamily="2" charset="2"/>
              </a:rPr>
              <a:t>1</a:t>
            </a:r>
            <a:r>
              <a:rPr lang="zh-CN" altLang="en-US" dirty="0">
                <a:latin typeface="Arial" panose="020B0604020202020204" pitchFamily="34" charset="0"/>
                <a:ea typeface="楷体_GB2312" pitchFamily="49" charset="-122"/>
                <a:sym typeface="Wingdings" panose="05000000000000000000" pitchFamily="2" charset="2"/>
              </a:rPr>
              <a:t>）</a:t>
            </a:r>
            <a:r>
              <a:rPr lang="en-US" altLang="zh-CN" dirty="0">
                <a:latin typeface="Arial" panose="020B0604020202020204" pitchFamily="34" charset="0"/>
                <a:ea typeface="楷体_GB2312" pitchFamily="49" charset="-122"/>
                <a:sym typeface="Wingdings" panose="05000000000000000000" pitchFamily="2" charset="2"/>
              </a:rPr>
              <a:t>AF=FE</a:t>
            </a:r>
            <a:r>
              <a:rPr lang="zh-CN" altLang="en-US" dirty="0">
                <a:latin typeface="Arial" panose="020B0604020202020204" pitchFamily="34" charset="0"/>
                <a:ea typeface="楷体_GB2312" pitchFamily="49" charset="-122"/>
                <a:sym typeface="Wingdings" panose="05000000000000000000" pitchFamily="2" charset="2"/>
              </a:rPr>
              <a:t>；（</a:t>
            </a:r>
            <a:r>
              <a:rPr lang="en-US" altLang="zh-CN" dirty="0">
                <a:latin typeface="Arial" panose="020B0604020202020204" pitchFamily="34" charset="0"/>
                <a:ea typeface="楷体_GB2312" pitchFamily="49" charset="-122"/>
                <a:sym typeface="Wingdings" panose="05000000000000000000" pitchFamily="2" charset="2"/>
              </a:rPr>
              <a:t>2</a:t>
            </a:r>
            <a:r>
              <a:rPr lang="zh-CN" altLang="en-US" dirty="0">
                <a:latin typeface="Arial" panose="020B0604020202020204" pitchFamily="34" charset="0"/>
                <a:ea typeface="楷体_GB2312" pitchFamily="49" charset="-122"/>
                <a:sym typeface="Wingdings" panose="05000000000000000000" pitchFamily="2" charset="2"/>
              </a:rPr>
              <a:t>）</a:t>
            </a:r>
            <a:r>
              <a:rPr lang="en-US" altLang="zh-CN">
                <a:latin typeface="Arial" panose="020B0604020202020204" pitchFamily="34" charset="0"/>
                <a:ea typeface="楷体_GB2312" pitchFamily="49" charset="-122"/>
                <a:sym typeface="Wingdings" panose="05000000000000000000" pitchFamily="2" charset="2"/>
              </a:rPr>
              <a:t>AB=2OF.</a:t>
            </a:r>
            <a:endParaRPr lang="en-US" altLang="zh-CN"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16390" name="直接连接符 16389"/>
          <p:cNvSpPr/>
          <p:nvPr/>
        </p:nvSpPr>
        <p:spPr>
          <a:xfrm flipH="1">
            <a:off x="5002213" y="3792538"/>
            <a:ext cx="630237" cy="1404937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6391" name="直接连接符 16390"/>
          <p:cNvSpPr/>
          <p:nvPr/>
        </p:nvSpPr>
        <p:spPr>
          <a:xfrm>
            <a:off x="5002213" y="5197475"/>
            <a:ext cx="2246312" cy="0"/>
          </a:xfrm>
          <a:prstGeom prst="line">
            <a:avLst/>
          </a:prstGeom>
          <a:ln w="381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6392" name="直接连接符 16391"/>
          <p:cNvSpPr/>
          <p:nvPr/>
        </p:nvSpPr>
        <p:spPr>
          <a:xfrm>
            <a:off x="5632450" y="3792538"/>
            <a:ext cx="2246313" cy="0"/>
          </a:xfrm>
          <a:prstGeom prst="line">
            <a:avLst/>
          </a:prstGeom>
          <a:ln w="381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6393" name="直接连接符 16392"/>
          <p:cNvSpPr/>
          <p:nvPr/>
        </p:nvSpPr>
        <p:spPr>
          <a:xfrm flipH="1">
            <a:off x="6619875" y="3792538"/>
            <a:ext cx="1258888" cy="2713037"/>
          </a:xfrm>
          <a:prstGeom prst="line">
            <a:avLst/>
          </a:prstGeom>
          <a:ln w="381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6394" name="直接连接符 16393"/>
          <p:cNvSpPr/>
          <p:nvPr/>
        </p:nvSpPr>
        <p:spPr>
          <a:xfrm flipH="1" flipV="1">
            <a:off x="5646738" y="3771900"/>
            <a:ext cx="973137" cy="2733675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6395" name="直接连接符 16394"/>
          <p:cNvSpPr/>
          <p:nvPr/>
        </p:nvSpPr>
        <p:spPr>
          <a:xfrm flipV="1">
            <a:off x="5002213" y="3792538"/>
            <a:ext cx="2830512" cy="1404937"/>
          </a:xfrm>
          <a:prstGeom prst="line">
            <a:avLst/>
          </a:prstGeom>
          <a:ln w="381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6396" name="直接连接符 16395"/>
          <p:cNvSpPr/>
          <p:nvPr/>
        </p:nvSpPr>
        <p:spPr>
          <a:xfrm>
            <a:off x="5632450" y="3792538"/>
            <a:ext cx="1616075" cy="1404937"/>
          </a:xfrm>
          <a:prstGeom prst="line">
            <a:avLst/>
          </a:prstGeom>
          <a:ln w="381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6397" name="直接连接符 16396"/>
          <p:cNvSpPr/>
          <p:nvPr/>
        </p:nvSpPr>
        <p:spPr>
          <a:xfrm flipH="1">
            <a:off x="6154738" y="4471988"/>
            <a:ext cx="285750" cy="763587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6398" name="文本框 16397"/>
          <p:cNvSpPr txBox="1"/>
          <p:nvPr/>
        </p:nvSpPr>
        <p:spPr>
          <a:xfrm>
            <a:off x="5451475" y="4276725"/>
            <a:ext cx="538163" cy="519113"/>
          </a:xfrm>
          <a:prstGeom prst="rect">
            <a:avLst/>
          </a:prstGeom>
          <a:noFill/>
          <a:ln w="38100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0">
                <a:latin typeface="Arial" panose="020B0604020202020204" pitchFamily="34" charset="0"/>
                <a:ea typeface="楷体_GB2312" pitchFamily="49" charset="-122"/>
              </a:rPr>
              <a:t>G</a:t>
            </a:r>
            <a:endParaRPr lang="en-US" altLang="zh-CN" sz="2800" b="0"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16399" name="矩形 16398"/>
          <p:cNvSpPr/>
          <p:nvPr/>
        </p:nvSpPr>
        <p:spPr>
          <a:xfrm>
            <a:off x="5227638" y="3192463"/>
            <a:ext cx="420687" cy="519112"/>
          </a:xfrm>
          <a:prstGeom prst="rect">
            <a:avLst/>
          </a:prstGeom>
          <a:noFill/>
          <a:ln w="38100">
            <a:noFill/>
          </a:ln>
        </p:spPr>
        <p:txBody>
          <a:bodyPr wrap="none"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0">
                <a:latin typeface="Arial" panose="020B0604020202020204" pitchFamily="34" charset="0"/>
                <a:ea typeface="楷体_GB2312" pitchFamily="49" charset="-122"/>
              </a:rPr>
              <a:t>A</a:t>
            </a:r>
            <a:endParaRPr lang="en-US" altLang="zh-CN" sz="2800" b="0"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16400" name="矩形 16399"/>
          <p:cNvSpPr/>
          <p:nvPr/>
        </p:nvSpPr>
        <p:spPr>
          <a:xfrm>
            <a:off x="4732338" y="5030788"/>
            <a:ext cx="420687" cy="519112"/>
          </a:xfrm>
          <a:prstGeom prst="rect">
            <a:avLst/>
          </a:prstGeom>
          <a:noFill/>
          <a:ln w="38100">
            <a:noFill/>
          </a:ln>
        </p:spPr>
        <p:txBody>
          <a:bodyPr wrap="none"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0">
                <a:latin typeface="Arial" panose="020B0604020202020204" pitchFamily="34" charset="0"/>
                <a:ea typeface="楷体_GB2312" pitchFamily="49" charset="-122"/>
              </a:rPr>
              <a:t>B</a:t>
            </a:r>
            <a:endParaRPr lang="en-US" altLang="zh-CN" sz="2800" b="0"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16401" name="矩形 16400"/>
          <p:cNvSpPr/>
          <p:nvPr/>
        </p:nvSpPr>
        <p:spPr>
          <a:xfrm>
            <a:off x="7113588" y="4935538"/>
            <a:ext cx="441325" cy="519112"/>
          </a:xfrm>
          <a:prstGeom prst="rect">
            <a:avLst/>
          </a:prstGeom>
          <a:noFill/>
          <a:ln w="38100">
            <a:noFill/>
          </a:ln>
        </p:spPr>
        <p:txBody>
          <a:bodyPr wrap="none"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0">
                <a:latin typeface="Arial" panose="020B0604020202020204" pitchFamily="34" charset="0"/>
                <a:ea typeface="楷体_GB2312" pitchFamily="49" charset="-122"/>
              </a:rPr>
              <a:t>C</a:t>
            </a:r>
            <a:endParaRPr lang="en-US" altLang="zh-CN" sz="2800" b="0"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16402" name="矩形 16401"/>
          <p:cNvSpPr/>
          <p:nvPr/>
        </p:nvSpPr>
        <p:spPr>
          <a:xfrm>
            <a:off x="7786688" y="3289300"/>
            <a:ext cx="477837" cy="517525"/>
          </a:xfrm>
          <a:prstGeom prst="rect">
            <a:avLst/>
          </a:prstGeom>
          <a:noFill/>
          <a:ln w="38100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0">
                <a:latin typeface="Arial" panose="020B0604020202020204" pitchFamily="34" charset="0"/>
                <a:ea typeface="楷体_GB2312" pitchFamily="49" charset="-122"/>
              </a:rPr>
              <a:t>D</a:t>
            </a:r>
            <a:endParaRPr lang="en-US" altLang="zh-CN" sz="2800" b="0"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16403" name="矩形 16402"/>
          <p:cNvSpPr/>
          <p:nvPr/>
        </p:nvSpPr>
        <p:spPr>
          <a:xfrm>
            <a:off x="6529388" y="6291263"/>
            <a:ext cx="419100" cy="519112"/>
          </a:xfrm>
          <a:prstGeom prst="rect">
            <a:avLst/>
          </a:prstGeom>
          <a:noFill/>
          <a:ln w="38100">
            <a:noFill/>
          </a:ln>
        </p:spPr>
        <p:txBody>
          <a:bodyPr wrap="none"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0">
                <a:latin typeface="Arial" panose="020B0604020202020204" pitchFamily="34" charset="0"/>
                <a:ea typeface="楷体_GB2312" pitchFamily="49" charset="-122"/>
              </a:rPr>
              <a:t>E</a:t>
            </a:r>
            <a:endParaRPr lang="en-US" altLang="zh-CN" sz="2800" b="0"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16404" name="矩形 16403"/>
          <p:cNvSpPr/>
          <p:nvPr/>
        </p:nvSpPr>
        <p:spPr>
          <a:xfrm>
            <a:off x="5794375" y="5160963"/>
            <a:ext cx="400050" cy="519112"/>
          </a:xfrm>
          <a:prstGeom prst="rect">
            <a:avLst/>
          </a:prstGeom>
          <a:noFill/>
          <a:ln w="38100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0">
                <a:latin typeface="Arial" panose="020B0604020202020204" pitchFamily="34" charset="0"/>
                <a:ea typeface="楷体_GB2312" pitchFamily="49" charset="-122"/>
              </a:rPr>
              <a:t>F</a:t>
            </a:r>
            <a:endParaRPr lang="en-US" altLang="zh-CN" sz="2800" b="0"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16405" name="矩形 16404"/>
          <p:cNvSpPr/>
          <p:nvPr/>
        </p:nvSpPr>
        <p:spPr>
          <a:xfrm>
            <a:off x="6216650" y="3884613"/>
            <a:ext cx="460375" cy="519112"/>
          </a:xfrm>
          <a:prstGeom prst="rect">
            <a:avLst/>
          </a:prstGeom>
          <a:noFill/>
          <a:ln w="38100">
            <a:noFill/>
          </a:ln>
        </p:spPr>
        <p:txBody>
          <a:bodyPr wrap="none"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0">
                <a:latin typeface="Arial" panose="020B0604020202020204" pitchFamily="34" charset="0"/>
                <a:ea typeface="楷体_GB2312" pitchFamily="49" charset="-122"/>
              </a:rPr>
              <a:t>O</a:t>
            </a:r>
            <a:endParaRPr lang="en-US" altLang="zh-CN" sz="2800" b="0">
              <a:latin typeface="Arial" panose="020B0604020202020204" pitchFamily="34" charset="0"/>
              <a:ea typeface="楷体_GB2312" pitchFamily="49" charset="-122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8436" name="矩形 18435"/>
          <p:cNvSpPr/>
          <p:nvPr/>
        </p:nvSpPr>
        <p:spPr>
          <a:xfrm>
            <a:off x="207963" y="998538"/>
            <a:ext cx="8936037" cy="1739900"/>
          </a:xfrm>
          <a:prstGeom prst="rect">
            <a:avLst/>
          </a:prstGeom>
          <a:noFill/>
          <a:ln w="38100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dirty="0">
                <a:latin typeface="Arial" panose="020B0604020202020204" pitchFamily="34" charset="0"/>
                <a:ea typeface="楷体_GB2312" pitchFamily="49" charset="-122"/>
              </a:rPr>
              <a:t>9.</a:t>
            </a:r>
            <a:r>
              <a:rPr lang="zh-CN" altLang="en-US" dirty="0">
                <a:latin typeface="Arial" panose="020B0604020202020204" pitchFamily="34" charset="0"/>
                <a:ea typeface="楷体_GB2312" pitchFamily="49" charset="-122"/>
              </a:rPr>
              <a:t>如图</a:t>
            </a:r>
            <a:r>
              <a:rPr lang="en-US" altLang="zh-CN" dirty="0">
                <a:latin typeface="Arial" panose="020B0604020202020204" pitchFamily="34" charset="0"/>
                <a:ea typeface="楷体_GB2312" pitchFamily="49" charset="-122"/>
              </a:rPr>
              <a:t>, △ABC</a:t>
            </a:r>
            <a:r>
              <a:rPr lang="zh-CN" altLang="en-US" dirty="0">
                <a:latin typeface="Arial" panose="020B0604020202020204" pitchFamily="34" charset="0"/>
                <a:ea typeface="楷体_GB2312" pitchFamily="49" charset="-122"/>
              </a:rPr>
              <a:t>中</a:t>
            </a:r>
            <a:r>
              <a:rPr lang="en-US" altLang="zh-CN" dirty="0">
                <a:latin typeface="Arial" panose="020B0604020202020204" pitchFamily="34" charset="0"/>
                <a:ea typeface="楷体_GB2312" pitchFamily="49" charset="-122"/>
              </a:rPr>
              <a:t>, ∠BAC=90°.</a:t>
            </a:r>
            <a:r>
              <a:rPr lang="zh-CN" altLang="en-US" dirty="0">
                <a:latin typeface="Arial" panose="020B0604020202020204" pitchFamily="34" charset="0"/>
                <a:ea typeface="楷体_GB2312" pitchFamily="49" charset="-122"/>
              </a:rPr>
              <a:t>延长</a:t>
            </a:r>
            <a:r>
              <a:rPr lang="en-US" altLang="zh-CN" dirty="0">
                <a:latin typeface="Arial" panose="020B0604020202020204" pitchFamily="34" charset="0"/>
                <a:ea typeface="楷体_GB2312" pitchFamily="49" charset="-122"/>
              </a:rPr>
              <a:t>BA</a:t>
            </a:r>
            <a:r>
              <a:rPr lang="zh-CN" altLang="en-US" dirty="0">
                <a:latin typeface="Arial" panose="020B0604020202020204" pitchFamily="34" charset="0"/>
                <a:ea typeface="楷体_GB2312" pitchFamily="49" charset="-122"/>
              </a:rPr>
              <a:t>到</a:t>
            </a:r>
            <a:r>
              <a:rPr lang="en-US" altLang="zh-CN" dirty="0">
                <a:latin typeface="Arial" panose="020B0604020202020204" pitchFamily="34" charset="0"/>
                <a:ea typeface="楷体_GB2312" pitchFamily="49" charset="-122"/>
              </a:rPr>
              <a:t>D, </a:t>
            </a:r>
            <a:r>
              <a:rPr lang="zh-CN" altLang="en-US" dirty="0">
                <a:latin typeface="Arial" panose="020B0604020202020204" pitchFamily="34" charset="0"/>
                <a:ea typeface="楷体_GB2312" pitchFamily="49" charset="-122"/>
              </a:rPr>
              <a:t>使</a:t>
            </a:r>
            <a:r>
              <a:rPr lang="en-US" altLang="zh-CN" dirty="0">
                <a:latin typeface="Arial" panose="020B0604020202020204" pitchFamily="34" charset="0"/>
                <a:ea typeface="楷体_GB2312" pitchFamily="49" charset="-122"/>
              </a:rPr>
              <a:t>AD=    AB,</a:t>
            </a:r>
            <a:r>
              <a:rPr lang="zh-CN" altLang="en-US" dirty="0">
                <a:latin typeface="Arial" panose="020B0604020202020204" pitchFamily="34" charset="0"/>
                <a:ea typeface="楷体_GB2312" pitchFamily="49" charset="-122"/>
              </a:rPr>
              <a:t>点</a:t>
            </a:r>
            <a:r>
              <a:rPr lang="en-US" altLang="zh-CN" dirty="0">
                <a:latin typeface="Arial" panose="020B0604020202020204" pitchFamily="34" charset="0"/>
                <a:ea typeface="楷体_GB2312" pitchFamily="49" charset="-122"/>
              </a:rPr>
              <a:t>E</a:t>
            </a:r>
            <a:r>
              <a:rPr lang="zh-CN" altLang="en-US" dirty="0">
                <a:latin typeface="Arial" panose="020B0604020202020204" pitchFamily="34" charset="0"/>
                <a:ea typeface="楷体_GB2312" pitchFamily="49" charset="-122"/>
              </a:rPr>
              <a:t>、</a:t>
            </a:r>
            <a:r>
              <a:rPr lang="en-US" altLang="zh-CN" dirty="0">
                <a:latin typeface="Arial" panose="020B0604020202020204" pitchFamily="34" charset="0"/>
                <a:ea typeface="楷体_GB2312" pitchFamily="49" charset="-122"/>
              </a:rPr>
              <a:t>F</a:t>
            </a:r>
            <a:r>
              <a:rPr lang="zh-CN" altLang="en-US" dirty="0">
                <a:latin typeface="Arial" panose="020B0604020202020204" pitchFamily="34" charset="0"/>
                <a:ea typeface="楷体_GB2312" pitchFamily="49" charset="-122"/>
              </a:rPr>
              <a:t>分别为边</a:t>
            </a:r>
            <a:r>
              <a:rPr lang="en-US" altLang="zh-CN" dirty="0">
                <a:latin typeface="Arial" panose="020B0604020202020204" pitchFamily="34" charset="0"/>
                <a:ea typeface="楷体_GB2312" pitchFamily="49" charset="-122"/>
              </a:rPr>
              <a:t>BC</a:t>
            </a:r>
            <a:r>
              <a:rPr lang="zh-CN" altLang="en-US" dirty="0">
                <a:latin typeface="Arial" panose="020B0604020202020204" pitchFamily="34" charset="0"/>
                <a:ea typeface="楷体_GB2312" pitchFamily="49" charset="-122"/>
              </a:rPr>
              <a:t>、</a:t>
            </a:r>
            <a:r>
              <a:rPr lang="en-US" altLang="zh-CN" dirty="0">
                <a:latin typeface="Arial" panose="020B0604020202020204" pitchFamily="34" charset="0"/>
                <a:ea typeface="楷体_GB2312" pitchFamily="49" charset="-122"/>
              </a:rPr>
              <a:t>AC</a:t>
            </a:r>
            <a:r>
              <a:rPr lang="zh-CN" altLang="en-US" dirty="0">
                <a:latin typeface="Arial" panose="020B0604020202020204" pitchFamily="34" charset="0"/>
                <a:ea typeface="楷体_GB2312" pitchFamily="49" charset="-122"/>
              </a:rPr>
              <a:t>的中点</a:t>
            </a:r>
            <a:r>
              <a:rPr lang="en-US" altLang="zh-CN">
                <a:latin typeface="Arial" panose="020B0604020202020204" pitchFamily="34" charset="0"/>
                <a:ea typeface="楷体_GB2312" pitchFamily="49" charset="-122"/>
              </a:rPr>
              <a:t>.</a:t>
            </a:r>
            <a:endParaRPr lang="en-US" altLang="zh-CN"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18437" name="矩形 18436"/>
          <p:cNvSpPr/>
          <p:nvPr/>
        </p:nvSpPr>
        <p:spPr>
          <a:xfrm>
            <a:off x="0" y="2730500"/>
            <a:ext cx="3937000" cy="641350"/>
          </a:xfrm>
          <a:prstGeom prst="rect">
            <a:avLst/>
          </a:prstGeom>
          <a:noFill/>
          <a:ln w="38100">
            <a:noFill/>
          </a:ln>
        </p:spPr>
        <p:txBody>
          <a:bodyPr wrap="none" anchor="t"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latin typeface="Arial" panose="020B0604020202020204" pitchFamily="34" charset="0"/>
                <a:ea typeface="楷体_GB2312" pitchFamily="49" charset="-122"/>
              </a:rPr>
              <a:t>（</a:t>
            </a:r>
            <a:r>
              <a:rPr lang="en-US" altLang="zh-CN" dirty="0">
                <a:latin typeface="Arial" panose="020B0604020202020204" pitchFamily="34" charset="0"/>
                <a:ea typeface="楷体_GB2312" pitchFamily="49" charset="-122"/>
              </a:rPr>
              <a:t>1</a:t>
            </a:r>
            <a:r>
              <a:rPr lang="zh-CN" altLang="en-US" dirty="0">
                <a:latin typeface="Arial" panose="020B0604020202020204" pitchFamily="34" charset="0"/>
                <a:ea typeface="楷体_GB2312" pitchFamily="49" charset="-122"/>
              </a:rPr>
              <a:t>）求证</a:t>
            </a:r>
            <a:r>
              <a:rPr lang="en-US" altLang="zh-CN">
                <a:latin typeface="Arial" panose="020B0604020202020204" pitchFamily="34" charset="0"/>
                <a:ea typeface="楷体_GB2312" pitchFamily="49" charset="-122"/>
              </a:rPr>
              <a:t>:DF=BE</a:t>
            </a:r>
            <a:endParaRPr lang="en-US" altLang="zh-CN"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18438" name="矩形 18437"/>
          <p:cNvSpPr/>
          <p:nvPr/>
        </p:nvSpPr>
        <p:spPr>
          <a:xfrm>
            <a:off x="0" y="3384550"/>
            <a:ext cx="6002338" cy="1190625"/>
          </a:xfrm>
          <a:prstGeom prst="rect">
            <a:avLst/>
          </a:prstGeom>
          <a:noFill/>
          <a:ln w="38100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latin typeface="Arial" panose="020B0604020202020204" pitchFamily="34" charset="0"/>
                <a:ea typeface="楷体_GB2312" pitchFamily="49" charset="-122"/>
              </a:rPr>
              <a:t>（</a:t>
            </a:r>
            <a:r>
              <a:rPr lang="en-US" altLang="zh-CN" dirty="0">
                <a:latin typeface="Arial" panose="020B0604020202020204" pitchFamily="34" charset="0"/>
                <a:ea typeface="楷体_GB2312" pitchFamily="49" charset="-122"/>
              </a:rPr>
              <a:t>2</a:t>
            </a:r>
            <a:r>
              <a:rPr lang="zh-CN" altLang="en-US" dirty="0">
                <a:latin typeface="Arial" panose="020B0604020202020204" pitchFamily="34" charset="0"/>
                <a:ea typeface="楷体_GB2312" pitchFamily="49" charset="-122"/>
              </a:rPr>
              <a:t>）过点</a:t>
            </a:r>
            <a:r>
              <a:rPr lang="en-US" altLang="zh-CN" dirty="0">
                <a:latin typeface="Arial" panose="020B0604020202020204" pitchFamily="34" charset="0"/>
                <a:ea typeface="楷体_GB2312" pitchFamily="49" charset="-122"/>
              </a:rPr>
              <a:t>A</a:t>
            </a:r>
            <a:r>
              <a:rPr lang="zh-CN" altLang="en-US" dirty="0">
                <a:latin typeface="Arial" panose="020B0604020202020204" pitchFamily="34" charset="0"/>
                <a:ea typeface="楷体_GB2312" pitchFamily="49" charset="-122"/>
              </a:rPr>
              <a:t>作</a:t>
            </a:r>
            <a:r>
              <a:rPr lang="en-US" altLang="zh-CN" dirty="0">
                <a:latin typeface="Arial" panose="020B0604020202020204" pitchFamily="34" charset="0"/>
                <a:ea typeface="楷体_GB2312" pitchFamily="49" charset="-122"/>
              </a:rPr>
              <a:t>AG∥BC</a:t>
            </a:r>
            <a:r>
              <a:rPr lang="zh-CN" altLang="en-US" dirty="0">
                <a:latin typeface="Arial" panose="020B0604020202020204" pitchFamily="34" charset="0"/>
                <a:ea typeface="楷体_GB2312" pitchFamily="49" charset="-122"/>
              </a:rPr>
              <a:t>交</a:t>
            </a:r>
            <a:r>
              <a:rPr lang="en-US" altLang="zh-CN" dirty="0">
                <a:latin typeface="Arial" panose="020B0604020202020204" pitchFamily="34" charset="0"/>
                <a:ea typeface="楷体_GB2312" pitchFamily="49" charset="-122"/>
              </a:rPr>
              <a:t>DF</a:t>
            </a:r>
            <a:r>
              <a:rPr lang="zh-CN" altLang="en-US" dirty="0">
                <a:latin typeface="Arial" panose="020B0604020202020204" pitchFamily="34" charset="0"/>
                <a:ea typeface="楷体_GB2312" pitchFamily="49" charset="-122"/>
              </a:rPr>
              <a:t>于</a:t>
            </a:r>
            <a:r>
              <a:rPr lang="en-US" altLang="zh-CN" dirty="0">
                <a:latin typeface="Arial" panose="020B0604020202020204" pitchFamily="34" charset="0"/>
                <a:ea typeface="楷体_GB2312" pitchFamily="49" charset="-122"/>
              </a:rPr>
              <a:t>G,</a:t>
            </a:r>
            <a:r>
              <a:rPr lang="zh-CN" altLang="en-US" dirty="0">
                <a:latin typeface="Arial" panose="020B0604020202020204" pitchFamily="34" charset="0"/>
                <a:ea typeface="楷体_GB2312" pitchFamily="49" charset="-122"/>
              </a:rPr>
              <a:t>求证</a:t>
            </a:r>
            <a:r>
              <a:rPr lang="en-US" altLang="zh-CN">
                <a:latin typeface="Arial" panose="020B0604020202020204" pitchFamily="34" charset="0"/>
                <a:ea typeface="楷体_GB2312" pitchFamily="49" charset="-122"/>
              </a:rPr>
              <a:t>:AG=DG</a:t>
            </a:r>
            <a:endParaRPr lang="en-US" altLang="zh-CN"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18440" name="直接连接符 18439"/>
          <p:cNvSpPr/>
          <p:nvPr/>
        </p:nvSpPr>
        <p:spPr>
          <a:xfrm flipH="1">
            <a:off x="5857875" y="2878138"/>
            <a:ext cx="1363663" cy="2160587"/>
          </a:xfrm>
          <a:prstGeom prst="line">
            <a:avLst/>
          </a:prstGeom>
          <a:ln w="381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8441" name="直接连接符 18440"/>
          <p:cNvSpPr/>
          <p:nvPr/>
        </p:nvSpPr>
        <p:spPr>
          <a:xfrm rot="-5400000" flipH="1">
            <a:off x="7116763" y="3273425"/>
            <a:ext cx="1368425" cy="2160588"/>
          </a:xfrm>
          <a:prstGeom prst="line">
            <a:avLst/>
          </a:prstGeom>
          <a:ln w="381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8442" name="直接连接符 18441"/>
          <p:cNvSpPr/>
          <p:nvPr/>
        </p:nvSpPr>
        <p:spPr>
          <a:xfrm>
            <a:off x="5857875" y="5003800"/>
            <a:ext cx="3024188" cy="34925"/>
          </a:xfrm>
          <a:prstGeom prst="line">
            <a:avLst/>
          </a:prstGeom>
          <a:ln w="381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8443" name="直接连接符 18442"/>
          <p:cNvSpPr/>
          <p:nvPr/>
        </p:nvSpPr>
        <p:spPr>
          <a:xfrm>
            <a:off x="7189788" y="2878138"/>
            <a:ext cx="504825" cy="1404937"/>
          </a:xfrm>
          <a:prstGeom prst="line">
            <a:avLst/>
          </a:prstGeom>
          <a:ln w="381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8444" name="直接连接符 18443"/>
          <p:cNvSpPr/>
          <p:nvPr/>
        </p:nvSpPr>
        <p:spPr>
          <a:xfrm flipH="1">
            <a:off x="7226300" y="4246563"/>
            <a:ext cx="468313" cy="792162"/>
          </a:xfrm>
          <a:prstGeom prst="line">
            <a:avLst/>
          </a:prstGeom>
          <a:ln w="381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8445" name="直接连接符 18444"/>
          <p:cNvSpPr/>
          <p:nvPr/>
        </p:nvSpPr>
        <p:spPr>
          <a:xfrm>
            <a:off x="6721475" y="3670300"/>
            <a:ext cx="757238" cy="0"/>
          </a:xfrm>
          <a:prstGeom prst="line">
            <a:avLst/>
          </a:prstGeom>
          <a:ln w="381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8447" name="矩形 18446"/>
          <p:cNvSpPr/>
          <p:nvPr/>
        </p:nvSpPr>
        <p:spPr>
          <a:xfrm>
            <a:off x="6353175" y="3270250"/>
            <a:ext cx="441325" cy="519113"/>
          </a:xfrm>
          <a:prstGeom prst="rect">
            <a:avLst/>
          </a:prstGeom>
          <a:noFill/>
          <a:ln w="38100">
            <a:noFill/>
          </a:ln>
        </p:spPr>
        <p:txBody>
          <a:bodyPr wrap="none"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2800">
                <a:latin typeface="Arial" panose="020B0604020202020204" pitchFamily="34" charset="0"/>
                <a:ea typeface="楷体_GB2312" pitchFamily="49" charset="-122"/>
              </a:rPr>
              <a:t>A</a:t>
            </a:r>
            <a:endParaRPr lang="en-US" altLang="zh-CN" sz="2800"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18448" name="矩形 18447"/>
          <p:cNvSpPr/>
          <p:nvPr/>
        </p:nvSpPr>
        <p:spPr>
          <a:xfrm>
            <a:off x="5672138" y="4895850"/>
            <a:ext cx="441325" cy="519113"/>
          </a:xfrm>
          <a:prstGeom prst="rect">
            <a:avLst/>
          </a:prstGeom>
          <a:noFill/>
          <a:ln w="38100">
            <a:noFill/>
          </a:ln>
        </p:spPr>
        <p:txBody>
          <a:bodyPr wrap="none"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2800">
                <a:latin typeface="Arial" panose="020B0604020202020204" pitchFamily="34" charset="0"/>
                <a:ea typeface="楷体_GB2312" pitchFamily="49" charset="-122"/>
              </a:rPr>
              <a:t>B</a:t>
            </a:r>
            <a:endParaRPr lang="en-US" altLang="zh-CN" sz="2800"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18449" name="矩形 18448"/>
          <p:cNvSpPr/>
          <p:nvPr/>
        </p:nvSpPr>
        <p:spPr>
          <a:xfrm>
            <a:off x="8702675" y="4891088"/>
            <a:ext cx="441325" cy="519112"/>
          </a:xfrm>
          <a:prstGeom prst="rect">
            <a:avLst/>
          </a:prstGeom>
          <a:noFill/>
          <a:ln w="38100">
            <a:noFill/>
          </a:ln>
        </p:spPr>
        <p:txBody>
          <a:bodyPr wrap="none"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2800">
                <a:latin typeface="Arial" panose="020B0604020202020204" pitchFamily="34" charset="0"/>
                <a:ea typeface="楷体_GB2312" pitchFamily="49" charset="-122"/>
              </a:rPr>
              <a:t>C</a:t>
            </a:r>
            <a:endParaRPr lang="en-US" altLang="zh-CN" sz="2800"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18450" name="矩形 18449"/>
          <p:cNvSpPr/>
          <p:nvPr/>
        </p:nvSpPr>
        <p:spPr>
          <a:xfrm>
            <a:off x="7081838" y="2457450"/>
            <a:ext cx="441325" cy="519113"/>
          </a:xfrm>
          <a:prstGeom prst="rect">
            <a:avLst/>
          </a:prstGeom>
          <a:noFill/>
          <a:ln w="38100">
            <a:noFill/>
          </a:ln>
        </p:spPr>
        <p:txBody>
          <a:bodyPr wrap="none"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2800">
                <a:latin typeface="Arial" panose="020B0604020202020204" pitchFamily="34" charset="0"/>
                <a:ea typeface="楷体_GB2312" pitchFamily="49" charset="-122"/>
              </a:rPr>
              <a:t>D</a:t>
            </a:r>
            <a:endParaRPr lang="en-US" altLang="zh-CN" sz="2800"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18451" name="矩形 18450"/>
          <p:cNvSpPr/>
          <p:nvPr/>
        </p:nvSpPr>
        <p:spPr>
          <a:xfrm>
            <a:off x="7010400" y="4916488"/>
            <a:ext cx="420688" cy="519112"/>
          </a:xfrm>
          <a:prstGeom prst="rect">
            <a:avLst/>
          </a:prstGeom>
          <a:noFill/>
          <a:ln w="38100">
            <a:noFill/>
          </a:ln>
        </p:spPr>
        <p:txBody>
          <a:bodyPr wrap="none"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2800">
                <a:latin typeface="Arial" panose="020B0604020202020204" pitchFamily="34" charset="0"/>
                <a:ea typeface="楷体_GB2312" pitchFamily="49" charset="-122"/>
              </a:rPr>
              <a:t>E</a:t>
            </a:r>
            <a:endParaRPr lang="en-US" altLang="zh-CN" sz="2800"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18452" name="矩形 18451"/>
          <p:cNvSpPr/>
          <p:nvPr/>
        </p:nvSpPr>
        <p:spPr>
          <a:xfrm>
            <a:off x="7658100" y="3908425"/>
            <a:ext cx="401638" cy="519113"/>
          </a:xfrm>
          <a:prstGeom prst="rect">
            <a:avLst/>
          </a:prstGeom>
          <a:noFill/>
          <a:ln w="38100">
            <a:noFill/>
          </a:ln>
        </p:spPr>
        <p:txBody>
          <a:bodyPr wrap="none"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2800">
                <a:latin typeface="Arial" panose="020B0604020202020204" pitchFamily="34" charset="0"/>
                <a:ea typeface="楷体_GB2312" pitchFamily="49" charset="-122"/>
              </a:rPr>
              <a:t>F</a:t>
            </a:r>
            <a:endParaRPr lang="en-US" altLang="zh-CN" sz="2800"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18453" name="矩形 18452"/>
          <p:cNvSpPr/>
          <p:nvPr/>
        </p:nvSpPr>
        <p:spPr>
          <a:xfrm>
            <a:off x="7405688" y="3332163"/>
            <a:ext cx="460375" cy="519112"/>
          </a:xfrm>
          <a:prstGeom prst="rect">
            <a:avLst/>
          </a:prstGeom>
          <a:noFill/>
          <a:ln w="38100">
            <a:noFill/>
          </a:ln>
        </p:spPr>
        <p:txBody>
          <a:bodyPr wrap="none"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2800">
                <a:latin typeface="Arial" panose="020B0604020202020204" pitchFamily="34" charset="0"/>
                <a:ea typeface="楷体_GB2312" pitchFamily="49" charset="-122"/>
              </a:rPr>
              <a:t>G</a:t>
            </a:r>
            <a:endParaRPr lang="en-US" altLang="zh-CN" sz="2800">
              <a:latin typeface="Arial" panose="020B0604020202020204" pitchFamily="34" charset="0"/>
              <a:ea typeface="楷体_GB2312" pitchFamily="49" charset="-122"/>
            </a:endParaRPr>
          </a:p>
        </p:txBody>
      </p:sp>
      <p:graphicFrame>
        <p:nvGraphicFramePr>
          <p:cNvPr id="18455" name="对象 18454"/>
          <p:cNvGraphicFramePr/>
          <p:nvPr/>
        </p:nvGraphicFramePr>
        <p:xfrm>
          <a:off x="2290763" y="1368425"/>
          <a:ext cx="485775" cy="1279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1" imgW="139700" imgH="368300" progId="Equation.DSMT4">
                  <p:embed/>
                </p:oleObj>
              </mc:Choice>
              <mc:Fallback>
                <p:oleObj name="" r:id="rId1" imgW="139700" imgH="368300" progId="Equation.DSMT4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290763" y="1368425"/>
                        <a:ext cx="485775" cy="12795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456" name="直接连接符 18455"/>
          <p:cNvSpPr/>
          <p:nvPr/>
        </p:nvSpPr>
        <p:spPr>
          <a:xfrm>
            <a:off x="6705600" y="3657600"/>
            <a:ext cx="522288" cy="1292225"/>
          </a:xfrm>
          <a:prstGeom prst="line">
            <a:avLst/>
          </a:prstGeom>
          <a:ln w="38100" cap="flat" cmpd="sng">
            <a:solidFill>
              <a:srgbClr val="FF0000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18457" name="直接连接符 18456"/>
          <p:cNvSpPr/>
          <p:nvPr/>
        </p:nvSpPr>
        <p:spPr>
          <a:xfrm>
            <a:off x="6662738" y="3802063"/>
            <a:ext cx="203200" cy="146050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8458" name="直接连接符 18457"/>
          <p:cNvSpPr/>
          <p:nvPr/>
        </p:nvSpPr>
        <p:spPr>
          <a:xfrm flipV="1">
            <a:off x="6850063" y="3832225"/>
            <a:ext cx="87312" cy="115888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4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84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84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5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0488" name="文本框 20487"/>
          <p:cNvSpPr txBox="1"/>
          <p:nvPr/>
        </p:nvSpPr>
        <p:spPr>
          <a:xfrm>
            <a:off x="0" y="923925"/>
            <a:ext cx="9144000" cy="1190625"/>
          </a:xfrm>
          <a:prstGeom prst="rect">
            <a:avLst/>
          </a:prstGeom>
          <a:noFill/>
          <a:ln w="38100">
            <a:noFill/>
          </a:ln>
        </p:spPr>
        <p:txBody>
          <a:bodyPr lIns="90000" tIns="46800" rIns="90000" bIns="46800">
            <a:spAutoFit/>
          </a:bodyPr>
          <a:p>
            <a:pPr>
              <a:spcBef>
                <a:spcPct val="50000"/>
              </a:spcBef>
            </a:pPr>
            <a:r>
              <a:rPr lang="en-US" altLang="zh-CN" dirty="0">
                <a:latin typeface="Arial" panose="020B0604020202020204" pitchFamily="34" charset="0"/>
                <a:ea typeface="楷体_GB2312" pitchFamily="49" charset="-122"/>
              </a:rPr>
              <a:t>10.</a:t>
            </a:r>
            <a:r>
              <a:rPr lang="zh-CN" altLang="en-US" dirty="0">
                <a:latin typeface="Arial" panose="020B0604020202020204" pitchFamily="34" charset="0"/>
                <a:ea typeface="楷体_GB2312" pitchFamily="49" charset="-122"/>
              </a:rPr>
              <a:t>如图所示，在</a:t>
            </a:r>
            <a:r>
              <a:rPr lang="en-US" altLang="zh-CN" dirty="0">
                <a:latin typeface="Arial" panose="020B0604020202020204" pitchFamily="34" charset="0"/>
                <a:ea typeface="楷体_GB2312" pitchFamily="49" charset="-122"/>
              </a:rPr>
              <a:t>△ABC</a:t>
            </a:r>
            <a:r>
              <a:rPr lang="zh-CN" altLang="en-US" dirty="0">
                <a:latin typeface="Arial" panose="020B0604020202020204" pitchFamily="34" charset="0"/>
                <a:ea typeface="楷体_GB2312" pitchFamily="49" charset="-122"/>
              </a:rPr>
              <a:t>中，</a:t>
            </a:r>
            <a:r>
              <a:rPr lang="en-US" altLang="zh-CN" dirty="0">
                <a:latin typeface="Arial" panose="020B0604020202020204" pitchFamily="34" charset="0"/>
                <a:ea typeface="楷体_GB2312" pitchFamily="49" charset="-122"/>
              </a:rPr>
              <a:t>D</a:t>
            </a:r>
            <a:r>
              <a:rPr lang="zh-CN" altLang="en-US" dirty="0">
                <a:latin typeface="Arial" panose="020B0604020202020204" pitchFamily="34" charset="0"/>
                <a:ea typeface="楷体_GB2312" pitchFamily="49" charset="-122"/>
              </a:rPr>
              <a:t>是</a:t>
            </a:r>
            <a:r>
              <a:rPr lang="en-US" altLang="zh-CN" dirty="0">
                <a:latin typeface="Arial" panose="020B0604020202020204" pitchFamily="34" charset="0"/>
                <a:ea typeface="楷体_GB2312" pitchFamily="49" charset="-122"/>
              </a:rPr>
              <a:t>AB</a:t>
            </a:r>
            <a:r>
              <a:rPr lang="zh-CN" altLang="en-US" dirty="0">
                <a:latin typeface="Arial" panose="020B0604020202020204" pitchFamily="34" charset="0"/>
                <a:ea typeface="楷体_GB2312" pitchFamily="49" charset="-122"/>
              </a:rPr>
              <a:t>的中点，</a:t>
            </a:r>
            <a:r>
              <a:rPr lang="en-US" altLang="zh-CN" dirty="0">
                <a:latin typeface="Arial" panose="020B0604020202020204" pitchFamily="34" charset="0"/>
                <a:ea typeface="楷体_GB2312" pitchFamily="49" charset="-122"/>
              </a:rPr>
              <a:t>E</a:t>
            </a:r>
            <a:r>
              <a:rPr lang="zh-CN" altLang="en-US" dirty="0">
                <a:latin typeface="Arial" panose="020B0604020202020204" pitchFamily="34" charset="0"/>
                <a:ea typeface="楷体_GB2312" pitchFamily="49" charset="-122"/>
              </a:rPr>
              <a:t>是</a:t>
            </a:r>
            <a:r>
              <a:rPr lang="en-US" altLang="zh-CN" dirty="0">
                <a:latin typeface="Arial" panose="020B0604020202020204" pitchFamily="34" charset="0"/>
                <a:ea typeface="楷体_GB2312" pitchFamily="49" charset="-122"/>
              </a:rPr>
              <a:t>AC</a:t>
            </a:r>
            <a:r>
              <a:rPr lang="zh-CN" altLang="en-US" dirty="0">
                <a:latin typeface="Arial" panose="020B0604020202020204" pitchFamily="34" charset="0"/>
                <a:ea typeface="楷体_GB2312" pitchFamily="49" charset="-122"/>
              </a:rPr>
              <a:t>上一点，且</a:t>
            </a:r>
            <a:r>
              <a:rPr lang="en-US" altLang="zh-CN" dirty="0">
                <a:latin typeface="Arial" panose="020B0604020202020204" pitchFamily="34" charset="0"/>
                <a:ea typeface="楷体_GB2312" pitchFamily="49" charset="-122"/>
              </a:rPr>
              <a:t>EF∥AB</a:t>
            </a:r>
            <a:r>
              <a:rPr lang="zh-CN" altLang="en-US" dirty="0">
                <a:latin typeface="Arial" panose="020B0604020202020204" pitchFamily="34" charset="0"/>
                <a:ea typeface="楷体_GB2312" pitchFamily="49" charset="-122"/>
              </a:rPr>
              <a:t>，</a:t>
            </a:r>
            <a:r>
              <a:rPr lang="en-US" altLang="zh-CN" dirty="0">
                <a:latin typeface="Arial" panose="020B0604020202020204" pitchFamily="34" charset="0"/>
                <a:ea typeface="楷体_GB2312" pitchFamily="49" charset="-122"/>
              </a:rPr>
              <a:t>DF∥BE</a:t>
            </a:r>
            <a:r>
              <a:rPr lang="zh-CN" altLang="en-US" dirty="0">
                <a:latin typeface="Arial" panose="020B0604020202020204" pitchFamily="34" charset="0"/>
                <a:ea typeface="楷体_GB2312" pitchFamily="49" charset="-122"/>
              </a:rPr>
              <a:t>。</a:t>
            </a:r>
            <a:endParaRPr lang="zh-CN" altLang="en-US" dirty="0"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20489" name="文本框 20488"/>
          <p:cNvSpPr txBox="1"/>
          <p:nvPr/>
        </p:nvSpPr>
        <p:spPr>
          <a:xfrm>
            <a:off x="0" y="2112963"/>
            <a:ext cx="9144000" cy="1190625"/>
          </a:xfrm>
          <a:prstGeom prst="rect">
            <a:avLst/>
          </a:prstGeom>
          <a:noFill/>
          <a:ln w="38100">
            <a:noFill/>
          </a:ln>
        </p:spPr>
        <p:txBody>
          <a:bodyPr lIns="90000" tIns="46800" rIns="90000" bIns="46800"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latin typeface="Arial" panose="020B0604020202020204" pitchFamily="34" charset="0"/>
                <a:ea typeface="楷体_GB2312" pitchFamily="49" charset="-122"/>
              </a:rPr>
              <a:t>请猜想：</a:t>
            </a:r>
            <a:r>
              <a:rPr lang="en-US" altLang="zh-CN" dirty="0">
                <a:latin typeface="Arial" panose="020B0604020202020204" pitchFamily="34" charset="0"/>
                <a:ea typeface="楷体_GB2312" pitchFamily="49" charset="-122"/>
              </a:rPr>
              <a:t>DF</a:t>
            </a:r>
            <a:r>
              <a:rPr lang="zh-CN" altLang="en-US" dirty="0">
                <a:latin typeface="Arial" panose="020B0604020202020204" pitchFamily="34" charset="0"/>
                <a:ea typeface="楷体_GB2312" pitchFamily="49" charset="-122"/>
              </a:rPr>
              <a:t>与</a:t>
            </a:r>
            <a:r>
              <a:rPr lang="en-US" altLang="zh-CN" dirty="0">
                <a:latin typeface="Arial" panose="020B0604020202020204" pitchFamily="34" charset="0"/>
                <a:ea typeface="楷体_GB2312" pitchFamily="49" charset="-122"/>
              </a:rPr>
              <a:t>AE</a:t>
            </a:r>
            <a:r>
              <a:rPr lang="zh-CN" altLang="en-US" dirty="0">
                <a:latin typeface="Arial" panose="020B0604020202020204" pitchFamily="34" charset="0"/>
                <a:ea typeface="楷体_GB2312" pitchFamily="49" charset="-122"/>
              </a:rPr>
              <a:t>有怎样的特殊关系，并说明理由。</a:t>
            </a:r>
            <a:endParaRPr lang="zh-CN" altLang="en-US" dirty="0"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20490" name="直接连接符 20489"/>
          <p:cNvSpPr/>
          <p:nvPr/>
        </p:nvSpPr>
        <p:spPr>
          <a:xfrm flipH="1">
            <a:off x="5991225" y="3679825"/>
            <a:ext cx="1116013" cy="2124075"/>
          </a:xfrm>
          <a:prstGeom prst="line">
            <a:avLst/>
          </a:prstGeom>
          <a:ln w="381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0491" name="直接连接符 20490"/>
          <p:cNvSpPr/>
          <p:nvPr/>
        </p:nvSpPr>
        <p:spPr>
          <a:xfrm>
            <a:off x="5991225" y="5803900"/>
            <a:ext cx="1655763" cy="36513"/>
          </a:xfrm>
          <a:prstGeom prst="line">
            <a:avLst/>
          </a:prstGeom>
          <a:ln w="381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0492" name="直接连接符 20491"/>
          <p:cNvSpPr/>
          <p:nvPr/>
        </p:nvSpPr>
        <p:spPr>
          <a:xfrm>
            <a:off x="7107238" y="3679825"/>
            <a:ext cx="539750" cy="2160588"/>
          </a:xfrm>
          <a:prstGeom prst="line">
            <a:avLst/>
          </a:prstGeom>
          <a:ln w="381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0493" name="直接连接符 20492"/>
          <p:cNvSpPr/>
          <p:nvPr/>
        </p:nvSpPr>
        <p:spPr>
          <a:xfrm flipV="1">
            <a:off x="5991225" y="5300663"/>
            <a:ext cx="1512888" cy="503237"/>
          </a:xfrm>
          <a:prstGeom prst="line">
            <a:avLst/>
          </a:prstGeom>
          <a:ln w="381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0494" name="直接连接符 20493"/>
          <p:cNvSpPr/>
          <p:nvPr/>
        </p:nvSpPr>
        <p:spPr>
          <a:xfrm flipV="1">
            <a:off x="6496050" y="4256088"/>
            <a:ext cx="1511300" cy="576262"/>
          </a:xfrm>
          <a:prstGeom prst="line">
            <a:avLst/>
          </a:prstGeom>
          <a:ln w="381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0495" name="直接连接符 20494"/>
          <p:cNvSpPr/>
          <p:nvPr/>
        </p:nvSpPr>
        <p:spPr>
          <a:xfrm flipH="1">
            <a:off x="7504113" y="4256088"/>
            <a:ext cx="503237" cy="1044575"/>
          </a:xfrm>
          <a:prstGeom prst="line">
            <a:avLst/>
          </a:prstGeom>
          <a:ln w="381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0496" name="矩形 20495"/>
          <p:cNvSpPr/>
          <p:nvPr/>
        </p:nvSpPr>
        <p:spPr>
          <a:xfrm>
            <a:off x="6964363" y="3295650"/>
            <a:ext cx="384175" cy="457200"/>
          </a:xfrm>
          <a:prstGeom prst="rect">
            <a:avLst/>
          </a:prstGeom>
          <a:noFill/>
          <a:ln w="38100">
            <a:noFill/>
          </a:ln>
        </p:spPr>
        <p:txBody>
          <a:bodyPr wrap="none" lIns="90000" tIns="46800" rIns="90000" bIns="46800"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0">
                <a:latin typeface="Arial" panose="020B0604020202020204" pitchFamily="34" charset="0"/>
                <a:ea typeface="楷体_GB2312" pitchFamily="49" charset="-122"/>
              </a:rPr>
              <a:t>A</a:t>
            </a:r>
            <a:endParaRPr lang="en-US" altLang="zh-CN" sz="2400" b="0"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20497" name="矩形 20496"/>
          <p:cNvSpPr/>
          <p:nvPr/>
        </p:nvSpPr>
        <p:spPr>
          <a:xfrm>
            <a:off x="5775325" y="5732463"/>
            <a:ext cx="384175" cy="457200"/>
          </a:xfrm>
          <a:prstGeom prst="rect">
            <a:avLst/>
          </a:prstGeom>
          <a:noFill/>
          <a:ln w="38100">
            <a:noFill/>
          </a:ln>
        </p:spPr>
        <p:txBody>
          <a:bodyPr wrap="none" lIns="90000" tIns="46800" rIns="90000" bIns="46800"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0">
                <a:latin typeface="Arial" panose="020B0604020202020204" pitchFamily="34" charset="0"/>
                <a:ea typeface="楷体_GB2312" pitchFamily="49" charset="-122"/>
              </a:rPr>
              <a:t>B</a:t>
            </a:r>
            <a:endParaRPr lang="en-US" altLang="zh-CN" sz="2400" b="0"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20498" name="矩形 20497"/>
          <p:cNvSpPr/>
          <p:nvPr/>
        </p:nvSpPr>
        <p:spPr>
          <a:xfrm>
            <a:off x="7504113" y="5768975"/>
            <a:ext cx="401637" cy="457200"/>
          </a:xfrm>
          <a:prstGeom prst="rect">
            <a:avLst/>
          </a:prstGeom>
          <a:noFill/>
          <a:ln w="38100">
            <a:noFill/>
          </a:ln>
        </p:spPr>
        <p:txBody>
          <a:bodyPr wrap="none" lIns="90000" tIns="46800" rIns="90000" bIns="46800"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0">
                <a:latin typeface="Arial" panose="020B0604020202020204" pitchFamily="34" charset="0"/>
                <a:ea typeface="楷体_GB2312" pitchFamily="49" charset="-122"/>
              </a:rPr>
              <a:t>C</a:t>
            </a:r>
            <a:endParaRPr lang="en-US" altLang="zh-CN" sz="2400" b="0"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20499" name="矩形 20498"/>
          <p:cNvSpPr/>
          <p:nvPr/>
        </p:nvSpPr>
        <p:spPr>
          <a:xfrm>
            <a:off x="6129338" y="4579938"/>
            <a:ext cx="401637" cy="457200"/>
          </a:xfrm>
          <a:prstGeom prst="rect">
            <a:avLst/>
          </a:prstGeom>
          <a:noFill/>
          <a:ln w="38100">
            <a:noFill/>
          </a:ln>
        </p:spPr>
        <p:txBody>
          <a:bodyPr wrap="none" lIns="90000" tIns="46800" rIns="90000" bIns="46800"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0">
                <a:latin typeface="Arial" panose="020B0604020202020204" pitchFamily="34" charset="0"/>
                <a:ea typeface="楷体_GB2312" pitchFamily="49" charset="-122"/>
              </a:rPr>
              <a:t>D</a:t>
            </a:r>
            <a:endParaRPr lang="en-US" altLang="zh-CN" sz="2400" b="0"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20500" name="矩形 20499"/>
          <p:cNvSpPr/>
          <p:nvPr/>
        </p:nvSpPr>
        <p:spPr>
          <a:xfrm>
            <a:off x="7504113" y="5095875"/>
            <a:ext cx="384175" cy="457200"/>
          </a:xfrm>
          <a:prstGeom prst="rect">
            <a:avLst/>
          </a:prstGeom>
          <a:noFill/>
          <a:ln w="38100">
            <a:noFill/>
          </a:ln>
        </p:spPr>
        <p:txBody>
          <a:bodyPr wrap="none" lIns="90000" tIns="46800" rIns="90000" bIns="46800"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0">
                <a:latin typeface="Arial" panose="020B0604020202020204" pitchFamily="34" charset="0"/>
                <a:ea typeface="楷体_GB2312" pitchFamily="49" charset="-122"/>
              </a:rPr>
              <a:t>E</a:t>
            </a:r>
            <a:endParaRPr lang="en-US" altLang="zh-CN" sz="2400" b="0"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20501" name="矩形 20500"/>
          <p:cNvSpPr/>
          <p:nvPr/>
        </p:nvSpPr>
        <p:spPr>
          <a:xfrm>
            <a:off x="7935913" y="3943350"/>
            <a:ext cx="366712" cy="457200"/>
          </a:xfrm>
          <a:prstGeom prst="rect">
            <a:avLst/>
          </a:prstGeom>
          <a:noFill/>
          <a:ln w="38100">
            <a:noFill/>
          </a:ln>
        </p:spPr>
        <p:txBody>
          <a:bodyPr wrap="none" lIns="90000" tIns="46800" rIns="90000" bIns="46800"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0">
                <a:latin typeface="Arial" panose="020B0604020202020204" pitchFamily="34" charset="0"/>
                <a:ea typeface="楷体_GB2312" pitchFamily="49" charset="-122"/>
              </a:rPr>
              <a:t>F</a:t>
            </a:r>
            <a:endParaRPr lang="en-US" altLang="zh-CN" sz="2400" b="0"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20502" name="直接连接符 20501"/>
          <p:cNvSpPr/>
          <p:nvPr/>
        </p:nvSpPr>
        <p:spPr>
          <a:xfrm>
            <a:off x="6516688" y="4818063"/>
            <a:ext cx="1001712" cy="465137"/>
          </a:xfrm>
          <a:prstGeom prst="line">
            <a:avLst/>
          </a:prstGeom>
          <a:ln w="38100" cap="flat" cmpd="sng">
            <a:solidFill>
              <a:srgbClr val="FF0000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20503" name="直接连接符 20502"/>
          <p:cNvSpPr/>
          <p:nvPr/>
        </p:nvSpPr>
        <p:spPr>
          <a:xfrm>
            <a:off x="7097713" y="3700463"/>
            <a:ext cx="869950" cy="552450"/>
          </a:xfrm>
          <a:prstGeom prst="line">
            <a:avLst/>
          </a:prstGeom>
          <a:ln w="38100" cap="flat" cmpd="sng">
            <a:solidFill>
              <a:srgbClr val="FF0000"/>
            </a:solidFill>
            <a:prstDash val="dash"/>
            <a:headEnd type="none" w="med" len="med"/>
            <a:tailEnd type="none" w="med" len="med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5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05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31772" name="矩形 31771"/>
          <p:cNvSpPr/>
          <p:nvPr/>
        </p:nvSpPr>
        <p:spPr>
          <a:xfrm>
            <a:off x="0" y="2387600"/>
            <a:ext cx="9144000" cy="2235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342900" indent="-342900"/>
            <a:r>
              <a:rPr lang="zh-CN" altLang="en-US" sz="3200" dirty="0">
                <a:latin typeface="黑体" panose="02010609060101010101" pitchFamily="2" charset="-122"/>
                <a:ea typeface="黑体" panose="02010609060101010101" pitchFamily="2" charset="-122"/>
              </a:rPr>
              <a:t>（</a:t>
            </a:r>
            <a:r>
              <a:rPr lang="en-US" altLang="zh-CN" sz="3200" dirty="0">
                <a:latin typeface="黑体" panose="02010609060101010101" pitchFamily="2" charset="-122"/>
                <a:ea typeface="黑体" panose="02010609060101010101" pitchFamily="2" charset="-122"/>
              </a:rPr>
              <a:t>1</a:t>
            </a:r>
            <a:r>
              <a:rPr lang="zh-CN" altLang="en-US" sz="3200" dirty="0">
                <a:latin typeface="黑体" panose="02010609060101010101" pitchFamily="2" charset="-122"/>
                <a:ea typeface="黑体" panose="02010609060101010101" pitchFamily="2" charset="-122"/>
              </a:rPr>
              <a:t>）当</a:t>
            </a:r>
            <a:r>
              <a:rPr lang="en-US" altLang="zh-CN" sz="3200" dirty="0">
                <a:latin typeface="黑体" panose="02010609060101010101" pitchFamily="2" charset="-122"/>
                <a:ea typeface="黑体" panose="02010609060101010101" pitchFamily="2" charset="-122"/>
              </a:rPr>
              <a:t>P</a:t>
            </a:r>
            <a:r>
              <a:rPr lang="zh-CN" altLang="en-US" sz="3200" dirty="0">
                <a:latin typeface="黑体" panose="02010609060101010101" pitchFamily="2" charset="-122"/>
                <a:ea typeface="黑体" panose="02010609060101010101" pitchFamily="2" charset="-122"/>
              </a:rPr>
              <a:t>点运动了几秒时，</a:t>
            </a:r>
            <a:r>
              <a:rPr lang="en-US" altLang="zh-CN" sz="3200" dirty="0">
                <a:latin typeface="黑体" panose="02010609060101010101" pitchFamily="2" charset="-122"/>
                <a:ea typeface="黑体" panose="02010609060101010101" pitchFamily="2" charset="-122"/>
              </a:rPr>
              <a:t>△PBC</a:t>
            </a:r>
            <a:r>
              <a:rPr lang="zh-CN" altLang="en-US" sz="3200" dirty="0">
                <a:latin typeface="黑体" panose="02010609060101010101" pitchFamily="2" charset="-122"/>
                <a:ea typeface="黑体" panose="02010609060101010101" pitchFamily="2" charset="-122"/>
              </a:rPr>
              <a:t>为等腰三角形；</a:t>
            </a:r>
            <a:endParaRPr lang="zh-CN" altLang="en-US" sz="3200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marL="342900" indent="-342900"/>
            <a:r>
              <a:rPr lang="zh-CN" altLang="en-US" sz="3200" dirty="0">
                <a:latin typeface="黑体" panose="02010609060101010101" pitchFamily="2" charset="-122"/>
                <a:ea typeface="黑体" panose="02010609060101010101" pitchFamily="2" charset="-122"/>
              </a:rPr>
              <a:t>（</a:t>
            </a:r>
            <a:r>
              <a:rPr lang="en-US" altLang="zh-CN" sz="3200" dirty="0">
                <a:latin typeface="黑体" panose="02010609060101010101" pitchFamily="2" charset="-122"/>
                <a:ea typeface="黑体" panose="02010609060101010101" pitchFamily="2" charset="-122"/>
              </a:rPr>
              <a:t>2</a:t>
            </a:r>
            <a:r>
              <a:rPr lang="zh-CN" altLang="en-US" sz="3200" dirty="0">
                <a:latin typeface="黑体" panose="02010609060101010101" pitchFamily="2" charset="-122"/>
                <a:ea typeface="黑体" panose="02010609060101010101" pitchFamily="2" charset="-122"/>
              </a:rPr>
              <a:t>）设</a:t>
            </a:r>
            <a:r>
              <a:rPr lang="en-US" altLang="zh-CN" sz="3200" dirty="0">
                <a:latin typeface="黑体" panose="02010609060101010101" pitchFamily="2" charset="-122"/>
                <a:ea typeface="黑体" panose="02010609060101010101" pitchFamily="2" charset="-122"/>
              </a:rPr>
              <a:t>△PBC</a:t>
            </a:r>
            <a:r>
              <a:rPr lang="zh-CN" altLang="en-US" sz="3200" dirty="0">
                <a:latin typeface="黑体" panose="02010609060101010101" pitchFamily="2" charset="-122"/>
                <a:ea typeface="黑体" panose="02010609060101010101" pitchFamily="2" charset="-122"/>
              </a:rPr>
              <a:t>的面积为</a:t>
            </a:r>
            <a:r>
              <a:rPr lang="en-US" altLang="zh-CN" sz="3200" dirty="0">
                <a:latin typeface="黑体" panose="02010609060101010101" pitchFamily="2" charset="-122"/>
                <a:ea typeface="黑体" panose="02010609060101010101" pitchFamily="2" charset="-122"/>
              </a:rPr>
              <a:t>y</a:t>
            </a:r>
            <a:r>
              <a:rPr lang="zh-CN" altLang="en-US" sz="3200" dirty="0">
                <a:latin typeface="黑体" panose="02010609060101010101" pitchFamily="2" charset="-122"/>
                <a:ea typeface="黑体" panose="02010609060101010101" pitchFamily="2" charset="-122"/>
              </a:rPr>
              <a:t>，请写出</a:t>
            </a:r>
            <a:r>
              <a:rPr lang="en-US" altLang="zh-CN" sz="3200" dirty="0">
                <a:latin typeface="黑体" panose="02010609060101010101" pitchFamily="2" charset="-122"/>
                <a:ea typeface="黑体" panose="02010609060101010101" pitchFamily="2" charset="-122"/>
              </a:rPr>
              <a:t>y</a:t>
            </a:r>
            <a:r>
              <a:rPr lang="zh-CN" altLang="en-US" sz="3200" dirty="0">
                <a:latin typeface="黑体" panose="02010609060101010101" pitchFamily="2" charset="-122"/>
                <a:ea typeface="黑体" panose="02010609060101010101" pitchFamily="2" charset="-122"/>
              </a:rPr>
              <a:t>关于点</a:t>
            </a:r>
            <a:r>
              <a:rPr lang="en-US" altLang="zh-CN" sz="3200" dirty="0">
                <a:latin typeface="黑体" panose="02010609060101010101" pitchFamily="2" charset="-122"/>
                <a:ea typeface="黑体" panose="02010609060101010101" pitchFamily="2" charset="-122"/>
              </a:rPr>
              <a:t>P</a:t>
            </a:r>
            <a:r>
              <a:rPr lang="zh-CN" altLang="en-US" sz="3200" dirty="0">
                <a:latin typeface="黑体" panose="02010609060101010101" pitchFamily="2" charset="-122"/>
                <a:ea typeface="黑体" panose="02010609060101010101" pitchFamily="2" charset="-122"/>
              </a:rPr>
              <a:t>的运动时间</a:t>
            </a:r>
            <a:r>
              <a:rPr lang="en-US" altLang="zh-CN" sz="3200" dirty="0">
                <a:latin typeface="黑体" panose="02010609060101010101" pitchFamily="2" charset="-122"/>
                <a:ea typeface="黑体" panose="02010609060101010101" pitchFamily="2" charset="-122"/>
              </a:rPr>
              <a:t>t</a:t>
            </a:r>
            <a:r>
              <a:rPr lang="zh-CN" altLang="en-US" sz="3200" dirty="0">
                <a:latin typeface="黑体" panose="02010609060101010101" pitchFamily="2" charset="-122"/>
                <a:ea typeface="黑体" panose="02010609060101010101" pitchFamily="2" charset="-122"/>
              </a:rPr>
              <a:t>的函数关系式，并写出</a:t>
            </a:r>
            <a:r>
              <a:rPr lang="en-US" altLang="zh-CN" sz="3200" dirty="0">
                <a:latin typeface="黑体" panose="02010609060101010101" pitchFamily="2" charset="-122"/>
                <a:ea typeface="黑体" panose="02010609060101010101" pitchFamily="2" charset="-122"/>
              </a:rPr>
              <a:t>t</a:t>
            </a:r>
            <a:r>
              <a:rPr lang="zh-CN" altLang="en-US" sz="3200" dirty="0">
                <a:latin typeface="黑体" panose="02010609060101010101" pitchFamily="2" charset="-122"/>
                <a:ea typeface="黑体" panose="02010609060101010101" pitchFamily="2" charset="-122"/>
              </a:rPr>
              <a:t>的取值范围；</a:t>
            </a:r>
            <a:endParaRPr lang="zh-CN" altLang="en-US" sz="3200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marL="342900" indent="-342900"/>
            <a:r>
              <a:rPr lang="zh-CN" altLang="en-US" sz="3200" dirty="0">
                <a:latin typeface="黑体" panose="02010609060101010101" pitchFamily="2" charset="-122"/>
                <a:ea typeface="黑体" panose="02010609060101010101" pitchFamily="2" charset="-122"/>
              </a:rPr>
              <a:t>（</a:t>
            </a:r>
            <a:r>
              <a:rPr lang="en-US" altLang="zh-CN" sz="3200" dirty="0">
                <a:latin typeface="黑体" panose="02010609060101010101" pitchFamily="2" charset="-122"/>
                <a:ea typeface="黑体" panose="02010609060101010101" pitchFamily="2" charset="-122"/>
              </a:rPr>
              <a:t>3</a:t>
            </a:r>
            <a:r>
              <a:rPr lang="zh-CN" altLang="en-US" sz="3200" dirty="0">
                <a:latin typeface="黑体" panose="02010609060101010101" pitchFamily="2" charset="-122"/>
                <a:ea typeface="黑体" panose="02010609060101010101" pitchFamily="2" charset="-122"/>
              </a:rPr>
              <a:t>）是否存在一点</a:t>
            </a:r>
            <a:r>
              <a:rPr lang="en-US" altLang="zh-CN" sz="3200" dirty="0">
                <a:latin typeface="黑体" panose="02010609060101010101" pitchFamily="2" charset="-122"/>
                <a:ea typeface="黑体" panose="02010609060101010101" pitchFamily="2" charset="-122"/>
              </a:rPr>
              <a:t>P</a:t>
            </a:r>
            <a:r>
              <a:rPr lang="zh-CN" altLang="en-US" sz="3200" dirty="0">
                <a:latin typeface="黑体" panose="02010609060101010101" pitchFamily="2" charset="-122"/>
                <a:ea typeface="黑体" panose="02010609060101010101" pitchFamily="2" charset="-122"/>
              </a:rPr>
              <a:t>，使</a:t>
            </a:r>
            <a:r>
              <a:rPr lang="en-US" altLang="zh-CN" sz="3200">
                <a:latin typeface="黑体" panose="02010609060101010101" pitchFamily="2" charset="-122"/>
                <a:ea typeface="黑体" panose="02010609060101010101" pitchFamily="2" charset="-122"/>
              </a:rPr>
              <a:t>S</a:t>
            </a:r>
            <a:r>
              <a:rPr lang="en-US" altLang="zh-CN" sz="3200" baseline="-25000">
                <a:latin typeface="黑体" panose="02010609060101010101" pitchFamily="2" charset="-122"/>
                <a:ea typeface="黑体" panose="02010609060101010101" pitchFamily="2" charset="-122"/>
              </a:rPr>
              <a:t>△PBC</a:t>
            </a:r>
            <a:r>
              <a:rPr lang="en-US" altLang="zh-CN" sz="3200">
                <a:latin typeface="黑体" panose="02010609060101010101" pitchFamily="2" charset="-122"/>
                <a:ea typeface="黑体" panose="02010609060101010101" pitchFamily="2" charset="-122"/>
              </a:rPr>
              <a:t>=   S  </a:t>
            </a:r>
            <a:r>
              <a:rPr lang="en-US" altLang="zh-CN" sz="3200" baseline="-25000">
                <a:latin typeface="黑体" panose="02010609060101010101" pitchFamily="2" charset="-122"/>
                <a:ea typeface="黑体" panose="02010609060101010101" pitchFamily="2" charset="-122"/>
              </a:rPr>
              <a:t>ABCD</a:t>
            </a:r>
            <a:r>
              <a:rPr lang="zh-CN" altLang="en-US" sz="3200" dirty="0">
                <a:latin typeface="黑体" panose="02010609060101010101" pitchFamily="2" charset="-122"/>
                <a:ea typeface="黑体" panose="02010609060101010101" pitchFamily="2" charset="-122"/>
              </a:rPr>
              <a:t>？</a:t>
            </a:r>
            <a:endParaRPr lang="zh-CN" altLang="en-US" sz="32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pic>
        <p:nvPicPr>
          <p:cNvPr id="31746" name="图片 31745" descr="gif02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838200" cy="7715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1747" name="矩形 31746"/>
          <p:cNvSpPr/>
          <p:nvPr/>
        </p:nvSpPr>
        <p:spPr>
          <a:xfrm>
            <a:off x="766763" y="233363"/>
            <a:ext cx="2057400" cy="5048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>
              <a:spcBef>
                <a:spcPct val="0"/>
              </a:spcBef>
            </a:pPr>
            <a:r>
              <a:rPr lang="zh-CN" altLang="en-US" sz="4000" b="1">
                <a:ln w="12700" cap="flat" cmpd="sng">
                  <a:solidFill>
                    <a:srgbClr val="3333CC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B2B2B2">
                    <a:alpha val="50000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勇攀高峰</a:t>
            </a:r>
            <a:endParaRPr lang="zh-CN" altLang="en-US" sz="4000" b="1">
              <a:ln w="12700" cap="flat" cmpd="sng">
                <a:solidFill>
                  <a:srgbClr val="3333CC"/>
                </a:solidFill>
                <a:prstDash val="solid"/>
                <a:headEnd type="none" w="med" len="med"/>
                <a:tailEnd type="none" w="med" len="med"/>
              </a:ln>
              <a:solidFill>
                <a:srgbClr val="B2B2B2">
                  <a:alpha val="50000"/>
                </a:srgbClr>
              </a:solidFill>
              <a:effectLst>
                <a:outerShdw dist="45791" dir="2021404" algn="ctr" rotWithShape="0">
                  <a:srgbClr val="9999FF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1748" name="文本框 31747"/>
          <p:cNvSpPr txBox="1"/>
          <p:nvPr/>
        </p:nvSpPr>
        <p:spPr>
          <a:xfrm>
            <a:off x="406400" y="719138"/>
            <a:ext cx="8547100" cy="17399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dirty="0">
                <a:latin typeface="楷体_GB2312" pitchFamily="49" charset="-122"/>
                <a:ea typeface="楷体_GB2312" pitchFamily="49" charset="-122"/>
              </a:rPr>
              <a:t>11.</a:t>
            </a:r>
            <a:r>
              <a:rPr lang="zh-CN" altLang="en-US" dirty="0">
                <a:latin typeface="楷体_GB2312" pitchFamily="49" charset="-122"/>
                <a:ea typeface="楷体_GB2312" pitchFamily="49" charset="-122"/>
              </a:rPr>
              <a:t>如图， </a:t>
            </a:r>
            <a:r>
              <a:rPr lang="en-US" altLang="zh-CN" dirty="0">
                <a:latin typeface="楷体_GB2312" pitchFamily="49" charset="-122"/>
                <a:ea typeface="楷体_GB2312" pitchFamily="49" charset="-122"/>
              </a:rPr>
              <a:t>ABCD</a:t>
            </a:r>
            <a:r>
              <a:rPr lang="zh-CN" altLang="en-US" dirty="0">
                <a:latin typeface="楷体_GB2312" pitchFamily="49" charset="-122"/>
                <a:ea typeface="楷体_GB2312" pitchFamily="49" charset="-122"/>
              </a:rPr>
              <a:t>中，</a:t>
            </a:r>
            <a:r>
              <a:rPr lang="en-US" altLang="zh-CN" dirty="0">
                <a:latin typeface="楷体_GB2312" pitchFamily="49" charset="-122"/>
                <a:ea typeface="楷体_GB2312" pitchFamily="49" charset="-122"/>
              </a:rPr>
              <a:t>AB=8</a:t>
            </a:r>
            <a:r>
              <a:rPr lang="zh-CN" altLang="en-US" dirty="0">
                <a:latin typeface="楷体_GB2312" pitchFamily="49" charset="-122"/>
                <a:ea typeface="楷体_GB2312" pitchFamily="49" charset="-122"/>
              </a:rPr>
              <a:t>㎝，</a:t>
            </a:r>
            <a:r>
              <a:rPr lang="en-US" altLang="zh-CN" dirty="0">
                <a:latin typeface="楷体_GB2312" pitchFamily="49" charset="-122"/>
                <a:ea typeface="楷体_GB2312" pitchFamily="49" charset="-122"/>
              </a:rPr>
              <a:t>BC=6</a:t>
            </a:r>
            <a:r>
              <a:rPr lang="zh-CN" altLang="en-US" dirty="0">
                <a:latin typeface="楷体_GB2312" pitchFamily="49" charset="-122"/>
                <a:ea typeface="楷体_GB2312" pitchFamily="49" charset="-122"/>
              </a:rPr>
              <a:t>㎝，</a:t>
            </a:r>
            <a:r>
              <a:rPr lang="en-US" altLang="zh-CN" dirty="0">
                <a:latin typeface="楷体_GB2312" pitchFamily="49" charset="-122"/>
                <a:ea typeface="楷体_GB2312" pitchFamily="49" charset="-122"/>
              </a:rPr>
              <a:t>∠A=30°</a:t>
            </a:r>
            <a:r>
              <a:rPr lang="zh-CN" altLang="en-US" dirty="0">
                <a:latin typeface="楷体_GB2312" pitchFamily="49" charset="-122"/>
                <a:ea typeface="楷体_GB2312" pitchFamily="49" charset="-122"/>
              </a:rPr>
              <a:t>，点</a:t>
            </a:r>
            <a:r>
              <a:rPr lang="en-US" altLang="zh-CN" dirty="0">
                <a:latin typeface="楷体_GB2312" pitchFamily="49" charset="-122"/>
                <a:ea typeface="楷体_GB2312" pitchFamily="49" charset="-122"/>
              </a:rPr>
              <a:t>P</a:t>
            </a:r>
            <a:r>
              <a:rPr lang="zh-CN" altLang="en-US" dirty="0">
                <a:latin typeface="楷体_GB2312" pitchFamily="49" charset="-122"/>
                <a:ea typeface="楷体_GB2312" pitchFamily="49" charset="-122"/>
              </a:rPr>
              <a:t>从点</a:t>
            </a:r>
            <a:r>
              <a:rPr lang="en-US" altLang="zh-CN" dirty="0">
                <a:latin typeface="楷体_GB2312" pitchFamily="49" charset="-122"/>
                <a:ea typeface="楷体_GB2312" pitchFamily="49" charset="-122"/>
              </a:rPr>
              <a:t>A</a:t>
            </a:r>
            <a:r>
              <a:rPr lang="zh-CN" altLang="en-US" dirty="0">
                <a:latin typeface="楷体_GB2312" pitchFamily="49" charset="-122"/>
                <a:ea typeface="楷体_GB2312" pitchFamily="49" charset="-122"/>
              </a:rPr>
              <a:t>出发沿</a:t>
            </a:r>
            <a:r>
              <a:rPr lang="en-US" altLang="zh-CN" dirty="0">
                <a:latin typeface="楷体_GB2312" pitchFamily="49" charset="-122"/>
                <a:ea typeface="楷体_GB2312" pitchFamily="49" charset="-122"/>
              </a:rPr>
              <a:t>AB</a:t>
            </a:r>
            <a:r>
              <a:rPr lang="zh-CN" altLang="en-US" dirty="0">
                <a:latin typeface="楷体_GB2312" pitchFamily="49" charset="-122"/>
                <a:ea typeface="楷体_GB2312" pitchFamily="49" charset="-122"/>
              </a:rPr>
              <a:t>以每秒</a:t>
            </a:r>
            <a:r>
              <a:rPr lang="en-US" altLang="zh-CN" dirty="0">
                <a:latin typeface="楷体_GB2312" pitchFamily="49" charset="-122"/>
                <a:ea typeface="楷体_GB2312" pitchFamily="49" charset="-122"/>
              </a:rPr>
              <a:t>1</a:t>
            </a:r>
            <a:r>
              <a:rPr lang="zh-CN" altLang="en-US" dirty="0">
                <a:latin typeface="楷体_GB2312" pitchFamily="49" charset="-122"/>
                <a:ea typeface="楷体_GB2312" pitchFamily="49" charset="-122"/>
              </a:rPr>
              <a:t>厘米的速度向点</a:t>
            </a:r>
            <a:r>
              <a:rPr lang="en-US" altLang="zh-CN" dirty="0">
                <a:latin typeface="楷体_GB2312" pitchFamily="49" charset="-122"/>
                <a:ea typeface="楷体_GB2312" pitchFamily="49" charset="-122"/>
              </a:rPr>
              <a:t>B</a:t>
            </a:r>
            <a:r>
              <a:rPr lang="zh-CN" altLang="en-US" dirty="0">
                <a:latin typeface="楷体_GB2312" pitchFamily="49" charset="-122"/>
                <a:ea typeface="楷体_GB2312" pitchFamily="49" charset="-122"/>
              </a:rPr>
              <a:t>移动。</a:t>
            </a:r>
            <a:endParaRPr lang="zh-CN" altLang="en-US" dirty="0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31749" name="平行四边形 31748"/>
          <p:cNvSpPr/>
          <p:nvPr/>
        </p:nvSpPr>
        <p:spPr>
          <a:xfrm>
            <a:off x="2374900" y="950913"/>
            <a:ext cx="477838" cy="258762"/>
          </a:xfrm>
          <a:prstGeom prst="parallelogram">
            <a:avLst>
              <a:gd name="adj" fmla="val 46165"/>
            </a:avLst>
          </a:prstGeom>
          <a:solidFill>
            <a:schemeClr val="bg1"/>
          </a:solidFill>
          <a:ln w="28575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grpSp>
        <p:nvGrpSpPr>
          <p:cNvPr id="31750" name="组合 31749"/>
          <p:cNvGrpSpPr/>
          <p:nvPr/>
        </p:nvGrpSpPr>
        <p:grpSpPr>
          <a:xfrm>
            <a:off x="5811838" y="3822700"/>
            <a:ext cx="981075" cy="1079500"/>
            <a:chOff x="3515" y="2341"/>
            <a:chExt cx="426" cy="442"/>
          </a:xfrm>
        </p:grpSpPr>
        <p:sp>
          <p:nvSpPr>
            <p:cNvPr id="31751" name="平行四边形 31750"/>
            <p:cNvSpPr/>
            <p:nvPr/>
          </p:nvSpPr>
          <p:spPr>
            <a:xfrm>
              <a:off x="3805" y="2614"/>
              <a:ext cx="136" cy="45"/>
            </a:xfrm>
            <a:prstGeom prst="parallelogram">
              <a:avLst>
                <a:gd name="adj" fmla="val 75555"/>
              </a:avLst>
            </a:prstGeom>
            <a:solidFill>
              <a:schemeClr val="bg1"/>
            </a:solidFill>
            <a:ln w="2857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graphicFrame>
          <p:nvGraphicFramePr>
            <p:cNvPr id="31752" name="对象 31751"/>
            <p:cNvGraphicFramePr/>
            <p:nvPr/>
          </p:nvGraphicFramePr>
          <p:xfrm>
            <a:off x="3515" y="2341"/>
            <a:ext cx="157" cy="44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7" name="" r:id="rId2" imgW="139700" imgH="393700" progId="Equation.3">
                    <p:embed/>
                  </p:oleObj>
                </mc:Choice>
                <mc:Fallback>
                  <p:oleObj name="" r:id="rId2" imgW="139700" imgH="393700" progId="Equation.3">
                    <p:embed/>
                    <p:pic>
                      <p:nvPicPr>
                        <p:cNvPr id="0" name="图片 3076"/>
                        <p:cNvPicPr/>
                        <p:nvPr/>
                      </p:nvPicPr>
                      <p:blipFill>
                        <a:blip r:embed="rId3"/>
                        <a:stretch>
                          <a:fillRect/>
                        </a:stretch>
                      </p:blipFill>
                      <p:spPr>
                        <a:xfrm>
                          <a:off x="3515" y="2341"/>
                          <a:ext cx="157" cy="442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31753" name="平行四边形 31752"/>
          <p:cNvSpPr/>
          <p:nvPr/>
        </p:nvSpPr>
        <p:spPr>
          <a:xfrm>
            <a:off x="2411413" y="5084763"/>
            <a:ext cx="4537075" cy="865187"/>
          </a:xfrm>
          <a:prstGeom prst="parallelogram">
            <a:avLst>
              <a:gd name="adj" fmla="val 131100"/>
            </a:avLst>
          </a:prstGeom>
          <a:solidFill>
            <a:schemeClr val="bg1"/>
          </a:solidFill>
          <a:ln w="38100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31754" name="文本框 31753"/>
          <p:cNvSpPr txBox="1"/>
          <p:nvPr/>
        </p:nvSpPr>
        <p:spPr>
          <a:xfrm>
            <a:off x="2195513" y="5876925"/>
            <a:ext cx="4318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chemeClr val="tx1"/>
                </a:solidFill>
                <a:latin typeface="楷体_GB2312" pitchFamily="49" charset="-122"/>
                <a:ea typeface="楷体_GB2312" pitchFamily="49" charset="-122"/>
              </a:rPr>
              <a:t>A</a:t>
            </a:r>
            <a:endParaRPr lang="en-US" altLang="zh-CN" sz="2800">
              <a:solidFill>
                <a:schemeClr val="tx1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31755" name="文本框 31754"/>
          <p:cNvSpPr txBox="1"/>
          <p:nvPr/>
        </p:nvSpPr>
        <p:spPr>
          <a:xfrm>
            <a:off x="5724525" y="5876925"/>
            <a:ext cx="792163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chemeClr val="tx1"/>
                </a:solidFill>
                <a:latin typeface="楷体_GB2312" pitchFamily="49" charset="-122"/>
                <a:ea typeface="楷体_GB2312" pitchFamily="49" charset="-122"/>
              </a:rPr>
              <a:t>B</a:t>
            </a:r>
            <a:endParaRPr lang="en-US" altLang="zh-CN" sz="2800">
              <a:solidFill>
                <a:schemeClr val="tx1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31756" name="文本框 31755"/>
          <p:cNvSpPr txBox="1"/>
          <p:nvPr/>
        </p:nvSpPr>
        <p:spPr>
          <a:xfrm>
            <a:off x="6732588" y="4581525"/>
            <a:ext cx="4318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chemeClr val="tx1"/>
                </a:solidFill>
                <a:latin typeface="楷体_GB2312" pitchFamily="49" charset="-122"/>
                <a:ea typeface="楷体_GB2312" pitchFamily="49" charset="-122"/>
              </a:rPr>
              <a:t>C</a:t>
            </a:r>
            <a:endParaRPr lang="en-US" altLang="zh-CN" sz="2800">
              <a:solidFill>
                <a:schemeClr val="tx1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31757" name="文本框 31756"/>
          <p:cNvSpPr txBox="1"/>
          <p:nvPr/>
        </p:nvSpPr>
        <p:spPr>
          <a:xfrm>
            <a:off x="3276600" y="4581525"/>
            <a:ext cx="360363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chemeClr val="tx1"/>
                </a:solidFill>
                <a:latin typeface="楷体_GB2312" pitchFamily="49" charset="-122"/>
                <a:ea typeface="楷体_GB2312" pitchFamily="49" charset="-122"/>
              </a:rPr>
              <a:t>D</a:t>
            </a:r>
            <a:endParaRPr lang="en-US" altLang="zh-CN" sz="2800">
              <a:solidFill>
                <a:schemeClr val="tx1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31758" name="直接连接符 31757"/>
          <p:cNvSpPr/>
          <p:nvPr/>
        </p:nvSpPr>
        <p:spPr>
          <a:xfrm>
            <a:off x="2555875" y="6165850"/>
            <a:ext cx="1223963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31759" name="椭圆 31758"/>
          <p:cNvSpPr/>
          <p:nvPr/>
        </p:nvSpPr>
        <p:spPr>
          <a:xfrm>
            <a:off x="3959225" y="5919788"/>
            <a:ext cx="71438" cy="71437"/>
          </a:xfrm>
          <a:prstGeom prst="ellipse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31760" name="文本框 31759"/>
          <p:cNvSpPr txBox="1"/>
          <p:nvPr/>
        </p:nvSpPr>
        <p:spPr>
          <a:xfrm>
            <a:off x="3851275" y="5876925"/>
            <a:ext cx="360363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chemeClr val="tx1"/>
                </a:solidFill>
                <a:latin typeface="楷体_GB2312" pitchFamily="49" charset="-122"/>
                <a:ea typeface="楷体_GB2312" pitchFamily="49" charset="-122"/>
              </a:rPr>
              <a:t>P</a:t>
            </a:r>
            <a:endParaRPr lang="en-US" altLang="zh-CN" sz="2800">
              <a:solidFill>
                <a:schemeClr val="tx1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31761" name="直接连接符 31760"/>
          <p:cNvSpPr/>
          <p:nvPr/>
        </p:nvSpPr>
        <p:spPr>
          <a:xfrm flipV="1">
            <a:off x="3995738" y="5084763"/>
            <a:ext cx="2952750" cy="865187"/>
          </a:xfrm>
          <a:prstGeom prst="line">
            <a:avLst/>
          </a:prstGeom>
          <a:ln w="2857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1762" name="文本框 31761"/>
          <p:cNvSpPr txBox="1"/>
          <p:nvPr/>
        </p:nvSpPr>
        <p:spPr>
          <a:xfrm>
            <a:off x="4572000" y="5876925"/>
            <a:ext cx="1223963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8-t</a:t>
            </a:r>
            <a:endParaRPr lang="en-US" altLang="zh-CN" sz="280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31763" name="文本框 31762"/>
          <p:cNvSpPr txBox="1"/>
          <p:nvPr/>
        </p:nvSpPr>
        <p:spPr>
          <a:xfrm>
            <a:off x="3059113" y="5805488"/>
            <a:ext cx="719137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t</a:t>
            </a:r>
            <a:endParaRPr lang="en-US" altLang="zh-CN" sz="280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31764" name="文本框 31763"/>
          <p:cNvSpPr txBox="1"/>
          <p:nvPr/>
        </p:nvSpPr>
        <p:spPr>
          <a:xfrm>
            <a:off x="6084888" y="5229225"/>
            <a:ext cx="504825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6</a:t>
            </a:r>
            <a:endParaRPr lang="en-US" altLang="zh-CN" sz="280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31765" name="直接连接符 31764"/>
          <p:cNvSpPr/>
          <p:nvPr/>
        </p:nvSpPr>
        <p:spPr>
          <a:xfrm>
            <a:off x="6948488" y="5084763"/>
            <a:ext cx="0" cy="865187"/>
          </a:xfrm>
          <a:prstGeom prst="line">
            <a:avLst/>
          </a:prstGeom>
          <a:ln w="38100" cap="flat" cmpd="sng">
            <a:solidFill>
              <a:schemeClr val="tx1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31766" name="直接连接符 31765"/>
          <p:cNvSpPr/>
          <p:nvPr/>
        </p:nvSpPr>
        <p:spPr>
          <a:xfrm>
            <a:off x="5795963" y="5949950"/>
            <a:ext cx="1152525" cy="0"/>
          </a:xfrm>
          <a:prstGeom prst="line">
            <a:avLst/>
          </a:prstGeom>
          <a:ln w="38100" cap="flat" cmpd="sng">
            <a:solidFill>
              <a:schemeClr val="tx1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31767" name="文本框 31766"/>
          <p:cNvSpPr txBox="1"/>
          <p:nvPr/>
        </p:nvSpPr>
        <p:spPr>
          <a:xfrm>
            <a:off x="6877050" y="5876925"/>
            <a:ext cx="358775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chemeClr val="tx1"/>
                </a:solidFill>
                <a:latin typeface="楷体_GB2312" pitchFamily="49" charset="-122"/>
                <a:ea typeface="楷体_GB2312" pitchFamily="49" charset="-122"/>
              </a:rPr>
              <a:t>E</a:t>
            </a:r>
            <a:endParaRPr lang="en-US" altLang="zh-CN" sz="2800">
              <a:solidFill>
                <a:schemeClr val="tx1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31768" name="文本框 31767"/>
          <p:cNvSpPr txBox="1"/>
          <p:nvPr/>
        </p:nvSpPr>
        <p:spPr>
          <a:xfrm rot="-548229">
            <a:off x="2700338" y="5516563"/>
            <a:ext cx="6477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400">
                <a:solidFill>
                  <a:schemeClr val="tx1"/>
                </a:solidFill>
                <a:latin typeface="楷体_GB2312" pitchFamily="49" charset="-122"/>
                <a:ea typeface="楷体_GB2312" pitchFamily="49" charset="-122"/>
              </a:rPr>
              <a:t>)</a:t>
            </a:r>
            <a:endParaRPr lang="en-US" altLang="zh-CN" sz="2400">
              <a:solidFill>
                <a:schemeClr val="tx1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31769" name="文本框 31768"/>
          <p:cNvSpPr txBox="1"/>
          <p:nvPr/>
        </p:nvSpPr>
        <p:spPr>
          <a:xfrm>
            <a:off x="2771775" y="5445125"/>
            <a:ext cx="900113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0"/>
              </a:spcBef>
            </a:pPr>
            <a:r>
              <a:rPr lang="en-US" altLang="zh-CN" sz="2800">
                <a:solidFill>
                  <a:schemeClr val="tx1"/>
                </a:solidFill>
                <a:latin typeface="楷体_GB2312" pitchFamily="49" charset="-122"/>
                <a:ea typeface="楷体_GB2312" pitchFamily="49" charset="-122"/>
              </a:rPr>
              <a:t>30°</a:t>
            </a:r>
            <a:endParaRPr lang="en-US" altLang="zh-CN" sz="2800">
              <a:solidFill>
                <a:schemeClr val="tx1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31770" name="文本框 31769"/>
          <p:cNvSpPr txBox="1"/>
          <p:nvPr/>
        </p:nvSpPr>
        <p:spPr>
          <a:xfrm rot="-1037190">
            <a:off x="6084888" y="5516563"/>
            <a:ext cx="503237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400">
                <a:solidFill>
                  <a:schemeClr val="tx1"/>
                </a:solidFill>
                <a:latin typeface="楷体_GB2312" pitchFamily="49" charset="-122"/>
                <a:ea typeface="楷体_GB2312" pitchFamily="49" charset="-122"/>
              </a:rPr>
              <a:t>)</a:t>
            </a:r>
            <a:endParaRPr lang="en-US" altLang="zh-CN" sz="2400">
              <a:solidFill>
                <a:schemeClr val="tx1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31771" name="文本框 31770"/>
          <p:cNvSpPr txBox="1"/>
          <p:nvPr/>
        </p:nvSpPr>
        <p:spPr>
          <a:xfrm>
            <a:off x="6156325" y="5516563"/>
            <a:ext cx="115252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400">
                <a:solidFill>
                  <a:schemeClr val="tx1"/>
                </a:solidFill>
                <a:latin typeface="楷体_GB2312" pitchFamily="49" charset="-122"/>
                <a:ea typeface="楷体_GB2312" pitchFamily="49" charset="-122"/>
              </a:rPr>
              <a:t>30°</a:t>
            </a:r>
            <a:endParaRPr lang="en-US" altLang="zh-CN" sz="2400">
              <a:solidFill>
                <a:schemeClr val="tx1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31773" name="矩形 31772"/>
          <p:cNvSpPr/>
          <p:nvPr/>
        </p:nvSpPr>
        <p:spPr>
          <a:xfrm>
            <a:off x="3344863" y="6129338"/>
            <a:ext cx="873125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342900" indent="-342900"/>
            <a:r>
              <a:rPr lang="en-US" altLang="zh-CN">
                <a:latin typeface="黑体" panose="02010609060101010101" pitchFamily="2" charset="-122"/>
                <a:ea typeface="黑体" panose="02010609060101010101" pitchFamily="2" charset="-122"/>
              </a:rPr>
              <a:t>8</a:t>
            </a:r>
            <a:r>
              <a:rPr lang="zh-CN" altLang="en-US">
                <a:latin typeface="黑体" panose="02010609060101010101" pitchFamily="2" charset="-122"/>
                <a:ea typeface="黑体" panose="02010609060101010101" pitchFamily="2" charset="-122"/>
              </a:rPr>
              <a:t>㎝</a:t>
            </a:r>
            <a:endParaRPr lang="zh-CN" altLang="en-US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1776" name="矩形 31775"/>
          <p:cNvSpPr/>
          <p:nvPr/>
        </p:nvSpPr>
        <p:spPr>
          <a:xfrm>
            <a:off x="1674813" y="4967288"/>
            <a:ext cx="1216025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marL="342900" indent="-342900">
              <a:buFont typeface="楷体_GB2312" pitchFamily="49" charset="-122"/>
              <a:buChar char=" "/>
            </a:pPr>
            <a:r>
              <a:rPr lang="en-US" altLang="zh-CN">
                <a:latin typeface="楷体_GB2312" pitchFamily="49" charset="-122"/>
                <a:ea typeface="楷体_GB2312" pitchFamily="49" charset="-122"/>
              </a:rPr>
              <a:t>6</a:t>
            </a:r>
            <a:r>
              <a:rPr lang="zh-CN" altLang="en-US">
                <a:latin typeface="楷体_GB2312" pitchFamily="49" charset="-122"/>
                <a:ea typeface="楷体_GB2312" pitchFamily="49" charset="-122"/>
              </a:rPr>
              <a:t>㎝</a:t>
            </a:r>
            <a:endParaRPr lang="zh-CN" altLang="en-US"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317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4" dur="500"/>
                                        <p:tgtEl>
                                          <p:spTgt spid="317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7" dur="500"/>
                                        <p:tgtEl>
                                          <p:spTgt spid="317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62" grpId="0"/>
      <p:bldP spid="31763" grpId="0"/>
      <p:bldP spid="31764" grpId="0"/>
      <p:bldP spid="31767" grpId="0"/>
      <p:bldP spid="31770" grpId="0"/>
      <p:bldP spid="3177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68612" name="Rectangle 36"/>
          <p:cNvSpPr/>
          <p:nvPr/>
        </p:nvSpPr>
        <p:spPr>
          <a:xfrm>
            <a:off x="333375" y="1357313"/>
            <a:ext cx="8810625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0"/>
              </a:spcBef>
            </a:pPr>
            <a:r>
              <a:rPr lang="en-US" altLang="zh-CN" sz="3200">
                <a:latin typeface="黑体" panose="02010609060101010101" pitchFamily="2" charset="-122"/>
                <a:ea typeface="黑体" panose="02010609060101010101" pitchFamily="2" charset="-122"/>
              </a:rPr>
              <a:t>1.</a:t>
            </a:r>
            <a:r>
              <a:rPr lang="zh-CN" altLang="en-US" sz="3200" b="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一组对边</a:t>
            </a:r>
            <a:r>
              <a:rPr lang="en-US" altLang="en-US" sz="3200" b="0" err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平行</a:t>
            </a:r>
            <a:r>
              <a:rPr lang="en-US" altLang="zh-CN" sz="3200" b="0">
                <a:latin typeface="黑体" panose="02010609060101010101" pitchFamily="2" charset="-122"/>
                <a:ea typeface="黑体" panose="02010609060101010101" pitchFamily="2" charset="-122"/>
              </a:rPr>
              <a:t>,</a:t>
            </a:r>
            <a:r>
              <a:rPr lang="zh-CN" altLang="en-US" sz="3200" b="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一组对角相等</a:t>
            </a:r>
            <a:r>
              <a:rPr lang="zh-CN" altLang="en-US" sz="3200" b="0" dirty="0">
                <a:latin typeface="黑体" panose="02010609060101010101" pitchFamily="2" charset="-122"/>
                <a:ea typeface="黑体" panose="02010609060101010101" pitchFamily="2" charset="-122"/>
              </a:rPr>
              <a:t>的四边形是平行四边形吗？</a:t>
            </a:r>
            <a:endParaRPr lang="zh-CN" altLang="en-US" sz="3200" b="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68613" name="AutoShape 9"/>
          <p:cNvSpPr/>
          <p:nvPr/>
        </p:nvSpPr>
        <p:spPr>
          <a:xfrm>
            <a:off x="3541713" y="2247900"/>
            <a:ext cx="4178300" cy="1238250"/>
          </a:xfrm>
          <a:prstGeom prst="parallelogram">
            <a:avLst>
              <a:gd name="adj" fmla="val 85202"/>
            </a:avLst>
          </a:prstGeom>
          <a:noFill/>
          <a:ln w="57150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>
              <a:spcBef>
                <a:spcPct val="0"/>
              </a:spcBef>
            </a:pPr>
            <a:endParaRPr sz="1800" b="0" dirty="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8614" name="Text Box 10"/>
          <p:cNvSpPr txBox="1"/>
          <p:nvPr/>
        </p:nvSpPr>
        <p:spPr>
          <a:xfrm>
            <a:off x="4062413" y="1965325"/>
            <a:ext cx="366712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endParaRPr lang="en-US" altLang="zh-CN" sz="2800" b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8615" name="Text Box 11"/>
          <p:cNvSpPr txBox="1"/>
          <p:nvPr/>
        </p:nvSpPr>
        <p:spPr>
          <a:xfrm>
            <a:off x="3175000" y="3348038"/>
            <a:ext cx="48895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endParaRPr lang="en-US" altLang="zh-CN" sz="2800" b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8616" name="Text Box 12"/>
          <p:cNvSpPr txBox="1"/>
          <p:nvPr/>
        </p:nvSpPr>
        <p:spPr>
          <a:xfrm>
            <a:off x="6783388" y="3394075"/>
            <a:ext cx="48895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  <a:endParaRPr lang="en-US" altLang="zh-CN" sz="2800" b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8617" name="Text Box 13"/>
          <p:cNvSpPr txBox="1"/>
          <p:nvPr/>
        </p:nvSpPr>
        <p:spPr>
          <a:xfrm>
            <a:off x="7793038" y="1946275"/>
            <a:ext cx="428625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D</a:t>
            </a:r>
            <a:endParaRPr lang="en-US" altLang="zh-CN" sz="2800" b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8618" name="矩形 68617"/>
          <p:cNvSpPr/>
          <p:nvPr/>
        </p:nvSpPr>
        <p:spPr>
          <a:xfrm>
            <a:off x="587375" y="4097338"/>
            <a:ext cx="1563688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marL="342900" indent="-342900"/>
            <a:r>
              <a:rPr lang="en-US" altLang="en-US">
                <a:latin typeface="黑体" panose="02010609060101010101" pitchFamily="2" charset="-122"/>
                <a:ea typeface="黑体" panose="02010609060101010101" pitchFamily="2" charset="-122"/>
              </a:rPr>
              <a:t>AB∥</a:t>
            </a:r>
            <a:r>
              <a:rPr lang="en-US" altLang="zh-CN">
                <a:latin typeface="黑体" panose="02010609060101010101" pitchFamily="2" charset="-122"/>
                <a:ea typeface="黑体" panose="02010609060101010101" pitchFamily="2" charset="-122"/>
              </a:rPr>
              <a:t>CD</a:t>
            </a:r>
            <a:endParaRPr lang="en-US" altLang="zh-CN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68623" name="矩形 68622"/>
          <p:cNvSpPr/>
          <p:nvPr/>
        </p:nvSpPr>
        <p:spPr>
          <a:xfrm>
            <a:off x="385763" y="4676775"/>
            <a:ext cx="1792287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marL="342900" indent="-342900"/>
            <a:r>
              <a:rPr lang="en-US" altLang="en-US">
                <a:latin typeface="黑体" panose="02010609060101010101" pitchFamily="2" charset="-122"/>
                <a:ea typeface="黑体" panose="02010609060101010101" pitchFamily="2" charset="-122"/>
              </a:rPr>
              <a:t>∠A=∠</a:t>
            </a:r>
            <a:r>
              <a:rPr lang="en-US" altLang="zh-CN">
                <a:latin typeface="黑体" panose="02010609060101010101" pitchFamily="2" charset="-122"/>
                <a:ea typeface="黑体" panose="02010609060101010101" pitchFamily="2" charset="-122"/>
              </a:rPr>
              <a:t>C</a:t>
            </a:r>
            <a:endParaRPr lang="en-US" altLang="zh-CN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68624" name="右大括号 68623"/>
          <p:cNvSpPr/>
          <p:nvPr/>
        </p:nvSpPr>
        <p:spPr>
          <a:xfrm>
            <a:off x="2454275" y="4371975"/>
            <a:ext cx="180975" cy="735013"/>
          </a:xfrm>
          <a:prstGeom prst="rightBrace">
            <a:avLst>
              <a:gd name="adj1" fmla="val 33845"/>
              <a:gd name="adj2" fmla="val 50000"/>
            </a:avLst>
          </a:prstGeom>
          <a:noFill/>
          <a:ln w="381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68625" name="右箭头 68624"/>
          <p:cNvSpPr/>
          <p:nvPr/>
        </p:nvSpPr>
        <p:spPr>
          <a:xfrm>
            <a:off x="2868613" y="4513263"/>
            <a:ext cx="1314450" cy="358775"/>
          </a:xfrm>
          <a:prstGeom prst="rightArrow">
            <a:avLst>
              <a:gd name="adj1" fmla="val 50000"/>
              <a:gd name="adj2" fmla="val 91592"/>
            </a:avLst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68626" name="文本框 68625"/>
          <p:cNvSpPr txBox="1"/>
          <p:nvPr/>
        </p:nvSpPr>
        <p:spPr>
          <a:xfrm>
            <a:off x="4289425" y="4254500"/>
            <a:ext cx="4854575" cy="739775"/>
          </a:xfrm>
          <a:prstGeom prst="rect">
            <a:avLst/>
          </a:prstGeom>
          <a:solidFill>
            <a:srgbClr val="FFFF00"/>
          </a:solidFill>
          <a:ln w="38100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4000" dirty="0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rPr>
              <a:t>ABCD</a:t>
            </a:r>
            <a:r>
              <a:rPr lang="zh-CN" altLang="en-US" sz="4000" dirty="0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rPr>
              <a:t>是平行四边形</a:t>
            </a:r>
            <a:endParaRPr lang="zh-CN" altLang="en-US" sz="4000" dirty="0">
              <a:solidFill>
                <a:schemeClr val="tx1"/>
              </a:solidFill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68627" name="矩形 68626"/>
          <p:cNvSpPr/>
          <p:nvPr/>
        </p:nvSpPr>
        <p:spPr>
          <a:xfrm>
            <a:off x="3046413" y="422275"/>
            <a:ext cx="2057400" cy="5048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>
              <a:spcBef>
                <a:spcPct val="0"/>
              </a:spcBef>
            </a:pPr>
            <a:r>
              <a:rPr lang="zh-CN" altLang="en-US" sz="4000" b="1">
                <a:ln w="12700" cap="flat" cmpd="sng">
                  <a:solidFill>
                    <a:srgbClr val="3333CC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B2B2B2">
                    <a:alpha val="50000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勇攀高峰</a:t>
            </a:r>
            <a:endParaRPr lang="zh-CN" altLang="en-US" sz="4000" b="1">
              <a:ln w="12700" cap="flat" cmpd="sng">
                <a:solidFill>
                  <a:srgbClr val="3333CC"/>
                </a:solidFill>
                <a:prstDash val="solid"/>
                <a:headEnd type="none" w="med" len="med"/>
                <a:tailEnd type="none" w="med" len="med"/>
              </a:ln>
              <a:solidFill>
                <a:srgbClr val="B2B2B2">
                  <a:alpha val="50000"/>
                </a:srgbClr>
              </a:solidFill>
              <a:effectLst>
                <a:outerShdw dist="45791" dir="2021404" algn="ctr" rotWithShape="0">
                  <a:srgbClr val="9999FF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68628" name="矩形 68627"/>
          <p:cNvSpPr/>
          <p:nvPr/>
        </p:nvSpPr>
        <p:spPr>
          <a:xfrm>
            <a:off x="2992438" y="3681413"/>
            <a:ext cx="949325" cy="10064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marL="342900" indent="-342900"/>
            <a:r>
              <a:rPr lang="zh-CN" altLang="en-US" sz="6000" dirty="0">
                <a:latin typeface="黑体" panose="02010609060101010101" pitchFamily="2" charset="-122"/>
                <a:ea typeface="黑体" panose="02010609060101010101" pitchFamily="2" charset="-122"/>
              </a:rPr>
              <a:t>？</a:t>
            </a:r>
            <a:endParaRPr lang="zh-CN" altLang="en-US" sz="60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68629" name="Rectangle 36"/>
          <p:cNvSpPr/>
          <p:nvPr/>
        </p:nvSpPr>
        <p:spPr>
          <a:xfrm>
            <a:off x="333375" y="5380038"/>
            <a:ext cx="8810625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0"/>
              </a:spcBef>
            </a:pPr>
            <a:r>
              <a:rPr lang="en-US" altLang="zh-CN" sz="3200">
                <a:latin typeface="黑体" panose="02010609060101010101" pitchFamily="2" charset="-122"/>
                <a:ea typeface="黑体" panose="02010609060101010101" pitchFamily="2" charset="-122"/>
              </a:rPr>
              <a:t>2.</a:t>
            </a:r>
            <a:r>
              <a:rPr lang="zh-CN" altLang="en-US" sz="3200" b="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一组对边相等</a:t>
            </a:r>
            <a:r>
              <a:rPr lang="en-US" altLang="zh-CN" sz="3200" b="0">
                <a:latin typeface="黑体" panose="02010609060101010101" pitchFamily="2" charset="-122"/>
                <a:ea typeface="黑体" panose="02010609060101010101" pitchFamily="2" charset="-122"/>
              </a:rPr>
              <a:t>,</a:t>
            </a:r>
            <a:r>
              <a:rPr lang="zh-CN" altLang="en-US" sz="3200" b="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一组对角相等</a:t>
            </a:r>
            <a:r>
              <a:rPr lang="zh-CN" altLang="en-US" sz="3200" b="0" dirty="0">
                <a:latin typeface="黑体" panose="02010609060101010101" pitchFamily="2" charset="-122"/>
                <a:ea typeface="黑体" panose="02010609060101010101" pitchFamily="2" charset="-122"/>
              </a:rPr>
              <a:t>的四边形是平行四边形吗？</a:t>
            </a:r>
            <a:endParaRPr lang="zh-CN" altLang="en-US" sz="3200" b="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86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86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86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86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86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86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68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686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686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8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618" grpId="0"/>
      <p:bldP spid="68623" grpId="0"/>
      <p:bldP spid="68626" grpId="0" animBg="1"/>
      <p:bldP spid="6862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67587" name="Rectangle 36"/>
          <p:cNvSpPr/>
          <p:nvPr/>
        </p:nvSpPr>
        <p:spPr>
          <a:xfrm>
            <a:off x="333375" y="1284288"/>
            <a:ext cx="8810625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0"/>
              </a:spcBef>
            </a:pPr>
            <a:r>
              <a:rPr lang="zh-CN" altLang="en-US" sz="3200" b="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一组对边相等</a:t>
            </a:r>
            <a:r>
              <a:rPr lang="en-US" altLang="zh-CN" sz="3200" b="0">
                <a:latin typeface="黑体" panose="02010609060101010101" pitchFamily="2" charset="-122"/>
                <a:ea typeface="黑体" panose="02010609060101010101" pitchFamily="2" charset="-122"/>
              </a:rPr>
              <a:t>,</a:t>
            </a:r>
            <a:r>
              <a:rPr lang="zh-CN" altLang="en-US" sz="3200" b="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一组对角相等</a:t>
            </a:r>
            <a:r>
              <a:rPr lang="zh-CN" altLang="en-US" sz="3200" b="0" dirty="0">
                <a:latin typeface="黑体" panose="02010609060101010101" pitchFamily="2" charset="-122"/>
                <a:ea typeface="黑体" panose="02010609060101010101" pitchFamily="2" charset="-122"/>
              </a:rPr>
              <a:t>的四边形是平行四边形吗？</a:t>
            </a:r>
            <a:endParaRPr lang="zh-CN" altLang="en-US" sz="3200" b="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67602" name="Text Box 51"/>
          <p:cNvSpPr txBox="1"/>
          <p:nvPr/>
        </p:nvSpPr>
        <p:spPr>
          <a:xfrm>
            <a:off x="2132013" y="5129213"/>
            <a:ext cx="477837" cy="57943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spcBef>
                <a:spcPct val="0"/>
              </a:spcBef>
            </a:pPr>
            <a:r>
              <a:rPr lang="en-US" altLang="zh-CN" sz="3200"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  <a:endParaRPr lang="en-US" altLang="zh-CN" sz="32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7603" name="AutoShape 52"/>
          <p:cNvSpPr/>
          <p:nvPr/>
        </p:nvSpPr>
        <p:spPr>
          <a:xfrm>
            <a:off x="989013" y="2843213"/>
            <a:ext cx="2200275" cy="2286000"/>
          </a:xfrm>
          <a:prstGeom prst="triangle">
            <a:avLst>
              <a:gd name="adj" fmla="val 50000"/>
            </a:avLst>
          </a:prstGeom>
          <a:noFill/>
          <a:ln w="3810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>
              <a:spcBef>
                <a:spcPct val="0"/>
              </a:spcBef>
            </a:pPr>
            <a:endParaRPr sz="1800" b="0" dirty="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7604" name="Text Box 53"/>
          <p:cNvSpPr txBox="1"/>
          <p:nvPr/>
        </p:nvSpPr>
        <p:spPr>
          <a:xfrm>
            <a:off x="1658938" y="2443163"/>
            <a:ext cx="477837" cy="57943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spcBef>
                <a:spcPct val="0"/>
              </a:spcBef>
            </a:pPr>
            <a:r>
              <a:rPr lang="en-US" altLang="zh-CN" sz="3200"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endParaRPr lang="en-US" altLang="zh-CN" sz="32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7605" name="Text Box 54"/>
          <p:cNvSpPr txBox="1"/>
          <p:nvPr/>
        </p:nvSpPr>
        <p:spPr>
          <a:xfrm>
            <a:off x="608013" y="4916488"/>
            <a:ext cx="455612" cy="57943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spcBef>
                <a:spcPct val="0"/>
              </a:spcBef>
            </a:pPr>
            <a:r>
              <a:rPr lang="en-US" altLang="zh-CN" sz="3200"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endParaRPr lang="en-US" altLang="zh-CN" sz="32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7606" name="Text Box 55"/>
          <p:cNvSpPr txBox="1"/>
          <p:nvPr/>
        </p:nvSpPr>
        <p:spPr>
          <a:xfrm>
            <a:off x="3335338" y="4957763"/>
            <a:ext cx="455612" cy="57943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spcBef>
                <a:spcPct val="0"/>
              </a:spcBef>
            </a:pPr>
            <a:r>
              <a:rPr lang="en-US" altLang="zh-CN" sz="3200">
                <a:latin typeface="Times New Roman" panose="02020603050405020304" pitchFamily="18" charset="0"/>
                <a:ea typeface="宋体" panose="02010600030101010101" pitchFamily="2" charset="-122"/>
              </a:rPr>
              <a:t>E</a:t>
            </a:r>
            <a:endParaRPr lang="en-US" altLang="zh-CN" sz="32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7607" name="Text Box 56"/>
          <p:cNvSpPr txBox="1"/>
          <p:nvPr/>
        </p:nvSpPr>
        <p:spPr>
          <a:xfrm>
            <a:off x="4262438" y="2393950"/>
            <a:ext cx="3876675" cy="57943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spcBef>
                <a:spcPct val="0"/>
              </a:spcBef>
            </a:pPr>
            <a:r>
              <a:rPr lang="en-US" altLang="zh-CN" sz="3200" dirty="0">
                <a:latin typeface="Times New Roman" panose="02020603050405020304" pitchFamily="18" charset="0"/>
                <a:ea typeface="宋体" panose="02010600030101010101" pitchFamily="2" charset="-122"/>
              </a:rPr>
              <a:t>△ABE</a:t>
            </a:r>
            <a:r>
              <a:rPr lang="zh-CN" altLang="en-US" sz="3200" dirty="0">
                <a:latin typeface="Times New Roman" panose="02020603050405020304" pitchFamily="18" charset="0"/>
                <a:ea typeface="宋体" panose="02010600030101010101" pitchFamily="2" charset="-122"/>
              </a:rPr>
              <a:t>为等腰三角形</a:t>
            </a:r>
            <a:endParaRPr lang="zh-CN" altLang="en-US" sz="32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7608" name="Text Box 57"/>
          <p:cNvSpPr txBox="1"/>
          <p:nvPr/>
        </p:nvSpPr>
        <p:spPr>
          <a:xfrm>
            <a:off x="4424363" y="3090863"/>
            <a:ext cx="3556000" cy="57943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spcBef>
                <a:spcPct val="0"/>
              </a:spcBef>
            </a:pPr>
            <a:r>
              <a:rPr lang="zh-CN" altLang="en-US" sz="3200" dirty="0">
                <a:latin typeface="Times New Roman" panose="02020603050405020304" pitchFamily="18" charset="0"/>
                <a:ea typeface="宋体" panose="02010600030101010101" pitchFamily="2" charset="-122"/>
              </a:rPr>
              <a:t>作</a:t>
            </a:r>
            <a:r>
              <a:rPr lang="en-US" altLang="zh-CN" sz="3200">
                <a:latin typeface="Times New Roman" panose="02020603050405020304" pitchFamily="18" charset="0"/>
                <a:ea typeface="宋体" panose="02010600030101010101" pitchFamily="2" charset="-122"/>
              </a:rPr>
              <a:t>△DCA≌△EAC</a:t>
            </a:r>
            <a:endParaRPr lang="en-US" altLang="zh-CN" sz="32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7609" name="Text Box 58"/>
          <p:cNvSpPr txBox="1"/>
          <p:nvPr/>
        </p:nvSpPr>
        <p:spPr>
          <a:xfrm>
            <a:off x="4395788" y="3795713"/>
            <a:ext cx="3624262" cy="57943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spcBef>
                <a:spcPct val="0"/>
              </a:spcBef>
            </a:pPr>
            <a:r>
              <a:rPr lang="en-US" altLang="zh-CN" sz="3200">
                <a:latin typeface="Times New Roman" panose="02020603050405020304" pitchFamily="18" charset="0"/>
                <a:ea typeface="宋体" panose="02010600030101010101" pitchFamily="2" charset="-122"/>
              </a:rPr>
              <a:t>∴ ∠B = ∠E = ∠D</a:t>
            </a:r>
            <a:endParaRPr lang="en-US" altLang="zh-CN" sz="32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7610" name="Text Box 59"/>
          <p:cNvSpPr txBox="1"/>
          <p:nvPr/>
        </p:nvSpPr>
        <p:spPr>
          <a:xfrm>
            <a:off x="4427538" y="4478338"/>
            <a:ext cx="2771775" cy="57943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spcBef>
                <a:spcPct val="0"/>
              </a:spcBef>
            </a:pPr>
            <a:r>
              <a:rPr lang="en-US" altLang="zh-CN" sz="3200">
                <a:latin typeface="Times New Roman" panose="02020603050405020304" pitchFamily="18" charset="0"/>
                <a:ea typeface="宋体" panose="02010600030101010101" pitchFamily="2" charset="-122"/>
              </a:rPr>
              <a:t>AB = AE = DC</a:t>
            </a:r>
            <a:endParaRPr lang="en-US" altLang="zh-CN" sz="32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7611" name="Text Box 60"/>
          <p:cNvSpPr txBox="1"/>
          <p:nvPr/>
        </p:nvSpPr>
        <p:spPr>
          <a:xfrm>
            <a:off x="3702050" y="5105400"/>
            <a:ext cx="5106988" cy="10668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spcBef>
                <a:spcPct val="0"/>
              </a:spcBef>
            </a:pPr>
            <a:r>
              <a:rPr lang="en-US" altLang="zh-CN" sz="3200" dirty="0">
                <a:latin typeface="Times New Roman" panose="02020603050405020304" pitchFamily="18" charset="0"/>
                <a:ea typeface="宋体" panose="02010600030101010101" pitchFamily="2" charset="-122"/>
              </a:rPr>
              <a:t>        </a:t>
            </a:r>
            <a:r>
              <a:rPr lang="zh-CN" altLang="en-US" sz="3200" dirty="0">
                <a:latin typeface="Times New Roman" panose="02020603050405020304" pitchFamily="18" charset="0"/>
                <a:ea typeface="宋体" panose="02010600030101010101" pitchFamily="2" charset="-122"/>
              </a:rPr>
              <a:t>显然</a:t>
            </a:r>
            <a:r>
              <a:rPr lang="en-US" altLang="zh-CN" sz="3200" dirty="0">
                <a:latin typeface="Times New Roman" panose="02020603050405020304" pitchFamily="18" charset="0"/>
                <a:ea typeface="宋体" panose="02010600030101010101" pitchFamily="2" charset="-122"/>
              </a:rPr>
              <a:t>,</a:t>
            </a:r>
            <a:r>
              <a:rPr lang="zh-CN" altLang="en-US" sz="3200" dirty="0">
                <a:latin typeface="Times New Roman" panose="02020603050405020304" pitchFamily="18" charset="0"/>
                <a:ea typeface="宋体" panose="02010600030101010101" pitchFamily="2" charset="-122"/>
              </a:rPr>
              <a:t>四边形</a:t>
            </a:r>
            <a:r>
              <a:rPr lang="en-US" altLang="zh-CN" sz="3200" dirty="0">
                <a:latin typeface="Times New Roman" panose="02020603050405020304" pitchFamily="18" charset="0"/>
                <a:ea typeface="宋体" panose="02010600030101010101" pitchFamily="2" charset="-122"/>
              </a:rPr>
              <a:t>ABCD</a:t>
            </a:r>
            <a:r>
              <a:rPr lang="zh-CN" altLang="en-US" sz="3200" dirty="0">
                <a:latin typeface="Times New Roman" panose="02020603050405020304" pitchFamily="18" charset="0"/>
                <a:ea typeface="宋体" panose="02010600030101010101" pitchFamily="2" charset="-122"/>
              </a:rPr>
              <a:t>不是</a:t>
            </a:r>
            <a:endParaRPr lang="zh-CN" altLang="en-US" sz="32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spcBef>
                <a:spcPct val="0"/>
              </a:spcBef>
            </a:pPr>
            <a:r>
              <a:rPr lang="zh-CN" altLang="en-US" sz="3200" dirty="0">
                <a:latin typeface="Times New Roman" panose="02020603050405020304" pitchFamily="18" charset="0"/>
                <a:ea typeface="宋体" panose="02010600030101010101" pitchFamily="2" charset="-122"/>
              </a:rPr>
              <a:t>平行四边形</a:t>
            </a:r>
            <a:r>
              <a:rPr lang="en-US" altLang="zh-CN" sz="3200">
                <a:latin typeface="Times New Roman" panose="02020603050405020304" pitchFamily="18" charset="0"/>
                <a:ea typeface="宋体" panose="02010600030101010101" pitchFamily="2" charset="-122"/>
              </a:rPr>
              <a:t>.</a:t>
            </a:r>
            <a:endParaRPr lang="en-US" altLang="zh-CN" sz="32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pSp>
        <p:nvGrpSpPr>
          <p:cNvPr id="67612" name="Group 61"/>
          <p:cNvGrpSpPr/>
          <p:nvPr/>
        </p:nvGrpSpPr>
        <p:grpSpPr>
          <a:xfrm>
            <a:off x="1979613" y="2274888"/>
            <a:ext cx="1528762" cy="2854325"/>
            <a:chOff x="1872" y="1152"/>
            <a:chExt cx="963" cy="1798"/>
          </a:xfrm>
        </p:grpSpPr>
        <p:grpSp>
          <p:nvGrpSpPr>
            <p:cNvPr id="67613" name="Group 62"/>
            <p:cNvGrpSpPr/>
            <p:nvPr/>
          </p:nvGrpSpPr>
          <p:grpSpPr>
            <a:xfrm>
              <a:off x="1968" y="1200"/>
              <a:ext cx="867" cy="1750"/>
              <a:chOff x="1248" y="1248"/>
              <a:chExt cx="867" cy="1750"/>
            </a:xfrm>
          </p:grpSpPr>
          <p:grpSp>
            <p:nvGrpSpPr>
              <p:cNvPr id="67614" name="Group 63"/>
              <p:cNvGrpSpPr/>
              <p:nvPr/>
            </p:nvGrpSpPr>
            <p:grpSpPr>
              <a:xfrm>
                <a:off x="1248" y="1462"/>
                <a:ext cx="528" cy="1536"/>
                <a:chOff x="2016" y="2112"/>
                <a:chExt cx="528" cy="1536"/>
              </a:xfrm>
            </p:grpSpPr>
            <p:sp>
              <p:nvSpPr>
                <p:cNvPr id="67615" name="Line 64"/>
                <p:cNvSpPr/>
                <p:nvPr/>
              </p:nvSpPr>
              <p:spPr>
                <a:xfrm rot="-143156" flipH="1" flipV="1">
                  <a:off x="2016" y="2208"/>
                  <a:ext cx="96" cy="1440"/>
                </a:xfrm>
                <a:prstGeom prst="line">
                  <a:avLst/>
                </a:prstGeom>
                <a:ln w="38100" cap="flat" cmpd="sng">
                  <a:solidFill>
                    <a:srgbClr val="0000FF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67616" name="Freeform 65"/>
                <p:cNvSpPr/>
                <p:nvPr/>
              </p:nvSpPr>
              <p:spPr>
                <a:xfrm>
                  <a:off x="2016" y="2112"/>
                  <a:ext cx="528" cy="1536"/>
                </a:xfrm>
                <a:custGeom>
                  <a:avLst/>
                  <a:gdLst>
                    <a:gd name="txL" fmla="*/ 0 w 528"/>
                    <a:gd name="txT" fmla="*/ 0 h 1536"/>
                    <a:gd name="txR" fmla="*/ 528 w 528"/>
                    <a:gd name="txB" fmla="*/ 1536 h 1536"/>
                  </a:gdLst>
                  <a:ahLst/>
                  <a:cxnLst>
                    <a:cxn ang="0">
                      <a:pos x="144" y="1536"/>
                    </a:cxn>
                    <a:cxn ang="0">
                      <a:pos x="528" y="0"/>
                    </a:cxn>
                    <a:cxn ang="0">
                      <a:pos x="0" y="96"/>
                    </a:cxn>
                  </a:cxnLst>
                  <a:rect l="txL" t="txT" r="txR" b="txB"/>
                  <a:pathLst>
                    <a:path w="528" h="1536">
                      <a:moveTo>
                        <a:pt x="144" y="1536"/>
                      </a:moveTo>
                      <a:lnTo>
                        <a:pt x="528" y="0"/>
                      </a:lnTo>
                      <a:lnTo>
                        <a:pt x="0" y="96"/>
                      </a:lnTo>
                    </a:path>
                  </a:pathLst>
                </a:custGeom>
                <a:noFill/>
                <a:ln w="38100" cap="flat" cmpd="sng">
                  <a:solidFill>
                    <a:srgbClr val="0000FF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p>
                  <a:pPr>
                    <a:spcBef>
                      <a:spcPct val="0"/>
                    </a:spcBef>
                  </a:pPr>
                  <a:endParaRPr sz="1800" b="0" dirty="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</p:grpSp>
          <p:sp>
            <p:nvSpPr>
              <p:cNvPr id="67617" name="Text Box 66"/>
              <p:cNvSpPr txBox="1"/>
              <p:nvPr/>
            </p:nvSpPr>
            <p:spPr>
              <a:xfrm>
                <a:off x="1814" y="1248"/>
                <a:ext cx="301" cy="36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p>
                <a:pPr>
                  <a:spcBef>
                    <a:spcPct val="0"/>
                  </a:spcBef>
                </a:pPr>
                <a:r>
                  <a:rPr lang="en-US" altLang="zh-CN" sz="3200">
                    <a:latin typeface="Times New Roman" panose="02020603050405020304" pitchFamily="18" charset="0"/>
                    <a:ea typeface="宋体" panose="02010600030101010101" pitchFamily="2" charset="-122"/>
                  </a:rPr>
                  <a:t>D</a:t>
                </a:r>
                <a:endParaRPr lang="en-US" altLang="zh-CN" sz="320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67618" name="Text Box 67"/>
            <p:cNvSpPr txBox="1"/>
            <p:nvPr/>
          </p:nvSpPr>
          <p:spPr>
            <a:xfrm>
              <a:off x="1872" y="1152"/>
              <a:ext cx="204" cy="48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 algn="ctr">
                <a:spcBef>
                  <a:spcPct val="0"/>
                </a:spcBef>
              </a:pPr>
              <a:r>
                <a:rPr lang="en-US" altLang="zh-CN" sz="4400" b="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.</a:t>
              </a:r>
              <a:endParaRPr lang="en-US" altLang="zh-CN" sz="4400" b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sp>
        <p:nvSpPr>
          <p:cNvPr id="67619" name="Rectangle 69"/>
          <p:cNvSpPr/>
          <p:nvPr/>
        </p:nvSpPr>
        <p:spPr>
          <a:xfrm>
            <a:off x="1471613" y="5586413"/>
            <a:ext cx="184150" cy="3667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spcBef>
                <a:spcPct val="0"/>
              </a:spcBef>
            </a:pPr>
            <a:endParaRPr sz="1800" b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7620" name="矩形 67619"/>
          <p:cNvSpPr/>
          <p:nvPr/>
        </p:nvSpPr>
        <p:spPr>
          <a:xfrm>
            <a:off x="3046413" y="422275"/>
            <a:ext cx="2057400" cy="5048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>
              <a:spcBef>
                <a:spcPct val="0"/>
              </a:spcBef>
            </a:pPr>
            <a:r>
              <a:rPr lang="zh-CN" altLang="en-US" sz="4000" b="1">
                <a:ln w="12700" cap="flat" cmpd="sng">
                  <a:solidFill>
                    <a:srgbClr val="3333CC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B2B2B2">
                    <a:alpha val="50000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勇攀高峰</a:t>
            </a:r>
            <a:endParaRPr lang="zh-CN" altLang="en-US" sz="4000" b="1">
              <a:ln w="12700" cap="flat" cmpd="sng">
                <a:solidFill>
                  <a:srgbClr val="3333CC"/>
                </a:solidFill>
                <a:prstDash val="solid"/>
                <a:headEnd type="none" w="med" len="med"/>
                <a:tailEnd type="none" w="med" len="med"/>
              </a:ln>
              <a:solidFill>
                <a:srgbClr val="B2B2B2">
                  <a:alpha val="50000"/>
                </a:srgbClr>
              </a:solidFill>
              <a:effectLst>
                <a:outerShdw dist="45791" dir="2021404" algn="ctr" rotWithShape="0">
                  <a:srgbClr val="9999FF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7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76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67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67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676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67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676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676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676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67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500"/>
                                        <p:tgtEl>
                                          <p:spTgt spid="676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602" grpId="0"/>
      <p:bldP spid="67603" grpId="0" animBg="1"/>
      <p:bldP spid="67604" grpId="0"/>
      <p:bldP spid="67605" grpId="0"/>
      <p:bldP spid="67606" grpId="0"/>
      <p:bldP spid="67607" grpId="0"/>
      <p:bldP spid="67608" grpId="0"/>
      <p:bldP spid="67609" grpId="0"/>
      <p:bldP spid="67610" grpId="0"/>
      <p:bldP spid="6761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63490" name="文本占位符 63489"/>
          <p:cNvSpPr>
            <a:spLocks noGrp="1"/>
          </p:cNvSpPr>
          <p:nvPr>
            <p:ph type="body" idx="1"/>
          </p:nvPr>
        </p:nvSpPr>
        <p:spPr>
          <a:xfrm>
            <a:off x="0" y="773113"/>
            <a:ext cx="9332913" cy="3886200"/>
          </a:xfrm>
          <a:ln/>
        </p:spPr>
        <p:txBody>
          <a:bodyPr/>
          <a:p>
            <a:pPr>
              <a:buNone/>
            </a:pPr>
            <a:r>
              <a:rPr lang="en-US" altLang="zh-CN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  </a:t>
            </a:r>
            <a:r>
              <a:rPr lang="zh-CN" altLang="en-US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已知四边形</a:t>
            </a:r>
            <a:r>
              <a:rPr lang="en-US" altLang="zh-CN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ABCD</a:t>
            </a:r>
            <a:r>
              <a:rPr lang="zh-CN" altLang="en-US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。从</a:t>
            </a:r>
            <a:endParaRPr lang="zh-CN" altLang="en-US" b="1" dirty="0">
              <a:solidFill>
                <a:srgbClr val="0000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buNone/>
            </a:pPr>
            <a:r>
              <a:rPr lang="en-US" altLang="en-US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 ①AB∥</a:t>
            </a:r>
            <a:r>
              <a:rPr lang="en-US" altLang="zh-CN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CD</a:t>
            </a:r>
            <a:r>
              <a:rPr lang="zh-CN" altLang="en-US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，</a:t>
            </a:r>
            <a:r>
              <a:rPr lang="en-US" altLang="en-US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②</a:t>
            </a:r>
            <a:r>
              <a:rPr lang="en-US" altLang="zh-CN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AB=CD</a:t>
            </a:r>
            <a:r>
              <a:rPr lang="zh-CN" altLang="en-US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，</a:t>
            </a:r>
            <a:r>
              <a:rPr lang="en-US" altLang="en-US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③AD∥</a:t>
            </a:r>
            <a:r>
              <a:rPr lang="en-US" altLang="zh-CN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BC</a:t>
            </a:r>
            <a:r>
              <a:rPr lang="zh-CN" altLang="en-US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，</a:t>
            </a:r>
            <a:endParaRPr lang="zh-CN" altLang="en-US" b="1" dirty="0">
              <a:solidFill>
                <a:srgbClr val="0000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buNone/>
            </a:pPr>
            <a:r>
              <a:rPr lang="en-US" altLang="en-US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 ④</a:t>
            </a:r>
            <a:r>
              <a:rPr lang="en-US" altLang="zh-CN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AD=BC</a:t>
            </a:r>
            <a:r>
              <a:rPr lang="zh-CN" altLang="en-US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，</a:t>
            </a:r>
            <a:r>
              <a:rPr lang="en-US" altLang="en-US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⑤∠A=∠</a:t>
            </a:r>
            <a:r>
              <a:rPr lang="en-US" altLang="zh-CN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C</a:t>
            </a:r>
            <a:r>
              <a:rPr lang="zh-CN" altLang="en-US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，</a:t>
            </a:r>
            <a:r>
              <a:rPr lang="en-US" altLang="en-US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⑥∠B=∠</a:t>
            </a:r>
            <a:r>
              <a:rPr lang="en-US" altLang="zh-CN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D</a:t>
            </a:r>
            <a:endParaRPr lang="en-US" altLang="zh-CN" b="1">
              <a:solidFill>
                <a:srgbClr val="0000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buNone/>
            </a:pPr>
            <a:r>
              <a:rPr lang="en-US" altLang="zh-CN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 </a:t>
            </a:r>
            <a:r>
              <a:rPr lang="zh-CN" altLang="en-US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取两个条件加以组合，能推出四边形</a:t>
            </a:r>
            <a:r>
              <a:rPr lang="en-US" altLang="zh-CN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ABCD</a:t>
            </a:r>
            <a:r>
              <a:rPr lang="zh-CN" altLang="en-US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是平行四边形的有哪几种组合？请具体写出这些组合。</a:t>
            </a:r>
            <a:endParaRPr lang="zh-CN" altLang="en-US" b="1" dirty="0">
              <a:solidFill>
                <a:srgbClr val="0000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63491" name="平行四边形 63490"/>
          <p:cNvSpPr/>
          <p:nvPr/>
        </p:nvSpPr>
        <p:spPr>
          <a:xfrm>
            <a:off x="5580063" y="3979863"/>
            <a:ext cx="2736850" cy="1223962"/>
          </a:xfrm>
          <a:prstGeom prst="parallelogram">
            <a:avLst>
              <a:gd name="adj" fmla="val 55901"/>
            </a:avLst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63492" name="文本框 63491"/>
          <p:cNvSpPr txBox="1"/>
          <p:nvPr/>
        </p:nvSpPr>
        <p:spPr>
          <a:xfrm>
            <a:off x="5837238" y="3822700"/>
            <a:ext cx="2159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A</a:t>
            </a:r>
            <a:endParaRPr lang="en-US" altLang="zh-CN" sz="24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3493" name="文本框 63492"/>
          <p:cNvSpPr txBox="1"/>
          <p:nvPr/>
        </p:nvSpPr>
        <p:spPr>
          <a:xfrm>
            <a:off x="5146675" y="4987925"/>
            <a:ext cx="35877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B</a:t>
            </a:r>
            <a:endParaRPr lang="en-US" altLang="zh-CN" sz="24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3494" name="文本框 63493"/>
          <p:cNvSpPr txBox="1"/>
          <p:nvPr/>
        </p:nvSpPr>
        <p:spPr>
          <a:xfrm>
            <a:off x="7626350" y="5043488"/>
            <a:ext cx="4318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C</a:t>
            </a:r>
            <a:endParaRPr lang="en-US" altLang="zh-CN" sz="24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3495" name="文本框 63494"/>
          <p:cNvSpPr txBox="1"/>
          <p:nvPr/>
        </p:nvSpPr>
        <p:spPr>
          <a:xfrm rot="-10489528" flipV="1">
            <a:off x="8277225" y="3784600"/>
            <a:ext cx="360363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D</a:t>
            </a:r>
            <a:endParaRPr lang="en-US" altLang="zh-CN" sz="24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3496" name="文本框 63495"/>
          <p:cNvSpPr txBox="1"/>
          <p:nvPr/>
        </p:nvSpPr>
        <p:spPr>
          <a:xfrm>
            <a:off x="363538" y="4765675"/>
            <a:ext cx="2663825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答案</a:t>
            </a:r>
            <a:r>
              <a:rPr lang="en-US" altLang="zh-CN" sz="320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:</a:t>
            </a:r>
            <a:endParaRPr lang="en-US" altLang="zh-CN" sz="320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3497" name="文本框 63496"/>
          <p:cNvSpPr txBox="1"/>
          <p:nvPr/>
        </p:nvSpPr>
        <p:spPr>
          <a:xfrm>
            <a:off x="174625" y="5383213"/>
            <a:ext cx="8694738" cy="11906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dirty="0">
                <a:solidFill>
                  <a:srgbClr val="FF505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①</a:t>
            </a:r>
            <a:r>
              <a:rPr lang="zh-CN" altLang="en-US" dirty="0">
                <a:solidFill>
                  <a:srgbClr val="FF505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与</a:t>
            </a:r>
            <a:r>
              <a:rPr lang="en-US" altLang="zh-CN" dirty="0">
                <a:solidFill>
                  <a:srgbClr val="FF505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②</a:t>
            </a:r>
            <a:r>
              <a:rPr lang="zh-CN" altLang="en-US" dirty="0">
                <a:solidFill>
                  <a:srgbClr val="FF505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，  </a:t>
            </a:r>
            <a:r>
              <a:rPr lang="en-US" altLang="en-US">
                <a:solidFill>
                  <a:srgbClr val="FF505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①</a:t>
            </a:r>
            <a:r>
              <a:rPr lang="zh-CN" altLang="en-US" dirty="0">
                <a:solidFill>
                  <a:srgbClr val="FF505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与</a:t>
            </a:r>
            <a:r>
              <a:rPr lang="en-US" altLang="en-US">
                <a:solidFill>
                  <a:srgbClr val="FF505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⑤</a:t>
            </a:r>
            <a:r>
              <a:rPr lang="zh-CN" altLang="en-US" dirty="0">
                <a:solidFill>
                  <a:srgbClr val="FF505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，</a:t>
            </a:r>
            <a:r>
              <a:rPr lang="en-US" altLang="en-US">
                <a:solidFill>
                  <a:srgbClr val="FF505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①</a:t>
            </a:r>
            <a:r>
              <a:rPr lang="zh-CN" altLang="en-US" dirty="0">
                <a:solidFill>
                  <a:srgbClr val="FF505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与</a:t>
            </a:r>
            <a:r>
              <a:rPr lang="en-US" altLang="en-US">
                <a:solidFill>
                  <a:srgbClr val="FF505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⑥</a:t>
            </a:r>
            <a:r>
              <a:rPr lang="zh-CN" altLang="en-US" dirty="0">
                <a:solidFill>
                  <a:srgbClr val="FF505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，</a:t>
            </a:r>
            <a:r>
              <a:rPr lang="en-US" altLang="en-US">
                <a:solidFill>
                  <a:srgbClr val="FF505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② </a:t>
            </a:r>
            <a:r>
              <a:rPr lang="zh-CN" altLang="en-US" dirty="0">
                <a:solidFill>
                  <a:srgbClr val="FF505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与</a:t>
            </a:r>
            <a:r>
              <a:rPr lang="en-US" altLang="en-US">
                <a:solidFill>
                  <a:srgbClr val="FF505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④</a:t>
            </a:r>
            <a:r>
              <a:rPr lang="zh-CN" altLang="en-US" dirty="0">
                <a:solidFill>
                  <a:srgbClr val="FF505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，</a:t>
            </a:r>
            <a:r>
              <a:rPr lang="en-US" altLang="en-US">
                <a:solidFill>
                  <a:srgbClr val="FF505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③</a:t>
            </a:r>
            <a:r>
              <a:rPr lang="zh-CN" altLang="en-US" dirty="0">
                <a:solidFill>
                  <a:srgbClr val="FF505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与</a:t>
            </a:r>
            <a:r>
              <a:rPr lang="en-US" altLang="en-US">
                <a:solidFill>
                  <a:srgbClr val="FF505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④</a:t>
            </a:r>
            <a:r>
              <a:rPr lang="zh-CN" altLang="en-US" dirty="0">
                <a:solidFill>
                  <a:srgbClr val="FF505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，</a:t>
            </a:r>
            <a:r>
              <a:rPr lang="en-US" altLang="en-US">
                <a:solidFill>
                  <a:srgbClr val="FF505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</a:t>
            </a:r>
            <a:r>
              <a:rPr lang="en-US" altLang="zh-CN" dirty="0">
                <a:solidFill>
                  <a:srgbClr val="FF505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③</a:t>
            </a:r>
            <a:r>
              <a:rPr lang="zh-CN" altLang="en-US" dirty="0">
                <a:solidFill>
                  <a:srgbClr val="FF505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与</a:t>
            </a:r>
            <a:r>
              <a:rPr lang="en-US" altLang="zh-CN" dirty="0">
                <a:solidFill>
                  <a:srgbClr val="FF505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⑤</a:t>
            </a:r>
            <a:r>
              <a:rPr lang="zh-CN" altLang="en-US" dirty="0">
                <a:solidFill>
                  <a:srgbClr val="FF505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，</a:t>
            </a:r>
            <a:r>
              <a:rPr lang="en-US" altLang="en-US">
                <a:solidFill>
                  <a:srgbClr val="FF505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r>
              <a:rPr lang="en-US" altLang="zh-CN" dirty="0">
                <a:solidFill>
                  <a:srgbClr val="FF505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③</a:t>
            </a:r>
            <a:r>
              <a:rPr lang="zh-CN" altLang="en-US" dirty="0">
                <a:solidFill>
                  <a:srgbClr val="FF505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与</a:t>
            </a:r>
            <a:r>
              <a:rPr lang="en-US" altLang="zh-CN" dirty="0">
                <a:solidFill>
                  <a:srgbClr val="FF505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⑥</a:t>
            </a:r>
            <a:r>
              <a:rPr lang="zh-CN" altLang="en-US" dirty="0">
                <a:solidFill>
                  <a:srgbClr val="FF505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，  </a:t>
            </a:r>
            <a:r>
              <a:rPr lang="en-US" altLang="zh-CN" dirty="0">
                <a:solidFill>
                  <a:srgbClr val="FF505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⑤</a:t>
            </a:r>
            <a:r>
              <a:rPr lang="zh-CN" altLang="en-US" dirty="0">
                <a:solidFill>
                  <a:srgbClr val="FF505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与</a:t>
            </a:r>
            <a:r>
              <a:rPr lang="en-US" altLang="zh-CN">
                <a:solidFill>
                  <a:srgbClr val="FF505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⑥</a:t>
            </a:r>
            <a:endParaRPr lang="en-US" altLang="zh-CN">
              <a:solidFill>
                <a:srgbClr val="FF505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3501" name="矩形 63500"/>
          <p:cNvSpPr/>
          <p:nvPr/>
        </p:nvSpPr>
        <p:spPr>
          <a:xfrm>
            <a:off x="0" y="0"/>
            <a:ext cx="2057400" cy="5048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>
              <a:spcBef>
                <a:spcPct val="0"/>
              </a:spcBef>
            </a:pPr>
            <a:r>
              <a:rPr lang="zh-CN" altLang="en-US" sz="4000" b="1">
                <a:ln w="12700" cap="flat" cmpd="sng">
                  <a:solidFill>
                    <a:srgbClr val="3333CC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B2B2B2">
                    <a:alpha val="50000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勇攀高峰</a:t>
            </a:r>
            <a:endParaRPr lang="zh-CN" altLang="en-US" sz="4000" b="1">
              <a:ln w="12700" cap="flat" cmpd="sng">
                <a:solidFill>
                  <a:srgbClr val="3333CC"/>
                </a:solidFill>
                <a:prstDash val="solid"/>
                <a:headEnd type="none" w="med" len="med"/>
                <a:tailEnd type="none" w="med" len="med"/>
              </a:ln>
              <a:solidFill>
                <a:srgbClr val="B2B2B2">
                  <a:alpha val="50000"/>
                </a:srgbClr>
              </a:solidFill>
              <a:effectLst>
                <a:outerShdw dist="45791" dir="2021404" algn="ctr" rotWithShape="0">
                  <a:srgbClr val="9999FF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" fill="hold"/>
                                        <p:tgtEl>
                                          <p:spTgt spid="63497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" fill="hold"/>
                                        <p:tgtEl>
                                          <p:spTgt spid="63496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6" grpId="0"/>
      <p:bldP spid="6349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30722" name="直接连接符 30721"/>
          <p:cNvSpPr/>
          <p:nvPr/>
        </p:nvSpPr>
        <p:spPr>
          <a:xfrm>
            <a:off x="7031038" y="2962275"/>
            <a:ext cx="1116012" cy="0"/>
          </a:xfrm>
          <a:prstGeom prst="line">
            <a:avLst/>
          </a:prstGeom>
          <a:ln w="381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  <p:grpSp>
        <p:nvGrpSpPr>
          <p:cNvPr id="30723" name="组合 30722"/>
          <p:cNvGrpSpPr/>
          <p:nvPr/>
        </p:nvGrpSpPr>
        <p:grpSpPr>
          <a:xfrm>
            <a:off x="6238875" y="1846263"/>
            <a:ext cx="2601913" cy="2220912"/>
            <a:chOff x="2857" y="890"/>
            <a:chExt cx="1639" cy="1399"/>
          </a:xfrm>
        </p:grpSpPr>
        <p:sp>
          <p:nvSpPr>
            <p:cNvPr id="30724" name="直接连接符 30723"/>
            <p:cNvSpPr/>
            <p:nvPr/>
          </p:nvSpPr>
          <p:spPr>
            <a:xfrm flipH="1">
              <a:off x="2971" y="1162"/>
              <a:ext cx="794" cy="885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0725" name="直接连接符 30724"/>
            <p:cNvSpPr/>
            <p:nvPr/>
          </p:nvSpPr>
          <p:spPr>
            <a:xfrm>
              <a:off x="2971" y="2047"/>
              <a:ext cx="1361" cy="0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0726" name="直接连接符 30725"/>
            <p:cNvSpPr/>
            <p:nvPr/>
          </p:nvSpPr>
          <p:spPr>
            <a:xfrm>
              <a:off x="3765" y="1139"/>
              <a:ext cx="545" cy="908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0727" name="矩形 30726"/>
            <p:cNvSpPr/>
            <p:nvPr/>
          </p:nvSpPr>
          <p:spPr>
            <a:xfrm>
              <a:off x="3674" y="890"/>
              <a:ext cx="255" cy="288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none" anchor="t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>
                  <a:latin typeface="Arial" panose="020B0604020202020204" pitchFamily="34" charset="0"/>
                  <a:ea typeface="楷体_GB2312" pitchFamily="49" charset="-122"/>
                </a:rPr>
                <a:t>A</a:t>
              </a:r>
              <a:endParaRPr lang="en-US" altLang="zh-CN" sz="2400">
                <a:latin typeface="Arial" panose="020B0604020202020204" pitchFamily="34" charset="0"/>
                <a:ea typeface="楷体_GB2312" pitchFamily="49" charset="-122"/>
              </a:endParaRPr>
            </a:p>
          </p:txBody>
        </p:sp>
        <p:sp>
          <p:nvSpPr>
            <p:cNvPr id="30728" name="矩形 30727"/>
            <p:cNvSpPr/>
            <p:nvPr/>
          </p:nvSpPr>
          <p:spPr>
            <a:xfrm>
              <a:off x="2857" y="2001"/>
              <a:ext cx="255" cy="288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none" anchor="t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>
                  <a:latin typeface="Arial" panose="020B0604020202020204" pitchFamily="34" charset="0"/>
                  <a:ea typeface="楷体_GB2312" pitchFamily="49" charset="-122"/>
                </a:rPr>
                <a:t>B</a:t>
              </a:r>
              <a:endParaRPr lang="en-US" altLang="zh-CN" sz="2400">
                <a:latin typeface="Arial" panose="020B0604020202020204" pitchFamily="34" charset="0"/>
                <a:ea typeface="楷体_GB2312" pitchFamily="49" charset="-122"/>
              </a:endParaRPr>
            </a:p>
          </p:txBody>
        </p:sp>
        <p:sp>
          <p:nvSpPr>
            <p:cNvPr id="30729" name="矩形 30728"/>
            <p:cNvSpPr/>
            <p:nvPr/>
          </p:nvSpPr>
          <p:spPr>
            <a:xfrm>
              <a:off x="4241" y="1979"/>
              <a:ext cx="255" cy="288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none" anchor="t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>
                  <a:latin typeface="Arial" panose="020B0604020202020204" pitchFamily="34" charset="0"/>
                  <a:ea typeface="楷体_GB2312" pitchFamily="49" charset="-122"/>
                </a:rPr>
                <a:t>C</a:t>
              </a:r>
              <a:endParaRPr lang="en-US" altLang="zh-CN" sz="2400">
                <a:latin typeface="Arial" panose="020B0604020202020204" pitchFamily="34" charset="0"/>
                <a:ea typeface="楷体_GB2312" pitchFamily="49" charset="-122"/>
              </a:endParaRPr>
            </a:p>
          </p:txBody>
        </p:sp>
      </p:grpSp>
      <p:pic>
        <p:nvPicPr>
          <p:cNvPr id="30730" name="图片 3072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513138" y="3394075"/>
            <a:ext cx="314325" cy="24765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30731" name="组合 30730"/>
          <p:cNvGrpSpPr/>
          <p:nvPr/>
        </p:nvGrpSpPr>
        <p:grpSpPr>
          <a:xfrm>
            <a:off x="1774825" y="2000250"/>
            <a:ext cx="3276600" cy="2032000"/>
            <a:chOff x="45" y="987"/>
            <a:chExt cx="2064" cy="1280"/>
          </a:xfrm>
        </p:grpSpPr>
        <p:sp>
          <p:nvSpPr>
            <p:cNvPr id="30732" name="直接连接符 30731"/>
            <p:cNvSpPr/>
            <p:nvPr/>
          </p:nvSpPr>
          <p:spPr>
            <a:xfrm>
              <a:off x="144" y="2016"/>
              <a:ext cx="1776" cy="0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0733" name="直接连接符 30732"/>
            <p:cNvSpPr/>
            <p:nvPr/>
          </p:nvSpPr>
          <p:spPr>
            <a:xfrm>
              <a:off x="192" y="1248"/>
              <a:ext cx="1776" cy="0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0734" name="文本框 30733"/>
            <p:cNvSpPr txBox="1"/>
            <p:nvPr/>
          </p:nvSpPr>
          <p:spPr>
            <a:xfrm>
              <a:off x="1769" y="1979"/>
              <a:ext cx="340" cy="288"/>
            </a:xfrm>
            <a:prstGeom prst="rect">
              <a:avLst/>
            </a:prstGeom>
            <a:noFill/>
            <a:ln w="38100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>
                  <a:latin typeface="Arial" panose="020B0604020202020204" pitchFamily="34" charset="0"/>
                  <a:ea typeface="楷体_GB2312" pitchFamily="49" charset="-122"/>
                </a:rPr>
                <a:t>D</a:t>
              </a:r>
              <a:endParaRPr lang="en-US" altLang="zh-CN" sz="2400">
                <a:latin typeface="Arial" panose="020B0604020202020204" pitchFamily="34" charset="0"/>
                <a:ea typeface="楷体_GB2312" pitchFamily="49" charset="-122"/>
              </a:endParaRPr>
            </a:p>
          </p:txBody>
        </p:sp>
        <p:sp>
          <p:nvSpPr>
            <p:cNvPr id="30735" name="矩形 30734"/>
            <p:cNvSpPr/>
            <p:nvPr/>
          </p:nvSpPr>
          <p:spPr>
            <a:xfrm>
              <a:off x="113" y="987"/>
              <a:ext cx="255" cy="288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none" anchor="t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>
                  <a:latin typeface="Arial" panose="020B0604020202020204" pitchFamily="34" charset="0"/>
                  <a:ea typeface="楷体_GB2312" pitchFamily="49" charset="-122"/>
                </a:rPr>
                <a:t>A</a:t>
              </a:r>
              <a:endParaRPr lang="en-US" altLang="zh-CN" sz="2400">
                <a:latin typeface="Arial" panose="020B0604020202020204" pitchFamily="34" charset="0"/>
                <a:ea typeface="楷体_GB2312" pitchFamily="49" charset="-122"/>
              </a:endParaRPr>
            </a:p>
          </p:txBody>
        </p:sp>
        <p:sp>
          <p:nvSpPr>
            <p:cNvPr id="30736" name="矩形 30735"/>
            <p:cNvSpPr/>
            <p:nvPr/>
          </p:nvSpPr>
          <p:spPr>
            <a:xfrm>
              <a:off x="1809" y="987"/>
              <a:ext cx="255" cy="288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none" anchor="t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>
                  <a:latin typeface="Arial" panose="020B0604020202020204" pitchFamily="34" charset="0"/>
                  <a:ea typeface="楷体_GB2312" pitchFamily="49" charset="-122"/>
                </a:rPr>
                <a:t>B</a:t>
              </a:r>
              <a:endParaRPr lang="en-US" altLang="zh-CN" sz="2400">
                <a:latin typeface="Arial" panose="020B0604020202020204" pitchFamily="34" charset="0"/>
                <a:ea typeface="楷体_GB2312" pitchFamily="49" charset="-122"/>
              </a:endParaRPr>
            </a:p>
          </p:txBody>
        </p:sp>
        <p:sp>
          <p:nvSpPr>
            <p:cNvPr id="30737" name="矩形 30736"/>
            <p:cNvSpPr/>
            <p:nvPr/>
          </p:nvSpPr>
          <p:spPr>
            <a:xfrm>
              <a:off x="45" y="1979"/>
              <a:ext cx="255" cy="288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none" anchor="t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>
                  <a:latin typeface="Arial" panose="020B0604020202020204" pitchFamily="34" charset="0"/>
                  <a:ea typeface="楷体_GB2312" pitchFamily="49" charset="-122"/>
                </a:rPr>
                <a:t>C</a:t>
              </a:r>
              <a:endParaRPr lang="en-US" altLang="zh-CN" sz="2400">
                <a:latin typeface="Arial" panose="020B0604020202020204" pitchFamily="34" charset="0"/>
                <a:ea typeface="楷体_GB2312" pitchFamily="49" charset="-122"/>
              </a:endParaRPr>
            </a:p>
          </p:txBody>
        </p:sp>
      </p:grpSp>
      <p:sp>
        <p:nvSpPr>
          <p:cNvPr id="30738" name="椭圆 30737"/>
          <p:cNvSpPr/>
          <p:nvPr/>
        </p:nvSpPr>
        <p:spPr>
          <a:xfrm>
            <a:off x="2998788" y="2386013"/>
            <a:ext cx="76200" cy="76200"/>
          </a:xfrm>
          <a:prstGeom prst="ellipse">
            <a:avLst/>
          </a:prstGeom>
          <a:solidFill>
            <a:srgbClr val="FF0000"/>
          </a:solidFill>
          <a:ln w="381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30739" name="椭圆 30738"/>
          <p:cNvSpPr/>
          <p:nvPr/>
        </p:nvSpPr>
        <p:spPr>
          <a:xfrm>
            <a:off x="2351088" y="3609975"/>
            <a:ext cx="76200" cy="76200"/>
          </a:xfrm>
          <a:prstGeom prst="ellipse">
            <a:avLst/>
          </a:prstGeom>
          <a:solidFill>
            <a:srgbClr val="FF0000"/>
          </a:solidFill>
          <a:ln w="381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30740" name="直接连接符 30739"/>
          <p:cNvSpPr/>
          <p:nvPr/>
        </p:nvSpPr>
        <p:spPr>
          <a:xfrm flipH="1">
            <a:off x="2387600" y="2422525"/>
            <a:ext cx="647700" cy="1187450"/>
          </a:xfrm>
          <a:prstGeom prst="line">
            <a:avLst/>
          </a:prstGeom>
          <a:ln w="38100" cap="flat" cmpd="sng">
            <a:solidFill>
              <a:srgbClr val="FF66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0741" name="直接连接符 30740"/>
          <p:cNvSpPr/>
          <p:nvPr/>
        </p:nvSpPr>
        <p:spPr>
          <a:xfrm>
            <a:off x="3513138" y="2422525"/>
            <a:ext cx="0" cy="1223963"/>
          </a:xfrm>
          <a:prstGeom prst="line">
            <a:avLst/>
          </a:prstGeom>
          <a:ln w="381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0742" name="矩形 30741"/>
          <p:cNvSpPr/>
          <p:nvPr/>
        </p:nvSpPr>
        <p:spPr>
          <a:xfrm>
            <a:off x="3467100" y="2025650"/>
            <a:ext cx="438150" cy="457200"/>
          </a:xfrm>
          <a:prstGeom prst="rect">
            <a:avLst/>
          </a:prstGeom>
          <a:noFill/>
          <a:ln w="38100">
            <a:noFill/>
          </a:ln>
        </p:spPr>
        <p:txBody>
          <a:bodyPr wrap="none"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2400">
                <a:latin typeface="Arial" panose="020B0604020202020204" pitchFamily="34" charset="0"/>
                <a:ea typeface="楷体_GB2312" pitchFamily="49" charset="-122"/>
              </a:rPr>
              <a:t>M</a:t>
            </a:r>
            <a:endParaRPr lang="en-US" altLang="zh-CN" sz="2400"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30743" name="矩形 30742"/>
          <p:cNvSpPr/>
          <p:nvPr/>
        </p:nvSpPr>
        <p:spPr>
          <a:xfrm>
            <a:off x="3476625" y="3575050"/>
            <a:ext cx="404813" cy="457200"/>
          </a:xfrm>
          <a:prstGeom prst="rect">
            <a:avLst/>
          </a:prstGeom>
          <a:noFill/>
          <a:ln w="38100">
            <a:noFill/>
          </a:ln>
        </p:spPr>
        <p:txBody>
          <a:bodyPr wrap="none"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2400">
                <a:latin typeface="Arial" panose="020B0604020202020204" pitchFamily="34" charset="0"/>
                <a:ea typeface="楷体_GB2312" pitchFamily="49" charset="-122"/>
              </a:rPr>
              <a:t>N</a:t>
            </a:r>
            <a:endParaRPr lang="en-US" altLang="zh-CN" sz="2400"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30744" name="直接连接符 30743"/>
          <p:cNvSpPr/>
          <p:nvPr/>
        </p:nvSpPr>
        <p:spPr>
          <a:xfrm>
            <a:off x="4195763" y="2422525"/>
            <a:ext cx="0" cy="1223963"/>
          </a:xfrm>
          <a:prstGeom prst="line">
            <a:avLst/>
          </a:prstGeom>
          <a:ln w="381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0745" name="矩形 30744"/>
          <p:cNvSpPr/>
          <p:nvPr/>
        </p:nvSpPr>
        <p:spPr>
          <a:xfrm>
            <a:off x="4187825" y="2036763"/>
            <a:ext cx="387350" cy="457200"/>
          </a:xfrm>
          <a:prstGeom prst="rect">
            <a:avLst/>
          </a:prstGeom>
          <a:noFill/>
          <a:ln w="38100">
            <a:noFill/>
          </a:ln>
        </p:spPr>
        <p:txBody>
          <a:bodyPr wrap="none"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2400">
                <a:latin typeface="Arial" panose="020B0604020202020204" pitchFamily="34" charset="0"/>
                <a:ea typeface="楷体_GB2312" pitchFamily="49" charset="-122"/>
              </a:rPr>
              <a:t>P</a:t>
            </a:r>
            <a:endParaRPr lang="en-US" altLang="zh-CN" sz="2400"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30746" name="矩形 30745"/>
          <p:cNvSpPr/>
          <p:nvPr/>
        </p:nvSpPr>
        <p:spPr>
          <a:xfrm>
            <a:off x="4160838" y="3575050"/>
            <a:ext cx="420687" cy="457200"/>
          </a:xfrm>
          <a:prstGeom prst="rect">
            <a:avLst/>
          </a:prstGeom>
          <a:noFill/>
          <a:ln w="38100">
            <a:noFill/>
          </a:ln>
        </p:spPr>
        <p:txBody>
          <a:bodyPr wrap="none"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2400">
                <a:latin typeface="Arial" panose="020B0604020202020204" pitchFamily="34" charset="0"/>
                <a:ea typeface="楷体_GB2312" pitchFamily="49" charset="-122"/>
              </a:rPr>
              <a:t>Q</a:t>
            </a:r>
            <a:endParaRPr lang="en-US" altLang="zh-CN" sz="2400"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30747" name="文本框 30746"/>
          <p:cNvSpPr txBox="1"/>
          <p:nvPr/>
        </p:nvSpPr>
        <p:spPr>
          <a:xfrm>
            <a:off x="1316038" y="1449388"/>
            <a:ext cx="9074150" cy="641350"/>
          </a:xfrm>
          <a:prstGeom prst="rect">
            <a:avLst/>
          </a:prstGeom>
          <a:noFill/>
          <a:ln w="38100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dirty="0">
                <a:latin typeface="Arial" panose="020B0604020202020204" pitchFamily="34" charset="0"/>
                <a:ea typeface="楷体_GB2312" pitchFamily="49" charset="-122"/>
              </a:rPr>
              <a:t>2. </a:t>
            </a:r>
            <a:r>
              <a:rPr lang="zh-CN" altLang="en-US" dirty="0">
                <a:latin typeface="Arial" panose="020B0604020202020204" pitchFamily="34" charset="0"/>
                <a:ea typeface="楷体_GB2312" pitchFamily="49" charset="-122"/>
              </a:rPr>
              <a:t>夹在两平行线间的距离</a:t>
            </a:r>
            <a:r>
              <a:rPr lang="zh-CN" altLang="en-US" dirty="0">
                <a:solidFill>
                  <a:schemeClr val="accent2"/>
                </a:solidFill>
                <a:latin typeface="Arial" panose="020B0604020202020204" pitchFamily="34" charset="0"/>
                <a:ea typeface="楷体_GB2312" pitchFamily="49" charset="-122"/>
              </a:rPr>
              <a:t>处处相等</a:t>
            </a:r>
            <a:r>
              <a:rPr lang="zh-CN" altLang="en-US" dirty="0">
                <a:latin typeface="Arial" panose="020B0604020202020204" pitchFamily="34" charset="0"/>
                <a:ea typeface="楷体_GB2312" pitchFamily="49" charset="-122"/>
              </a:rPr>
              <a:t>。</a:t>
            </a:r>
            <a:endParaRPr lang="zh-CN" altLang="en-US" dirty="0"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30748" name="椭圆 30747"/>
          <p:cNvSpPr/>
          <p:nvPr/>
        </p:nvSpPr>
        <p:spPr>
          <a:xfrm>
            <a:off x="7027863" y="2925763"/>
            <a:ext cx="76200" cy="76200"/>
          </a:xfrm>
          <a:prstGeom prst="ellipse">
            <a:avLst/>
          </a:prstGeom>
          <a:solidFill>
            <a:srgbClr val="FF0000"/>
          </a:solidFill>
          <a:ln w="381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30749" name="椭圆 30748"/>
          <p:cNvSpPr/>
          <p:nvPr/>
        </p:nvSpPr>
        <p:spPr>
          <a:xfrm>
            <a:off x="8075613" y="2922588"/>
            <a:ext cx="76200" cy="76200"/>
          </a:xfrm>
          <a:prstGeom prst="ellipse">
            <a:avLst/>
          </a:prstGeom>
          <a:solidFill>
            <a:srgbClr val="FF0000"/>
          </a:solidFill>
          <a:ln w="381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30750" name="文本框 30749"/>
          <p:cNvSpPr txBox="1"/>
          <p:nvPr/>
        </p:nvSpPr>
        <p:spPr>
          <a:xfrm>
            <a:off x="8112125" y="2674938"/>
            <a:ext cx="468313" cy="457200"/>
          </a:xfrm>
          <a:prstGeom prst="rect">
            <a:avLst/>
          </a:prstGeom>
          <a:noFill/>
          <a:ln w="38100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400">
                <a:latin typeface="Arial" panose="020B0604020202020204" pitchFamily="34" charset="0"/>
                <a:ea typeface="楷体_GB2312" pitchFamily="49" charset="-122"/>
              </a:rPr>
              <a:t>E</a:t>
            </a:r>
            <a:endParaRPr lang="en-US" altLang="zh-CN" sz="2400"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30751" name="矩形 30750"/>
          <p:cNvSpPr/>
          <p:nvPr/>
        </p:nvSpPr>
        <p:spPr>
          <a:xfrm>
            <a:off x="6626225" y="2709863"/>
            <a:ext cx="404813" cy="457200"/>
          </a:xfrm>
          <a:prstGeom prst="rect">
            <a:avLst/>
          </a:prstGeom>
          <a:noFill/>
          <a:ln w="38100">
            <a:noFill/>
          </a:ln>
        </p:spPr>
        <p:txBody>
          <a:bodyPr wrap="none"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2400">
                <a:latin typeface="Arial" panose="020B0604020202020204" pitchFamily="34" charset="0"/>
                <a:ea typeface="楷体_GB2312" pitchFamily="49" charset="-122"/>
              </a:rPr>
              <a:t>D</a:t>
            </a:r>
            <a:endParaRPr lang="en-US" altLang="zh-CN" sz="2400"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30752" name="文本框 30751"/>
          <p:cNvSpPr txBox="1"/>
          <p:nvPr/>
        </p:nvSpPr>
        <p:spPr>
          <a:xfrm>
            <a:off x="0" y="3962400"/>
            <a:ext cx="8424863" cy="579438"/>
          </a:xfrm>
          <a:prstGeom prst="rect">
            <a:avLst/>
          </a:prstGeom>
          <a:noFill/>
          <a:ln w="38100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dirty="0">
                <a:solidFill>
                  <a:srgbClr val="009900"/>
                </a:solidFill>
                <a:latin typeface="Arial" panose="020B0604020202020204" pitchFamily="34" charset="0"/>
                <a:ea typeface="楷体_GB2312" pitchFamily="49" charset="-122"/>
              </a:rPr>
              <a:t>3.</a:t>
            </a:r>
            <a:r>
              <a:rPr lang="zh-CN" altLang="en-US" sz="3200" dirty="0">
                <a:solidFill>
                  <a:srgbClr val="009900"/>
                </a:solidFill>
                <a:latin typeface="Arial" panose="020B0604020202020204" pitchFamily="34" charset="0"/>
                <a:ea typeface="楷体_GB2312" pitchFamily="49" charset="-122"/>
              </a:rPr>
              <a:t>三角形的中位线：</a:t>
            </a:r>
            <a:endParaRPr lang="zh-CN" altLang="en-US" sz="3200" dirty="0">
              <a:solidFill>
                <a:srgbClr val="009900"/>
              </a:solidFill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30753" name="矩形 30752"/>
          <p:cNvSpPr/>
          <p:nvPr/>
        </p:nvSpPr>
        <p:spPr>
          <a:xfrm>
            <a:off x="0" y="4635500"/>
            <a:ext cx="9159875" cy="579438"/>
          </a:xfrm>
          <a:prstGeom prst="rect">
            <a:avLst/>
          </a:prstGeom>
          <a:solidFill>
            <a:srgbClr val="FFFF00"/>
          </a:solidFill>
          <a:ln w="38100">
            <a:noFill/>
          </a:ln>
        </p:spPr>
        <p:txBody>
          <a:bodyPr wrap="none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200" dirty="0">
                <a:latin typeface="Arial" panose="020B0604020202020204" pitchFamily="34" charset="0"/>
                <a:ea typeface="楷体_GB2312" pitchFamily="49" charset="-122"/>
              </a:rPr>
              <a:t>连接三角形两边中点的线段叫做三角形的中位线。</a:t>
            </a:r>
            <a:endParaRPr lang="zh-CN" altLang="en-US" sz="3200" dirty="0"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30754" name="直接连接符 30753"/>
          <p:cNvSpPr/>
          <p:nvPr/>
        </p:nvSpPr>
        <p:spPr>
          <a:xfrm flipH="1">
            <a:off x="2100263" y="2422525"/>
            <a:ext cx="936625" cy="1223963"/>
          </a:xfrm>
          <a:prstGeom prst="line">
            <a:avLst/>
          </a:prstGeom>
          <a:ln w="38100" cap="flat" cmpd="sng">
            <a:solidFill>
              <a:srgbClr val="FFCC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0755" name="椭圆 30754"/>
          <p:cNvSpPr/>
          <p:nvPr/>
        </p:nvSpPr>
        <p:spPr>
          <a:xfrm>
            <a:off x="2062163" y="3606800"/>
            <a:ext cx="76200" cy="76200"/>
          </a:xfrm>
          <a:prstGeom prst="ellipse">
            <a:avLst/>
          </a:prstGeom>
          <a:solidFill>
            <a:srgbClr val="FF0000"/>
          </a:solidFill>
          <a:ln w="381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30756" name="直接连接符 30755"/>
          <p:cNvSpPr/>
          <p:nvPr/>
        </p:nvSpPr>
        <p:spPr>
          <a:xfrm flipH="1">
            <a:off x="3035300" y="2422525"/>
            <a:ext cx="0" cy="1223963"/>
          </a:xfrm>
          <a:prstGeom prst="line">
            <a:avLst/>
          </a:prstGeom>
          <a:ln w="381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0757" name="椭圆 30756"/>
          <p:cNvSpPr/>
          <p:nvPr/>
        </p:nvSpPr>
        <p:spPr>
          <a:xfrm>
            <a:off x="2995613" y="3609975"/>
            <a:ext cx="76200" cy="76200"/>
          </a:xfrm>
          <a:prstGeom prst="ellipse">
            <a:avLst/>
          </a:prstGeom>
          <a:solidFill>
            <a:srgbClr val="FF0000"/>
          </a:solidFill>
          <a:ln w="381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30758" name="任意多边形 30757"/>
          <p:cNvSpPr/>
          <p:nvPr/>
        </p:nvSpPr>
        <p:spPr>
          <a:xfrm>
            <a:off x="2844800" y="3492500"/>
            <a:ext cx="204788" cy="141288"/>
          </a:xfrm>
          <a:custGeom>
            <a:avLst/>
            <a:gdLst/>
            <a:ahLst/>
            <a:cxnLst/>
            <a:pathLst>
              <a:path w="129" h="89">
                <a:moveTo>
                  <a:pt x="13" y="89"/>
                </a:moveTo>
                <a:cubicBezTo>
                  <a:pt x="13" y="70"/>
                  <a:pt x="13" y="50"/>
                  <a:pt x="13" y="31"/>
                </a:cubicBezTo>
                <a:cubicBezTo>
                  <a:pt x="11" y="23"/>
                  <a:pt x="0" y="12"/>
                  <a:pt x="6" y="6"/>
                </a:cubicBezTo>
                <a:cubicBezTo>
                  <a:pt x="12" y="0"/>
                  <a:pt x="21" y="14"/>
                  <a:pt x="30" y="15"/>
                </a:cubicBezTo>
                <a:cubicBezTo>
                  <a:pt x="63" y="17"/>
                  <a:pt x="96" y="15"/>
                  <a:pt x="129" y="15"/>
                </a:cubicBezTo>
              </a:path>
            </a:pathLst>
          </a:custGeom>
          <a:noFill/>
          <a:ln w="38100" cap="flat" cmpd="sng">
            <a:solidFill>
              <a:srgbClr val="0000FF">
                <a:alpha val="100000"/>
              </a:srgbClr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30759" name="文本框 30758"/>
          <p:cNvSpPr txBox="1"/>
          <p:nvPr/>
        </p:nvSpPr>
        <p:spPr>
          <a:xfrm>
            <a:off x="935038" y="225425"/>
            <a:ext cx="8208962" cy="11906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>
              <a:spcBef>
                <a:spcPct val="50000"/>
              </a:spcBef>
            </a:pPr>
            <a:r>
              <a:rPr lang="en-US" altLang="zh-CN" dirty="0">
                <a:solidFill>
                  <a:schemeClr val="accent2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1.</a:t>
            </a:r>
            <a:r>
              <a:rPr lang="zh-CN" altLang="en-US" dirty="0">
                <a:solidFill>
                  <a:schemeClr val="accent2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一条直线上的任一点到另一条平行直线的距离，叫做这两条平行线的距离。</a:t>
            </a:r>
            <a:endParaRPr lang="zh-CN" altLang="en-US">
              <a:solidFill>
                <a:schemeClr val="accent2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0760" name="任意多边形 30759"/>
          <p:cNvSpPr/>
          <p:nvPr/>
        </p:nvSpPr>
        <p:spPr>
          <a:xfrm>
            <a:off x="4195763" y="3502025"/>
            <a:ext cx="144462" cy="144463"/>
          </a:xfrm>
          <a:custGeom>
            <a:avLst/>
            <a:gdLst/>
            <a:ahLst/>
            <a:cxnLst/>
            <a:pathLst>
              <a:path w="91" h="91">
                <a:moveTo>
                  <a:pt x="0" y="0"/>
                </a:moveTo>
                <a:lnTo>
                  <a:pt x="91" y="0"/>
                </a:lnTo>
                <a:lnTo>
                  <a:pt x="91" y="91"/>
                </a:lnTo>
              </a:path>
            </a:pathLst>
          </a:custGeom>
          <a:noFill/>
          <a:ln w="38100" cap="flat" cmpd="sng">
            <a:solidFill>
              <a:srgbClr val="0000FF">
                <a:alpha val="100000"/>
              </a:srgbClr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30761" name="矩形 30760"/>
          <p:cNvSpPr/>
          <p:nvPr/>
        </p:nvSpPr>
        <p:spPr>
          <a:xfrm>
            <a:off x="0" y="5432425"/>
            <a:ext cx="8701088" cy="1066800"/>
          </a:xfrm>
          <a:prstGeom prst="rect">
            <a:avLst/>
          </a:prstGeom>
          <a:solidFill>
            <a:srgbClr val="FFFF00">
              <a:alpha val="53000"/>
            </a:srgbClr>
          </a:solidFill>
          <a:ln w="38100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dirty="0">
                <a:solidFill>
                  <a:schemeClr val="accent2"/>
                </a:solidFill>
                <a:latin typeface="Arial" panose="020B0604020202020204" pitchFamily="34" charset="0"/>
                <a:ea typeface="楷体_GB2312" pitchFamily="49" charset="-122"/>
              </a:rPr>
              <a:t>4.</a:t>
            </a:r>
            <a:r>
              <a:rPr lang="zh-CN" altLang="en-US" sz="2800" dirty="0">
                <a:solidFill>
                  <a:schemeClr val="accent2"/>
                </a:solidFill>
                <a:latin typeface="Arial" panose="020B0604020202020204" pitchFamily="34" charset="0"/>
                <a:ea typeface="楷体_GB2312" pitchFamily="49" charset="-122"/>
              </a:rPr>
              <a:t>三角形中位线定理：</a:t>
            </a:r>
            <a:r>
              <a:rPr lang="zh-CN" altLang="en-US" sz="3200" dirty="0">
                <a:solidFill>
                  <a:srgbClr val="FF0000"/>
                </a:solidFill>
                <a:latin typeface="Arial" panose="020B0604020202020204" pitchFamily="34" charset="0"/>
                <a:ea typeface="楷体_GB2312" pitchFamily="49" charset="-122"/>
              </a:rPr>
              <a:t>三角形中位线平行于三角形的第三边，且等于第三边的一半。</a:t>
            </a:r>
            <a:endParaRPr lang="zh-CN" altLang="en-US" sz="3200" dirty="0">
              <a:solidFill>
                <a:srgbClr val="FF0000"/>
              </a:solidFill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30762" name="矩形 30761"/>
          <p:cNvSpPr/>
          <p:nvPr/>
        </p:nvSpPr>
        <p:spPr>
          <a:xfrm>
            <a:off x="230188" y="188913"/>
            <a:ext cx="508000" cy="237807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  <a:normAutofit/>
          </a:bodyPr>
          <a:p>
            <a:pPr algn="ctr">
              <a:spcBef>
                <a:spcPct val="0"/>
              </a:spcBef>
            </a:pPr>
            <a:r>
              <a:rPr lang="zh-CN" altLang="en-US" sz="3600" b="0">
                <a:ln w="9525" cap="flat" cmpd="sng">
                  <a:solidFill>
                    <a:srgbClr val="CC99FF"/>
                  </a:solidFill>
                  <a:prstDash val="solid"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  <a:tileRect/>
                </a:gradFill>
                <a:effectLst>
                  <a:outerShdw dist="53882" dir="2699999" algn="ctr" rotWithShape="0">
                    <a:srgbClr val="9999FF">
                      <a:alpha val="80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小</a:t>
            </a:r>
            <a:endParaRPr lang="zh-CN" altLang="en-US" sz="3600" b="0">
              <a:ln w="9525" cap="flat" cmpd="sng">
                <a:solidFill>
                  <a:srgbClr val="CC99FF"/>
                </a:solidFill>
                <a:prstDash val="solid"/>
                <a:headEnd type="none" w="med" len="med"/>
                <a:tailEnd type="none" w="med" len="med"/>
              </a:ln>
              <a:gradFill rotWithShape="0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  <a:tileRect/>
              </a:gradFill>
              <a:effectLst>
                <a:outerShdw dist="53882" dir="2699999" algn="ctr" rotWithShape="0">
                  <a:srgbClr val="9999FF">
                    <a:alpha val="80000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ctr">
              <a:spcBef>
                <a:spcPct val="0"/>
              </a:spcBef>
            </a:pPr>
            <a:r>
              <a:rPr lang="zh-CN" altLang="en-US" sz="3600" b="0">
                <a:ln w="9525" cap="flat" cmpd="sng">
                  <a:solidFill>
                    <a:srgbClr val="CC99FF"/>
                  </a:solidFill>
                  <a:prstDash val="solid"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  <a:tileRect/>
                </a:gradFill>
                <a:effectLst>
                  <a:outerShdw dist="53882" dir="2699999" algn="ctr" rotWithShape="0">
                    <a:srgbClr val="9999FF">
                      <a:alpha val="80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结</a:t>
            </a:r>
            <a:endParaRPr lang="zh-CN" altLang="en-US" sz="3600" b="0">
              <a:ln w="9525" cap="flat" cmpd="sng">
                <a:solidFill>
                  <a:srgbClr val="CC99FF"/>
                </a:solidFill>
                <a:prstDash val="solid"/>
                <a:headEnd type="none" w="med" len="med"/>
                <a:tailEnd type="none" w="med" len="med"/>
              </a:ln>
              <a:gradFill rotWithShape="0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  <a:tileRect/>
              </a:gradFill>
              <a:effectLst>
                <a:outerShdw dist="53882" dir="2699999" algn="ctr" rotWithShape="0">
                  <a:srgbClr val="9999FF">
                    <a:alpha val="80000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0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307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307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307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07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307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307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307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307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07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307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30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30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30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30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500"/>
                                        <p:tgtEl>
                                          <p:spTgt spid="30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500"/>
                                        <p:tgtEl>
                                          <p:spTgt spid="307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500"/>
                                        <p:tgtEl>
                                          <p:spTgt spid="307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500"/>
                                        <p:tgtEl>
                                          <p:spTgt spid="307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307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500"/>
                                        <p:tgtEl>
                                          <p:spTgt spid="307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500"/>
                                        <p:tgtEl>
                                          <p:spTgt spid="307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6" dur="500"/>
                                        <p:tgtEl>
                                          <p:spTgt spid="307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9" dur="500"/>
                                        <p:tgtEl>
                                          <p:spTgt spid="307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307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5" dur="500"/>
                                        <p:tgtEl>
                                          <p:spTgt spid="307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8" dur="500"/>
                                        <p:tgtEl>
                                          <p:spTgt spid="307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2" grpId="0"/>
      <p:bldP spid="30743" grpId="0"/>
      <p:bldP spid="30745" grpId="0"/>
      <p:bldP spid="30746" grpId="0"/>
      <p:bldP spid="30747" grpId="0"/>
      <p:bldP spid="30750" grpId="0"/>
      <p:bldP spid="30751" grpId="0"/>
      <p:bldP spid="30752" grpId="0"/>
      <p:bldP spid="30753" grpId="0" animBg="1"/>
      <p:bldP spid="30759" grpId="0"/>
      <p:bldP spid="30761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83970" name="矩形 83969"/>
          <p:cNvSpPr/>
          <p:nvPr/>
        </p:nvSpPr>
        <p:spPr>
          <a:xfrm>
            <a:off x="179388" y="1201738"/>
            <a:ext cx="8516937" cy="1905000"/>
          </a:xfrm>
          <a:prstGeom prst="rect">
            <a:avLst/>
          </a:prstGeom>
          <a:noFill/>
          <a:ln w="9525">
            <a:noFill/>
          </a:ln>
        </p:spPr>
        <p:txBody>
          <a:bodyPr lIns="92075" tIns="46038" rIns="92075" bIns="46038"/>
          <a:p>
            <a:pPr marL="457200" indent="-457200">
              <a:lnSpc>
                <a:spcPct val="80000"/>
              </a:lnSpc>
              <a:spcBef>
                <a:spcPct val="50000"/>
              </a:spcBef>
            </a:pPr>
            <a:r>
              <a:rPr lang="en-US" altLang="zh-CN" sz="3400" dirty="0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sz="3400" dirty="0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、</a:t>
            </a:r>
            <a:r>
              <a:rPr lang="en-US" altLang="zh-CN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△</a:t>
            </a:r>
            <a:r>
              <a:rPr lang="en-US" altLang="zh-CN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ABC </a:t>
            </a:r>
            <a:r>
              <a:rPr lang="zh-CN" altLang="en-US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中，</a:t>
            </a:r>
            <a:r>
              <a:rPr lang="en-US" altLang="zh-CN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D </a:t>
            </a:r>
            <a:r>
              <a:rPr lang="zh-CN" altLang="en-US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是</a:t>
            </a:r>
            <a:r>
              <a:rPr lang="en-US" altLang="zh-CN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AB</a:t>
            </a:r>
            <a:r>
              <a:rPr lang="zh-CN" altLang="en-US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中点，</a:t>
            </a:r>
            <a:r>
              <a:rPr lang="en-US" altLang="zh-CN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E</a:t>
            </a:r>
            <a:r>
              <a:rPr lang="zh-CN" altLang="en-US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是</a:t>
            </a:r>
            <a:r>
              <a:rPr lang="en-US" altLang="zh-CN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AC</a:t>
            </a:r>
            <a:r>
              <a:rPr lang="zh-CN" altLang="en-US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上的点，且</a:t>
            </a:r>
            <a:r>
              <a:rPr lang="en-US" altLang="zh-CN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en-US" altLang="zh-CN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AE </a:t>
            </a:r>
            <a:r>
              <a:rPr lang="en-US" altLang="zh-CN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=2</a:t>
            </a:r>
            <a:r>
              <a:rPr lang="en-US" altLang="zh-CN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AC</a:t>
            </a:r>
            <a:r>
              <a:rPr lang="zh-CN" altLang="en-US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en-US" altLang="zh-CN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CD</a:t>
            </a:r>
            <a:r>
              <a:rPr lang="zh-CN" altLang="en-US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、</a:t>
            </a:r>
            <a:r>
              <a:rPr lang="en-US" altLang="zh-CN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BE</a:t>
            </a:r>
            <a:r>
              <a:rPr lang="zh-CN" altLang="en-US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交于</a:t>
            </a:r>
            <a:r>
              <a:rPr lang="en-US" altLang="zh-CN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O</a:t>
            </a:r>
            <a:r>
              <a:rPr lang="zh-CN" altLang="en-US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点</a:t>
            </a:r>
            <a:r>
              <a:rPr lang="en-US" altLang="zh-CN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.</a:t>
            </a:r>
            <a:endParaRPr lang="en-US" altLang="zh-CN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marL="457200" indent="-457200">
              <a:lnSpc>
                <a:spcPct val="80000"/>
              </a:lnSpc>
              <a:spcBef>
                <a:spcPct val="50000"/>
              </a:spcBef>
            </a:pPr>
            <a:r>
              <a:rPr lang="en-US" altLang="zh-CN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</a:t>
            </a:r>
            <a:r>
              <a:rPr lang="zh-CN" altLang="en-US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求证：</a:t>
            </a:r>
            <a:r>
              <a:rPr lang="en-US" altLang="zh-CN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OE </a:t>
            </a:r>
            <a:r>
              <a:rPr lang="en-US" altLang="zh-CN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=     </a:t>
            </a:r>
            <a:r>
              <a:rPr lang="en-US" altLang="zh-CN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BE</a:t>
            </a:r>
            <a:r>
              <a:rPr lang="en-US" altLang="zh-CN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.</a:t>
            </a:r>
            <a:r>
              <a:rPr lang="en-US" altLang="zh-CN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endParaRPr lang="en-US" altLang="zh-CN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aphicFrame>
        <p:nvGraphicFramePr>
          <p:cNvPr id="83971" name="对象 83970"/>
          <p:cNvGraphicFramePr/>
          <p:nvPr/>
        </p:nvGraphicFramePr>
        <p:xfrm>
          <a:off x="3157538" y="2065338"/>
          <a:ext cx="385762" cy="10080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" r:id="rId1" imgW="152400" imgH="393700" progId="Equation.3">
                  <p:embed/>
                </p:oleObj>
              </mc:Choice>
              <mc:Fallback>
                <p:oleObj name="" r:id="rId1" imgW="152400" imgH="393700" progId="Equation.3">
                  <p:embed/>
                  <p:pic>
                    <p:nvPicPr>
                      <p:cNvPr id="0" name="图片 3077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3157538" y="2065338"/>
                        <a:ext cx="385762" cy="10080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83972" name="任意多边形 83971"/>
          <p:cNvSpPr/>
          <p:nvPr/>
        </p:nvSpPr>
        <p:spPr>
          <a:xfrm>
            <a:off x="4295775" y="2543175"/>
            <a:ext cx="3533775" cy="2849563"/>
          </a:xfrm>
          <a:custGeom>
            <a:avLst/>
            <a:gdLst/>
            <a:ahLst/>
            <a:cxnLst/>
            <a:pathLst>
              <a:path w="2227" h="1796">
                <a:moveTo>
                  <a:pt x="0" y="1796"/>
                </a:moveTo>
                <a:lnTo>
                  <a:pt x="2227" y="1796"/>
                </a:lnTo>
                <a:lnTo>
                  <a:pt x="1190" y="0"/>
                </a:lnTo>
                <a:lnTo>
                  <a:pt x="0" y="1796"/>
                </a:lnTo>
                <a:close/>
              </a:path>
            </a:pathLst>
          </a:custGeom>
          <a:noFill/>
          <a:ln w="38100" cap="flat" cmpd="sng">
            <a:solidFill>
              <a:srgbClr val="0000FF">
                <a:alpha val="100000"/>
              </a:srgbClr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83973" name="直接连接符 83972"/>
          <p:cNvSpPr/>
          <p:nvPr/>
        </p:nvSpPr>
        <p:spPr>
          <a:xfrm flipV="1">
            <a:off x="4297363" y="4433888"/>
            <a:ext cx="2971800" cy="960437"/>
          </a:xfrm>
          <a:prstGeom prst="line">
            <a:avLst/>
          </a:prstGeom>
          <a:ln w="381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83974" name="直接连接符 83973"/>
          <p:cNvSpPr/>
          <p:nvPr/>
        </p:nvSpPr>
        <p:spPr>
          <a:xfrm>
            <a:off x="5241925" y="3930650"/>
            <a:ext cx="2546350" cy="1433513"/>
          </a:xfrm>
          <a:prstGeom prst="line">
            <a:avLst/>
          </a:prstGeom>
          <a:ln w="381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83975" name="矩形 83974"/>
          <p:cNvSpPr/>
          <p:nvPr/>
        </p:nvSpPr>
        <p:spPr>
          <a:xfrm>
            <a:off x="7778750" y="5143500"/>
            <a:ext cx="509588" cy="519113"/>
          </a:xfrm>
          <a:prstGeom prst="rect">
            <a:avLst/>
          </a:prstGeom>
          <a:noFill/>
          <a:ln w="38100">
            <a:noFill/>
          </a:ln>
        </p:spPr>
        <p:txBody>
          <a:bodyPr wrap="none" anchor="t">
            <a:spAutoFit/>
          </a:bodyPr>
          <a:p>
            <a:pPr>
              <a:spcBef>
                <a:spcPct val="0"/>
              </a:spcBef>
            </a:pPr>
            <a:r>
              <a:rPr lang="en-US" altLang="zh-CN" sz="2800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  <a:r>
              <a:rPr lang="en-US" altLang="zh-CN"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endParaRPr lang="en-US" altLang="zh-CN" sz="280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83976" name="矩形 83975"/>
          <p:cNvSpPr/>
          <p:nvPr/>
        </p:nvSpPr>
        <p:spPr>
          <a:xfrm>
            <a:off x="7332663" y="4043363"/>
            <a:ext cx="509587" cy="519112"/>
          </a:xfrm>
          <a:prstGeom prst="rect">
            <a:avLst/>
          </a:prstGeom>
          <a:noFill/>
          <a:ln w="38100">
            <a:noFill/>
          </a:ln>
        </p:spPr>
        <p:txBody>
          <a:bodyPr wrap="none" anchor="t">
            <a:spAutoFit/>
          </a:bodyPr>
          <a:p>
            <a:pPr>
              <a:spcBef>
                <a:spcPct val="0"/>
              </a:spcBef>
            </a:pPr>
            <a:r>
              <a:rPr lang="en-US" altLang="zh-CN" sz="2800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E</a:t>
            </a:r>
            <a:r>
              <a:rPr lang="en-US" altLang="zh-CN"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endParaRPr lang="en-US" altLang="zh-CN" sz="280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83977" name="矩形 83976"/>
          <p:cNvSpPr/>
          <p:nvPr/>
        </p:nvSpPr>
        <p:spPr>
          <a:xfrm>
            <a:off x="6662738" y="3113088"/>
            <a:ext cx="509587" cy="519112"/>
          </a:xfrm>
          <a:prstGeom prst="rect">
            <a:avLst/>
          </a:prstGeom>
          <a:noFill/>
          <a:ln w="38100">
            <a:noFill/>
          </a:ln>
        </p:spPr>
        <p:txBody>
          <a:bodyPr wrap="none" anchor="t">
            <a:spAutoFit/>
          </a:bodyPr>
          <a:p>
            <a:pPr>
              <a:spcBef>
                <a:spcPct val="0"/>
              </a:spcBef>
            </a:pPr>
            <a:r>
              <a:rPr lang="en-US" altLang="zh-CN" sz="2800" i="1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F</a:t>
            </a:r>
            <a:r>
              <a:rPr lang="en-US" altLang="zh-CN" sz="2800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endParaRPr lang="en-US" altLang="zh-CN" sz="2800">
              <a:solidFill>
                <a:srgbClr val="FF0066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83978" name="矩形 83977"/>
          <p:cNvSpPr/>
          <p:nvPr/>
        </p:nvSpPr>
        <p:spPr>
          <a:xfrm>
            <a:off x="4743450" y="3570288"/>
            <a:ext cx="530225" cy="519112"/>
          </a:xfrm>
          <a:prstGeom prst="rect">
            <a:avLst/>
          </a:prstGeom>
          <a:noFill/>
          <a:ln w="38100">
            <a:noFill/>
          </a:ln>
        </p:spPr>
        <p:txBody>
          <a:bodyPr wrap="none" anchor="t">
            <a:spAutoFit/>
          </a:bodyPr>
          <a:p>
            <a:pPr>
              <a:spcBef>
                <a:spcPct val="0"/>
              </a:spcBef>
            </a:pPr>
            <a:r>
              <a:rPr lang="en-US" altLang="zh-CN" sz="2800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D</a:t>
            </a:r>
            <a:r>
              <a:rPr lang="en-US" altLang="zh-CN"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endParaRPr lang="en-US" altLang="zh-CN" sz="280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83979" name="矩形 83978"/>
          <p:cNvSpPr/>
          <p:nvPr/>
        </p:nvSpPr>
        <p:spPr>
          <a:xfrm>
            <a:off x="3906838" y="5081588"/>
            <a:ext cx="509587" cy="519112"/>
          </a:xfrm>
          <a:prstGeom prst="rect">
            <a:avLst/>
          </a:prstGeom>
          <a:noFill/>
          <a:ln w="38100">
            <a:noFill/>
          </a:ln>
        </p:spPr>
        <p:txBody>
          <a:bodyPr wrap="none" anchor="t">
            <a:spAutoFit/>
          </a:bodyPr>
          <a:p>
            <a:pPr>
              <a:spcBef>
                <a:spcPct val="0"/>
              </a:spcBef>
            </a:pPr>
            <a:r>
              <a:rPr lang="en-US" altLang="zh-CN" sz="2800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r>
              <a:rPr lang="en-US" altLang="zh-CN"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endParaRPr lang="en-US" altLang="zh-CN" sz="280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83980" name="矩形 83979"/>
          <p:cNvSpPr/>
          <p:nvPr/>
        </p:nvSpPr>
        <p:spPr>
          <a:xfrm>
            <a:off x="5868988" y="2092325"/>
            <a:ext cx="509587" cy="519113"/>
          </a:xfrm>
          <a:prstGeom prst="rect">
            <a:avLst/>
          </a:prstGeom>
          <a:noFill/>
          <a:ln w="38100">
            <a:noFill/>
          </a:ln>
        </p:spPr>
        <p:txBody>
          <a:bodyPr wrap="none" anchor="t">
            <a:spAutoFit/>
          </a:bodyPr>
          <a:p>
            <a:pPr>
              <a:spcBef>
                <a:spcPct val="0"/>
              </a:spcBef>
            </a:pPr>
            <a:r>
              <a:rPr lang="en-US" altLang="zh-CN" sz="2800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en-US" altLang="zh-CN"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endParaRPr lang="en-US" altLang="zh-CN" sz="280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83981" name="直接连接符 83980"/>
          <p:cNvSpPr/>
          <p:nvPr/>
        </p:nvSpPr>
        <p:spPr>
          <a:xfrm flipV="1">
            <a:off x="5257800" y="3549650"/>
            <a:ext cx="1493838" cy="381000"/>
          </a:xfrm>
          <a:prstGeom prst="line">
            <a:avLst/>
          </a:prstGeom>
          <a:ln w="38100" cap="flat" cmpd="sng">
            <a:solidFill>
              <a:srgbClr val="FF0066"/>
            </a:solidFill>
            <a:prstDash val="sysDot"/>
            <a:headEnd type="none" w="med" len="med"/>
            <a:tailEnd type="none" w="med" len="med"/>
          </a:ln>
        </p:spPr>
      </p:sp>
      <p:sp>
        <p:nvSpPr>
          <p:cNvPr id="83982" name="椭圆 83981"/>
          <p:cNvSpPr/>
          <p:nvPr/>
        </p:nvSpPr>
        <p:spPr>
          <a:xfrm>
            <a:off x="6705600" y="3473450"/>
            <a:ext cx="122238" cy="122238"/>
          </a:xfrm>
          <a:prstGeom prst="ellipse">
            <a:avLst/>
          </a:prstGeom>
          <a:solidFill>
            <a:srgbClr val="FF0066"/>
          </a:solidFill>
          <a:ln w="127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83983" name="矩形 83982"/>
          <p:cNvSpPr/>
          <p:nvPr/>
        </p:nvSpPr>
        <p:spPr>
          <a:xfrm>
            <a:off x="246063" y="346075"/>
            <a:ext cx="3143250" cy="5905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>
              <a:spcBef>
                <a:spcPct val="0"/>
              </a:spcBef>
            </a:pPr>
            <a:r>
              <a:rPr lang="zh-CN" altLang="en-US" sz="3600" b="1">
                <a:ln w="19050" cap="flat" cmpd="sng">
                  <a:solidFill>
                    <a:srgbClr val="FF0066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FF00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课外探索</a:t>
            </a:r>
            <a:endParaRPr lang="zh-CN" altLang="en-US" sz="3600" b="1">
              <a:ln w="19050" cap="flat" cmpd="sng">
                <a:solidFill>
                  <a:srgbClr val="FF0066"/>
                </a:solidFill>
                <a:prstDash val="solid"/>
                <a:headEnd type="none" w="med" len="med"/>
                <a:tailEnd type="none" w="med" len="med"/>
              </a:ln>
              <a:solidFill>
                <a:srgbClr val="FFFF00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83984" name="直接连接符 83983"/>
          <p:cNvSpPr/>
          <p:nvPr/>
        </p:nvSpPr>
        <p:spPr>
          <a:xfrm>
            <a:off x="2117725" y="2133600"/>
            <a:ext cx="2241550" cy="0"/>
          </a:xfrm>
          <a:prstGeom prst="line">
            <a:avLst/>
          </a:prstGeom>
          <a:ln w="38100" cap="flat" cmpd="sng">
            <a:solidFill>
              <a:srgbClr val="FF0066"/>
            </a:solidFill>
            <a:prstDash val="solid"/>
            <a:headEnd type="none" w="med" len="med"/>
            <a:tailEnd type="none" w="med" len="med"/>
          </a:ln>
        </p:spPr>
      </p:sp>
      <p:graphicFrame>
        <p:nvGraphicFramePr>
          <p:cNvPr id="83985" name="内容占位符 83984"/>
          <p:cNvGraphicFramePr/>
          <p:nvPr>
            <p:ph idx="1"/>
          </p:nvPr>
        </p:nvGraphicFramePr>
        <p:xfrm>
          <a:off x="561975" y="3046413"/>
          <a:ext cx="2257425" cy="14970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" r:id="rId3" imgW="951865" imgH="609600" progId="Equation.DSMT4">
                  <p:embed/>
                </p:oleObj>
              </mc:Choice>
              <mc:Fallback>
                <p:oleObj name="" r:id="rId3" imgW="951865" imgH="609600" progId="Equation.DSMT4">
                  <p:embed/>
                  <p:pic>
                    <p:nvPicPr>
                      <p:cNvPr id="0" name="图片 3078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61975" y="3046413"/>
                        <a:ext cx="2257425" cy="1497012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3986" name="对象 83985"/>
          <p:cNvGraphicFramePr/>
          <p:nvPr/>
        </p:nvGraphicFramePr>
        <p:xfrm>
          <a:off x="454025" y="4559300"/>
          <a:ext cx="3497263" cy="14874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name="" r:id="rId5" imgW="1422400" imgH="609600" progId="Equation.DSMT4">
                  <p:embed/>
                </p:oleObj>
              </mc:Choice>
              <mc:Fallback>
                <p:oleObj name="" r:id="rId5" imgW="1422400" imgH="609600" progId="Equation.DSMT4">
                  <p:embed/>
                  <p:pic>
                    <p:nvPicPr>
                      <p:cNvPr id="0" name="图片 3079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54025" y="4559300"/>
                        <a:ext cx="3497263" cy="14874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83987" name="矩形 83986"/>
          <p:cNvSpPr/>
          <p:nvPr/>
        </p:nvSpPr>
        <p:spPr>
          <a:xfrm>
            <a:off x="6270625" y="4557713"/>
            <a:ext cx="441325" cy="519112"/>
          </a:xfrm>
          <a:prstGeom prst="rect">
            <a:avLst/>
          </a:prstGeom>
          <a:noFill/>
          <a:ln w="38100">
            <a:noFill/>
          </a:ln>
        </p:spPr>
        <p:txBody>
          <a:bodyPr wrap="none" anchor="t">
            <a:spAutoFit/>
          </a:bodyPr>
          <a:p>
            <a:pPr>
              <a:spcBef>
                <a:spcPct val="0"/>
              </a:spcBef>
            </a:pPr>
            <a:r>
              <a:rPr lang="en-US" altLang="zh-CN" sz="2800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O</a:t>
            </a:r>
            <a:endParaRPr lang="en-US" altLang="zh-CN" sz="2800" i="1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83988" name="直接连接符 83987"/>
          <p:cNvSpPr/>
          <p:nvPr/>
        </p:nvSpPr>
        <p:spPr>
          <a:xfrm flipH="1" flipV="1">
            <a:off x="6870700" y="4403725"/>
            <a:ext cx="123825" cy="214313"/>
          </a:xfrm>
          <a:prstGeom prst="line">
            <a:avLst/>
          </a:prstGeom>
          <a:ln w="635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grpSp>
        <p:nvGrpSpPr>
          <p:cNvPr id="83989" name="组合 83988"/>
          <p:cNvGrpSpPr/>
          <p:nvPr/>
        </p:nvGrpSpPr>
        <p:grpSpPr>
          <a:xfrm>
            <a:off x="6032500" y="3559175"/>
            <a:ext cx="231775" cy="273050"/>
            <a:chOff x="3800" y="2242"/>
            <a:chExt cx="146" cy="172"/>
          </a:xfrm>
        </p:grpSpPr>
        <p:sp>
          <p:nvSpPr>
            <p:cNvPr id="83990" name="直接连接符 83989"/>
            <p:cNvSpPr/>
            <p:nvPr/>
          </p:nvSpPr>
          <p:spPr>
            <a:xfrm flipH="1" flipV="1">
              <a:off x="3868" y="2242"/>
              <a:ext cx="78" cy="135"/>
            </a:xfrm>
            <a:prstGeom prst="line">
              <a:avLst/>
            </a:prstGeom>
            <a:ln w="635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83991" name="直接连接符 83990"/>
            <p:cNvSpPr/>
            <p:nvPr/>
          </p:nvSpPr>
          <p:spPr>
            <a:xfrm flipH="1" flipV="1">
              <a:off x="3800" y="2279"/>
              <a:ext cx="78" cy="135"/>
            </a:xfrm>
            <a:prstGeom prst="line">
              <a:avLst/>
            </a:prstGeom>
            <a:ln w="635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83992" name="左大括号 83991"/>
          <p:cNvSpPr/>
          <p:nvPr/>
        </p:nvSpPr>
        <p:spPr>
          <a:xfrm rot="-6402849">
            <a:off x="5749925" y="3551238"/>
            <a:ext cx="171450" cy="3016250"/>
          </a:xfrm>
          <a:prstGeom prst="leftBrace">
            <a:avLst>
              <a:gd name="adj1" fmla="val 146604"/>
              <a:gd name="adj2" fmla="val 50000"/>
            </a:avLst>
          </a:prstGeom>
          <a:noFill/>
          <a:ln w="38100" cap="flat" cmpd="sng">
            <a:solidFill>
              <a:srgbClr val="FF0066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grpSp>
        <p:nvGrpSpPr>
          <p:cNvPr id="83993" name="组合 83992"/>
          <p:cNvGrpSpPr/>
          <p:nvPr/>
        </p:nvGrpSpPr>
        <p:grpSpPr>
          <a:xfrm>
            <a:off x="5548313" y="4953000"/>
            <a:ext cx="466725" cy="338138"/>
            <a:chOff x="3495" y="3120"/>
            <a:chExt cx="294" cy="213"/>
          </a:xfrm>
        </p:grpSpPr>
        <p:sp>
          <p:nvSpPr>
            <p:cNvPr id="83994" name="直接连接符 83993"/>
            <p:cNvSpPr/>
            <p:nvPr/>
          </p:nvSpPr>
          <p:spPr>
            <a:xfrm flipH="1" flipV="1">
              <a:off x="3563" y="3161"/>
              <a:ext cx="78" cy="135"/>
            </a:xfrm>
            <a:prstGeom prst="line">
              <a:avLst/>
            </a:prstGeom>
            <a:ln w="635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83995" name="直接连接符 83994"/>
            <p:cNvSpPr/>
            <p:nvPr/>
          </p:nvSpPr>
          <p:spPr>
            <a:xfrm flipH="1" flipV="1">
              <a:off x="3495" y="3198"/>
              <a:ext cx="78" cy="135"/>
            </a:xfrm>
            <a:prstGeom prst="line">
              <a:avLst/>
            </a:prstGeom>
            <a:ln w="635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83996" name="直接连接符 83995"/>
            <p:cNvSpPr/>
            <p:nvPr/>
          </p:nvSpPr>
          <p:spPr>
            <a:xfrm flipH="1" flipV="1">
              <a:off x="3711" y="3120"/>
              <a:ext cx="78" cy="135"/>
            </a:xfrm>
            <a:prstGeom prst="line">
              <a:avLst/>
            </a:prstGeom>
            <a:ln w="635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83997" name="直接连接符 83996"/>
            <p:cNvSpPr/>
            <p:nvPr/>
          </p:nvSpPr>
          <p:spPr>
            <a:xfrm flipH="1" flipV="1">
              <a:off x="3643" y="3157"/>
              <a:ext cx="78" cy="135"/>
            </a:xfrm>
            <a:prstGeom prst="line">
              <a:avLst/>
            </a:prstGeom>
            <a:ln w="635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39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839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83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39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39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39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39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839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39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39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839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839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839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839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839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97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87042" name="文本框 87041"/>
          <p:cNvSpPr txBox="1"/>
          <p:nvPr/>
        </p:nvSpPr>
        <p:spPr>
          <a:xfrm>
            <a:off x="196850" y="1082675"/>
            <a:ext cx="8697913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0"/>
              </a:spcBef>
            </a:pPr>
            <a:r>
              <a:rPr lang="en-US" altLang="zh-CN" sz="3200" dirty="0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r>
              <a:rPr lang="zh-CN" altLang="en-US" sz="3200" dirty="0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、</a:t>
            </a:r>
            <a:r>
              <a:rPr lang="zh-CN" altLang="en-US" sz="32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如图，任意四边形</a:t>
            </a:r>
            <a:r>
              <a:rPr lang="en-US" altLang="zh-CN" sz="32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ABCD</a:t>
            </a:r>
            <a:r>
              <a:rPr lang="zh-CN" altLang="en-US" sz="32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en-US" altLang="zh-CN" sz="32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E</a:t>
            </a:r>
            <a:r>
              <a:rPr lang="zh-CN" altLang="en-US" sz="32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、</a:t>
            </a:r>
            <a:r>
              <a:rPr lang="en-US" altLang="zh-CN" sz="32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F</a:t>
            </a:r>
            <a:r>
              <a:rPr lang="zh-CN" altLang="en-US" sz="32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分别是</a:t>
            </a:r>
            <a:r>
              <a:rPr lang="en-US" altLang="zh-CN" sz="32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AD</a:t>
            </a:r>
            <a:r>
              <a:rPr lang="zh-CN" altLang="en-US" sz="32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、</a:t>
            </a:r>
            <a:r>
              <a:rPr lang="en-US" altLang="zh-CN" sz="32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BC</a:t>
            </a:r>
            <a:r>
              <a:rPr lang="zh-CN" altLang="en-US" sz="32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的中点，</a:t>
            </a:r>
            <a:endParaRPr lang="zh-CN" altLang="en-US" sz="3200" dirty="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87043" name="直接连接符 87042"/>
          <p:cNvSpPr/>
          <p:nvPr/>
        </p:nvSpPr>
        <p:spPr>
          <a:xfrm flipH="1">
            <a:off x="4025900" y="3311525"/>
            <a:ext cx="1368425" cy="1296988"/>
          </a:xfrm>
          <a:prstGeom prst="line">
            <a:avLst/>
          </a:prstGeom>
          <a:ln w="38100" cap="flat" cmpd="sng">
            <a:solidFill>
              <a:srgbClr val="FF0066"/>
            </a:solidFill>
            <a:prstDash val="lgDash"/>
            <a:headEnd type="none" w="med" len="med"/>
            <a:tailEnd type="none" w="med" len="med"/>
          </a:ln>
        </p:spPr>
      </p:sp>
      <p:sp>
        <p:nvSpPr>
          <p:cNvPr id="87044" name="直接连接符 87043"/>
          <p:cNvSpPr/>
          <p:nvPr/>
        </p:nvSpPr>
        <p:spPr>
          <a:xfrm>
            <a:off x="4025900" y="4608513"/>
            <a:ext cx="2233613" cy="935037"/>
          </a:xfrm>
          <a:prstGeom prst="line">
            <a:avLst/>
          </a:prstGeom>
          <a:ln w="38100" cap="flat" cmpd="sng">
            <a:solidFill>
              <a:srgbClr val="0000FF"/>
            </a:solidFill>
            <a:prstDash val="lgDash"/>
            <a:headEnd type="none" w="med" len="med"/>
            <a:tailEnd type="none" w="med" len="med"/>
          </a:ln>
        </p:spPr>
      </p:sp>
      <p:grpSp>
        <p:nvGrpSpPr>
          <p:cNvPr id="87045" name="组合 87044"/>
          <p:cNvGrpSpPr/>
          <p:nvPr/>
        </p:nvGrpSpPr>
        <p:grpSpPr>
          <a:xfrm>
            <a:off x="3378200" y="2522538"/>
            <a:ext cx="5280025" cy="3748087"/>
            <a:chOff x="1519" y="1572"/>
            <a:chExt cx="3326" cy="2361"/>
          </a:xfrm>
        </p:grpSpPr>
        <p:sp>
          <p:nvSpPr>
            <p:cNvPr id="87046" name="直接连接符 87045"/>
            <p:cNvSpPr/>
            <p:nvPr/>
          </p:nvSpPr>
          <p:spPr>
            <a:xfrm flipV="1">
              <a:off x="2064" y="1797"/>
              <a:ext cx="1632" cy="454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87047" name="直接连接符 87046"/>
            <p:cNvSpPr/>
            <p:nvPr/>
          </p:nvSpPr>
          <p:spPr>
            <a:xfrm flipH="1">
              <a:off x="1791" y="2251"/>
              <a:ext cx="273" cy="127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87048" name="直接连接符 87047"/>
            <p:cNvSpPr/>
            <p:nvPr/>
          </p:nvSpPr>
          <p:spPr>
            <a:xfrm flipV="1">
              <a:off x="1791" y="3385"/>
              <a:ext cx="2858" cy="136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87049" name="直接连接符 87048"/>
            <p:cNvSpPr/>
            <p:nvPr/>
          </p:nvSpPr>
          <p:spPr>
            <a:xfrm flipH="1" flipV="1">
              <a:off x="3696" y="1797"/>
              <a:ext cx="953" cy="1588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87050" name="直接连接符 87049"/>
            <p:cNvSpPr/>
            <p:nvPr/>
          </p:nvSpPr>
          <p:spPr>
            <a:xfrm flipH="1">
              <a:off x="1791" y="1797"/>
              <a:ext cx="1905" cy="1724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87051" name="直接连接符 87050"/>
            <p:cNvSpPr/>
            <p:nvPr/>
          </p:nvSpPr>
          <p:spPr>
            <a:xfrm>
              <a:off x="2064" y="2251"/>
              <a:ext cx="2540" cy="1134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87052" name="直接连接符 87051"/>
            <p:cNvSpPr/>
            <p:nvPr/>
          </p:nvSpPr>
          <p:spPr>
            <a:xfrm>
              <a:off x="2789" y="2069"/>
              <a:ext cx="545" cy="1406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87053" name="文本框 87052"/>
            <p:cNvSpPr txBox="1"/>
            <p:nvPr/>
          </p:nvSpPr>
          <p:spPr>
            <a:xfrm>
              <a:off x="1701" y="2071"/>
              <a:ext cx="287" cy="365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none" anchor="t">
              <a:spAutoFit/>
            </a:bodyPr>
            <a:p>
              <a:pPr>
                <a:spcBef>
                  <a:spcPct val="0"/>
                </a:spcBef>
              </a:pPr>
              <a:r>
                <a:rPr lang="en-US" altLang="zh-CN" sz="3200" i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A</a:t>
              </a:r>
              <a:endParaRPr lang="en-US" altLang="zh-CN" sz="3200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87054" name="文本框 87053"/>
            <p:cNvSpPr txBox="1"/>
            <p:nvPr/>
          </p:nvSpPr>
          <p:spPr>
            <a:xfrm>
              <a:off x="1519" y="3568"/>
              <a:ext cx="287" cy="365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none" anchor="t">
              <a:spAutoFit/>
            </a:bodyPr>
            <a:p>
              <a:pPr>
                <a:spcBef>
                  <a:spcPct val="0"/>
                </a:spcBef>
              </a:pPr>
              <a:r>
                <a:rPr lang="en-US" altLang="zh-CN" sz="3200" i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B</a:t>
              </a:r>
              <a:endParaRPr lang="en-US" altLang="zh-CN" sz="3200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87055" name="文本框 87054"/>
            <p:cNvSpPr txBox="1"/>
            <p:nvPr/>
          </p:nvSpPr>
          <p:spPr>
            <a:xfrm>
              <a:off x="4558" y="3387"/>
              <a:ext cx="287" cy="365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none" anchor="t">
              <a:spAutoFit/>
            </a:bodyPr>
            <a:p>
              <a:pPr>
                <a:spcBef>
                  <a:spcPct val="0"/>
                </a:spcBef>
              </a:pPr>
              <a:r>
                <a:rPr lang="en-US" altLang="zh-CN" sz="3200" i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C</a:t>
              </a:r>
              <a:endParaRPr lang="en-US" altLang="zh-CN" sz="3200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87056" name="文本框 87055"/>
            <p:cNvSpPr txBox="1"/>
            <p:nvPr/>
          </p:nvSpPr>
          <p:spPr>
            <a:xfrm>
              <a:off x="3833" y="1572"/>
              <a:ext cx="301" cy="365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none" anchor="t">
              <a:spAutoFit/>
            </a:bodyPr>
            <a:p>
              <a:pPr>
                <a:spcBef>
                  <a:spcPct val="0"/>
                </a:spcBef>
              </a:pPr>
              <a:r>
                <a:rPr lang="en-US" altLang="zh-CN" sz="3200" i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D</a:t>
              </a:r>
              <a:endParaRPr lang="en-US" altLang="zh-CN" sz="3200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87057" name="文本框 87056"/>
            <p:cNvSpPr txBox="1"/>
            <p:nvPr/>
          </p:nvSpPr>
          <p:spPr>
            <a:xfrm>
              <a:off x="2608" y="1706"/>
              <a:ext cx="287" cy="365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none" anchor="t">
              <a:spAutoFit/>
            </a:bodyPr>
            <a:p>
              <a:pPr>
                <a:spcBef>
                  <a:spcPct val="0"/>
                </a:spcBef>
              </a:pPr>
              <a:r>
                <a:rPr lang="en-US" altLang="zh-CN" sz="3200" i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E</a:t>
              </a:r>
              <a:endParaRPr lang="en-US" altLang="zh-CN" sz="3200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87058" name="文本框 87057"/>
            <p:cNvSpPr txBox="1"/>
            <p:nvPr/>
          </p:nvSpPr>
          <p:spPr>
            <a:xfrm>
              <a:off x="3198" y="3568"/>
              <a:ext cx="287" cy="365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none" anchor="t">
              <a:spAutoFit/>
            </a:bodyPr>
            <a:p>
              <a:pPr>
                <a:spcBef>
                  <a:spcPct val="0"/>
                </a:spcBef>
              </a:pPr>
              <a:r>
                <a:rPr lang="en-US" altLang="zh-CN" sz="3200" i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F</a:t>
              </a:r>
              <a:endParaRPr lang="en-US" altLang="zh-CN" sz="3200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sp>
        <p:nvSpPr>
          <p:cNvPr id="87059" name="文本框 87058"/>
          <p:cNvSpPr txBox="1"/>
          <p:nvPr/>
        </p:nvSpPr>
        <p:spPr>
          <a:xfrm>
            <a:off x="3378200" y="4179888"/>
            <a:ext cx="546100" cy="579437"/>
          </a:xfrm>
          <a:prstGeom prst="rect">
            <a:avLst/>
          </a:prstGeom>
          <a:noFill/>
          <a:ln w="38100">
            <a:noFill/>
          </a:ln>
        </p:spPr>
        <p:txBody>
          <a:bodyPr wrap="none" anchor="t">
            <a:spAutoFit/>
          </a:bodyPr>
          <a:p>
            <a:pPr>
              <a:spcBef>
                <a:spcPct val="0"/>
              </a:spcBef>
            </a:pPr>
            <a:r>
              <a:rPr lang="en-US" altLang="zh-CN" sz="3200" i="1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M</a:t>
            </a:r>
            <a:endParaRPr lang="en-US" altLang="zh-CN" sz="3200" i="1">
              <a:solidFill>
                <a:srgbClr val="FF0066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pSp>
        <p:nvGrpSpPr>
          <p:cNvPr id="87060" name="组合 87059"/>
          <p:cNvGrpSpPr/>
          <p:nvPr/>
        </p:nvGrpSpPr>
        <p:grpSpPr>
          <a:xfrm>
            <a:off x="536575" y="2057400"/>
            <a:ext cx="4489450" cy="876300"/>
            <a:chOff x="338" y="896"/>
            <a:chExt cx="2828" cy="552"/>
          </a:xfrm>
        </p:grpSpPr>
        <p:graphicFrame>
          <p:nvGraphicFramePr>
            <p:cNvPr id="87061" name="内容占位符 87060"/>
            <p:cNvGraphicFramePr/>
            <p:nvPr>
              <p:ph idx="4294967295"/>
            </p:nvPr>
          </p:nvGraphicFramePr>
          <p:xfrm>
            <a:off x="1626" y="896"/>
            <a:ext cx="200" cy="55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1" name="" r:id="rId1" imgW="152400" imgH="405765" progId="Equation.DSMT4">
                    <p:embed/>
                  </p:oleObj>
                </mc:Choice>
                <mc:Fallback>
                  <p:oleObj name="" r:id="rId1" imgW="152400" imgH="405765" progId="Equation.DSMT4">
                    <p:embed/>
                    <p:pic>
                      <p:nvPicPr>
                        <p:cNvPr id="0" name="图片 3080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1626" y="896"/>
                          <a:ext cx="200" cy="552"/>
                        </a:xfrm>
                        <a:prstGeom prst="rect">
                          <a:avLst/>
                        </a:prstGeom>
                        <a:noFill/>
                        <a:ln w="38100"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87062" name="矩形 87061"/>
            <p:cNvSpPr/>
            <p:nvPr/>
          </p:nvSpPr>
          <p:spPr>
            <a:xfrm>
              <a:off x="338" y="906"/>
              <a:ext cx="2828" cy="480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none" anchor="t">
              <a:spAutoFit/>
            </a:bodyPr>
            <a:p>
              <a:pPr>
                <a:spcBef>
                  <a:spcPct val="0"/>
                </a:spcBef>
              </a:pPr>
              <a:r>
                <a:rPr lang="zh-CN" altLang="en-US" sz="2800" dirty="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求证：</a:t>
              </a:r>
              <a:r>
                <a:rPr lang="en-US" altLang="zh-CN" sz="28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EF</a:t>
              </a:r>
              <a:r>
                <a:rPr lang="en-US" altLang="zh-CN" sz="4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&lt;</a:t>
              </a:r>
              <a:r>
                <a:rPr lang="en-US" altLang="zh-CN" sz="2800" dirty="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  </a:t>
              </a:r>
              <a:r>
                <a:rPr lang="zh-CN" altLang="en-US" sz="2800" dirty="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（</a:t>
              </a:r>
              <a:r>
                <a:rPr lang="en-US" altLang="zh-CN" sz="2800" dirty="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AC+BD</a:t>
              </a:r>
              <a:r>
                <a:rPr lang="zh-CN" altLang="en-US" sz="2800" dirty="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）．</a:t>
              </a:r>
              <a:endParaRPr lang="zh-CN" altLang="en-US" sz="28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sp>
        <p:nvSpPr>
          <p:cNvPr id="87063" name="椭圆 87062"/>
          <p:cNvSpPr/>
          <p:nvPr/>
        </p:nvSpPr>
        <p:spPr>
          <a:xfrm>
            <a:off x="3978275" y="4551363"/>
            <a:ext cx="106363" cy="106362"/>
          </a:xfrm>
          <a:prstGeom prst="ellipse">
            <a:avLst/>
          </a:prstGeom>
          <a:solidFill>
            <a:srgbClr val="FF0066"/>
          </a:solidFill>
          <a:ln w="127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87064" name="矩形 87063"/>
          <p:cNvSpPr/>
          <p:nvPr/>
        </p:nvSpPr>
        <p:spPr>
          <a:xfrm>
            <a:off x="246063" y="346075"/>
            <a:ext cx="3143250" cy="5905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>
              <a:spcBef>
                <a:spcPct val="0"/>
              </a:spcBef>
            </a:pPr>
            <a:r>
              <a:rPr lang="zh-CN" altLang="en-US" sz="3600" b="1">
                <a:ln w="19050" cap="flat" cmpd="sng">
                  <a:solidFill>
                    <a:srgbClr val="FF0066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FF00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课外探索</a:t>
            </a:r>
            <a:endParaRPr lang="zh-CN" altLang="en-US" sz="3600" b="1">
              <a:ln w="19050" cap="flat" cmpd="sng">
                <a:solidFill>
                  <a:srgbClr val="FF0066"/>
                </a:solidFill>
                <a:prstDash val="solid"/>
                <a:headEnd type="none" w="med" len="med"/>
                <a:tailEnd type="none" w="med" len="med"/>
              </a:ln>
              <a:solidFill>
                <a:srgbClr val="FFFF00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87065" name="直接连接符 87064"/>
          <p:cNvSpPr/>
          <p:nvPr/>
        </p:nvSpPr>
        <p:spPr>
          <a:xfrm>
            <a:off x="4221163" y="3597275"/>
            <a:ext cx="4114800" cy="1828800"/>
          </a:xfrm>
          <a:prstGeom prst="line">
            <a:avLst/>
          </a:prstGeom>
          <a:ln w="635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87066" name="直接连接符 87065"/>
          <p:cNvSpPr/>
          <p:nvPr/>
        </p:nvSpPr>
        <p:spPr>
          <a:xfrm flipV="1">
            <a:off x="3825875" y="2881313"/>
            <a:ext cx="3016250" cy="2728912"/>
          </a:xfrm>
          <a:prstGeom prst="line">
            <a:avLst/>
          </a:prstGeom>
          <a:ln w="63500" cap="flat" cmpd="sng">
            <a:solidFill>
              <a:srgbClr val="FF0066"/>
            </a:solidFill>
            <a:prstDash val="solid"/>
            <a:headEnd type="none" w="med" len="med"/>
            <a:tailEnd type="none" w="med" len="med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70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70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4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70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70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70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70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7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870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870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2000"/>
                                        <p:tgtEl>
                                          <p:spTgt spid="870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2000"/>
                                        <p:tgtEl>
                                          <p:spTgt spid="870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059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grpSp>
        <p:nvGrpSpPr>
          <p:cNvPr id="88066" name="组合 88065"/>
          <p:cNvGrpSpPr/>
          <p:nvPr/>
        </p:nvGrpSpPr>
        <p:grpSpPr>
          <a:xfrm>
            <a:off x="1041400" y="3327400"/>
            <a:ext cx="3300413" cy="2349500"/>
            <a:chOff x="2027" y="1636"/>
            <a:chExt cx="2079" cy="1480"/>
          </a:xfrm>
        </p:grpSpPr>
        <p:sp>
          <p:nvSpPr>
            <p:cNvPr id="88067" name="直接连接符 88066"/>
            <p:cNvSpPr/>
            <p:nvPr/>
          </p:nvSpPr>
          <p:spPr>
            <a:xfrm flipH="1">
              <a:off x="2258" y="1870"/>
              <a:ext cx="751" cy="912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88068" name="直接连接符 88067"/>
            <p:cNvSpPr/>
            <p:nvPr/>
          </p:nvSpPr>
          <p:spPr>
            <a:xfrm>
              <a:off x="3009" y="1870"/>
              <a:ext cx="826" cy="336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88069" name="直接连接符 88068"/>
            <p:cNvSpPr/>
            <p:nvPr/>
          </p:nvSpPr>
          <p:spPr>
            <a:xfrm>
              <a:off x="3835" y="2206"/>
              <a:ext cx="75" cy="672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88070" name="直接连接符 88069"/>
            <p:cNvSpPr/>
            <p:nvPr/>
          </p:nvSpPr>
          <p:spPr>
            <a:xfrm>
              <a:off x="2258" y="2782"/>
              <a:ext cx="1652" cy="96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88071" name="直接连接符 88070"/>
            <p:cNvSpPr/>
            <p:nvPr/>
          </p:nvSpPr>
          <p:spPr>
            <a:xfrm flipH="1">
              <a:off x="3084" y="2062"/>
              <a:ext cx="376" cy="768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88072" name="文本框 88071"/>
            <p:cNvSpPr txBox="1"/>
            <p:nvPr/>
          </p:nvSpPr>
          <p:spPr>
            <a:xfrm>
              <a:off x="2027" y="2625"/>
              <a:ext cx="265" cy="327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none" anchor="t">
              <a:spAutoFit/>
            </a:bodyPr>
            <a:p>
              <a:pPr>
                <a:spcBef>
                  <a:spcPct val="0"/>
                </a:spcBef>
              </a:pPr>
              <a:r>
                <a:rPr lang="en-US" altLang="zh-CN" sz="2800" i="1">
                  <a:latin typeface="Times New Roman" panose="02020603050405020304" pitchFamily="18" charset="0"/>
                  <a:ea typeface="宋体" panose="02010600030101010101" pitchFamily="2" charset="-122"/>
                </a:rPr>
                <a:t>A</a:t>
              </a:r>
              <a:endParaRPr lang="en-US" altLang="zh-CN" sz="2800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88073" name="文本框 88072"/>
            <p:cNvSpPr txBox="1"/>
            <p:nvPr/>
          </p:nvSpPr>
          <p:spPr>
            <a:xfrm>
              <a:off x="3814" y="2789"/>
              <a:ext cx="265" cy="327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none" anchor="t">
              <a:spAutoFit/>
            </a:bodyPr>
            <a:p>
              <a:pPr>
                <a:spcBef>
                  <a:spcPct val="0"/>
                </a:spcBef>
              </a:pPr>
              <a:r>
                <a:rPr lang="en-US" altLang="zh-CN" sz="2800" i="1">
                  <a:latin typeface="Times New Roman" panose="02020603050405020304" pitchFamily="18" charset="0"/>
                  <a:ea typeface="宋体" panose="02010600030101010101" pitchFamily="2" charset="-122"/>
                </a:rPr>
                <a:t>B</a:t>
              </a:r>
              <a:endParaRPr lang="en-US" altLang="zh-CN" sz="2800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88074" name="文本框 88073"/>
            <p:cNvSpPr txBox="1"/>
            <p:nvPr/>
          </p:nvSpPr>
          <p:spPr>
            <a:xfrm>
              <a:off x="2771" y="1636"/>
              <a:ext cx="278" cy="327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none" anchor="t">
              <a:spAutoFit/>
            </a:bodyPr>
            <a:p>
              <a:pPr>
                <a:spcBef>
                  <a:spcPct val="0"/>
                </a:spcBef>
              </a:pPr>
              <a:r>
                <a:rPr lang="en-US" altLang="zh-CN" sz="2800" i="1">
                  <a:latin typeface="Times New Roman" panose="02020603050405020304" pitchFamily="18" charset="0"/>
                  <a:ea typeface="宋体" panose="02010600030101010101" pitchFamily="2" charset="-122"/>
                </a:rPr>
                <a:t>D</a:t>
              </a:r>
              <a:endParaRPr lang="en-US" altLang="zh-CN" sz="2800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88075" name="文本框 88074"/>
            <p:cNvSpPr txBox="1"/>
            <p:nvPr/>
          </p:nvSpPr>
          <p:spPr>
            <a:xfrm>
              <a:off x="3841" y="2049"/>
              <a:ext cx="265" cy="327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none" anchor="t">
              <a:spAutoFit/>
            </a:bodyPr>
            <a:p>
              <a:pPr>
                <a:spcBef>
                  <a:spcPct val="0"/>
                </a:spcBef>
              </a:pPr>
              <a:r>
                <a:rPr lang="en-US" altLang="zh-CN" sz="2800" i="1">
                  <a:latin typeface="Times New Roman" panose="02020603050405020304" pitchFamily="18" charset="0"/>
                  <a:ea typeface="宋体" panose="02010600030101010101" pitchFamily="2" charset="-122"/>
                </a:rPr>
                <a:t>C</a:t>
              </a:r>
              <a:endParaRPr lang="en-US" altLang="zh-CN" sz="2800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88076" name="文本框 88075"/>
            <p:cNvSpPr txBox="1"/>
            <p:nvPr/>
          </p:nvSpPr>
          <p:spPr>
            <a:xfrm>
              <a:off x="3393" y="1771"/>
              <a:ext cx="278" cy="327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none" anchor="t">
              <a:spAutoFit/>
            </a:bodyPr>
            <a:p>
              <a:pPr>
                <a:spcBef>
                  <a:spcPct val="0"/>
                </a:spcBef>
              </a:pPr>
              <a:r>
                <a:rPr lang="en-US" altLang="zh-CN" sz="2800" i="1">
                  <a:latin typeface="Times New Roman" panose="02020603050405020304" pitchFamily="18" charset="0"/>
                  <a:ea typeface="宋体" panose="02010600030101010101" pitchFamily="2" charset="-122"/>
                </a:rPr>
                <a:t>N</a:t>
              </a:r>
              <a:endParaRPr lang="en-US" altLang="zh-CN" sz="2800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88077" name="文本框 88076"/>
            <p:cNvSpPr txBox="1"/>
            <p:nvPr/>
          </p:nvSpPr>
          <p:spPr>
            <a:xfrm>
              <a:off x="2915" y="2788"/>
              <a:ext cx="315" cy="327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none" anchor="t">
              <a:spAutoFit/>
            </a:bodyPr>
            <a:p>
              <a:pPr>
                <a:spcBef>
                  <a:spcPct val="0"/>
                </a:spcBef>
              </a:pPr>
              <a:r>
                <a:rPr lang="en-US" altLang="zh-CN" sz="2800" i="1">
                  <a:latin typeface="Times New Roman" panose="02020603050405020304" pitchFamily="18" charset="0"/>
                  <a:ea typeface="宋体" panose="02010600030101010101" pitchFamily="2" charset="-122"/>
                </a:rPr>
                <a:t>M</a:t>
              </a:r>
              <a:endParaRPr lang="en-US" altLang="zh-CN" sz="2800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sp>
        <p:nvSpPr>
          <p:cNvPr id="88078" name="文本框 88077"/>
          <p:cNvSpPr txBox="1"/>
          <p:nvPr/>
        </p:nvSpPr>
        <p:spPr>
          <a:xfrm>
            <a:off x="373063" y="1074738"/>
            <a:ext cx="8199437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0"/>
              </a:spcBef>
            </a:pPr>
            <a:r>
              <a:rPr lang="en-US" altLang="zh-CN" sz="3200" dirty="0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5</a:t>
            </a:r>
            <a:r>
              <a:rPr lang="zh-CN" altLang="en-US" sz="3200" dirty="0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、</a:t>
            </a:r>
            <a:r>
              <a:rPr lang="zh-CN" altLang="en-US" sz="32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已知，四边形</a:t>
            </a:r>
            <a:r>
              <a:rPr lang="en-US" altLang="zh-CN" sz="32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ABCD</a:t>
            </a:r>
            <a:r>
              <a:rPr lang="zh-CN" altLang="en-US" sz="32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中，</a:t>
            </a:r>
            <a:r>
              <a:rPr lang="en-US" altLang="zh-CN" sz="32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M</a:t>
            </a:r>
            <a:r>
              <a:rPr lang="zh-CN" altLang="en-US" sz="32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是</a:t>
            </a:r>
            <a:r>
              <a:rPr lang="en-US" altLang="zh-CN" sz="32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AB</a:t>
            </a:r>
            <a:r>
              <a:rPr lang="zh-CN" altLang="en-US" sz="32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的中点，</a:t>
            </a:r>
            <a:r>
              <a:rPr lang="en-US" altLang="zh-CN" sz="32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N</a:t>
            </a:r>
            <a:r>
              <a:rPr lang="zh-CN" altLang="en-US" sz="32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是</a:t>
            </a:r>
            <a:r>
              <a:rPr lang="en-US" altLang="zh-CN" sz="32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CD</a:t>
            </a:r>
            <a:r>
              <a:rPr lang="zh-CN" altLang="en-US" sz="32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的中点，</a:t>
            </a:r>
            <a:endParaRPr lang="zh-CN" altLang="en-US" sz="320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pSp>
        <p:nvGrpSpPr>
          <p:cNvPr id="88079" name="组合 88078"/>
          <p:cNvGrpSpPr/>
          <p:nvPr/>
        </p:nvGrpSpPr>
        <p:grpSpPr>
          <a:xfrm>
            <a:off x="354013" y="2184400"/>
            <a:ext cx="4930775" cy="874713"/>
            <a:chOff x="163" y="1026"/>
            <a:chExt cx="3106" cy="551"/>
          </a:xfrm>
        </p:grpSpPr>
        <p:sp>
          <p:nvSpPr>
            <p:cNvPr id="88080" name="矩形 88079"/>
            <p:cNvSpPr/>
            <p:nvPr/>
          </p:nvSpPr>
          <p:spPr>
            <a:xfrm>
              <a:off x="1239" y="1138"/>
              <a:ext cx="341" cy="327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none" anchor="t">
              <a:spAutoFit/>
            </a:bodyPr>
            <a:p>
              <a:pPr>
                <a:spcBef>
                  <a:spcPct val="0"/>
                </a:spcBef>
              </a:pPr>
              <a:r>
                <a:rPr lang="en-US" altLang="zh-CN" sz="28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≤</a:t>
              </a:r>
              <a:endParaRPr lang="en-US" altLang="zh-CN"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graphicFrame>
          <p:nvGraphicFramePr>
            <p:cNvPr id="88081" name="内容占位符 88080"/>
            <p:cNvGraphicFramePr/>
            <p:nvPr>
              <p:ph idx="4294967295"/>
            </p:nvPr>
          </p:nvGraphicFramePr>
          <p:xfrm>
            <a:off x="1605" y="1026"/>
            <a:ext cx="199" cy="55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2" name="" r:id="rId1" imgW="152400" imgH="405765" progId="Equation.DSMT4">
                    <p:embed/>
                  </p:oleObj>
                </mc:Choice>
                <mc:Fallback>
                  <p:oleObj name="" r:id="rId1" imgW="152400" imgH="405765" progId="Equation.DSMT4">
                    <p:embed/>
                    <p:pic>
                      <p:nvPicPr>
                        <p:cNvPr id="0" name="图片 3081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1605" y="1026"/>
                          <a:ext cx="199" cy="551"/>
                        </a:xfrm>
                        <a:prstGeom prst="rect">
                          <a:avLst/>
                        </a:prstGeom>
                        <a:noFill/>
                        <a:ln w="38100"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88082" name="矩形 88081"/>
            <p:cNvSpPr/>
            <p:nvPr/>
          </p:nvSpPr>
          <p:spPr>
            <a:xfrm>
              <a:off x="163" y="1123"/>
              <a:ext cx="3106" cy="327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none" anchor="t">
              <a:spAutoFit/>
            </a:bodyPr>
            <a:p>
              <a:pPr>
                <a:spcBef>
                  <a:spcPct val="0"/>
                </a:spcBef>
              </a:pPr>
              <a:r>
                <a:rPr lang="zh-CN" altLang="en-US" sz="2800" dirty="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求证：</a:t>
              </a:r>
              <a:r>
                <a:rPr lang="en-US" altLang="zh-CN" sz="2800" dirty="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MN         </a:t>
              </a:r>
              <a:r>
                <a:rPr lang="zh-CN" altLang="en-US" sz="2800" dirty="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（</a:t>
              </a:r>
              <a:r>
                <a:rPr lang="en-US" altLang="zh-CN" sz="2800" dirty="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AD+BC</a:t>
              </a:r>
              <a:r>
                <a:rPr lang="zh-CN" altLang="en-US" sz="2800" dirty="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）．</a:t>
              </a:r>
              <a:endParaRPr lang="zh-CN" altLang="en-US" sz="28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sp>
        <p:nvSpPr>
          <p:cNvPr id="88083" name="矩形 88082"/>
          <p:cNvSpPr/>
          <p:nvPr/>
        </p:nvSpPr>
        <p:spPr>
          <a:xfrm>
            <a:off x="246063" y="346075"/>
            <a:ext cx="3143250" cy="5905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>
              <a:spcBef>
                <a:spcPct val="0"/>
              </a:spcBef>
            </a:pPr>
            <a:r>
              <a:rPr lang="zh-CN" altLang="en-US" sz="3600" b="1">
                <a:ln w="19050" cap="flat" cmpd="sng">
                  <a:solidFill>
                    <a:srgbClr val="FF0066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FF00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课外探索</a:t>
            </a:r>
            <a:endParaRPr lang="zh-CN" altLang="en-US" sz="3600" b="1">
              <a:ln w="19050" cap="flat" cmpd="sng">
                <a:solidFill>
                  <a:srgbClr val="FF0066"/>
                </a:solidFill>
                <a:prstDash val="solid"/>
                <a:headEnd type="none" w="med" len="med"/>
                <a:tailEnd type="none" w="med" len="med"/>
              </a:ln>
              <a:solidFill>
                <a:srgbClr val="FFFF00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88084" name="直接连接符 88083"/>
          <p:cNvSpPr/>
          <p:nvPr/>
        </p:nvSpPr>
        <p:spPr>
          <a:xfrm flipV="1">
            <a:off x="1401763" y="4237038"/>
            <a:ext cx="2500312" cy="898525"/>
          </a:xfrm>
          <a:prstGeom prst="line">
            <a:avLst/>
          </a:prstGeom>
          <a:ln w="38100" cap="flat" cmpd="sng">
            <a:solidFill>
              <a:srgbClr val="0000FF"/>
            </a:solidFill>
            <a:prstDash val="sysDot"/>
            <a:headEnd type="none" w="med" len="med"/>
            <a:tailEnd type="none" w="med" len="med"/>
          </a:ln>
        </p:spPr>
      </p:sp>
      <p:sp>
        <p:nvSpPr>
          <p:cNvPr id="88085" name="直接连接符 88084"/>
          <p:cNvSpPr/>
          <p:nvPr/>
        </p:nvSpPr>
        <p:spPr>
          <a:xfrm flipH="1">
            <a:off x="2719388" y="4627563"/>
            <a:ext cx="36512" cy="577850"/>
          </a:xfrm>
          <a:prstGeom prst="line">
            <a:avLst/>
          </a:prstGeom>
          <a:ln w="63500" cap="flat" cmpd="sng">
            <a:solidFill>
              <a:srgbClr val="FF0066"/>
            </a:solidFill>
            <a:prstDash val="sysDot"/>
            <a:headEnd type="none" w="med" len="med"/>
            <a:tailEnd type="none" w="med" len="med"/>
          </a:ln>
        </p:spPr>
      </p:sp>
      <p:sp>
        <p:nvSpPr>
          <p:cNvPr id="88086" name="直接连接符 88085"/>
          <p:cNvSpPr/>
          <p:nvPr/>
        </p:nvSpPr>
        <p:spPr>
          <a:xfrm flipH="1">
            <a:off x="2759075" y="3962400"/>
            <a:ext cx="531813" cy="685800"/>
          </a:xfrm>
          <a:prstGeom prst="line">
            <a:avLst/>
          </a:prstGeom>
          <a:ln w="63500" cap="flat" cmpd="sng">
            <a:solidFill>
              <a:srgbClr val="FF6600"/>
            </a:solidFill>
            <a:prstDash val="sysDot"/>
            <a:headEnd type="none" w="med" len="med"/>
            <a:tailEnd type="none" w="med" len="med"/>
          </a:ln>
        </p:spPr>
      </p:sp>
      <p:sp>
        <p:nvSpPr>
          <p:cNvPr id="88087" name="椭圆 88086"/>
          <p:cNvSpPr/>
          <p:nvPr/>
        </p:nvSpPr>
        <p:spPr>
          <a:xfrm>
            <a:off x="2649538" y="5153025"/>
            <a:ext cx="136525" cy="136525"/>
          </a:xfrm>
          <a:prstGeom prst="ellipse">
            <a:avLst/>
          </a:prstGeom>
          <a:solidFill>
            <a:srgbClr val="00FFFF"/>
          </a:solidFill>
          <a:ln w="127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88088" name="椭圆 88087"/>
          <p:cNvSpPr/>
          <p:nvPr/>
        </p:nvSpPr>
        <p:spPr>
          <a:xfrm>
            <a:off x="3243263" y="3916363"/>
            <a:ext cx="136525" cy="136525"/>
          </a:xfrm>
          <a:prstGeom prst="ellipse">
            <a:avLst/>
          </a:prstGeom>
          <a:solidFill>
            <a:srgbClr val="00FFFF"/>
          </a:solidFill>
          <a:ln w="127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88089" name="椭圆 88088"/>
          <p:cNvSpPr/>
          <p:nvPr/>
        </p:nvSpPr>
        <p:spPr>
          <a:xfrm>
            <a:off x="2703513" y="4584700"/>
            <a:ext cx="136525" cy="136525"/>
          </a:xfrm>
          <a:prstGeom prst="ellipse">
            <a:avLst/>
          </a:prstGeom>
          <a:solidFill>
            <a:srgbClr val="00FFFF"/>
          </a:solidFill>
          <a:ln w="127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88090" name="文本框 88089"/>
          <p:cNvSpPr txBox="1"/>
          <p:nvPr/>
        </p:nvSpPr>
        <p:spPr>
          <a:xfrm>
            <a:off x="2413000" y="4124325"/>
            <a:ext cx="441325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0"/>
              </a:spcBef>
            </a:pPr>
            <a:r>
              <a:rPr lang="en-US" altLang="zh-CN" sz="2800" i="1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G</a:t>
            </a:r>
            <a:endParaRPr lang="en-US" altLang="zh-CN" sz="2800" i="1">
              <a:solidFill>
                <a:srgbClr val="FF0066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88091" name="直接连接符 88090"/>
          <p:cNvSpPr/>
          <p:nvPr/>
        </p:nvSpPr>
        <p:spPr>
          <a:xfrm flipH="1">
            <a:off x="1419225" y="3686175"/>
            <a:ext cx="1173163" cy="1463675"/>
          </a:xfrm>
          <a:prstGeom prst="line">
            <a:avLst/>
          </a:prstGeom>
          <a:ln w="63500" cap="flat" cmpd="sng">
            <a:solidFill>
              <a:srgbClr val="FF66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88092" name="直接连接符 88091"/>
          <p:cNvSpPr/>
          <p:nvPr/>
        </p:nvSpPr>
        <p:spPr>
          <a:xfrm>
            <a:off x="3916363" y="4237038"/>
            <a:ext cx="106362" cy="1081087"/>
          </a:xfrm>
          <a:prstGeom prst="line">
            <a:avLst/>
          </a:prstGeom>
          <a:ln w="63500" cap="flat" cmpd="sng">
            <a:solidFill>
              <a:srgbClr val="FF0066"/>
            </a:solidFill>
            <a:prstDash val="solid"/>
            <a:headEnd type="none" w="med" len="med"/>
            <a:tailEnd type="none" w="med" len="med"/>
          </a:ln>
        </p:spPr>
      </p:sp>
      <p:grpSp>
        <p:nvGrpSpPr>
          <p:cNvPr id="88093" name="组合 88092"/>
          <p:cNvGrpSpPr/>
          <p:nvPr/>
        </p:nvGrpSpPr>
        <p:grpSpPr>
          <a:xfrm>
            <a:off x="4886325" y="3538538"/>
            <a:ext cx="3295650" cy="2303462"/>
            <a:chOff x="3078" y="2229"/>
            <a:chExt cx="2076" cy="1451"/>
          </a:xfrm>
        </p:grpSpPr>
        <p:sp>
          <p:nvSpPr>
            <p:cNvPr id="88094" name="直接连接符 88093"/>
            <p:cNvSpPr/>
            <p:nvPr/>
          </p:nvSpPr>
          <p:spPr>
            <a:xfrm>
              <a:off x="3322" y="3350"/>
              <a:ext cx="1651" cy="96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88095" name="直接连接符 88094"/>
            <p:cNvSpPr/>
            <p:nvPr/>
          </p:nvSpPr>
          <p:spPr>
            <a:xfrm>
              <a:off x="4910" y="2770"/>
              <a:ext cx="75" cy="672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88096" name="直接连接符 88095"/>
            <p:cNvSpPr/>
            <p:nvPr/>
          </p:nvSpPr>
          <p:spPr>
            <a:xfrm>
              <a:off x="3333" y="3346"/>
              <a:ext cx="1652" cy="96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88097" name="文本框 88096"/>
            <p:cNvSpPr txBox="1"/>
            <p:nvPr/>
          </p:nvSpPr>
          <p:spPr>
            <a:xfrm>
              <a:off x="3102" y="3189"/>
              <a:ext cx="265" cy="327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none" anchor="t">
              <a:spAutoFit/>
            </a:bodyPr>
            <a:p>
              <a:pPr>
                <a:spcBef>
                  <a:spcPct val="0"/>
                </a:spcBef>
              </a:pPr>
              <a:r>
                <a:rPr lang="en-US" altLang="zh-CN" sz="2800" i="1">
                  <a:latin typeface="Times New Roman" panose="02020603050405020304" pitchFamily="18" charset="0"/>
                  <a:ea typeface="宋体" panose="02010600030101010101" pitchFamily="2" charset="-122"/>
                </a:rPr>
                <a:t>A</a:t>
              </a:r>
              <a:endParaRPr lang="en-US" altLang="zh-CN" sz="2800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88098" name="文本框 88097"/>
            <p:cNvSpPr txBox="1"/>
            <p:nvPr/>
          </p:nvSpPr>
          <p:spPr>
            <a:xfrm>
              <a:off x="4889" y="3353"/>
              <a:ext cx="265" cy="327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none" anchor="t">
              <a:spAutoFit/>
            </a:bodyPr>
            <a:p>
              <a:pPr>
                <a:spcBef>
                  <a:spcPct val="0"/>
                </a:spcBef>
              </a:pPr>
              <a:r>
                <a:rPr lang="en-US" altLang="zh-CN" sz="2800" i="1">
                  <a:latin typeface="Times New Roman" panose="02020603050405020304" pitchFamily="18" charset="0"/>
                  <a:ea typeface="宋体" panose="02010600030101010101" pitchFamily="2" charset="-122"/>
                </a:rPr>
                <a:t>B</a:t>
              </a:r>
              <a:endParaRPr lang="en-US" altLang="zh-CN" sz="2800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88099" name="文本框 88098"/>
            <p:cNvSpPr txBox="1"/>
            <p:nvPr/>
          </p:nvSpPr>
          <p:spPr>
            <a:xfrm>
              <a:off x="3078" y="2229"/>
              <a:ext cx="278" cy="327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none" anchor="t">
              <a:spAutoFit/>
            </a:bodyPr>
            <a:p>
              <a:pPr>
                <a:spcBef>
                  <a:spcPct val="0"/>
                </a:spcBef>
              </a:pPr>
              <a:r>
                <a:rPr lang="en-US" altLang="zh-CN" sz="2800" i="1">
                  <a:latin typeface="Times New Roman" panose="02020603050405020304" pitchFamily="18" charset="0"/>
                  <a:ea typeface="宋体" panose="02010600030101010101" pitchFamily="2" charset="-122"/>
                </a:rPr>
                <a:t>D</a:t>
              </a:r>
              <a:endParaRPr lang="en-US" altLang="zh-CN" sz="2800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88100" name="文本框 88099"/>
            <p:cNvSpPr txBox="1"/>
            <p:nvPr/>
          </p:nvSpPr>
          <p:spPr>
            <a:xfrm>
              <a:off x="4839" y="2373"/>
              <a:ext cx="265" cy="327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none" anchor="t">
              <a:spAutoFit/>
            </a:bodyPr>
            <a:p>
              <a:pPr>
                <a:spcBef>
                  <a:spcPct val="0"/>
                </a:spcBef>
              </a:pPr>
              <a:r>
                <a:rPr lang="en-US" altLang="zh-CN" sz="2800" i="1">
                  <a:latin typeface="Times New Roman" panose="02020603050405020304" pitchFamily="18" charset="0"/>
                  <a:ea typeface="宋体" panose="02010600030101010101" pitchFamily="2" charset="-122"/>
                </a:rPr>
                <a:t>C</a:t>
              </a:r>
              <a:endParaRPr lang="en-US" altLang="zh-CN" sz="2800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88101" name="文本框 88100"/>
            <p:cNvSpPr txBox="1"/>
            <p:nvPr/>
          </p:nvSpPr>
          <p:spPr>
            <a:xfrm>
              <a:off x="3931" y="2240"/>
              <a:ext cx="278" cy="327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none" anchor="t">
              <a:spAutoFit/>
            </a:bodyPr>
            <a:p>
              <a:pPr>
                <a:spcBef>
                  <a:spcPct val="0"/>
                </a:spcBef>
              </a:pPr>
              <a:r>
                <a:rPr lang="en-US" altLang="zh-CN" sz="2800" i="1">
                  <a:latin typeface="Times New Roman" panose="02020603050405020304" pitchFamily="18" charset="0"/>
                  <a:ea typeface="宋体" panose="02010600030101010101" pitchFamily="2" charset="-122"/>
                </a:rPr>
                <a:t>N</a:t>
              </a:r>
              <a:endParaRPr lang="en-US" altLang="zh-CN" sz="2800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88102" name="直接连接符 88101"/>
            <p:cNvSpPr/>
            <p:nvPr/>
          </p:nvSpPr>
          <p:spPr>
            <a:xfrm>
              <a:off x="3246" y="2495"/>
              <a:ext cx="82" cy="883"/>
            </a:xfrm>
            <a:prstGeom prst="line">
              <a:avLst/>
            </a:prstGeom>
            <a:ln w="63500" cap="flat" cmpd="sng">
              <a:solidFill>
                <a:srgbClr val="FF66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88103" name="直接连接符 88102"/>
            <p:cNvSpPr/>
            <p:nvPr/>
          </p:nvSpPr>
          <p:spPr>
            <a:xfrm>
              <a:off x="4899" y="2634"/>
              <a:ext cx="81" cy="822"/>
            </a:xfrm>
            <a:prstGeom prst="line">
              <a:avLst/>
            </a:prstGeom>
            <a:ln w="63500" cap="flat" cmpd="sng">
              <a:solidFill>
                <a:srgbClr val="FF00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88104" name="直接连接符 88103"/>
            <p:cNvSpPr/>
            <p:nvPr/>
          </p:nvSpPr>
          <p:spPr>
            <a:xfrm flipH="1" flipV="1">
              <a:off x="3235" y="2515"/>
              <a:ext cx="1659" cy="131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88105" name="直接连接符 88104"/>
            <p:cNvSpPr/>
            <p:nvPr/>
          </p:nvSpPr>
          <p:spPr>
            <a:xfrm flipH="1" flipV="1">
              <a:off x="4099" y="2582"/>
              <a:ext cx="58" cy="807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88106" name="文本框 88105"/>
            <p:cNvSpPr txBox="1"/>
            <p:nvPr/>
          </p:nvSpPr>
          <p:spPr>
            <a:xfrm>
              <a:off x="3990" y="3352"/>
              <a:ext cx="315" cy="327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none" anchor="t">
              <a:spAutoFit/>
            </a:bodyPr>
            <a:p>
              <a:pPr>
                <a:spcBef>
                  <a:spcPct val="0"/>
                </a:spcBef>
              </a:pPr>
              <a:r>
                <a:rPr lang="en-US" altLang="zh-CN" sz="2800" i="1">
                  <a:latin typeface="Times New Roman" panose="02020603050405020304" pitchFamily="18" charset="0"/>
                  <a:ea typeface="宋体" panose="02010600030101010101" pitchFamily="2" charset="-122"/>
                </a:rPr>
                <a:t>M</a:t>
              </a:r>
              <a:endParaRPr lang="en-US" altLang="zh-CN" sz="2800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88107" name="椭圆 88106"/>
            <p:cNvSpPr/>
            <p:nvPr/>
          </p:nvSpPr>
          <p:spPr>
            <a:xfrm>
              <a:off x="4115" y="3350"/>
              <a:ext cx="86" cy="86"/>
            </a:xfrm>
            <a:prstGeom prst="ellipse">
              <a:avLst/>
            </a:prstGeom>
            <a:solidFill>
              <a:srgbClr val="00FFFF"/>
            </a:solidFill>
            <a:ln w="127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8108" name="椭圆 88107"/>
            <p:cNvSpPr/>
            <p:nvPr/>
          </p:nvSpPr>
          <p:spPr>
            <a:xfrm>
              <a:off x="4048" y="2532"/>
              <a:ext cx="86" cy="86"/>
            </a:xfrm>
            <a:prstGeom prst="ellipse">
              <a:avLst/>
            </a:prstGeom>
            <a:solidFill>
              <a:srgbClr val="00FFFF"/>
            </a:solidFill>
            <a:ln w="127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80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80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80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88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80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80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80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80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80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80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80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80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0"/>
                                        <p:tgtEl>
                                          <p:spTgt spid="88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0"/>
                                        <p:tgtEl>
                                          <p:spTgt spid="88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2000"/>
                                        <p:tgtEl>
                                          <p:spTgt spid="880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2000"/>
                                        <p:tgtEl>
                                          <p:spTgt spid="880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880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880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880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090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89090" name="直接连接符 89089"/>
          <p:cNvSpPr/>
          <p:nvPr/>
        </p:nvSpPr>
        <p:spPr>
          <a:xfrm>
            <a:off x="5621338" y="4521200"/>
            <a:ext cx="374650" cy="684213"/>
          </a:xfrm>
          <a:prstGeom prst="line">
            <a:avLst/>
          </a:prstGeom>
          <a:ln w="63500" cap="flat" cmpd="sng">
            <a:solidFill>
              <a:srgbClr val="FF0066"/>
            </a:solidFill>
            <a:prstDash val="sysDot"/>
            <a:headEnd type="none" w="med" len="med"/>
            <a:tailEnd type="none" w="med" len="med"/>
          </a:ln>
        </p:spPr>
      </p:sp>
      <p:sp>
        <p:nvSpPr>
          <p:cNvPr id="89091" name="直接连接符 89090"/>
          <p:cNvSpPr/>
          <p:nvPr/>
        </p:nvSpPr>
        <p:spPr>
          <a:xfrm flipH="1">
            <a:off x="5578475" y="3886200"/>
            <a:ext cx="333375" cy="685800"/>
          </a:xfrm>
          <a:prstGeom prst="line">
            <a:avLst/>
          </a:prstGeom>
          <a:ln w="63500" cap="flat" cmpd="sng">
            <a:solidFill>
              <a:srgbClr val="FF6600"/>
            </a:solidFill>
            <a:prstDash val="sysDot"/>
            <a:headEnd type="none" w="med" len="med"/>
            <a:tailEnd type="none" w="med" len="med"/>
          </a:ln>
        </p:spPr>
      </p:sp>
      <p:sp>
        <p:nvSpPr>
          <p:cNvPr id="89092" name="文本框 89091"/>
          <p:cNvSpPr txBox="1"/>
          <p:nvPr/>
        </p:nvSpPr>
        <p:spPr>
          <a:xfrm>
            <a:off x="190500" y="1052513"/>
            <a:ext cx="8686800" cy="2041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0"/>
              </a:spcBef>
            </a:pPr>
            <a:r>
              <a:rPr lang="en-US" altLang="zh-CN" sz="3200" dirty="0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6</a:t>
            </a:r>
            <a:r>
              <a:rPr lang="zh-CN" altLang="en-US" sz="3200" dirty="0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、</a:t>
            </a:r>
            <a:r>
              <a:rPr lang="zh-CN" altLang="en-US" sz="32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已知，如图，</a:t>
            </a:r>
            <a:r>
              <a:rPr lang="en-US" altLang="zh-CN" sz="32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zh-CN" altLang="en-US" sz="32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、</a:t>
            </a:r>
            <a:r>
              <a:rPr lang="en-US" altLang="zh-CN" sz="32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D</a:t>
            </a:r>
            <a:r>
              <a:rPr lang="zh-CN" altLang="en-US" sz="32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、</a:t>
            </a:r>
            <a:r>
              <a:rPr lang="en-US" altLang="zh-CN" sz="32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P</a:t>
            </a:r>
            <a:r>
              <a:rPr lang="zh-CN" altLang="en-US" sz="32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三点，</a:t>
            </a:r>
            <a:r>
              <a:rPr lang="en-US" altLang="zh-CN" sz="32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M</a:t>
            </a:r>
            <a:r>
              <a:rPr lang="zh-CN" altLang="en-US" sz="32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、</a:t>
            </a:r>
            <a:r>
              <a:rPr lang="en-US" altLang="zh-CN" sz="32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N</a:t>
            </a:r>
            <a:r>
              <a:rPr lang="zh-CN" altLang="en-US" sz="32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、</a:t>
            </a:r>
            <a:r>
              <a:rPr lang="en-US" altLang="zh-CN" sz="32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Q</a:t>
            </a:r>
            <a:r>
              <a:rPr lang="zh-CN" altLang="en-US" sz="32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三点，</a:t>
            </a:r>
            <a:r>
              <a:rPr lang="en-US" altLang="zh-CN" sz="32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r>
              <a:rPr lang="zh-CN" altLang="en-US" sz="32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、</a:t>
            </a:r>
            <a:r>
              <a:rPr lang="en-US" altLang="zh-CN" sz="32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  <a:r>
              <a:rPr lang="zh-CN" altLang="en-US" sz="32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、</a:t>
            </a:r>
            <a:r>
              <a:rPr lang="en-US" altLang="zh-CN" sz="32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Q</a:t>
            </a:r>
            <a:r>
              <a:rPr lang="zh-CN" altLang="en-US" sz="32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三点，均在一直线上，且</a:t>
            </a:r>
            <a:r>
              <a:rPr lang="en-US" altLang="zh-CN" sz="32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M</a:t>
            </a:r>
            <a:r>
              <a:rPr lang="zh-CN" altLang="en-US" sz="32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、</a:t>
            </a:r>
            <a:r>
              <a:rPr lang="en-US" altLang="zh-CN" sz="32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N</a:t>
            </a:r>
            <a:r>
              <a:rPr lang="zh-CN" altLang="en-US" sz="32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分别是</a:t>
            </a:r>
            <a:r>
              <a:rPr lang="en-US" altLang="zh-CN" sz="32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AB</a:t>
            </a:r>
            <a:r>
              <a:rPr lang="zh-CN" altLang="en-US" sz="32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、</a:t>
            </a:r>
            <a:r>
              <a:rPr lang="en-US" altLang="zh-CN" sz="32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CD</a:t>
            </a:r>
            <a:r>
              <a:rPr lang="zh-CN" altLang="en-US" sz="32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的中点，</a:t>
            </a:r>
            <a:r>
              <a:rPr lang="en-US" altLang="zh-CN" sz="32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AD=BC</a:t>
            </a:r>
            <a:r>
              <a:rPr lang="zh-CN" altLang="en-US" sz="32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endParaRPr lang="zh-CN" altLang="en-US" sz="3200" dirty="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spcBef>
                <a:spcPct val="0"/>
              </a:spcBef>
            </a:pPr>
            <a:r>
              <a:rPr lang="zh-CN" altLang="en-US" sz="32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求证：</a:t>
            </a:r>
            <a:r>
              <a:rPr lang="en-US" altLang="zh-CN"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∠APM= ∠BQM</a:t>
            </a:r>
            <a:endParaRPr lang="en-US" altLang="zh-CN" sz="320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89093" name="直接连接符 89092"/>
          <p:cNvSpPr/>
          <p:nvPr/>
        </p:nvSpPr>
        <p:spPr>
          <a:xfrm flipH="1">
            <a:off x="4694238" y="3748088"/>
            <a:ext cx="838200" cy="144780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89094" name="直接连接符 89093"/>
          <p:cNvSpPr/>
          <p:nvPr/>
        </p:nvSpPr>
        <p:spPr>
          <a:xfrm>
            <a:off x="4694238" y="5195888"/>
            <a:ext cx="2743200" cy="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89095" name="直接连接符 89094"/>
          <p:cNvSpPr/>
          <p:nvPr/>
        </p:nvSpPr>
        <p:spPr>
          <a:xfrm>
            <a:off x="5532438" y="3773488"/>
            <a:ext cx="838200" cy="22860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89096" name="直接连接符 89095"/>
          <p:cNvSpPr/>
          <p:nvPr/>
        </p:nvSpPr>
        <p:spPr>
          <a:xfrm>
            <a:off x="6370638" y="3976688"/>
            <a:ext cx="1066800" cy="121920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89097" name="直接连接符 89096"/>
          <p:cNvSpPr/>
          <p:nvPr/>
        </p:nvSpPr>
        <p:spPr>
          <a:xfrm flipV="1">
            <a:off x="5532438" y="3214688"/>
            <a:ext cx="304800" cy="533400"/>
          </a:xfrm>
          <a:prstGeom prst="line">
            <a:avLst/>
          </a:prstGeom>
          <a:ln w="38100" cap="flat" cmpd="sng">
            <a:solidFill>
              <a:srgbClr val="FF66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89098" name="直接连接符 89097"/>
          <p:cNvSpPr/>
          <p:nvPr/>
        </p:nvSpPr>
        <p:spPr>
          <a:xfrm flipH="1" flipV="1">
            <a:off x="5837238" y="3443288"/>
            <a:ext cx="533400" cy="533400"/>
          </a:xfrm>
          <a:prstGeom prst="line">
            <a:avLst/>
          </a:prstGeom>
          <a:ln w="38100" cap="flat" cmpd="sng">
            <a:solidFill>
              <a:srgbClr val="FF0066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89099" name="直接连接符 89098"/>
          <p:cNvSpPr/>
          <p:nvPr/>
        </p:nvSpPr>
        <p:spPr>
          <a:xfrm>
            <a:off x="5837238" y="3214688"/>
            <a:ext cx="152400" cy="198120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89100" name="文本框 89099"/>
          <p:cNvSpPr txBox="1"/>
          <p:nvPr/>
        </p:nvSpPr>
        <p:spPr>
          <a:xfrm>
            <a:off x="4313238" y="5145088"/>
            <a:ext cx="420687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0"/>
              </a:spcBef>
            </a:pPr>
            <a:r>
              <a:rPr lang="en-US" altLang="zh-CN" sz="2800" i="1"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endParaRPr lang="en-US" altLang="zh-CN" sz="2800" i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89101" name="文本框 89100"/>
          <p:cNvSpPr txBox="1"/>
          <p:nvPr/>
        </p:nvSpPr>
        <p:spPr>
          <a:xfrm>
            <a:off x="7437438" y="5145088"/>
            <a:ext cx="420687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0"/>
              </a:spcBef>
            </a:pPr>
            <a:r>
              <a:rPr lang="en-US" altLang="zh-CN" sz="2800" i="1"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endParaRPr lang="en-US" altLang="zh-CN" sz="2800" i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89102" name="文本框 89101"/>
          <p:cNvSpPr txBox="1"/>
          <p:nvPr/>
        </p:nvSpPr>
        <p:spPr>
          <a:xfrm>
            <a:off x="5075238" y="3468688"/>
            <a:ext cx="441325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0"/>
              </a:spcBef>
            </a:pPr>
            <a:r>
              <a:rPr lang="en-US" altLang="zh-CN" sz="2800" i="1">
                <a:latin typeface="Times New Roman" panose="02020603050405020304" pitchFamily="18" charset="0"/>
                <a:ea typeface="宋体" panose="02010600030101010101" pitchFamily="2" charset="-122"/>
              </a:rPr>
              <a:t>D</a:t>
            </a:r>
            <a:endParaRPr lang="en-US" altLang="zh-CN" sz="2800" i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89103" name="文本框 89102"/>
          <p:cNvSpPr txBox="1"/>
          <p:nvPr/>
        </p:nvSpPr>
        <p:spPr>
          <a:xfrm>
            <a:off x="6523038" y="3697288"/>
            <a:ext cx="420687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0"/>
              </a:spcBef>
            </a:pPr>
            <a:r>
              <a:rPr lang="en-US" altLang="zh-CN" sz="2800" i="1"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  <a:endParaRPr lang="en-US" altLang="zh-CN" sz="2800" i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89104" name="文本框 89103"/>
          <p:cNvSpPr txBox="1"/>
          <p:nvPr/>
        </p:nvSpPr>
        <p:spPr>
          <a:xfrm>
            <a:off x="5837238" y="5221288"/>
            <a:ext cx="500062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0"/>
              </a:spcBef>
            </a:pPr>
            <a:r>
              <a:rPr lang="en-US" altLang="zh-CN" sz="2800" i="1">
                <a:latin typeface="Times New Roman" panose="02020603050405020304" pitchFamily="18" charset="0"/>
                <a:ea typeface="宋体" panose="02010600030101010101" pitchFamily="2" charset="-122"/>
              </a:rPr>
              <a:t>M</a:t>
            </a:r>
            <a:endParaRPr lang="en-US" altLang="zh-CN" sz="2800" i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89105" name="文本框 89104"/>
          <p:cNvSpPr txBox="1"/>
          <p:nvPr/>
        </p:nvSpPr>
        <p:spPr>
          <a:xfrm>
            <a:off x="5454650" y="3759200"/>
            <a:ext cx="441325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0"/>
              </a:spcBef>
            </a:pPr>
            <a:r>
              <a:rPr lang="en-US" altLang="zh-CN" sz="2800" i="1">
                <a:latin typeface="Times New Roman" panose="02020603050405020304" pitchFamily="18" charset="0"/>
                <a:ea typeface="宋体" panose="02010600030101010101" pitchFamily="2" charset="-122"/>
              </a:rPr>
              <a:t>N</a:t>
            </a:r>
            <a:endParaRPr lang="en-US" altLang="zh-CN" sz="2800" i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89106" name="文本框 89105"/>
          <p:cNvSpPr txBox="1"/>
          <p:nvPr/>
        </p:nvSpPr>
        <p:spPr>
          <a:xfrm>
            <a:off x="5532438" y="2782888"/>
            <a:ext cx="401637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0"/>
              </a:spcBef>
            </a:pPr>
            <a:r>
              <a:rPr lang="en-US" altLang="zh-CN" sz="2800" i="1">
                <a:latin typeface="Times New Roman" panose="02020603050405020304" pitchFamily="18" charset="0"/>
                <a:ea typeface="宋体" panose="02010600030101010101" pitchFamily="2" charset="-122"/>
              </a:rPr>
              <a:t>P</a:t>
            </a:r>
            <a:endParaRPr lang="en-US" altLang="zh-CN" sz="2800" i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89107" name="文本框 89106"/>
          <p:cNvSpPr txBox="1"/>
          <p:nvPr/>
        </p:nvSpPr>
        <p:spPr>
          <a:xfrm>
            <a:off x="5853113" y="3101975"/>
            <a:ext cx="441325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0"/>
              </a:spcBef>
            </a:pPr>
            <a:r>
              <a:rPr lang="en-US" altLang="zh-CN" sz="2800" i="1">
                <a:latin typeface="Times New Roman" panose="02020603050405020304" pitchFamily="18" charset="0"/>
                <a:ea typeface="宋体" panose="02010600030101010101" pitchFamily="2" charset="-122"/>
              </a:rPr>
              <a:t>Q</a:t>
            </a:r>
            <a:endParaRPr lang="en-US" altLang="zh-CN" sz="2800" i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89108" name="矩形 89107"/>
          <p:cNvSpPr/>
          <p:nvPr/>
        </p:nvSpPr>
        <p:spPr>
          <a:xfrm>
            <a:off x="246063" y="346075"/>
            <a:ext cx="3143250" cy="5905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>
              <a:spcBef>
                <a:spcPct val="0"/>
              </a:spcBef>
            </a:pPr>
            <a:r>
              <a:rPr lang="zh-CN" altLang="en-US" sz="3600" b="1">
                <a:ln w="19050" cap="flat" cmpd="sng">
                  <a:solidFill>
                    <a:srgbClr val="FF0066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FF00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课外探索</a:t>
            </a:r>
            <a:endParaRPr lang="zh-CN" altLang="en-US" sz="3600" b="1">
              <a:ln w="19050" cap="flat" cmpd="sng">
                <a:solidFill>
                  <a:srgbClr val="FF0066"/>
                </a:solidFill>
                <a:prstDash val="solid"/>
                <a:headEnd type="none" w="med" len="med"/>
                <a:tailEnd type="none" w="med" len="med"/>
              </a:ln>
              <a:solidFill>
                <a:srgbClr val="FFFF00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89109" name="椭圆 89108"/>
          <p:cNvSpPr/>
          <p:nvPr/>
        </p:nvSpPr>
        <p:spPr>
          <a:xfrm>
            <a:off x="5913438" y="5121275"/>
            <a:ext cx="136525" cy="136525"/>
          </a:xfrm>
          <a:prstGeom prst="ellipse">
            <a:avLst/>
          </a:prstGeom>
          <a:solidFill>
            <a:srgbClr val="00FFFF"/>
          </a:solidFill>
          <a:ln w="127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89110" name="椭圆 89109"/>
          <p:cNvSpPr/>
          <p:nvPr/>
        </p:nvSpPr>
        <p:spPr>
          <a:xfrm>
            <a:off x="5818188" y="3822700"/>
            <a:ext cx="136525" cy="136525"/>
          </a:xfrm>
          <a:prstGeom prst="ellipse">
            <a:avLst/>
          </a:prstGeom>
          <a:solidFill>
            <a:srgbClr val="00FFFF"/>
          </a:solidFill>
          <a:ln w="127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89111" name="直接连接符 89110"/>
          <p:cNvSpPr/>
          <p:nvPr/>
        </p:nvSpPr>
        <p:spPr>
          <a:xfrm flipV="1">
            <a:off x="4678363" y="4008438"/>
            <a:ext cx="1722437" cy="1173162"/>
          </a:xfrm>
          <a:prstGeom prst="line">
            <a:avLst/>
          </a:prstGeom>
          <a:ln w="38100" cap="flat" cmpd="sng">
            <a:solidFill>
              <a:srgbClr val="0000FF"/>
            </a:solidFill>
            <a:prstDash val="sysDot"/>
            <a:headEnd type="none" w="med" len="med"/>
            <a:tailEnd type="none" w="med" len="med"/>
          </a:ln>
        </p:spPr>
      </p:sp>
      <p:sp>
        <p:nvSpPr>
          <p:cNvPr id="89112" name="椭圆 89111"/>
          <p:cNvSpPr/>
          <p:nvPr/>
        </p:nvSpPr>
        <p:spPr>
          <a:xfrm>
            <a:off x="5537200" y="4478338"/>
            <a:ext cx="136525" cy="136525"/>
          </a:xfrm>
          <a:prstGeom prst="ellipse">
            <a:avLst/>
          </a:prstGeom>
          <a:solidFill>
            <a:srgbClr val="00FFFF"/>
          </a:solidFill>
          <a:ln w="127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89113" name="文本框 89112"/>
          <p:cNvSpPr txBox="1"/>
          <p:nvPr/>
        </p:nvSpPr>
        <p:spPr>
          <a:xfrm>
            <a:off x="5246688" y="4551363"/>
            <a:ext cx="441325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0"/>
              </a:spcBef>
            </a:pPr>
            <a:r>
              <a:rPr lang="en-US" altLang="zh-CN" sz="2800" i="1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G</a:t>
            </a:r>
            <a:endParaRPr lang="en-US" altLang="zh-CN" sz="2800" i="1">
              <a:solidFill>
                <a:srgbClr val="FF0066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89114" name="矩形 89113"/>
          <p:cNvSpPr/>
          <p:nvPr/>
        </p:nvSpPr>
        <p:spPr>
          <a:xfrm>
            <a:off x="5705475" y="3978275"/>
            <a:ext cx="298450" cy="366713"/>
          </a:xfrm>
          <a:prstGeom prst="rect">
            <a:avLst/>
          </a:prstGeom>
          <a:noFill/>
          <a:ln w="38100">
            <a:noFill/>
          </a:ln>
        </p:spPr>
        <p:txBody>
          <a:bodyPr wrap="none" anchor="t">
            <a:spAutoFit/>
          </a:bodyPr>
          <a:p>
            <a:pPr>
              <a:spcBef>
                <a:spcPct val="0"/>
              </a:spcBef>
            </a:pPr>
            <a:r>
              <a:rPr lang="en-US" altLang="zh-CN" sz="1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endParaRPr lang="en-US" altLang="zh-CN" sz="180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89115" name="矩形 89114"/>
          <p:cNvSpPr/>
          <p:nvPr/>
        </p:nvSpPr>
        <p:spPr>
          <a:xfrm>
            <a:off x="5641975" y="3243263"/>
            <a:ext cx="298450" cy="366712"/>
          </a:xfrm>
          <a:prstGeom prst="rect">
            <a:avLst/>
          </a:prstGeom>
          <a:noFill/>
          <a:ln w="38100">
            <a:noFill/>
          </a:ln>
        </p:spPr>
        <p:txBody>
          <a:bodyPr wrap="none" anchor="t">
            <a:spAutoFit/>
          </a:bodyPr>
          <a:p>
            <a:pPr>
              <a:spcBef>
                <a:spcPct val="0"/>
              </a:spcBef>
            </a:pPr>
            <a:r>
              <a:rPr lang="en-US" altLang="zh-CN" sz="1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endParaRPr lang="en-US" altLang="zh-CN" sz="180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89116" name="矩形 89115"/>
          <p:cNvSpPr/>
          <p:nvPr/>
        </p:nvSpPr>
        <p:spPr>
          <a:xfrm>
            <a:off x="5748338" y="4646613"/>
            <a:ext cx="298450" cy="366712"/>
          </a:xfrm>
          <a:prstGeom prst="rect">
            <a:avLst/>
          </a:prstGeom>
          <a:noFill/>
          <a:ln w="38100">
            <a:noFill/>
          </a:ln>
        </p:spPr>
        <p:txBody>
          <a:bodyPr wrap="none" anchor="t">
            <a:spAutoFit/>
          </a:bodyPr>
          <a:p>
            <a:pPr>
              <a:spcBef>
                <a:spcPct val="0"/>
              </a:spcBef>
            </a:pPr>
            <a:r>
              <a:rPr lang="en-US" altLang="zh-CN" sz="1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endParaRPr lang="en-US" altLang="zh-CN" sz="180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89117" name="矩形 89116"/>
          <p:cNvSpPr/>
          <p:nvPr/>
        </p:nvSpPr>
        <p:spPr>
          <a:xfrm>
            <a:off x="5792788" y="3487738"/>
            <a:ext cx="298450" cy="366712"/>
          </a:xfrm>
          <a:prstGeom prst="rect">
            <a:avLst/>
          </a:prstGeom>
          <a:noFill/>
          <a:ln w="38100">
            <a:noFill/>
          </a:ln>
        </p:spPr>
        <p:txBody>
          <a:bodyPr wrap="none" anchor="t">
            <a:spAutoFit/>
          </a:bodyPr>
          <a:p>
            <a:pPr>
              <a:spcBef>
                <a:spcPct val="0"/>
              </a:spcBef>
            </a:pPr>
            <a:r>
              <a:rPr lang="en-US" altLang="zh-CN" sz="1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endParaRPr lang="en-US" altLang="zh-CN" sz="180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89118" name="矩形 89117"/>
          <p:cNvSpPr/>
          <p:nvPr/>
        </p:nvSpPr>
        <p:spPr>
          <a:xfrm>
            <a:off x="5451475" y="4000500"/>
            <a:ext cx="490538" cy="457200"/>
          </a:xfrm>
          <a:prstGeom prst="rect">
            <a:avLst/>
          </a:prstGeom>
          <a:noFill/>
          <a:ln w="38100">
            <a:noFill/>
          </a:ln>
        </p:spPr>
        <p:txBody>
          <a:bodyPr wrap="none" anchor="t">
            <a:spAutoFit/>
          </a:bodyPr>
          <a:p>
            <a:pPr>
              <a:spcBef>
                <a:spcPct val="0"/>
              </a:spcBef>
            </a:pPr>
            <a:r>
              <a:rPr lang="zh-CN" altLang="en-US" sz="2400" dirty="0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</a:rPr>
              <a:t>？</a:t>
            </a:r>
            <a:endParaRPr lang="zh-CN" altLang="en-US" sz="2400" dirty="0">
              <a:solidFill>
                <a:schemeClr val="tx1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89119" name="矩形 89118"/>
          <p:cNvSpPr/>
          <p:nvPr/>
        </p:nvSpPr>
        <p:spPr>
          <a:xfrm>
            <a:off x="5507038" y="4684713"/>
            <a:ext cx="490537" cy="457200"/>
          </a:xfrm>
          <a:prstGeom prst="rect">
            <a:avLst/>
          </a:prstGeom>
          <a:noFill/>
          <a:ln w="38100">
            <a:noFill/>
          </a:ln>
        </p:spPr>
        <p:txBody>
          <a:bodyPr wrap="none" anchor="t">
            <a:spAutoFit/>
          </a:bodyPr>
          <a:p>
            <a:pPr>
              <a:spcBef>
                <a:spcPct val="0"/>
              </a:spcBef>
            </a:pPr>
            <a:r>
              <a:rPr lang="zh-CN" altLang="en-US" sz="2400" dirty="0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</a:rPr>
              <a:t>？</a:t>
            </a:r>
            <a:endParaRPr lang="zh-CN" altLang="en-US" sz="2400" dirty="0">
              <a:solidFill>
                <a:schemeClr val="tx1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89120" name="矩形 89119"/>
          <p:cNvSpPr/>
          <p:nvPr/>
        </p:nvSpPr>
        <p:spPr>
          <a:xfrm>
            <a:off x="4702175" y="4125913"/>
            <a:ext cx="488950" cy="457200"/>
          </a:xfrm>
          <a:prstGeom prst="rect">
            <a:avLst/>
          </a:prstGeom>
          <a:noFill/>
          <a:ln w="38100">
            <a:noFill/>
          </a:ln>
        </p:spPr>
        <p:txBody>
          <a:bodyPr wrap="none" anchor="t">
            <a:spAutoFit/>
          </a:bodyPr>
          <a:p>
            <a:pPr>
              <a:spcBef>
                <a:spcPct val="0"/>
              </a:spcBef>
            </a:pPr>
            <a:r>
              <a:rPr lang="en-US" altLang="zh-CN" sz="240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</a:rPr>
              <a:t>??</a:t>
            </a:r>
            <a:endParaRPr lang="en-US" altLang="zh-CN" sz="2400"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89121" name="矩形 89120"/>
          <p:cNvSpPr/>
          <p:nvPr/>
        </p:nvSpPr>
        <p:spPr>
          <a:xfrm>
            <a:off x="6831013" y="4291013"/>
            <a:ext cx="488950" cy="457200"/>
          </a:xfrm>
          <a:prstGeom prst="rect">
            <a:avLst/>
          </a:prstGeom>
          <a:noFill/>
          <a:ln w="38100">
            <a:noFill/>
          </a:ln>
        </p:spPr>
        <p:txBody>
          <a:bodyPr wrap="none" anchor="t">
            <a:spAutoFit/>
          </a:bodyPr>
          <a:p>
            <a:pPr>
              <a:spcBef>
                <a:spcPct val="0"/>
              </a:spcBef>
            </a:pPr>
            <a:r>
              <a:rPr lang="en-US" altLang="zh-CN" sz="2400">
                <a:solidFill>
                  <a:srgbClr val="FF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</a:rPr>
              <a:t>??</a:t>
            </a:r>
            <a:endParaRPr lang="en-US" altLang="zh-CN" sz="2400">
              <a:solidFill>
                <a:srgbClr val="FF0066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9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9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89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9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89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9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9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9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9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0"/>
                                        <p:tgtEl>
                                          <p:spTgt spid="890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0"/>
                                        <p:tgtEl>
                                          <p:spTgt spid="890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3" presetClass="entr" presetSubtype="32" repeatCount="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9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9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3" presetClass="entr" presetSubtype="32" repeatCount="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89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891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3" presetClass="entr" presetSubtype="32" repeatCount="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891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891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3" presetClass="entr" presetSubtype="32" repeatCount="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89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89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3" presetClass="entr" presetSubtype="32" repeatCount="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891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891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3" presetClass="entr" presetSubtype="32" repeatCount="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89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89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3" presetClass="entr" presetSubtype="32" repeatCount="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891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891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3" presetClass="entr" presetSubtype="32" repeatCount="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891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891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113" grpId="0"/>
      <p:bldP spid="89114" grpId="0"/>
      <p:bldP spid="89115" grpId="0"/>
      <p:bldP spid="89116" grpId="0"/>
      <p:bldP spid="89117" grpId="0"/>
      <p:bldP spid="89118" grpId="0"/>
      <p:bldP spid="89119" grpId="0"/>
      <p:bldP spid="89120" grpId="0"/>
      <p:bldP spid="89121" grpId="0"/>
    </p:bldLst>
  </p:timing>
</p:sld>
</file>

<file path=ppt/tags/tag1.xml><?xml version="1.0" encoding="utf-8"?>
<p:tagLst xmlns:p="http://schemas.openxmlformats.org/presentationml/2006/main">
  <p:tag name="KSO_WM_DOC_GUID" val="{4387dc31-e8fe-495d-b7a8-6ea6c974004a}"/>
</p:tagLst>
</file>

<file path=ppt/theme/theme1.xml><?xml version="1.0" encoding="utf-8"?>
<a:theme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Cambria-Calibri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2769</Words>
  <Application>WPS 演示</Application>
  <PresentationFormat>在屏幕上显示</PresentationFormat>
  <Paragraphs>664</Paragraphs>
  <Slides>26</Slides>
  <Notes>26</Notes>
  <HiddenSlides>0</HiddenSlides>
  <MMClips>0</MMClips>
  <ScaleCrop>false</ScaleCrop>
  <HeadingPairs>
    <vt:vector size="8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9</vt:i4>
      </vt:variant>
      <vt:variant>
        <vt:lpstr>幻灯片标题</vt:lpstr>
      </vt:variant>
      <vt:variant>
        <vt:i4>26</vt:i4>
      </vt:variant>
    </vt:vector>
  </HeadingPairs>
  <TitlesOfParts>
    <vt:vector size="51" baseType="lpstr">
      <vt:lpstr>Arial</vt:lpstr>
      <vt:lpstr>宋体</vt:lpstr>
      <vt:lpstr>Wingdings</vt:lpstr>
      <vt:lpstr>华文中宋</vt:lpstr>
      <vt:lpstr>Times New Roman</vt:lpstr>
      <vt:lpstr>楷体_GB2312</vt:lpstr>
      <vt:lpstr>新宋体</vt:lpstr>
      <vt:lpstr>隶书</vt:lpstr>
      <vt:lpstr>黑体</vt:lpstr>
      <vt:lpstr>文鼎中特广告体</vt:lpstr>
      <vt:lpstr>华文新魏</vt:lpstr>
      <vt:lpstr>Tahoma</vt:lpstr>
      <vt:lpstr>华文行楷</vt:lpstr>
      <vt:lpstr>微软雅黑</vt:lpstr>
      <vt:lpstr>Arial Unicode MS</vt:lpstr>
      <vt:lpstr>默认设计模板</vt:lpstr>
      <vt:lpstr>Equation.3</vt:lpstr>
      <vt:lpstr>Equation.3</vt:lpstr>
      <vt:lpstr>Equation.DSMT4</vt:lpstr>
      <vt:lpstr>Equation.3</vt:lpstr>
      <vt:lpstr>Equation.3</vt:lpstr>
      <vt:lpstr>Equation.DSMT4</vt:lpstr>
      <vt:lpstr>Equation.DSMT4</vt:lpstr>
      <vt:lpstr>Equation.DSMT4</vt:lpstr>
      <vt:lpstr>Equation.DSMT4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www.czsx.com.cn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www.czsx.com.cn</dc:title>
  <dc:creator>www.czsx.com.cn</dc:creator>
  <dc:description>www.czsx.com.cn</dc:description>
  <cp:lastModifiedBy>Administrator</cp:lastModifiedBy>
  <cp:revision>34</cp:revision>
  <dcterms:created xsi:type="dcterms:W3CDTF">2019-03-21T02:52:00Z</dcterms:created>
  <dcterms:modified xsi:type="dcterms:W3CDTF">2019-03-21T02:52:31Z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  <property fmtid="{D5CDD505-2E9C-101B-9397-08002B2CF9AE}" pid="3" name="KSOProductBuildVer">
    <vt:lpwstr>2052-11.1.0.8527</vt:lpwstr>
  </property>
</Properties>
</file>