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ags/tag2.xml" ContentType="application/vnd.openxmlformats-officedocument.presentationml.tags+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ags/tag3.xml" ContentType="application/vnd.openxmlformats-officedocument.presentationml.tags+xml"/>
  <Override PartName="/ppt/theme/theme3.xml" ContentType="application/vnd.openxmlformats-officedocument.theme+xml"/>
  <Override PartName="/ppt/notesSlides/notesSlide1.xml" ContentType="application/vnd.openxmlformats-officedocument.presentationml.notesSlide+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3" r:id="rId2"/>
  </p:sldMasterIdLst>
  <p:notesMasterIdLst>
    <p:notesMasterId r:id="rId44"/>
  </p:notesMasterIdLst>
  <p:sldIdLst>
    <p:sldId id="481" r:id="rId3"/>
    <p:sldId id="695" r:id="rId4"/>
    <p:sldId id="696" r:id="rId5"/>
    <p:sldId id="697" r:id="rId6"/>
    <p:sldId id="698" r:id="rId7"/>
    <p:sldId id="699" r:id="rId8"/>
    <p:sldId id="708" r:id="rId9"/>
    <p:sldId id="703" r:id="rId10"/>
    <p:sldId id="709" r:id="rId11"/>
    <p:sldId id="707" r:id="rId12"/>
    <p:sldId id="710" r:id="rId13"/>
    <p:sldId id="711" r:id="rId14"/>
    <p:sldId id="717" r:id="rId15"/>
    <p:sldId id="718" r:id="rId16"/>
    <p:sldId id="720" r:id="rId17"/>
    <p:sldId id="721" r:id="rId18"/>
    <p:sldId id="722" r:id="rId19"/>
    <p:sldId id="719" r:id="rId20"/>
    <p:sldId id="723" r:id="rId21"/>
    <p:sldId id="728" r:id="rId22"/>
    <p:sldId id="729" r:id="rId23"/>
    <p:sldId id="692" r:id="rId24"/>
    <p:sldId id="733" r:id="rId25"/>
    <p:sldId id="693" r:id="rId26"/>
    <p:sldId id="738" r:id="rId27"/>
    <p:sldId id="739" r:id="rId28"/>
    <p:sldId id="735" r:id="rId29"/>
    <p:sldId id="811" r:id="rId30"/>
    <p:sldId id="798" r:id="rId31"/>
    <p:sldId id="786" r:id="rId32"/>
    <p:sldId id="775" r:id="rId33"/>
    <p:sldId id="757" r:id="rId34"/>
    <p:sldId id="766" r:id="rId35"/>
    <p:sldId id="749" r:id="rId36"/>
    <p:sldId id="740" r:id="rId37"/>
    <p:sldId id="741" r:id="rId38"/>
    <p:sldId id="744" r:id="rId39"/>
    <p:sldId id="742" r:id="rId40"/>
    <p:sldId id="746" r:id="rId41"/>
    <p:sldId id="743" r:id="rId42"/>
    <p:sldId id="745" r:id="rId43"/>
  </p:sldIdLst>
  <p:sldSz cx="12192000" cy="6858000"/>
  <p:notesSz cx="6858000" cy="9144000"/>
  <p:custDataLst>
    <p:tags r:id="rId4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xmlns="" val="0"/>
    </p:ext>
  </p:extLst>
</p:presentationPr>
</file>

<file path=ppt/tableStyles.xml><?xml version="1.0" encoding="utf-8"?>
<a:tblStyleLst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60"/>
      </p:cViewPr>
      <p:guideLst/>
    </p:cSldViewPr>
  </p:slideViewPr>
  <p:notesTextViewPr>
    <p:cViewPr>
      <p:scale>
        <a:sx n="1" d="1"/>
        <a:sy n="1" d="1"/>
      </p:scale>
      <p:origin x="0" y="0"/>
    </p:cViewPr>
  </p:notesText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2021/9/7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69882" y="432000"/>
            <a:ext cx="10852237" cy="648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79742" y="6349833"/>
            <a:ext cx="2700000" cy="316800"/>
          </a:xfrm>
        </p:spPr>
        <p:txBody>
          <a:bodyPr/>
          <a:lstStyle/>
          <a:p>
            <a:fld id="{760FBDFE-C587-4B4C-A407-44438C67B59E}" type="datetimeFigureOut">
              <a:rPr lang="zh-CN" altLang="en-US" smtClean="0"/>
              <a:t>2021/9/7</a:t>
            </a:fld>
            <a:endParaRPr lang="zh-CN" altLang="en-US"/>
          </a:p>
        </p:txBody>
      </p:sp>
      <p:sp>
        <p:nvSpPr>
          <p:cNvPr id="4" name="页脚占位符 3"/>
          <p:cNvSpPr>
            <a:spLocks noGrp="1"/>
          </p:cNvSpPr>
          <p:nvPr>
            <p:ph type="ftr" sz="quarter" idx="11"/>
          </p:nvPr>
        </p:nvSpPr>
        <p:spPr>
          <a:xfrm>
            <a:off x="4116000" y="6349833"/>
            <a:ext cx="3960000" cy="316800"/>
          </a:xfrm>
        </p:spPr>
        <p:txBody>
          <a:bodyPr/>
          <a:lstStyle/>
          <a:p>
            <a:endParaRPr lang="zh-CN" altLang="en-US"/>
          </a:p>
        </p:txBody>
      </p:sp>
      <p:sp>
        <p:nvSpPr>
          <p:cNvPr id="5" name="灯片编号占位符 4"/>
          <p:cNvSpPr>
            <a:spLocks noGrp="1"/>
          </p:cNvSpPr>
          <p:nvPr>
            <p:ph type="sldNum" sz="quarter" idx="12"/>
          </p:nvPr>
        </p:nvSpPr>
        <p:spPr>
          <a:xfrm>
            <a:off x="8610600" y="6349833"/>
            <a:ext cx="2700000" cy="316800"/>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ags" Target="../tags/tag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png"/><Relationship Id="rId2" Type="http://schemas.openxmlformats.org/officeDocument/2006/relationships/slideLayout" Target="../slideLayouts/slideLayout16.xml"/><Relationship Id="rId16" Type="http://schemas.openxmlformats.org/officeDocument/2006/relationships/tags" Target="../tags/tag3.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7"/>
          <a:stretch>
            <a:fillRect/>
          </a:stretch>
        </a:blipFill>
        <a:effectLst/>
      </p:bgPr>
    </p:bg>
    <p:spTree>
      <p:nvGrpSpPr>
        <p:cNvPr id="1" name=""/>
        <p:cNvGrpSpPr/>
        <p:nvPr/>
      </p:nvGrpSpPr>
      <p:grpSpPr>
        <a:xfrm>
          <a:off x="0" y="0"/>
          <a:ext cx="0" cy="0"/>
          <a:chOff x="0" y="0"/>
          <a:chExt cx="0" cy="0"/>
        </a:xfrm>
      </p:grpSpPr>
      <p:sp>
        <p:nvSpPr>
          <p:cNvPr id="7" name="KSO_TEMPLATE" hidden="1"/>
          <p:cNvSpPr/>
          <p:nvPr>
            <p:custDataLst>
              <p:tags r:id="rId1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7"/>
          <a:stretch>
            <a:fillRect/>
          </a:stretch>
        </a:blipFill>
        <a:effectLst/>
      </p:bgPr>
    </p:bg>
    <p:spTree>
      <p:nvGrpSpPr>
        <p:cNvPr id="1" name=""/>
        <p:cNvGrpSpPr/>
        <p:nvPr/>
      </p:nvGrpSpPr>
      <p:grpSpPr>
        <a:xfrm>
          <a:off x="0" y="0"/>
          <a:ext cx="0" cy="0"/>
          <a:chOff x="0" y="0"/>
          <a:chExt cx="0" cy="0"/>
        </a:xfrm>
      </p:grpSpPr>
      <p:sp>
        <p:nvSpPr>
          <p:cNvPr id="7" name="KSO_TEMPLATE" hidden="1"/>
          <p:cNvSpPr/>
          <p:nvPr>
            <p:custDataLst>
              <p:tags r:id="rId1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120" y="1376680"/>
            <a:ext cx="7264400" cy="3716020"/>
            <a:chOff x="4112" y="2168"/>
            <a:chExt cx="11440" cy="5852"/>
          </a:xfrm>
        </p:grpSpPr>
        <p:grpSp>
          <p:nvGrpSpPr>
            <p:cNvPr id="5" name="组合 4"/>
            <p:cNvGrpSpPr/>
            <p:nvPr/>
          </p:nvGrpSpPr>
          <p:grpSpPr>
            <a:xfrm>
              <a:off x="4112" y="2168"/>
              <a:ext cx="11440" cy="5852"/>
              <a:chOff x="4112" y="1730"/>
              <a:chExt cx="11440" cy="5852"/>
            </a:xfrm>
          </p:grpSpPr>
          <p:sp>
            <p:nvSpPr>
              <p:cNvPr id="2" name="文本框 1"/>
              <p:cNvSpPr txBox="1"/>
              <p:nvPr/>
            </p:nvSpPr>
            <p:spPr>
              <a:xfrm>
                <a:off x="4112" y="2555"/>
                <a:ext cx="11440" cy="5027"/>
              </a:xfrm>
              <a:prstGeom prst="rect">
                <a:avLst/>
              </a:prstGeom>
              <a:noFill/>
              <a:ln w="28575">
                <a:solidFill>
                  <a:schemeClr val="accent6">
                    <a:lumMod val="50000"/>
                  </a:schemeClr>
                </a:solidFill>
                <a:prstDash val="dash"/>
              </a:ln>
              <a:extLst>
                <a:ext uri="{909E8E84-426E-40DD-AFC4-6F175D3DCCD1}">
                  <a14:hiddenFill xmlns:a14="http://schemas.microsoft.com/office/drawing/2010/main">
                    <a:solidFill>
                      <a:schemeClr val="accent6">
                        <a:lumMod val="40000"/>
                        <a:lumOff val="60000"/>
                      </a:schemeClr>
                    </a:solidFill>
                  </a14:hiddenFill>
                </a:ext>
              </a:extLst>
            </p:spPr>
            <p:txBody>
              <a:bodyPr wrap="square" rtlCol="0" anchor="t">
                <a:spAutoFit/>
              </a:bodyPr>
              <a:lstStyle/>
              <a:p>
                <a:pPr algn="ctr">
                  <a:lnSpc>
                    <a:spcPct val="180000"/>
                  </a:lnSpc>
                </a:pPr>
                <a:endParaRPr lang="zh-CN" altLang="en-US" sz="2800" b="1">
                  <a:solidFill>
                    <a:schemeClr val="tx1"/>
                  </a:solidFill>
                  <a:latin typeface="微软雅黑" panose="020B0503020204020204" charset="-122"/>
                  <a:ea typeface="微软雅黑"/>
                  <a:cs typeface="华文楷体" panose="02010600040101010101" charset="-122"/>
                  <a:sym typeface="+mn-ea"/>
                </a:endParaRPr>
              </a:p>
              <a:p>
                <a:pPr algn="ctr">
                  <a:lnSpc>
                    <a:spcPct val="180000"/>
                  </a:lnSpc>
                </a:pPr>
                <a:endParaRPr lang="zh-CN" altLang="en-US" sz="2800" b="1">
                  <a:solidFill>
                    <a:schemeClr val="tx1"/>
                  </a:solidFill>
                  <a:latin typeface="微软雅黑" panose="020B0503020204020204" charset="-122"/>
                  <a:ea typeface="微软雅黑"/>
                  <a:cs typeface="华文楷体" panose="02010600040101010101" charset="-122"/>
                  <a:sym typeface="+mn-ea"/>
                </a:endParaRPr>
              </a:p>
              <a:p>
                <a:pPr algn="ctr">
                  <a:lnSpc>
                    <a:spcPct val="180000"/>
                  </a:lnSpc>
                </a:pPr>
                <a:endParaRPr lang="zh-CN" altLang="en-US" sz="2800" b="1">
                  <a:solidFill>
                    <a:schemeClr val="tx1"/>
                  </a:solidFill>
                  <a:latin typeface="微软雅黑" panose="020B0503020204020204" charset="-122"/>
                  <a:ea typeface="微软雅黑"/>
                  <a:cs typeface="华文楷体" panose="02010600040101010101" charset="-122"/>
                  <a:sym typeface="+mn-ea"/>
                </a:endParaRPr>
              </a:p>
              <a:p>
                <a:pPr algn="ctr">
                  <a:lnSpc>
                    <a:spcPct val="180000"/>
                  </a:lnSpc>
                </a:pPr>
                <a:endParaRPr lang="zh-CN" altLang="en-US" sz="2800" b="1">
                  <a:solidFill>
                    <a:schemeClr val="tx1"/>
                  </a:solidFill>
                  <a:latin typeface="微软雅黑" panose="020B0503020204020204" charset="-122"/>
                  <a:ea typeface="微软雅黑"/>
                  <a:cs typeface="华文楷体" panose="02010600040101010101" charset="-122"/>
                  <a:sym typeface="+mn-ea"/>
                </a:endParaRPr>
              </a:p>
            </p:txBody>
          </p:sp>
          <p:sp>
            <p:nvSpPr>
              <p:cNvPr id="8" name="圆角矩形 7"/>
              <p:cNvSpPr/>
              <p:nvPr/>
            </p:nvSpPr>
            <p:spPr>
              <a:xfrm>
                <a:off x="5876" y="1730"/>
                <a:ext cx="8413" cy="789"/>
              </a:xfrm>
              <a:prstGeom prst="roundRect">
                <a:avLst/>
              </a:prstGeom>
              <a:noFill/>
              <a:ln>
                <a:noFill/>
              </a:ln>
              <a:extLst>
                <a:ext uri="{909E8E84-426E-40DD-AFC4-6F175D3DCCD1}">
                  <a14:hiddenFill xmlns:a14="http://schemas.microsoft.com/office/drawing/2010/main">
                    <a:solidFill>
                      <a:schemeClr val="accent2">
                        <a:lumMod val="40000"/>
                        <a:lumOff val="60000"/>
                      </a:schemeClr>
                    </a:solidFill>
                  </a14:hiddenFill>
                </a:ext>
              </a:extLst>
            </p:spPr>
            <p:style>
              <a:lnRef idx="3">
                <a:schemeClr val="lt1"/>
              </a:lnRef>
              <a:fillRef idx="1">
                <a:schemeClr val="accent5"/>
              </a:fillRef>
              <a:effectRef idx="1">
                <a:schemeClr val="accent5"/>
              </a:effectRef>
              <a:fontRef idx="minor">
                <a:schemeClr val="lt1"/>
              </a:fontRef>
            </p:style>
            <p:txBody>
              <a:bodyPr rtlCol="0" anchor="ctr"/>
              <a:lstStyle/>
              <a:p>
                <a:pPr algn="ctr"/>
                <a:endParaRPr lang="zh-CN" altLang="en-US" sz="2400" b="1">
                  <a:solidFill>
                    <a:schemeClr val="tx1"/>
                  </a:solidFill>
                  <a:latin typeface="微软雅黑" panose="020B0503020204020204" charset="-122"/>
                  <a:ea typeface="微软雅黑"/>
                  <a:cs typeface="微软雅黑" panose="020B0503020204020204" charset="-122"/>
                  <a:sym typeface="+mn-ea"/>
                </a:endParaRPr>
              </a:p>
            </p:txBody>
          </p:sp>
          <p:pic>
            <p:nvPicPr>
              <p:cNvPr id="10" name="图片 9" descr="533014_091244675718_2_副本_副本"/>
              <p:cNvPicPr>
                <a:picLocks noChangeAspect="1"/>
              </p:cNvPicPr>
              <p:nvPr/>
            </p:nvPicPr>
            <p:blipFill>
              <a:blip r:embed="rId2"/>
              <a:stretch>
                <a:fillRect/>
              </a:stretch>
            </p:blipFill>
            <p:spPr>
              <a:xfrm>
                <a:off x="14525" y="2309"/>
                <a:ext cx="1027" cy="1003"/>
              </a:xfrm>
              <a:prstGeom prst="rect">
                <a:avLst/>
              </a:prstGeom>
            </p:spPr>
          </p:pic>
          <p:pic>
            <p:nvPicPr>
              <p:cNvPr id="11" name="图片 10" descr="11111"/>
              <p:cNvPicPr>
                <a:picLocks noChangeAspect="1"/>
              </p:cNvPicPr>
              <p:nvPr/>
            </p:nvPicPr>
            <p:blipFill>
              <a:blip r:embed="rId3"/>
              <a:stretch>
                <a:fillRect/>
              </a:stretch>
            </p:blipFill>
            <p:spPr>
              <a:xfrm>
                <a:off x="4250" y="6124"/>
                <a:ext cx="1325" cy="1386"/>
              </a:xfrm>
              <a:prstGeom prst="rect">
                <a:avLst/>
              </a:prstGeom>
            </p:spPr>
          </p:pic>
        </p:grpSp>
        <p:sp>
          <p:nvSpPr>
            <p:cNvPr id="9" name="圆角矩形 8"/>
            <p:cNvSpPr/>
            <p:nvPr/>
          </p:nvSpPr>
          <p:spPr>
            <a:xfrm>
              <a:off x="4250" y="2168"/>
              <a:ext cx="11044" cy="789"/>
            </a:xfrm>
            <a:prstGeom prst="roundRect">
              <a:avLst/>
            </a:prstGeom>
            <a:noFill/>
            <a:ln>
              <a:noFill/>
            </a:ln>
            <a:extLst>
              <a:ext uri="{909E8E84-426E-40DD-AFC4-6F175D3DCCD1}">
                <a14:hiddenFill xmlns:a14="http://schemas.microsoft.com/office/drawing/2010/main">
                  <a:solidFill>
                    <a:schemeClr val="accent2">
                      <a:lumMod val="40000"/>
                      <a:lumOff val="60000"/>
                    </a:schemeClr>
                  </a:solidFill>
                </a14:hiddenFill>
              </a:ext>
            </a:extLst>
          </p:spPr>
          <p:style>
            <a:lnRef idx="3">
              <a:schemeClr val="lt1"/>
            </a:lnRef>
            <a:fillRef idx="1">
              <a:schemeClr val="accent5"/>
            </a:fillRef>
            <a:effectRef idx="1">
              <a:schemeClr val="accent5"/>
            </a:effectRef>
            <a:fontRef idx="minor">
              <a:schemeClr val="lt1"/>
            </a:fontRef>
          </p:style>
          <p:txBody>
            <a:bodyPr rtlCol="0" anchor="ctr"/>
            <a:lstStyle/>
            <a:p>
              <a:pPr algn="ctr"/>
              <a:r>
                <a:rPr lang="zh-CN" altLang="en-US" sz="2000" b="1">
                  <a:solidFill>
                    <a:schemeClr val="tx1"/>
                  </a:solidFill>
                  <a:latin typeface="微软雅黑" panose="020B0503020204020204" charset="-122"/>
                  <a:ea typeface="微软雅黑"/>
                  <a:cs typeface="微软雅黑" panose="020B0503020204020204" charset="-122"/>
                </a:rPr>
                <a:t>普通高中历史</a:t>
              </a:r>
              <a:r>
                <a:rPr lang="zh-CN" altLang="en-US" sz="2000">
                  <a:solidFill>
                    <a:schemeClr val="tx1"/>
                  </a:solidFill>
                  <a:latin typeface="宋体" panose="02010600030101010101" pitchFamily="2" charset="-122"/>
                  <a:ea typeface="宋体" panose="02010600030101010101" pitchFamily="2" charset="-122"/>
                  <a:sym typeface="+mn-ea"/>
                </a:rPr>
                <a:t> · </a:t>
              </a:r>
              <a:r>
                <a:rPr lang="zh-CN" altLang="en-US" sz="2000" b="1">
                  <a:solidFill>
                    <a:schemeClr val="tx1"/>
                  </a:solidFill>
                  <a:latin typeface="微软雅黑" panose="020B0503020204020204" charset="-122"/>
                  <a:ea typeface="微软雅黑"/>
                  <a:cs typeface="微软雅黑" panose="020B0503020204020204" charset="-122"/>
                </a:rPr>
                <a:t>选择性必修 </a:t>
              </a:r>
              <a:r>
                <a:rPr lang="en-US" altLang="zh-CN" sz="2000" b="1">
                  <a:solidFill>
                    <a:schemeClr val="tx1"/>
                  </a:solidFill>
                  <a:latin typeface="微软雅黑" panose="020B0503020204020204" charset="-122"/>
                  <a:ea typeface="微软雅黑"/>
                  <a:cs typeface="微软雅黑" panose="020B0503020204020204" charset="-122"/>
                </a:rPr>
                <a:t>1</a:t>
              </a:r>
              <a:r>
                <a:rPr lang="zh-CN" altLang="en-US" sz="2000" b="1">
                  <a:solidFill>
                    <a:schemeClr val="tx1"/>
                  </a:solidFill>
                  <a:latin typeface="微软雅黑" panose="020B0503020204020204" charset="-122"/>
                  <a:ea typeface="微软雅黑"/>
                  <a:cs typeface="微软雅黑" panose="020B0503020204020204" charset="-122"/>
                </a:rPr>
                <a:t> </a:t>
              </a:r>
              <a:r>
                <a:rPr lang="zh-CN" altLang="en-US" sz="2000">
                  <a:solidFill>
                    <a:schemeClr val="tx1"/>
                  </a:solidFill>
                  <a:latin typeface="宋体" panose="02010600030101010101" pitchFamily="2" charset="-122"/>
                  <a:ea typeface="宋体" panose="02010600030101010101" pitchFamily="2" charset="-122"/>
                  <a:sym typeface="+mn-ea"/>
                </a:rPr>
                <a:t>·</a:t>
              </a:r>
              <a:r>
                <a:rPr lang="zh-CN" altLang="en-US" sz="2000" b="1">
                  <a:solidFill>
                    <a:srgbClr val="C00000"/>
                  </a:solidFill>
                  <a:latin typeface="微软雅黑" panose="020B0503020204020204" charset="-122"/>
                  <a:ea typeface="微软雅黑"/>
                  <a:cs typeface="微软雅黑" panose="020B0503020204020204" charset="-122"/>
                </a:rPr>
                <a:t>《国家制度与社会治理 》</a:t>
              </a:r>
              <a:r>
                <a:rPr lang="zh-CN" altLang="en-US" sz="2000" b="1">
                  <a:solidFill>
                    <a:schemeClr val="tx1"/>
                  </a:solidFill>
                  <a:latin typeface="微软雅黑" panose="020B0503020204020204" charset="-122"/>
                  <a:ea typeface="微软雅黑"/>
                  <a:cs typeface="微软雅黑" panose="020B0503020204020204" charset="-122"/>
                </a:rPr>
                <a:t> </a:t>
              </a:r>
              <a:endParaRPr lang="zh-CN" altLang="en-US" sz="2000" b="1">
                <a:solidFill>
                  <a:schemeClr val="tx1"/>
                </a:solidFill>
                <a:latin typeface="微软雅黑" panose="020B0503020204020204" charset="-122"/>
                <a:ea typeface="微软雅黑"/>
                <a:cs typeface="微软雅黑" panose="020B0503020204020204" charset="-122"/>
                <a:sym typeface="+mn-ea"/>
              </a:endParaRPr>
            </a:p>
          </p:txBody>
        </p:sp>
      </p:grpSp>
      <p:sp>
        <p:nvSpPr>
          <p:cNvPr id="6" name="文本框 5"/>
          <p:cNvSpPr txBox="1"/>
          <p:nvPr/>
        </p:nvSpPr>
        <p:spPr>
          <a:xfrm>
            <a:off x="3000375" y="2512060"/>
            <a:ext cx="5640705" cy="570865"/>
          </a:xfrm>
          <a:prstGeom prst="rect">
            <a:avLst/>
          </a:prstGeom>
          <a:noFill/>
        </p:spPr>
        <p:txBody>
          <a:bodyPr wrap="square" rtlCol="0" anchor="t">
            <a:spAutoFit/>
          </a:bodyPr>
          <a:lstStyle/>
          <a:p>
            <a:pPr algn="l">
              <a:lnSpc>
                <a:spcPct val="130000"/>
              </a:lnSpc>
            </a:pPr>
            <a:r>
              <a:rPr lang="zh-CN" altLang="en-US" sz="2400" b="1">
                <a:solidFill>
                  <a:srgbClr val="FF0000"/>
                </a:solidFill>
                <a:latin typeface="微软雅黑" panose="020B0503020204020204" charset="-122"/>
                <a:ea typeface="微软雅黑"/>
                <a:cs typeface="微软雅黑" panose="020B0503020204020204" charset="-122"/>
                <a:sym typeface="+mn-ea"/>
              </a:rPr>
              <a:t>第一单元</a:t>
            </a:r>
            <a:r>
              <a:rPr lang="zh-CN" altLang="en-US" sz="2400" b="1">
                <a:solidFill>
                  <a:schemeClr val="tx1"/>
                </a:solidFill>
                <a:latin typeface="微软雅黑" panose="020B0503020204020204" charset="-122"/>
                <a:ea typeface="微软雅黑"/>
                <a:cs typeface="微软雅黑" panose="020B0503020204020204" charset="-122"/>
                <a:sym typeface="+mn-ea"/>
              </a:rPr>
              <a:t>   政治制度  </a:t>
            </a:r>
            <a:r>
              <a:rPr lang="zh-CN" altLang="en-US" sz="2400" b="1">
                <a:solidFill>
                  <a:schemeClr val="accent6">
                    <a:lumMod val="50000"/>
                  </a:schemeClr>
                </a:solidFill>
                <a:latin typeface="微软雅黑" panose="020B0503020204020204" charset="-122"/>
                <a:ea typeface="微软雅黑"/>
                <a:cs typeface="微软雅黑" panose="020B0503020204020204" charset="-122"/>
                <a:sym typeface="+mn-ea"/>
              </a:rPr>
              <a:t>         </a:t>
            </a:r>
          </a:p>
        </p:txBody>
      </p:sp>
      <p:sp>
        <p:nvSpPr>
          <p:cNvPr id="12" name="文本框 11"/>
          <p:cNvSpPr txBox="1"/>
          <p:nvPr/>
        </p:nvSpPr>
        <p:spPr>
          <a:xfrm>
            <a:off x="3000375" y="3535680"/>
            <a:ext cx="6711315" cy="570865"/>
          </a:xfrm>
          <a:prstGeom prst="rect">
            <a:avLst/>
          </a:prstGeom>
          <a:noFill/>
        </p:spPr>
        <p:txBody>
          <a:bodyPr wrap="square" rtlCol="0" anchor="t">
            <a:spAutoFit/>
          </a:bodyPr>
          <a:lstStyle/>
          <a:p>
            <a:pPr algn="l">
              <a:lnSpc>
                <a:spcPct val="120000"/>
              </a:lnSpc>
            </a:pPr>
            <a:r>
              <a:rPr sz="2600" b="1">
                <a:solidFill>
                  <a:srgbClr val="FF0000"/>
                </a:solidFill>
                <a:latin typeface="微软雅黑" panose="020B0503020204020204" charset="-122"/>
                <a:ea typeface="微软雅黑"/>
                <a:cs typeface="微软雅黑" panose="020B0503020204020204" charset="-122"/>
                <a:sym typeface="+mn-ea"/>
              </a:rPr>
              <a:t>第 1 课 </a:t>
            </a:r>
            <a:r>
              <a:rPr sz="2600" b="1">
                <a:latin typeface="微软雅黑" panose="020B0503020204020204" charset="-122"/>
                <a:ea typeface="微软雅黑"/>
                <a:cs typeface="微软雅黑" panose="020B0503020204020204" charset="-122"/>
                <a:sym typeface="+mn-ea"/>
              </a:rPr>
              <a:t>  </a:t>
            </a:r>
            <a:r>
              <a:rPr sz="2600" b="1">
                <a:solidFill>
                  <a:srgbClr val="0000FF"/>
                </a:solidFill>
                <a:latin typeface="微软雅黑" panose="020B0503020204020204" charset="-122"/>
                <a:ea typeface="微软雅黑"/>
                <a:cs typeface="微软雅黑" panose="020B0503020204020204" charset="-122"/>
                <a:sym typeface="+mn-ea"/>
              </a:rPr>
              <a:t>中国古代政治制度的形成与发展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nodeType="clickPar">
                      <p:stCondLst>
                        <p:cond delay="indefinite"/>
                      </p:stCondLst>
                      <p:childTnLst>
                        <p:par>
                          <p:cTn id="22" fill="hold" nodeType="afterGroup">
                            <p:stCondLst>
                              <p:cond delay="0"/>
                            </p:stCondLst>
                            <p:childTnLst>
                              <p:par>
                                <p:cTn id="23" presetID="27" presetClass="entr" presetSubtype="0" fill="hold" grpId="0" nodeType="clickEffect">
                                  <p:stCondLst>
                                    <p:cond delay="0"/>
                                  </p:stCondLst>
                                  <p:iterate type="lt">
                                    <p:tmPct val="50000"/>
                                  </p:iterate>
                                  <p:childTnLst>
                                    <p:set>
                                      <p:cBhvr>
                                        <p:cTn id="24" dur="500" fill="hold">
                                          <p:stCondLst>
                                            <p:cond delay="0"/>
                                          </p:stCondLst>
                                        </p:cTn>
                                        <p:tgtEl>
                                          <p:spTgt spid="12"/>
                                        </p:tgtEl>
                                        <p:attrNameLst>
                                          <p:attrName>style.visibility</p:attrName>
                                        </p:attrNameLst>
                                      </p:cBhvr>
                                      <p:to>
                                        <p:strVal val="visible"/>
                                      </p:to>
                                    </p:set>
                                    <p:anim calcmode="discrete" valueType="clr">
                                      <p:cBhvr override="childStyle">
                                        <p:cTn id="25" dur="500"/>
                                        <p:tgtEl>
                                          <p:spTgt spid="12"/>
                                        </p:tgtEl>
                                        <p:attrNameLst>
                                          <p:attrName>style.color</p:attrName>
                                        </p:attrNameLst>
                                      </p:cBhvr>
                                      <p:tavLst>
                                        <p:tav tm="0">
                                          <p:val>
                                            <p:clrVal>
                                              <a:srgbClr val="006600"/>
                                            </p:clrVal>
                                          </p:val>
                                        </p:tav>
                                        <p:tav tm="50000">
                                          <p:val>
                                            <p:clrVal>
                                              <a:srgbClr val="C00000"/>
                                            </p:clrVal>
                                          </p:val>
                                        </p:tav>
                                      </p:tavLst>
                                    </p:anim>
                                    <p:anim calcmode="discrete" valueType="clr">
                                      <p:cBhvr>
                                        <p:cTn id="26" dur="500"/>
                                        <p:tgtEl>
                                          <p:spTgt spid="12"/>
                                        </p:tgtEl>
                                        <p:attrNameLst>
                                          <p:attrName>fillcolor</p:attrName>
                                        </p:attrNameLst>
                                      </p:cBhvr>
                                      <p:tavLst>
                                        <p:tav tm="0">
                                          <p:val>
                                            <p:clrVal>
                                              <a:schemeClr val="accent2"/>
                                            </p:clrVal>
                                          </p:val>
                                        </p:tav>
                                        <p:tav tm="50000">
                                          <p:val>
                                            <p:clrVal>
                                              <a:schemeClr val="hlink"/>
                                            </p:clrVal>
                                          </p:val>
                                        </p:tav>
                                      </p:tavLst>
                                    </p:anim>
                                    <p:set>
                                      <p:cBhvr>
                                        <p:cTn id="27" dur="500"/>
                                        <p:tgtEl>
                                          <p:spTgt spid="1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712595" y="1113790"/>
            <a:ext cx="8766810" cy="2306955"/>
          </a:xfrm>
          <a:prstGeom prst="rect">
            <a:avLst/>
          </a:prstGeom>
          <a:noFill/>
          <a:ln w="9525">
            <a:noFill/>
          </a:ln>
        </p:spPr>
        <p:txBody>
          <a:bodyPr wrap="square">
            <a:spAutoFit/>
          </a:bodyPr>
          <a:lstStyle/>
          <a:p>
            <a:pPr indent="0"/>
            <a:r>
              <a:rPr lang="en-US" altLang="zh-CN" sz="2400" b="1">
                <a:solidFill>
                  <a:schemeClr val="accent6">
                    <a:lumMod val="75000"/>
                  </a:schemeClr>
                </a:solidFill>
                <a:latin typeface="微软雅黑" panose="020B0503020204020204" charset="-122"/>
                <a:ea typeface="微软雅黑"/>
                <a:cs typeface="微软雅黑" panose="020B0503020204020204" charset="-122"/>
              </a:rPr>
              <a:t>       </a:t>
            </a:r>
            <a:r>
              <a:rPr lang="zh-CN" sz="2400" b="1">
                <a:solidFill>
                  <a:schemeClr val="accent6">
                    <a:lumMod val="75000"/>
                  </a:schemeClr>
                </a:solidFill>
                <a:latin typeface="微软雅黑" panose="020B0503020204020204" charset="-122"/>
                <a:ea typeface="微软雅黑"/>
                <a:cs typeface="微软雅黑" panose="020B0503020204020204" charset="-122"/>
              </a:rPr>
              <a:t>公元前213年，秦始皇在咸阳官举行了一次规模盛大的祝寿酒会。宴会上，有人歌颂秦始皇“以诸侯为郡县，人人自安乐，无战争之患，传之万世”的功绩；也有人认为“事不师古而能长久者，非所闻也”，主张恢复股周制度，分封子弟功臣。秦始皇下令群臣廷议，丞相李斯坚决反对分封，秦始皇采纳了李斯的建议。于是，中央集权政治制度得以确立。</a:t>
            </a:r>
            <a:endParaRPr lang="zh-CN" altLang="en-US" sz="2400" b="1">
              <a:solidFill>
                <a:schemeClr val="accent6">
                  <a:lumMod val="75000"/>
                </a:schemeClr>
              </a:solidFill>
              <a:latin typeface="微软雅黑" panose="020B0503020204020204" charset="-122"/>
              <a:ea typeface="微软雅黑"/>
              <a:cs typeface="微软雅黑" panose="020B0503020204020204" charset="-122"/>
            </a:endParaRPr>
          </a:p>
        </p:txBody>
      </p:sp>
      <p:grpSp>
        <p:nvGrpSpPr>
          <p:cNvPr id="3" name="组合 2"/>
          <p:cNvGrpSpPr/>
          <p:nvPr/>
        </p:nvGrpSpPr>
        <p:grpSpPr>
          <a:xfrm>
            <a:off x="1812925" y="3551555"/>
            <a:ext cx="8564880" cy="2021840"/>
            <a:chOff x="2855" y="5593"/>
            <a:chExt cx="13488" cy="3184"/>
          </a:xfrm>
        </p:grpSpPr>
        <p:pic>
          <p:nvPicPr>
            <p:cNvPr id="4" name="图片 3"/>
            <p:cNvPicPr>
              <a:picLocks noChangeAspect="1"/>
            </p:cNvPicPr>
            <p:nvPr/>
          </p:nvPicPr>
          <p:blipFill>
            <a:blip r:embed="rId2"/>
            <a:stretch>
              <a:fillRect/>
            </a:stretch>
          </p:blipFill>
          <p:spPr>
            <a:xfrm>
              <a:off x="2855" y="5593"/>
              <a:ext cx="13489" cy="2556"/>
            </a:xfrm>
            <a:prstGeom prst="rect">
              <a:avLst/>
            </a:prstGeom>
          </p:spPr>
        </p:pic>
        <p:sp>
          <p:nvSpPr>
            <p:cNvPr id="2" name="文本框 1"/>
            <p:cNvSpPr txBox="1"/>
            <p:nvPr/>
          </p:nvSpPr>
          <p:spPr>
            <a:xfrm>
              <a:off x="6407" y="8149"/>
              <a:ext cx="6734" cy="628"/>
            </a:xfrm>
            <a:prstGeom prst="rect">
              <a:avLst/>
            </a:prstGeom>
            <a:noFill/>
            <a:ln w="9525">
              <a:noFill/>
            </a:ln>
          </p:spPr>
          <p:txBody>
            <a:bodyPr wrap="square">
              <a:spAutoFit/>
            </a:bodyPr>
            <a:lstStyle/>
            <a:p>
              <a:pPr indent="0" algn="ctr"/>
              <a:r>
                <a:rPr lang="en-US" sz="2000" b="1">
                  <a:solidFill>
                    <a:srgbClr val="C00000"/>
                  </a:solidFill>
                  <a:latin typeface="微软雅黑" panose="020B0503020204020204" charset="-122"/>
                  <a:ea typeface="微软雅黑"/>
                  <a:cs typeface="微软雅黑" panose="020B0503020204020204" charset="-122"/>
                </a:rPr>
                <a:t>▲ </a:t>
              </a:r>
              <a:r>
                <a:rPr lang="zh-CN" sz="2000" b="1">
                  <a:latin typeface="微软雅黑" panose="020B0503020204020204" charset="-122"/>
                  <a:ea typeface="微软雅黑"/>
                  <a:cs typeface="微软雅黑" panose="020B0503020204020204" charset="-122"/>
                </a:rPr>
                <a:t>秦咸阳宫一号宫殿建筑复原图</a:t>
              </a:r>
              <a:endParaRPr lang="zh-CN" altLang="en-US" sz="2000" b="1">
                <a:latin typeface="微软雅黑" panose="020B0503020204020204" charset="-122"/>
                <a:ea typeface="微软雅黑"/>
                <a:cs typeface="微软雅黑" panose="020B0503020204020204"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2000" fill="hold">
                                          <p:stCondLst>
                                            <p:cond delay="0"/>
                                          </p:stCondLst>
                                        </p:cTn>
                                        <p:tgtEl>
                                          <p:spTgt spid="100"/>
                                        </p:tgtEl>
                                        <p:attrNameLst>
                                          <p:attrName>style.visibility</p:attrName>
                                        </p:attrNameLst>
                                      </p:cBhvr>
                                      <p:to>
                                        <p:strVal val="visible"/>
                                      </p:to>
                                    </p:set>
                                    <p:anim calcmode="lin" valueType="num">
                                      <p:cBhvr additive="base">
                                        <p:cTn id="7" dur="2000"/>
                                        <p:tgtEl>
                                          <p:spTgt spid="100"/>
                                        </p:tgtEl>
                                        <p:attrNameLst>
                                          <p:attrName>ppt_y</p:attrName>
                                        </p:attrNameLst>
                                      </p:cBhvr>
                                      <p:tavLst>
                                        <p:tav tm="0">
                                          <p:val>
                                            <p:strVal val="#ppt_y+#ppt_h*1.125000"/>
                                          </p:val>
                                        </p:tav>
                                        <p:tav tm="100000">
                                          <p:val>
                                            <p:strVal val="#ppt_y"/>
                                          </p:val>
                                        </p:tav>
                                      </p:tavLst>
                                    </p:anim>
                                    <p:animEffect transition="in" filter="wipe(up)">
                                      <p:cBhvr>
                                        <p:cTn id="8" dur="2000"/>
                                        <p:tgtEl>
                                          <p:spTgt spid="100"/>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22" presetClass="entr" presetSubtype="8" fill="hold" nodeType="clickEffect">
                                  <p:stCondLst>
                                    <p:cond delay="0"/>
                                  </p:stCondLst>
                                  <p:childTnLst>
                                    <p:set>
                                      <p:cBhvr>
                                        <p:cTn id="12" dur="2000" fill="hold">
                                          <p:stCondLst>
                                            <p:cond delay="0"/>
                                          </p:stCondLst>
                                        </p:cTn>
                                        <p:tgtEl>
                                          <p:spTgt spid="3"/>
                                        </p:tgtEl>
                                        <p:attrNameLst>
                                          <p:attrName>style.visibility</p:attrName>
                                        </p:attrNameLst>
                                      </p:cBhvr>
                                      <p:to>
                                        <p:strVal val="visible"/>
                                      </p:to>
                                    </p:set>
                                    <p:animEffect transition="in" filter="wipe(left)">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69695" y="1104900"/>
            <a:ext cx="3768725" cy="460375"/>
          </a:xfrm>
          <a:prstGeom prst="rect">
            <a:avLst/>
          </a:prstGeom>
          <a:noFill/>
        </p:spPr>
        <p:txBody>
          <a:bodyPr wrap="square" rtlCol="0" anchor="t">
            <a:spAutoFit/>
          </a:bodyPr>
          <a:lstStyle/>
          <a:p>
            <a:r>
              <a:rPr lang="zh-CN" sz="2400" b="1">
                <a:solidFill>
                  <a:srgbClr val="C00000"/>
                </a:solidFill>
                <a:latin typeface="微软雅黑" panose="020B0503020204020204" charset="-122"/>
                <a:ea typeface="微软雅黑"/>
                <a:sym typeface="+mn-ea"/>
              </a:rPr>
              <a:t>一、先秦时期的政治制度</a:t>
            </a:r>
            <a:endParaRPr lang="zh-CN" altLang="en-US" sz="2400" b="1">
              <a:solidFill>
                <a:srgbClr val="C00000"/>
              </a:solidFill>
              <a:latin typeface="微软雅黑" panose="020B0503020204020204" charset="-122"/>
              <a:ea typeface="微软雅黑"/>
              <a:sym typeface="+mn-ea"/>
            </a:endParaRPr>
          </a:p>
        </p:txBody>
      </p:sp>
      <p:sp>
        <p:nvSpPr>
          <p:cNvPr id="58" name="文本框 57"/>
          <p:cNvSpPr txBox="1"/>
          <p:nvPr/>
        </p:nvSpPr>
        <p:spPr>
          <a:xfrm>
            <a:off x="4556760" y="1732915"/>
            <a:ext cx="3141345" cy="460375"/>
          </a:xfrm>
          <a:prstGeom prst="rect">
            <a:avLst/>
          </a:prstGeom>
          <a:noFill/>
          <a:ln>
            <a:noFill/>
          </a:ln>
        </p:spPr>
        <p:txBody>
          <a:bodyPr wrap="square" rtlCol="0">
            <a:spAutoFit/>
          </a:bodyPr>
          <a:lstStyle/>
          <a:p>
            <a:pPr algn="ctr"/>
            <a:r>
              <a:rPr lang="zh-CN" altLang="en-US" sz="2400" b="1">
                <a:solidFill>
                  <a:srgbClr val="0000FF"/>
                </a:solidFill>
                <a:latin typeface="微软雅黑" panose="020B0503020204020204" charset="-122"/>
                <a:ea typeface="微软雅黑"/>
              </a:rPr>
              <a:t>先秦历史发展进程</a:t>
            </a:r>
          </a:p>
        </p:txBody>
      </p:sp>
      <p:grpSp>
        <p:nvGrpSpPr>
          <p:cNvPr id="3" name="组合 2"/>
          <p:cNvGrpSpPr/>
          <p:nvPr/>
        </p:nvGrpSpPr>
        <p:grpSpPr>
          <a:xfrm>
            <a:off x="1654810" y="3390265"/>
            <a:ext cx="8750935" cy="810895"/>
            <a:chOff x="3115" y="4892"/>
            <a:chExt cx="13781" cy="1277"/>
          </a:xfrm>
        </p:grpSpPr>
        <p:cxnSp>
          <p:nvCxnSpPr>
            <p:cNvPr id="12" name="直接连接符 11"/>
            <p:cNvCxnSpPr/>
            <p:nvPr/>
          </p:nvCxnSpPr>
          <p:spPr>
            <a:xfrm>
              <a:off x="3900" y="5238"/>
              <a:ext cx="12517"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963" y="4892"/>
              <a:ext cx="0" cy="45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7458" y="4892"/>
              <a:ext cx="0" cy="45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9591" y="4892"/>
              <a:ext cx="0" cy="45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877" y="4892"/>
              <a:ext cx="0" cy="45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12053" y="4892"/>
              <a:ext cx="0" cy="45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3214" y="4892"/>
              <a:ext cx="0" cy="45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4531" y="4892"/>
              <a:ext cx="0" cy="45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16100" y="4892"/>
              <a:ext cx="0" cy="45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3115" y="5347"/>
              <a:ext cx="1695" cy="822"/>
            </a:xfrm>
            <a:prstGeom prst="rect">
              <a:avLst/>
            </a:prstGeom>
            <a:noFill/>
            <a:ln>
              <a:noFill/>
            </a:ln>
          </p:spPr>
          <p:txBody>
            <a:bodyPr wrap="square" rtlCol="0">
              <a:spAutoFit/>
            </a:bodyPr>
            <a:lstStyle/>
            <a:p>
              <a:pPr algn="ctr"/>
              <a:r>
                <a:rPr lang="zh-CN" altLang="en-US" sz="1400" b="1">
                  <a:solidFill>
                    <a:schemeClr val="tx1"/>
                  </a:solidFill>
                  <a:latin typeface="微软雅黑" panose="020B0503020204020204" charset="-122"/>
                  <a:ea typeface="微软雅黑"/>
                </a:rPr>
                <a:t>距今约</a:t>
              </a:r>
            </a:p>
            <a:p>
              <a:pPr algn="ctr"/>
              <a:r>
                <a:rPr lang="en-US" altLang="zh-CN" sz="1400" b="1">
                  <a:solidFill>
                    <a:schemeClr val="tx1"/>
                  </a:solidFill>
                  <a:latin typeface="微软雅黑" panose="020B0503020204020204" charset="-122"/>
                  <a:ea typeface="微软雅黑"/>
                </a:rPr>
                <a:t>200</a:t>
              </a:r>
              <a:r>
                <a:rPr lang="zh-CN" altLang="en-US" sz="1400" b="1">
                  <a:solidFill>
                    <a:schemeClr val="tx1"/>
                  </a:solidFill>
                  <a:latin typeface="微软雅黑" panose="020B0503020204020204" charset="-122"/>
                  <a:ea typeface="微软雅黑"/>
                </a:rPr>
                <a:t>万年</a:t>
              </a:r>
            </a:p>
          </p:txBody>
        </p:sp>
        <p:sp>
          <p:nvSpPr>
            <p:cNvPr id="31" name="文本框 30"/>
            <p:cNvSpPr txBox="1"/>
            <p:nvPr/>
          </p:nvSpPr>
          <p:spPr>
            <a:xfrm>
              <a:off x="6610" y="5347"/>
              <a:ext cx="1695" cy="822"/>
            </a:xfrm>
            <a:prstGeom prst="rect">
              <a:avLst/>
            </a:prstGeom>
            <a:noFill/>
            <a:ln>
              <a:noFill/>
            </a:ln>
          </p:spPr>
          <p:txBody>
            <a:bodyPr wrap="square" rtlCol="0">
              <a:spAutoFit/>
            </a:bodyPr>
            <a:lstStyle/>
            <a:p>
              <a:pPr lvl="0" algn="ctr">
                <a:buClrTx/>
                <a:buSzTx/>
                <a:buFontTx/>
              </a:pPr>
              <a:r>
                <a:rPr lang="zh-CN" altLang="en-US" sz="1400" b="1">
                  <a:latin typeface="微软雅黑" panose="020B0503020204020204" charset="-122"/>
                  <a:ea typeface="微软雅黑"/>
                  <a:sym typeface="+mn-ea"/>
                </a:rPr>
                <a:t>距今约</a:t>
              </a:r>
            </a:p>
            <a:p>
              <a:pPr lvl="0" algn="ctr">
                <a:buClrTx/>
                <a:buSzTx/>
                <a:buFontTx/>
              </a:pPr>
              <a:r>
                <a:rPr lang="zh-CN" altLang="en-US" sz="1400" b="1">
                  <a:latin typeface="微软雅黑" panose="020B0503020204020204" charset="-122"/>
                  <a:ea typeface="微软雅黑"/>
                  <a:sym typeface="+mn-ea"/>
                </a:rPr>
                <a:t>1万年</a:t>
              </a:r>
            </a:p>
          </p:txBody>
        </p:sp>
        <p:sp>
          <p:nvSpPr>
            <p:cNvPr id="32" name="文本框 31"/>
            <p:cNvSpPr txBox="1"/>
            <p:nvPr/>
          </p:nvSpPr>
          <p:spPr>
            <a:xfrm>
              <a:off x="8744" y="5347"/>
              <a:ext cx="1695" cy="822"/>
            </a:xfrm>
            <a:prstGeom prst="rect">
              <a:avLst/>
            </a:prstGeom>
            <a:noFill/>
            <a:ln>
              <a:noFill/>
            </a:ln>
          </p:spPr>
          <p:txBody>
            <a:bodyPr wrap="square" rtlCol="0">
              <a:spAutoFit/>
            </a:bodyPr>
            <a:lstStyle/>
            <a:p>
              <a:pPr lvl="0" algn="ctr">
                <a:buClrTx/>
                <a:buSzTx/>
                <a:buFontTx/>
              </a:pPr>
              <a:r>
                <a:rPr lang="zh-CN" altLang="en-US" sz="1400" b="1">
                  <a:latin typeface="微软雅黑" panose="020B0503020204020204" charset="-122"/>
                  <a:ea typeface="微软雅黑"/>
                  <a:sym typeface="+mn-ea"/>
                </a:rPr>
                <a:t>公元前</a:t>
              </a:r>
            </a:p>
            <a:p>
              <a:pPr lvl="0" algn="ctr">
                <a:buClrTx/>
                <a:buSzTx/>
                <a:buFontTx/>
              </a:pPr>
              <a:r>
                <a:rPr lang="zh-CN" altLang="en-US" sz="1400" b="1">
                  <a:latin typeface="微软雅黑" panose="020B0503020204020204" charset="-122"/>
                  <a:ea typeface="微软雅黑"/>
                  <a:sym typeface="+mn-ea"/>
                </a:rPr>
                <a:t>2070年</a:t>
              </a:r>
            </a:p>
          </p:txBody>
        </p:sp>
        <p:sp>
          <p:nvSpPr>
            <p:cNvPr id="33" name="文本框 32"/>
            <p:cNvSpPr txBox="1"/>
            <p:nvPr/>
          </p:nvSpPr>
          <p:spPr>
            <a:xfrm>
              <a:off x="10029" y="5347"/>
              <a:ext cx="1695" cy="822"/>
            </a:xfrm>
            <a:prstGeom prst="rect">
              <a:avLst/>
            </a:prstGeom>
            <a:noFill/>
            <a:ln>
              <a:noFill/>
            </a:ln>
          </p:spPr>
          <p:txBody>
            <a:bodyPr wrap="square" rtlCol="0">
              <a:spAutoFit/>
            </a:bodyPr>
            <a:lstStyle/>
            <a:p>
              <a:pPr lvl="0" algn="ctr">
                <a:buClrTx/>
                <a:buSzTx/>
                <a:buFontTx/>
              </a:pPr>
              <a:r>
                <a:rPr lang="zh-CN" altLang="en-US" sz="1400" b="1">
                  <a:latin typeface="微软雅黑" panose="020B0503020204020204" charset="-122"/>
                  <a:ea typeface="微软雅黑"/>
                  <a:sym typeface="+mn-ea"/>
                </a:rPr>
                <a:t>公元前</a:t>
              </a:r>
            </a:p>
            <a:p>
              <a:pPr lvl="0" algn="ctr">
                <a:buClrTx/>
                <a:buSzTx/>
                <a:buFontTx/>
              </a:pPr>
              <a:r>
                <a:rPr lang="zh-CN" altLang="en-US" sz="1400" b="1">
                  <a:latin typeface="微软雅黑" panose="020B0503020204020204" charset="-122"/>
                  <a:ea typeface="微软雅黑"/>
                  <a:sym typeface="+mn-ea"/>
                </a:rPr>
                <a:t>1600年</a:t>
              </a:r>
            </a:p>
          </p:txBody>
        </p:sp>
        <p:sp>
          <p:nvSpPr>
            <p:cNvPr id="34" name="文本框 33"/>
            <p:cNvSpPr txBox="1"/>
            <p:nvPr/>
          </p:nvSpPr>
          <p:spPr>
            <a:xfrm>
              <a:off x="11206" y="5347"/>
              <a:ext cx="1695" cy="822"/>
            </a:xfrm>
            <a:prstGeom prst="rect">
              <a:avLst/>
            </a:prstGeom>
            <a:noFill/>
            <a:ln>
              <a:noFill/>
            </a:ln>
          </p:spPr>
          <p:txBody>
            <a:bodyPr wrap="square" rtlCol="0">
              <a:spAutoFit/>
            </a:bodyPr>
            <a:lstStyle/>
            <a:p>
              <a:pPr lvl="0" algn="ctr">
                <a:buClrTx/>
                <a:buSzTx/>
                <a:buFontTx/>
              </a:pPr>
              <a:r>
                <a:rPr lang="zh-CN" altLang="en-US" sz="1400" b="1">
                  <a:latin typeface="微软雅黑" panose="020B0503020204020204" charset="-122"/>
                  <a:ea typeface="微软雅黑"/>
                  <a:sym typeface="+mn-ea"/>
                </a:rPr>
                <a:t>公元前</a:t>
              </a:r>
            </a:p>
            <a:p>
              <a:pPr lvl="0" algn="ctr">
                <a:buClrTx/>
                <a:buSzTx/>
                <a:buFontTx/>
              </a:pPr>
              <a:r>
                <a:rPr lang="zh-CN" altLang="en-US" sz="1400" b="1">
                  <a:latin typeface="微软雅黑" panose="020B0503020204020204" charset="-122"/>
                  <a:ea typeface="微软雅黑"/>
                  <a:sym typeface="+mn-ea"/>
                </a:rPr>
                <a:t>1046年</a:t>
              </a:r>
            </a:p>
          </p:txBody>
        </p:sp>
        <p:sp>
          <p:nvSpPr>
            <p:cNvPr id="35" name="文本框 34"/>
            <p:cNvSpPr txBox="1"/>
            <p:nvPr/>
          </p:nvSpPr>
          <p:spPr>
            <a:xfrm>
              <a:off x="12366" y="5347"/>
              <a:ext cx="1695" cy="822"/>
            </a:xfrm>
            <a:prstGeom prst="rect">
              <a:avLst/>
            </a:prstGeom>
            <a:noFill/>
            <a:ln>
              <a:noFill/>
            </a:ln>
          </p:spPr>
          <p:txBody>
            <a:bodyPr wrap="square" rtlCol="0">
              <a:spAutoFit/>
            </a:bodyPr>
            <a:lstStyle/>
            <a:p>
              <a:pPr lvl="0" algn="ctr">
                <a:buClrTx/>
                <a:buSzTx/>
                <a:buFontTx/>
              </a:pPr>
              <a:r>
                <a:rPr lang="zh-CN" altLang="en-US" sz="1400" b="1">
                  <a:latin typeface="微软雅黑" panose="020B0503020204020204" charset="-122"/>
                  <a:ea typeface="微软雅黑"/>
                  <a:sym typeface="+mn-ea"/>
                </a:rPr>
                <a:t>公元前</a:t>
              </a:r>
            </a:p>
            <a:p>
              <a:pPr lvl="0" algn="ctr">
                <a:buClrTx/>
                <a:buSzTx/>
                <a:buFontTx/>
              </a:pPr>
              <a:r>
                <a:rPr lang="zh-CN" altLang="en-US" sz="1400" b="1">
                  <a:latin typeface="微软雅黑" panose="020B0503020204020204" charset="-122"/>
                  <a:ea typeface="微软雅黑"/>
                  <a:sym typeface="+mn-ea"/>
                </a:rPr>
                <a:t>770年</a:t>
              </a:r>
            </a:p>
          </p:txBody>
        </p:sp>
        <p:sp>
          <p:nvSpPr>
            <p:cNvPr id="36" name="文本框 35"/>
            <p:cNvSpPr txBox="1"/>
            <p:nvPr/>
          </p:nvSpPr>
          <p:spPr>
            <a:xfrm>
              <a:off x="13684" y="5347"/>
              <a:ext cx="1695" cy="822"/>
            </a:xfrm>
            <a:prstGeom prst="rect">
              <a:avLst/>
            </a:prstGeom>
            <a:noFill/>
            <a:ln>
              <a:noFill/>
            </a:ln>
          </p:spPr>
          <p:txBody>
            <a:bodyPr wrap="square" rtlCol="0">
              <a:spAutoFit/>
            </a:bodyPr>
            <a:lstStyle/>
            <a:p>
              <a:pPr lvl="0" algn="ctr">
                <a:buClrTx/>
                <a:buSzTx/>
                <a:buFontTx/>
              </a:pPr>
              <a:r>
                <a:rPr lang="zh-CN" altLang="en-US" sz="1400" b="1">
                  <a:latin typeface="微软雅黑" panose="020B0503020204020204" charset="-122"/>
                  <a:ea typeface="微软雅黑"/>
                  <a:sym typeface="+mn-ea"/>
                </a:rPr>
                <a:t>公元前</a:t>
              </a:r>
            </a:p>
            <a:p>
              <a:pPr lvl="0" algn="ctr">
                <a:buClrTx/>
                <a:buSzTx/>
                <a:buFontTx/>
              </a:pPr>
              <a:r>
                <a:rPr lang="zh-CN" altLang="en-US" sz="1400" b="1">
                  <a:latin typeface="微软雅黑" panose="020B0503020204020204" charset="-122"/>
                  <a:ea typeface="微软雅黑"/>
                  <a:sym typeface="+mn-ea"/>
                </a:rPr>
                <a:t>475年</a:t>
              </a:r>
            </a:p>
          </p:txBody>
        </p:sp>
        <p:sp>
          <p:nvSpPr>
            <p:cNvPr id="37" name="文本框 36"/>
            <p:cNvSpPr txBox="1"/>
            <p:nvPr/>
          </p:nvSpPr>
          <p:spPr>
            <a:xfrm>
              <a:off x="15201" y="5347"/>
              <a:ext cx="1695" cy="822"/>
            </a:xfrm>
            <a:prstGeom prst="rect">
              <a:avLst/>
            </a:prstGeom>
            <a:noFill/>
            <a:ln>
              <a:noFill/>
            </a:ln>
          </p:spPr>
          <p:txBody>
            <a:bodyPr wrap="square" rtlCol="0">
              <a:spAutoFit/>
            </a:bodyPr>
            <a:lstStyle/>
            <a:p>
              <a:pPr lvl="0" algn="ctr">
                <a:buClrTx/>
                <a:buSzTx/>
                <a:buFontTx/>
              </a:pPr>
              <a:r>
                <a:rPr lang="zh-CN" altLang="en-US" sz="1400" b="1">
                  <a:latin typeface="微软雅黑" panose="020B0503020204020204" charset="-122"/>
                  <a:ea typeface="微软雅黑"/>
                  <a:sym typeface="+mn-ea"/>
                </a:rPr>
                <a:t>公元前</a:t>
              </a:r>
            </a:p>
            <a:p>
              <a:pPr lvl="0" algn="ctr">
                <a:buClrTx/>
                <a:buSzTx/>
                <a:buFontTx/>
              </a:pPr>
              <a:r>
                <a:rPr lang="zh-CN" altLang="en-US" sz="1400" b="1">
                  <a:latin typeface="微软雅黑" panose="020B0503020204020204" charset="-122"/>
                  <a:ea typeface="微软雅黑"/>
                  <a:sym typeface="+mn-ea"/>
                </a:rPr>
                <a:t>221年</a:t>
              </a:r>
            </a:p>
          </p:txBody>
        </p:sp>
      </p:grpSp>
      <p:grpSp>
        <p:nvGrpSpPr>
          <p:cNvPr id="4" name="组合 3"/>
          <p:cNvGrpSpPr/>
          <p:nvPr/>
        </p:nvGrpSpPr>
        <p:grpSpPr>
          <a:xfrm>
            <a:off x="2162810" y="4201160"/>
            <a:ext cx="3613150" cy="689610"/>
            <a:chOff x="3901" y="6169"/>
            <a:chExt cx="5690" cy="1086"/>
          </a:xfrm>
        </p:grpSpPr>
        <p:sp>
          <p:nvSpPr>
            <p:cNvPr id="38" name="文本框 37"/>
            <p:cNvSpPr txBox="1"/>
            <p:nvPr/>
          </p:nvSpPr>
          <p:spPr>
            <a:xfrm>
              <a:off x="5725" y="6675"/>
              <a:ext cx="1946" cy="580"/>
            </a:xfrm>
            <a:prstGeom prst="rect">
              <a:avLst/>
            </a:prstGeom>
            <a:noFill/>
            <a:ln>
              <a:noFill/>
            </a:ln>
          </p:spPr>
          <p:txBody>
            <a:bodyPr wrap="square" rtlCol="0">
              <a:spAutoFit/>
            </a:bodyPr>
            <a:lstStyle/>
            <a:p>
              <a:pPr algn="ctr"/>
              <a:r>
                <a:rPr lang="zh-CN" altLang="en-US" b="1">
                  <a:solidFill>
                    <a:schemeClr val="tx1"/>
                  </a:solidFill>
                  <a:latin typeface="微软雅黑" panose="020B0503020204020204" charset="-122"/>
                  <a:ea typeface="微软雅黑"/>
                </a:rPr>
                <a:t>原始社会</a:t>
              </a:r>
            </a:p>
          </p:txBody>
        </p:sp>
        <p:sp>
          <p:nvSpPr>
            <p:cNvPr id="39" name="左大括号 38"/>
            <p:cNvSpPr/>
            <p:nvPr/>
          </p:nvSpPr>
          <p:spPr>
            <a:xfrm rot="16200000">
              <a:off x="6561" y="3509"/>
              <a:ext cx="371" cy="5691"/>
            </a:xfrm>
            <a:prstGeom prst="leftBrace">
              <a:avLst>
                <a:gd name="adj1" fmla="val 36579"/>
                <a:gd name="adj2" fmla="val 50000"/>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grpSp>
      <p:grpSp>
        <p:nvGrpSpPr>
          <p:cNvPr id="5" name="组合 4"/>
          <p:cNvGrpSpPr/>
          <p:nvPr/>
        </p:nvGrpSpPr>
        <p:grpSpPr>
          <a:xfrm>
            <a:off x="5836920" y="4201795"/>
            <a:ext cx="3039110" cy="688975"/>
            <a:chOff x="9687" y="6170"/>
            <a:chExt cx="4786" cy="1085"/>
          </a:xfrm>
        </p:grpSpPr>
        <p:sp>
          <p:nvSpPr>
            <p:cNvPr id="40" name="左大括号 39"/>
            <p:cNvSpPr/>
            <p:nvPr/>
          </p:nvSpPr>
          <p:spPr>
            <a:xfrm rot="16200000">
              <a:off x="11894" y="3962"/>
              <a:ext cx="371" cy="4786"/>
            </a:xfrm>
            <a:prstGeom prst="leftBrace">
              <a:avLst>
                <a:gd name="adj1" fmla="val 36579"/>
                <a:gd name="adj2" fmla="val 50000"/>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41" name="文本框 40"/>
            <p:cNvSpPr txBox="1"/>
            <p:nvPr/>
          </p:nvSpPr>
          <p:spPr>
            <a:xfrm>
              <a:off x="11206" y="6675"/>
              <a:ext cx="1946" cy="580"/>
            </a:xfrm>
            <a:prstGeom prst="rect">
              <a:avLst/>
            </a:prstGeom>
            <a:noFill/>
            <a:ln>
              <a:noFill/>
            </a:ln>
          </p:spPr>
          <p:txBody>
            <a:bodyPr wrap="square" rtlCol="0">
              <a:spAutoFit/>
            </a:bodyPr>
            <a:lstStyle/>
            <a:p>
              <a:pPr lvl="0" algn="ctr">
                <a:buClrTx/>
                <a:buSzTx/>
                <a:buFontTx/>
              </a:pPr>
              <a:r>
                <a:rPr lang="zh-CN" altLang="en-US" b="1">
                  <a:latin typeface="微软雅黑" panose="020B0503020204020204" charset="-122"/>
                  <a:ea typeface="微软雅黑"/>
                  <a:sym typeface="+mn-ea"/>
                </a:rPr>
                <a:t>奴隶社会</a:t>
              </a:r>
            </a:p>
          </p:txBody>
        </p:sp>
      </p:grpSp>
      <p:grpSp>
        <p:nvGrpSpPr>
          <p:cNvPr id="6" name="组合 5"/>
          <p:cNvGrpSpPr/>
          <p:nvPr/>
        </p:nvGrpSpPr>
        <p:grpSpPr>
          <a:xfrm>
            <a:off x="8874760" y="4201795"/>
            <a:ext cx="1235710" cy="688975"/>
            <a:chOff x="14471" y="6170"/>
            <a:chExt cx="1946" cy="1085"/>
          </a:xfrm>
        </p:grpSpPr>
        <p:sp>
          <p:nvSpPr>
            <p:cNvPr id="42" name="左大括号 41"/>
            <p:cNvSpPr/>
            <p:nvPr/>
          </p:nvSpPr>
          <p:spPr>
            <a:xfrm rot="16200000">
              <a:off x="15170" y="5610"/>
              <a:ext cx="371" cy="1490"/>
            </a:xfrm>
            <a:prstGeom prst="leftBrace">
              <a:avLst>
                <a:gd name="adj1" fmla="val 36579"/>
                <a:gd name="adj2" fmla="val 50000"/>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44" name="文本框 43"/>
            <p:cNvSpPr txBox="1"/>
            <p:nvPr/>
          </p:nvSpPr>
          <p:spPr>
            <a:xfrm>
              <a:off x="14471" y="6675"/>
              <a:ext cx="1946" cy="580"/>
            </a:xfrm>
            <a:prstGeom prst="rect">
              <a:avLst/>
            </a:prstGeom>
            <a:noFill/>
            <a:ln>
              <a:noFill/>
            </a:ln>
          </p:spPr>
          <p:txBody>
            <a:bodyPr wrap="square" rtlCol="0">
              <a:spAutoFit/>
            </a:bodyPr>
            <a:lstStyle/>
            <a:p>
              <a:pPr lvl="0" algn="ctr">
                <a:buClrTx/>
                <a:buSzTx/>
                <a:buFontTx/>
              </a:pPr>
              <a:r>
                <a:rPr lang="zh-CN" altLang="en-US" b="1">
                  <a:latin typeface="微软雅黑" panose="020B0503020204020204" charset="-122"/>
                  <a:ea typeface="微软雅黑"/>
                  <a:sym typeface="+mn-ea"/>
                </a:rPr>
                <a:t>封建社会</a:t>
              </a:r>
            </a:p>
          </p:txBody>
        </p:sp>
      </p:grpSp>
      <p:sp>
        <p:nvSpPr>
          <p:cNvPr id="47" name="文本框 46"/>
          <p:cNvSpPr txBox="1"/>
          <p:nvPr/>
        </p:nvSpPr>
        <p:spPr>
          <a:xfrm>
            <a:off x="2256790" y="3178810"/>
            <a:ext cx="3426460" cy="337185"/>
          </a:xfrm>
          <a:prstGeom prst="rect">
            <a:avLst/>
          </a:prstGeom>
          <a:noFill/>
          <a:ln>
            <a:noFill/>
          </a:ln>
        </p:spPr>
        <p:txBody>
          <a:bodyPr wrap="square" rtlCol="0">
            <a:spAutoFit/>
          </a:bodyPr>
          <a:lstStyle/>
          <a:p>
            <a:pPr algn="ctr"/>
            <a:r>
              <a:rPr lang="zh-CN" altLang="en-US" sz="1600" b="1">
                <a:solidFill>
                  <a:schemeClr val="tx1"/>
                </a:solidFill>
                <a:latin typeface="微软雅黑" panose="020B0503020204020204" charset="-122"/>
                <a:ea typeface="微软雅黑"/>
                <a:cs typeface="微软雅黑" panose="020B0503020204020204" charset="-122"/>
              </a:rPr>
              <a:t>原始人群 → 母系氏族 → 父系氏族</a:t>
            </a:r>
          </a:p>
        </p:txBody>
      </p:sp>
      <p:sp>
        <p:nvSpPr>
          <p:cNvPr id="51" name="文本框 50"/>
          <p:cNvSpPr txBox="1"/>
          <p:nvPr/>
        </p:nvSpPr>
        <p:spPr>
          <a:xfrm>
            <a:off x="5837555" y="3272790"/>
            <a:ext cx="2199005" cy="337185"/>
          </a:xfrm>
          <a:prstGeom prst="rect">
            <a:avLst/>
          </a:prstGeom>
          <a:noFill/>
          <a:ln>
            <a:noFill/>
          </a:ln>
        </p:spPr>
        <p:txBody>
          <a:bodyPr wrap="square" rtlCol="0">
            <a:spAutoFit/>
          </a:bodyPr>
          <a:lstStyle/>
          <a:p>
            <a:pPr algn="ctr"/>
            <a:r>
              <a:rPr lang="zh-CN" altLang="en-US" sz="1600" b="1">
                <a:solidFill>
                  <a:schemeClr val="tx1"/>
                </a:solidFill>
                <a:latin typeface="微软雅黑" panose="020B0503020204020204" charset="-122"/>
                <a:ea typeface="微软雅黑"/>
                <a:cs typeface="微软雅黑" panose="020B0503020204020204" charset="-122"/>
              </a:rPr>
              <a:t>夏          商        西周     </a:t>
            </a:r>
            <a:endParaRPr lang="zh-CN" altLang="en-US" sz="1600" b="1">
              <a:solidFill>
                <a:schemeClr val="tx1"/>
              </a:solidFill>
              <a:latin typeface="微软雅黑" panose="020B0503020204020204" charset="-122"/>
              <a:ea typeface="微软雅黑"/>
              <a:cs typeface="微软雅黑" panose="020B0503020204020204" charset="-122"/>
              <a:sym typeface="+mn-ea"/>
            </a:endParaRPr>
          </a:p>
        </p:txBody>
      </p:sp>
      <p:sp>
        <p:nvSpPr>
          <p:cNvPr id="52" name="文本框 51"/>
          <p:cNvSpPr txBox="1"/>
          <p:nvPr/>
        </p:nvSpPr>
        <p:spPr>
          <a:xfrm>
            <a:off x="9110345" y="3272790"/>
            <a:ext cx="652780" cy="337185"/>
          </a:xfrm>
          <a:prstGeom prst="rect">
            <a:avLst/>
          </a:prstGeom>
          <a:noFill/>
          <a:ln>
            <a:noFill/>
          </a:ln>
        </p:spPr>
        <p:txBody>
          <a:bodyPr wrap="square" rtlCol="0">
            <a:spAutoFit/>
          </a:bodyPr>
          <a:lstStyle/>
          <a:p>
            <a:pPr lvl="0" algn="ctr">
              <a:buClrTx/>
              <a:buSzTx/>
              <a:buFontTx/>
            </a:pPr>
            <a:r>
              <a:rPr lang="zh-CN" altLang="en-US" sz="1600" b="1">
                <a:solidFill>
                  <a:schemeClr val="tx1"/>
                </a:solidFill>
                <a:latin typeface="微软雅黑" panose="020B0503020204020204" charset="-122"/>
                <a:ea typeface="微软雅黑"/>
                <a:cs typeface="微软雅黑" panose="020B0503020204020204" charset="-122"/>
                <a:sym typeface="+mn-ea"/>
              </a:rPr>
              <a:t>战国</a:t>
            </a:r>
          </a:p>
        </p:txBody>
      </p:sp>
      <p:grpSp>
        <p:nvGrpSpPr>
          <p:cNvPr id="7" name="组合 6"/>
          <p:cNvGrpSpPr/>
          <p:nvPr/>
        </p:nvGrpSpPr>
        <p:grpSpPr>
          <a:xfrm>
            <a:off x="2202180" y="2477770"/>
            <a:ext cx="2218690" cy="700405"/>
            <a:chOff x="3963" y="3455"/>
            <a:chExt cx="3494" cy="1103"/>
          </a:xfrm>
        </p:grpSpPr>
        <p:sp>
          <p:nvSpPr>
            <p:cNvPr id="46" name="左大括号 45"/>
            <p:cNvSpPr/>
            <p:nvPr/>
          </p:nvSpPr>
          <p:spPr>
            <a:xfrm rot="5400000" flipV="1">
              <a:off x="5525" y="2626"/>
              <a:ext cx="371" cy="3494"/>
            </a:xfrm>
            <a:prstGeom prst="leftBrace">
              <a:avLst>
                <a:gd name="adj1" fmla="val 36579"/>
                <a:gd name="adj2" fmla="val 50000"/>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53" name="文本框 52"/>
            <p:cNvSpPr txBox="1"/>
            <p:nvPr/>
          </p:nvSpPr>
          <p:spPr>
            <a:xfrm>
              <a:off x="4540" y="3455"/>
              <a:ext cx="2272" cy="580"/>
            </a:xfrm>
            <a:prstGeom prst="rect">
              <a:avLst/>
            </a:prstGeom>
            <a:noFill/>
            <a:ln>
              <a:noFill/>
            </a:ln>
          </p:spPr>
          <p:txBody>
            <a:bodyPr wrap="square" rtlCol="0">
              <a:spAutoFit/>
            </a:bodyPr>
            <a:lstStyle/>
            <a:p>
              <a:pPr algn="ctr"/>
              <a:r>
                <a:rPr lang="zh-CN" altLang="en-US" b="1">
                  <a:solidFill>
                    <a:schemeClr val="tx1"/>
                  </a:solidFill>
                  <a:latin typeface="微软雅黑" panose="020B0503020204020204" charset="-122"/>
                  <a:ea typeface="微软雅黑"/>
                </a:rPr>
                <a:t>旧石器时代</a:t>
              </a:r>
            </a:p>
          </p:txBody>
        </p:sp>
      </p:grpSp>
      <p:grpSp>
        <p:nvGrpSpPr>
          <p:cNvPr id="8" name="组合 7"/>
          <p:cNvGrpSpPr/>
          <p:nvPr/>
        </p:nvGrpSpPr>
        <p:grpSpPr>
          <a:xfrm>
            <a:off x="4361815" y="2477770"/>
            <a:ext cx="1442720" cy="701675"/>
            <a:chOff x="7364" y="3455"/>
            <a:chExt cx="2272" cy="1105"/>
          </a:xfrm>
        </p:grpSpPr>
        <p:sp>
          <p:nvSpPr>
            <p:cNvPr id="48" name="左大括号 47"/>
            <p:cNvSpPr/>
            <p:nvPr/>
          </p:nvSpPr>
          <p:spPr>
            <a:xfrm rot="5400000" flipV="1">
              <a:off x="8317" y="3330"/>
              <a:ext cx="371" cy="2088"/>
            </a:xfrm>
            <a:prstGeom prst="leftBrace">
              <a:avLst>
                <a:gd name="adj1" fmla="val 36579"/>
                <a:gd name="adj2" fmla="val 50000"/>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54" name="文本框 53"/>
            <p:cNvSpPr txBox="1"/>
            <p:nvPr/>
          </p:nvSpPr>
          <p:spPr>
            <a:xfrm>
              <a:off x="7364" y="3455"/>
              <a:ext cx="2272" cy="580"/>
            </a:xfrm>
            <a:prstGeom prst="rect">
              <a:avLst/>
            </a:prstGeom>
            <a:noFill/>
            <a:ln>
              <a:noFill/>
            </a:ln>
          </p:spPr>
          <p:txBody>
            <a:bodyPr wrap="square" rtlCol="0">
              <a:spAutoFit/>
            </a:bodyPr>
            <a:lstStyle/>
            <a:p>
              <a:pPr lvl="0" algn="ctr">
                <a:buClrTx/>
                <a:buSzTx/>
                <a:buFontTx/>
              </a:pPr>
              <a:r>
                <a:rPr lang="zh-CN" altLang="en-US" b="1">
                  <a:latin typeface="微软雅黑" panose="020B0503020204020204" charset="-122"/>
                  <a:ea typeface="微软雅黑"/>
                  <a:sym typeface="+mn-ea"/>
                </a:rPr>
                <a:t>新石器时代</a:t>
              </a:r>
            </a:p>
          </p:txBody>
        </p:sp>
      </p:grpSp>
      <p:grpSp>
        <p:nvGrpSpPr>
          <p:cNvPr id="9" name="组合 8"/>
          <p:cNvGrpSpPr/>
          <p:nvPr/>
        </p:nvGrpSpPr>
        <p:grpSpPr>
          <a:xfrm>
            <a:off x="5805170" y="2477770"/>
            <a:ext cx="2272030" cy="701675"/>
            <a:chOff x="9637" y="3455"/>
            <a:chExt cx="3578" cy="1105"/>
          </a:xfrm>
        </p:grpSpPr>
        <p:sp>
          <p:nvSpPr>
            <p:cNvPr id="49" name="左大括号 48"/>
            <p:cNvSpPr/>
            <p:nvPr/>
          </p:nvSpPr>
          <p:spPr>
            <a:xfrm rot="5400000" flipV="1">
              <a:off x="11240" y="2585"/>
              <a:ext cx="371" cy="3578"/>
            </a:xfrm>
            <a:prstGeom prst="leftBrace">
              <a:avLst>
                <a:gd name="adj1" fmla="val 36579"/>
                <a:gd name="adj2" fmla="val 50000"/>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55" name="文本框 54"/>
            <p:cNvSpPr txBox="1"/>
            <p:nvPr/>
          </p:nvSpPr>
          <p:spPr>
            <a:xfrm>
              <a:off x="10290" y="3455"/>
              <a:ext cx="2272" cy="580"/>
            </a:xfrm>
            <a:prstGeom prst="rect">
              <a:avLst/>
            </a:prstGeom>
            <a:noFill/>
            <a:ln>
              <a:noFill/>
            </a:ln>
          </p:spPr>
          <p:txBody>
            <a:bodyPr wrap="square" rtlCol="0">
              <a:spAutoFit/>
            </a:bodyPr>
            <a:lstStyle/>
            <a:p>
              <a:pPr lvl="0" algn="ctr">
                <a:buClrTx/>
                <a:buSzTx/>
                <a:buFontTx/>
              </a:pPr>
              <a:r>
                <a:rPr lang="zh-CN" altLang="en-US" b="1">
                  <a:latin typeface="微软雅黑" panose="020B0503020204020204" charset="-122"/>
                  <a:ea typeface="微软雅黑"/>
                  <a:sym typeface="+mn-ea"/>
                </a:rPr>
                <a:t>青铜时代</a:t>
              </a:r>
            </a:p>
          </p:txBody>
        </p:sp>
      </p:grpSp>
      <p:grpSp>
        <p:nvGrpSpPr>
          <p:cNvPr id="10" name="组合 9"/>
          <p:cNvGrpSpPr/>
          <p:nvPr/>
        </p:nvGrpSpPr>
        <p:grpSpPr>
          <a:xfrm>
            <a:off x="8077200" y="2477770"/>
            <a:ext cx="1832610" cy="701675"/>
            <a:chOff x="13215" y="3455"/>
            <a:chExt cx="2886" cy="1105"/>
          </a:xfrm>
        </p:grpSpPr>
        <p:sp>
          <p:nvSpPr>
            <p:cNvPr id="50" name="左大括号 49"/>
            <p:cNvSpPr/>
            <p:nvPr/>
          </p:nvSpPr>
          <p:spPr>
            <a:xfrm rot="5400000" flipV="1">
              <a:off x="14472" y="2931"/>
              <a:ext cx="371" cy="2886"/>
            </a:xfrm>
            <a:prstGeom prst="leftBrace">
              <a:avLst>
                <a:gd name="adj1" fmla="val 36579"/>
                <a:gd name="adj2" fmla="val 50000"/>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56" name="文本框 55"/>
            <p:cNvSpPr txBox="1"/>
            <p:nvPr/>
          </p:nvSpPr>
          <p:spPr>
            <a:xfrm>
              <a:off x="13522" y="3455"/>
              <a:ext cx="2272" cy="580"/>
            </a:xfrm>
            <a:prstGeom prst="rect">
              <a:avLst/>
            </a:prstGeom>
            <a:noFill/>
            <a:ln>
              <a:noFill/>
            </a:ln>
          </p:spPr>
          <p:txBody>
            <a:bodyPr wrap="square" rtlCol="0">
              <a:spAutoFit/>
            </a:bodyPr>
            <a:lstStyle/>
            <a:p>
              <a:pPr lvl="0" algn="ctr">
                <a:buClrTx/>
                <a:buSzTx/>
                <a:buFontTx/>
              </a:pPr>
              <a:r>
                <a:rPr lang="zh-CN" altLang="en-US" b="1">
                  <a:latin typeface="微软雅黑" panose="020B0503020204020204" charset="-122"/>
                  <a:ea typeface="微软雅黑"/>
                  <a:sym typeface="+mn-ea"/>
                </a:rPr>
                <a:t>铁器时代</a:t>
              </a:r>
            </a:p>
          </p:txBody>
        </p:sp>
      </p:grpSp>
      <p:sp>
        <p:nvSpPr>
          <p:cNvPr id="11" name="文本框 10"/>
          <p:cNvSpPr txBox="1"/>
          <p:nvPr/>
        </p:nvSpPr>
        <p:spPr>
          <a:xfrm>
            <a:off x="8114665" y="3260090"/>
            <a:ext cx="760095" cy="337185"/>
          </a:xfrm>
          <a:prstGeom prst="rect">
            <a:avLst/>
          </a:prstGeom>
          <a:noFill/>
          <a:ln>
            <a:noFill/>
          </a:ln>
        </p:spPr>
        <p:txBody>
          <a:bodyPr wrap="square" rtlCol="0" anchor="t">
            <a:spAutoFit/>
          </a:bodyPr>
          <a:lstStyle/>
          <a:p>
            <a:pPr lvl="0" algn="ctr">
              <a:buClrTx/>
              <a:buSzTx/>
              <a:buFontTx/>
            </a:pPr>
            <a:r>
              <a:rPr lang="zh-CN" altLang="en-US" sz="1600" b="1">
                <a:latin typeface="微软雅黑" panose="020B0503020204020204" charset="-122"/>
                <a:ea typeface="微软雅黑"/>
                <a:cs typeface="微软雅黑" panose="020B0503020204020204" charset="-122"/>
                <a:sym typeface="+mn-ea"/>
              </a:rPr>
              <a:t>春秋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down)">
                                      <p:cBhvr>
                                        <p:cTn id="7" dur="580">
                                          <p:stCondLst>
                                            <p:cond delay="0"/>
                                          </p:stCondLst>
                                        </p:cTn>
                                        <p:tgtEl>
                                          <p:spTgt spid="58"/>
                                        </p:tgtEl>
                                      </p:cBhvr>
                                    </p:animEffect>
                                    <p:anim calcmode="lin" valueType="num">
                                      <p:cBhvr>
                                        <p:cTn id="8" dur="1822" tmFilter="0,0; 0.14,0.36; 0.43,0.73; 0.71,0.91; 1.0,1.0">
                                          <p:stCondLst>
                                            <p:cond delay="0"/>
                                          </p:stCondLst>
                                        </p:cTn>
                                        <p:tgtEl>
                                          <p:spTgt spid="5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8"/>
                                        </p:tgtEl>
                                        <p:attrNameLst>
                                          <p:attrName>ppt_y</p:attrName>
                                        </p:attrNameLst>
                                      </p:cBhvr>
                                      <p:tavLst>
                                        <p:tav tm="0" fmla="#ppt_y-sin(pi*$)/81">
                                          <p:val>
                                            <p:fltVal val="0"/>
                                          </p:val>
                                        </p:tav>
                                        <p:tav tm="100000">
                                          <p:val>
                                            <p:fltVal val="1"/>
                                          </p:val>
                                        </p:tav>
                                      </p:tavLst>
                                    </p:anim>
                                    <p:animScale>
                                      <p:cBhvr>
                                        <p:cTn id="13" dur="26">
                                          <p:stCondLst>
                                            <p:cond delay="650"/>
                                          </p:stCondLst>
                                        </p:cTn>
                                        <p:tgtEl>
                                          <p:spTgt spid="58"/>
                                        </p:tgtEl>
                                      </p:cBhvr>
                                      <p:to x="100000" y="60000"/>
                                    </p:animScale>
                                    <p:animScale>
                                      <p:cBhvr>
                                        <p:cTn id="14" dur="166" decel="50000">
                                          <p:stCondLst>
                                            <p:cond delay="676"/>
                                          </p:stCondLst>
                                        </p:cTn>
                                        <p:tgtEl>
                                          <p:spTgt spid="58"/>
                                        </p:tgtEl>
                                      </p:cBhvr>
                                      <p:to x="100000" y="100000"/>
                                    </p:animScale>
                                    <p:animScale>
                                      <p:cBhvr>
                                        <p:cTn id="15" dur="26">
                                          <p:stCondLst>
                                            <p:cond delay="1312"/>
                                          </p:stCondLst>
                                        </p:cTn>
                                        <p:tgtEl>
                                          <p:spTgt spid="58"/>
                                        </p:tgtEl>
                                      </p:cBhvr>
                                      <p:to x="100000" y="80000"/>
                                    </p:animScale>
                                    <p:animScale>
                                      <p:cBhvr>
                                        <p:cTn id="16" dur="166" decel="50000">
                                          <p:stCondLst>
                                            <p:cond delay="1338"/>
                                          </p:stCondLst>
                                        </p:cTn>
                                        <p:tgtEl>
                                          <p:spTgt spid="58"/>
                                        </p:tgtEl>
                                      </p:cBhvr>
                                      <p:to x="100000" y="100000"/>
                                    </p:animScale>
                                    <p:animScale>
                                      <p:cBhvr>
                                        <p:cTn id="17" dur="26">
                                          <p:stCondLst>
                                            <p:cond delay="1642"/>
                                          </p:stCondLst>
                                        </p:cTn>
                                        <p:tgtEl>
                                          <p:spTgt spid="58"/>
                                        </p:tgtEl>
                                      </p:cBhvr>
                                      <p:to x="100000" y="90000"/>
                                    </p:animScale>
                                    <p:animScale>
                                      <p:cBhvr>
                                        <p:cTn id="18" dur="166" decel="50000">
                                          <p:stCondLst>
                                            <p:cond delay="1668"/>
                                          </p:stCondLst>
                                        </p:cTn>
                                        <p:tgtEl>
                                          <p:spTgt spid="58"/>
                                        </p:tgtEl>
                                      </p:cBhvr>
                                      <p:to x="100000" y="100000"/>
                                    </p:animScale>
                                    <p:animScale>
                                      <p:cBhvr>
                                        <p:cTn id="19" dur="26">
                                          <p:stCondLst>
                                            <p:cond delay="1808"/>
                                          </p:stCondLst>
                                        </p:cTn>
                                        <p:tgtEl>
                                          <p:spTgt spid="58"/>
                                        </p:tgtEl>
                                      </p:cBhvr>
                                      <p:to x="100000" y="95000"/>
                                    </p:animScale>
                                    <p:animScale>
                                      <p:cBhvr>
                                        <p:cTn id="20" dur="166" decel="50000">
                                          <p:stCondLst>
                                            <p:cond delay="1834"/>
                                          </p:stCondLst>
                                        </p:cTn>
                                        <p:tgtEl>
                                          <p:spTgt spid="58"/>
                                        </p:tgtEl>
                                      </p:cBhvr>
                                      <p:to x="100000" y="100000"/>
                                    </p:animScale>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8" fill="hold" nodeType="clickEffect">
                                  <p:stCondLst>
                                    <p:cond delay="0"/>
                                  </p:stCondLst>
                                  <p:childTnLst>
                                    <p:set>
                                      <p:cBhvr>
                                        <p:cTn id="24" dur="3000" fill="hold">
                                          <p:stCondLst>
                                            <p:cond delay="0"/>
                                          </p:stCondLst>
                                        </p:cTn>
                                        <p:tgtEl>
                                          <p:spTgt spid="3"/>
                                        </p:tgtEl>
                                        <p:attrNameLst>
                                          <p:attrName>style.visibility</p:attrName>
                                        </p:attrNameLst>
                                      </p:cBhvr>
                                      <p:to>
                                        <p:strVal val="visible"/>
                                      </p:to>
                                    </p:set>
                                    <p:animEffect transition="in" filter="wipe(left)">
                                      <p:cBhvr>
                                        <p:cTn id="25" dur="3000"/>
                                        <p:tgtEl>
                                          <p:spTgt spid="3"/>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12" presetClass="entr" presetSubtype="4" fill="hold" nodeType="clickEffect">
                                  <p:stCondLst>
                                    <p:cond delay="0"/>
                                  </p:stCondLst>
                                  <p:childTnLst>
                                    <p:set>
                                      <p:cBhvr>
                                        <p:cTn id="29" dur="2000" fill="hold">
                                          <p:stCondLst>
                                            <p:cond delay="0"/>
                                          </p:stCondLst>
                                        </p:cTn>
                                        <p:tgtEl>
                                          <p:spTgt spid="4"/>
                                        </p:tgtEl>
                                        <p:attrNameLst>
                                          <p:attrName>style.visibility</p:attrName>
                                        </p:attrNameLst>
                                      </p:cBhvr>
                                      <p:to>
                                        <p:strVal val="visible"/>
                                      </p:to>
                                    </p:set>
                                    <p:anim calcmode="lin" valueType="num">
                                      <p:cBhvr additive="base">
                                        <p:cTn id="30" dur="2000"/>
                                        <p:tgtEl>
                                          <p:spTgt spid="4"/>
                                        </p:tgtEl>
                                        <p:attrNameLst>
                                          <p:attrName>ppt_y</p:attrName>
                                        </p:attrNameLst>
                                      </p:cBhvr>
                                      <p:tavLst>
                                        <p:tav tm="0">
                                          <p:val>
                                            <p:strVal val="#ppt_y+#ppt_h*1.125000"/>
                                          </p:val>
                                        </p:tav>
                                        <p:tav tm="100000">
                                          <p:val>
                                            <p:strVal val="#ppt_y"/>
                                          </p:val>
                                        </p:tav>
                                      </p:tavLst>
                                    </p:anim>
                                    <p:animEffect transition="in" filter="wipe(up)">
                                      <p:cBhvr>
                                        <p:cTn id="31" dur="2000"/>
                                        <p:tgtEl>
                                          <p:spTgt spid="4"/>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12" presetClass="entr" presetSubtype="4" fill="hold" nodeType="clickEffect">
                                  <p:stCondLst>
                                    <p:cond delay="0"/>
                                  </p:stCondLst>
                                  <p:childTnLst>
                                    <p:set>
                                      <p:cBhvr>
                                        <p:cTn id="35" dur="2000" fill="hold">
                                          <p:stCondLst>
                                            <p:cond delay="0"/>
                                          </p:stCondLst>
                                        </p:cTn>
                                        <p:tgtEl>
                                          <p:spTgt spid="5"/>
                                        </p:tgtEl>
                                        <p:attrNameLst>
                                          <p:attrName>style.visibility</p:attrName>
                                        </p:attrNameLst>
                                      </p:cBhvr>
                                      <p:to>
                                        <p:strVal val="visible"/>
                                      </p:to>
                                    </p:set>
                                    <p:anim calcmode="lin" valueType="num">
                                      <p:cBhvr additive="base">
                                        <p:cTn id="36" dur="2000"/>
                                        <p:tgtEl>
                                          <p:spTgt spid="5"/>
                                        </p:tgtEl>
                                        <p:attrNameLst>
                                          <p:attrName>ppt_y</p:attrName>
                                        </p:attrNameLst>
                                      </p:cBhvr>
                                      <p:tavLst>
                                        <p:tav tm="0">
                                          <p:val>
                                            <p:strVal val="#ppt_y+#ppt_h*1.125000"/>
                                          </p:val>
                                        </p:tav>
                                        <p:tav tm="100000">
                                          <p:val>
                                            <p:strVal val="#ppt_y"/>
                                          </p:val>
                                        </p:tav>
                                      </p:tavLst>
                                    </p:anim>
                                    <p:animEffect transition="in" filter="wipe(up)">
                                      <p:cBhvr>
                                        <p:cTn id="37" dur="2000"/>
                                        <p:tgtEl>
                                          <p:spTgt spid="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2" presetClass="entr" presetSubtype="4" fill="hold" nodeType="clickEffect">
                                  <p:stCondLst>
                                    <p:cond delay="0"/>
                                  </p:stCondLst>
                                  <p:childTnLst>
                                    <p:set>
                                      <p:cBhvr>
                                        <p:cTn id="41" dur="2000" fill="hold">
                                          <p:stCondLst>
                                            <p:cond delay="0"/>
                                          </p:stCondLst>
                                        </p:cTn>
                                        <p:tgtEl>
                                          <p:spTgt spid="6"/>
                                        </p:tgtEl>
                                        <p:attrNameLst>
                                          <p:attrName>style.visibility</p:attrName>
                                        </p:attrNameLst>
                                      </p:cBhvr>
                                      <p:to>
                                        <p:strVal val="visible"/>
                                      </p:to>
                                    </p:set>
                                    <p:anim calcmode="lin" valueType="num">
                                      <p:cBhvr additive="base">
                                        <p:cTn id="42" dur="2000"/>
                                        <p:tgtEl>
                                          <p:spTgt spid="6"/>
                                        </p:tgtEl>
                                        <p:attrNameLst>
                                          <p:attrName>ppt_y</p:attrName>
                                        </p:attrNameLst>
                                      </p:cBhvr>
                                      <p:tavLst>
                                        <p:tav tm="0">
                                          <p:val>
                                            <p:strVal val="#ppt_y+#ppt_h*1.125000"/>
                                          </p:val>
                                        </p:tav>
                                        <p:tav tm="100000">
                                          <p:val>
                                            <p:strVal val="#ppt_y"/>
                                          </p:val>
                                        </p:tav>
                                      </p:tavLst>
                                    </p:anim>
                                    <p:animEffect transition="in" filter="wipe(up)">
                                      <p:cBhvr>
                                        <p:cTn id="43" dur="2000"/>
                                        <p:tgtEl>
                                          <p:spTgt spid="6"/>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26" presetClass="entr" presetSubtype="0" fill="hold" nodeType="click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wipe(down)">
                                      <p:cBhvr>
                                        <p:cTn id="48" dur="580">
                                          <p:stCondLst>
                                            <p:cond delay="0"/>
                                          </p:stCondLst>
                                        </p:cTn>
                                        <p:tgtEl>
                                          <p:spTgt spid="7"/>
                                        </p:tgtEl>
                                      </p:cBhvr>
                                    </p:animEffect>
                                    <p:anim calcmode="lin" valueType="num">
                                      <p:cBhvr>
                                        <p:cTn id="49"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54" dur="26">
                                          <p:stCondLst>
                                            <p:cond delay="650"/>
                                          </p:stCondLst>
                                        </p:cTn>
                                        <p:tgtEl>
                                          <p:spTgt spid="7"/>
                                        </p:tgtEl>
                                      </p:cBhvr>
                                      <p:to x="100000" y="60000"/>
                                    </p:animScale>
                                    <p:animScale>
                                      <p:cBhvr>
                                        <p:cTn id="55" dur="166" decel="50000">
                                          <p:stCondLst>
                                            <p:cond delay="676"/>
                                          </p:stCondLst>
                                        </p:cTn>
                                        <p:tgtEl>
                                          <p:spTgt spid="7"/>
                                        </p:tgtEl>
                                      </p:cBhvr>
                                      <p:to x="100000" y="100000"/>
                                    </p:animScale>
                                    <p:animScale>
                                      <p:cBhvr>
                                        <p:cTn id="56" dur="26">
                                          <p:stCondLst>
                                            <p:cond delay="1312"/>
                                          </p:stCondLst>
                                        </p:cTn>
                                        <p:tgtEl>
                                          <p:spTgt spid="7"/>
                                        </p:tgtEl>
                                      </p:cBhvr>
                                      <p:to x="100000" y="80000"/>
                                    </p:animScale>
                                    <p:animScale>
                                      <p:cBhvr>
                                        <p:cTn id="57" dur="166" decel="50000">
                                          <p:stCondLst>
                                            <p:cond delay="1338"/>
                                          </p:stCondLst>
                                        </p:cTn>
                                        <p:tgtEl>
                                          <p:spTgt spid="7"/>
                                        </p:tgtEl>
                                      </p:cBhvr>
                                      <p:to x="100000" y="100000"/>
                                    </p:animScale>
                                    <p:animScale>
                                      <p:cBhvr>
                                        <p:cTn id="58" dur="26">
                                          <p:stCondLst>
                                            <p:cond delay="1642"/>
                                          </p:stCondLst>
                                        </p:cTn>
                                        <p:tgtEl>
                                          <p:spTgt spid="7"/>
                                        </p:tgtEl>
                                      </p:cBhvr>
                                      <p:to x="100000" y="90000"/>
                                    </p:animScale>
                                    <p:animScale>
                                      <p:cBhvr>
                                        <p:cTn id="59" dur="166" decel="50000">
                                          <p:stCondLst>
                                            <p:cond delay="1668"/>
                                          </p:stCondLst>
                                        </p:cTn>
                                        <p:tgtEl>
                                          <p:spTgt spid="7"/>
                                        </p:tgtEl>
                                      </p:cBhvr>
                                      <p:to x="100000" y="100000"/>
                                    </p:animScale>
                                    <p:animScale>
                                      <p:cBhvr>
                                        <p:cTn id="60" dur="26">
                                          <p:stCondLst>
                                            <p:cond delay="1808"/>
                                          </p:stCondLst>
                                        </p:cTn>
                                        <p:tgtEl>
                                          <p:spTgt spid="7"/>
                                        </p:tgtEl>
                                      </p:cBhvr>
                                      <p:to x="100000" y="95000"/>
                                    </p:animScale>
                                    <p:animScale>
                                      <p:cBhvr>
                                        <p:cTn id="61" dur="166" decel="50000">
                                          <p:stCondLst>
                                            <p:cond delay="1834"/>
                                          </p:stCondLst>
                                        </p:cTn>
                                        <p:tgtEl>
                                          <p:spTgt spid="7"/>
                                        </p:tgtEl>
                                      </p:cBhvr>
                                      <p:to x="100000" y="100000"/>
                                    </p:animScale>
                                  </p:childTnLst>
                                </p:cTn>
                              </p:par>
                            </p:childTnLst>
                          </p:cTn>
                        </p:par>
                      </p:childTnLst>
                    </p:cTn>
                  </p:par>
                  <p:par>
                    <p:cTn id="62" fill="hold" nodeType="clickPar">
                      <p:stCondLst>
                        <p:cond delay="indefinite"/>
                      </p:stCondLst>
                      <p:childTnLst>
                        <p:par>
                          <p:cTn id="63" fill="hold" nodeType="afterGroup">
                            <p:stCondLst>
                              <p:cond delay="0"/>
                            </p:stCondLst>
                            <p:childTnLst>
                              <p:par>
                                <p:cTn id="64" presetID="26" presetClass="entr" presetSubtype="0" fill="hold" nodeType="click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wipe(down)">
                                      <p:cBhvr>
                                        <p:cTn id="66" dur="580">
                                          <p:stCondLst>
                                            <p:cond delay="0"/>
                                          </p:stCondLst>
                                        </p:cTn>
                                        <p:tgtEl>
                                          <p:spTgt spid="8"/>
                                        </p:tgtEl>
                                      </p:cBhvr>
                                    </p:animEffect>
                                    <p:anim calcmode="lin" valueType="num">
                                      <p:cBhvr>
                                        <p:cTn id="67"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68"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69"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70"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71"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72" dur="26">
                                          <p:stCondLst>
                                            <p:cond delay="650"/>
                                          </p:stCondLst>
                                        </p:cTn>
                                        <p:tgtEl>
                                          <p:spTgt spid="8"/>
                                        </p:tgtEl>
                                      </p:cBhvr>
                                      <p:to x="100000" y="60000"/>
                                    </p:animScale>
                                    <p:animScale>
                                      <p:cBhvr>
                                        <p:cTn id="73" dur="166" decel="50000">
                                          <p:stCondLst>
                                            <p:cond delay="676"/>
                                          </p:stCondLst>
                                        </p:cTn>
                                        <p:tgtEl>
                                          <p:spTgt spid="8"/>
                                        </p:tgtEl>
                                      </p:cBhvr>
                                      <p:to x="100000" y="100000"/>
                                    </p:animScale>
                                    <p:animScale>
                                      <p:cBhvr>
                                        <p:cTn id="74" dur="26">
                                          <p:stCondLst>
                                            <p:cond delay="1312"/>
                                          </p:stCondLst>
                                        </p:cTn>
                                        <p:tgtEl>
                                          <p:spTgt spid="8"/>
                                        </p:tgtEl>
                                      </p:cBhvr>
                                      <p:to x="100000" y="80000"/>
                                    </p:animScale>
                                    <p:animScale>
                                      <p:cBhvr>
                                        <p:cTn id="75" dur="166" decel="50000">
                                          <p:stCondLst>
                                            <p:cond delay="1338"/>
                                          </p:stCondLst>
                                        </p:cTn>
                                        <p:tgtEl>
                                          <p:spTgt spid="8"/>
                                        </p:tgtEl>
                                      </p:cBhvr>
                                      <p:to x="100000" y="100000"/>
                                    </p:animScale>
                                    <p:animScale>
                                      <p:cBhvr>
                                        <p:cTn id="76" dur="26">
                                          <p:stCondLst>
                                            <p:cond delay="1642"/>
                                          </p:stCondLst>
                                        </p:cTn>
                                        <p:tgtEl>
                                          <p:spTgt spid="8"/>
                                        </p:tgtEl>
                                      </p:cBhvr>
                                      <p:to x="100000" y="90000"/>
                                    </p:animScale>
                                    <p:animScale>
                                      <p:cBhvr>
                                        <p:cTn id="77" dur="166" decel="50000">
                                          <p:stCondLst>
                                            <p:cond delay="1668"/>
                                          </p:stCondLst>
                                        </p:cTn>
                                        <p:tgtEl>
                                          <p:spTgt spid="8"/>
                                        </p:tgtEl>
                                      </p:cBhvr>
                                      <p:to x="100000" y="100000"/>
                                    </p:animScale>
                                    <p:animScale>
                                      <p:cBhvr>
                                        <p:cTn id="78" dur="26">
                                          <p:stCondLst>
                                            <p:cond delay="1808"/>
                                          </p:stCondLst>
                                        </p:cTn>
                                        <p:tgtEl>
                                          <p:spTgt spid="8"/>
                                        </p:tgtEl>
                                      </p:cBhvr>
                                      <p:to x="100000" y="95000"/>
                                    </p:animScale>
                                    <p:animScale>
                                      <p:cBhvr>
                                        <p:cTn id="79" dur="166" decel="50000">
                                          <p:stCondLst>
                                            <p:cond delay="1834"/>
                                          </p:stCondLst>
                                        </p:cTn>
                                        <p:tgtEl>
                                          <p:spTgt spid="8"/>
                                        </p:tgtEl>
                                      </p:cBhvr>
                                      <p:to x="100000" y="100000"/>
                                    </p:animScale>
                                  </p:childTnLst>
                                </p:cTn>
                              </p:par>
                            </p:childTnLst>
                          </p:cTn>
                        </p:par>
                      </p:childTnLst>
                    </p:cTn>
                  </p:par>
                  <p:par>
                    <p:cTn id="80" fill="hold" nodeType="clickPar">
                      <p:stCondLst>
                        <p:cond delay="indefinite"/>
                      </p:stCondLst>
                      <p:childTnLst>
                        <p:par>
                          <p:cTn id="81" fill="hold" nodeType="afterGroup">
                            <p:stCondLst>
                              <p:cond delay="0"/>
                            </p:stCondLst>
                            <p:childTnLst>
                              <p:par>
                                <p:cTn id="82" presetID="30" presetClass="entr" presetSubtype="0" fill="hold" grpId="0" nodeType="clickEffect">
                                  <p:stCondLst>
                                    <p:cond delay="0"/>
                                  </p:stCondLst>
                                  <p:childTnLst>
                                    <p:set>
                                      <p:cBhvr>
                                        <p:cTn id="83" dur="1" fill="hold">
                                          <p:stCondLst>
                                            <p:cond delay="0"/>
                                          </p:stCondLst>
                                        </p:cTn>
                                        <p:tgtEl>
                                          <p:spTgt spid="47"/>
                                        </p:tgtEl>
                                        <p:attrNameLst>
                                          <p:attrName>style.visibility</p:attrName>
                                        </p:attrNameLst>
                                      </p:cBhvr>
                                      <p:to>
                                        <p:strVal val="visible"/>
                                      </p:to>
                                    </p:set>
                                    <p:animEffect transition="in" filter="fade">
                                      <p:cBhvr>
                                        <p:cTn id="84" dur="800" decel="100000"/>
                                        <p:tgtEl>
                                          <p:spTgt spid="47"/>
                                        </p:tgtEl>
                                      </p:cBhvr>
                                    </p:animEffect>
                                    <p:anim calcmode="lin" valueType="num">
                                      <p:cBhvr>
                                        <p:cTn id="85" dur="800" decel="100000" fill="hold"/>
                                        <p:tgtEl>
                                          <p:spTgt spid="47"/>
                                        </p:tgtEl>
                                        <p:attrNameLst>
                                          <p:attrName>style.rotation</p:attrName>
                                        </p:attrNameLst>
                                      </p:cBhvr>
                                      <p:tavLst>
                                        <p:tav tm="0">
                                          <p:val>
                                            <p:fltVal val="-90"/>
                                          </p:val>
                                        </p:tav>
                                        <p:tav tm="100000">
                                          <p:val>
                                            <p:fltVal val="0"/>
                                          </p:val>
                                        </p:tav>
                                      </p:tavLst>
                                    </p:anim>
                                    <p:anim calcmode="lin" valueType="num">
                                      <p:cBhvr>
                                        <p:cTn id="86" dur="800" decel="100000" fill="hold"/>
                                        <p:tgtEl>
                                          <p:spTgt spid="47"/>
                                        </p:tgtEl>
                                        <p:attrNameLst>
                                          <p:attrName>ppt_x</p:attrName>
                                        </p:attrNameLst>
                                      </p:cBhvr>
                                      <p:tavLst>
                                        <p:tav tm="0">
                                          <p:val>
                                            <p:strVal val="#ppt_x+0.4"/>
                                          </p:val>
                                        </p:tav>
                                        <p:tav tm="100000">
                                          <p:val>
                                            <p:strVal val="#ppt_x-0.05"/>
                                          </p:val>
                                        </p:tav>
                                      </p:tavLst>
                                    </p:anim>
                                    <p:anim calcmode="lin" valueType="num">
                                      <p:cBhvr>
                                        <p:cTn id="87" dur="800" decel="100000" fill="hold"/>
                                        <p:tgtEl>
                                          <p:spTgt spid="47"/>
                                        </p:tgtEl>
                                        <p:attrNameLst>
                                          <p:attrName>ppt_y</p:attrName>
                                        </p:attrNameLst>
                                      </p:cBhvr>
                                      <p:tavLst>
                                        <p:tav tm="0">
                                          <p:val>
                                            <p:strVal val="#ppt_y-0.4"/>
                                          </p:val>
                                        </p:tav>
                                        <p:tav tm="100000">
                                          <p:val>
                                            <p:strVal val="#ppt_y+0.1"/>
                                          </p:val>
                                        </p:tav>
                                      </p:tavLst>
                                    </p:anim>
                                    <p:anim calcmode="lin" valueType="num">
                                      <p:cBhvr>
                                        <p:cTn id="88" dur="200" accel="100000" fill="hold">
                                          <p:stCondLst>
                                            <p:cond delay="800"/>
                                          </p:stCondLst>
                                        </p:cTn>
                                        <p:tgtEl>
                                          <p:spTgt spid="47"/>
                                        </p:tgtEl>
                                        <p:attrNameLst>
                                          <p:attrName>ppt_x</p:attrName>
                                        </p:attrNameLst>
                                      </p:cBhvr>
                                      <p:tavLst>
                                        <p:tav tm="0">
                                          <p:val>
                                            <p:strVal val="#ppt_x-0.05"/>
                                          </p:val>
                                        </p:tav>
                                        <p:tav tm="100000">
                                          <p:val>
                                            <p:strVal val="#ppt_x"/>
                                          </p:val>
                                        </p:tav>
                                      </p:tavLst>
                                    </p:anim>
                                    <p:anim calcmode="lin" valueType="num">
                                      <p:cBhvr>
                                        <p:cTn id="89" dur="200" accel="100000" fill="hold">
                                          <p:stCondLst>
                                            <p:cond delay="800"/>
                                          </p:stCondLst>
                                        </p:cTn>
                                        <p:tgtEl>
                                          <p:spTgt spid="47"/>
                                        </p:tgtEl>
                                        <p:attrNameLst>
                                          <p:attrName>ppt_y</p:attrName>
                                        </p:attrNameLst>
                                      </p:cBhvr>
                                      <p:tavLst>
                                        <p:tav tm="0">
                                          <p:val>
                                            <p:strVal val="#ppt_y+0.1"/>
                                          </p:val>
                                        </p:tav>
                                        <p:tav tm="100000">
                                          <p:val>
                                            <p:strVal val="#ppt_y"/>
                                          </p:val>
                                        </p:tav>
                                      </p:tavLst>
                                    </p:anim>
                                  </p:childTnLst>
                                </p:cTn>
                              </p:par>
                            </p:childTnLst>
                          </p:cTn>
                        </p:par>
                      </p:childTnLst>
                    </p:cTn>
                  </p:par>
                  <p:par>
                    <p:cTn id="90" fill="hold" nodeType="clickPar">
                      <p:stCondLst>
                        <p:cond delay="indefinite"/>
                      </p:stCondLst>
                      <p:childTnLst>
                        <p:par>
                          <p:cTn id="91" fill="hold" nodeType="afterGroup">
                            <p:stCondLst>
                              <p:cond delay="0"/>
                            </p:stCondLst>
                            <p:childTnLst>
                              <p:par>
                                <p:cTn id="92" presetID="26" presetClass="entr" presetSubtype="0" fill="hold" nodeType="click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wipe(down)">
                                      <p:cBhvr>
                                        <p:cTn id="94" dur="580">
                                          <p:stCondLst>
                                            <p:cond delay="0"/>
                                          </p:stCondLst>
                                        </p:cTn>
                                        <p:tgtEl>
                                          <p:spTgt spid="9"/>
                                        </p:tgtEl>
                                      </p:cBhvr>
                                    </p:animEffect>
                                    <p:anim calcmode="lin" valueType="num">
                                      <p:cBhvr>
                                        <p:cTn id="95"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6"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97"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98"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99"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00" dur="26">
                                          <p:stCondLst>
                                            <p:cond delay="650"/>
                                          </p:stCondLst>
                                        </p:cTn>
                                        <p:tgtEl>
                                          <p:spTgt spid="9"/>
                                        </p:tgtEl>
                                      </p:cBhvr>
                                      <p:to x="100000" y="60000"/>
                                    </p:animScale>
                                    <p:animScale>
                                      <p:cBhvr>
                                        <p:cTn id="101" dur="166" decel="50000">
                                          <p:stCondLst>
                                            <p:cond delay="676"/>
                                          </p:stCondLst>
                                        </p:cTn>
                                        <p:tgtEl>
                                          <p:spTgt spid="9"/>
                                        </p:tgtEl>
                                      </p:cBhvr>
                                      <p:to x="100000" y="100000"/>
                                    </p:animScale>
                                    <p:animScale>
                                      <p:cBhvr>
                                        <p:cTn id="102" dur="26">
                                          <p:stCondLst>
                                            <p:cond delay="1312"/>
                                          </p:stCondLst>
                                        </p:cTn>
                                        <p:tgtEl>
                                          <p:spTgt spid="9"/>
                                        </p:tgtEl>
                                      </p:cBhvr>
                                      <p:to x="100000" y="80000"/>
                                    </p:animScale>
                                    <p:animScale>
                                      <p:cBhvr>
                                        <p:cTn id="103" dur="166" decel="50000">
                                          <p:stCondLst>
                                            <p:cond delay="1338"/>
                                          </p:stCondLst>
                                        </p:cTn>
                                        <p:tgtEl>
                                          <p:spTgt spid="9"/>
                                        </p:tgtEl>
                                      </p:cBhvr>
                                      <p:to x="100000" y="100000"/>
                                    </p:animScale>
                                    <p:animScale>
                                      <p:cBhvr>
                                        <p:cTn id="104" dur="26">
                                          <p:stCondLst>
                                            <p:cond delay="1642"/>
                                          </p:stCondLst>
                                        </p:cTn>
                                        <p:tgtEl>
                                          <p:spTgt spid="9"/>
                                        </p:tgtEl>
                                      </p:cBhvr>
                                      <p:to x="100000" y="90000"/>
                                    </p:animScale>
                                    <p:animScale>
                                      <p:cBhvr>
                                        <p:cTn id="105" dur="166" decel="50000">
                                          <p:stCondLst>
                                            <p:cond delay="1668"/>
                                          </p:stCondLst>
                                        </p:cTn>
                                        <p:tgtEl>
                                          <p:spTgt spid="9"/>
                                        </p:tgtEl>
                                      </p:cBhvr>
                                      <p:to x="100000" y="100000"/>
                                    </p:animScale>
                                    <p:animScale>
                                      <p:cBhvr>
                                        <p:cTn id="106" dur="26">
                                          <p:stCondLst>
                                            <p:cond delay="1808"/>
                                          </p:stCondLst>
                                        </p:cTn>
                                        <p:tgtEl>
                                          <p:spTgt spid="9"/>
                                        </p:tgtEl>
                                      </p:cBhvr>
                                      <p:to x="100000" y="95000"/>
                                    </p:animScale>
                                    <p:animScale>
                                      <p:cBhvr>
                                        <p:cTn id="107" dur="166" decel="50000">
                                          <p:stCondLst>
                                            <p:cond delay="1834"/>
                                          </p:stCondLst>
                                        </p:cTn>
                                        <p:tgtEl>
                                          <p:spTgt spid="9"/>
                                        </p:tgtEl>
                                      </p:cBhvr>
                                      <p:to x="100000" y="100000"/>
                                    </p:animScale>
                                  </p:childTnLst>
                                </p:cTn>
                              </p:par>
                            </p:childTnLst>
                          </p:cTn>
                        </p:par>
                      </p:childTnLst>
                    </p:cTn>
                  </p:par>
                  <p:par>
                    <p:cTn id="108" fill="hold" nodeType="clickPar">
                      <p:stCondLst>
                        <p:cond delay="indefinite"/>
                      </p:stCondLst>
                      <p:childTnLst>
                        <p:par>
                          <p:cTn id="109" fill="hold" nodeType="afterGroup">
                            <p:stCondLst>
                              <p:cond delay="0"/>
                            </p:stCondLst>
                            <p:childTnLst>
                              <p:par>
                                <p:cTn id="110" presetID="30" presetClass="entr" presetSubtype="0" fill="hold" grpId="0" nodeType="clickEffect">
                                  <p:stCondLst>
                                    <p:cond delay="0"/>
                                  </p:stCondLst>
                                  <p:childTnLst>
                                    <p:set>
                                      <p:cBhvr>
                                        <p:cTn id="111" dur="1" fill="hold">
                                          <p:stCondLst>
                                            <p:cond delay="0"/>
                                          </p:stCondLst>
                                        </p:cTn>
                                        <p:tgtEl>
                                          <p:spTgt spid="51"/>
                                        </p:tgtEl>
                                        <p:attrNameLst>
                                          <p:attrName>style.visibility</p:attrName>
                                        </p:attrNameLst>
                                      </p:cBhvr>
                                      <p:to>
                                        <p:strVal val="visible"/>
                                      </p:to>
                                    </p:set>
                                    <p:animEffect transition="in" filter="fade">
                                      <p:cBhvr>
                                        <p:cTn id="112" dur="800" decel="100000"/>
                                        <p:tgtEl>
                                          <p:spTgt spid="51"/>
                                        </p:tgtEl>
                                      </p:cBhvr>
                                    </p:animEffect>
                                    <p:anim calcmode="lin" valueType="num">
                                      <p:cBhvr>
                                        <p:cTn id="113" dur="800" decel="100000" fill="hold"/>
                                        <p:tgtEl>
                                          <p:spTgt spid="51"/>
                                        </p:tgtEl>
                                        <p:attrNameLst>
                                          <p:attrName>style.rotation</p:attrName>
                                        </p:attrNameLst>
                                      </p:cBhvr>
                                      <p:tavLst>
                                        <p:tav tm="0">
                                          <p:val>
                                            <p:fltVal val="-90"/>
                                          </p:val>
                                        </p:tav>
                                        <p:tav tm="100000">
                                          <p:val>
                                            <p:fltVal val="0"/>
                                          </p:val>
                                        </p:tav>
                                      </p:tavLst>
                                    </p:anim>
                                    <p:anim calcmode="lin" valueType="num">
                                      <p:cBhvr>
                                        <p:cTn id="114" dur="800" decel="100000" fill="hold"/>
                                        <p:tgtEl>
                                          <p:spTgt spid="51"/>
                                        </p:tgtEl>
                                        <p:attrNameLst>
                                          <p:attrName>ppt_x</p:attrName>
                                        </p:attrNameLst>
                                      </p:cBhvr>
                                      <p:tavLst>
                                        <p:tav tm="0">
                                          <p:val>
                                            <p:strVal val="#ppt_x+0.4"/>
                                          </p:val>
                                        </p:tav>
                                        <p:tav tm="100000">
                                          <p:val>
                                            <p:strVal val="#ppt_x-0.05"/>
                                          </p:val>
                                        </p:tav>
                                      </p:tavLst>
                                    </p:anim>
                                    <p:anim calcmode="lin" valueType="num">
                                      <p:cBhvr>
                                        <p:cTn id="115" dur="800" decel="100000" fill="hold"/>
                                        <p:tgtEl>
                                          <p:spTgt spid="51"/>
                                        </p:tgtEl>
                                        <p:attrNameLst>
                                          <p:attrName>ppt_y</p:attrName>
                                        </p:attrNameLst>
                                      </p:cBhvr>
                                      <p:tavLst>
                                        <p:tav tm="0">
                                          <p:val>
                                            <p:strVal val="#ppt_y-0.4"/>
                                          </p:val>
                                        </p:tav>
                                        <p:tav tm="100000">
                                          <p:val>
                                            <p:strVal val="#ppt_y+0.1"/>
                                          </p:val>
                                        </p:tav>
                                      </p:tavLst>
                                    </p:anim>
                                    <p:anim calcmode="lin" valueType="num">
                                      <p:cBhvr>
                                        <p:cTn id="116" dur="200" accel="100000" fill="hold">
                                          <p:stCondLst>
                                            <p:cond delay="800"/>
                                          </p:stCondLst>
                                        </p:cTn>
                                        <p:tgtEl>
                                          <p:spTgt spid="51"/>
                                        </p:tgtEl>
                                        <p:attrNameLst>
                                          <p:attrName>ppt_x</p:attrName>
                                        </p:attrNameLst>
                                      </p:cBhvr>
                                      <p:tavLst>
                                        <p:tav tm="0">
                                          <p:val>
                                            <p:strVal val="#ppt_x-0.05"/>
                                          </p:val>
                                        </p:tav>
                                        <p:tav tm="100000">
                                          <p:val>
                                            <p:strVal val="#ppt_x"/>
                                          </p:val>
                                        </p:tav>
                                      </p:tavLst>
                                    </p:anim>
                                    <p:anim calcmode="lin" valueType="num">
                                      <p:cBhvr>
                                        <p:cTn id="117" dur="200" accel="100000" fill="hold">
                                          <p:stCondLst>
                                            <p:cond delay="800"/>
                                          </p:stCondLst>
                                        </p:cTn>
                                        <p:tgtEl>
                                          <p:spTgt spid="51"/>
                                        </p:tgtEl>
                                        <p:attrNameLst>
                                          <p:attrName>ppt_y</p:attrName>
                                        </p:attrNameLst>
                                      </p:cBhvr>
                                      <p:tavLst>
                                        <p:tav tm="0">
                                          <p:val>
                                            <p:strVal val="#ppt_y+0.1"/>
                                          </p:val>
                                        </p:tav>
                                        <p:tav tm="100000">
                                          <p:val>
                                            <p:strVal val="#ppt_y"/>
                                          </p:val>
                                        </p:tav>
                                      </p:tavLst>
                                    </p:anim>
                                  </p:childTnLst>
                                </p:cTn>
                              </p:par>
                            </p:childTnLst>
                          </p:cTn>
                        </p:par>
                      </p:childTnLst>
                    </p:cTn>
                  </p:par>
                  <p:par>
                    <p:cTn id="118" fill="hold" nodeType="clickPar">
                      <p:stCondLst>
                        <p:cond delay="indefinite"/>
                      </p:stCondLst>
                      <p:childTnLst>
                        <p:par>
                          <p:cTn id="119" fill="hold" nodeType="afterGroup">
                            <p:stCondLst>
                              <p:cond delay="0"/>
                            </p:stCondLst>
                            <p:childTnLst>
                              <p:par>
                                <p:cTn id="120" presetID="26" presetClass="entr" presetSubtype="0" fill="hold" nodeType="clickEffect">
                                  <p:stCondLst>
                                    <p:cond delay="0"/>
                                  </p:stCondLst>
                                  <p:childTnLst>
                                    <p:set>
                                      <p:cBhvr>
                                        <p:cTn id="121" dur="1" fill="hold">
                                          <p:stCondLst>
                                            <p:cond delay="0"/>
                                          </p:stCondLst>
                                        </p:cTn>
                                        <p:tgtEl>
                                          <p:spTgt spid="10"/>
                                        </p:tgtEl>
                                        <p:attrNameLst>
                                          <p:attrName>style.visibility</p:attrName>
                                        </p:attrNameLst>
                                      </p:cBhvr>
                                      <p:to>
                                        <p:strVal val="visible"/>
                                      </p:to>
                                    </p:set>
                                    <p:animEffect transition="in" filter="wipe(down)">
                                      <p:cBhvr>
                                        <p:cTn id="122" dur="580">
                                          <p:stCondLst>
                                            <p:cond delay="0"/>
                                          </p:stCondLst>
                                        </p:cTn>
                                        <p:tgtEl>
                                          <p:spTgt spid="10"/>
                                        </p:tgtEl>
                                      </p:cBhvr>
                                    </p:animEffect>
                                    <p:anim calcmode="lin" valueType="num">
                                      <p:cBhvr>
                                        <p:cTn id="12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2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2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2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28" dur="26">
                                          <p:stCondLst>
                                            <p:cond delay="650"/>
                                          </p:stCondLst>
                                        </p:cTn>
                                        <p:tgtEl>
                                          <p:spTgt spid="10"/>
                                        </p:tgtEl>
                                      </p:cBhvr>
                                      <p:to x="100000" y="60000"/>
                                    </p:animScale>
                                    <p:animScale>
                                      <p:cBhvr>
                                        <p:cTn id="129" dur="166" decel="50000">
                                          <p:stCondLst>
                                            <p:cond delay="676"/>
                                          </p:stCondLst>
                                        </p:cTn>
                                        <p:tgtEl>
                                          <p:spTgt spid="10"/>
                                        </p:tgtEl>
                                      </p:cBhvr>
                                      <p:to x="100000" y="100000"/>
                                    </p:animScale>
                                    <p:animScale>
                                      <p:cBhvr>
                                        <p:cTn id="130" dur="26">
                                          <p:stCondLst>
                                            <p:cond delay="1312"/>
                                          </p:stCondLst>
                                        </p:cTn>
                                        <p:tgtEl>
                                          <p:spTgt spid="10"/>
                                        </p:tgtEl>
                                      </p:cBhvr>
                                      <p:to x="100000" y="80000"/>
                                    </p:animScale>
                                    <p:animScale>
                                      <p:cBhvr>
                                        <p:cTn id="131" dur="166" decel="50000">
                                          <p:stCondLst>
                                            <p:cond delay="1338"/>
                                          </p:stCondLst>
                                        </p:cTn>
                                        <p:tgtEl>
                                          <p:spTgt spid="10"/>
                                        </p:tgtEl>
                                      </p:cBhvr>
                                      <p:to x="100000" y="100000"/>
                                    </p:animScale>
                                    <p:animScale>
                                      <p:cBhvr>
                                        <p:cTn id="132" dur="26">
                                          <p:stCondLst>
                                            <p:cond delay="1642"/>
                                          </p:stCondLst>
                                        </p:cTn>
                                        <p:tgtEl>
                                          <p:spTgt spid="10"/>
                                        </p:tgtEl>
                                      </p:cBhvr>
                                      <p:to x="100000" y="90000"/>
                                    </p:animScale>
                                    <p:animScale>
                                      <p:cBhvr>
                                        <p:cTn id="133" dur="166" decel="50000">
                                          <p:stCondLst>
                                            <p:cond delay="1668"/>
                                          </p:stCondLst>
                                        </p:cTn>
                                        <p:tgtEl>
                                          <p:spTgt spid="10"/>
                                        </p:tgtEl>
                                      </p:cBhvr>
                                      <p:to x="100000" y="100000"/>
                                    </p:animScale>
                                    <p:animScale>
                                      <p:cBhvr>
                                        <p:cTn id="134" dur="26">
                                          <p:stCondLst>
                                            <p:cond delay="1808"/>
                                          </p:stCondLst>
                                        </p:cTn>
                                        <p:tgtEl>
                                          <p:spTgt spid="10"/>
                                        </p:tgtEl>
                                      </p:cBhvr>
                                      <p:to x="100000" y="95000"/>
                                    </p:animScale>
                                    <p:animScale>
                                      <p:cBhvr>
                                        <p:cTn id="135" dur="166" decel="50000">
                                          <p:stCondLst>
                                            <p:cond delay="1834"/>
                                          </p:stCondLst>
                                        </p:cTn>
                                        <p:tgtEl>
                                          <p:spTgt spid="10"/>
                                        </p:tgtEl>
                                      </p:cBhvr>
                                      <p:to x="100000" y="100000"/>
                                    </p:animScale>
                                  </p:childTnLst>
                                </p:cTn>
                              </p:par>
                            </p:childTnLst>
                          </p:cTn>
                        </p:par>
                      </p:childTnLst>
                    </p:cTn>
                  </p:par>
                  <p:par>
                    <p:cTn id="136" fill="hold" nodeType="clickPar">
                      <p:stCondLst>
                        <p:cond delay="indefinite"/>
                      </p:stCondLst>
                      <p:childTnLst>
                        <p:par>
                          <p:cTn id="137" fill="hold" nodeType="afterGroup">
                            <p:stCondLst>
                              <p:cond delay="0"/>
                            </p:stCondLst>
                            <p:childTnLst>
                              <p:par>
                                <p:cTn id="138" presetID="30" presetClass="entr" presetSubtype="0" fill="hold" grpId="0" nodeType="clickEffect">
                                  <p:stCondLst>
                                    <p:cond delay="0"/>
                                  </p:stCondLst>
                                  <p:childTnLst>
                                    <p:set>
                                      <p:cBhvr>
                                        <p:cTn id="139" dur="1" fill="hold">
                                          <p:stCondLst>
                                            <p:cond delay="0"/>
                                          </p:stCondLst>
                                        </p:cTn>
                                        <p:tgtEl>
                                          <p:spTgt spid="11"/>
                                        </p:tgtEl>
                                        <p:attrNameLst>
                                          <p:attrName>style.visibility</p:attrName>
                                        </p:attrNameLst>
                                      </p:cBhvr>
                                      <p:to>
                                        <p:strVal val="visible"/>
                                      </p:to>
                                    </p:set>
                                    <p:animEffect transition="in" filter="fade">
                                      <p:cBhvr>
                                        <p:cTn id="140" dur="800" decel="100000"/>
                                        <p:tgtEl>
                                          <p:spTgt spid="11"/>
                                        </p:tgtEl>
                                      </p:cBhvr>
                                    </p:animEffect>
                                    <p:anim calcmode="lin" valueType="num">
                                      <p:cBhvr>
                                        <p:cTn id="141" dur="800" decel="100000" fill="hold"/>
                                        <p:tgtEl>
                                          <p:spTgt spid="11"/>
                                        </p:tgtEl>
                                        <p:attrNameLst>
                                          <p:attrName>style.rotation</p:attrName>
                                        </p:attrNameLst>
                                      </p:cBhvr>
                                      <p:tavLst>
                                        <p:tav tm="0">
                                          <p:val>
                                            <p:fltVal val="-90"/>
                                          </p:val>
                                        </p:tav>
                                        <p:tav tm="100000">
                                          <p:val>
                                            <p:fltVal val="0"/>
                                          </p:val>
                                        </p:tav>
                                      </p:tavLst>
                                    </p:anim>
                                    <p:anim calcmode="lin" valueType="num">
                                      <p:cBhvr>
                                        <p:cTn id="142" dur="800" decel="100000" fill="hold"/>
                                        <p:tgtEl>
                                          <p:spTgt spid="11"/>
                                        </p:tgtEl>
                                        <p:attrNameLst>
                                          <p:attrName>ppt_x</p:attrName>
                                        </p:attrNameLst>
                                      </p:cBhvr>
                                      <p:tavLst>
                                        <p:tav tm="0">
                                          <p:val>
                                            <p:strVal val="#ppt_x+0.4"/>
                                          </p:val>
                                        </p:tav>
                                        <p:tav tm="100000">
                                          <p:val>
                                            <p:strVal val="#ppt_x-0.05"/>
                                          </p:val>
                                        </p:tav>
                                      </p:tavLst>
                                    </p:anim>
                                    <p:anim calcmode="lin" valueType="num">
                                      <p:cBhvr>
                                        <p:cTn id="143" dur="800" decel="100000" fill="hold"/>
                                        <p:tgtEl>
                                          <p:spTgt spid="11"/>
                                        </p:tgtEl>
                                        <p:attrNameLst>
                                          <p:attrName>ppt_y</p:attrName>
                                        </p:attrNameLst>
                                      </p:cBhvr>
                                      <p:tavLst>
                                        <p:tav tm="0">
                                          <p:val>
                                            <p:strVal val="#ppt_y-0.4"/>
                                          </p:val>
                                        </p:tav>
                                        <p:tav tm="100000">
                                          <p:val>
                                            <p:strVal val="#ppt_y+0.1"/>
                                          </p:val>
                                        </p:tav>
                                      </p:tavLst>
                                    </p:anim>
                                    <p:anim calcmode="lin" valueType="num">
                                      <p:cBhvr>
                                        <p:cTn id="144"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145"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par>
                                <p:cTn id="146" presetID="30" presetClass="entr" presetSubtype="0" fill="hold" grpId="0" nodeType="withEffect">
                                  <p:stCondLst>
                                    <p:cond delay="0"/>
                                  </p:stCondLst>
                                  <p:childTnLst>
                                    <p:set>
                                      <p:cBhvr>
                                        <p:cTn id="147" dur="1" fill="hold">
                                          <p:stCondLst>
                                            <p:cond delay="0"/>
                                          </p:stCondLst>
                                        </p:cTn>
                                        <p:tgtEl>
                                          <p:spTgt spid="52"/>
                                        </p:tgtEl>
                                        <p:attrNameLst>
                                          <p:attrName>style.visibility</p:attrName>
                                        </p:attrNameLst>
                                      </p:cBhvr>
                                      <p:to>
                                        <p:strVal val="visible"/>
                                      </p:to>
                                    </p:set>
                                    <p:animEffect transition="in" filter="fade">
                                      <p:cBhvr>
                                        <p:cTn id="148" dur="800" decel="100000"/>
                                        <p:tgtEl>
                                          <p:spTgt spid="52"/>
                                        </p:tgtEl>
                                      </p:cBhvr>
                                    </p:animEffect>
                                    <p:anim calcmode="lin" valueType="num">
                                      <p:cBhvr>
                                        <p:cTn id="149" dur="800" decel="100000" fill="hold"/>
                                        <p:tgtEl>
                                          <p:spTgt spid="52"/>
                                        </p:tgtEl>
                                        <p:attrNameLst>
                                          <p:attrName>style.rotation</p:attrName>
                                        </p:attrNameLst>
                                      </p:cBhvr>
                                      <p:tavLst>
                                        <p:tav tm="0">
                                          <p:val>
                                            <p:fltVal val="-90"/>
                                          </p:val>
                                        </p:tav>
                                        <p:tav tm="100000">
                                          <p:val>
                                            <p:fltVal val="0"/>
                                          </p:val>
                                        </p:tav>
                                      </p:tavLst>
                                    </p:anim>
                                    <p:anim calcmode="lin" valueType="num">
                                      <p:cBhvr>
                                        <p:cTn id="150" dur="800" decel="100000" fill="hold"/>
                                        <p:tgtEl>
                                          <p:spTgt spid="52"/>
                                        </p:tgtEl>
                                        <p:attrNameLst>
                                          <p:attrName>ppt_x</p:attrName>
                                        </p:attrNameLst>
                                      </p:cBhvr>
                                      <p:tavLst>
                                        <p:tav tm="0">
                                          <p:val>
                                            <p:strVal val="#ppt_x+0.4"/>
                                          </p:val>
                                        </p:tav>
                                        <p:tav tm="100000">
                                          <p:val>
                                            <p:strVal val="#ppt_x-0.05"/>
                                          </p:val>
                                        </p:tav>
                                      </p:tavLst>
                                    </p:anim>
                                    <p:anim calcmode="lin" valueType="num">
                                      <p:cBhvr>
                                        <p:cTn id="151" dur="800" decel="100000" fill="hold"/>
                                        <p:tgtEl>
                                          <p:spTgt spid="52"/>
                                        </p:tgtEl>
                                        <p:attrNameLst>
                                          <p:attrName>ppt_y</p:attrName>
                                        </p:attrNameLst>
                                      </p:cBhvr>
                                      <p:tavLst>
                                        <p:tav tm="0">
                                          <p:val>
                                            <p:strVal val="#ppt_y-0.4"/>
                                          </p:val>
                                        </p:tav>
                                        <p:tav tm="100000">
                                          <p:val>
                                            <p:strVal val="#ppt_y+0.1"/>
                                          </p:val>
                                        </p:tav>
                                      </p:tavLst>
                                    </p:anim>
                                    <p:anim calcmode="lin" valueType="num">
                                      <p:cBhvr>
                                        <p:cTn id="152" dur="200" accel="100000" fill="hold">
                                          <p:stCondLst>
                                            <p:cond delay="800"/>
                                          </p:stCondLst>
                                        </p:cTn>
                                        <p:tgtEl>
                                          <p:spTgt spid="52"/>
                                        </p:tgtEl>
                                        <p:attrNameLst>
                                          <p:attrName>ppt_x</p:attrName>
                                        </p:attrNameLst>
                                      </p:cBhvr>
                                      <p:tavLst>
                                        <p:tav tm="0">
                                          <p:val>
                                            <p:strVal val="#ppt_x-0.05"/>
                                          </p:val>
                                        </p:tav>
                                        <p:tav tm="100000">
                                          <p:val>
                                            <p:strVal val="#ppt_x"/>
                                          </p:val>
                                        </p:tav>
                                      </p:tavLst>
                                    </p:anim>
                                    <p:anim calcmode="lin" valueType="num">
                                      <p:cBhvr>
                                        <p:cTn id="153" dur="200" accel="100000" fill="hold">
                                          <p:stCondLst>
                                            <p:cond delay="800"/>
                                          </p:stCondLst>
                                        </p:cTn>
                                        <p:tgtEl>
                                          <p:spTgt spid="5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47" grpId="0"/>
      <p:bldP spid="51" grpId="0"/>
      <p:bldP spid="52"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7198995" y="1014095"/>
            <a:ext cx="3789045" cy="2245360"/>
            <a:chOff x="11656" y="1406"/>
            <a:chExt cx="5967" cy="3536"/>
          </a:xfrm>
        </p:grpSpPr>
        <p:sp>
          <p:nvSpPr>
            <p:cNvPr id="13" name="文本框 12"/>
            <p:cNvSpPr txBox="1"/>
            <p:nvPr/>
          </p:nvSpPr>
          <p:spPr>
            <a:xfrm>
              <a:off x="11656" y="1406"/>
              <a:ext cx="5967" cy="3536"/>
            </a:xfrm>
            <a:prstGeom prst="rect">
              <a:avLst/>
            </a:prstGeom>
            <a:blipFill rotWithShape="1">
              <a:blip r:embed="rId2"/>
              <a:stretch>
                <a:fillRect/>
              </a:stretch>
            </a:blipFill>
          </p:spPr>
          <p:txBody>
            <a:bodyPr wrap="square" rtlCol="0" anchor="t">
              <a:spAutoFit/>
            </a:bodyPr>
            <a:lstStyle/>
            <a:p>
              <a:pPr>
                <a:lnSpc>
                  <a:spcPct val="140000"/>
                </a:lnSpc>
              </a:pPr>
              <a:r>
                <a:rPr lang="en-US" altLang="zh-CN" sz="2000" b="1">
                  <a:solidFill>
                    <a:schemeClr val="bg1"/>
                  </a:solidFill>
                  <a:latin typeface="微软雅黑" panose="020B0503020204020204" charset="-122"/>
                  <a:ea typeface="微软雅黑"/>
                  <a:cs typeface="微软雅黑" panose="020B0503020204020204" charset="-122"/>
                </a:rPr>
                <a:t>       </a:t>
              </a:r>
              <a:endParaRPr lang="zh-CN" altLang="en-US" sz="2000" b="1">
                <a:solidFill>
                  <a:schemeClr val="bg1"/>
                </a:solidFill>
                <a:latin typeface="微软雅黑" panose="020B0503020204020204" charset="-122"/>
                <a:ea typeface="微软雅黑"/>
                <a:cs typeface="微软雅黑" panose="020B0503020204020204" charset="-122"/>
              </a:endParaRPr>
            </a:p>
            <a:p>
              <a:pPr>
                <a:lnSpc>
                  <a:spcPct val="140000"/>
                </a:lnSpc>
              </a:pPr>
              <a:r>
                <a:rPr lang="zh-CN" altLang="en-US" sz="2000" b="1">
                  <a:solidFill>
                    <a:schemeClr val="bg1"/>
                  </a:solidFill>
                  <a:latin typeface="微软雅黑" panose="020B0503020204020204" charset="-122"/>
                  <a:ea typeface="微软雅黑"/>
                  <a:cs typeface="微软雅黑" panose="020B0503020204020204" charset="-122"/>
                </a:rPr>
                <a:t>       </a:t>
              </a:r>
            </a:p>
            <a:p>
              <a:pPr>
                <a:lnSpc>
                  <a:spcPct val="140000"/>
                </a:lnSpc>
              </a:pPr>
              <a:endParaRPr lang="zh-CN" altLang="en-US" sz="2000" b="1">
                <a:solidFill>
                  <a:schemeClr val="bg1"/>
                </a:solidFill>
                <a:latin typeface="微软雅黑" panose="020B0503020204020204" charset="-122"/>
                <a:ea typeface="微软雅黑"/>
                <a:cs typeface="微软雅黑" panose="020B0503020204020204" charset="-122"/>
              </a:endParaRPr>
            </a:p>
            <a:p>
              <a:pPr>
                <a:lnSpc>
                  <a:spcPct val="140000"/>
                </a:lnSpc>
              </a:pPr>
              <a:endParaRPr lang="zh-CN" altLang="en-US" sz="2000" b="1">
                <a:solidFill>
                  <a:schemeClr val="bg1"/>
                </a:solidFill>
                <a:latin typeface="微软雅黑" panose="020B0503020204020204" charset="-122"/>
                <a:ea typeface="微软雅黑"/>
                <a:cs typeface="微软雅黑" panose="020B0503020204020204" charset="-122"/>
              </a:endParaRPr>
            </a:p>
            <a:p>
              <a:pPr>
                <a:lnSpc>
                  <a:spcPct val="140000"/>
                </a:lnSpc>
              </a:pPr>
              <a:endParaRPr lang="zh-CN" altLang="en-US" sz="2000" b="1">
                <a:solidFill>
                  <a:schemeClr val="bg1"/>
                </a:solidFill>
                <a:latin typeface="微软雅黑" panose="020B0503020204020204" charset="-122"/>
                <a:ea typeface="微软雅黑"/>
                <a:cs typeface="微软雅黑" panose="020B0503020204020204" charset="-122"/>
              </a:endParaRPr>
            </a:p>
          </p:txBody>
        </p:sp>
        <p:pic>
          <p:nvPicPr>
            <p:cNvPr id="16" name="图片 15" descr="图片120"/>
            <p:cNvPicPr>
              <a:picLocks noChangeAspect="1"/>
            </p:cNvPicPr>
            <p:nvPr/>
          </p:nvPicPr>
          <p:blipFill>
            <a:blip r:embed="rId3"/>
            <a:stretch>
              <a:fillRect/>
            </a:stretch>
          </p:blipFill>
          <p:spPr>
            <a:xfrm>
              <a:off x="11922" y="1666"/>
              <a:ext cx="436" cy="420"/>
            </a:xfrm>
            <a:prstGeom prst="rect">
              <a:avLst/>
            </a:prstGeom>
          </p:spPr>
        </p:pic>
        <p:cxnSp>
          <p:nvCxnSpPr>
            <p:cNvPr id="17" name="直接连接符 16"/>
            <p:cNvCxnSpPr/>
            <p:nvPr/>
          </p:nvCxnSpPr>
          <p:spPr>
            <a:xfrm>
              <a:off x="14526" y="1863"/>
              <a:ext cx="2965" cy="27"/>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11922" y="4551"/>
              <a:ext cx="5506" cy="16"/>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12506" y="1587"/>
              <a:ext cx="1728" cy="580"/>
            </a:xfrm>
            <a:prstGeom prst="rect">
              <a:avLst/>
            </a:prstGeom>
            <a:noFill/>
          </p:spPr>
          <p:txBody>
            <a:bodyPr wrap="none" rtlCol="0" anchor="t">
              <a:spAutoFit/>
            </a:bodyPr>
            <a:lstStyle/>
            <a:p>
              <a:r>
                <a:rPr lang="zh-CN" altLang="en-US" b="1">
                  <a:solidFill>
                    <a:schemeClr val="bg1"/>
                  </a:solidFill>
                  <a:latin typeface="微软雅黑" panose="020B0503020204020204" charset="-122"/>
                  <a:ea typeface="微软雅黑"/>
                  <a:cs typeface="微软雅黑" panose="020B0503020204020204" charset="-122"/>
                  <a:sym typeface="+mn-ea"/>
                </a:rPr>
                <a:t>学习聚焦</a:t>
              </a:r>
              <a:endParaRPr lang="zh-CN" altLang="en-US"/>
            </a:p>
          </p:txBody>
        </p:sp>
      </p:grpSp>
      <p:sp>
        <p:nvSpPr>
          <p:cNvPr id="5" name="文本框 4"/>
          <p:cNvSpPr txBox="1"/>
          <p:nvPr/>
        </p:nvSpPr>
        <p:spPr>
          <a:xfrm>
            <a:off x="7346950" y="1497330"/>
            <a:ext cx="3538220" cy="1337945"/>
          </a:xfrm>
          <a:prstGeom prst="rect">
            <a:avLst/>
          </a:prstGeom>
          <a:noFill/>
        </p:spPr>
        <p:txBody>
          <a:bodyPr wrap="square" rtlCol="0" anchor="t">
            <a:spAutoFit/>
          </a:bodyPr>
          <a:lstStyle/>
          <a:p>
            <a:pPr>
              <a:lnSpc>
                <a:spcPct val="150000"/>
              </a:lnSpc>
            </a:pPr>
            <a:r>
              <a:rPr lang="en-US" altLang="zh-CN" b="1">
                <a:solidFill>
                  <a:schemeClr val="bg1"/>
                </a:solidFill>
                <a:latin typeface="微软雅黑" panose="020B0503020204020204" charset="-122"/>
                <a:ea typeface="微软雅黑"/>
                <a:sym typeface="+mn-ea"/>
              </a:rPr>
              <a:t>     </a:t>
            </a:r>
            <a:r>
              <a:rPr lang="zh-CN" b="1">
                <a:solidFill>
                  <a:schemeClr val="bg1"/>
                </a:solidFill>
                <a:latin typeface="微软雅黑" panose="020B0503020204020204" charset="-122"/>
                <a:ea typeface="微软雅黑"/>
                <a:sym typeface="+mn-ea"/>
              </a:rPr>
              <a:t>夏朝建立了世袭制，商朝建立了内外服制，西周实行分封制与宗法制。</a:t>
            </a:r>
            <a:endParaRPr lang="zh-CN" altLang="en-US"/>
          </a:p>
        </p:txBody>
      </p:sp>
      <p:sp>
        <p:nvSpPr>
          <p:cNvPr id="6" name="文本框 5"/>
          <p:cNvSpPr txBox="1"/>
          <p:nvPr/>
        </p:nvSpPr>
        <p:spPr>
          <a:xfrm>
            <a:off x="1094105" y="922655"/>
            <a:ext cx="2850515" cy="460375"/>
          </a:xfrm>
          <a:prstGeom prst="rect">
            <a:avLst/>
          </a:prstGeom>
          <a:noFill/>
        </p:spPr>
        <p:txBody>
          <a:bodyPr wrap="square" rtlCol="0">
            <a:spAutoFit/>
          </a:bodyPr>
          <a:lstStyle/>
          <a:p>
            <a:r>
              <a:rPr lang="en-US" altLang="zh-CN" sz="2400" b="1">
                <a:solidFill>
                  <a:srgbClr val="0000FF"/>
                </a:solidFill>
                <a:latin typeface="微软雅黑" panose="020B0503020204020204" charset="-122"/>
                <a:ea typeface="微软雅黑"/>
                <a:cs typeface="微软雅黑" panose="020B0503020204020204" charset="-122"/>
              </a:rPr>
              <a:t>1.</a:t>
            </a:r>
            <a:r>
              <a:rPr lang="zh-CN" altLang="en-US" sz="2400" b="1">
                <a:solidFill>
                  <a:srgbClr val="0000FF"/>
                </a:solidFill>
                <a:latin typeface="微软雅黑" panose="020B0503020204020204" charset="-122"/>
                <a:ea typeface="微软雅黑"/>
                <a:cs typeface="微软雅黑" panose="020B0503020204020204" charset="-122"/>
              </a:rPr>
              <a:t>夏朝</a:t>
            </a:r>
            <a:r>
              <a:rPr lang="en-US" altLang="zh-CN" sz="2400" b="1">
                <a:solidFill>
                  <a:srgbClr val="0000FF"/>
                </a:solidFill>
                <a:latin typeface="微软雅黑" panose="020B0503020204020204" charset="-122"/>
                <a:ea typeface="微软雅黑"/>
                <a:cs typeface="微软雅黑" panose="020B0503020204020204" charset="-122"/>
              </a:rPr>
              <a:t>——</a:t>
            </a:r>
            <a:r>
              <a:rPr lang="zh-CN" sz="2400" b="1">
                <a:solidFill>
                  <a:srgbClr val="0000FF"/>
                </a:solidFill>
                <a:latin typeface="微软雅黑" panose="020B0503020204020204" charset="-122"/>
                <a:ea typeface="微软雅黑"/>
                <a:cs typeface="微软雅黑" panose="020B0503020204020204" charset="-122"/>
                <a:sym typeface="+mn-ea"/>
              </a:rPr>
              <a:t>世袭制</a:t>
            </a:r>
            <a:endParaRPr lang="zh-CN" altLang="zh-CN" sz="2400" b="1">
              <a:solidFill>
                <a:srgbClr val="0000FF"/>
              </a:solidFill>
              <a:latin typeface="微软雅黑" panose="020B0503020204020204" charset="-122"/>
              <a:ea typeface="微软雅黑"/>
              <a:cs typeface="微软雅黑" panose="020B0503020204020204" charset="-122"/>
              <a:sym typeface="+mn-ea"/>
            </a:endParaRPr>
          </a:p>
        </p:txBody>
      </p:sp>
      <p:sp>
        <p:nvSpPr>
          <p:cNvPr id="7" name="文本框 6"/>
          <p:cNvSpPr txBox="1"/>
          <p:nvPr/>
        </p:nvSpPr>
        <p:spPr>
          <a:xfrm>
            <a:off x="7284085" y="3524885"/>
            <a:ext cx="3664585" cy="2158365"/>
          </a:xfrm>
          <a:prstGeom prst="rect">
            <a:avLst/>
          </a:prstGeom>
          <a:noFill/>
          <a:ln w="19050">
            <a:solidFill>
              <a:schemeClr val="accent5"/>
            </a:solidFill>
          </a:ln>
        </p:spPr>
        <p:txBody>
          <a:bodyPr wrap="square" rtlCol="0">
            <a:spAutoFit/>
          </a:bodyPr>
          <a:lstStyle/>
          <a:p>
            <a:pPr>
              <a:lnSpc>
                <a:spcPct val="140000"/>
              </a:lnSpc>
            </a:pPr>
            <a:r>
              <a:rPr lang="en-US" altLang="zh-CN" sz="2400" b="1">
                <a:solidFill>
                  <a:srgbClr val="C00000"/>
                </a:solidFill>
              </a:rPr>
              <a:t>       </a:t>
            </a:r>
            <a:r>
              <a:rPr lang="zh-CN" altLang="en-US" sz="2400" b="1">
                <a:solidFill>
                  <a:srgbClr val="C00000"/>
                </a:solidFill>
              </a:rPr>
              <a:t>夏朝以前，中国传说黄帝、尧、舜、禹时期部落或部落联盟实行民主推选首领的制度</a:t>
            </a:r>
            <a:r>
              <a:rPr lang="en-US" altLang="zh-CN" sz="2400" b="1">
                <a:solidFill>
                  <a:srgbClr val="C00000"/>
                </a:solidFill>
              </a:rPr>
              <a:t>——禅让制</a:t>
            </a:r>
          </a:p>
        </p:txBody>
      </p:sp>
      <p:sp>
        <p:nvSpPr>
          <p:cNvPr id="9" name="圆角矩形 8"/>
          <p:cNvSpPr/>
          <p:nvPr/>
        </p:nvSpPr>
        <p:spPr>
          <a:xfrm>
            <a:off x="1175385" y="1567180"/>
            <a:ext cx="882650" cy="49720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创立</a:t>
            </a:r>
          </a:p>
        </p:txBody>
      </p:sp>
      <p:sp>
        <p:nvSpPr>
          <p:cNvPr id="10" name="文本框 9"/>
          <p:cNvSpPr txBox="1"/>
          <p:nvPr/>
        </p:nvSpPr>
        <p:spPr>
          <a:xfrm>
            <a:off x="2190115" y="1567180"/>
            <a:ext cx="2316480" cy="460375"/>
          </a:xfrm>
          <a:prstGeom prst="rect">
            <a:avLst/>
          </a:prstGeom>
          <a:noFill/>
        </p:spPr>
        <p:txBody>
          <a:bodyPr wrap="none" rtlCol="0" anchor="t">
            <a:spAutoFit/>
          </a:bodyPr>
          <a:lstStyle/>
          <a:p>
            <a:r>
              <a:rPr lang="zh-CN" sz="2400" b="1">
                <a:latin typeface="微软雅黑" panose="020B0503020204020204" charset="-122"/>
                <a:ea typeface="微软雅黑"/>
                <a:sym typeface="+mn-ea"/>
              </a:rPr>
              <a:t>夏王禹的儿子启</a:t>
            </a:r>
            <a:endParaRPr lang="zh-CN" altLang="en-US" sz="2400" b="1">
              <a:latin typeface="微软雅黑" panose="020B0503020204020204" charset="-122"/>
              <a:ea typeface="微软雅黑"/>
              <a:sym typeface="+mn-ea"/>
            </a:endParaRPr>
          </a:p>
        </p:txBody>
      </p:sp>
      <p:sp>
        <p:nvSpPr>
          <p:cNvPr id="11" name="圆角矩形 10"/>
          <p:cNvSpPr/>
          <p:nvPr/>
        </p:nvSpPr>
        <p:spPr>
          <a:xfrm>
            <a:off x="1175385" y="3999230"/>
            <a:ext cx="882650" cy="49720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2400" b="1">
                <a:sym typeface="+mn-ea"/>
              </a:rPr>
              <a:t>影响</a:t>
            </a:r>
          </a:p>
        </p:txBody>
      </p:sp>
      <p:sp>
        <p:nvSpPr>
          <p:cNvPr id="12" name="文本框 11"/>
          <p:cNvSpPr txBox="1"/>
          <p:nvPr/>
        </p:nvSpPr>
        <p:spPr>
          <a:xfrm>
            <a:off x="2251075" y="3928110"/>
            <a:ext cx="4766310" cy="1863725"/>
          </a:xfrm>
          <a:prstGeom prst="rect">
            <a:avLst/>
          </a:prstGeom>
          <a:noFill/>
        </p:spPr>
        <p:txBody>
          <a:bodyPr wrap="square" rtlCol="0" anchor="t">
            <a:spAutoFit/>
          </a:bodyPr>
          <a:lstStyle/>
          <a:p>
            <a:pPr lvl="0" algn="l">
              <a:lnSpc>
                <a:spcPct val="120000"/>
              </a:lnSpc>
              <a:buClrTx/>
              <a:buSzTx/>
              <a:buFontTx/>
            </a:pPr>
            <a:r>
              <a:rPr lang="zh-CN" sz="2400" b="1">
                <a:latin typeface="微软雅黑" panose="020B0503020204020204" charset="-122"/>
                <a:ea typeface="微软雅黑"/>
                <a:sym typeface="+mn-ea"/>
              </a:rPr>
              <a:t>王位世袭代替了“禅让制”。政治权力由“传贤”演化为“传子”，“家天下”的制度由此开始，宗族关系从此成为基本的政治关系。</a:t>
            </a:r>
          </a:p>
        </p:txBody>
      </p:sp>
      <p:sp>
        <p:nvSpPr>
          <p:cNvPr id="14" name="文本框 13"/>
          <p:cNvSpPr txBox="1"/>
          <p:nvPr/>
        </p:nvSpPr>
        <p:spPr>
          <a:xfrm>
            <a:off x="2251075" y="2171065"/>
            <a:ext cx="4700270" cy="1691005"/>
          </a:xfrm>
          <a:prstGeom prst="rect">
            <a:avLst/>
          </a:prstGeom>
          <a:noFill/>
          <a:ln w="19050">
            <a:solidFill>
              <a:srgbClr val="FF0000"/>
            </a:solidFill>
          </a:ln>
        </p:spPr>
        <p:txBody>
          <a:bodyPr wrap="square" rtlCol="0" anchor="t">
            <a:spAutoFit/>
          </a:bodyPr>
          <a:lstStyle/>
          <a:p>
            <a:pPr lvl="0" algn="l">
              <a:lnSpc>
                <a:spcPct val="130000"/>
              </a:lnSpc>
              <a:buClrTx/>
              <a:buSzTx/>
              <a:buFontTx/>
            </a:pPr>
            <a:r>
              <a:rPr lang="en-US" altLang="zh-CN" sz="1600" b="1">
                <a:solidFill>
                  <a:schemeClr val="accent6">
                    <a:lumMod val="75000"/>
                  </a:schemeClr>
                </a:solidFill>
                <a:latin typeface="微软雅黑" panose="020B0503020204020204" charset="-122"/>
                <a:ea typeface="微软雅黑"/>
                <a:cs typeface="微软雅黑" panose="020B0503020204020204" charset="-122"/>
                <a:sym typeface="+mn-ea"/>
              </a:rPr>
              <a:t>     </a:t>
            </a:r>
            <a:r>
              <a:rPr lang="zh-CN" altLang="en-US" sz="1600" b="1">
                <a:solidFill>
                  <a:schemeClr val="accent6">
                    <a:lumMod val="75000"/>
                  </a:schemeClr>
                </a:solidFill>
                <a:latin typeface="微软雅黑" panose="020B0503020204020204" charset="-122"/>
                <a:ea typeface="微软雅黑"/>
                <a:cs typeface="微软雅黑" panose="020B0503020204020204" charset="-122"/>
                <a:sym typeface="+mn-ea"/>
              </a:rPr>
              <a:t>关于启的继位，古书中有不同记载。《史记·夏本纪》写道：“益（禹晚年培养的接班人）让帝禹之子启。”《战国策·燕策一》记载：“启与支党攻益，而夺之天下，是禹名传天下于益，其实令启自取之。”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2000"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par>
                    <p:cTn id="26" fill="hold" nodeType="clickPar">
                      <p:stCondLst>
                        <p:cond delay="indefinite"/>
                      </p:stCondLst>
                      <p:childTnLst>
                        <p:par>
                          <p:cTn id="27" fill="hold" nodeType="afterGroup">
                            <p:stCondLst>
                              <p:cond delay="0"/>
                            </p:stCondLst>
                            <p:childTnLst>
                              <p:par>
                                <p:cTn id="28" presetID="12" presetClass="entr" presetSubtype="8" fill="hold" grpId="0" nodeType="clickEffect">
                                  <p:stCondLst>
                                    <p:cond delay="0"/>
                                  </p:stCondLst>
                                  <p:childTnLst>
                                    <p:set>
                                      <p:cBhvr>
                                        <p:cTn id="29" dur="2000" fill="hold">
                                          <p:stCondLst>
                                            <p:cond delay="0"/>
                                          </p:stCondLst>
                                        </p:cTn>
                                        <p:tgtEl>
                                          <p:spTgt spid="9"/>
                                        </p:tgtEl>
                                        <p:attrNameLst>
                                          <p:attrName>style.visibility</p:attrName>
                                        </p:attrNameLst>
                                      </p:cBhvr>
                                      <p:to>
                                        <p:strVal val="visible"/>
                                      </p:to>
                                    </p:set>
                                    <p:anim calcmode="lin" valueType="num">
                                      <p:cBhvr additive="base">
                                        <p:cTn id="30" dur="2000"/>
                                        <p:tgtEl>
                                          <p:spTgt spid="9"/>
                                        </p:tgtEl>
                                        <p:attrNameLst>
                                          <p:attrName>ppt_x</p:attrName>
                                        </p:attrNameLst>
                                      </p:cBhvr>
                                      <p:tavLst>
                                        <p:tav tm="0">
                                          <p:val>
                                            <p:strVal val="#ppt_x-#ppt_w*1.125000"/>
                                          </p:val>
                                        </p:tav>
                                        <p:tav tm="100000">
                                          <p:val>
                                            <p:strVal val="#ppt_x"/>
                                          </p:val>
                                        </p:tav>
                                      </p:tavLst>
                                    </p:anim>
                                    <p:animEffect transition="in" filter="wipe(right)">
                                      <p:cBhvr>
                                        <p:cTn id="31" dur="2000"/>
                                        <p:tgtEl>
                                          <p:spTgt spid="9"/>
                                        </p:tgtEl>
                                      </p:cBhvr>
                                    </p:animEffect>
                                  </p:childTnLst>
                                </p:cTn>
                              </p:par>
                              <p:par>
                                <p:cTn id="32" presetID="12" presetClass="entr" presetSubtype="8" fill="hold" grpId="0" nodeType="withEffect">
                                  <p:stCondLst>
                                    <p:cond delay="0"/>
                                  </p:stCondLst>
                                  <p:childTnLst>
                                    <p:set>
                                      <p:cBhvr>
                                        <p:cTn id="33" dur="2000" fill="hold">
                                          <p:stCondLst>
                                            <p:cond delay="0"/>
                                          </p:stCondLst>
                                        </p:cTn>
                                        <p:tgtEl>
                                          <p:spTgt spid="11"/>
                                        </p:tgtEl>
                                        <p:attrNameLst>
                                          <p:attrName>style.visibility</p:attrName>
                                        </p:attrNameLst>
                                      </p:cBhvr>
                                      <p:to>
                                        <p:strVal val="visible"/>
                                      </p:to>
                                    </p:set>
                                    <p:anim calcmode="lin" valueType="num">
                                      <p:cBhvr additive="base">
                                        <p:cTn id="34" dur="2000"/>
                                        <p:tgtEl>
                                          <p:spTgt spid="11"/>
                                        </p:tgtEl>
                                        <p:attrNameLst>
                                          <p:attrName>ppt_x</p:attrName>
                                        </p:attrNameLst>
                                      </p:cBhvr>
                                      <p:tavLst>
                                        <p:tav tm="0">
                                          <p:val>
                                            <p:strVal val="#ppt_x-#ppt_w*1.125000"/>
                                          </p:val>
                                        </p:tav>
                                        <p:tav tm="100000">
                                          <p:val>
                                            <p:strVal val="#ppt_x"/>
                                          </p:val>
                                        </p:tav>
                                      </p:tavLst>
                                    </p:anim>
                                    <p:animEffect transition="in" filter="wipe(right)">
                                      <p:cBhvr>
                                        <p:cTn id="35" dur="2000"/>
                                        <p:tgtEl>
                                          <p:spTgt spid="11"/>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6"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down)">
                                      <p:cBhvr>
                                        <p:cTn id="40" dur="580">
                                          <p:stCondLst>
                                            <p:cond delay="0"/>
                                          </p:stCondLst>
                                        </p:cTn>
                                        <p:tgtEl>
                                          <p:spTgt spid="10"/>
                                        </p:tgtEl>
                                      </p:cBhvr>
                                    </p:animEffect>
                                    <p:anim calcmode="lin" valueType="num">
                                      <p:cBhvr>
                                        <p:cTn id="41"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46" dur="26">
                                          <p:stCondLst>
                                            <p:cond delay="650"/>
                                          </p:stCondLst>
                                        </p:cTn>
                                        <p:tgtEl>
                                          <p:spTgt spid="10"/>
                                        </p:tgtEl>
                                      </p:cBhvr>
                                      <p:to x="100000" y="60000"/>
                                    </p:animScale>
                                    <p:animScale>
                                      <p:cBhvr>
                                        <p:cTn id="47" dur="166" decel="50000">
                                          <p:stCondLst>
                                            <p:cond delay="676"/>
                                          </p:stCondLst>
                                        </p:cTn>
                                        <p:tgtEl>
                                          <p:spTgt spid="10"/>
                                        </p:tgtEl>
                                      </p:cBhvr>
                                      <p:to x="100000" y="100000"/>
                                    </p:animScale>
                                    <p:animScale>
                                      <p:cBhvr>
                                        <p:cTn id="48" dur="26">
                                          <p:stCondLst>
                                            <p:cond delay="1312"/>
                                          </p:stCondLst>
                                        </p:cTn>
                                        <p:tgtEl>
                                          <p:spTgt spid="10"/>
                                        </p:tgtEl>
                                      </p:cBhvr>
                                      <p:to x="100000" y="80000"/>
                                    </p:animScale>
                                    <p:animScale>
                                      <p:cBhvr>
                                        <p:cTn id="49" dur="166" decel="50000">
                                          <p:stCondLst>
                                            <p:cond delay="1338"/>
                                          </p:stCondLst>
                                        </p:cTn>
                                        <p:tgtEl>
                                          <p:spTgt spid="10"/>
                                        </p:tgtEl>
                                      </p:cBhvr>
                                      <p:to x="100000" y="100000"/>
                                    </p:animScale>
                                    <p:animScale>
                                      <p:cBhvr>
                                        <p:cTn id="50" dur="26">
                                          <p:stCondLst>
                                            <p:cond delay="1642"/>
                                          </p:stCondLst>
                                        </p:cTn>
                                        <p:tgtEl>
                                          <p:spTgt spid="10"/>
                                        </p:tgtEl>
                                      </p:cBhvr>
                                      <p:to x="100000" y="90000"/>
                                    </p:animScale>
                                    <p:animScale>
                                      <p:cBhvr>
                                        <p:cTn id="51" dur="166" decel="50000">
                                          <p:stCondLst>
                                            <p:cond delay="1668"/>
                                          </p:stCondLst>
                                        </p:cTn>
                                        <p:tgtEl>
                                          <p:spTgt spid="10"/>
                                        </p:tgtEl>
                                      </p:cBhvr>
                                      <p:to x="100000" y="100000"/>
                                    </p:animScale>
                                    <p:animScale>
                                      <p:cBhvr>
                                        <p:cTn id="52" dur="26">
                                          <p:stCondLst>
                                            <p:cond delay="1808"/>
                                          </p:stCondLst>
                                        </p:cTn>
                                        <p:tgtEl>
                                          <p:spTgt spid="10"/>
                                        </p:tgtEl>
                                      </p:cBhvr>
                                      <p:to x="100000" y="95000"/>
                                    </p:animScale>
                                    <p:animScale>
                                      <p:cBhvr>
                                        <p:cTn id="53" dur="166" decel="50000">
                                          <p:stCondLst>
                                            <p:cond delay="1834"/>
                                          </p:stCondLst>
                                        </p:cTn>
                                        <p:tgtEl>
                                          <p:spTgt spid="10"/>
                                        </p:tgtEl>
                                      </p:cBhvr>
                                      <p:to x="100000" y="100000"/>
                                    </p:animScale>
                                  </p:childTnLst>
                                </p:cTn>
                              </p:par>
                            </p:childTnLst>
                          </p:cTn>
                        </p:par>
                      </p:childTnLst>
                    </p:cTn>
                  </p:par>
                  <p:par>
                    <p:cTn id="54" fill="hold" nodeType="clickPar">
                      <p:stCondLst>
                        <p:cond delay="indefinite"/>
                      </p:stCondLst>
                      <p:childTnLst>
                        <p:par>
                          <p:cTn id="55" fill="hold" nodeType="afterGroup">
                            <p:stCondLst>
                              <p:cond delay="0"/>
                            </p:stCondLst>
                            <p:childTnLst>
                              <p:par>
                                <p:cTn id="56" presetID="30" presetClass="entr" presetSubtype="0"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800" decel="100000"/>
                                        <p:tgtEl>
                                          <p:spTgt spid="14"/>
                                        </p:tgtEl>
                                      </p:cBhvr>
                                    </p:animEffect>
                                    <p:anim calcmode="lin" valueType="num">
                                      <p:cBhvr>
                                        <p:cTn id="59" dur="800" decel="100000" fill="hold"/>
                                        <p:tgtEl>
                                          <p:spTgt spid="14"/>
                                        </p:tgtEl>
                                        <p:attrNameLst>
                                          <p:attrName>style.rotation</p:attrName>
                                        </p:attrNameLst>
                                      </p:cBhvr>
                                      <p:tavLst>
                                        <p:tav tm="0">
                                          <p:val>
                                            <p:fltVal val="-90"/>
                                          </p:val>
                                        </p:tav>
                                        <p:tav tm="100000">
                                          <p:val>
                                            <p:fltVal val="0"/>
                                          </p:val>
                                        </p:tav>
                                      </p:tavLst>
                                    </p:anim>
                                    <p:anim calcmode="lin" valueType="num">
                                      <p:cBhvr>
                                        <p:cTn id="60" dur="800" decel="100000" fill="hold"/>
                                        <p:tgtEl>
                                          <p:spTgt spid="14"/>
                                        </p:tgtEl>
                                        <p:attrNameLst>
                                          <p:attrName>ppt_x</p:attrName>
                                        </p:attrNameLst>
                                      </p:cBhvr>
                                      <p:tavLst>
                                        <p:tav tm="0">
                                          <p:val>
                                            <p:strVal val="#ppt_x+0.4"/>
                                          </p:val>
                                        </p:tav>
                                        <p:tav tm="100000">
                                          <p:val>
                                            <p:strVal val="#ppt_x-0.05"/>
                                          </p:val>
                                        </p:tav>
                                      </p:tavLst>
                                    </p:anim>
                                    <p:anim calcmode="lin" valueType="num">
                                      <p:cBhvr>
                                        <p:cTn id="61" dur="800" decel="100000" fill="hold"/>
                                        <p:tgtEl>
                                          <p:spTgt spid="14"/>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14"/>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par>
                    <p:cTn id="64" fill="hold" nodeType="clickPar">
                      <p:stCondLst>
                        <p:cond delay="indefinite"/>
                      </p:stCondLst>
                      <p:childTnLst>
                        <p:par>
                          <p:cTn id="65" fill="hold" nodeType="afterGroup">
                            <p:stCondLst>
                              <p:cond delay="0"/>
                            </p:stCondLst>
                            <p:childTnLst>
                              <p:par>
                                <p:cTn id="66" presetID="12" presetClass="entr" presetSubtype="2" fill="hold" grpId="0" nodeType="clickEffect">
                                  <p:stCondLst>
                                    <p:cond delay="0"/>
                                  </p:stCondLst>
                                  <p:childTnLst>
                                    <p:set>
                                      <p:cBhvr>
                                        <p:cTn id="67" dur="2000" fill="hold">
                                          <p:stCondLst>
                                            <p:cond delay="0"/>
                                          </p:stCondLst>
                                        </p:cTn>
                                        <p:tgtEl>
                                          <p:spTgt spid="12"/>
                                        </p:tgtEl>
                                        <p:attrNameLst>
                                          <p:attrName>style.visibility</p:attrName>
                                        </p:attrNameLst>
                                      </p:cBhvr>
                                      <p:to>
                                        <p:strVal val="visible"/>
                                      </p:to>
                                    </p:set>
                                    <p:anim calcmode="lin" valueType="num">
                                      <p:cBhvr additive="base">
                                        <p:cTn id="68" dur="2000"/>
                                        <p:tgtEl>
                                          <p:spTgt spid="12"/>
                                        </p:tgtEl>
                                        <p:attrNameLst>
                                          <p:attrName>ppt_x</p:attrName>
                                        </p:attrNameLst>
                                      </p:cBhvr>
                                      <p:tavLst>
                                        <p:tav tm="0">
                                          <p:val>
                                            <p:strVal val="#ppt_x+#ppt_w*1.125000"/>
                                          </p:val>
                                        </p:tav>
                                        <p:tav tm="100000">
                                          <p:val>
                                            <p:strVal val="#ppt_x"/>
                                          </p:val>
                                        </p:tav>
                                      </p:tavLst>
                                    </p:anim>
                                    <p:animEffect transition="in" filter="wipe(left)">
                                      <p:cBhvr>
                                        <p:cTn id="69" dur="2000"/>
                                        <p:tgtEl>
                                          <p:spTgt spid="12"/>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12" presetClass="entr" presetSubtype="4" fill="hold" grpId="0" nodeType="clickEffect">
                                  <p:stCondLst>
                                    <p:cond delay="0"/>
                                  </p:stCondLst>
                                  <p:childTnLst>
                                    <p:set>
                                      <p:cBhvr>
                                        <p:cTn id="73" dur="2000" fill="hold">
                                          <p:stCondLst>
                                            <p:cond delay="0"/>
                                          </p:stCondLst>
                                        </p:cTn>
                                        <p:tgtEl>
                                          <p:spTgt spid="7"/>
                                        </p:tgtEl>
                                        <p:attrNameLst>
                                          <p:attrName>style.visibility</p:attrName>
                                        </p:attrNameLst>
                                      </p:cBhvr>
                                      <p:to>
                                        <p:strVal val="visible"/>
                                      </p:to>
                                    </p:set>
                                    <p:anim calcmode="lin" valueType="num">
                                      <p:cBhvr additive="base">
                                        <p:cTn id="74" dur="2000"/>
                                        <p:tgtEl>
                                          <p:spTgt spid="7"/>
                                        </p:tgtEl>
                                        <p:attrNameLst>
                                          <p:attrName>ppt_y</p:attrName>
                                        </p:attrNameLst>
                                      </p:cBhvr>
                                      <p:tavLst>
                                        <p:tav tm="0">
                                          <p:val>
                                            <p:strVal val="#ppt_y+#ppt_h*1.125000"/>
                                          </p:val>
                                        </p:tav>
                                        <p:tav tm="100000">
                                          <p:val>
                                            <p:strVal val="#ppt_y"/>
                                          </p:val>
                                        </p:tav>
                                      </p:tavLst>
                                    </p:anim>
                                    <p:animEffect transition="in" filter="wipe(up)">
                                      <p:cBhvr>
                                        <p:cTn id="7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9" grpId="0" animBg="1"/>
      <p:bldP spid="10" grpId="0"/>
      <p:bldP spid="11" grpId="0" animBg="1"/>
      <p:bldP spid="12" grpId="0"/>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5121660" y="1764102"/>
            <a:ext cx="3169535" cy="3039673"/>
            <a:chOff x="12218" y="1535"/>
            <a:chExt cx="4103" cy="3935"/>
          </a:xfrm>
        </p:grpSpPr>
        <p:sp>
          <p:nvSpPr>
            <p:cNvPr id="5" name="椭圆 4"/>
            <p:cNvSpPr/>
            <p:nvPr/>
          </p:nvSpPr>
          <p:spPr>
            <a:xfrm>
              <a:off x="12218" y="1535"/>
              <a:ext cx="4103" cy="393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3249" y="4640"/>
              <a:ext cx="1087" cy="477"/>
            </a:xfrm>
            <a:prstGeom prst="rect">
              <a:avLst/>
            </a:prstGeom>
            <a:noFill/>
          </p:spPr>
          <p:txBody>
            <a:bodyPr wrap="square" rtlCol="0">
              <a:spAutoFit/>
            </a:bodyPr>
            <a:lstStyle/>
            <a:p>
              <a:pPr algn="ctr"/>
              <a:r>
                <a:rPr lang="zh-CN" altLang="en-US" b="1">
                  <a:solidFill>
                    <a:schemeClr val="tx1"/>
                  </a:solidFill>
                  <a:latin typeface="微软雅黑" panose="020B0503020204020204" charset="-122"/>
                  <a:ea typeface="微软雅黑"/>
                </a:rPr>
                <a:t>外服</a:t>
              </a:r>
            </a:p>
          </p:txBody>
        </p:sp>
      </p:grpSp>
      <p:sp>
        <p:nvSpPr>
          <p:cNvPr id="6" name="文本框 5"/>
          <p:cNvSpPr txBox="1"/>
          <p:nvPr/>
        </p:nvSpPr>
        <p:spPr>
          <a:xfrm>
            <a:off x="1314450" y="1105535"/>
            <a:ext cx="3053080" cy="460375"/>
          </a:xfrm>
          <a:prstGeom prst="rect">
            <a:avLst/>
          </a:prstGeom>
          <a:noFill/>
        </p:spPr>
        <p:txBody>
          <a:bodyPr wrap="square" rtlCol="0">
            <a:spAutoFit/>
          </a:bodyPr>
          <a:lstStyle/>
          <a:p>
            <a:pPr>
              <a:buClrTx/>
              <a:buSzTx/>
              <a:buFontTx/>
            </a:pPr>
            <a:r>
              <a:rPr lang="en-US" altLang="zh-CN" sz="2400" b="1">
                <a:solidFill>
                  <a:srgbClr val="0000FF"/>
                </a:solidFill>
                <a:latin typeface="微软雅黑" panose="020B0503020204020204" charset="-122"/>
                <a:ea typeface="微软雅黑"/>
                <a:cs typeface="微软雅黑" panose="020B0503020204020204" charset="-122"/>
                <a:sym typeface="+mn-ea"/>
              </a:rPr>
              <a:t>2.</a:t>
            </a:r>
            <a:r>
              <a:rPr lang="zh-CN" altLang="en-US" sz="2400" b="1">
                <a:solidFill>
                  <a:srgbClr val="0000FF"/>
                </a:solidFill>
                <a:latin typeface="微软雅黑" panose="020B0503020204020204" charset="-122"/>
                <a:ea typeface="微软雅黑"/>
                <a:cs typeface="微软雅黑" panose="020B0503020204020204" charset="-122"/>
                <a:sym typeface="+mn-ea"/>
              </a:rPr>
              <a:t>商朝</a:t>
            </a:r>
            <a:r>
              <a:rPr lang="en-US" altLang="zh-CN" sz="2400" b="1">
                <a:solidFill>
                  <a:srgbClr val="0000FF"/>
                </a:solidFill>
                <a:latin typeface="微软雅黑" panose="020B0503020204020204" charset="-122"/>
                <a:ea typeface="微软雅黑"/>
                <a:cs typeface="微软雅黑" panose="020B0503020204020204" charset="-122"/>
                <a:sym typeface="+mn-ea"/>
              </a:rPr>
              <a:t>——内外服制</a:t>
            </a:r>
          </a:p>
        </p:txBody>
      </p:sp>
      <p:grpSp>
        <p:nvGrpSpPr>
          <p:cNvPr id="11" name="组合 10"/>
          <p:cNvGrpSpPr/>
          <p:nvPr/>
        </p:nvGrpSpPr>
        <p:grpSpPr>
          <a:xfrm>
            <a:off x="5812790" y="2414270"/>
            <a:ext cx="1824990" cy="1748155"/>
            <a:chOff x="12977" y="2236"/>
            <a:chExt cx="2651" cy="2539"/>
          </a:xfrm>
        </p:grpSpPr>
        <p:sp>
          <p:nvSpPr>
            <p:cNvPr id="4" name="椭圆 3"/>
            <p:cNvSpPr/>
            <p:nvPr/>
          </p:nvSpPr>
          <p:spPr>
            <a:xfrm>
              <a:off x="12977" y="2236"/>
              <a:ext cx="2651" cy="2539"/>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3130" y="2596"/>
              <a:ext cx="1087" cy="535"/>
            </a:xfrm>
            <a:prstGeom prst="rect">
              <a:avLst/>
            </a:prstGeom>
            <a:noFill/>
          </p:spPr>
          <p:txBody>
            <a:bodyPr wrap="square" rtlCol="0">
              <a:spAutoFit/>
            </a:bodyPr>
            <a:lstStyle/>
            <a:p>
              <a:pPr algn="ctr"/>
              <a:r>
                <a:rPr lang="zh-CN" altLang="en-US" b="1">
                  <a:solidFill>
                    <a:schemeClr val="tx1"/>
                  </a:solidFill>
                  <a:latin typeface="微软雅黑" panose="020B0503020204020204" charset="-122"/>
                  <a:ea typeface="微软雅黑"/>
                </a:rPr>
                <a:t>内服</a:t>
              </a:r>
            </a:p>
          </p:txBody>
        </p:sp>
      </p:grpSp>
      <p:grpSp>
        <p:nvGrpSpPr>
          <p:cNvPr id="10" name="组合 9"/>
          <p:cNvGrpSpPr/>
          <p:nvPr/>
        </p:nvGrpSpPr>
        <p:grpSpPr>
          <a:xfrm>
            <a:off x="6355080" y="2948940"/>
            <a:ext cx="740410" cy="679450"/>
            <a:chOff x="13711" y="2931"/>
            <a:chExt cx="1166" cy="1070"/>
          </a:xfrm>
        </p:grpSpPr>
        <p:sp>
          <p:nvSpPr>
            <p:cNvPr id="3" name="椭圆 2"/>
            <p:cNvSpPr/>
            <p:nvPr/>
          </p:nvSpPr>
          <p:spPr>
            <a:xfrm>
              <a:off x="13736" y="2931"/>
              <a:ext cx="1117" cy="107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3711" y="3176"/>
              <a:ext cx="1166" cy="580"/>
            </a:xfrm>
            <a:prstGeom prst="rect">
              <a:avLst/>
            </a:prstGeom>
            <a:noFill/>
          </p:spPr>
          <p:txBody>
            <a:bodyPr wrap="square" rtlCol="0">
              <a:spAutoFit/>
            </a:bodyPr>
            <a:lstStyle/>
            <a:p>
              <a:pPr algn="ctr"/>
              <a:r>
                <a:rPr lang="zh-CN" altLang="en-US" b="1">
                  <a:solidFill>
                    <a:schemeClr val="tx1"/>
                  </a:solidFill>
                  <a:latin typeface="微软雅黑" panose="020B0503020204020204" charset="-122"/>
                  <a:ea typeface="微软雅黑"/>
                </a:rPr>
                <a:t>商王</a:t>
              </a:r>
            </a:p>
          </p:txBody>
        </p:sp>
      </p:grpSp>
      <p:sp>
        <p:nvSpPr>
          <p:cNvPr id="100" name="文本框 99"/>
          <p:cNvSpPr txBox="1"/>
          <p:nvPr/>
        </p:nvSpPr>
        <p:spPr>
          <a:xfrm>
            <a:off x="1314450" y="1699260"/>
            <a:ext cx="3645535" cy="3857625"/>
          </a:xfrm>
          <a:prstGeom prst="rect">
            <a:avLst/>
          </a:prstGeom>
          <a:noFill/>
          <a:ln w="12700">
            <a:noFill/>
          </a:ln>
        </p:spPr>
        <p:txBody>
          <a:bodyPr wrap="square">
            <a:spAutoFit/>
          </a:bodyPr>
          <a:lstStyle/>
          <a:p>
            <a:pPr indent="0">
              <a:lnSpc>
                <a:spcPct val="170000"/>
              </a:lnSpc>
            </a:pPr>
            <a:r>
              <a:rPr lang="en-US" altLang="zh-CN" sz="2400" b="1">
                <a:latin typeface="微软雅黑" panose="020B0503020204020204" charset="-122"/>
                <a:ea typeface="微软雅黑"/>
              </a:rPr>
              <a:t>    </a:t>
            </a:r>
            <a:r>
              <a:rPr lang="zh-CN" sz="2400" b="1">
                <a:latin typeface="微软雅黑" panose="020B0503020204020204" charset="-122"/>
                <a:ea typeface="微软雅黑"/>
              </a:rPr>
              <a:t>商朝建立后，实行内外服制，商王直接控制内服王畿地区，王畿四周是外服。据记载，商朝已经有较系统的国家机构和分掌内外服各类事务的官吏。</a:t>
            </a:r>
            <a:endParaRPr lang="zh-CN" altLang="en-US" sz="2400" b="1">
              <a:latin typeface="微软雅黑" panose="020B0503020204020204" charset="-122"/>
              <a:ea typeface="微软雅黑"/>
            </a:endParaRPr>
          </a:p>
        </p:txBody>
      </p:sp>
      <p:grpSp>
        <p:nvGrpSpPr>
          <p:cNvPr id="17" name="组合 16"/>
          <p:cNvGrpSpPr/>
          <p:nvPr/>
        </p:nvGrpSpPr>
        <p:grpSpPr>
          <a:xfrm>
            <a:off x="6666230" y="1393190"/>
            <a:ext cx="4129405" cy="1452880"/>
            <a:chOff x="10498" y="2194"/>
            <a:chExt cx="6503" cy="2288"/>
          </a:xfrm>
        </p:grpSpPr>
        <p:sp>
          <p:nvSpPr>
            <p:cNvPr id="14" name="文本框 13"/>
            <p:cNvSpPr txBox="1"/>
            <p:nvPr/>
          </p:nvSpPr>
          <p:spPr>
            <a:xfrm>
              <a:off x="13440" y="2194"/>
              <a:ext cx="3561" cy="1539"/>
            </a:xfrm>
            <a:prstGeom prst="rect">
              <a:avLst/>
            </a:prstGeom>
            <a:noFill/>
            <a:ln w="19050">
              <a:solidFill>
                <a:srgbClr val="FF0000"/>
              </a:solidFill>
            </a:ln>
          </p:spPr>
          <p:txBody>
            <a:bodyPr wrap="square" rtlCol="0" anchor="t">
              <a:spAutoFit/>
            </a:bodyPr>
            <a:lstStyle/>
            <a:p>
              <a:pPr lvl="0" algn="ctr">
                <a:lnSpc>
                  <a:spcPct val="120000"/>
                </a:lnSpc>
                <a:buClrTx/>
                <a:buSzTx/>
                <a:buFontTx/>
              </a:pPr>
              <a:r>
                <a:rPr lang="zh-CN" altLang="en-US" sz="2400" b="1">
                  <a:sym typeface="+mn-ea"/>
                </a:rPr>
                <a:t>商王直接控制的王畿地区</a:t>
              </a:r>
            </a:p>
          </p:txBody>
        </p:sp>
        <p:cxnSp>
          <p:nvCxnSpPr>
            <p:cNvPr id="15" name="直接连接符 14"/>
            <p:cNvCxnSpPr>
              <a:stCxn id="14" idx="1"/>
              <a:endCxn id="8" idx="3"/>
            </p:cNvCxnSpPr>
            <p:nvPr/>
          </p:nvCxnSpPr>
          <p:spPr>
            <a:xfrm flipH="1">
              <a:off x="10498" y="2964"/>
              <a:ext cx="2942" cy="151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a:off x="6757670" y="4346575"/>
            <a:ext cx="4037965" cy="1149350"/>
            <a:chOff x="10642" y="6845"/>
            <a:chExt cx="6359" cy="1810"/>
          </a:xfrm>
        </p:grpSpPr>
        <p:sp>
          <p:nvSpPr>
            <p:cNvPr id="2" name="文本框 1"/>
            <p:cNvSpPr txBox="1"/>
            <p:nvPr/>
          </p:nvSpPr>
          <p:spPr>
            <a:xfrm>
              <a:off x="13441" y="7116"/>
              <a:ext cx="3560" cy="1539"/>
            </a:xfrm>
            <a:prstGeom prst="rect">
              <a:avLst/>
            </a:prstGeom>
            <a:noFill/>
            <a:ln w="19050">
              <a:solidFill>
                <a:srgbClr val="FF0000"/>
              </a:solidFill>
            </a:ln>
          </p:spPr>
          <p:txBody>
            <a:bodyPr wrap="square" rtlCol="0" anchor="t">
              <a:spAutoFit/>
            </a:bodyPr>
            <a:lstStyle/>
            <a:p>
              <a:pPr lvl="0" algn="ctr">
                <a:lnSpc>
                  <a:spcPct val="120000"/>
                </a:lnSpc>
                <a:buClrTx/>
                <a:buSzTx/>
                <a:buFontTx/>
              </a:pPr>
              <a:r>
                <a:rPr lang="zh-CN" altLang="en-US" sz="2400" b="1">
                  <a:sym typeface="+mn-ea"/>
                </a:rPr>
                <a:t>商王间接控制的方国和部落</a:t>
              </a:r>
            </a:p>
          </p:txBody>
        </p:sp>
        <p:cxnSp>
          <p:nvCxnSpPr>
            <p:cNvPr id="16" name="直接连接符 15"/>
            <p:cNvCxnSpPr>
              <a:stCxn id="2" idx="1"/>
              <a:endCxn id="9" idx="3"/>
            </p:cNvCxnSpPr>
            <p:nvPr/>
          </p:nvCxnSpPr>
          <p:spPr>
            <a:xfrm flipH="1" flipV="1">
              <a:off x="10642" y="6845"/>
              <a:ext cx="2799" cy="104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wipe(down)">
                                      <p:cBhvr>
                                        <p:cTn id="7" dur="580">
                                          <p:stCondLst>
                                            <p:cond delay="0"/>
                                          </p:stCondLst>
                                        </p:cTn>
                                        <p:tgtEl>
                                          <p:spTgt spid="100"/>
                                        </p:tgtEl>
                                      </p:cBhvr>
                                    </p:animEffect>
                                    <p:anim calcmode="lin" valueType="num">
                                      <p:cBhvr>
                                        <p:cTn id="8" dur="1822" tmFilter="0,0; 0.14,0.36; 0.43,0.73; 0.71,0.91; 1.0,1.0">
                                          <p:stCondLst>
                                            <p:cond delay="0"/>
                                          </p:stCondLst>
                                        </p:cTn>
                                        <p:tgtEl>
                                          <p:spTgt spid="10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0"/>
                                        </p:tgtEl>
                                      </p:cBhvr>
                                      <p:to x="100000" y="60000"/>
                                    </p:animScale>
                                    <p:animScale>
                                      <p:cBhvr>
                                        <p:cTn id="14" dur="166" decel="50000">
                                          <p:stCondLst>
                                            <p:cond delay="676"/>
                                          </p:stCondLst>
                                        </p:cTn>
                                        <p:tgtEl>
                                          <p:spTgt spid="100"/>
                                        </p:tgtEl>
                                      </p:cBhvr>
                                      <p:to x="100000" y="100000"/>
                                    </p:animScale>
                                    <p:animScale>
                                      <p:cBhvr>
                                        <p:cTn id="15" dur="26">
                                          <p:stCondLst>
                                            <p:cond delay="1312"/>
                                          </p:stCondLst>
                                        </p:cTn>
                                        <p:tgtEl>
                                          <p:spTgt spid="100"/>
                                        </p:tgtEl>
                                      </p:cBhvr>
                                      <p:to x="100000" y="80000"/>
                                    </p:animScale>
                                    <p:animScale>
                                      <p:cBhvr>
                                        <p:cTn id="16" dur="166" decel="50000">
                                          <p:stCondLst>
                                            <p:cond delay="1338"/>
                                          </p:stCondLst>
                                        </p:cTn>
                                        <p:tgtEl>
                                          <p:spTgt spid="100"/>
                                        </p:tgtEl>
                                      </p:cBhvr>
                                      <p:to x="100000" y="100000"/>
                                    </p:animScale>
                                    <p:animScale>
                                      <p:cBhvr>
                                        <p:cTn id="17" dur="26">
                                          <p:stCondLst>
                                            <p:cond delay="1642"/>
                                          </p:stCondLst>
                                        </p:cTn>
                                        <p:tgtEl>
                                          <p:spTgt spid="100"/>
                                        </p:tgtEl>
                                      </p:cBhvr>
                                      <p:to x="100000" y="90000"/>
                                    </p:animScale>
                                    <p:animScale>
                                      <p:cBhvr>
                                        <p:cTn id="18" dur="166" decel="50000">
                                          <p:stCondLst>
                                            <p:cond delay="1668"/>
                                          </p:stCondLst>
                                        </p:cTn>
                                        <p:tgtEl>
                                          <p:spTgt spid="100"/>
                                        </p:tgtEl>
                                      </p:cBhvr>
                                      <p:to x="100000" y="100000"/>
                                    </p:animScale>
                                    <p:animScale>
                                      <p:cBhvr>
                                        <p:cTn id="19" dur="26">
                                          <p:stCondLst>
                                            <p:cond delay="1808"/>
                                          </p:stCondLst>
                                        </p:cTn>
                                        <p:tgtEl>
                                          <p:spTgt spid="100"/>
                                        </p:tgtEl>
                                      </p:cBhvr>
                                      <p:to x="100000" y="95000"/>
                                    </p:animScale>
                                    <p:animScale>
                                      <p:cBhvr>
                                        <p:cTn id="20" dur="166" decel="50000">
                                          <p:stCondLst>
                                            <p:cond delay="1834"/>
                                          </p:stCondLst>
                                        </p:cTn>
                                        <p:tgtEl>
                                          <p:spTgt spid="100"/>
                                        </p:tgtEl>
                                      </p:cBhvr>
                                      <p:to x="100000" y="100000"/>
                                    </p:animScale>
                                  </p:childTnLst>
                                </p:cTn>
                              </p:par>
                            </p:childTnLst>
                          </p:cTn>
                        </p:par>
                      </p:childTnLst>
                    </p:cTn>
                  </p:par>
                  <p:par>
                    <p:cTn id="21" fill="hold" nodeType="clickPar">
                      <p:stCondLst>
                        <p:cond delay="indefinite"/>
                      </p:stCondLst>
                      <p:childTnLst>
                        <p:par>
                          <p:cTn id="22" fill="hold" nodeType="afterGroup">
                            <p:stCondLst>
                              <p:cond delay="0"/>
                            </p:stCondLst>
                            <p:childTnLst>
                              <p:par>
                                <p:cTn id="23" presetID="21" presetClass="entr" presetSubtype="1"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1)">
                                      <p:cBhvr>
                                        <p:cTn id="25" dur="2000"/>
                                        <p:tgtEl>
                                          <p:spTgt spid="10"/>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1" presetClass="entr" presetSubtype="1" fill="hold"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heel(1)">
                                      <p:cBhvr>
                                        <p:cTn id="30" dur="2000"/>
                                        <p:tgtEl>
                                          <p:spTgt spid="11"/>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30"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800" decel="100000"/>
                                        <p:tgtEl>
                                          <p:spTgt spid="17"/>
                                        </p:tgtEl>
                                      </p:cBhvr>
                                    </p:animEffect>
                                    <p:anim calcmode="lin" valueType="num">
                                      <p:cBhvr>
                                        <p:cTn id="36" dur="800" decel="100000" fill="hold"/>
                                        <p:tgtEl>
                                          <p:spTgt spid="17"/>
                                        </p:tgtEl>
                                        <p:attrNameLst>
                                          <p:attrName>style.rotation</p:attrName>
                                        </p:attrNameLst>
                                      </p:cBhvr>
                                      <p:tavLst>
                                        <p:tav tm="0">
                                          <p:val>
                                            <p:fltVal val="-90"/>
                                          </p:val>
                                        </p:tav>
                                        <p:tav tm="100000">
                                          <p:val>
                                            <p:fltVal val="0"/>
                                          </p:val>
                                        </p:tav>
                                      </p:tavLst>
                                    </p:anim>
                                    <p:anim calcmode="lin" valueType="num">
                                      <p:cBhvr>
                                        <p:cTn id="37" dur="800" decel="100000" fill="hold"/>
                                        <p:tgtEl>
                                          <p:spTgt spid="17"/>
                                        </p:tgtEl>
                                        <p:attrNameLst>
                                          <p:attrName>ppt_x</p:attrName>
                                        </p:attrNameLst>
                                      </p:cBhvr>
                                      <p:tavLst>
                                        <p:tav tm="0">
                                          <p:val>
                                            <p:strVal val="#ppt_x+0.4"/>
                                          </p:val>
                                        </p:tav>
                                        <p:tav tm="100000">
                                          <p:val>
                                            <p:strVal val="#ppt_x-0.05"/>
                                          </p:val>
                                        </p:tav>
                                      </p:tavLst>
                                    </p:anim>
                                    <p:anim calcmode="lin" valueType="num">
                                      <p:cBhvr>
                                        <p:cTn id="38" dur="800" decel="100000" fill="hold"/>
                                        <p:tgtEl>
                                          <p:spTgt spid="17"/>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17"/>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17"/>
                                        </p:tgtEl>
                                        <p:attrNameLst>
                                          <p:attrName>ppt_y</p:attrName>
                                        </p:attrNameLst>
                                      </p:cBhvr>
                                      <p:tavLst>
                                        <p:tav tm="0">
                                          <p:val>
                                            <p:strVal val="#ppt_y+0.1"/>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1" presetClass="entr" presetSubtype="1"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heel(1)">
                                      <p:cBhvr>
                                        <p:cTn id="45" dur="2000"/>
                                        <p:tgtEl>
                                          <p:spTgt spid="12"/>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30" presetClass="entr" presetSubtype="0" fill="hold" nodeType="click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800" decel="100000"/>
                                        <p:tgtEl>
                                          <p:spTgt spid="18"/>
                                        </p:tgtEl>
                                      </p:cBhvr>
                                    </p:animEffect>
                                    <p:anim calcmode="lin" valueType="num">
                                      <p:cBhvr>
                                        <p:cTn id="51" dur="800" decel="100000" fill="hold"/>
                                        <p:tgtEl>
                                          <p:spTgt spid="18"/>
                                        </p:tgtEl>
                                        <p:attrNameLst>
                                          <p:attrName>style.rotation</p:attrName>
                                        </p:attrNameLst>
                                      </p:cBhvr>
                                      <p:tavLst>
                                        <p:tav tm="0">
                                          <p:val>
                                            <p:fltVal val="-90"/>
                                          </p:val>
                                        </p:tav>
                                        <p:tav tm="100000">
                                          <p:val>
                                            <p:fltVal val="0"/>
                                          </p:val>
                                        </p:tav>
                                      </p:tavLst>
                                    </p:anim>
                                    <p:anim calcmode="lin" valueType="num">
                                      <p:cBhvr>
                                        <p:cTn id="52" dur="800" decel="100000" fill="hold"/>
                                        <p:tgtEl>
                                          <p:spTgt spid="18"/>
                                        </p:tgtEl>
                                        <p:attrNameLst>
                                          <p:attrName>ppt_x</p:attrName>
                                        </p:attrNameLst>
                                      </p:cBhvr>
                                      <p:tavLst>
                                        <p:tav tm="0">
                                          <p:val>
                                            <p:strVal val="#ppt_x+0.4"/>
                                          </p:val>
                                        </p:tav>
                                        <p:tav tm="100000">
                                          <p:val>
                                            <p:strVal val="#ppt_x-0.05"/>
                                          </p:val>
                                        </p:tav>
                                      </p:tavLst>
                                    </p:anim>
                                    <p:anim calcmode="lin" valueType="num">
                                      <p:cBhvr>
                                        <p:cTn id="53" dur="800" decel="100000" fill="hold"/>
                                        <p:tgtEl>
                                          <p:spTgt spid="18"/>
                                        </p:tgtEl>
                                        <p:attrNameLst>
                                          <p:attrName>ppt_y</p:attrName>
                                        </p:attrNameLst>
                                      </p:cBhvr>
                                      <p:tavLst>
                                        <p:tav tm="0">
                                          <p:val>
                                            <p:strVal val="#ppt_y-0.4"/>
                                          </p:val>
                                        </p:tav>
                                        <p:tav tm="100000">
                                          <p:val>
                                            <p:strVal val="#ppt_y+0.1"/>
                                          </p:val>
                                        </p:tav>
                                      </p:tavLst>
                                    </p:anim>
                                    <p:anim calcmode="lin" valueType="num">
                                      <p:cBhvr>
                                        <p:cTn id="54" dur="200" accel="100000" fill="hold">
                                          <p:stCondLst>
                                            <p:cond delay="800"/>
                                          </p:stCondLst>
                                        </p:cTn>
                                        <p:tgtEl>
                                          <p:spTgt spid="18"/>
                                        </p:tgtEl>
                                        <p:attrNameLst>
                                          <p:attrName>ppt_x</p:attrName>
                                        </p:attrNameLst>
                                      </p:cBhvr>
                                      <p:tavLst>
                                        <p:tav tm="0">
                                          <p:val>
                                            <p:strVal val="#ppt_x-0.05"/>
                                          </p:val>
                                        </p:tav>
                                        <p:tav tm="100000">
                                          <p:val>
                                            <p:strVal val="#ppt_x"/>
                                          </p:val>
                                        </p:tav>
                                      </p:tavLst>
                                    </p:anim>
                                    <p:anim calcmode="lin" valueType="num">
                                      <p:cBhvr>
                                        <p:cTn id="55" dur="200" accel="100000" fill="hold">
                                          <p:stCondLst>
                                            <p:cond delay="800"/>
                                          </p:stCondLst>
                                        </p:cTn>
                                        <p:tgtEl>
                                          <p:spTgt spid="1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7833995" y="2519680"/>
            <a:ext cx="2923540" cy="2923540"/>
            <a:chOff x="12337" y="3968"/>
            <a:chExt cx="4604" cy="4604"/>
          </a:xfrm>
        </p:grpSpPr>
        <p:grpSp>
          <p:nvGrpSpPr>
            <p:cNvPr id="20" name="组合 19"/>
            <p:cNvGrpSpPr/>
            <p:nvPr/>
          </p:nvGrpSpPr>
          <p:grpSpPr>
            <a:xfrm>
              <a:off x="12337" y="3968"/>
              <a:ext cx="4605" cy="4605"/>
              <a:chOff x="12337" y="3968"/>
              <a:chExt cx="4605" cy="4605"/>
            </a:xfrm>
          </p:grpSpPr>
          <p:sp>
            <p:nvSpPr>
              <p:cNvPr id="9" name="椭圆 8"/>
              <p:cNvSpPr/>
              <p:nvPr/>
            </p:nvSpPr>
            <p:spPr>
              <a:xfrm>
                <a:off x="12337" y="3968"/>
                <a:ext cx="4605" cy="46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1" name="文本框 10"/>
              <p:cNvSpPr txBox="1"/>
              <p:nvPr/>
            </p:nvSpPr>
            <p:spPr>
              <a:xfrm rot="16200000">
                <a:off x="12588" y="6218"/>
                <a:ext cx="648" cy="580"/>
              </a:xfrm>
              <a:prstGeom prst="rect">
                <a:avLst/>
              </a:prstGeom>
              <a:noFill/>
            </p:spPr>
            <p:txBody>
              <a:bodyPr wrap="none" rtlCol="0" anchor="t">
                <a:spAutoFit/>
              </a:bodyPr>
              <a:lstStyle/>
              <a:p>
                <a:r>
                  <a:rPr lang="zh-CN" altLang="en-US" b="1">
                    <a:solidFill>
                      <a:schemeClr val="bg1"/>
                    </a:solidFill>
                    <a:sym typeface="+mn-ea"/>
                  </a:rPr>
                  <a:t>实</a:t>
                </a:r>
              </a:p>
            </p:txBody>
          </p:sp>
          <p:sp>
            <p:nvSpPr>
              <p:cNvPr id="12" name="文本框 11"/>
              <p:cNvSpPr txBox="1"/>
              <p:nvPr/>
            </p:nvSpPr>
            <p:spPr>
              <a:xfrm rot="17520000">
                <a:off x="12588" y="5500"/>
                <a:ext cx="648" cy="580"/>
              </a:xfrm>
              <a:prstGeom prst="rect">
                <a:avLst/>
              </a:prstGeom>
              <a:noFill/>
            </p:spPr>
            <p:txBody>
              <a:bodyPr wrap="none" rtlCol="0" anchor="t">
                <a:spAutoFit/>
              </a:bodyPr>
              <a:lstStyle/>
              <a:p>
                <a:r>
                  <a:rPr lang="zh-CN" altLang="en-US" b="1">
                    <a:solidFill>
                      <a:schemeClr val="bg1"/>
                    </a:solidFill>
                    <a:sym typeface="+mn-ea"/>
                  </a:rPr>
                  <a:t>行</a:t>
                </a:r>
              </a:p>
            </p:txBody>
          </p:sp>
          <p:sp>
            <p:nvSpPr>
              <p:cNvPr id="13" name="文本框 12"/>
              <p:cNvSpPr txBox="1"/>
              <p:nvPr/>
            </p:nvSpPr>
            <p:spPr>
              <a:xfrm rot="18600000">
                <a:off x="12987" y="4775"/>
                <a:ext cx="648" cy="580"/>
              </a:xfrm>
              <a:prstGeom prst="rect">
                <a:avLst/>
              </a:prstGeom>
              <a:noFill/>
            </p:spPr>
            <p:txBody>
              <a:bodyPr wrap="none" rtlCol="0" anchor="t">
                <a:spAutoFit/>
              </a:bodyPr>
              <a:lstStyle/>
              <a:p>
                <a:r>
                  <a:rPr lang="zh-CN" altLang="en-US" b="1">
                    <a:solidFill>
                      <a:schemeClr val="bg1"/>
                    </a:solidFill>
                    <a:sym typeface="+mn-ea"/>
                  </a:rPr>
                  <a:t>分</a:t>
                </a:r>
              </a:p>
            </p:txBody>
          </p:sp>
          <p:sp>
            <p:nvSpPr>
              <p:cNvPr id="14" name="文本框 13"/>
              <p:cNvSpPr txBox="1"/>
              <p:nvPr/>
            </p:nvSpPr>
            <p:spPr>
              <a:xfrm rot="20520000">
                <a:off x="13834" y="4334"/>
                <a:ext cx="648" cy="623"/>
              </a:xfrm>
              <a:prstGeom prst="rect">
                <a:avLst/>
              </a:prstGeom>
              <a:noFill/>
            </p:spPr>
            <p:txBody>
              <a:bodyPr wrap="none" rtlCol="0" anchor="t">
                <a:spAutoFit/>
              </a:bodyPr>
              <a:lstStyle/>
              <a:p>
                <a:pPr>
                  <a:lnSpc>
                    <a:spcPct val="110000"/>
                  </a:lnSpc>
                </a:pPr>
                <a:r>
                  <a:rPr lang="zh-CN" altLang="en-US" b="1">
                    <a:solidFill>
                      <a:schemeClr val="bg1"/>
                    </a:solidFill>
                    <a:sym typeface="+mn-ea"/>
                  </a:rPr>
                  <a:t>封</a:t>
                </a:r>
              </a:p>
            </p:txBody>
          </p:sp>
          <p:sp>
            <p:nvSpPr>
              <p:cNvPr id="16" name="文本框 15"/>
              <p:cNvSpPr txBox="1"/>
              <p:nvPr/>
            </p:nvSpPr>
            <p:spPr>
              <a:xfrm rot="2400000">
                <a:off x="15472" y="4660"/>
                <a:ext cx="648" cy="580"/>
              </a:xfrm>
              <a:prstGeom prst="rect">
                <a:avLst/>
              </a:prstGeom>
              <a:noFill/>
            </p:spPr>
            <p:txBody>
              <a:bodyPr wrap="none" rtlCol="0" anchor="t">
                <a:spAutoFit/>
              </a:bodyPr>
              <a:lstStyle/>
              <a:p>
                <a:r>
                  <a:rPr lang="zh-CN" altLang="en-US" b="1">
                    <a:solidFill>
                      <a:schemeClr val="bg1"/>
                    </a:solidFill>
                    <a:sym typeface="+mn-ea"/>
                  </a:rPr>
                  <a:t>的</a:t>
                </a:r>
              </a:p>
            </p:txBody>
          </p:sp>
          <p:sp>
            <p:nvSpPr>
              <p:cNvPr id="17" name="文本框 16"/>
              <p:cNvSpPr txBox="1"/>
              <p:nvPr/>
            </p:nvSpPr>
            <p:spPr>
              <a:xfrm rot="4440000">
                <a:off x="15840" y="5456"/>
                <a:ext cx="648" cy="580"/>
              </a:xfrm>
              <a:prstGeom prst="rect">
                <a:avLst/>
              </a:prstGeom>
              <a:noFill/>
            </p:spPr>
            <p:txBody>
              <a:bodyPr wrap="none" rtlCol="0" anchor="t">
                <a:spAutoFit/>
              </a:bodyPr>
              <a:lstStyle/>
              <a:p>
                <a:r>
                  <a:rPr lang="zh-CN" altLang="en-US" b="1">
                    <a:solidFill>
                      <a:schemeClr val="bg1"/>
                    </a:solidFill>
                    <a:sym typeface="+mn-ea"/>
                  </a:rPr>
                  <a:t>地</a:t>
                </a:r>
              </a:p>
            </p:txBody>
          </p:sp>
          <p:sp>
            <p:nvSpPr>
              <p:cNvPr id="18" name="文本框 17"/>
              <p:cNvSpPr txBox="1"/>
              <p:nvPr/>
            </p:nvSpPr>
            <p:spPr>
              <a:xfrm rot="5400000">
                <a:off x="16053" y="6219"/>
                <a:ext cx="648" cy="580"/>
              </a:xfrm>
              <a:prstGeom prst="rect">
                <a:avLst/>
              </a:prstGeom>
              <a:noFill/>
            </p:spPr>
            <p:txBody>
              <a:bodyPr wrap="none" rtlCol="0" anchor="t">
                <a:spAutoFit/>
              </a:bodyPr>
              <a:lstStyle/>
              <a:p>
                <a:r>
                  <a:rPr lang="zh-CN" altLang="en-US" b="1">
                    <a:solidFill>
                      <a:schemeClr val="bg1"/>
                    </a:solidFill>
                    <a:sym typeface="+mn-ea"/>
                  </a:rPr>
                  <a:t>区</a:t>
                </a:r>
              </a:p>
            </p:txBody>
          </p:sp>
        </p:grpSp>
        <p:sp>
          <p:nvSpPr>
            <p:cNvPr id="21" name="文本框 20"/>
            <p:cNvSpPr txBox="1"/>
            <p:nvPr/>
          </p:nvSpPr>
          <p:spPr>
            <a:xfrm rot="720000">
              <a:off x="14682" y="4334"/>
              <a:ext cx="648" cy="623"/>
            </a:xfrm>
            <a:prstGeom prst="rect">
              <a:avLst/>
            </a:prstGeom>
            <a:noFill/>
          </p:spPr>
          <p:txBody>
            <a:bodyPr wrap="none" rtlCol="0" anchor="t">
              <a:spAutoFit/>
            </a:bodyPr>
            <a:lstStyle/>
            <a:p>
              <a:pPr>
                <a:lnSpc>
                  <a:spcPct val="110000"/>
                </a:lnSpc>
              </a:pPr>
              <a:r>
                <a:rPr lang="zh-CN" altLang="en-US" b="1">
                  <a:solidFill>
                    <a:schemeClr val="bg1"/>
                  </a:solidFill>
                  <a:sym typeface="+mn-ea"/>
                </a:rPr>
                <a:t>制</a:t>
              </a:r>
            </a:p>
          </p:txBody>
        </p:sp>
      </p:grpSp>
      <p:sp>
        <p:nvSpPr>
          <p:cNvPr id="6" name="文本框 5"/>
          <p:cNvSpPr txBox="1"/>
          <p:nvPr/>
        </p:nvSpPr>
        <p:spPr>
          <a:xfrm>
            <a:off x="1246505" y="902970"/>
            <a:ext cx="4300855" cy="460375"/>
          </a:xfrm>
          <a:prstGeom prst="rect">
            <a:avLst/>
          </a:prstGeom>
          <a:noFill/>
        </p:spPr>
        <p:txBody>
          <a:bodyPr wrap="square" rtlCol="0">
            <a:spAutoFit/>
          </a:bodyPr>
          <a:lstStyle/>
          <a:p>
            <a:pPr>
              <a:buClrTx/>
              <a:buSzTx/>
              <a:buFontTx/>
            </a:pPr>
            <a:r>
              <a:rPr lang="en-US" altLang="zh-CN" sz="2400" b="1">
                <a:solidFill>
                  <a:srgbClr val="0000FF"/>
                </a:solidFill>
                <a:latin typeface="微软雅黑" panose="020B0503020204020204" charset="-122"/>
                <a:ea typeface="微软雅黑"/>
                <a:cs typeface="微软雅黑" panose="020B0503020204020204" charset="-122"/>
                <a:sym typeface="+mn-ea"/>
              </a:rPr>
              <a:t>3.</a:t>
            </a:r>
            <a:r>
              <a:rPr lang="zh-CN" altLang="en-US" sz="2400" b="1">
                <a:solidFill>
                  <a:srgbClr val="0000FF"/>
                </a:solidFill>
                <a:latin typeface="微软雅黑" panose="020B0503020204020204" charset="-122"/>
                <a:ea typeface="微软雅黑"/>
                <a:cs typeface="微软雅黑" panose="020B0503020204020204" charset="-122"/>
                <a:sym typeface="+mn-ea"/>
              </a:rPr>
              <a:t>西周</a:t>
            </a:r>
            <a:r>
              <a:rPr lang="en-US" altLang="zh-CN" sz="2400" b="1">
                <a:solidFill>
                  <a:srgbClr val="0000FF"/>
                </a:solidFill>
                <a:latin typeface="微软雅黑" panose="020B0503020204020204" charset="-122"/>
                <a:ea typeface="微软雅黑"/>
                <a:cs typeface="微软雅黑" panose="020B0503020204020204" charset="-122"/>
                <a:sym typeface="+mn-ea"/>
              </a:rPr>
              <a:t>——</a:t>
            </a:r>
            <a:r>
              <a:rPr lang="zh-CN" altLang="en-US" sz="2400" b="1">
                <a:solidFill>
                  <a:srgbClr val="0000FF"/>
                </a:solidFill>
                <a:latin typeface="微软雅黑" panose="020B0503020204020204" charset="-122"/>
                <a:ea typeface="微软雅黑"/>
                <a:cs typeface="微软雅黑" panose="020B0503020204020204" charset="-122"/>
                <a:sym typeface="+mn-ea"/>
              </a:rPr>
              <a:t>分封</a:t>
            </a:r>
            <a:r>
              <a:rPr lang="en-US" altLang="zh-CN" sz="2400" b="1">
                <a:solidFill>
                  <a:srgbClr val="0000FF"/>
                </a:solidFill>
                <a:latin typeface="微软雅黑" panose="020B0503020204020204" charset="-122"/>
                <a:ea typeface="微软雅黑"/>
                <a:cs typeface="微软雅黑" panose="020B0503020204020204" charset="-122"/>
                <a:sym typeface="+mn-ea"/>
              </a:rPr>
              <a:t>制</a:t>
            </a:r>
            <a:r>
              <a:rPr lang="zh-CN" altLang="en-US" sz="2400" b="1">
                <a:solidFill>
                  <a:srgbClr val="0000FF"/>
                </a:solidFill>
                <a:latin typeface="微软雅黑" panose="020B0503020204020204" charset="-122"/>
                <a:ea typeface="微软雅黑"/>
                <a:cs typeface="微软雅黑" panose="020B0503020204020204" charset="-122"/>
                <a:sym typeface="+mn-ea"/>
              </a:rPr>
              <a:t>和宗法制</a:t>
            </a:r>
          </a:p>
        </p:txBody>
      </p:sp>
      <p:sp>
        <p:nvSpPr>
          <p:cNvPr id="2" name="圆角矩形 1"/>
          <p:cNvSpPr/>
          <p:nvPr/>
        </p:nvSpPr>
        <p:spPr>
          <a:xfrm>
            <a:off x="1398905" y="2499360"/>
            <a:ext cx="1195070" cy="648335"/>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bg1"/>
                </a:solidFill>
                <a:latin typeface="微软雅黑" panose="020B0503020204020204" charset="-122"/>
                <a:ea typeface="微软雅黑"/>
                <a:cs typeface="微软雅黑" panose="020B0503020204020204" charset="-122"/>
                <a:sym typeface="+mn-ea"/>
              </a:rPr>
              <a:t>分封</a:t>
            </a:r>
            <a:r>
              <a:rPr lang="en-US" altLang="zh-CN" sz="2400" b="1">
                <a:solidFill>
                  <a:schemeClr val="bg1"/>
                </a:solidFill>
                <a:latin typeface="微软雅黑" panose="020B0503020204020204" charset="-122"/>
                <a:ea typeface="微软雅黑"/>
                <a:cs typeface="微软雅黑" panose="020B0503020204020204" charset="-122"/>
                <a:sym typeface="+mn-ea"/>
              </a:rPr>
              <a:t>制</a:t>
            </a:r>
          </a:p>
        </p:txBody>
      </p:sp>
      <p:sp>
        <p:nvSpPr>
          <p:cNvPr id="100" name="文本框 99"/>
          <p:cNvSpPr txBox="1"/>
          <p:nvPr/>
        </p:nvSpPr>
        <p:spPr>
          <a:xfrm>
            <a:off x="2698115" y="2413635"/>
            <a:ext cx="5059045" cy="3438525"/>
          </a:xfrm>
          <a:prstGeom prst="rect">
            <a:avLst/>
          </a:prstGeom>
          <a:noFill/>
          <a:ln w="9525">
            <a:noFill/>
          </a:ln>
        </p:spPr>
        <p:txBody>
          <a:bodyPr wrap="square">
            <a:spAutoFit/>
          </a:bodyPr>
          <a:lstStyle/>
          <a:p>
            <a:pPr indent="0">
              <a:lnSpc>
                <a:spcPct val="110000"/>
              </a:lnSpc>
            </a:pPr>
            <a:r>
              <a:rPr lang="zh-CN" sz="2200" b="1">
                <a:solidFill>
                  <a:srgbClr val="0000FF"/>
                </a:solidFill>
                <a:latin typeface="微软雅黑" panose="020B0503020204020204" charset="-122"/>
                <a:ea typeface="微软雅黑"/>
                <a:cs typeface="微软雅黑" panose="020B0503020204020204" charset="-122"/>
              </a:rPr>
              <a:t>目的：</a:t>
            </a:r>
            <a:r>
              <a:rPr lang="en-US" sz="2200" b="1">
                <a:latin typeface="微软雅黑" panose="020B0503020204020204" charset="-122"/>
                <a:ea typeface="微软雅黑"/>
                <a:cs typeface="微软雅黑" panose="020B0503020204020204" charset="-122"/>
              </a:rPr>
              <a:t>“</a:t>
            </a:r>
            <a:r>
              <a:rPr lang="zh-CN" sz="2200" b="1">
                <a:latin typeface="微软雅黑" panose="020B0503020204020204" charset="-122"/>
                <a:ea typeface="微软雅黑"/>
                <a:cs typeface="微软雅黑" panose="020B0503020204020204" charset="-122"/>
              </a:rPr>
              <a:t>封建亲戚，以藩屏周”</a:t>
            </a:r>
          </a:p>
          <a:p>
            <a:pPr indent="0">
              <a:lnSpc>
                <a:spcPct val="110000"/>
              </a:lnSpc>
            </a:pPr>
            <a:r>
              <a:rPr lang="zh-CN" sz="2200" b="1">
                <a:latin typeface="微软雅黑" panose="020B0503020204020204" charset="-122"/>
                <a:ea typeface="微软雅黑"/>
                <a:cs typeface="微软雅黑" panose="020B0503020204020204" charset="-122"/>
              </a:rPr>
              <a:t>                                     ——《左传》</a:t>
            </a:r>
          </a:p>
          <a:p>
            <a:pPr indent="0">
              <a:lnSpc>
                <a:spcPct val="110000"/>
              </a:lnSpc>
            </a:pPr>
            <a:r>
              <a:rPr lang="zh-CN" sz="2200" b="1">
                <a:solidFill>
                  <a:srgbClr val="0000FF"/>
                </a:solidFill>
                <a:latin typeface="微软雅黑" panose="020B0503020204020204" charset="-122"/>
                <a:ea typeface="微软雅黑"/>
                <a:cs typeface="微软雅黑" panose="020B0503020204020204" charset="-122"/>
              </a:rPr>
              <a:t>对象：</a:t>
            </a:r>
            <a:r>
              <a:rPr lang="zh-CN" sz="2200" b="1">
                <a:latin typeface="微软雅黑" panose="020B0503020204020204" charset="-122"/>
                <a:ea typeface="微软雅黑"/>
                <a:cs typeface="微软雅黑" panose="020B0503020204020204" charset="-122"/>
              </a:rPr>
              <a:t>同姓贵族、异姓功臣或旧贵族</a:t>
            </a:r>
          </a:p>
          <a:p>
            <a:pPr indent="0">
              <a:lnSpc>
                <a:spcPct val="110000"/>
              </a:lnSpc>
            </a:pPr>
            <a:r>
              <a:rPr lang="zh-CN" sz="2200" b="1">
                <a:solidFill>
                  <a:srgbClr val="0000FF"/>
                </a:solidFill>
                <a:latin typeface="微软雅黑" panose="020B0503020204020204" charset="-122"/>
                <a:ea typeface="微软雅黑"/>
                <a:cs typeface="微软雅黑" panose="020B0503020204020204" charset="-122"/>
              </a:rPr>
              <a:t>权利：</a:t>
            </a:r>
            <a:r>
              <a:rPr lang="zh-CN" sz="2200" b="1">
                <a:latin typeface="微软雅黑" panose="020B0503020204020204" charset="-122"/>
                <a:ea typeface="微软雅黑"/>
                <a:cs typeface="微软雅黑" panose="020B0503020204020204" charset="-122"/>
              </a:rPr>
              <a:t>诸侯在国内又分封卿大夫，卿大夫再分封士，形成贵族等级分封序列。</a:t>
            </a:r>
          </a:p>
          <a:p>
            <a:pPr indent="0">
              <a:lnSpc>
                <a:spcPct val="110000"/>
              </a:lnSpc>
            </a:pPr>
            <a:r>
              <a:rPr lang="zh-CN" sz="2200" b="1">
                <a:solidFill>
                  <a:srgbClr val="0000FF"/>
                </a:solidFill>
                <a:latin typeface="微软雅黑" panose="020B0503020204020204" charset="-122"/>
                <a:ea typeface="微软雅黑"/>
                <a:cs typeface="微软雅黑" panose="020B0503020204020204" charset="-122"/>
              </a:rPr>
              <a:t>意义：</a:t>
            </a:r>
            <a:r>
              <a:rPr lang="zh-CN" sz="2200" b="1">
                <a:latin typeface="微软雅黑" panose="020B0503020204020204" charset="-122"/>
                <a:ea typeface="微软雅黑"/>
                <a:cs typeface="微软雅黑" panose="020B0503020204020204" charset="-122"/>
              </a:rPr>
              <a:t>西周分封制是较商朝内外服制更进一步的政治制度，诸侯虽享有受封土地上的统治权，但要服从周天子的政令，承担对周王室的义务。</a:t>
            </a:r>
            <a:endParaRPr lang="zh-CN" altLang="en-US" sz="2200" b="1">
              <a:latin typeface="微软雅黑" panose="020B0503020204020204" charset="-122"/>
              <a:ea typeface="微软雅黑"/>
              <a:cs typeface="微软雅黑" panose="020B0503020204020204" charset="-122"/>
            </a:endParaRPr>
          </a:p>
        </p:txBody>
      </p:sp>
      <p:sp>
        <p:nvSpPr>
          <p:cNvPr id="4" name="文本框 3"/>
          <p:cNvSpPr txBox="1"/>
          <p:nvPr/>
        </p:nvSpPr>
        <p:spPr>
          <a:xfrm>
            <a:off x="1398905" y="1363345"/>
            <a:ext cx="7640955" cy="939800"/>
          </a:xfrm>
          <a:prstGeom prst="rect">
            <a:avLst/>
          </a:prstGeom>
          <a:noFill/>
          <a:ln w="9525">
            <a:noFill/>
          </a:ln>
        </p:spPr>
        <p:txBody>
          <a:bodyPr wrap="square">
            <a:spAutoFit/>
          </a:bodyPr>
          <a:lstStyle/>
          <a:p>
            <a:pPr indent="0">
              <a:lnSpc>
                <a:spcPct val="120000"/>
              </a:lnSpc>
            </a:pPr>
            <a:r>
              <a:rPr lang="zh-CN" sz="2400" b="1">
                <a:solidFill>
                  <a:srgbClr val="FF0000"/>
                </a:solidFill>
                <a:latin typeface="微软雅黑" panose="020B0503020204020204" charset="-122"/>
                <a:ea typeface="微软雅黑"/>
                <a:cs typeface="微软雅黑" panose="020B0503020204020204" charset="-122"/>
                <a:sym typeface="+mn-ea"/>
              </a:rPr>
              <a:t>西周政体的基本特征：</a:t>
            </a:r>
            <a:r>
              <a:rPr lang="zh-CN" sz="2200" b="1">
                <a:latin typeface="微软雅黑" panose="020B0503020204020204" charset="-122"/>
                <a:ea typeface="微软雅黑"/>
                <a:cs typeface="微软雅黑" panose="020B0503020204020204" charset="-122"/>
                <a:sym typeface="+mn-ea"/>
              </a:rPr>
              <a:t>①</a:t>
            </a:r>
            <a:r>
              <a:rPr lang="zh-CN" sz="2200" b="1">
                <a:latin typeface="微软雅黑" panose="020B0503020204020204" charset="-122"/>
                <a:ea typeface="微软雅黑"/>
                <a:cs typeface="微软雅黑" panose="020B0503020204020204" charset="-122"/>
              </a:rPr>
              <a:t>分封制与宗法制相配合</a:t>
            </a:r>
          </a:p>
          <a:p>
            <a:pPr indent="0">
              <a:lnSpc>
                <a:spcPct val="120000"/>
              </a:lnSpc>
            </a:pPr>
            <a:r>
              <a:rPr lang="zh-CN" sz="2200" b="1">
                <a:latin typeface="微软雅黑" panose="020B0503020204020204" charset="-122"/>
                <a:ea typeface="微软雅黑"/>
                <a:cs typeface="微软雅黑" panose="020B0503020204020204" charset="-122"/>
              </a:rPr>
              <a:t>                                     ②政治权力分配与血缘关系相结合</a:t>
            </a:r>
            <a:endParaRPr lang="zh-CN" altLang="en-US" sz="2200" b="1">
              <a:latin typeface="微软雅黑" panose="020B0503020204020204" charset="-122"/>
              <a:ea typeface="微软雅黑"/>
              <a:cs typeface="微软雅黑" panose="020B0503020204020204" charset="-122"/>
            </a:endParaRPr>
          </a:p>
        </p:txBody>
      </p:sp>
      <p:grpSp>
        <p:nvGrpSpPr>
          <p:cNvPr id="19" name="组合 18"/>
          <p:cNvGrpSpPr/>
          <p:nvPr/>
        </p:nvGrpSpPr>
        <p:grpSpPr>
          <a:xfrm>
            <a:off x="8562340" y="3248025"/>
            <a:ext cx="1468120" cy="1467485"/>
            <a:chOff x="13484" y="5115"/>
            <a:chExt cx="2312" cy="2311"/>
          </a:xfrm>
        </p:grpSpPr>
        <p:sp>
          <p:nvSpPr>
            <p:cNvPr id="3" name="椭圆 2"/>
            <p:cNvSpPr/>
            <p:nvPr/>
          </p:nvSpPr>
          <p:spPr>
            <a:xfrm>
              <a:off x="13485" y="5115"/>
              <a:ext cx="2311" cy="2311"/>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3484" y="5973"/>
              <a:ext cx="2312" cy="1073"/>
            </a:xfrm>
            <a:prstGeom prst="rect">
              <a:avLst/>
            </a:prstGeom>
            <a:noFill/>
            <a:ln w="9525">
              <a:noFill/>
            </a:ln>
          </p:spPr>
          <p:txBody>
            <a:bodyPr wrap="square">
              <a:spAutoFit/>
            </a:bodyPr>
            <a:lstStyle/>
            <a:p>
              <a:pPr indent="0" algn="ctr">
                <a:lnSpc>
                  <a:spcPct val="120000"/>
                </a:lnSpc>
              </a:pPr>
              <a:r>
                <a:rPr lang="zh-CN" sz="1600">
                  <a:solidFill>
                    <a:schemeClr val="bg1"/>
                  </a:solidFill>
                  <a:latin typeface="微软雅黑" panose="020B0503020204020204" charset="-122"/>
                  <a:ea typeface="微软雅黑"/>
                  <a:cs typeface="微软雅黑" panose="020B0503020204020204" charset="-122"/>
                </a:rPr>
                <a:t>镐京   洛邑</a:t>
              </a:r>
            </a:p>
            <a:p>
              <a:pPr indent="0" algn="ctr">
                <a:lnSpc>
                  <a:spcPct val="120000"/>
                </a:lnSpc>
              </a:pPr>
              <a:r>
                <a:rPr lang="en-US" altLang="zh-CN" sz="1600">
                  <a:solidFill>
                    <a:schemeClr val="bg1"/>
                  </a:solidFill>
                  <a:latin typeface="微软雅黑" panose="020B0503020204020204" charset="-122"/>
                  <a:ea typeface="微软雅黑"/>
                  <a:cs typeface="微软雅黑" panose="020B0503020204020204" charset="-122"/>
                </a:rPr>
                <a:t>(</a:t>
              </a:r>
              <a:r>
                <a:rPr lang="zh-CN" sz="1600">
                  <a:solidFill>
                    <a:schemeClr val="bg1"/>
                  </a:solidFill>
                  <a:latin typeface="微软雅黑" panose="020B0503020204020204" charset="-122"/>
                  <a:ea typeface="微软雅黑"/>
                  <a:cs typeface="微软雅黑" panose="020B0503020204020204" charset="-122"/>
                </a:rPr>
                <a:t>王畿地区</a:t>
              </a:r>
              <a:r>
                <a:rPr lang="en-US" altLang="zh-CN" sz="1600">
                  <a:solidFill>
                    <a:schemeClr val="bg1"/>
                  </a:solidFill>
                  <a:latin typeface="微软雅黑" panose="020B0503020204020204" charset="-122"/>
                  <a:ea typeface="微软雅黑"/>
                  <a:cs typeface="微软雅黑" panose="020B0503020204020204" charset="-122"/>
                </a:rPr>
                <a:t>)</a:t>
              </a:r>
            </a:p>
          </p:txBody>
        </p:sp>
        <p:sp>
          <p:nvSpPr>
            <p:cNvPr id="8" name="文本框 7"/>
            <p:cNvSpPr txBox="1"/>
            <p:nvPr/>
          </p:nvSpPr>
          <p:spPr>
            <a:xfrm>
              <a:off x="13741" y="5355"/>
              <a:ext cx="1829" cy="725"/>
            </a:xfrm>
            <a:prstGeom prst="rect">
              <a:avLst/>
            </a:prstGeom>
            <a:noFill/>
          </p:spPr>
          <p:txBody>
            <a:bodyPr wrap="square" rtlCol="0">
              <a:spAutoFit/>
            </a:bodyPr>
            <a:lstStyle/>
            <a:p>
              <a:pPr algn="ctr"/>
              <a:r>
                <a:rPr lang="zh-CN" altLang="en-US" sz="2400" b="1">
                  <a:solidFill>
                    <a:schemeClr val="bg1"/>
                  </a:solidFill>
                </a:rPr>
                <a:t>周天子</a:t>
              </a:r>
            </a:p>
          </p:txBody>
        </p:sp>
      </p:grpSp>
      <p:sp>
        <p:nvSpPr>
          <p:cNvPr id="23" name="文本框 22"/>
          <p:cNvSpPr txBox="1"/>
          <p:nvPr/>
        </p:nvSpPr>
        <p:spPr>
          <a:xfrm>
            <a:off x="8249285" y="4715510"/>
            <a:ext cx="2114550" cy="398780"/>
          </a:xfrm>
          <a:prstGeom prst="rect">
            <a:avLst/>
          </a:prstGeom>
          <a:noFill/>
        </p:spPr>
        <p:txBody>
          <a:bodyPr wrap="square" rtlCol="0">
            <a:spAutoFit/>
          </a:bodyPr>
          <a:lstStyle/>
          <a:p>
            <a:pPr algn="ctr"/>
            <a:r>
              <a:rPr lang="zh-CN" altLang="en-US" sz="2000" b="1"/>
              <a:t>侯</a:t>
            </a:r>
            <a:r>
              <a:rPr lang="en-US" altLang="zh-CN" sz="2000" b="1"/>
              <a:t>——</a:t>
            </a:r>
            <a:r>
              <a:rPr lang="zh-CN" altLang="en-US" sz="2000" b="1"/>
              <a:t>卿</a:t>
            </a:r>
            <a:r>
              <a:rPr lang="en-US" altLang="zh-CN" sz="2000" b="1"/>
              <a:t>——</a:t>
            </a:r>
            <a:r>
              <a:rPr lang="zh-CN" altLang="en-US" sz="2000" b="1"/>
              <a:t>士</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2000" fill="hold">
                                          <p:stCondLst>
                                            <p:cond delay="0"/>
                                          </p:stCondLst>
                                        </p:cTn>
                                        <p:tgtEl>
                                          <p:spTgt spid="4"/>
                                        </p:tgtEl>
                                        <p:attrNameLst>
                                          <p:attrName>style.visibility</p:attrName>
                                        </p:attrNameLst>
                                      </p:cBhvr>
                                      <p:to>
                                        <p:strVal val="visible"/>
                                      </p:to>
                                    </p:set>
                                    <p:anim calcmode="lin" valueType="num">
                                      <p:cBhvr additive="base">
                                        <p:cTn id="7" dur="2000"/>
                                        <p:tgtEl>
                                          <p:spTgt spid="4"/>
                                        </p:tgtEl>
                                        <p:attrNameLst>
                                          <p:attrName>ppt_y</p:attrName>
                                        </p:attrNameLst>
                                      </p:cBhvr>
                                      <p:tavLst>
                                        <p:tav tm="0">
                                          <p:val>
                                            <p:strVal val="#ppt_y+#ppt_h*1.125000"/>
                                          </p:val>
                                        </p:tav>
                                        <p:tav tm="100000">
                                          <p:val>
                                            <p:strVal val="#ppt_y"/>
                                          </p:val>
                                        </p:tav>
                                      </p:tavLst>
                                    </p:anim>
                                    <p:animEffect transition="in" filter="wipe(up)">
                                      <p:cBhvr>
                                        <p:cTn id="8" dur="2000"/>
                                        <p:tgtEl>
                                          <p:spTgt spid="4"/>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80">
                                          <p:stCondLst>
                                            <p:cond delay="0"/>
                                          </p:stCondLst>
                                        </p:cTn>
                                        <p:tgtEl>
                                          <p:spTgt spid="2"/>
                                        </p:tgtEl>
                                      </p:cBhvr>
                                    </p:animEffect>
                                    <p:anim calcmode="lin" valueType="num">
                                      <p:cBhvr>
                                        <p:cTn id="1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9" dur="26">
                                          <p:stCondLst>
                                            <p:cond delay="650"/>
                                          </p:stCondLst>
                                        </p:cTn>
                                        <p:tgtEl>
                                          <p:spTgt spid="2"/>
                                        </p:tgtEl>
                                      </p:cBhvr>
                                      <p:to x="100000" y="60000"/>
                                    </p:animScale>
                                    <p:animScale>
                                      <p:cBhvr>
                                        <p:cTn id="20" dur="166" decel="50000">
                                          <p:stCondLst>
                                            <p:cond delay="676"/>
                                          </p:stCondLst>
                                        </p:cTn>
                                        <p:tgtEl>
                                          <p:spTgt spid="2"/>
                                        </p:tgtEl>
                                      </p:cBhvr>
                                      <p:to x="100000" y="100000"/>
                                    </p:animScale>
                                    <p:animScale>
                                      <p:cBhvr>
                                        <p:cTn id="21" dur="26">
                                          <p:stCondLst>
                                            <p:cond delay="1312"/>
                                          </p:stCondLst>
                                        </p:cTn>
                                        <p:tgtEl>
                                          <p:spTgt spid="2"/>
                                        </p:tgtEl>
                                      </p:cBhvr>
                                      <p:to x="100000" y="80000"/>
                                    </p:animScale>
                                    <p:animScale>
                                      <p:cBhvr>
                                        <p:cTn id="22" dur="166" decel="50000">
                                          <p:stCondLst>
                                            <p:cond delay="1338"/>
                                          </p:stCondLst>
                                        </p:cTn>
                                        <p:tgtEl>
                                          <p:spTgt spid="2"/>
                                        </p:tgtEl>
                                      </p:cBhvr>
                                      <p:to x="100000" y="100000"/>
                                    </p:animScale>
                                    <p:animScale>
                                      <p:cBhvr>
                                        <p:cTn id="23" dur="26">
                                          <p:stCondLst>
                                            <p:cond delay="1642"/>
                                          </p:stCondLst>
                                        </p:cTn>
                                        <p:tgtEl>
                                          <p:spTgt spid="2"/>
                                        </p:tgtEl>
                                      </p:cBhvr>
                                      <p:to x="100000" y="90000"/>
                                    </p:animScale>
                                    <p:animScale>
                                      <p:cBhvr>
                                        <p:cTn id="24" dur="166" decel="50000">
                                          <p:stCondLst>
                                            <p:cond delay="1668"/>
                                          </p:stCondLst>
                                        </p:cTn>
                                        <p:tgtEl>
                                          <p:spTgt spid="2"/>
                                        </p:tgtEl>
                                      </p:cBhvr>
                                      <p:to x="100000" y="100000"/>
                                    </p:animScale>
                                    <p:animScale>
                                      <p:cBhvr>
                                        <p:cTn id="25" dur="26">
                                          <p:stCondLst>
                                            <p:cond delay="1808"/>
                                          </p:stCondLst>
                                        </p:cTn>
                                        <p:tgtEl>
                                          <p:spTgt spid="2"/>
                                        </p:tgtEl>
                                      </p:cBhvr>
                                      <p:to x="100000" y="95000"/>
                                    </p:animScale>
                                    <p:animScale>
                                      <p:cBhvr>
                                        <p:cTn id="26" dur="166" decel="50000">
                                          <p:stCondLst>
                                            <p:cond delay="1834"/>
                                          </p:stCondLst>
                                        </p:cTn>
                                        <p:tgtEl>
                                          <p:spTgt spid="2"/>
                                        </p:tgtEl>
                                      </p:cBhvr>
                                      <p:to x="100000" y="100000"/>
                                    </p:animScale>
                                  </p:childTnLst>
                                </p:cTn>
                              </p:par>
                            </p:childTnLst>
                          </p:cTn>
                        </p:par>
                      </p:childTnLst>
                    </p:cTn>
                  </p:par>
                  <p:par>
                    <p:cTn id="27" fill="hold" nodeType="clickPar">
                      <p:stCondLst>
                        <p:cond delay="indefinite"/>
                      </p:stCondLst>
                      <p:childTnLst>
                        <p:par>
                          <p:cTn id="28" fill="hold" nodeType="afterGroup">
                            <p:stCondLst>
                              <p:cond delay="0"/>
                            </p:stCondLst>
                            <p:childTnLst>
                              <p:par>
                                <p:cTn id="29" presetID="12" presetClass="entr" presetSubtype="2" fill="hold" grpId="0" nodeType="clickEffect">
                                  <p:stCondLst>
                                    <p:cond delay="0"/>
                                  </p:stCondLst>
                                  <p:childTnLst>
                                    <p:set>
                                      <p:cBhvr>
                                        <p:cTn id="30" dur="2000" fill="hold">
                                          <p:stCondLst>
                                            <p:cond delay="0"/>
                                          </p:stCondLst>
                                        </p:cTn>
                                        <p:tgtEl>
                                          <p:spTgt spid="100"/>
                                        </p:tgtEl>
                                        <p:attrNameLst>
                                          <p:attrName>style.visibility</p:attrName>
                                        </p:attrNameLst>
                                      </p:cBhvr>
                                      <p:to>
                                        <p:strVal val="visible"/>
                                      </p:to>
                                    </p:set>
                                    <p:anim calcmode="lin" valueType="num">
                                      <p:cBhvr additive="base">
                                        <p:cTn id="31" dur="2000"/>
                                        <p:tgtEl>
                                          <p:spTgt spid="100"/>
                                        </p:tgtEl>
                                        <p:attrNameLst>
                                          <p:attrName>ppt_x</p:attrName>
                                        </p:attrNameLst>
                                      </p:cBhvr>
                                      <p:tavLst>
                                        <p:tav tm="0">
                                          <p:val>
                                            <p:strVal val="#ppt_x+#ppt_w*1.125000"/>
                                          </p:val>
                                        </p:tav>
                                        <p:tav tm="100000">
                                          <p:val>
                                            <p:strVal val="#ppt_x"/>
                                          </p:val>
                                        </p:tav>
                                      </p:tavLst>
                                    </p:anim>
                                    <p:animEffect transition="in" filter="wipe(left)">
                                      <p:cBhvr>
                                        <p:cTn id="32" dur="2000"/>
                                        <p:tgtEl>
                                          <p:spTgt spid="10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1" presetClass="entr" presetSubtype="1"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2000"/>
                                        <p:tgtEl>
                                          <p:spTgt spid="19"/>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1" presetClass="entr" presetSubtype="4" fill="hold"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heel(4)">
                                      <p:cBhvr>
                                        <p:cTn id="42" dur="2000"/>
                                        <p:tgtEl>
                                          <p:spTgt spid="22"/>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6"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down)">
                                      <p:cBhvr>
                                        <p:cTn id="47" dur="580">
                                          <p:stCondLst>
                                            <p:cond delay="0"/>
                                          </p:stCondLst>
                                        </p:cTn>
                                        <p:tgtEl>
                                          <p:spTgt spid="23"/>
                                        </p:tgtEl>
                                      </p:cBhvr>
                                    </p:animEffect>
                                    <p:anim calcmode="lin" valueType="num">
                                      <p:cBhvr>
                                        <p:cTn id="48"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53" dur="26">
                                          <p:stCondLst>
                                            <p:cond delay="650"/>
                                          </p:stCondLst>
                                        </p:cTn>
                                        <p:tgtEl>
                                          <p:spTgt spid="23"/>
                                        </p:tgtEl>
                                      </p:cBhvr>
                                      <p:to x="100000" y="60000"/>
                                    </p:animScale>
                                    <p:animScale>
                                      <p:cBhvr>
                                        <p:cTn id="54" dur="166" decel="50000">
                                          <p:stCondLst>
                                            <p:cond delay="676"/>
                                          </p:stCondLst>
                                        </p:cTn>
                                        <p:tgtEl>
                                          <p:spTgt spid="23"/>
                                        </p:tgtEl>
                                      </p:cBhvr>
                                      <p:to x="100000" y="100000"/>
                                    </p:animScale>
                                    <p:animScale>
                                      <p:cBhvr>
                                        <p:cTn id="55" dur="26">
                                          <p:stCondLst>
                                            <p:cond delay="1312"/>
                                          </p:stCondLst>
                                        </p:cTn>
                                        <p:tgtEl>
                                          <p:spTgt spid="23"/>
                                        </p:tgtEl>
                                      </p:cBhvr>
                                      <p:to x="100000" y="80000"/>
                                    </p:animScale>
                                    <p:animScale>
                                      <p:cBhvr>
                                        <p:cTn id="56" dur="166" decel="50000">
                                          <p:stCondLst>
                                            <p:cond delay="1338"/>
                                          </p:stCondLst>
                                        </p:cTn>
                                        <p:tgtEl>
                                          <p:spTgt spid="23"/>
                                        </p:tgtEl>
                                      </p:cBhvr>
                                      <p:to x="100000" y="100000"/>
                                    </p:animScale>
                                    <p:animScale>
                                      <p:cBhvr>
                                        <p:cTn id="57" dur="26">
                                          <p:stCondLst>
                                            <p:cond delay="1642"/>
                                          </p:stCondLst>
                                        </p:cTn>
                                        <p:tgtEl>
                                          <p:spTgt spid="23"/>
                                        </p:tgtEl>
                                      </p:cBhvr>
                                      <p:to x="100000" y="90000"/>
                                    </p:animScale>
                                    <p:animScale>
                                      <p:cBhvr>
                                        <p:cTn id="58" dur="166" decel="50000">
                                          <p:stCondLst>
                                            <p:cond delay="1668"/>
                                          </p:stCondLst>
                                        </p:cTn>
                                        <p:tgtEl>
                                          <p:spTgt spid="23"/>
                                        </p:tgtEl>
                                      </p:cBhvr>
                                      <p:to x="100000" y="100000"/>
                                    </p:animScale>
                                    <p:animScale>
                                      <p:cBhvr>
                                        <p:cTn id="59" dur="26">
                                          <p:stCondLst>
                                            <p:cond delay="1808"/>
                                          </p:stCondLst>
                                        </p:cTn>
                                        <p:tgtEl>
                                          <p:spTgt spid="23"/>
                                        </p:tgtEl>
                                      </p:cBhvr>
                                      <p:to x="100000" y="95000"/>
                                    </p:animScale>
                                    <p:animScale>
                                      <p:cBhvr>
                                        <p:cTn id="60" dur="166" decel="50000">
                                          <p:stCondLst>
                                            <p:cond delay="1834"/>
                                          </p:stCondLst>
                                        </p:cTn>
                                        <p:tgtEl>
                                          <p:spTgt spid="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0" grpId="0"/>
      <p:bldP spid="4"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4" descr="qtq004国博青铜大图"/>
          <p:cNvPicPr>
            <a:picLocks noChangeAspect="1"/>
          </p:cNvPicPr>
          <p:nvPr/>
        </p:nvPicPr>
        <p:blipFill>
          <a:blip r:embed="rId2"/>
          <a:stretch>
            <a:fillRect/>
          </a:stretch>
        </p:blipFill>
        <p:spPr>
          <a:xfrm>
            <a:off x="1320165" y="1363345"/>
            <a:ext cx="3705860" cy="3686810"/>
          </a:xfrm>
          <a:prstGeom prst="rect">
            <a:avLst/>
          </a:prstGeom>
        </p:spPr>
      </p:pic>
      <p:sp>
        <p:nvSpPr>
          <p:cNvPr id="100" name="文本框 99"/>
          <p:cNvSpPr txBox="1"/>
          <p:nvPr/>
        </p:nvSpPr>
        <p:spPr>
          <a:xfrm>
            <a:off x="5128260" y="1191260"/>
            <a:ext cx="5495290" cy="2968625"/>
          </a:xfrm>
          <a:prstGeom prst="rect">
            <a:avLst/>
          </a:prstGeom>
          <a:noFill/>
          <a:ln w="9525">
            <a:noFill/>
          </a:ln>
        </p:spPr>
        <p:txBody>
          <a:bodyPr wrap="square">
            <a:spAutoFit/>
          </a:bodyPr>
          <a:lstStyle/>
          <a:p>
            <a:pPr indent="0">
              <a:lnSpc>
                <a:spcPct val="130000"/>
              </a:lnSpc>
            </a:pPr>
            <a:r>
              <a:rPr lang="en-US" sz="2400" b="1">
                <a:solidFill>
                  <a:srgbClr val="FF0000"/>
                </a:solidFill>
                <a:latin typeface="微软雅黑" panose="020B0503020204020204" charset="-122"/>
                <a:ea typeface="微软雅黑"/>
                <a:cs typeface="微软雅黑" panose="020B0503020204020204" charset="-122"/>
              </a:rPr>
              <a:t>▲ </a:t>
            </a:r>
            <a:r>
              <a:rPr lang="zh-CN" sz="2400" b="1">
                <a:latin typeface="微软雅黑" panose="020B0503020204020204" charset="-122"/>
                <a:ea typeface="微软雅黑"/>
                <a:cs typeface="微软雅黑" panose="020B0503020204020204" charset="-122"/>
              </a:rPr>
              <a:t>大盂鼎       鼎内有铭文291字，内容包括周康王向盂讲述文王、武王建国的经验，告诫盂要忠心辅佐王室，还记载了赐予盂的器物与人口等信息。这是研究西周分封制和社会状况的重要史料。
</a:t>
            </a:r>
            <a:endParaRPr lang="zh-CN" altLang="en-US" sz="2400" b="1">
              <a:latin typeface="微软雅黑" panose="020B0503020204020204" charset="-122"/>
              <a:ea typeface="微软雅黑"/>
              <a:cs typeface="微软雅黑" panose="020B0503020204020204" charset="-122"/>
            </a:endParaRPr>
          </a:p>
        </p:txBody>
      </p:sp>
      <p:sp>
        <p:nvSpPr>
          <p:cNvPr id="3" name="文本框 2"/>
          <p:cNvSpPr txBox="1"/>
          <p:nvPr/>
        </p:nvSpPr>
        <p:spPr>
          <a:xfrm>
            <a:off x="5204460" y="4264660"/>
            <a:ext cx="5419090" cy="1420495"/>
          </a:xfrm>
          <a:prstGeom prst="rect">
            <a:avLst/>
          </a:prstGeom>
          <a:noFill/>
          <a:ln w="9525">
            <a:noFill/>
          </a:ln>
        </p:spPr>
        <p:txBody>
          <a:bodyPr wrap="square">
            <a:spAutoFit/>
          </a:bodyPr>
          <a:lstStyle/>
          <a:p>
            <a:pPr indent="0">
              <a:lnSpc>
                <a:spcPct val="120000"/>
              </a:lnSpc>
            </a:pPr>
            <a:r>
              <a:rPr lang="zh-CN" sz="2400" b="1">
                <a:solidFill>
                  <a:srgbClr val="0000FF"/>
                </a:solidFill>
                <a:latin typeface="微软雅黑" panose="020B0503020204020204" charset="-122"/>
                <a:ea typeface="微软雅黑"/>
                <a:cs typeface="微软雅黑" panose="020B0503020204020204" charset="-122"/>
              </a:rPr>
              <a:t>思考点：</a:t>
            </a:r>
            <a:r>
              <a:rPr lang="zh-CN" sz="2400" b="1">
                <a:solidFill>
                  <a:srgbClr val="FF0000"/>
                </a:solidFill>
                <a:latin typeface="微软雅黑" panose="020B0503020204020204" charset="-122"/>
                <a:ea typeface="微软雅黑"/>
                <a:cs typeface="微软雅黑" panose="020B0503020204020204" charset="-122"/>
              </a:rPr>
              <a:t>商朝实行内外服制，西周推行贵族等级分封制，你认为两者有哪些相同和不同之处</a:t>
            </a:r>
            <a:r>
              <a:rPr lang="en-US" sz="2400" b="1">
                <a:solidFill>
                  <a:srgbClr val="FF0000"/>
                </a:solidFill>
                <a:latin typeface="微软雅黑" panose="020B0503020204020204" charset="-122"/>
                <a:ea typeface="微软雅黑"/>
                <a:cs typeface="微软雅黑" panose="020B0503020204020204" charset="-122"/>
              </a:rPr>
              <a:t>?</a:t>
            </a:r>
            <a:endParaRPr lang="en-US" altLang="en-US" sz="2400" b="1">
              <a:solidFill>
                <a:srgbClr val="FF0000"/>
              </a:solidFill>
              <a:latin typeface="微软雅黑" panose="020B0503020204020204" charset="-122"/>
              <a:ea typeface="微软雅黑"/>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2000" fill="hold">
                                          <p:stCondLst>
                                            <p:cond delay="0"/>
                                          </p:stCondLst>
                                        </p:cTn>
                                        <p:tgtEl>
                                          <p:spTgt spid="100"/>
                                        </p:tgtEl>
                                        <p:attrNameLst>
                                          <p:attrName>style.visibility</p:attrName>
                                        </p:attrNameLst>
                                      </p:cBhvr>
                                      <p:to>
                                        <p:strVal val="visible"/>
                                      </p:to>
                                    </p:set>
                                    <p:anim calcmode="lin" valueType="num">
                                      <p:cBhvr additive="base">
                                        <p:cTn id="12" dur="2000"/>
                                        <p:tgtEl>
                                          <p:spTgt spid="100"/>
                                        </p:tgtEl>
                                        <p:attrNameLst>
                                          <p:attrName>ppt_y</p:attrName>
                                        </p:attrNameLst>
                                      </p:cBhvr>
                                      <p:tavLst>
                                        <p:tav tm="0">
                                          <p:val>
                                            <p:strVal val="#ppt_y+#ppt_h*1.125000"/>
                                          </p:val>
                                        </p:tav>
                                        <p:tav tm="100000">
                                          <p:val>
                                            <p:strVal val="#ppt_y"/>
                                          </p:val>
                                        </p:tav>
                                      </p:tavLst>
                                    </p:anim>
                                    <p:animEffect transition="in" filter="wipe(up)">
                                      <p:cBhvr>
                                        <p:cTn id="13" dur="2000"/>
                                        <p:tgtEl>
                                          <p:spTgt spid="100"/>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80">
                                          <p:stCondLst>
                                            <p:cond delay="0"/>
                                          </p:stCondLst>
                                        </p:cTn>
                                        <p:tgtEl>
                                          <p:spTgt spid="3"/>
                                        </p:tgtEl>
                                      </p:cBhvr>
                                    </p:animEffect>
                                    <p:anim calcmode="lin" valueType="num">
                                      <p:cBhvr>
                                        <p:cTn id="19"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gtEl>
                                      </p:cBhvr>
                                      <p:to x="100000" y="60000"/>
                                    </p:animScale>
                                    <p:animScale>
                                      <p:cBhvr>
                                        <p:cTn id="25" dur="166" decel="50000">
                                          <p:stCondLst>
                                            <p:cond delay="676"/>
                                          </p:stCondLst>
                                        </p:cTn>
                                        <p:tgtEl>
                                          <p:spTgt spid="3"/>
                                        </p:tgtEl>
                                      </p:cBhvr>
                                      <p:to x="100000" y="100000"/>
                                    </p:animScale>
                                    <p:animScale>
                                      <p:cBhvr>
                                        <p:cTn id="26" dur="26">
                                          <p:stCondLst>
                                            <p:cond delay="1312"/>
                                          </p:stCondLst>
                                        </p:cTn>
                                        <p:tgtEl>
                                          <p:spTgt spid="3"/>
                                        </p:tgtEl>
                                      </p:cBhvr>
                                      <p:to x="100000" y="80000"/>
                                    </p:animScale>
                                    <p:animScale>
                                      <p:cBhvr>
                                        <p:cTn id="27" dur="166" decel="50000">
                                          <p:stCondLst>
                                            <p:cond delay="1338"/>
                                          </p:stCondLst>
                                        </p:cTn>
                                        <p:tgtEl>
                                          <p:spTgt spid="3"/>
                                        </p:tgtEl>
                                      </p:cBhvr>
                                      <p:to x="100000" y="100000"/>
                                    </p:animScale>
                                    <p:animScale>
                                      <p:cBhvr>
                                        <p:cTn id="28" dur="26">
                                          <p:stCondLst>
                                            <p:cond delay="1642"/>
                                          </p:stCondLst>
                                        </p:cTn>
                                        <p:tgtEl>
                                          <p:spTgt spid="3"/>
                                        </p:tgtEl>
                                      </p:cBhvr>
                                      <p:to x="100000" y="90000"/>
                                    </p:animScale>
                                    <p:animScale>
                                      <p:cBhvr>
                                        <p:cTn id="29" dur="166" decel="50000">
                                          <p:stCondLst>
                                            <p:cond delay="1668"/>
                                          </p:stCondLst>
                                        </p:cTn>
                                        <p:tgtEl>
                                          <p:spTgt spid="3"/>
                                        </p:tgtEl>
                                      </p:cBhvr>
                                      <p:to x="100000" y="100000"/>
                                    </p:animScale>
                                    <p:animScale>
                                      <p:cBhvr>
                                        <p:cTn id="30" dur="26">
                                          <p:stCondLst>
                                            <p:cond delay="1808"/>
                                          </p:stCondLst>
                                        </p:cTn>
                                        <p:tgtEl>
                                          <p:spTgt spid="3"/>
                                        </p:tgtEl>
                                      </p:cBhvr>
                                      <p:to x="100000" y="95000"/>
                                    </p:animScale>
                                    <p:animScale>
                                      <p:cBhvr>
                                        <p:cTn id="31"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1358265" y="1056005"/>
            <a:ext cx="1195070" cy="648335"/>
          </a:xfrm>
          <a:prstGeom prst="round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2400" b="1">
                <a:solidFill>
                  <a:schemeClr val="bg1"/>
                </a:solidFill>
                <a:latin typeface="微软雅黑" panose="020B0503020204020204" charset="-122"/>
                <a:ea typeface="微软雅黑"/>
                <a:cs typeface="微软雅黑" panose="020B0503020204020204" charset="-122"/>
                <a:sym typeface="+mn-ea"/>
              </a:rPr>
              <a:t>宗法制</a:t>
            </a:r>
          </a:p>
        </p:txBody>
      </p:sp>
      <p:sp>
        <p:nvSpPr>
          <p:cNvPr id="2" name="文本框 1"/>
          <p:cNvSpPr txBox="1"/>
          <p:nvPr/>
        </p:nvSpPr>
        <p:spPr>
          <a:xfrm>
            <a:off x="1358265" y="1913890"/>
            <a:ext cx="792480" cy="460375"/>
          </a:xfrm>
          <a:prstGeom prst="rect">
            <a:avLst/>
          </a:prstGeom>
          <a:noFill/>
        </p:spPr>
        <p:txBody>
          <a:bodyPr wrap="none" rtlCol="0" anchor="t">
            <a:spAutoFit/>
          </a:bodyPr>
          <a:lstStyle/>
          <a:p>
            <a:r>
              <a:rPr lang="zh-CN" sz="2400" b="1">
                <a:solidFill>
                  <a:srgbClr val="C00000"/>
                </a:solidFill>
                <a:latin typeface="微软雅黑" panose="020B0503020204020204" charset="-122"/>
                <a:ea typeface="微软雅黑"/>
                <a:cs typeface="微软雅黑" panose="020B0503020204020204" charset="-122"/>
                <a:sym typeface="+mn-ea"/>
              </a:rPr>
              <a:t>特点</a:t>
            </a:r>
            <a:endParaRPr lang="zh-CN" altLang="en-US" sz="2400" b="1">
              <a:solidFill>
                <a:srgbClr val="C00000"/>
              </a:solidFill>
              <a:latin typeface="微软雅黑" panose="020B0503020204020204" charset="-122"/>
              <a:ea typeface="微软雅黑"/>
              <a:cs typeface="微软雅黑" panose="020B0503020204020204" charset="-122"/>
              <a:sym typeface="+mn-ea"/>
            </a:endParaRPr>
          </a:p>
        </p:txBody>
      </p:sp>
      <p:sp>
        <p:nvSpPr>
          <p:cNvPr id="4" name="文本框 3"/>
          <p:cNvSpPr txBox="1"/>
          <p:nvPr/>
        </p:nvSpPr>
        <p:spPr>
          <a:xfrm>
            <a:off x="1358265" y="3711575"/>
            <a:ext cx="792480" cy="460375"/>
          </a:xfrm>
          <a:prstGeom prst="rect">
            <a:avLst/>
          </a:prstGeom>
          <a:noFill/>
        </p:spPr>
        <p:txBody>
          <a:bodyPr wrap="none" rtlCol="0" anchor="t">
            <a:spAutoFit/>
          </a:bodyPr>
          <a:lstStyle/>
          <a:p>
            <a:r>
              <a:rPr lang="zh-CN" sz="2400" b="1">
                <a:solidFill>
                  <a:srgbClr val="C00000"/>
                </a:solidFill>
                <a:latin typeface="微软雅黑" panose="020B0503020204020204" charset="-122"/>
                <a:ea typeface="微软雅黑"/>
                <a:cs typeface="微软雅黑" panose="020B0503020204020204" charset="-122"/>
                <a:sym typeface="+mn-ea"/>
              </a:rPr>
              <a:t>作用</a:t>
            </a:r>
            <a:endParaRPr lang="zh-CN" altLang="en-US" sz="2400" b="1">
              <a:solidFill>
                <a:srgbClr val="C00000"/>
              </a:solidFill>
              <a:latin typeface="微软雅黑" panose="020B0503020204020204" charset="-122"/>
              <a:ea typeface="微软雅黑"/>
              <a:cs typeface="微软雅黑" panose="020B0503020204020204" charset="-122"/>
              <a:sym typeface="+mn-ea"/>
            </a:endParaRPr>
          </a:p>
        </p:txBody>
      </p:sp>
      <p:sp>
        <p:nvSpPr>
          <p:cNvPr id="7" name="文本框 6"/>
          <p:cNvSpPr txBox="1"/>
          <p:nvPr/>
        </p:nvSpPr>
        <p:spPr>
          <a:xfrm>
            <a:off x="2291080" y="1846580"/>
            <a:ext cx="3999230" cy="1714500"/>
          </a:xfrm>
          <a:prstGeom prst="rect">
            <a:avLst/>
          </a:prstGeom>
          <a:noFill/>
        </p:spPr>
        <p:txBody>
          <a:bodyPr wrap="square" rtlCol="0" anchor="t">
            <a:spAutoFit/>
          </a:bodyPr>
          <a:lstStyle/>
          <a:p>
            <a:pPr marL="400050" lvl="0" indent="-400050" algn="l">
              <a:lnSpc>
                <a:spcPct val="110000"/>
              </a:lnSpc>
              <a:buClrTx/>
              <a:buSzTx/>
              <a:buFontTx/>
            </a:pPr>
            <a:r>
              <a:rPr lang="zh-CN" sz="2400" b="1">
                <a:latin typeface="微软雅黑" panose="020B0503020204020204" charset="-122"/>
                <a:ea typeface="微软雅黑"/>
                <a:cs typeface="微软雅黑" panose="020B0503020204020204" charset="-122"/>
                <a:sym typeface="+mn-ea"/>
              </a:rPr>
              <a:t>周天子与各级贵族都实行嫡</a:t>
            </a:r>
          </a:p>
          <a:p>
            <a:pPr marL="400050" lvl="0" indent="-400050" algn="l">
              <a:lnSpc>
                <a:spcPct val="110000"/>
              </a:lnSpc>
              <a:buClrTx/>
              <a:buSzTx/>
              <a:buFontTx/>
            </a:pPr>
            <a:r>
              <a:rPr lang="zh-CN" sz="2400" b="1">
                <a:latin typeface="微软雅黑" panose="020B0503020204020204" charset="-122"/>
                <a:ea typeface="微软雅黑"/>
                <a:cs typeface="微软雅黑" panose="020B0503020204020204" charset="-122"/>
                <a:sym typeface="+mn-ea"/>
              </a:rPr>
              <a:t>长子继承制（“立嫡以长不</a:t>
            </a:r>
          </a:p>
          <a:p>
            <a:pPr marL="400050" lvl="0" indent="-400050" algn="l">
              <a:lnSpc>
                <a:spcPct val="110000"/>
              </a:lnSpc>
              <a:buClrTx/>
              <a:buSzTx/>
              <a:buFontTx/>
            </a:pPr>
            <a:r>
              <a:rPr lang="zh-CN" sz="2400" b="1">
                <a:latin typeface="微软雅黑" panose="020B0503020204020204" charset="-122"/>
                <a:ea typeface="微软雅黑"/>
                <a:cs typeface="微软雅黑" panose="020B0503020204020204" charset="-122"/>
                <a:sym typeface="+mn-ea"/>
              </a:rPr>
              <a:t>以贤，立子以贵不以长。”</a:t>
            </a:r>
          </a:p>
          <a:p>
            <a:pPr marL="400050" lvl="0" indent="-400050" algn="r">
              <a:lnSpc>
                <a:spcPct val="110000"/>
              </a:lnSpc>
              <a:buClrTx/>
              <a:buSzTx/>
              <a:buFontTx/>
            </a:pPr>
            <a:r>
              <a:rPr lang="zh-CN" sz="2400" b="1">
                <a:latin typeface="微软雅黑" panose="020B0503020204020204" charset="-122"/>
                <a:ea typeface="微软雅黑"/>
                <a:cs typeface="微软雅黑" panose="020B0503020204020204" charset="-122"/>
                <a:sym typeface="+mn-ea"/>
              </a:rPr>
              <a:t>——《春秋·公羊传》）</a:t>
            </a:r>
          </a:p>
        </p:txBody>
      </p:sp>
      <p:sp>
        <p:nvSpPr>
          <p:cNvPr id="8" name="文本框 7"/>
          <p:cNvSpPr txBox="1"/>
          <p:nvPr/>
        </p:nvSpPr>
        <p:spPr>
          <a:xfrm>
            <a:off x="2291080" y="3650615"/>
            <a:ext cx="3998595" cy="1863725"/>
          </a:xfrm>
          <a:prstGeom prst="rect">
            <a:avLst/>
          </a:prstGeom>
          <a:noFill/>
        </p:spPr>
        <p:txBody>
          <a:bodyPr wrap="square" rtlCol="0" anchor="t">
            <a:spAutoFit/>
          </a:bodyPr>
          <a:lstStyle/>
          <a:p>
            <a:pPr marL="400050" indent="-400050">
              <a:lnSpc>
                <a:spcPct val="120000"/>
              </a:lnSpc>
            </a:pPr>
            <a:r>
              <a:rPr lang="zh-CN" sz="2400" b="1">
                <a:latin typeface="微软雅黑" panose="020B0503020204020204" charset="-122"/>
                <a:ea typeface="微软雅黑"/>
                <a:cs typeface="微软雅黑" panose="020B0503020204020204" charset="-122"/>
                <a:sym typeface="+mn-ea"/>
              </a:rPr>
              <a:t>法制保证各级贵族在政治上</a:t>
            </a:r>
          </a:p>
          <a:p>
            <a:pPr marL="400050" indent="-400050">
              <a:lnSpc>
                <a:spcPct val="120000"/>
              </a:lnSpc>
            </a:pPr>
            <a:r>
              <a:rPr lang="zh-CN" sz="2400" b="1">
                <a:latin typeface="微软雅黑" panose="020B0503020204020204" charset="-122"/>
                <a:ea typeface="微软雅黑"/>
                <a:cs typeface="微软雅黑" panose="020B0503020204020204" charset="-122"/>
                <a:sym typeface="+mn-ea"/>
              </a:rPr>
              <a:t>的垄断和特权地位，是分封</a:t>
            </a:r>
          </a:p>
          <a:p>
            <a:pPr marL="400050" indent="-400050">
              <a:lnSpc>
                <a:spcPct val="120000"/>
              </a:lnSpc>
            </a:pPr>
            <a:r>
              <a:rPr lang="zh-CN" sz="2400" b="1">
                <a:latin typeface="微软雅黑" panose="020B0503020204020204" charset="-122"/>
                <a:ea typeface="微软雅黑"/>
                <a:cs typeface="微软雅黑" panose="020B0503020204020204" charset="-122"/>
                <a:sym typeface="+mn-ea"/>
              </a:rPr>
              <a:t>的依据和保障，有利于统治</a:t>
            </a:r>
          </a:p>
          <a:p>
            <a:pPr marL="400050" indent="-400050">
              <a:lnSpc>
                <a:spcPct val="120000"/>
              </a:lnSpc>
            </a:pPr>
            <a:r>
              <a:rPr lang="zh-CN" sz="2400" b="1">
                <a:latin typeface="微软雅黑" panose="020B0503020204020204" charset="-122"/>
                <a:ea typeface="微软雅黑"/>
                <a:cs typeface="微软雅黑" panose="020B0503020204020204" charset="-122"/>
                <a:sym typeface="+mn-ea"/>
              </a:rPr>
              <a:t>集团内部的稳定。</a:t>
            </a:r>
            <a:endParaRPr lang="zh-CN" altLang="en-US" sz="2400"/>
          </a:p>
        </p:txBody>
      </p:sp>
      <p:sp>
        <p:nvSpPr>
          <p:cNvPr id="9" name="文本框 8"/>
          <p:cNvSpPr txBox="1"/>
          <p:nvPr/>
        </p:nvSpPr>
        <p:spPr>
          <a:xfrm>
            <a:off x="6649720" y="1913890"/>
            <a:ext cx="3758565" cy="460375"/>
          </a:xfrm>
          <a:prstGeom prst="rect">
            <a:avLst/>
          </a:prstGeom>
          <a:noFill/>
          <a:ln>
            <a:noFill/>
          </a:ln>
        </p:spPr>
        <p:txBody>
          <a:bodyPr wrap="square" rtlCol="0">
            <a:spAutoFit/>
          </a:bodyPr>
          <a:lstStyle/>
          <a:p>
            <a:pPr algn="ctr"/>
            <a:r>
              <a:rPr lang="zh-CN" altLang="en-US" sz="2400" b="1">
                <a:solidFill>
                  <a:srgbClr val="C00000"/>
                </a:solidFill>
                <a:latin typeface="微软雅黑" panose="020B0503020204020204" charset="-122"/>
                <a:ea typeface="微软雅黑"/>
              </a:rPr>
              <a:t>分封制与宗法制的关系</a:t>
            </a:r>
          </a:p>
        </p:txBody>
      </p:sp>
      <p:grpSp>
        <p:nvGrpSpPr>
          <p:cNvPr id="10" name="组合 9"/>
          <p:cNvGrpSpPr/>
          <p:nvPr/>
        </p:nvGrpSpPr>
        <p:grpSpPr>
          <a:xfrm>
            <a:off x="7036435" y="2565400"/>
            <a:ext cx="2985770" cy="2286635"/>
            <a:chOff x="12953" y="5248"/>
            <a:chExt cx="4702" cy="3601"/>
          </a:xfrm>
        </p:grpSpPr>
        <p:sp>
          <p:nvSpPr>
            <p:cNvPr id="11" name="文本框 10"/>
            <p:cNvSpPr txBox="1"/>
            <p:nvPr/>
          </p:nvSpPr>
          <p:spPr>
            <a:xfrm>
              <a:off x="14541" y="8254"/>
              <a:ext cx="2050" cy="531"/>
            </a:xfrm>
            <a:prstGeom prst="rect">
              <a:avLst/>
            </a:prstGeom>
            <a:noFill/>
            <a:ln>
              <a:noFill/>
            </a:ln>
          </p:spPr>
          <p:txBody>
            <a:bodyPr wrap="square" rtlCol="0">
              <a:spAutoFit/>
            </a:bodyPr>
            <a:lstStyle/>
            <a:p>
              <a:pPr algn="ctr"/>
              <a:r>
                <a:rPr lang="zh-CN" altLang="en-US" sz="1600" b="1">
                  <a:solidFill>
                    <a:srgbClr val="C00000"/>
                  </a:solidFill>
                  <a:latin typeface="微软雅黑" panose="020B0503020204020204" charset="-122"/>
                  <a:ea typeface="微软雅黑"/>
                </a:rPr>
                <a:t>体现（表）</a:t>
              </a:r>
            </a:p>
          </p:txBody>
        </p:sp>
        <p:sp>
          <p:nvSpPr>
            <p:cNvPr id="13" name="文本框 12"/>
            <p:cNvSpPr txBox="1"/>
            <p:nvPr/>
          </p:nvSpPr>
          <p:spPr>
            <a:xfrm>
              <a:off x="14169" y="7516"/>
              <a:ext cx="2050" cy="531"/>
            </a:xfrm>
            <a:prstGeom prst="rect">
              <a:avLst/>
            </a:prstGeom>
            <a:noFill/>
            <a:ln>
              <a:noFill/>
            </a:ln>
          </p:spPr>
          <p:txBody>
            <a:bodyPr wrap="square" rtlCol="0">
              <a:spAutoFit/>
            </a:bodyPr>
            <a:lstStyle/>
            <a:p>
              <a:pPr algn="ctr"/>
              <a:r>
                <a:rPr lang="zh-CN" altLang="en-US" sz="1600" b="1">
                  <a:solidFill>
                    <a:srgbClr val="C00000"/>
                  </a:solidFill>
                  <a:latin typeface="微软雅黑" panose="020B0503020204020204" charset="-122"/>
                  <a:ea typeface="微软雅黑"/>
                </a:rPr>
                <a:t>决定（里）</a:t>
              </a:r>
            </a:p>
          </p:txBody>
        </p:sp>
        <p:sp>
          <p:nvSpPr>
            <p:cNvPr id="14" name="椭圆 13"/>
            <p:cNvSpPr/>
            <p:nvPr/>
          </p:nvSpPr>
          <p:spPr>
            <a:xfrm>
              <a:off x="14541" y="5248"/>
              <a:ext cx="1396" cy="1396"/>
            </a:xfrm>
            <a:prstGeom prst="ellipse">
              <a:avLst/>
            </a:prstGeom>
            <a:solidFill>
              <a:schemeClr val="accent5"/>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文本框 14"/>
            <p:cNvSpPr txBox="1"/>
            <p:nvPr/>
          </p:nvSpPr>
          <p:spPr>
            <a:xfrm>
              <a:off x="14721" y="5438"/>
              <a:ext cx="1036" cy="1016"/>
            </a:xfrm>
            <a:prstGeom prst="rect">
              <a:avLst/>
            </a:prstGeom>
            <a:noFill/>
            <a:ln>
              <a:noFill/>
            </a:ln>
          </p:spPr>
          <p:txBody>
            <a:bodyPr wrap="square" rtlCol="0">
              <a:spAutoFit/>
            </a:bodyPr>
            <a:lstStyle/>
            <a:p>
              <a:r>
                <a:rPr lang="zh-CN" altLang="en-US" b="1">
                  <a:solidFill>
                    <a:schemeClr val="bg1"/>
                  </a:solidFill>
                  <a:latin typeface="微软雅黑" panose="020B0503020204020204" charset="-122"/>
                  <a:ea typeface="微软雅黑"/>
                </a:rPr>
                <a:t>维护</a:t>
              </a:r>
            </a:p>
            <a:p>
              <a:r>
                <a:rPr lang="zh-CN" altLang="en-US" b="1">
                  <a:solidFill>
                    <a:schemeClr val="bg1"/>
                  </a:solidFill>
                  <a:latin typeface="微软雅黑" panose="020B0503020204020204" charset="-122"/>
                  <a:ea typeface="微软雅黑"/>
                </a:rPr>
                <a:t>统治</a:t>
              </a:r>
            </a:p>
          </p:txBody>
        </p:sp>
        <p:sp>
          <p:nvSpPr>
            <p:cNvPr id="16" name="椭圆 15"/>
            <p:cNvSpPr/>
            <p:nvPr/>
          </p:nvSpPr>
          <p:spPr>
            <a:xfrm>
              <a:off x="12953" y="7453"/>
              <a:ext cx="1396" cy="1396"/>
            </a:xfrm>
            <a:prstGeom prst="ellipse">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17" name="文本框 16"/>
            <p:cNvSpPr txBox="1"/>
            <p:nvPr/>
          </p:nvSpPr>
          <p:spPr>
            <a:xfrm>
              <a:off x="13133" y="7643"/>
              <a:ext cx="1036" cy="1016"/>
            </a:xfrm>
            <a:prstGeom prst="rect">
              <a:avLst/>
            </a:prstGeom>
            <a:noFill/>
            <a:ln>
              <a:noFill/>
            </a:ln>
          </p:spPr>
          <p:txBody>
            <a:bodyPr wrap="square" rtlCol="0">
              <a:spAutoFit/>
            </a:bodyPr>
            <a:lstStyle/>
            <a:p>
              <a:pPr algn="ctr"/>
              <a:r>
                <a:rPr lang="zh-CN" altLang="en-US" b="1">
                  <a:solidFill>
                    <a:schemeClr val="tx1"/>
                  </a:solidFill>
                  <a:latin typeface="微软雅黑" panose="020B0503020204020204" charset="-122"/>
                  <a:ea typeface="微软雅黑"/>
                </a:rPr>
                <a:t>宗法制</a:t>
              </a:r>
            </a:p>
          </p:txBody>
        </p:sp>
        <p:sp>
          <p:nvSpPr>
            <p:cNvPr id="18" name="椭圆 17"/>
            <p:cNvSpPr/>
            <p:nvPr/>
          </p:nvSpPr>
          <p:spPr>
            <a:xfrm>
              <a:off x="16259" y="7453"/>
              <a:ext cx="1396" cy="1396"/>
            </a:xfrm>
            <a:prstGeom prst="ellipse">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21" name="文本框 20"/>
            <p:cNvSpPr txBox="1"/>
            <p:nvPr/>
          </p:nvSpPr>
          <p:spPr>
            <a:xfrm>
              <a:off x="16439" y="7643"/>
              <a:ext cx="1036" cy="1016"/>
            </a:xfrm>
            <a:prstGeom prst="rect">
              <a:avLst/>
            </a:prstGeom>
            <a:noFill/>
            <a:ln>
              <a:noFill/>
            </a:ln>
          </p:spPr>
          <p:txBody>
            <a:bodyPr wrap="square" rtlCol="0">
              <a:spAutoFit/>
            </a:bodyPr>
            <a:lstStyle/>
            <a:p>
              <a:pPr algn="ctr"/>
              <a:r>
                <a:rPr lang="zh-CN" altLang="en-US" b="1">
                  <a:solidFill>
                    <a:schemeClr val="tx1"/>
                  </a:solidFill>
                  <a:latin typeface="微软雅黑" panose="020B0503020204020204" charset="-122"/>
                  <a:ea typeface="微软雅黑"/>
                </a:rPr>
                <a:t>分封制</a:t>
              </a:r>
            </a:p>
          </p:txBody>
        </p:sp>
        <p:cxnSp>
          <p:nvCxnSpPr>
            <p:cNvPr id="22" name="直接连接符 21"/>
            <p:cNvCxnSpPr/>
            <p:nvPr/>
          </p:nvCxnSpPr>
          <p:spPr>
            <a:xfrm>
              <a:off x="14349" y="8261"/>
              <a:ext cx="1910"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4349" y="8050"/>
              <a:ext cx="1910"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5890" y="7828"/>
              <a:ext cx="329" cy="219"/>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4384" y="8254"/>
              <a:ext cx="298" cy="173"/>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p:nvPr/>
          </p:nvCxnSpPr>
          <p:spPr>
            <a:xfrm flipV="1">
              <a:off x="13898" y="6450"/>
              <a:ext cx="847" cy="1036"/>
            </a:xfrm>
            <a:prstGeom prst="straightConnector1">
              <a:avLst/>
            </a:prstGeom>
            <a:ln w="28575">
              <a:solidFill>
                <a:schemeClr val="accent5"/>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p:nvPr/>
          </p:nvCxnSpPr>
          <p:spPr>
            <a:xfrm flipH="1" flipV="1">
              <a:off x="15744" y="6480"/>
              <a:ext cx="847" cy="1036"/>
            </a:xfrm>
            <a:prstGeom prst="straightConnector1">
              <a:avLst/>
            </a:prstGeom>
            <a:ln w="28575">
              <a:solidFill>
                <a:schemeClr val="accent5"/>
              </a:solidFill>
              <a:tailEnd type="arrow"/>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rot="18540000">
              <a:off x="13409" y="6481"/>
              <a:ext cx="1286" cy="580"/>
            </a:xfrm>
            <a:prstGeom prst="rect">
              <a:avLst/>
            </a:prstGeom>
            <a:noFill/>
            <a:ln>
              <a:noFill/>
            </a:ln>
          </p:spPr>
          <p:txBody>
            <a:bodyPr wrap="square" rtlCol="0">
              <a:spAutoFit/>
            </a:bodyPr>
            <a:lstStyle/>
            <a:p>
              <a:pPr lvl="0" algn="ctr">
                <a:buClrTx/>
                <a:buSzTx/>
                <a:buFontTx/>
              </a:pPr>
              <a:r>
                <a:rPr lang="zh-CN" altLang="en-US" sz="1600" b="1">
                  <a:solidFill>
                    <a:srgbClr val="C00000"/>
                  </a:solidFill>
                  <a:latin typeface="微软雅黑" panose="020B0503020204020204" charset="-122"/>
                  <a:ea typeface="微软雅黑"/>
                  <a:sym typeface="+mn-ea"/>
                </a:rPr>
                <a:t>目的</a:t>
              </a:r>
            </a:p>
          </p:txBody>
        </p:sp>
        <p:sp>
          <p:nvSpPr>
            <p:cNvPr id="29" name="文本框 28"/>
            <p:cNvSpPr txBox="1"/>
            <p:nvPr/>
          </p:nvSpPr>
          <p:spPr>
            <a:xfrm rot="3060000">
              <a:off x="15744" y="6514"/>
              <a:ext cx="1286" cy="580"/>
            </a:xfrm>
            <a:prstGeom prst="rect">
              <a:avLst/>
            </a:prstGeom>
            <a:noFill/>
            <a:ln>
              <a:noFill/>
            </a:ln>
          </p:spPr>
          <p:txBody>
            <a:bodyPr wrap="square" rtlCol="0">
              <a:spAutoFit/>
            </a:bodyPr>
            <a:lstStyle/>
            <a:p>
              <a:pPr lvl="0" algn="ctr">
                <a:buClrTx/>
                <a:buSzTx/>
                <a:buFontTx/>
              </a:pPr>
              <a:r>
                <a:rPr lang="zh-CN" altLang="en-US" sz="1600" b="1">
                  <a:solidFill>
                    <a:srgbClr val="C00000"/>
                  </a:solidFill>
                  <a:latin typeface="微软雅黑" panose="020B0503020204020204" charset="-122"/>
                  <a:ea typeface="微软雅黑"/>
                  <a:sym typeface="+mn-ea"/>
                </a:rPr>
                <a:t>目的</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grpId="0" nodeType="clickEffect">
                                  <p:stCondLst>
                                    <p:cond delay="0"/>
                                  </p:stCondLst>
                                  <p:childTnLst>
                                    <p:set>
                                      <p:cBhvr>
                                        <p:cTn id="6" dur="2000"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ppt_x</p:attrName>
                                        </p:attrNameLst>
                                      </p:cBhvr>
                                      <p:tavLst>
                                        <p:tav tm="0">
                                          <p:val>
                                            <p:strVal val="#ppt_x-#ppt_w*1.125000"/>
                                          </p:val>
                                        </p:tav>
                                        <p:tav tm="100000">
                                          <p:val>
                                            <p:strVal val="#ppt_x"/>
                                          </p:val>
                                        </p:tav>
                                      </p:tavLst>
                                    </p:anim>
                                    <p:animEffect transition="in" filter="wipe(right)">
                                      <p:cBhvr>
                                        <p:cTn id="8" dur="2000"/>
                                        <p:tgtEl>
                                          <p:spTgt spid="2"/>
                                        </p:tgtEl>
                                      </p:cBhvr>
                                    </p:animEffect>
                                  </p:childTnLst>
                                </p:cTn>
                              </p:par>
                              <p:par>
                                <p:cTn id="9" presetID="12" presetClass="entr" presetSubtype="8" fill="hold" grpId="0" nodeType="withEffect">
                                  <p:stCondLst>
                                    <p:cond delay="0"/>
                                  </p:stCondLst>
                                  <p:childTnLst>
                                    <p:set>
                                      <p:cBhvr>
                                        <p:cTn id="10" dur="2000" fill="hold">
                                          <p:stCondLst>
                                            <p:cond delay="0"/>
                                          </p:stCondLst>
                                        </p:cTn>
                                        <p:tgtEl>
                                          <p:spTgt spid="4"/>
                                        </p:tgtEl>
                                        <p:attrNameLst>
                                          <p:attrName>style.visibility</p:attrName>
                                        </p:attrNameLst>
                                      </p:cBhvr>
                                      <p:to>
                                        <p:strVal val="visible"/>
                                      </p:to>
                                    </p:set>
                                    <p:anim calcmode="lin" valueType="num">
                                      <p:cBhvr additive="base">
                                        <p:cTn id="11" dur="2000"/>
                                        <p:tgtEl>
                                          <p:spTgt spid="4"/>
                                        </p:tgtEl>
                                        <p:attrNameLst>
                                          <p:attrName>ppt_x</p:attrName>
                                        </p:attrNameLst>
                                      </p:cBhvr>
                                      <p:tavLst>
                                        <p:tav tm="0">
                                          <p:val>
                                            <p:strVal val="#ppt_x-#ppt_w*1.125000"/>
                                          </p:val>
                                        </p:tav>
                                        <p:tav tm="100000">
                                          <p:val>
                                            <p:strVal val="#ppt_x"/>
                                          </p:val>
                                        </p:tav>
                                      </p:tavLst>
                                    </p:anim>
                                    <p:animEffect transition="in" filter="wipe(right)">
                                      <p:cBhvr>
                                        <p:cTn id="12" dur="20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2" fill="hold" grpId="0" nodeType="clickEffect">
                                  <p:stCondLst>
                                    <p:cond delay="0"/>
                                  </p:stCondLst>
                                  <p:childTnLst>
                                    <p:set>
                                      <p:cBhvr>
                                        <p:cTn id="16" dur="2000" fill="hold">
                                          <p:stCondLst>
                                            <p:cond delay="0"/>
                                          </p:stCondLst>
                                        </p:cTn>
                                        <p:tgtEl>
                                          <p:spTgt spid="7"/>
                                        </p:tgtEl>
                                        <p:attrNameLst>
                                          <p:attrName>style.visibility</p:attrName>
                                        </p:attrNameLst>
                                      </p:cBhvr>
                                      <p:to>
                                        <p:strVal val="visible"/>
                                      </p:to>
                                    </p:set>
                                    <p:anim calcmode="lin" valueType="num">
                                      <p:cBhvr additive="base">
                                        <p:cTn id="17" dur="2000"/>
                                        <p:tgtEl>
                                          <p:spTgt spid="7"/>
                                        </p:tgtEl>
                                        <p:attrNameLst>
                                          <p:attrName>ppt_x</p:attrName>
                                        </p:attrNameLst>
                                      </p:cBhvr>
                                      <p:tavLst>
                                        <p:tav tm="0">
                                          <p:val>
                                            <p:strVal val="#ppt_x+#ppt_w*1.125000"/>
                                          </p:val>
                                        </p:tav>
                                        <p:tav tm="100000">
                                          <p:val>
                                            <p:strVal val="#ppt_x"/>
                                          </p:val>
                                        </p:tav>
                                      </p:tavLst>
                                    </p:anim>
                                    <p:animEffect transition="in" filter="wipe(left)">
                                      <p:cBhvr>
                                        <p:cTn id="18" dur="2000"/>
                                        <p:tgtEl>
                                          <p:spTgt spid="7"/>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2" presetClass="entr" presetSubtype="2" fill="hold" grpId="0" nodeType="clickEffect">
                                  <p:stCondLst>
                                    <p:cond delay="0"/>
                                  </p:stCondLst>
                                  <p:childTnLst>
                                    <p:set>
                                      <p:cBhvr>
                                        <p:cTn id="22" dur="2000" fill="hold">
                                          <p:stCondLst>
                                            <p:cond delay="0"/>
                                          </p:stCondLst>
                                        </p:cTn>
                                        <p:tgtEl>
                                          <p:spTgt spid="8"/>
                                        </p:tgtEl>
                                        <p:attrNameLst>
                                          <p:attrName>style.visibility</p:attrName>
                                        </p:attrNameLst>
                                      </p:cBhvr>
                                      <p:to>
                                        <p:strVal val="visible"/>
                                      </p:to>
                                    </p:set>
                                    <p:anim calcmode="lin" valueType="num">
                                      <p:cBhvr additive="base">
                                        <p:cTn id="23" dur="2000"/>
                                        <p:tgtEl>
                                          <p:spTgt spid="8"/>
                                        </p:tgtEl>
                                        <p:attrNameLst>
                                          <p:attrName>ppt_x</p:attrName>
                                        </p:attrNameLst>
                                      </p:cBhvr>
                                      <p:tavLst>
                                        <p:tav tm="0">
                                          <p:val>
                                            <p:strVal val="#ppt_x+#ppt_w*1.125000"/>
                                          </p:val>
                                        </p:tav>
                                        <p:tav tm="100000">
                                          <p:val>
                                            <p:strVal val="#ppt_x"/>
                                          </p:val>
                                        </p:tav>
                                      </p:tavLst>
                                    </p:anim>
                                    <p:animEffect transition="in" filter="wipe(left)">
                                      <p:cBhvr>
                                        <p:cTn id="24" dur="2000"/>
                                        <p:tgtEl>
                                          <p:spTgt spid="8"/>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6"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down)">
                                      <p:cBhvr>
                                        <p:cTn id="29" dur="580">
                                          <p:stCondLst>
                                            <p:cond delay="0"/>
                                          </p:stCondLst>
                                        </p:cTn>
                                        <p:tgtEl>
                                          <p:spTgt spid="9"/>
                                        </p:tgtEl>
                                      </p:cBhvr>
                                    </p:animEffect>
                                    <p:anim calcmode="lin" valueType="num">
                                      <p:cBhvr>
                                        <p:cTn id="30"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5" dur="26">
                                          <p:stCondLst>
                                            <p:cond delay="650"/>
                                          </p:stCondLst>
                                        </p:cTn>
                                        <p:tgtEl>
                                          <p:spTgt spid="9"/>
                                        </p:tgtEl>
                                      </p:cBhvr>
                                      <p:to x="100000" y="60000"/>
                                    </p:animScale>
                                    <p:animScale>
                                      <p:cBhvr>
                                        <p:cTn id="36" dur="166" decel="50000">
                                          <p:stCondLst>
                                            <p:cond delay="676"/>
                                          </p:stCondLst>
                                        </p:cTn>
                                        <p:tgtEl>
                                          <p:spTgt spid="9"/>
                                        </p:tgtEl>
                                      </p:cBhvr>
                                      <p:to x="100000" y="100000"/>
                                    </p:animScale>
                                    <p:animScale>
                                      <p:cBhvr>
                                        <p:cTn id="37" dur="26">
                                          <p:stCondLst>
                                            <p:cond delay="1312"/>
                                          </p:stCondLst>
                                        </p:cTn>
                                        <p:tgtEl>
                                          <p:spTgt spid="9"/>
                                        </p:tgtEl>
                                      </p:cBhvr>
                                      <p:to x="100000" y="80000"/>
                                    </p:animScale>
                                    <p:animScale>
                                      <p:cBhvr>
                                        <p:cTn id="38" dur="166" decel="50000">
                                          <p:stCondLst>
                                            <p:cond delay="1338"/>
                                          </p:stCondLst>
                                        </p:cTn>
                                        <p:tgtEl>
                                          <p:spTgt spid="9"/>
                                        </p:tgtEl>
                                      </p:cBhvr>
                                      <p:to x="100000" y="100000"/>
                                    </p:animScale>
                                    <p:animScale>
                                      <p:cBhvr>
                                        <p:cTn id="39" dur="26">
                                          <p:stCondLst>
                                            <p:cond delay="1642"/>
                                          </p:stCondLst>
                                        </p:cTn>
                                        <p:tgtEl>
                                          <p:spTgt spid="9"/>
                                        </p:tgtEl>
                                      </p:cBhvr>
                                      <p:to x="100000" y="90000"/>
                                    </p:animScale>
                                    <p:animScale>
                                      <p:cBhvr>
                                        <p:cTn id="40" dur="166" decel="50000">
                                          <p:stCondLst>
                                            <p:cond delay="1668"/>
                                          </p:stCondLst>
                                        </p:cTn>
                                        <p:tgtEl>
                                          <p:spTgt spid="9"/>
                                        </p:tgtEl>
                                      </p:cBhvr>
                                      <p:to x="100000" y="100000"/>
                                    </p:animScale>
                                    <p:animScale>
                                      <p:cBhvr>
                                        <p:cTn id="41" dur="26">
                                          <p:stCondLst>
                                            <p:cond delay="1808"/>
                                          </p:stCondLst>
                                        </p:cTn>
                                        <p:tgtEl>
                                          <p:spTgt spid="9"/>
                                        </p:tgtEl>
                                      </p:cBhvr>
                                      <p:to x="100000" y="95000"/>
                                    </p:animScale>
                                    <p:animScale>
                                      <p:cBhvr>
                                        <p:cTn id="42" dur="166" decel="50000">
                                          <p:stCondLst>
                                            <p:cond delay="1834"/>
                                          </p:stCondLst>
                                        </p:cTn>
                                        <p:tgtEl>
                                          <p:spTgt spid="9"/>
                                        </p:tgtEl>
                                      </p:cBhvr>
                                      <p:to x="100000" y="100000"/>
                                    </p:animScale>
                                  </p:childTnLst>
                                </p:cTn>
                              </p:par>
                            </p:childTnLst>
                          </p:cTn>
                        </p:par>
                      </p:childTnLst>
                    </p:cTn>
                  </p:par>
                  <p:par>
                    <p:cTn id="43" fill="hold" nodeType="clickPar">
                      <p:stCondLst>
                        <p:cond delay="indefinite"/>
                      </p:stCondLst>
                      <p:childTnLst>
                        <p:par>
                          <p:cTn id="44" fill="hold" nodeType="afterGroup">
                            <p:stCondLst>
                              <p:cond delay="0"/>
                            </p:stCondLst>
                            <p:childTnLst>
                              <p:par>
                                <p:cTn id="45" presetID="21" presetClass="entr" presetSubtype="1"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heel(1)">
                                      <p:cBhvr>
                                        <p:cTn id="4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525770" y="1114425"/>
            <a:ext cx="5295900" cy="3627120"/>
            <a:chOff x="8702" y="1755"/>
            <a:chExt cx="8340" cy="5712"/>
          </a:xfrm>
        </p:grpSpPr>
        <p:sp>
          <p:nvSpPr>
            <p:cNvPr id="6" name="圆角矩形 6"/>
            <p:cNvSpPr/>
            <p:nvPr/>
          </p:nvSpPr>
          <p:spPr>
            <a:xfrm>
              <a:off x="8702" y="1755"/>
              <a:ext cx="8340" cy="5712"/>
            </a:xfrm>
            <a:prstGeom prst="roundRect">
              <a:avLst>
                <a:gd name="adj" fmla="val 6879"/>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noAutofit/>
            </a:bodyPr>
            <a:lstStyle/>
            <a:p>
              <a:pPr algn="just">
                <a:lnSpc>
                  <a:spcPct val="130000"/>
                </a:lnSpc>
              </a:pPr>
              <a:r>
                <a:rPr lang="en-US" altLang="zh-CN" sz="2400" b="1" kern="100">
                  <a:solidFill>
                    <a:srgbClr val="000000"/>
                  </a:solidFill>
                  <a:latin typeface="微软雅黑" panose="020B0503020204020204" charset="-122"/>
                  <a:ea typeface="微软雅黑"/>
                  <a:cs typeface="微软雅黑" panose="020B0503020204020204" charset="-122"/>
                  <a:sym typeface="Times New Roman" panose="02020603050405020304"/>
                </a:rPr>
                <a:t>      史料阅读</a:t>
              </a:r>
            </a:p>
            <a:p>
              <a:pPr indent="304800" algn="l">
                <a:lnSpc>
                  <a:spcPct val="130000"/>
                </a:lnSpc>
              </a:pPr>
              <a:r>
                <a:rPr lang="en-US" altLang="zh-CN" sz="2400" b="1" kern="100">
                  <a:solidFill>
                    <a:srgbClr val="000000"/>
                  </a:solidFill>
                  <a:latin typeface="微软雅黑" panose="020B0503020204020204" charset="-122"/>
                  <a:ea typeface="微软雅黑"/>
                  <a:cs typeface="微软雅黑" panose="020B0503020204020204" charset="-122"/>
                  <a:sym typeface="Times New Roman" panose="02020603050405020304"/>
                </a:rPr>
                <a:t>    </a:t>
              </a:r>
              <a:r>
                <a:rPr lang="en-US" altLang="zh-CN" sz="2400" b="1" kern="100">
                  <a:solidFill>
                    <a:schemeClr val="accent6">
                      <a:lumMod val="75000"/>
                    </a:schemeClr>
                  </a:solidFill>
                  <a:latin typeface="微软雅黑" panose="020B0503020204020204" charset="-122"/>
                  <a:ea typeface="微软雅黑"/>
                  <a:cs typeface="微软雅黑" panose="020B0503020204020204" charset="-122"/>
                  <a:sym typeface="Times New Roman" panose="02020603050405020304"/>
                </a:rPr>
                <a:t>天生民而立之君，使司牧之，勿使失性。有君而为之贰，使师保之，勿使过度。是故天子有公，诸侯有卿</a:t>
              </a:r>
              <a:r>
                <a:rPr lang="en-US" altLang="zh-CN" sz="2400" b="1" kern="100">
                  <a:solidFill>
                    <a:schemeClr val="accent6">
                      <a:lumMod val="75000"/>
                    </a:schemeClr>
                  </a:solidFill>
                  <a:latin typeface="宋体" panose="02010600030101010101" pitchFamily="2" charset="-122"/>
                  <a:ea typeface="宋体" panose="02010600030101010101" pitchFamily="2" charset="-122"/>
                  <a:cs typeface="微软雅黑" panose="020B0503020204020204" charset="-122"/>
                  <a:sym typeface="Times New Roman" panose="02020603050405020304"/>
                </a:rPr>
                <a:t>……</a:t>
              </a:r>
              <a:r>
                <a:rPr lang="en-US" altLang="zh-CN" sz="2400" b="1" kern="100">
                  <a:solidFill>
                    <a:schemeClr val="accent6">
                      <a:lumMod val="75000"/>
                    </a:schemeClr>
                  </a:solidFill>
                  <a:latin typeface="微软雅黑" panose="020B0503020204020204" charset="-122"/>
                  <a:ea typeface="微软雅黑"/>
                  <a:cs typeface="微软雅黑" panose="020B0503020204020204" charset="-122"/>
                  <a:sym typeface="Times New Roman" panose="02020603050405020304"/>
                </a:rPr>
                <a:t>以相辅佐也。善则赏之，过则匡之，患则救之，失则革之。</a:t>
              </a:r>
            </a:p>
            <a:p>
              <a:pPr indent="304800" algn="r">
                <a:lnSpc>
                  <a:spcPct val="130000"/>
                </a:lnSpc>
              </a:pPr>
              <a:r>
                <a:rPr lang="en-US" altLang="zh-CN" sz="2400" b="1" kern="100">
                  <a:solidFill>
                    <a:schemeClr val="accent6">
                      <a:lumMod val="75000"/>
                    </a:schemeClr>
                  </a:solidFill>
                  <a:latin typeface="微软雅黑" panose="020B0503020204020204" charset="-122"/>
                  <a:ea typeface="微软雅黑"/>
                  <a:cs typeface="微软雅黑" panose="020B0503020204020204" charset="-122"/>
                  <a:sym typeface="Times New Roman" panose="02020603050405020304"/>
                </a:rPr>
                <a:t>——《左传·襄公十四年》</a:t>
              </a:r>
            </a:p>
          </p:txBody>
        </p:sp>
        <p:pic>
          <p:nvPicPr>
            <p:cNvPr id="2" name="图片 1" descr="图片183"/>
            <p:cNvPicPr>
              <a:picLocks noChangeAspect="1"/>
            </p:cNvPicPr>
            <p:nvPr/>
          </p:nvPicPr>
          <p:blipFill>
            <a:blip r:embed="rId2"/>
            <a:stretch>
              <a:fillRect/>
            </a:stretch>
          </p:blipFill>
          <p:spPr>
            <a:xfrm>
              <a:off x="8995" y="1986"/>
              <a:ext cx="718" cy="684"/>
            </a:xfrm>
            <a:prstGeom prst="rect">
              <a:avLst/>
            </a:prstGeom>
          </p:spPr>
        </p:pic>
      </p:grpSp>
      <p:sp>
        <p:nvSpPr>
          <p:cNvPr id="3" name="文本框 2"/>
          <p:cNvSpPr txBox="1"/>
          <p:nvPr/>
        </p:nvSpPr>
        <p:spPr>
          <a:xfrm>
            <a:off x="5525770" y="4853940"/>
            <a:ext cx="5295265" cy="1050290"/>
          </a:xfrm>
          <a:prstGeom prst="rect">
            <a:avLst/>
          </a:prstGeom>
          <a:noFill/>
        </p:spPr>
        <p:txBody>
          <a:bodyPr wrap="square" rtlCol="0">
            <a:spAutoFit/>
          </a:bodyPr>
          <a:lstStyle/>
          <a:p>
            <a:pPr>
              <a:lnSpc>
                <a:spcPct val="130000"/>
              </a:lnSpc>
            </a:pPr>
            <a:r>
              <a:rPr lang="en-US" altLang="zh-CN" sz="2400" b="1"/>
              <a:t>     </a:t>
            </a:r>
            <a:r>
              <a:rPr lang="en-US" altLang="zh-CN" sz="2400" b="1">
                <a:solidFill>
                  <a:srgbClr val="0000FF"/>
                </a:solidFill>
              </a:rPr>
              <a:t>  </a:t>
            </a:r>
            <a:r>
              <a:rPr lang="zh-CN" altLang="en-US" sz="2400" b="1">
                <a:solidFill>
                  <a:srgbClr val="0000FF"/>
                </a:solidFill>
              </a:rPr>
              <a:t>说一说：</a:t>
            </a:r>
            <a:r>
              <a:rPr lang="zh-CN" altLang="en-US" sz="2400" b="1">
                <a:solidFill>
                  <a:srgbClr val="FF0000"/>
                </a:solidFill>
              </a:rPr>
              <a:t>你对这段话的理解并作简要评论。</a:t>
            </a:r>
          </a:p>
        </p:txBody>
      </p:sp>
      <p:sp>
        <p:nvSpPr>
          <p:cNvPr id="4" name="文本框 3"/>
          <p:cNvSpPr txBox="1"/>
          <p:nvPr/>
        </p:nvSpPr>
        <p:spPr>
          <a:xfrm>
            <a:off x="1266825" y="1235075"/>
            <a:ext cx="3519170" cy="460375"/>
          </a:xfrm>
          <a:prstGeom prst="rect">
            <a:avLst/>
          </a:prstGeom>
          <a:noFill/>
          <a:ln w="9525">
            <a:noFill/>
          </a:ln>
        </p:spPr>
        <p:txBody>
          <a:bodyPr wrap="square">
            <a:spAutoFit/>
          </a:bodyPr>
          <a:lstStyle/>
          <a:p>
            <a:pPr indent="0" algn="ctr"/>
            <a:r>
              <a:rPr lang="zh-CN" sz="2400" b="1">
                <a:solidFill>
                  <a:srgbClr val="0000FF"/>
                </a:solidFill>
                <a:latin typeface="微软雅黑" panose="020B0503020204020204" charset="-122"/>
                <a:ea typeface="微软雅黑"/>
              </a:rPr>
              <a:t>小结：</a:t>
            </a:r>
            <a:r>
              <a:rPr lang="zh-CN" sz="2400" b="1">
                <a:latin typeface="微软雅黑" panose="020B0503020204020204" charset="-122"/>
                <a:ea typeface="微软雅黑"/>
              </a:rPr>
              <a:t>商周政体的特点</a:t>
            </a:r>
          </a:p>
        </p:txBody>
      </p:sp>
      <p:sp>
        <p:nvSpPr>
          <p:cNvPr id="5" name="文本框 4"/>
          <p:cNvSpPr txBox="1"/>
          <p:nvPr/>
        </p:nvSpPr>
        <p:spPr>
          <a:xfrm>
            <a:off x="1415415" y="1962150"/>
            <a:ext cx="4040505" cy="460375"/>
          </a:xfrm>
          <a:prstGeom prst="rect">
            <a:avLst/>
          </a:prstGeom>
          <a:noFill/>
          <a:ln w="9525">
            <a:noFill/>
          </a:ln>
        </p:spPr>
        <p:txBody>
          <a:bodyPr wrap="square">
            <a:spAutoFit/>
          </a:bodyPr>
          <a:lstStyle/>
          <a:p>
            <a:pPr indent="0"/>
            <a:r>
              <a:rPr lang="zh-CN" sz="2400" b="1">
                <a:latin typeface="微软雅黑" panose="020B0503020204020204" charset="-122"/>
                <a:ea typeface="微软雅黑"/>
              </a:rPr>
              <a:t>①君主治国没有</a:t>
            </a:r>
            <a:r>
              <a:rPr lang="zh-CN" sz="2400" b="1">
                <a:latin typeface="微软雅黑" panose="020B0503020204020204" charset="-122"/>
                <a:ea typeface="微软雅黑"/>
                <a:sym typeface="+mn-ea"/>
              </a:rPr>
              <a:t>绝对</a:t>
            </a:r>
            <a:r>
              <a:rPr lang="zh-CN" sz="2400" b="1">
                <a:latin typeface="微软雅黑" panose="020B0503020204020204" charset="-122"/>
                <a:ea typeface="微软雅黑"/>
              </a:rPr>
              <a:t>的权力</a:t>
            </a:r>
            <a:endParaRPr lang="zh-CN" altLang="en-US" sz="2400" b="1">
              <a:latin typeface="微软雅黑" panose="020B0503020204020204" charset="-122"/>
              <a:ea typeface="微软雅黑"/>
            </a:endParaRPr>
          </a:p>
        </p:txBody>
      </p:sp>
      <p:sp>
        <p:nvSpPr>
          <p:cNvPr id="7" name="文本框 6"/>
          <p:cNvSpPr txBox="1"/>
          <p:nvPr/>
        </p:nvSpPr>
        <p:spPr>
          <a:xfrm>
            <a:off x="1415415" y="2586355"/>
            <a:ext cx="4040505" cy="977265"/>
          </a:xfrm>
          <a:prstGeom prst="rect">
            <a:avLst/>
          </a:prstGeom>
          <a:noFill/>
          <a:ln w="9525">
            <a:noFill/>
          </a:ln>
        </p:spPr>
        <p:txBody>
          <a:bodyPr wrap="square">
            <a:spAutoFit/>
          </a:bodyPr>
          <a:lstStyle/>
          <a:p>
            <a:pPr indent="0">
              <a:lnSpc>
                <a:spcPct val="120000"/>
              </a:lnSpc>
            </a:pPr>
            <a:r>
              <a:rPr lang="zh-CN" sz="2400" b="1">
                <a:latin typeface="Calibri"/>
                <a:ea typeface="微软雅黑"/>
              </a:rPr>
              <a:t>②</a:t>
            </a:r>
            <a:r>
              <a:rPr lang="zh-CN" sz="2400" b="1">
                <a:latin typeface="微软雅黑" panose="020B0503020204020204" charset="-122"/>
                <a:ea typeface="微软雅黑"/>
              </a:rPr>
              <a:t>原始民主传统，对君主的权力有制约作用。</a:t>
            </a:r>
          </a:p>
        </p:txBody>
      </p:sp>
      <p:sp>
        <p:nvSpPr>
          <p:cNvPr id="8" name="文本框 7"/>
          <p:cNvSpPr txBox="1"/>
          <p:nvPr/>
        </p:nvSpPr>
        <p:spPr>
          <a:xfrm>
            <a:off x="1415415" y="3655695"/>
            <a:ext cx="3853180" cy="2009775"/>
          </a:xfrm>
          <a:prstGeom prst="rect">
            <a:avLst/>
          </a:prstGeom>
          <a:noFill/>
          <a:ln w="9525">
            <a:noFill/>
          </a:ln>
        </p:spPr>
        <p:txBody>
          <a:bodyPr wrap="square">
            <a:spAutoFit/>
          </a:bodyPr>
          <a:lstStyle/>
          <a:p>
            <a:pPr lvl="0" algn="l">
              <a:lnSpc>
                <a:spcPct val="130000"/>
              </a:lnSpc>
              <a:buClrTx/>
              <a:buSzTx/>
              <a:buFontTx/>
            </a:pPr>
            <a:r>
              <a:rPr lang="zh-CN" sz="2400" b="1">
                <a:latin typeface="Calibri"/>
                <a:ea typeface="微软雅黑"/>
                <a:sym typeface="+mn-ea"/>
              </a:rPr>
              <a:t>③国家遇到重大问题时，君主要征求平民“国人”的意见，国人也可以通过舆论来影响朝政。</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2" fill="hold" grpId="0" nodeType="clickEffect">
                                  <p:stCondLst>
                                    <p:cond delay="0"/>
                                  </p:stCondLst>
                                  <p:childTnLst>
                                    <p:set>
                                      <p:cBhvr>
                                        <p:cTn id="6" dur="2000"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ppt_x</p:attrName>
                                        </p:attrNameLst>
                                      </p:cBhvr>
                                      <p:tavLst>
                                        <p:tav tm="0">
                                          <p:val>
                                            <p:strVal val="#ppt_x+#ppt_w*1.125000"/>
                                          </p:val>
                                        </p:tav>
                                        <p:tav tm="100000">
                                          <p:val>
                                            <p:strVal val="#ppt_x"/>
                                          </p:val>
                                        </p:tav>
                                      </p:tavLst>
                                    </p:anim>
                                    <p:animEffect transition="in" filter="wipe(left)">
                                      <p:cBhvr>
                                        <p:cTn id="8" dur="2000"/>
                                        <p:tgtEl>
                                          <p:spTgt spid="5"/>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2" fill="hold" grpId="0" nodeType="clickEffect">
                                  <p:stCondLst>
                                    <p:cond delay="0"/>
                                  </p:stCondLst>
                                  <p:childTnLst>
                                    <p:set>
                                      <p:cBhvr>
                                        <p:cTn id="12" dur="2000"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ppt_x</p:attrName>
                                        </p:attrNameLst>
                                      </p:cBhvr>
                                      <p:tavLst>
                                        <p:tav tm="0">
                                          <p:val>
                                            <p:strVal val="#ppt_x+#ppt_w*1.125000"/>
                                          </p:val>
                                        </p:tav>
                                        <p:tav tm="100000">
                                          <p:val>
                                            <p:strVal val="#ppt_x"/>
                                          </p:val>
                                        </p:tav>
                                      </p:tavLst>
                                    </p:anim>
                                    <p:animEffect transition="in" filter="wipe(left)">
                                      <p:cBhvr>
                                        <p:cTn id="14" dur="2000"/>
                                        <p:tgtEl>
                                          <p:spTgt spid="7"/>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12" presetClass="entr" presetSubtype="2" fill="hold" grpId="0" nodeType="clickEffect">
                                  <p:stCondLst>
                                    <p:cond delay="0"/>
                                  </p:stCondLst>
                                  <p:childTnLst>
                                    <p:set>
                                      <p:cBhvr>
                                        <p:cTn id="18" dur="2000" fill="hold">
                                          <p:stCondLst>
                                            <p:cond delay="0"/>
                                          </p:stCondLst>
                                        </p:cTn>
                                        <p:tgtEl>
                                          <p:spTgt spid="8"/>
                                        </p:tgtEl>
                                        <p:attrNameLst>
                                          <p:attrName>style.visibility</p:attrName>
                                        </p:attrNameLst>
                                      </p:cBhvr>
                                      <p:to>
                                        <p:strVal val="visible"/>
                                      </p:to>
                                    </p:set>
                                    <p:anim calcmode="lin" valueType="num">
                                      <p:cBhvr additive="base">
                                        <p:cTn id="19" dur="2000"/>
                                        <p:tgtEl>
                                          <p:spTgt spid="8"/>
                                        </p:tgtEl>
                                        <p:attrNameLst>
                                          <p:attrName>ppt_x</p:attrName>
                                        </p:attrNameLst>
                                      </p:cBhvr>
                                      <p:tavLst>
                                        <p:tav tm="0">
                                          <p:val>
                                            <p:strVal val="#ppt_x+#ppt_w*1.125000"/>
                                          </p:val>
                                        </p:tav>
                                        <p:tav tm="100000">
                                          <p:val>
                                            <p:strVal val="#ppt_x"/>
                                          </p:val>
                                        </p:tav>
                                      </p:tavLst>
                                    </p:anim>
                                    <p:animEffect transition="in" filter="wipe(left)">
                                      <p:cBhvr>
                                        <p:cTn id="20" dur="2000"/>
                                        <p:tgtEl>
                                          <p:spTgt spid="8"/>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0" presetClass="entr" presetSubtype="0"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edge">
                                      <p:cBhvr>
                                        <p:cTn id="25" dur="2000"/>
                                        <p:tgtEl>
                                          <p:spTgt spid="9"/>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80">
                                          <p:stCondLst>
                                            <p:cond delay="0"/>
                                          </p:stCondLst>
                                        </p:cTn>
                                        <p:tgtEl>
                                          <p:spTgt spid="3"/>
                                        </p:tgtEl>
                                      </p:cBhvr>
                                    </p:animEffect>
                                    <p:anim calcmode="lin" valueType="num">
                                      <p:cBhvr>
                                        <p:cTn id="31"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36" dur="26">
                                          <p:stCondLst>
                                            <p:cond delay="650"/>
                                          </p:stCondLst>
                                        </p:cTn>
                                        <p:tgtEl>
                                          <p:spTgt spid="3"/>
                                        </p:tgtEl>
                                      </p:cBhvr>
                                      <p:to x="100000" y="60000"/>
                                    </p:animScale>
                                    <p:animScale>
                                      <p:cBhvr>
                                        <p:cTn id="37" dur="166" decel="50000">
                                          <p:stCondLst>
                                            <p:cond delay="676"/>
                                          </p:stCondLst>
                                        </p:cTn>
                                        <p:tgtEl>
                                          <p:spTgt spid="3"/>
                                        </p:tgtEl>
                                      </p:cBhvr>
                                      <p:to x="100000" y="100000"/>
                                    </p:animScale>
                                    <p:animScale>
                                      <p:cBhvr>
                                        <p:cTn id="38" dur="26">
                                          <p:stCondLst>
                                            <p:cond delay="1312"/>
                                          </p:stCondLst>
                                        </p:cTn>
                                        <p:tgtEl>
                                          <p:spTgt spid="3"/>
                                        </p:tgtEl>
                                      </p:cBhvr>
                                      <p:to x="100000" y="80000"/>
                                    </p:animScale>
                                    <p:animScale>
                                      <p:cBhvr>
                                        <p:cTn id="39" dur="166" decel="50000">
                                          <p:stCondLst>
                                            <p:cond delay="1338"/>
                                          </p:stCondLst>
                                        </p:cTn>
                                        <p:tgtEl>
                                          <p:spTgt spid="3"/>
                                        </p:tgtEl>
                                      </p:cBhvr>
                                      <p:to x="100000" y="100000"/>
                                    </p:animScale>
                                    <p:animScale>
                                      <p:cBhvr>
                                        <p:cTn id="40" dur="26">
                                          <p:stCondLst>
                                            <p:cond delay="1642"/>
                                          </p:stCondLst>
                                        </p:cTn>
                                        <p:tgtEl>
                                          <p:spTgt spid="3"/>
                                        </p:tgtEl>
                                      </p:cBhvr>
                                      <p:to x="100000" y="90000"/>
                                    </p:animScale>
                                    <p:animScale>
                                      <p:cBhvr>
                                        <p:cTn id="41" dur="166" decel="50000">
                                          <p:stCondLst>
                                            <p:cond delay="1668"/>
                                          </p:stCondLst>
                                        </p:cTn>
                                        <p:tgtEl>
                                          <p:spTgt spid="3"/>
                                        </p:tgtEl>
                                      </p:cBhvr>
                                      <p:to x="100000" y="100000"/>
                                    </p:animScale>
                                    <p:animScale>
                                      <p:cBhvr>
                                        <p:cTn id="42" dur="26">
                                          <p:stCondLst>
                                            <p:cond delay="1808"/>
                                          </p:stCondLst>
                                        </p:cTn>
                                        <p:tgtEl>
                                          <p:spTgt spid="3"/>
                                        </p:tgtEl>
                                      </p:cBhvr>
                                      <p:to x="100000" y="95000"/>
                                    </p:animScale>
                                    <p:animScale>
                                      <p:cBhvr>
                                        <p:cTn id="43"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400810" y="1136015"/>
            <a:ext cx="4078605" cy="460375"/>
          </a:xfrm>
          <a:prstGeom prst="rect">
            <a:avLst/>
          </a:prstGeom>
          <a:noFill/>
        </p:spPr>
        <p:txBody>
          <a:bodyPr wrap="square" rtlCol="0">
            <a:spAutoFit/>
          </a:bodyPr>
          <a:lstStyle/>
          <a:p>
            <a:pPr>
              <a:buClrTx/>
              <a:buSzTx/>
              <a:buFontTx/>
            </a:pPr>
            <a:r>
              <a:rPr lang="en-US" altLang="zh-CN" sz="2400" b="1">
                <a:solidFill>
                  <a:srgbClr val="0000FF"/>
                </a:solidFill>
                <a:latin typeface="微软雅黑" panose="020B0503020204020204" charset="-122"/>
                <a:ea typeface="微软雅黑"/>
                <a:cs typeface="微软雅黑" panose="020B0503020204020204" charset="-122"/>
                <a:sym typeface="+mn-ea"/>
              </a:rPr>
              <a:t>4.</a:t>
            </a:r>
            <a:r>
              <a:rPr lang="zh-CN" altLang="en-US" sz="2400" b="1">
                <a:solidFill>
                  <a:srgbClr val="0000FF"/>
                </a:solidFill>
                <a:latin typeface="微软雅黑" panose="020B0503020204020204" charset="-122"/>
                <a:ea typeface="微软雅黑"/>
                <a:cs typeface="微软雅黑" panose="020B0503020204020204" charset="-122"/>
                <a:sym typeface="+mn-ea"/>
              </a:rPr>
              <a:t>春秋</a:t>
            </a:r>
            <a:r>
              <a:rPr lang="en-US" altLang="zh-CN" sz="2400" b="1">
                <a:solidFill>
                  <a:srgbClr val="0000FF"/>
                </a:solidFill>
                <a:latin typeface="微软雅黑" panose="020B0503020204020204" charset="-122"/>
                <a:ea typeface="微软雅黑"/>
                <a:cs typeface="微软雅黑" panose="020B0503020204020204" charset="-122"/>
                <a:sym typeface="+mn-ea"/>
              </a:rPr>
              <a:t>——</a:t>
            </a:r>
            <a:r>
              <a:rPr sz="2400" b="1">
                <a:solidFill>
                  <a:srgbClr val="0000FF"/>
                </a:solidFill>
                <a:latin typeface="微软雅黑" panose="020B0503020204020204" charset="-122"/>
                <a:ea typeface="微软雅黑"/>
                <a:cs typeface="微软雅黑" panose="020B0503020204020204" charset="-122"/>
                <a:sym typeface="+mn-ea"/>
              </a:rPr>
              <a:t>分封制开始解体</a:t>
            </a:r>
          </a:p>
        </p:txBody>
      </p:sp>
      <p:sp>
        <p:nvSpPr>
          <p:cNvPr id="100" name="文本框 99"/>
          <p:cNvSpPr txBox="1"/>
          <p:nvPr/>
        </p:nvSpPr>
        <p:spPr>
          <a:xfrm>
            <a:off x="1400810" y="1718945"/>
            <a:ext cx="9390380" cy="1641475"/>
          </a:xfrm>
          <a:prstGeom prst="rect">
            <a:avLst/>
          </a:prstGeom>
          <a:noFill/>
          <a:ln w="9525">
            <a:noFill/>
          </a:ln>
        </p:spPr>
        <p:txBody>
          <a:bodyPr wrap="square">
            <a:spAutoFit/>
          </a:bodyPr>
          <a:lstStyle/>
          <a:p>
            <a:pPr indent="0">
              <a:lnSpc>
                <a:spcPct val="140000"/>
              </a:lnSpc>
            </a:pPr>
            <a:r>
              <a:rPr lang="zh-CN" sz="2400" b="1">
                <a:latin typeface="微软雅黑" panose="020B0503020204020204" charset="-122"/>
                <a:ea typeface="微软雅黑"/>
                <a:cs typeface="微软雅黑" panose="020B0503020204020204" charset="-122"/>
              </a:rPr>
              <a:t>①原始民主传统，在春秋各国政治中仍然有一定影响（国家遇到重大问题时，君主要征求平民“国人”的意见，国人也可以通过舆论来影响朝政）</a:t>
            </a:r>
            <a:endParaRPr lang="zh-CN" altLang="en-US" sz="2400" b="1">
              <a:latin typeface="微软雅黑" panose="020B0503020204020204" charset="-122"/>
              <a:ea typeface="微软雅黑"/>
              <a:cs typeface="微软雅黑" panose="020B0503020204020204" charset="-122"/>
            </a:endParaRPr>
          </a:p>
        </p:txBody>
      </p:sp>
      <p:sp>
        <p:nvSpPr>
          <p:cNvPr id="2" name="文本框 1"/>
          <p:cNvSpPr txBox="1"/>
          <p:nvPr/>
        </p:nvSpPr>
        <p:spPr>
          <a:xfrm>
            <a:off x="1400810" y="3360420"/>
            <a:ext cx="9390380" cy="1124585"/>
          </a:xfrm>
          <a:prstGeom prst="rect">
            <a:avLst/>
          </a:prstGeom>
          <a:noFill/>
          <a:ln w="9525">
            <a:noFill/>
          </a:ln>
        </p:spPr>
        <p:txBody>
          <a:bodyPr wrap="square">
            <a:spAutoFit/>
          </a:bodyPr>
          <a:lstStyle/>
          <a:p>
            <a:pPr lvl="0" algn="l">
              <a:lnSpc>
                <a:spcPct val="140000"/>
              </a:lnSpc>
              <a:buClrTx/>
              <a:buSzTx/>
              <a:buFontTx/>
            </a:pPr>
            <a:r>
              <a:rPr lang="zh-CN" sz="2400" b="1">
                <a:latin typeface="微软雅黑" panose="020B0503020204020204" charset="-122"/>
                <a:ea typeface="微软雅黑"/>
                <a:cs typeface="微软雅黑" panose="020B0503020204020204" charset="-122"/>
                <a:sym typeface="+mn-ea"/>
              </a:rPr>
              <a:t>②春秋时期，随着社会经济的发展和宗法血缘关系的瓦解，贵族等级分封制开始解体。</a:t>
            </a:r>
          </a:p>
        </p:txBody>
      </p:sp>
      <p:grpSp>
        <p:nvGrpSpPr>
          <p:cNvPr id="10" name="组合 9"/>
          <p:cNvGrpSpPr/>
          <p:nvPr/>
        </p:nvGrpSpPr>
        <p:grpSpPr>
          <a:xfrm>
            <a:off x="1530985" y="4619625"/>
            <a:ext cx="9137650" cy="993140"/>
            <a:chOff x="2411" y="7275"/>
            <a:chExt cx="14390" cy="1564"/>
          </a:xfrm>
        </p:grpSpPr>
        <p:sp>
          <p:nvSpPr>
            <p:cNvPr id="3" name="圆角矩形 2"/>
            <p:cNvSpPr/>
            <p:nvPr/>
          </p:nvSpPr>
          <p:spPr>
            <a:xfrm>
              <a:off x="2411" y="7563"/>
              <a:ext cx="1885" cy="92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生产力</a:t>
              </a:r>
            </a:p>
          </p:txBody>
        </p:sp>
        <p:cxnSp>
          <p:nvCxnSpPr>
            <p:cNvPr id="4" name="直接箭头连接符 3"/>
            <p:cNvCxnSpPr>
              <a:stCxn id="3" idx="3"/>
              <a:endCxn id="5" idx="1"/>
            </p:cNvCxnSpPr>
            <p:nvPr/>
          </p:nvCxnSpPr>
          <p:spPr>
            <a:xfrm>
              <a:off x="4296" y="8027"/>
              <a:ext cx="2092" cy="31"/>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圆角矩形 4"/>
            <p:cNvSpPr/>
            <p:nvPr/>
          </p:nvSpPr>
          <p:spPr>
            <a:xfrm>
              <a:off x="6388" y="7275"/>
              <a:ext cx="5030" cy="156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社会经济发展</a:t>
              </a:r>
              <a:r>
                <a:rPr lang="zh-CN" sz="2400" b="1">
                  <a:solidFill>
                    <a:schemeClr val="tx1"/>
                  </a:solidFill>
                  <a:latin typeface="微软雅黑" panose="020B0503020204020204" charset="-122"/>
                  <a:ea typeface="微软雅黑"/>
                  <a:cs typeface="微软雅黑" panose="020B0503020204020204" charset="-122"/>
                  <a:sym typeface="+mn-ea"/>
                </a:rPr>
                <a:t>和宗</a:t>
              </a:r>
            </a:p>
            <a:p>
              <a:pPr algn="ctr"/>
              <a:r>
                <a:rPr lang="zh-CN" sz="2400" b="1">
                  <a:solidFill>
                    <a:schemeClr val="tx1"/>
                  </a:solidFill>
                  <a:latin typeface="微软雅黑" panose="020B0503020204020204" charset="-122"/>
                  <a:ea typeface="微软雅黑"/>
                  <a:cs typeface="微软雅黑" panose="020B0503020204020204" charset="-122"/>
                  <a:sym typeface="+mn-ea"/>
                </a:rPr>
                <a:t>法血缘关系的瓦解</a:t>
              </a:r>
              <a:endParaRPr lang="zh-CN" altLang="en-US" sz="2400" b="1">
                <a:solidFill>
                  <a:schemeClr val="tx1"/>
                </a:solidFill>
                <a:latin typeface="微软雅黑" panose="020B0503020204020204" charset="-122"/>
                <a:ea typeface="微软雅黑"/>
                <a:cs typeface="微软雅黑" panose="020B0503020204020204" charset="-122"/>
                <a:sym typeface="+mn-ea"/>
              </a:endParaRPr>
            </a:p>
          </p:txBody>
        </p:sp>
        <p:cxnSp>
          <p:nvCxnSpPr>
            <p:cNvPr id="7" name="直接箭头连接符 6"/>
            <p:cNvCxnSpPr/>
            <p:nvPr/>
          </p:nvCxnSpPr>
          <p:spPr>
            <a:xfrm flipV="1">
              <a:off x="11418" y="8011"/>
              <a:ext cx="2350" cy="24"/>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圆角矩形 7"/>
            <p:cNvSpPr/>
            <p:nvPr/>
          </p:nvSpPr>
          <p:spPr>
            <a:xfrm>
              <a:off x="13863" y="7563"/>
              <a:ext cx="2938" cy="92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分封制解体</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2000" fill="hold">
                                          <p:stCondLst>
                                            <p:cond delay="0"/>
                                          </p:stCondLst>
                                        </p:cTn>
                                        <p:tgtEl>
                                          <p:spTgt spid="100"/>
                                        </p:tgtEl>
                                        <p:attrNameLst>
                                          <p:attrName>style.visibility</p:attrName>
                                        </p:attrNameLst>
                                      </p:cBhvr>
                                      <p:to>
                                        <p:strVal val="visible"/>
                                      </p:to>
                                    </p:set>
                                    <p:anim calcmode="lin" valueType="num">
                                      <p:cBhvr additive="base">
                                        <p:cTn id="7" dur="2000"/>
                                        <p:tgtEl>
                                          <p:spTgt spid="100"/>
                                        </p:tgtEl>
                                        <p:attrNameLst>
                                          <p:attrName>ppt_y</p:attrName>
                                        </p:attrNameLst>
                                      </p:cBhvr>
                                      <p:tavLst>
                                        <p:tav tm="0">
                                          <p:val>
                                            <p:strVal val="#ppt_y+#ppt_h*1.125000"/>
                                          </p:val>
                                        </p:tav>
                                        <p:tav tm="100000">
                                          <p:val>
                                            <p:strVal val="#ppt_y"/>
                                          </p:val>
                                        </p:tav>
                                      </p:tavLst>
                                    </p:anim>
                                    <p:animEffect transition="in" filter="wipe(up)">
                                      <p:cBhvr>
                                        <p:cTn id="8" dur="2000"/>
                                        <p:tgtEl>
                                          <p:spTgt spid="100"/>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grpId="0" nodeType="clickEffect">
                                  <p:stCondLst>
                                    <p:cond delay="0"/>
                                  </p:stCondLst>
                                  <p:childTnLst>
                                    <p:set>
                                      <p:cBhvr>
                                        <p:cTn id="12" dur="2000" fill="hold">
                                          <p:stCondLst>
                                            <p:cond delay="0"/>
                                          </p:stCondLst>
                                        </p:cTn>
                                        <p:tgtEl>
                                          <p:spTgt spid="2"/>
                                        </p:tgtEl>
                                        <p:attrNameLst>
                                          <p:attrName>style.visibility</p:attrName>
                                        </p:attrNameLst>
                                      </p:cBhvr>
                                      <p:to>
                                        <p:strVal val="visible"/>
                                      </p:to>
                                    </p:set>
                                    <p:anim calcmode="lin" valueType="num">
                                      <p:cBhvr additive="base">
                                        <p:cTn id="13" dur="2000"/>
                                        <p:tgtEl>
                                          <p:spTgt spid="2"/>
                                        </p:tgtEl>
                                        <p:attrNameLst>
                                          <p:attrName>ppt_y</p:attrName>
                                        </p:attrNameLst>
                                      </p:cBhvr>
                                      <p:tavLst>
                                        <p:tav tm="0">
                                          <p:val>
                                            <p:strVal val="#ppt_y+#ppt_h*1.125000"/>
                                          </p:val>
                                        </p:tav>
                                        <p:tav tm="100000">
                                          <p:val>
                                            <p:strVal val="#ppt_y"/>
                                          </p:val>
                                        </p:tav>
                                      </p:tavLst>
                                    </p:anim>
                                    <p:animEffect transition="in" filter="wipe(up)">
                                      <p:cBhvr>
                                        <p:cTn id="14" dur="2000"/>
                                        <p:tgtEl>
                                          <p:spTgt spid="2"/>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22" presetClass="entr" presetSubtype="8" fill="hold" nodeType="clickEffect">
                                  <p:stCondLst>
                                    <p:cond delay="0"/>
                                  </p:stCondLst>
                                  <p:childTnLst>
                                    <p:set>
                                      <p:cBhvr>
                                        <p:cTn id="18" dur="3000" fill="hold">
                                          <p:stCondLst>
                                            <p:cond delay="0"/>
                                          </p:stCondLst>
                                        </p:cTn>
                                        <p:tgtEl>
                                          <p:spTgt spid="10"/>
                                        </p:tgtEl>
                                        <p:attrNameLst>
                                          <p:attrName>style.visibility</p:attrName>
                                        </p:attrNameLst>
                                      </p:cBhvr>
                                      <p:to>
                                        <p:strVal val="visible"/>
                                      </p:to>
                                    </p:set>
                                    <p:animEffect transition="in" filter="wipe(left)">
                                      <p:cBhvr>
                                        <p:cTn id="19"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1319530" y="1146175"/>
            <a:ext cx="4980940" cy="460375"/>
          </a:xfrm>
          <a:prstGeom prst="rect">
            <a:avLst/>
          </a:prstGeom>
          <a:noFill/>
        </p:spPr>
        <p:txBody>
          <a:bodyPr wrap="square" rtlCol="0">
            <a:spAutoFit/>
          </a:bodyPr>
          <a:lstStyle/>
          <a:p>
            <a:pPr>
              <a:buClrTx/>
              <a:buSzTx/>
              <a:buFontTx/>
            </a:pPr>
            <a:r>
              <a:rPr lang="en-US" altLang="zh-CN" sz="2400" b="1">
                <a:solidFill>
                  <a:srgbClr val="0000FF"/>
                </a:solidFill>
                <a:latin typeface="微软雅黑" panose="020B0503020204020204" charset="-122"/>
                <a:ea typeface="微软雅黑"/>
                <a:cs typeface="微软雅黑" panose="020B0503020204020204" charset="-122"/>
                <a:sym typeface="+mn-ea"/>
              </a:rPr>
              <a:t>5.</a:t>
            </a:r>
            <a:r>
              <a:rPr lang="zh-CN" altLang="en-US" sz="2400" b="1">
                <a:solidFill>
                  <a:srgbClr val="0000FF"/>
                </a:solidFill>
                <a:latin typeface="微软雅黑" panose="020B0503020204020204" charset="-122"/>
                <a:ea typeface="微软雅黑"/>
                <a:cs typeface="微软雅黑" panose="020B0503020204020204" charset="-122"/>
                <a:sym typeface="+mn-ea"/>
              </a:rPr>
              <a:t>战国</a:t>
            </a:r>
            <a:r>
              <a:rPr lang="en-US" altLang="zh-CN" sz="2400" b="1">
                <a:solidFill>
                  <a:srgbClr val="0000FF"/>
                </a:solidFill>
                <a:latin typeface="微软雅黑" panose="020B0503020204020204" charset="-122"/>
                <a:ea typeface="微软雅黑"/>
                <a:cs typeface="微软雅黑" panose="020B0503020204020204" charset="-122"/>
                <a:sym typeface="+mn-ea"/>
              </a:rPr>
              <a:t>——封建政治制度开始产生</a:t>
            </a:r>
            <a:endParaRPr sz="2400" b="1">
              <a:solidFill>
                <a:srgbClr val="0000FF"/>
              </a:solidFill>
              <a:latin typeface="微软雅黑" panose="020B0503020204020204" charset="-122"/>
              <a:ea typeface="微软雅黑"/>
              <a:cs typeface="微软雅黑" panose="020B0503020204020204" charset="-122"/>
              <a:sym typeface="+mn-ea"/>
            </a:endParaRPr>
          </a:p>
        </p:txBody>
      </p:sp>
      <p:sp>
        <p:nvSpPr>
          <p:cNvPr id="5" name="文本框 4"/>
          <p:cNvSpPr txBox="1"/>
          <p:nvPr/>
        </p:nvSpPr>
        <p:spPr>
          <a:xfrm>
            <a:off x="2434590" y="1777365"/>
            <a:ext cx="8276590" cy="1050290"/>
          </a:xfrm>
          <a:prstGeom prst="rect">
            <a:avLst/>
          </a:prstGeom>
          <a:noFill/>
        </p:spPr>
        <p:txBody>
          <a:bodyPr wrap="square" rtlCol="0">
            <a:spAutoFit/>
          </a:bodyPr>
          <a:lstStyle/>
          <a:p>
            <a:pPr>
              <a:lnSpc>
                <a:spcPct val="130000"/>
              </a:lnSpc>
            </a:pPr>
            <a:r>
              <a:rPr lang="zh-CN" sz="2400" b="1">
                <a:latin typeface="微软雅黑" panose="020B0503020204020204" charset="-122"/>
                <a:ea typeface="微软雅黑"/>
                <a:cs typeface="微软雅黑" panose="020B0503020204020204" charset="-122"/>
                <a:sym typeface="+mn-ea"/>
              </a:rPr>
              <a:t>春秋时期，随着社会经济的发展和宗法血缘关系的瓦解，贵族等级分封制开始解体。</a:t>
            </a:r>
            <a:endParaRPr lang="zh-CN" altLang="en-US" sz="2400" b="1">
              <a:latin typeface="微软雅黑" panose="020B0503020204020204" charset="-122"/>
              <a:ea typeface="微软雅黑"/>
              <a:cs typeface="微软雅黑" panose="020B0503020204020204" charset="-122"/>
              <a:sym typeface="+mn-ea"/>
            </a:endParaRPr>
          </a:p>
        </p:txBody>
      </p:sp>
      <p:sp>
        <p:nvSpPr>
          <p:cNvPr id="7" name="圆角矩形 6"/>
          <p:cNvSpPr/>
          <p:nvPr/>
        </p:nvSpPr>
        <p:spPr>
          <a:xfrm>
            <a:off x="1430020" y="2008505"/>
            <a:ext cx="862330" cy="58801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bg1"/>
                </a:solidFill>
              </a:rPr>
              <a:t>原因</a:t>
            </a:r>
          </a:p>
        </p:txBody>
      </p:sp>
      <p:sp>
        <p:nvSpPr>
          <p:cNvPr id="8" name="圆角矩形 7"/>
          <p:cNvSpPr/>
          <p:nvPr/>
        </p:nvSpPr>
        <p:spPr>
          <a:xfrm>
            <a:off x="1430020" y="3416300"/>
            <a:ext cx="862330" cy="58801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bg1"/>
                </a:solidFill>
              </a:rPr>
              <a:t>途径</a:t>
            </a:r>
          </a:p>
        </p:txBody>
      </p:sp>
      <p:sp>
        <p:nvSpPr>
          <p:cNvPr id="9" name="圆角矩形 8"/>
          <p:cNvSpPr/>
          <p:nvPr/>
        </p:nvSpPr>
        <p:spPr>
          <a:xfrm>
            <a:off x="1430020" y="4794250"/>
            <a:ext cx="862330" cy="58801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bg1"/>
                </a:solidFill>
              </a:rPr>
              <a:t>结果</a:t>
            </a:r>
          </a:p>
        </p:txBody>
      </p:sp>
      <p:sp>
        <p:nvSpPr>
          <p:cNvPr id="10" name="文本框 9"/>
          <p:cNvSpPr txBox="1"/>
          <p:nvPr/>
        </p:nvSpPr>
        <p:spPr>
          <a:xfrm>
            <a:off x="2434590" y="3253740"/>
            <a:ext cx="8189595" cy="1050290"/>
          </a:xfrm>
          <a:prstGeom prst="rect">
            <a:avLst/>
          </a:prstGeom>
          <a:noFill/>
        </p:spPr>
        <p:txBody>
          <a:bodyPr wrap="square" rtlCol="0">
            <a:spAutoFit/>
          </a:bodyPr>
          <a:lstStyle/>
          <a:p>
            <a:pPr>
              <a:lnSpc>
                <a:spcPct val="130000"/>
              </a:lnSpc>
              <a:buClrTx/>
              <a:buSzTx/>
              <a:buFontTx/>
            </a:pPr>
            <a:r>
              <a:rPr lang="zh-CN" altLang="en-US" sz="2400" b="1">
                <a:latin typeface="Calibri"/>
                <a:sym typeface="+mn-ea"/>
              </a:rPr>
              <a:t>为适应社会变化的需要，各国在政治上进行了重大改革（如：秦国的商鞅变法）</a:t>
            </a:r>
          </a:p>
        </p:txBody>
      </p:sp>
      <p:sp>
        <p:nvSpPr>
          <p:cNvPr id="13" name="文本框 12"/>
          <p:cNvSpPr txBox="1"/>
          <p:nvPr/>
        </p:nvSpPr>
        <p:spPr>
          <a:xfrm>
            <a:off x="2434590" y="4563110"/>
            <a:ext cx="6201410" cy="1050290"/>
          </a:xfrm>
          <a:prstGeom prst="rect">
            <a:avLst/>
          </a:prstGeom>
          <a:noFill/>
        </p:spPr>
        <p:txBody>
          <a:bodyPr wrap="square" rtlCol="0" anchor="t">
            <a:spAutoFit/>
          </a:bodyPr>
          <a:lstStyle/>
          <a:p>
            <a:pPr>
              <a:lnSpc>
                <a:spcPct val="130000"/>
              </a:lnSpc>
            </a:pPr>
            <a:r>
              <a:rPr lang="zh-CN" sz="2400" b="1">
                <a:latin typeface="微软雅黑" panose="020B0503020204020204" charset="-122"/>
                <a:ea typeface="微软雅黑"/>
                <a:sym typeface="+mn-ea"/>
              </a:rPr>
              <a:t>①君主权力加强</a:t>
            </a:r>
          </a:p>
          <a:p>
            <a:pPr>
              <a:lnSpc>
                <a:spcPct val="130000"/>
              </a:lnSpc>
            </a:pPr>
            <a:r>
              <a:rPr lang="zh-CN" sz="2400" b="1">
                <a:latin typeface="微软雅黑" panose="020B0503020204020204" charset="-122"/>
                <a:ea typeface="微软雅黑"/>
                <a:sym typeface="+mn-ea"/>
              </a:rPr>
              <a:t>②郡县制、官僚制等封建政治制度开始产生</a:t>
            </a:r>
            <a:endParaRPr lang="zh-CN" altLang="en-US" sz="2400" b="1">
              <a:latin typeface="微软雅黑" panose="020B0503020204020204" charset="-122"/>
              <a:ea typeface="微软雅黑"/>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grpId="0" nodeType="clickEffect">
                                  <p:stCondLst>
                                    <p:cond delay="0"/>
                                  </p:stCondLst>
                                  <p:childTnLst>
                                    <p:set>
                                      <p:cBhvr>
                                        <p:cTn id="6" dur="2000" fill="hold">
                                          <p:stCondLst>
                                            <p:cond delay="0"/>
                                          </p:stCondLst>
                                        </p:cTn>
                                        <p:tgtEl>
                                          <p:spTgt spid="7"/>
                                        </p:tgtEl>
                                        <p:attrNameLst>
                                          <p:attrName>style.visibility</p:attrName>
                                        </p:attrNameLst>
                                      </p:cBhvr>
                                      <p:to>
                                        <p:strVal val="visible"/>
                                      </p:to>
                                    </p:set>
                                    <p:anim calcmode="lin" valueType="num">
                                      <p:cBhvr additive="base">
                                        <p:cTn id="7" dur="2000"/>
                                        <p:tgtEl>
                                          <p:spTgt spid="7"/>
                                        </p:tgtEl>
                                        <p:attrNameLst>
                                          <p:attrName>ppt_x</p:attrName>
                                        </p:attrNameLst>
                                      </p:cBhvr>
                                      <p:tavLst>
                                        <p:tav tm="0">
                                          <p:val>
                                            <p:strVal val="#ppt_x-#ppt_w*1.125000"/>
                                          </p:val>
                                        </p:tav>
                                        <p:tav tm="100000">
                                          <p:val>
                                            <p:strVal val="#ppt_x"/>
                                          </p:val>
                                        </p:tav>
                                      </p:tavLst>
                                    </p:anim>
                                    <p:animEffect transition="in" filter="wipe(right)">
                                      <p:cBhvr>
                                        <p:cTn id="8" dur="2000"/>
                                        <p:tgtEl>
                                          <p:spTgt spid="7"/>
                                        </p:tgtEl>
                                      </p:cBhvr>
                                    </p:animEffect>
                                  </p:childTnLst>
                                </p:cTn>
                              </p:par>
                              <p:par>
                                <p:cTn id="9" presetID="12" presetClass="entr" presetSubtype="8" fill="hold" grpId="0" nodeType="withEffect">
                                  <p:stCondLst>
                                    <p:cond delay="0"/>
                                  </p:stCondLst>
                                  <p:childTnLst>
                                    <p:set>
                                      <p:cBhvr>
                                        <p:cTn id="10" dur="2000" fill="hold">
                                          <p:stCondLst>
                                            <p:cond delay="0"/>
                                          </p:stCondLst>
                                        </p:cTn>
                                        <p:tgtEl>
                                          <p:spTgt spid="8"/>
                                        </p:tgtEl>
                                        <p:attrNameLst>
                                          <p:attrName>style.visibility</p:attrName>
                                        </p:attrNameLst>
                                      </p:cBhvr>
                                      <p:to>
                                        <p:strVal val="visible"/>
                                      </p:to>
                                    </p:set>
                                    <p:anim calcmode="lin" valueType="num">
                                      <p:cBhvr additive="base">
                                        <p:cTn id="11" dur="2000"/>
                                        <p:tgtEl>
                                          <p:spTgt spid="8"/>
                                        </p:tgtEl>
                                        <p:attrNameLst>
                                          <p:attrName>ppt_x</p:attrName>
                                        </p:attrNameLst>
                                      </p:cBhvr>
                                      <p:tavLst>
                                        <p:tav tm="0">
                                          <p:val>
                                            <p:strVal val="#ppt_x-#ppt_w*1.125000"/>
                                          </p:val>
                                        </p:tav>
                                        <p:tav tm="100000">
                                          <p:val>
                                            <p:strVal val="#ppt_x"/>
                                          </p:val>
                                        </p:tav>
                                      </p:tavLst>
                                    </p:anim>
                                    <p:animEffect transition="in" filter="wipe(right)">
                                      <p:cBhvr>
                                        <p:cTn id="12" dur="2000"/>
                                        <p:tgtEl>
                                          <p:spTgt spid="8"/>
                                        </p:tgtEl>
                                      </p:cBhvr>
                                    </p:animEffect>
                                  </p:childTnLst>
                                </p:cTn>
                              </p:par>
                              <p:par>
                                <p:cTn id="13" presetID="12" presetClass="entr" presetSubtype="8" fill="hold" grpId="0" nodeType="withEffect">
                                  <p:stCondLst>
                                    <p:cond delay="0"/>
                                  </p:stCondLst>
                                  <p:childTnLst>
                                    <p:set>
                                      <p:cBhvr>
                                        <p:cTn id="14" dur="2000" fill="hold">
                                          <p:stCondLst>
                                            <p:cond delay="0"/>
                                          </p:stCondLst>
                                        </p:cTn>
                                        <p:tgtEl>
                                          <p:spTgt spid="9"/>
                                        </p:tgtEl>
                                        <p:attrNameLst>
                                          <p:attrName>style.visibility</p:attrName>
                                        </p:attrNameLst>
                                      </p:cBhvr>
                                      <p:to>
                                        <p:strVal val="visible"/>
                                      </p:to>
                                    </p:set>
                                    <p:anim calcmode="lin" valueType="num">
                                      <p:cBhvr additive="base">
                                        <p:cTn id="15" dur="2000"/>
                                        <p:tgtEl>
                                          <p:spTgt spid="9"/>
                                        </p:tgtEl>
                                        <p:attrNameLst>
                                          <p:attrName>ppt_x</p:attrName>
                                        </p:attrNameLst>
                                      </p:cBhvr>
                                      <p:tavLst>
                                        <p:tav tm="0">
                                          <p:val>
                                            <p:strVal val="#ppt_x-#ppt_w*1.125000"/>
                                          </p:val>
                                        </p:tav>
                                        <p:tav tm="100000">
                                          <p:val>
                                            <p:strVal val="#ppt_x"/>
                                          </p:val>
                                        </p:tav>
                                      </p:tavLst>
                                    </p:anim>
                                    <p:animEffect transition="in" filter="wipe(right)">
                                      <p:cBhvr>
                                        <p:cTn id="16" dur="2000"/>
                                        <p:tgtEl>
                                          <p:spTgt spid="9"/>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2" presetClass="entr" presetSubtype="2" fill="hold" grpId="0" nodeType="clickEffect">
                                  <p:stCondLst>
                                    <p:cond delay="0"/>
                                  </p:stCondLst>
                                  <p:childTnLst>
                                    <p:set>
                                      <p:cBhvr>
                                        <p:cTn id="20" dur="2000" fill="hold">
                                          <p:stCondLst>
                                            <p:cond delay="0"/>
                                          </p:stCondLst>
                                        </p:cTn>
                                        <p:tgtEl>
                                          <p:spTgt spid="5"/>
                                        </p:tgtEl>
                                        <p:attrNameLst>
                                          <p:attrName>style.visibility</p:attrName>
                                        </p:attrNameLst>
                                      </p:cBhvr>
                                      <p:to>
                                        <p:strVal val="visible"/>
                                      </p:to>
                                    </p:set>
                                    <p:anim calcmode="lin" valueType="num">
                                      <p:cBhvr additive="base">
                                        <p:cTn id="21" dur="2000"/>
                                        <p:tgtEl>
                                          <p:spTgt spid="5"/>
                                        </p:tgtEl>
                                        <p:attrNameLst>
                                          <p:attrName>ppt_x</p:attrName>
                                        </p:attrNameLst>
                                      </p:cBhvr>
                                      <p:tavLst>
                                        <p:tav tm="0">
                                          <p:val>
                                            <p:strVal val="#ppt_x+#ppt_w*1.125000"/>
                                          </p:val>
                                        </p:tav>
                                        <p:tav tm="100000">
                                          <p:val>
                                            <p:strVal val="#ppt_x"/>
                                          </p:val>
                                        </p:tav>
                                      </p:tavLst>
                                    </p:anim>
                                    <p:animEffect transition="in" filter="wipe(left)">
                                      <p:cBhvr>
                                        <p:cTn id="22" dur="2000"/>
                                        <p:tgtEl>
                                          <p:spTgt spid="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2" presetClass="entr" presetSubtype="2" fill="hold" grpId="0" nodeType="clickEffect">
                                  <p:stCondLst>
                                    <p:cond delay="0"/>
                                  </p:stCondLst>
                                  <p:childTnLst>
                                    <p:set>
                                      <p:cBhvr>
                                        <p:cTn id="26" dur="2000" fill="hold">
                                          <p:stCondLst>
                                            <p:cond delay="0"/>
                                          </p:stCondLst>
                                        </p:cTn>
                                        <p:tgtEl>
                                          <p:spTgt spid="10"/>
                                        </p:tgtEl>
                                        <p:attrNameLst>
                                          <p:attrName>style.visibility</p:attrName>
                                        </p:attrNameLst>
                                      </p:cBhvr>
                                      <p:to>
                                        <p:strVal val="visible"/>
                                      </p:to>
                                    </p:set>
                                    <p:anim calcmode="lin" valueType="num">
                                      <p:cBhvr additive="base">
                                        <p:cTn id="27" dur="2000"/>
                                        <p:tgtEl>
                                          <p:spTgt spid="10"/>
                                        </p:tgtEl>
                                        <p:attrNameLst>
                                          <p:attrName>ppt_x</p:attrName>
                                        </p:attrNameLst>
                                      </p:cBhvr>
                                      <p:tavLst>
                                        <p:tav tm="0">
                                          <p:val>
                                            <p:strVal val="#ppt_x+#ppt_w*1.125000"/>
                                          </p:val>
                                        </p:tav>
                                        <p:tav tm="100000">
                                          <p:val>
                                            <p:strVal val="#ppt_x"/>
                                          </p:val>
                                        </p:tav>
                                      </p:tavLst>
                                    </p:anim>
                                    <p:animEffect transition="in" filter="wipe(left)">
                                      <p:cBhvr>
                                        <p:cTn id="28" dur="2000"/>
                                        <p:tgtEl>
                                          <p:spTgt spid="10"/>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2" presetClass="entr" presetSubtype="2" fill="hold" grpId="0" nodeType="clickEffect">
                                  <p:stCondLst>
                                    <p:cond delay="0"/>
                                  </p:stCondLst>
                                  <p:childTnLst>
                                    <p:set>
                                      <p:cBhvr>
                                        <p:cTn id="32" dur="2000" fill="hold">
                                          <p:stCondLst>
                                            <p:cond delay="0"/>
                                          </p:stCondLst>
                                        </p:cTn>
                                        <p:tgtEl>
                                          <p:spTgt spid="13"/>
                                        </p:tgtEl>
                                        <p:attrNameLst>
                                          <p:attrName>style.visibility</p:attrName>
                                        </p:attrNameLst>
                                      </p:cBhvr>
                                      <p:to>
                                        <p:strVal val="visible"/>
                                      </p:to>
                                    </p:set>
                                    <p:anim calcmode="lin" valueType="num">
                                      <p:cBhvr additive="base">
                                        <p:cTn id="33" dur="2000"/>
                                        <p:tgtEl>
                                          <p:spTgt spid="13"/>
                                        </p:tgtEl>
                                        <p:attrNameLst>
                                          <p:attrName>ppt_x</p:attrName>
                                        </p:attrNameLst>
                                      </p:cBhvr>
                                      <p:tavLst>
                                        <p:tav tm="0">
                                          <p:val>
                                            <p:strVal val="#ppt_x+#ppt_w*1.125000"/>
                                          </p:val>
                                        </p:tav>
                                        <p:tav tm="100000">
                                          <p:val>
                                            <p:strVal val="#ppt_x"/>
                                          </p:val>
                                        </p:tav>
                                      </p:tavLst>
                                    </p:anim>
                                    <p:animEffect transition="in" filter="wipe(left)">
                                      <p:cBhvr>
                                        <p:cTn id="34"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794510" y="3210560"/>
            <a:ext cx="8418830" cy="10160"/>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1520190" y="2101215"/>
            <a:ext cx="1195070" cy="2124710"/>
            <a:chOff x="2394" y="3309"/>
            <a:chExt cx="1882" cy="3346"/>
          </a:xfrm>
        </p:grpSpPr>
        <p:cxnSp>
          <p:nvCxnSpPr>
            <p:cNvPr id="4" name="直接连接符 3"/>
            <p:cNvCxnSpPr/>
            <p:nvPr/>
          </p:nvCxnSpPr>
          <p:spPr>
            <a:xfrm flipH="1">
              <a:off x="3328" y="4585"/>
              <a:ext cx="15" cy="958"/>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2488" y="5543"/>
              <a:ext cx="1695" cy="1113"/>
            </a:xfrm>
            <a:prstGeom prst="rect">
              <a:avLst/>
            </a:prstGeom>
            <a:noFill/>
            <a:ln>
              <a:noFill/>
            </a:ln>
          </p:spPr>
          <p:txBody>
            <a:bodyPr wrap="square" rtlCol="0">
              <a:spAutoFit/>
            </a:bodyPr>
            <a:lstStyle/>
            <a:p>
              <a:pPr algn="ctr"/>
              <a:r>
                <a:rPr lang="zh-CN" altLang="en-US" sz="2000" b="1">
                  <a:solidFill>
                    <a:schemeClr val="tx1"/>
                  </a:solidFill>
                  <a:latin typeface="微软雅黑" panose="020B0503020204020204" charset="-122"/>
                  <a:ea typeface="微软雅黑"/>
                </a:rPr>
                <a:t>原始社会末期</a:t>
              </a:r>
            </a:p>
          </p:txBody>
        </p:sp>
        <p:sp>
          <p:nvSpPr>
            <p:cNvPr id="17" name="圆角矩形 16"/>
            <p:cNvSpPr/>
            <p:nvPr/>
          </p:nvSpPr>
          <p:spPr>
            <a:xfrm>
              <a:off x="2394" y="3309"/>
              <a:ext cx="1883" cy="1213"/>
            </a:xfrm>
            <a:prstGeom prst="round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t>禅让制</a:t>
              </a:r>
            </a:p>
          </p:txBody>
        </p:sp>
      </p:grpSp>
      <p:grpSp>
        <p:nvGrpSpPr>
          <p:cNvPr id="12" name="组合 11"/>
          <p:cNvGrpSpPr/>
          <p:nvPr/>
        </p:nvGrpSpPr>
        <p:grpSpPr>
          <a:xfrm>
            <a:off x="2925445" y="2101215"/>
            <a:ext cx="1195070" cy="1817370"/>
            <a:chOff x="4607" y="3309"/>
            <a:chExt cx="1882" cy="2862"/>
          </a:xfrm>
        </p:grpSpPr>
        <p:cxnSp>
          <p:nvCxnSpPr>
            <p:cNvPr id="5" name="直接连接符 4"/>
            <p:cNvCxnSpPr/>
            <p:nvPr/>
          </p:nvCxnSpPr>
          <p:spPr>
            <a:xfrm flipH="1">
              <a:off x="5541" y="4585"/>
              <a:ext cx="15" cy="958"/>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4701" y="5543"/>
              <a:ext cx="1695" cy="628"/>
            </a:xfrm>
            <a:prstGeom prst="rect">
              <a:avLst/>
            </a:prstGeom>
            <a:noFill/>
            <a:ln>
              <a:noFill/>
            </a:ln>
          </p:spPr>
          <p:txBody>
            <a:bodyPr wrap="square" rtlCol="0">
              <a:spAutoFit/>
            </a:bodyPr>
            <a:lstStyle/>
            <a:p>
              <a:pPr algn="ctr"/>
              <a:r>
                <a:rPr lang="zh-CN" altLang="en-US" sz="2000" b="1">
                  <a:solidFill>
                    <a:schemeClr val="tx1"/>
                  </a:solidFill>
                  <a:latin typeface="微软雅黑" panose="020B0503020204020204" charset="-122"/>
                  <a:ea typeface="微软雅黑"/>
                </a:rPr>
                <a:t>夏朝</a:t>
              </a:r>
            </a:p>
          </p:txBody>
        </p:sp>
        <p:sp>
          <p:nvSpPr>
            <p:cNvPr id="18" name="圆角矩形 17"/>
            <p:cNvSpPr/>
            <p:nvPr/>
          </p:nvSpPr>
          <p:spPr>
            <a:xfrm>
              <a:off x="4607" y="3309"/>
              <a:ext cx="1883" cy="1213"/>
            </a:xfrm>
            <a:prstGeom prst="round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t>世袭制</a:t>
              </a:r>
            </a:p>
          </p:txBody>
        </p:sp>
      </p:grpSp>
      <p:grpSp>
        <p:nvGrpSpPr>
          <p:cNvPr id="20" name="组合 19"/>
          <p:cNvGrpSpPr/>
          <p:nvPr/>
        </p:nvGrpSpPr>
        <p:grpSpPr>
          <a:xfrm>
            <a:off x="4254500" y="2101215"/>
            <a:ext cx="1559560" cy="1817370"/>
            <a:chOff x="6700" y="3309"/>
            <a:chExt cx="2456" cy="2862"/>
          </a:xfrm>
        </p:grpSpPr>
        <p:cxnSp>
          <p:nvCxnSpPr>
            <p:cNvPr id="6" name="直接连接符 5"/>
            <p:cNvCxnSpPr/>
            <p:nvPr/>
          </p:nvCxnSpPr>
          <p:spPr>
            <a:xfrm flipH="1">
              <a:off x="8033" y="4585"/>
              <a:ext cx="15" cy="958"/>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7302" y="5543"/>
              <a:ext cx="1586" cy="628"/>
            </a:xfrm>
            <a:prstGeom prst="rect">
              <a:avLst/>
            </a:prstGeom>
            <a:noFill/>
            <a:ln>
              <a:noFill/>
            </a:ln>
          </p:spPr>
          <p:txBody>
            <a:bodyPr wrap="square" rtlCol="0">
              <a:spAutoFit/>
            </a:bodyPr>
            <a:lstStyle/>
            <a:p>
              <a:pPr algn="ctr"/>
              <a:r>
                <a:rPr lang="zh-CN" altLang="en-US" sz="2000" b="1">
                  <a:solidFill>
                    <a:schemeClr val="tx1"/>
                  </a:solidFill>
                  <a:latin typeface="微软雅黑" panose="020B0503020204020204" charset="-122"/>
                  <a:ea typeface="微软雅黑"/>
                </a:rPr>
                <a:t>商朝</a:t>
              </a:r>
            </a:p>
          </p:txBody>
        </p:sp>
        <p:sp>
          <p:nvSpPr>
            <p:cNvPr id="19" name="圆角矩形 18"/>
            <p:cNvSpPr/>
            <p:nvPr/>
          </p:nvSpPr>
          <p:spPr>
            <a:xfrm>
              <a:off x="6700" y="3309"/>
              <a:ext cx="2457" cy="1213"/>
            </a:xfrm>
            <a:prstGeom prst="round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t>内外服制</a:t>
              </a:r>
            </a:p>
          </p:txBody>
        </p:sp>
      </p:grpSp>
      <p:grpSp>
        <p:nvGrpSpPr>
          <p:cNvPr id="21" name="组合 20"/>
          <p:cNvGrpSpPr/>
          <p:nvPr/>
        </p:nvGrpSpPr>
        <p:grpSpPr>
          <a:xfrm>
            <a:off x="6179820" y="2101215"/>
            <a:ext cx="1174750" cy="1817370"/>
            <a:chOff x="9732" y="3309"/>
            <a:chExt cx="1850" cy="2862"/>
          </a:xfrm>
        </p:grpSpPr>
        <p:cxnSp>
          <p:nvCxnSpPr>
            <p:cNvPr id="7" name="直接连接符 6"/>
            <p:cNvCxnSpPr/>
            <p:nvPr/>
          </p:nvCxnSpPr>
          <p:spPr>
            <a:xfrm flipH="1">
              <a:off x="10634" y="4585"/>
              <a:ext cx="15" cy="958"/>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9848" y="5543"/>
              <a:ext cx="1586" cy="628"/>
            </a:xfrm>
            <a:prstGeom prst="rect">
              <a:avLst/>
            </a:prstGeom>
            <a:noFill/>
            <a:ln>
              <a:noFill/>
            </a:ln>
          </p:spPr>
          <p:txBody>
            <a:bodyPr wrap="square" rtlCol="0">
              <a:spAutoFit/>
            </a:bodyPr>
            <a:lstStyle/>
            <a:p>
              <a:pPr algn="ctr"/>
              <a:r>
                <a:rPr lang="zh-CN" altLang="en-US" sz="2000" b="1">
                  <a:solidFill>
                    <a:schemeClr val="tx1"/>
                  </a:solidFill>
                  <a:latin typeface="微软雅黑" panose="020B0503020204020204" charset="-122"/>
                  <a:ea typeface="微软雅黑"/>
                </a:rPr>
                <a:t>西周</a:t>
              </a:r>
            </a:p>
          </p:txBody>
        </p:sp>
        <p:sp>
          <p:nvSpPr>
            <p:cNvPr id="23" name="圆角矩形 22"/>
            <p:cNvSpPr/>
            <p:nvPr/>
          </p:nvSpPr>
          <p:spPr>
            <a:xfrm>
              <a:off x="9732" y="3309"/>
              <a:ext cx="1850" cy="1213"/>
            </a:xfrm>
            <a:prstGeom prst="round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t>分封制</a:t>
              </a:r>
            </a:p>
            <a:p>
              <a:pPr algn="ctr"/>
              <a:r>
                <a:rPr lang="zh-CN" altLang="en-US" sz="2000" b="1"/>
                <a:t>宗法制</a:t>
              </a:r>
            </a:p>
          </p:txBody>
        </p:sp>
      </p:grpSp>
      <p:grpSp>
        <p:nvGrpSpPr>
          <p:cNvPr id="22" name="组合 21"/>
          <p:cNvGrpSpPr/>
          <p:nvPr/>
        </p:nvGrpSpPr>
        <p:grpSpPr>
          <a:xfrm>
            <a:off x="7520940" y="2101215"/>
            <a:ext cx="1356360" cy="1817370"/>
            <a:chOff x="11844" y="3309"/>
            <a:chExt cx="2136" cy="2862"/>
          </a:xfrm>
        </p:grpSpPr>
        <p:cxnSp>
          <p:nvCxnSpPr>
            <p:cNvPr id="8" name="直接连接符 7"/>
            <p:cNvCxnSpPr/>
            <p:nvPr/>
          </p:nvCxnSpPr>
          <p:spPr>
            <a:xfrm flipH="1">
              <a:off x="12904" y="4522"/>
              <a:ext cx="15" cy="958"/>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12119" y="5543"/>
              <a:ext cx="1586" cy="628"/>
            </a:xfrm>
            <a:prstGeom prst="rect">
              <a:avLst/>
            </a:prstGeom>
            <a:noFill/>
            <a:ln>
              <a:noFill/>
            </a:ln>
          </p:spPr>
          <p:txBody>
            <a:bodyPr wrap="square" rtlCol="0">
              <a:spAutoFit/>
            </a:bodyPr>
            <a:lstStyle/>
            <a:p>
              <a:pPr algn="ctr"/>
              <a:r>
                <a:rPr lang="zh-CN" altLang="en-US" sz="2000" b="1">
                  <a:solidFill>
                    <a:schemeClr val="tx1"/>
                  </a:solidFill>
                  <a:latin typeface="微软雅黑" panose="020B0503020204020204" charset="-122"/>
                  <a:ea typeface="微软雅黑"/>
                </a:rPr>
                <a:t>春秋</a:t>
              </a:r>
            </a:p>
          </p:txBody>
        </p:sp>
        <p:sp>
          <p:nvSpPr>
            <p:cNvPr id="24" name="圆角矩形 23"/>
            <p:cNvSpPr/>
            <p:nvPr/>
          </p:nvSpPr>
          <p:spPr>
            <a:xfrm>
              <a:off x="11844" y="3309"/>
              <a:ext cx="2137" cy="1213"/>
            </a:xfrm>
            <a:prstGeom prst="round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a:t>分封制</a:t>
              </a:r>
            </a:p>
            <a:p>
              <a:pPr algn="ctr"/>
              <a:r>
                <a:rPr lang="zh-CN" altLang="en-US" sz="2000" b="1"/>
                <a:t>开始解体</a:t>
              </a:r>
            </a:p>
          </p:txBody>
        </p:sp>
      </p:grpSp>
      <p:grpSp>
        <p:nvGrpSpPr>
          <p:cNvPr id="25" name="组合 24"/>
          <p:cNvGrpSpPr/>
          <p:nvPr/>
        </p:nvGrpSpPr>
        <p:grpSpPr>
          <a:xfrm>
            <a:off x="9149715" y="2101215"/>
            <a:ext cx="1160780" cy="1817370"/>
            <a:chOff x="14409" y="3309"/>
            <a:chExt cx="1828" cy="2862"/>
          </a:xfrm>
        </p:grpSpPr>
        <p:cxnSp>
          <p:nvCxnSpPr>
            <p:cNvPr id="9" name="直接连接符 8"/>
            <p:cNvCxnSpPr/>
            <p:nvPr/>
          </p:nvCxnSpPr>
          <p:spPr>
            <a:xfrm flipH="1">
              <a:off x="15316" y="4522"/>
              <a:ext cx="15" cy="958"/>
            </a:xfrm>
            <a:prstGeom prst="line">
              <a:avLst/>
            </a:prstGeom>
            <a:ln w="38100">
              <a:solidFill>
                <a:srgbClr val="0000FF"/>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14531" y="5543"/>
              <a:ext cx="1586" cy="628"/>
            </a:xfrm>
            <a:prstGeom prst="rect">
              <a:avLst/>
            </a:prstGeom>
            <a:noFill/>
            <a:ln>
              <a:noFill/>
            </a:ln>
          </p:spPr>
          <p:txBody>
            <a:bodyPr wrap="square" rtlCol="0">
              <a:spAutoFit/>
            </a:bodyPr>
            <a:lstStyle/>
            <a:p>
              <a:pPr algn="ctr"/>
              <a:r>
                <a:rPr lang="zh-CN" altLang="en-US" sz="2000" b="1">
                  <a:solidFill>
                    <a:schemeClr val="tx1"/>
                  </a:solidFill>
                  <a:latin typeface="微软雅黑" panose="020B0503020204020204" charset="-122"/>
                  <a:ea typeface="微软雅黑"/>
                </a:rPr>
                <a:t>战国</a:t>
              </a:r>
            </a:p>
          </p:txBody>
        </p:sp>
        <p:sp>
          <p:nvSpPr>
            <p:cNvPr id="38" name="圆角矩形 37"/>
            <p:cNvSpPr/>
            <p:nvPr/>
          </p:nvSpPr>
          <p:spPr>
            <a:xfrm>
              <a:off x="14409" y="3309"/>
              <a:ext cx="1828" cy="1213"/>
            </a:xfrm>
            <a:prstGeom prst="round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sz="2000" b="1">
                  <a:latin typeface="微软雅黑" panose="020B0503020204020204" charset="-122"/>
                  <a:ea typeface="微软雅黑"/>
                  <a:sym typeface="+mn-ea"/>
                </a:rPr>
                <a:t>郡县制</a:t>
              </a:r>
            </a:p>
            <a:p>
              <a:pPr algn="ctr"/>
              <a:r>
                <a:rPr lang="zh-CN" sz="2000" b="1">
                  <a:latin typeface="微软雅黑" panose="020B0503020204020204" charset="-122"/>
                  <a:ea typeface="微软雅黑"/>
                  <a:sym typeface="+mn-ea"/>
                </a:rPr>
                <a:t>官僚制</a:t>
              </a:r>
              <a:endParaRPr lang="zh-CN" altLang="en-US" sz="2000" b="1"/>
            </a:p>
          </p:txBody>
        </p:sp>
      </p:grpSp>
      <p:grpSp>
        <p:nvGrpSpPr>
          <p:cNvPr id="26" name="组合 25"/>
          <p:cNvGrpSpPr/>
          <p:nvPr/>
        </p:nvGrpSpPr>
        <p:grpSpPr>
          <a:xfrm>
            <a:off x="3518535" y="4067810"/>
            <a:ext cx="4685030" cy="1466215"/>
            <a:chOff x="5541" y="6406"/>
            <a:chExt cx="7378" cy="2309"/>
          </a:xfrm>
        </p:grpSpPr>
        <p:sp>
          <p:nvSpPr>
            <p:cNvPr id="39" name="左大括号 38"/>
            <p:cNvSpPr/>
            <p:nvPr/>
          </p:nvSpPr>
          <p:spPr>
            <a:xfrm rot="16200000">
              <a:off x="8975" y="2972"/>
              <a:ext cx="511" cy="7378"/>
            </a:xfrm>
            <a:prstGeom prst="leftBrace">
              <a:avLst>
                <a:gd name="adj1" fmla="val 39628"/>
                <a:gd name="adj2" fmla="val 50000"/>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0" name="圆角矩形 39"/>
            <p:cNvSpPr/>
            <p:nvPr/>
          </p:nvSpPr>
          <p:spPr>
            <a:xfrm>
              <a:off x="6111" y="7279"/>
              <a:ext cx="6240" cy="1436"/>
            </a:xfrm>
            <a:prstGeom prst="round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000" b="1"/>
                <a:t>君主权力不是绝对的；原始民主传统，对君主的权力有制约作用</a:t>
              </a:r>
            </a:p>
          </p:txBody>
        </p:sp>
      </p:grpSp>
      <p:grpSp>
        <p:nvGrpSpPr>
          <p:cNvPr id="27" name="组合 26"/>
          <p:cNvGrpSpPr/>
          <p:nvPr/>
        </p:nvGrpSpPr>
        <p:grpSpPr>
          <a:xfrm>
            <a:off x="9149715" y="3918585"/>
            <a:ext cx="1154430" cy="1565910"/>
            <a:chOff x="14409" y="6171"/>
            <a:chExt cx="1818" cy="2466"/>
          </a:xfrm>
        </p:grpSpPr>
        <p:cxnSp>
          <p:nvCxnSpPr>
            <p:cNvPr id="41" name="直接连接符 40"/>
            <p:cNvCxnSpPr/>
            <p:nvPr/>
          </p:nvCxnSpPr>
          <p:spPr>
            <a:xfrm flipH="1">
              <a:off x="15331" y="6171"/>
              <a:ext cx="7" cy="1185"/>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42" name="圆角矩形 41"/>
            <p:cNvSpPr/>
            <p:nvPr/>
          </p:nvSpPr>
          <p:spPr>
            <a:xfrm>
              <a:off x="14409" y="7279"/>
              <a:ext cx="1819" cy="1358"/>
            </a:xfrm>
            <a:prstGeom prst="roundRect">
              <a:avLst/>
            </a:prstGeom>
            <a:solidFill>
              <a:schemeClr val="accent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000" b="1"/>
                <a:t>君主权力加强</a:t>
              </a:r>
            </a:p>
          </p:txBody>
        </p:sp>
      </p:grpSp>
      <p:sp>
        <p:nvSpPr>
          <p:cNvPr id="43" name="文本框 42"/>
          <p:cNvSpPr txBox="1"/>
          <p:nvPr/>
        </p:nvSpPr>
        <p:spPr>
          <a:xfrm>
            <a:off x="4121150" y="1151255"/>
            <a:ext cx="3652520" cy="460375"/>
          </a:xfrm>
          <a:prstGeom prst="rect">
            <a:avLst/>
          </a:prstGeom>
          <a:noFill/>
        </p:spPr>
        <p:txBody>
          <a:bodyPr wrap="square" rtlCol="0">
            <a:spAutoFit/>
          </a:bodyPr>
          <a:lstStyle/>
          <a:p>
            <a:pPr algn="ctr"/>
            <a:r>
              <a:rPr lang="zh-CN" sz="2400" b="1">
                <a:solidFill>
                  <a:srgbClr val="C00000"/>
                </a:solidFill>
                <a:latin typeface="微软雅黑" panose="020B0503020204020204" charset="-122"/>
                <a:ea typeface="微软雅黑"/>
                <a:sym typeface="+mn-ea"/>
              </a:rPr>
              <a:t>先秦时期的政治制度</a:t>
            </a:r>
            <a:endParaRPr lang="zh-CN" altLang="en-US" sz="2400" b="1">
              <a:solidFill>
                <a:srgbClr val="C00000"/>
              </a:solidFill>
              <a:latin typeface="微软雅黑" panose="020B0503020204020204" charset="-122"/>
              <a:ea typeface="微软雅黑"/>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2000"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8" fill="hold" nodeType="clickEffect">
                                  <p:stCondLst>
                                    <p:cond delay="0"/>
                                  </p:stCondLst>
                                  <p:childTnLst>
                                    <p:set>
                                      <p:cBhvr>
                                        <p:cTn id="11" dur="2000" fill="hold">
                                          <p:stCondLst>
                                            <p:cond delay="0"/>
                                          </p:stCondLst>
                                        </p:cTn>
                                        <p:tgtEl>
                                          <p:spTgt spid="3"/>
                                        </p:tgtEl>
                                        <p:attrNameLst>
                                          <p:attrName>style.visibility</p:attrName>
                                        </p:attrNameLst>
                                      </p:cBhvr>
                                      <p:to>
                                        <p:strVal val="visible"/>
                                      </p:to>
                                    </p:set>
                                    <p:anim calcmode="lin" valueType="num">
                                      <p:cBhvr additive="base">
                                        <p:cTn id="12" dur="2000"/>
                                        <p:tgtEl>
                                          <p:spTgt spid="3"/>
                                        </p:tgtEl>
                                        <p:attrNameLst>
                                          <p:attrName>ppt_x</p:attrName>
                                        </p:attrNameLst>
                                      </p:cBhvr>
                                      <p:tavLst>
                                        <p:tav tm="0">
                                          <p:val>
                                            <p:strVal val="#ppt_x-#ppt_w*1.125000"/>
                                          </p:val>
                                        </p:tav>
                                        <p:tav tm="100000">
                                          <p:val>
                                            <p:strVal val="#ppt_x"/>
                                          </p:val>
                                        </p:tav>
                                      </p:tavLst>
                                    </p:anim>
                                    <p:animEffect transition="in" filter="wipe(right)">
                                      <p:cBhvr>
                                        <p:cTn id="13" dur="2000"/>
                                        <p:tgtEl>
                                          <p:spTgt spid="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2" presetClass="entr" presetSubtype="8" fill="hold" nodeType="clickEffect">
                                  <p:stCondLst>
                                    <p:cond delay="0"/>
                                  </p:stCondLst>
                                  <p:childTnLst>
                                    <p:set>
                                      <p:cBhvr>
                                        <p:cTn id="17" dur="2000" fill="hold">
                                          <p:stCondLst>
                                            <p:cond delay="0"/>
                                          </p:stCondLst>
                                        </p:cTn>
                                        <p:tgtEl>
                                          <p:spTgt spid="12"/>
                                        </p:tgtEl>
                                        <p:attrNameLst>
                                          <p:attrName>style.visibility</p:attrName>
                                        </p:attrNameLst>
                                      </p:cBhvr>
                                      <p:to>
                                        <p:strVal val="visible"/>
                                      </p:to>
                                    </p:set>
                                    <p:anim calcmode="lin" valueType="num">
                                      <p:cBhvr additive="base">
                                        <p:cTn id="18" dur="2000"/>
                                        <p:tgtEl>
                                          <p:spTgt spid="12"/>
                                        </p:tgtEl>
                                        <p:attrNameLst>
                                          <p:attrName>ppt_x</p:attrName>
                                        </p:attrNameLst>
                                      </p:cBhvr>
                                      <p:tavLst>
                                        <p:tav tm="0">
                                          <p:val>
                                            <p:strVal val="#ppt_x-#ppt_w*1.125000"/>
                                          </p:val>
                                        </p:tav>
                                        <p:tav tm="100000">
                                          <p:val>
                                            <p:strVal val="#ppt_x"/>
                                          </p:val>
                                        </p:tav>
                                      </p:tavLst>
                                    </p:anim>
                                    <p:animEffect transition="in" filter="wipe(right)">
                                      <p:cBhvr>
                                        <p:cTn id="19" dur="2000"/>
                                        <p:tgtEl>
                                          <p:spTgt spid="12"/>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12" presetClass="entr" presetSubtype="8" fill="hold" nodeType="clickEffect">
                                  <p:stCondLst>
                                    <p:cond delay="0"/>
                                  </p:stCondLst>
                                  <p:childTnLst>
                                    <p:set>
                                      <p:cBhvr>
                                        <p:cTn id="23" dur="2000" fill="hold">
                                          <p:stCondLst>
                                            <p:cond delay="0"/>
                                          </p:stCondLst>
                                        </p:cTn>
                                        <p:tgtEl>
                                          <p:spTgt spid="20"/>
                                        </p:tgtEl>
                                        <p:attrNameLst>
                                          <p:attrName>style.visibility</p:attrName>
                                        </p:attrNameLst>
                                      </p:cBhvr>
                                      <p:to>
                                        <p:strVal val="visible"/>
                                      </p:to>
                                    </p:set>
                                    <p:anim calcmode="lin" valueType="num">
                                      <p:cBhvr additive="base">
                                        <p:cTn id="24" dur="2000"/>
                                        <p:tgtEl>
                                          <p:spTgt spid="20"/>
                                        </p:tgtEl>
                                        <p:attrNameLst>
                                          <p:attrName>ppt_x</p:attrName>
                                        </p:attrNameLst>
                                      </p:cBhvr>
                                      <p:tavLst>
                                        <p:tav tm="0">
                                          <p:val>
                                            <p:strVal val="#ppt_x-#ppt_w*1.125000"/>
                                          </p:val>
                                        </p:tav>
                                        <p:tav tm="100000">
                                          <p:val>
                                            <p:strVal val="#ppt_x"/>
                                          </p:val>
                                        </p:tav>
                                      </p:tavLst>
                                    </p:anim>
                                    <p:animEffect transition="in" filter="wipe(right)">
                                      <p:cBhvr>
                                        <p:cTn id="25" dur="2000"/>
                                        <p:tgtEl>
                                          <p:spTgt spid="20"/>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12" presetClass="entr" presetSubtype="8" fill="hold" nodeType="clickEffect">
                                  <p:stCondLst>
                                    <p:cond delay="0"/>
                                  </p:stCondLst>
                                  <p:childTnLst>
                                    <p:set>
                                      <p:cBhvr>
                                        <p:cTn id="29" dur="2000" fill="hold">
                                          <p:stCondLst>
                                            <p:cond delay="0"/>
                                          </p:stCondLst>
                                        </p:cTn>
                                        <p:tgtEl>
                                          <p:spTgt spid="21"/>
                                        </p:tgtEl>
                                        <p:attrNameLst>
                                          <p:attrName>style.visibility</p:attrName>
                                        </p:attrNameLst>
                                      </p:cBhvr>
                                      <p:to>
                                        <p:strVal val="visible"/>
                                      </p:to>
                                    </p:set>
                                    <p:anim calcmode="lin" valueType="num">
                                      <p:cBhvr additive="base">
                                        <p:cTn id="30" dur="2000"/>
                                        <p:tgtEl>
                                          <p:spTgt spid="21"/>
                                        </p:tgtEl>
                                        <p:attrNameLst>
                                          <p:attrName>ppt_x</p:attrName>
                                        </p:attrNameLst>
                                      </p:cBhvr>
                                      <p:tavLst>
                                        <p:tav tm="0">
                                          <p:val>
                                            <p:strVal val="#ppt_x-#ppt_w*1.125000"/>
                                          </p:val>
                                        </p:tav>
                                        <p:tav tm="100000">
                                          <p:val>
                                            <p:strVal val="#ppt_x"/>
                                          </p:val>
                                        </p:tav>
                                      </p:tavLst>
                                    </p:anim>
                                    <p:animEffect transition="in" filter="wipe(right)">
                                      <p:cBhvr>
                                        <p:cTn id="31" dur="2000"/>
                                        <p:tgtEl>
                                          <p:spTgt spid="21"/>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12" presetClass="entr" presetSubtype="8" fill="hold" nodeType="clickEffect">
                                  <p:stCondLst>
                                    <p:cond delay="0"/>
                                  </p:stCondLst>
                                  <p:childTnLst>
                                    <p:set>
                                      <p:cBhvr>
                                        <p:cTn id="35" dur="2000" fill="hold">
                                          <p:stCondLst>
                                            <p:cond delay="0"/>
                                          </p:stCondLst>
                                        </p:cTn>
                                        <p:tgtEl>
                                          <p:spTgt spid="22"/>
                                        </p:tgtEl>
                                        <p:attrNameLst>
                                          <p:attrName>style.visibility</p:attrName>
                                        </p:attrNameLst>
                                      </p:cBhvr>
                                      <p:to>
                                        <p:strVal val="visible"/>
                                      </p:to>
                                    </p:set>
                                    <p:anim calcmode="lin" valueType="num">
                                      <p:cBhvr additive="base">
                                        <p:cTn id="36" dur="2000"/>
                                        <p:tgtEl>
                                          <p:spTgt spid="22"/>
                                        </p:tgtEl>
                                        <p:attrNameLst>
                                          <p:attrName>ppt_x</p:attrName>
                                        </p:attrNameLst>
                                      </p:cBhvr>
                                      <p:tavLst>
                                        <p:tav tm="0">
                                          <p:val>
                                            <p:strVal val="#ppt_x-#ppt_w*1.125000"/>
                                          </p:val>
                                        </p:tav>
                                        <p:tav tm="100000">
                                          <p:val>
                                            <p:strVal val="#ppt_x"/>
                                          </p:val>
                                        </p:tav>
                                      </p:tavLst>
                                    </p:anim>
                                    <p:animEffect transition="in" filter="wipe(right)">
                                      <p:cBhvr>
                                        <p:cTn id="37" dur="2000"/>
                                        <p:tgtEl>
                                          <p:spTgt spid="2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2" presetClass="entr" presetSubtype="8" fill="hold" nodeType="clickEffect">
                                  <p:stCondLst>
                                    <p:cond delay="0"/>
                                  </p:stCondLst>
                                  <p:childTnLst>
                                    <p:set>
                                      <p:cBhvr>
                                        <p:cTn id="41" dur="2000" fill="hold">
                                          <p:stCondLst>
                                            <p:cond delay="0"/>
                                          </p:stCondLst>
                                        </p:cTn>
                                        <p:tgtEl>
                                          <p:spTgt spid="25"/>
                                        </p:tgtEl>
                                        <p:attrNameLst>
                                          <p:attrName>style.visibility</p:attrName>
                                        </p:attrNameLst>
                                      </p:cBhvr>
                                      <p:to>
                                        <p:strVal val="visible"/>
                                      </p:to>
                                    </p:set>
                                    <p:anim calcmode="lin" valueType="num">
                                      <p:cBhvr additive="base">
                                        <p:cTn id="42" dur="2000"/>
                                        <p:tgtEl>
                                          <p:spTgt spid="25"/>
                                        </p:tgtEl>
                                        <p:attrNameLst>
                                          <p:attrName>ppt_x</p:attrName>
                                        </p:attrNameLst>
                                      </p:cBhvr>
                                      <p:tavLst>
                                        <p:tav tm="0">
                                          <p:val>
                                            <p:strVal val="#ppt_x-#ppt_w*1.125000"/>
                                          </p:val>
                                        </p:tav>
                                        <p:tav tm="100000">
                                          <p:val>
                                            <p:strVal val="#ppt_x"/>
                                          </p:val>
                                        </p:tav>
                                      </p:tavLst>
                                    </p:anim>
                                    <p:animEffect transition="in" filter="wipe(right)">
                                      <p:cBhvr>
                                        <p:cTn id="43" dur="2000"/>
                                        <p:tgtEl>
                                          <p:spTgt spid="25"/>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30" presetClass="entr" presetSubtype="0" fill="hold" nodeType="click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fade">
                                      <p:cBhvr>
                                        <p:cTn id="48" dur="800" decel="100000"/>
                                        <p:tgtEl>
                                          <p:spTgt spid="26"/>
                                        </p:tgtEl>
                                      </p:cBhvr>
                                    </p:animEffect>
                                    <p:anim calcmode="lin" valueType="num">
                                      <p:cBhvr>
                                        <p:cTn id="49" dur="800" decel="100000" fill="hold"/>
                                        <p:tgtEl>
                                          <p:spTgt spid="26"/>
                                        </p:tgtEl>
                                        <p:attrNameLst>
                                          <p:attrName>style.rotation</p:attrName>
                                        </p:attrNameLst>
                                      </p:cBhvr>
                                      <p:tavLst>
                                        <p:tav tm="0">
                                          <p:val>
                                            <p:fltVal val="-90"/>
                                          </p:val>
                                        </p:tav>
                                        <p:tav tm="100000">
                                          <p:val>
                                            <p:fltVal val="0"/>
                                          </p:val>
                                        </p:tav>
                                      </p:tavLst>
                                    </p:anim>
                                    <p:anim calcmode="lin" valueType="num">
                                      <p:cBhvr>
                                        <p:cTn id="50" dur="800" decel="100000" fill="hold"/>
                                        <p:tgtEl>
                                          <p:spTgt spid="26"/>
                                        </p:tgtEl>
                                        <p:attrNameLst>
                                          <p:attrName>ppt_x</p:attrName>
                                        </p:attrNameLst>
                                      </p:cBhvr>
                                      <p:tavLst>
                                        <p:tav tm="0">
                                          <p:val>
                                            <p:strVal val="#ppt_x+0.4"/>
                                          </p:val>
                                        </p:tav>
                                        <p:tav tm="100000">
                                          <p:val>
                                            <p:strVal val="#ppt_x-0.05"/>
                                          </p:val>
                                        </p:tav>
                                      </p:tavLst>
                                    </p:anim>
                                    <p:anim calcmode="lin" valueType="num">
                                      <p:cBhvr>
                                        <p:cTn id="51" dur="800" decel="100000" fill="hold"/>
                                        <p:tgtEl>
                                          <p:spTgt spid="26"/>
                                        </p:tgtEl>
                                        <p:attrNameLst>
                                          <p:attrName>ppt_y</p:attrName>
                                        </p:attrNameLst>
                                      </p:cBhvr>
                                      <p:tavLst>
                                        <p:tav tm="0">
                                          <p:val>
                                            <p:strVal val="#ppt_y-0.4"/>
                                          </p:val>
                                        </p:tav>
                                        <p:tav tm="100000">
                                          <p:val>
                                            <p:strVal val="#ppt_y+0.1"/>
                                          </p:val>
                                        </p:tav>
                                      </p:tavLst>
                                    </p:anim>
                                    <p:anim calcmode="lin" valueType="num">
                                      <p:cBhvr>
                                        <p:cTn id="52" dur="200" accel="100000" fill="hold">
                                          <p:stCondLst>
                                            <p:cond delay="800"/>
                                          </p:stCondLst>
                                        </p:cTn>
                                        <p:tgtEl>
                                          <p:spTgt spid="26"/>
                                        </p:tgtEl>
                                        <p:attrNameLst>
                                          <p:attrName>ppt_x</p:attrName>
                                        </p:attrNameLst>
                                      </p:cBhvr>
                                      <p:tavLst>
                                        <p:tav tm="0">
                                          <p:val>
                                            <p:strVal val="#ppt_x-0.05"/>
                                          </p:val>
                                        </p:tav>
                                        <p:tav tm="100000">
                                          <p:val>
                                            <p:strVal val="#ppt_x"/>
                                          </p:val>
                                        </p:tav>
                                      </p:tavLst>
                                    </p:anim>
                                    <p:anim calcmode="lin" valueType="num">
                                      <p:cBhvr>
                                        <p:cTn id="53" dur="200" accel="100000" fill="hold">
                                          <p:stCondLst>
                                            <p:cond delay="800"/>
                                          </p:stCondLst>
                                        </p:cTn>
                                        <p:tgtEl>
                                          <p:spTgt spid="26"/>
                                        </p:tgtEl>
                                        <p:attrNameLst>
                                          <p:attrName>ppt_y</p:attrName>
                                        </p:attrNameLst>
                                      </p:cBhvr>
                                      <p:tavLst>
                                        <p:tav tm="0">
                                          <p:val>
                                            <p:strVal val="#ppt_y+0.1"/>
                                          </p:val>
                                        </p:tav>
                                        <p:tav tm="100000">
                                          <p:val>
                                            <p:strVal val="#ppt_y"/>
                                          </p:val>
                                        </p:tav>
                                      </p:tavLst>
                                    </p:anim>
                                  </p:childTnLst>
                                </p:cTn>
                              </p:par>
                            </p:childTnLst>
                          </p:cTn>
                        </p:par>
                      </p:childTnLst>
                    </p:cTn>
                  </p:par>
                  <p:par>
                    <p:cTn id="54" fill="hold" nodeType="clickPar">
                      <p:stCondLst>
                        <p:cond delay="indefinite"/>
                      </p:stCondLst>
                      <p:childTnLst>
                        <p:par>
                          <p:cTn id="55" fill="hold" nodeType="afterGroup">
                            <p:stCondLst>
                              <p:cond delay="0"/>
                            </p:stCondLst>
                            <p:childTnLst>
                              <p:par>
                                <p:cTn id="56" presetID="30" presetClass="entr" presetSubtype="0" fill="hold" nodeType="click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800" decel="100000"/>
                                        <p:tgtEl>
                                          <p:spTgt spid="27"/>
                                        </p:tgtEl>
                                      </p:cBhvr>
                                    </p:animEffect>
                                    <p:anim calcmode="lin" valueType="num">
                                      <p:cBhvr>
                                        <p:cTn id="59" dur="800" decel="100000" fill="hold"/>
                                        <p:tgtEl>
                                          <p:spTgt spid="27"/>
                                        </p:tgtEl>
                                        <p:attrNameLst>
                                          <p:attrName>style.rotation</p:attrName>
                                        </p:attrNameLst>
                                      </p:cBhvr>
                                      <p:tavLst>
                                        <p:tav tm="0">
                                          <p:val>
                                            <p:fltVal val="-90"/>
                                          </p:val>
                                        </p:tav>
                                        <p:tav tm="100000">
                                          <p:val>
                                            <p:fltVal val="0"/>
                                          </p:val>
                                        </p:tav>
                                      </p:tavLst>
                                    </p:anim>
                                    <p:anim calcmode="lin" valueType="num">
                                      <p:cBhvr>
                                        <p:cTn id="60" dur="800" decel="100000" fill="hold"/>
                                        <p:tgtEl>
                                          <p:spTgt spid="27"/>
                                        </p:tgtEl>
                                        <p:attrNameLst>
                                          <p:attrName>ppt_x</p:attrName>
                                        </p:attrNameLst>
                                      </p:cBhvr>
                                      <p:tavLst>
                                        <p:tav tm="0">
                                          <p:val>
                                            <p:strVal val="#ppt_x+0.4"/>
                                          </p:val>
                                        </p:tav>
                                        <p:tav tm="100000">
                                          <p:val>
                                            <p:strVal val="#ppt_x-0.05"/>
                                          </p:val>
                                        </p:tav>
                                      </p:tavLst>
                                    </p:anim>
                                    <p:anim calcmode="lin" valueType="num">
                                      <p:cBhvr>
                                        <p:cTn id="61" dur="800" decel="100000" fill="hold"/>
                                        <p:tgtEl>
                                          <p:spTgt spid="27"/>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27"/>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27"/>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315085" y="958850"/>
            <a:ext cx="3274060" cy="460375"/>
          </a:xfrm>
          <a:prstGeom prst="rect">
            <a:avLst/>
          </a:prstGeom>
          <a:noFill/>
        </p:spPr>
        <p:txBody>
          <a:bodyPr wrap="square" rtlCol="0" anchor="t">
            <a:spAutoFit/>
          </a:bodyPr>
          <a:lstStyle/>
          <a:p>
            <a:pPr>
              <a:buClrTx/>
              <a:buSzTx/>
              <a:buFontTx/>
            </a:pPr>
            <a:r>
              <a:rPr lang="zh-CN" sz="2400" b="1">
                <a:solidFill>
                  <a:srgbClr val="C00000"/>
                </a:solidFill>
                <a:latin typeface="微软雅黑" panose="020B0503020204020204" charset="-122"/>
                <a:ea typeface="微软雅黑"/>
                <a:sym typeface="+mn-ea"/>
              </a:rPr>
              <a:t>二、秦朝的政治制度</a:t>
            </a:r>
          </a:p>
        </p:txBody>
      </p:sp>
      <p:grpSp>
        <p:nvGrpSpPr>
          <p:cNvPr id="4" name="组合 3"/>
          <p:cNvGrpSpPr/>
          <p:nvPr/>
        </p:nvGrpSpPr>
        <p:grpSpPr>
          <a:xfrm>
            <a:off x="6547485" y="865505"/>
            <a:ext cx="4356735" cy="2245360"/>
            <a:chOff x="11656" y="1406"/>
            <a:chExt cx="5967" cy="3756"/>
          </a:xfrm>
        </p:grpSpPr>
        <p:sp>
          <p:nvSpPr>
            <p:cNvPr id="13" name="文本框 12"/>
            <p:cNvSpPr txBox="1"/>
            <p:nvPr/>
          </p:nvSpPr>
          <p:spPr>
            <a:xfrm>
              <a:off x="11656" y="1406"/>
              <a:ext cx="5967" cy="3756"/>
            </a:xfrm>
            <a:prstGeom prst="rect">
              <a:avLst/>
            </a:prstGeom>
            <a:blipFill rotWithShape="1">
              <a:blip r:embed="rId2"/>
              <a:stretch>
                <a:fillRect/>
              </a:stretch>
            </a:blipFill>
          </p:spPr>
          <p:txBody>
            <a:bodyPr wrap="square" rtlCol="0" anchor="t">
              <a:spAutoFit/>
            </a:bodyPr>
            <a:lstStyle/>
            <a:p>
              <a:pPr>
                <a:lnSpc>
                  <a:spcPct val="140000"/>
                </a:lnSpc>
              </a:pPr>
              <a:r>
                <a:rPr lang="en-US" altLang="zh-CN" sz="2000" b="1">
                  <a:solidFill>
                    <a:schemeClr val="bg1"/>
                  </a:solidFill>
                  <a:latin typeface="微软雅黑" panose="020B0503020204020204" charset="-122"/>
                  <a:ea typeface="微软雅黑"/>
                  <a:cs typeface="微软雅黑" panose="020B0503020204020204" charset="-122"/>
                </a:rPr>
                <a:t>       </a:t>
              </a:r>
              <a:endParaRPr lang="zh-CN" altLang="en-US" sz="2000" b="1">
                <a:solidFill>
                  <a:schemeClr val="bg1"/>
                </a:solidFill>
                <a:latin typeface="微软雅黑" panose="020B0503020204020204" charset="-122"/>
                <a:ea typeface="微软雅黑"/>
                <a:cs typeface="微软雅黑" panose="020B0503020204020204" charset="-122"/>
              </a:endParaRPr>
            </a:p>
            <a:p>
              <a:pPr>
                <a:lnSpc>
                  <a:spcPct val="140000"/>
                </a:lnSpc>
              </a:pPr>
              <a:r>
                <a:rPr lang="zh-CN" altLang="en-US" sz="2000" b="1">
                  <a:solidFill>
                    <a:schemeClr val="bg1"/>
                  </a:solidFill>
                  <a:latin typeface="微软雅黑" panose="020B0503020204020204" charset="-122"/>
                  <a:ea typeface="微软雅黑"/>
                  <a:cs typeface="微软雅黑" panose="020B0503020204020204" charset="-122"/>
                </a:rPr>
                <a:t>       </a:t>
              </a:r>
            </a:p>
            <a:p>
              <a:pPr>
                <a:lnSpc>
                  <a:spcPct val="140000"/>
                </a:lnSpc>
              </a:pPr>
              <a:endParaRPr lang="zh-CN" altLang="en-US" sz="2000" b="1">
                <a:solidFill>
                  <a:schemeClr val="bg1"/>
                </a:solidFill>
                <a:latin typeface="微软雅黑" panose="020B0503020204020204" charset="-122"/>
                <a:ea typeface="微软雅黑"/>
                <a:cs typeface="微软雅黑" panose="020B0503020204020204" charset="-122"/>
              </a:endParaRPr>
            </a:p>
            <a:p>
              <a:pPr>
                <a:lnSpc>
                  <a:spcPct val="140000"/>
                </a:lnSpc>
              </a:pPr>
              <a:endParaRPr lang="zh-CN" altLang="en-US" sz="2000" b="1">
                <a:solidFill>
                  <a:schemeClr val="bg1"/>
                </a:solidFill>
                <a:latin typeface="微软雅黑" panose="020B0503020204020204" charset="-122"/>
                <a:ea typeface="微软雅黑"/>
                <a:cs typeface="微软雅黑" panose="020B0503020204020204" charset="-122"/>
              </a:endParaRPr>
            </a:p>
            <a:p>
              <a:pPr>
                <a:lnSpc>
                  <a:spcPct val="140000"/>
                </a:lnSpc>
              </a:pPr>
              <a:endParaRPr lang="zh-CN" altLang="en-US" sz="2000" b="1">
                <a:solidFill>
                  <a:schemeClr val="bg1"/>
                </a:solidFill>
                <a:latin typeface="微软雅黑" panose="020B0503020204020204" charset="-122"/>
                <a:ea typeface="微软雅黑"/>
                <a:cs typeface="微软雅黑" panose="020B0503020204020204" charset="-122"/>
              </a:endParaRPr>
            </a:p>
          </p:txBody>
        </p:sp>
        <p:pic>
          <p:nvPicPr>
            <p:cNvPr id="16" name="图片 15" descr="图片120"/>
            <p:cNvPicPr>
              <a:picLocks noChangeAspect="1"/>
            </p:cNvPicPr>
            <p:nvPr/>
          </p:nvPicPr>
          <p:blipFill>
            <a:blip r:embed="rId3"/>
            <a:stretch>
              <a:fillRect/>
            </a:stretch>
          </p:blipFill>
          <p:spPr>
            <a:xfrm>
              <a:off x="11922" y="1666"/>
              <a:ext cx="436" cy="536"/>
            </a:xfrm>
            <a:prstGeom prst="rect">
              <a:avLst/>
            </a:prstGeom>
          </p:spPr>
        </p:pic>
        <p:cxnSp>
          <p:nvCxnSpPr>
            <p:cNvPr id="17" name="直接连接符 16"/>
            <p:cNvCxnSpPr/>
            <p:nvPr/>
          </p:nvCxnSpPr>
          <p:spPr>
            <a:xfrm>
              <a:off x="14526" y="1863"/>
              <a:ext cx="2965" cy="27"/>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11922" y="4680"/>
              <a:ext cx="5506" cy="16"/>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12506" y="1587"/>
              <a:ext cx="1728" cy="667"/>
            </a:xfrm>
            <a:prstGeom prst="rect">
              <a:avLst/>
            </a:prstGeom>
            <a:noFill/>
          </p:spPr>
          <p:txBody>
            <a:bodyPr wrap="square" rtlCol="0" anchor="t">
              <a:spAutoFit/>
            </a:bodyPr>
            <a:lstStyle/>
            <a:p>
              <a:r>
                <a:rPr lang="zh-CN" altLang="en-US" sz="2000" b="1">
                  <a:solidFill>
                    <a:schemeClr val="bg1"/>
                  </a:solidFill>
                  <a:latin typeface="微软雅黑" panose="020B0503020204020204" charset="-122"/>
                  <a:ea typeface="微软雅黑"/>
                  <a:cs typeface="微软雅黑" panose="020B0503020204020204" charset="-122"/>
                  <a:sym typeface="+mn-ea"/>
                </a:rPr>
                <a:t>学习聚焦</a:t>
              </a:r>
            </a:p>
          </p:txBody>
        </p:sp>
      </p:grpSp>
      <p:sp>
        <p:nvSpPr>
          <p:cNvPr id="5" name="文本框 4"/>
          <p:cNvSpPr txBox="1"/>
          <p:nvPr/>
        </p:nvSpPr>
        <p:spPr>
          <a:xfrm>
            <a:off x="6745605" y="1419225"/>
            <a:ext cx="4055745" cy="1291590"/>
          </a:xfrm>
          <a:prstGeom prst="rect">
            <a:avLst/>
          </a:prstGeom>
          <a:noFill/>
        </p:spPr>
        <p:txBody>
          <a:bodyPr wrap="square" rtlCol="0" anchor="t">
            <a:spAutoFit/>
          </a:bodyPr>
          <a:lstStyle/>
          <a:p>
            <a:pPr>
              <a:lnSpc>
                <a:spcPct val="130000"/>
              </a:lnSpc>
            </a:pPr>
            <a:r>
              <a:rPr lang="en-US" altLang="zh-CN" sz="2000" b="1">
                <a:solidFill>
                  <a:schemeClr val="bg1"/>
                </a:solidFill>
                <a:latin typeface="微软雅黑" panose="020B0503020204020204" charset="-122"/>
                <a:ea typeface="微软雅黑"/>
                <a:sym typeface="+mn-ea"/>
              </a:rPr>
              <a:t>     </a:t>
            </a:r>
            <a:r>
              <a:rPr lang="zh-CN" sz="2000" b="1">
                <a:solidFill>
                  <a:schemeClr val="bg1"/>
                </a:solidFill>
                <a:latin typeface="微软雅黑" panose="020B0503020204020204" charset="-122"/>
                <a:ea typeface="微软雅黑"/>
                <a:sym typeface="+mn-ea"/>
              </a:rPr>
              <a:t>秦统一后确立的政治制度，主要包括皇帝制度、三公九卿制、郡县制等。</a:t>
            </a:r>
          </a:p>
        </p:txBody>
      </p:sp>
      <p:sp>
        <p:nvSpPr>
          <p:cNvPr id="2" name="文本框 1"/>
          <p:cNvSpPr txBox="1"/>
          <p:nvPr/>
        </p:nvSpPr>
        <p:spPr>
          <a:xfrm>
            <a:off x="2581275" y="1517650"/>
            <a:ext cx="3808095" cy="1420495"/>
          </a:xfrm>
          <a:prstGeom prst="rect">
            <a:avLst/>
          </a:prstGeom>
          <a:noFill/>
          <a:ln w="9525">
            <a:noFill/>
          </a:ln>
        </p:spPr>
        <p:txBody>
          <a:bodyPr wrap="square">
            <a:spAutoFit/>
          </a:bodyPr>
          <a:lstStyle/>
          <a:p>
            <a:pPr indent="0">
              <a:lnSpc>
                <a:spcPct val="120000"/>
              </a:lnSpc>
            </a:pPr>
            <a:r>
              <a:rPr lang="zh-CN" sz="2400" b="1">
                <a:latin typeface="微软雅黑" panose="020B0503020204020204" charset="-122"/>
                <a:ea typeface="微软雅黑"/>
                <a:sym typeface="+mn-ea"/>
              </a:rPr>
              <a:t>公元前</a:t>
            </a:r>
            <a:r>
              <a:rPr lang="en-US" altLang="zh-CN" sz="2400" b="1">
                <a:latin typeface="微软雅黑" panose="020B0503020204020204" charset="-122"/>
                <a:ea typeface="微软雅黑"/>
                <a:sym typeface="+mn-ea"/>
              </a:rPr>
              <a:t>221</a:t>
            </a:r>
            <a:r>
              <a:rPr lang="zh-CN" altLang="en-US" sz="2400" b="1">
                <a:latin typeface="微软雅黑" panose="020B0503020204020204" charset="-122"/>
                <a:ea typeface="微软雅黑"/>
                <a:sym typeface="+mn-ea"/>
              </a:rPr>
              <a:t>年</a:t>
            </a:r>
            <a:r>
              <a:rPr lang="zh-CN" sz="2400" b="1">
                <a:latin typeface="微软雅黑" panose="020B0503020204020204" charset="-122"/>
                <a:ea typeface="微软雅黑"/>
              </a:rPr>
              <a:t>，秦灭六国，结束了春秋战国长期割据混战的局面，</a:t>
            </a:r>
            <a:r>
              <a:rPr lang="zh-CN" sz="2400" b="1">
                <a:latin typeface="微软雅黑" panose="020B0503020204020204" charset="-122"/>
                <a:ea typeface="微软雅黑"/>
                <a:sym typeface="+mn-ea"/>
              </a:rPr>
              <a:t>秦完成统一</a:t>
            </a:r>
            <a:endParaRPr lang="zh-CN" altLang="en-US" sz="2400" b="1">
              <a:latin typeface="微软雅黑" panose="020B0503020204020204" charset="-122"/>
              <a:ea typeface="微软雅黑"/>
            </a:endParaRPr>
          </a:p>
        </p:txBody>
      </p:sp>
      <p:sp>
        <p:nvSpPr>
          <p:cNvPr id="7" name="圆角矩形 6"/>
          <p:cNvSpPr/>
          <p:nvPr/>
        </p:nvSpPr>
        <p:spPr>
          <a:xfrm>
            <a:off x="1429385" y="1597660"/>
            <a:ext cx="993775" cy="57785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背景</a:t>
            </a:r>
          </a:p>
        </p:txBody>
      </p:sp>
      <p:grpSp>
        <p:nvGrpSpPr>
          <p:cNvPr id="10" name="组合 9"/>
          <p:cNvGrpSpPr/>
          <p:nvPr/>
        </p:nvGrpSpPr>
        <p:grpSpPr>
          <a:xfrm>
            <a:off x="1548765" y="3241675"/>
            <a:ext cx="9355455" cy="2703195"/>
            <a:chOff x="2439" y="5617"/>
            <a:chExt cx="14733" cy="4257"/>
          </a:xfrm>
        </p:grpSpPr>
        <p:sp>
          <p:nvSpPr>
            <p:cNvPr id="9" name="圆角矩形 8"/>
            <p:cNvSpPr/>
            <p:nvPr/>
          </p:nvSpPr>
          <p:spPr>
            <a:xfrm>
              <a:off x="2439" y="5617"/>
              <a:ext cx="14733" cy="4257"/>
            </a:xfrm>
            <a:prstGeom prst="roundRect">
              <a:avLst>
                <a:gd name="adj" fmla="val 7468"/>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noAutofit/>
            </a:bodyPr>
            <a:lstStyle/>
            <a:p>
              <a:pPr algn="l">
                <a:lnSpc>
                  <a:spcPct val="130000"/>
                </a:lnSpc>
              </a:pPr>
              <a:r>
                <a:rPr lang="en-US" altLang="zh-CN" sz="2000" b="1" kern="100">
                  <a:solidFill>
                    <a:srgbClr val="000000"/>
                  </a:solidFill>
                  <a:latin typeface="微软雅黑" panose="020B0503020204020204" charset="-122"/>
                  <a:ea typeface="微软雅黑"/>
                  <a:cs typeface="微软雅黑" panose="020B0503020204020204" charset="-122"/>
                  <a:sym typeface="Times New Roman" panose="02020603050405020304"/>
                </a:rPr>
                <a:t>      历史纵横                    </a:t>
              </a:r>
              <a:r>
                <a:rPr lang="en-US" altLang="zh-CN" sz="2400" b="1" kern="100">
                  <a:solidFill>
                    <a:schemeClr val="accent6">
                      <a:lumMod val="75000"/>
                    </a:schemeClr>
                  </a:solidFill>
                  <a:latin typeface="微软雅黑" panose="020B0503020204020204" charset="-122"/>
                  <a:ea typeface="微软雅黑"/>
                  <a:cs typeface="微软雅黑" panose="020B0503020204020204" charset="-122"/>
                  <a:sym typeface="Times New Roman" panose="02020603050405020304"/>
                </a:rPr>
                <a:t>“皇帝”名称的由来</a:t>
              </a:r>
            </a:p>
            <a:p>
              <a:pPr algn="l">
                <a:lnSpc>
                  <a:spcPct val="130000"/>
                </a:lnSpc>
              </a:pPr>
              <a:r>
                <a:rPr lang="en-US" altLang="zh-CN" sz="2000" b="1" kern="100">
                  <a:solidFill>
                    <a:srgbClr val="000000"/>
                  </a:solidFill>
                  <a:latin typeface="微软雅黑" panose="020B0503020204020204" charset="-122"/>
                  <a:ea typeface="微软雅黑"/>
                  <a:cs typeface="微软雅黑" panose="020B0503020204020204" charset="-122"/>
                  <a:sym typeface="Times New Roman" panose="02020603050405020304"/>
                </a:rPr>
                <a:t>       秦王蠃政自认为“功过五帝，地广三王”，不更改过去的王号，“无以称成功，传后世”，于是下令丞相、御史议帝号。臣下议论后，上尊号为“泰皇”。蠃政去“泰”用“皇”，又采上古“帝”号， 取名“皇帝”。皇帝自称“朕”，命和令分别称为“制”与“诏”，印称为“玺”，其位世袭。皇帝制度在中国历史上延续了2000多年。</a:t>
              </a:r>
            </a:p>
          </p:txBody>
        </p:sp>
        <p:pic>
          <p:nvPicPr>
            <p:cNvPr id="12" name="图片 11" descr="图片326"/>
            <p:cNvPicPr>
              <a:picLocks noChangeAspect="1"/>
            </p:cNvPicPr>
            <p:nvPr/>
          </p:nvPicPr>
          <p:blipFill>
            <a:blip r:embed="rId4"/>
            <a:stretch>
              <a:fillRect/>
            </a:stretch>
          </p:blipFill>
          <p:spPr>
            <a:xfrm>
              <a:off x="2565" y="5894"/>
              <a:ext cx="525" cy="611"/>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2000"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80">
                                          <p:stCondLst>
                                            <p:cond delay="0"/>
                                          </p:stCondLst>
                                        </p:cTn>
                                        <p:tgtEl>
                                          <p:spTgt spid="5"/>
                                        </p:tgtEl>
                                      </p:cBhvr>
                                    </p:animEffect>
                                    <p:anim calcmode="lin" valueType="num">
                                      <p:cBhvr>
                                        <p:cTn id="13"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8" dur="26">
                                          <p:stCondLst>
                                            <p:cond delay="650"/>
                                          </p:stCondLst>
                                        </p:cTn>
                                        <p:tgtEl>
                                          <p:spTgt spid="5"/>
                                        </p:tgtEl>
                                      </p:cBhvr>
                                      <p:to x="100000" y="60000"/>
                                    </p:animScale>
                                    <p:animScale>
                                      <p:cBhvr>
                                        <p:cTn id="19" dur="166" decel="50000">
                                          <p:stCondLst>
                                            <p:cond delay="676"/>
                                          </p:stCondLst>
                                        </p:cTn>
                                        <p:tgtEl>
                                          <p:spTgt spid="5"/>
                                        </p:tgtEl>
                                      </p:cBhvr>
                                      <p:to x="100000" y="100000"/>
                                    </p:animScale>
                                    <p:animScale>
                                      <p:cBhvr>
                                        <p:cTn id="20" dur="26">
                                          <p:stCondLst>
                                            <p:cond delay="1312"/>
                                          </p:stCondLst>
                                        </p:cTn>
                                        <p:tgtEl>
                                          <p:spTgt spid="5"/>
                                        </p:tgtEl>
                                      </p:cBhvr>
                                      <p:to x="100000" y="80000"/>
                                    </p:animScale>
                                    <p:animScale>
                                      <p:cBhvr>
                                        <p:cTn id="21" dur="166" decel="50000">
                                          <p:stCondLst>
                                            <p:cond delay="1338"/>
                                          </p:stCondLst>
                                        </p:cTn>
                                        <p:tgtEl>
                                          <p:spTgt spid="5"/>
                                        </p:tgtEl>
                                      </p:cBhvr>
                                      <p:to x="100000" y="100000"/>
                                    </p:animScale>
                                    <p:animScale>
                                      <p:cBhvr>
                                        <p:cTn id="22" dur="26">
                                          <p:stCondLst>
                                            <p:cond delay="1642"/>
                                          </p:stCondLst>
                                        </p:cTn>
                                        <p:tgtEl>
                                          <p:spTgt spid="5"/>
                                        </p:tgtEl>
                                      </p:cBhvr>
                                      <p:to x="100000" y="90000"/>
                                    </p:animScale>
                                    <p:animScale>
                                      <p:cBhvr>
                                        <p:cTn id="23" dur="166" decel="50000">
                                          <p:stCondLst>
                                            <p:cond delay="1668"/>
                                          </p:stCondLst>
                                        </p:cTn>
                                        <p:tgtEl>
                                          <p:spTgt spid="5"/>
                                        </p:tgtEl>
                                      </p:cBhvr>
                                      <p:to x="100000" y="100000"/>
                                    </p:animScale>
                                    <p:animScale>
                                      <p:cBhvr>
                                        <p:cTn id="24" dur="26">
                                          <p:stCondLst>
                                            <p:cond delay="1808"/>
                                          </p:stCondLst>
                                        </p:cTn>
                                        <p:tgtEl>
                                          <p:spTgt spid="5"/>
                                        </p:tgtEl>
                                      </p:cBhvr>
                                      <p:to x="100000" y="95000"/>
                                    </p:animScale>
                                    <p:animScale>
                                      <p:cBhvr>
                                        <p:cTn id="25" dur="166" decel="50000">
                                          <p:stCondLst>
                                            <p:cond delay="1834"/>
                                          </p:stCondLst>
                                        </p:cTn>
                                        <p:tgtEl>
                                          <p:spTgt spid="5"/>
                                        </p:tgtEl>
                                      </p:cBhvr>
                                      <p:to x="100000" y="100000"/>
                                    </p:animScale>
                                  </p:childTnLst>
                                </p:cTn>
                              </p:par>
                            </p:childTnLst>
                          </p:cTn>
                        </p:par>
                      </p:childTnLst>
                    </p:cTn>
                  </p:par>
                  <p:par>
                    <p:cTn id="26" fill="hold" nodeType="clickPar">
                      <p:stCondLst>
                        <p:cond delay="indefinite"/>
                      </p:stCondLst>
                      <p:childTnLst>
                        <p:par>
                          <p:cTn id="27" fill="hold" nodeType="afterGroup">
                            <p:stCondLst>
                              <p:cond delay="0"/>
                            </p:stCondLst>
                            <p:childTnLst>
                              <p:par>
                                <p:cTn id="28" presetID="26"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80">
                                          <p:stCondLst>
                                            <p:cond delay="0"/>
                                          </p:stCondLst>
                                        </p:cTn>
                                        <p:tgtEl>
                                          <p:spTgt spid="7"/>
                                        </p:tgtEl>
                                      </p:cBhvr>
                                    </p:animEffect>
                                    <p:anim calcmode="lin" valueType="num">
                                      <p:cBhvr>
                                        <p:cTn id="31"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6" dur="26">
                                          <p:stCondLst>
                                            <p:cond delay="650"/>
                                          </p:stCondLst>
                                        </p:cTn>
                                        <p:tgtEl>
                                          <p:spTgt spid="7"/>
                                        </p:tgtEl>
                                      </p:cBhvr>
                                      <p:to x="100000" y="60000"/>
                                    </p:animScale>
                                    <p:animScale>
                                      <p:cBhvr>
                                        <p:cTn id="37" dur="166" decel="50000">
                                          <p:stCondLst>
                                            <p:cond delay="676"/>
                                          </p:stCondLst>
                                        </p:cTn>
                                        <p:tgtEl>
                                          <p:spTgt spid="7"/>
                                        </p:tgtEl>
                                      </p:cBhvr>
                                      <p:to x="100000" y="100000"/>
                                    </p:animScale>
                                    <p:animScale>
                                      <p:cBhvr>
                                        <p:cTn id="38" dur="26">
                                          <p:stCondLst>
                                            <p:cond delay="1312"/>
                                          </p:stCondLst>
                                        </p:cTn>
                                        <p:tgtEl>
                                          <p:spTgt spid="7"/>
                                        </p:tgtEl>
                                      </p:cBhvr>
                                      <p:to x="100000" y="80000"/>
                                    </p:animScale>
                                    <p:animScale>
                                      <p:cBhvr>
                                        <p:cTn id="39" dur="166" decel="50000">
                                          <p:stCondLst>
                                            <p:cond delay="1338"/>
                                          </p:stCondLst>
                                        </p:cTn>
                                        <p:tgtEl>
                                          <p:spTgt spid="7"/>
                                        </p:tgtEl>
                                      </p:cBhvr>
                                      <p:to x="100000" y="100000"/>
                                    </p:animScale>
                                    <p:animScale>
                                      <p:cBhvr>
                                        <p:cTn id="40" dur="26">
                                          <p:stCondLst>
                                            <p:cond delay="1642"/>
                                          </p:stCondLst>
                                        </p:cTn>
                                        <p:tgtEl>
                                          <p:spTgt spid="7"/>
                                        </p:tgtEl>
                                      </p:cBhvr>
                                      <p:to x="100000" y="90000"/>
                                    </p:animScale>
                                    <p:animScale>
                                      <p:cBhvr>
                                        <p:cTn id="41" dur="166" decel="50000">
                                          <p:stCondLst>
                                            <p:cond delay="1668"/>
                                          </p:stCondLst>
                                        </p:cTn>
                                        <p:tgtEl>
                                          <p:spTgt spid="7"/>
                                        </p:tgtEl>
                                      </p:cBhvr>
                                      <p:to x="100000" y="100000"/>
                                    </p:animScale>
                                    <p:animScale>
                                      <p:cBhvr>
                                        <p:cTn id="42" dur="26">
                                          <p:stCondLst>
                                            <p:cond delay="1808"/>
                                          </p:stCondLst>
                                        </p:cTn>
                                        <p:tgtEl>
                                          <p:spTgt spid="7"/>
                                        </p:tgtEl>
                                      </p:cBhvr>
                                      <p:to x="100000" y="95000"/>
                                    </p:animScale>
                                    <p:animScale>
                                      <p:cBhvr>
                                        <p:cTn id="43" dur="166" decel="50000">
                                          <p:stCondLst>
                                            <p:cond delay="1834"/>
                                          </p:stCondLst>
                                        </p:cTn>
                                        <p:tgtEl>
                                          <p:spTgt spid="7"/>
                                        </p:tgtEl>
                                      </p:cBhvr>
                                      <p:to x="100000" y="100000"/>
                                    </p:animScale>
                                  </p:childTnLst>
                                </p:cTn>
                              </p:par>
                            </p:childTnLst>
                          </p:cTn>
                        </p:par>
                      </p:childTnLst>
                    </p:cTn>
                  </p:par>
                  <p:par>
                    <p:cTn id="44" fill="hold" nodeType="clickPar">
                      <p:stCondLst>
                        <p:cond delay="indefinite"/>
                      </p:stCondLst>
                      <p:childTnLst>
                        <p:par>
                          <p:cTn id="45" fill="hold" nodeType="afterGroup">
                            <p:stCondLst>
                              <p:cond delay="0"/>
                            </p:stCondLst>
                            <p:childTnLst>
                              <p:par>
                                <p:cTn id="46" presetID="30" presetClass="entr" presetSubtype="0" fill="hold" grpId="0" nodeType="clickEffect">
                                  <p:stCondLst>
                                    <p:cond delay="0"/>
                                  </p:stCondLst>
                                  <p:childTnLst>
                                    <p:set>
                                      <p:cBhvr>
                                        <p:cTn id="47" dur="1" fill="hold">
                                          <p:stCondLst>
                                            <p:cond delay="0"/>
                                          </p:stCondLst>
                                        </p:cTn>
                                        <p:tgtEl>
                                          <p:spTgt spid="2"/>
                                        </p:tgtEl>
                                        <p:attrNameLst>
                                          <p:attrName>style.visibility</p:attrName>
                                        </p:attrNameLst>
                                      </p:cBhvr>
                                      <p:to>
                                        <p:strVal val="visible"/>
                                      </p:to>
                                    </p:set>
                                    <p:animEffect transition="in" filter="fade">
                                      <p:cBhvr>
                                        <p:cTn id="48" dur="800" decel="100000"/>
                                        <p:tgtEl>
                                          <p:spTgt spid="2"/>
                                        </p:tgtEl>
                                      </p:cBhvr>
                                    </p:animEffect>
                                    <p:anim calcmode="lin" valueType="num">
                                      <p:cBhvr>
                                        <p:cTn id="49" dur="800" decel="100000" fill="hold"/>
                                        <p:tgtEl>
                                          <p:spTgt spid="2"/>
                                        </p:tgtEl>
                                        <p:attrNameLst>
                                          <p:attrName>style.rotation</p:attrName>
                                        </p:attrNameLst>
                                      </p:cBhvr>
                                      <p:tavLst>
                                        <p:tav tm="0">
                                          <p:val>
                                            <p:fltVal val="-90"/>
                                          </p:val>
                                        </p:tav>
                                        <p:tav tm="100000">
                                          <p:val>
                                            <p:fltVal val="0"/>
                                          </p:val>
                                        </p:tav>
                                      </p:tavLst>
                                    </p:anim>
                                    <p:anim calcmode="lin" valueType="num">
                                      <p:cBhvr>
                                        <p:cTn id="50" dur="800" decel="100000" fill="hold"/>
                                        <p:tgtEl>
                                          <p:spTgt spid="2"/>
                                        </p:tgtEl>
                                        <p:attrNameLst>
                                          <p:attrName>ppt_x</p:attrName>
                                        </p:attrNameLst>
                                      </p:cBhvr>
                                      <p:tavLst>
                                        <p:tav tm="0">
                                          <p:val>
                                            <p:strVal val="#ppt_x+0.4"/>
                                          </p:val>
                                        </p:tav>
                                        <p:tav tm="100000">
                                          <p:val>
                                            <p:strVal val="#ppt_x-0.05"/>
                                          </p:val>
                                        </p:tav>
                                      </p:tavLst>
                                    </p:anim>
                                    <p:anim calcmode="lin" valueType="num">
                                      <p:cBhvr>
                                        <p:cTn id="51" dur="800" decel="100000" fill="hold"/>
                                        <p:tgtEl>
                                          <p:spTgt spid="2"/>
                                        </p:tgtEl>
                                        <p:attrNameLst>
                                          <p:attrName>ppt_y</p:attrName>
                                        </p:attrNameLst>
                                      </p:cBhvr>
                                      <p:tavLst>
                                        <p:tav tm="0">
                                          <p:val>
                                            <p:strVal val="#ppt_y-0.4"/>
                                          </p:val>
                                        </p:tav>
                                        <p:tav tm="100000">
                                          <p:val>
                                            <p:strVal val="#ppt_y+0.1"/>
                                          </p:val>
                                        </p:tav>
                                      </p:tavLst>
                                    </p:anim>
                                    <p:anim calcmode="lin" valueType="num">
                                      <p:cBhvr>
                                        <p:cTn id="5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5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54" fill="hold" nodeType="clickPar">
                      <p:stCondLst>
                        <p:cond delay="indefinite"/>
                      </p:stCondLst>
                      <p:childTnLst>
                        <p:par>
                          <p:cTn id="55" fill="hold" nodeType="afterGroup">
                            <p:stCondLst>
                              <p:cond delay="0"/>
                            </p:stCondLst>
                            <p:childTnLst>
                              <p:par>
                                <p:cTn id="56" presetID="20" presetClass="entr" presetSubtype="0" fill="hold" nodeType="click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wedge">
                                      <p:cBhvr>
                                        <p:cTn id="58"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090420" y="4572635"/>
            <a:ext cx="8568690" cy="1124585"/>
          </a:xfrm>
          <a:prstGeom prst="rect">
            <a:avLst/>
          </a:prstGeom>
          <a:noFill/>
          <a:ln w="9525">
            <a:noFill/>
          </a:ln>
        </p:spPr>
        <p:txBody>
          <a:bodyPr wrap="square">
            <a:spAutoFit/>
          </a:bodyPr>
          <a:lstStyle/>
          <a:p>
            <a:pPr indent="0">
              <a:lnSpc>
                <a:spcPct val="140000"/>
              </a:lnSpc>
            </a:pPr>
            <a:r>
              <a:rPr sz="2400" b="1" kern="100">
                <a:solidFill>
                  <a:srgbClr val="000000"/>
                </a:solidFill>
                <a:latin typeface="微软雅黑" panose="020B0503020204020204" charset="-122"/>
                <a:ea typeface="微软雅黑"/>
                <a:cs typeface="微软雅黑" panose="020B0503020204020204" charset="-122"/>
                <a:sym typeface="Times New Roman" panose="02020603050405020304"/>
              </a:rPr>
              <a:t>历代封建王朝沿用并不断发展、强化</a:t>
            </a:r>
            <a:r>
              <a:rPr lang="zh-CN" sz="2400" b="1" kern="100">
                <a:solidFill>
                  <a:schemeClr val="accent6">
                    <a:lumMod val="75000"/>
                  </a:schemeClr>
                </a:solidFill>
                <a:latin typeface="微软雅黑" panose="020B0503020204020204" charset="-122"/>
                <a:ea typeface="微软雅黑"/>
                <a:cs typeface="微软雅黑" panose="020B0503020204020204" charset="-122"/>
                <a:sym typeface="Times New Roman" panose="02020603050405020304"/>
              </a:rPr>
              <a:t>，</a:t>
            </a:r>
            <a:r>
              <a:rPr lang="zh-CN" altLang="en-US" sz="2400" b="1">
                <a:solidFill>
                  <a:schemeClr val="tx1"/>
                </a:solidFill>
                <a:latin typeface="微软雅黑" panose="020B0503020204020204" charset="-122"/>
                <a:ea typeface="微软雅黑"/>
                <a:cs typeface="微软雅黑" panose="020B0503020204020204" charset="-122"/>
                <a:sym typeface="+mn-ea"/>
              </a:rPr>
              <a:t>皇帝制在中国历史上</a:t>
            </a:r>
            <a:r>
              <a:rPr lang="zh-CN" sz="2400" b="1">
                <a:solidFill>
                  <a:schemeClr val="tx1"/>
                </a:solidFill>
                <a:latin typeface="微软雅黑" panose="020B0503020204020204" charset="-122"/>
                <a:ea typeface="微软雅黑"/>
                <a:cs typeface="微软雅黑" panose="020B0503020204020204" charset="-122"/>
                <a:sym typeface="+mn-ea"/>
              </a:rPr>
              <a:t>延续了2133年</a:t>
            </a:r>
            <a:r>
              <a:rPr lang="zh-CN" sz="2400" b="1">
                <a:solidFill>
                  <a:schemeClr val="accent6">
                    <a:lumMod val="75000"/>
                  </a:schemeClr>
                </a:solidFill>
                <a:latin typeface="微软雅黑" panose="020B0503020204020204" charset="-122"/>
                <a:ea typeface="微软雅黑"/>
                <a:cs typeface="微软雅黑" panose="020B0503020204020204" charset="-122"/>
                <a:sym typeface="+mn-ea"/>
              </a:rPr>
              <a:t>（公元前</a:t>
            </a:r>
            <a:r>
              <a:rPr lang="en-US" altLang="zh-CN" sz="2400" b="1">
                <a:solidFill>
                  <a:schemeClr val="accent6">
                    <a:lumMod val="75000"/>
                  </a:schemeClr>
                </a:solidFill>
                <a:latin typeface="微软雅黑" panose="020B0503020204020204" charset="-122"/>
                <a:ea typeface="微软雅黑"/>
                <a:cs typeface="微软雅黑" panose="020B0503020204020204" charset="-122"/>
                <a:sym typeface="+mn-ea"/>
              </a:rPr>
              <a:t>221</a:t>
            </a:r>
            <a:r>
              <a:rPr lang="zh-CN" altLang="en-US" sz="2400" b="1">
                <a:solidFill>
                  <a:schemeClr val="accent6">
                    <a:lumMod val="75000"/>
                  </a:schemeClr>
                </a:solidFill>
                <a:latin typeface="微软雅黑" panose="020B0503020204020204" charset="-122"/>
                <a:ea typeface="微软雅黑"/>
                <a:cs typeface="微软雅黑" panose="020B0503020204020204" charset="-122"/>
                <a:sym typeface="+mn-ea"/>
              </a:rPr>
              <a:t>年</a:t>
            </a:r>
            <a:r>
              <a:rPr lang="en-US" altLang="zh-CN" sz="2400" b="1">
                <a:solidFill>
                  <a:schemeClr val="accent6">
                    <a:lumMod val="75000"/>
                  </a:schemeClr>
                </a:solidFill>
                <a:latin typeface="微软雅黑" panose="020B0503020204020204" charset="-122"/>
                <a:ea typeface="微软雅黑"/>
                <a:cs typeface="微软雅黑" panose="020B0503020204020204" charset="-122"/>
                <a:sym typeface="+mn-ea"/>
              </a:rPr>
              <a:t>——</a:t>
            </a:r>
            <a:r>
              <a:rPr lang="zh-CN" sz="2400" b="1">
                <a:solidFill>
                  <a:schemeClr val="accent6">
                    <a:lumMod val="75000"/>
                  </a:schemeClr>
                </a:solidFill>
                <a:latin typeface="微软雅黑" panose="020B0503020204020204" charset="-122"/>
                <a:ea typeface="微软雅黑"/>
                <a:cs typeface="微软雅黑" panose="020B0503020204020204" charset="-122"/>
              </a:rPr>
              <a:t>1912年）</a:t>
            </a:r>
            <a:endParaRPr lang="zh-CN" altLang="en-US" sz="2400" b="1">
              <a:solidFill>
                <a:schemeClr val="accent6">
                  <a:lumMod val="75000"/>
                </a:schemeClr>
              </a:solidFill>
              <a:latin typeface="微软雅黑" panose="020B0503020204020204" charset="-122"/>
              <a:ea typeface="微软雅黑"/>
              <a:cs typeface="微软雅黑" panose="020B0503020204020204" charset="-122"/>
            </a:endParaRPr>
          </a:p>
        </p:txBody>
      </p:sp>
      <p:sp>
        <p:nvSpPr>
          <p:cNvPr id="3" name="文本框 2"/>
          <p:cNvSpPr txBox="1"/>
          <p:nvPr/>
        </p:nvSpPr>
        <p:spPr>
          <a:xfrm>
            <a:off x="1075690" y="1804035"/>
            <a:ext cx="894080" cy="460375"/>
          </a:xfrm>
          <a:prstGeom prst="rect">
            <a:avLst/>
          </a:prstGeom>
          <a:noFill/>
        </p:spPr>
        <p:txBody>
          <a:bodyPr wrap="square" rtlCol="0" anchor="t">
            <a:spAutoFit/>
          </a:bodyPr>
          <a:lstStyle/>
          <a:p>
            <a:pPr algn="ctr"/>
            <a:r>
              <a:rPr lang="zh-CN" sz="2400" b="1">
                <a:solidFill>
                  <a:srgbClr val="C00000"/>
                </a:solidFill>
                <a:latin typeface="微软雅黑" panose="020B0503020204020204" charset="-122"/>
                <a:ea typeface="微软雅黑"/>
                <a:cs typeface="微软雅黑" panose="020B0503020204020204" charset="-122"/>
                <a:sym typeface="+mn-ea"/>
              </a:rPr>
              <a:t>建立</a:t>
            </a:r>
            <a:endParaRPr lang="zh-CN" altLang="en-US" sz="2400" b="1">
              <a:solidFill>
                <a:srgbClr val="C00000"/>
              </a:solidFill>
              <a:latin typeface="微软雅黑" panose="020B0503020204020204" charset="-122"/>
              <a:ea typeface="微软雅黑"/>
              <a:cs typeface="微软雅黑" panose="020B0503020204020204" charset="-122"/>
              <a:sym typeface="+mn-ea"/>
            </a:endParaRPr>
          </a:p>
        </p:txBody>
      </p:sp>
      <p:sp>
        <p:nvSpPr>
          <p:cNvPr id="4" name="文本框 3"/>
          <p:cNvSpPr txBox="1"/>
          <p:nvPr/>
        </p:nvSpPr>
        <p:spPr>
          <a:xfrm>
            <a:off x="2090420" y="1804035"/>
            <a:ext cx="2894965" cy="460375"/>
          </a:xfrm>
          <a:prstGeom prst="rect">
            <a:avLst/>
          </a:prstGeom>
          <a:noFill/>
        </p:spPr>
        <p:txBody>
          <a:bodyPr wrap="square" rtlCol="0" anchor="t">
            <a:spAutoFit/>
          </a:bodyPr>
          <a:lstStyle/>
          <a:p>
            <a:r>
              <a:rPr lang="zh-CN" sz="2400" b="1">
                <a:latin typeface="微软雅黑" panose="020B0503020204020204" charset="-122"/>
                <a:ea typeface="微软雅黑"/>
                <a:cs typeface="微软雅黑" panose="020B0503020204020204" charset="-122"/>
                <a:sym typeface="+mn-ea"/>
              </a:rPr>
              <a:t>秦王嬴政（秦始皇）</a:t>
            </a:r>
            <a:endParaRPr lang="zh-CN" altLang="en-US" sz="2400" b="1">
              <a:latin typeface="微软雅黑" panose="020B0503020204020204" charset="-122"/>
              <a:ea typeface="微软雅黑"/>
              <a:cs typeface="微软雅黑" panose="020B0503020204020204" charset="-122"/>
              <a:sym typeface="+mn-ea"/>
            </a:endParaRPr>
          </a:p>
        </p:txBody>
      </p:sp>
      <p:sp>
        <p:nvSpPr>
          <p:cNvPr id="5" name="文本框 4"/>
          <p:cNvSpPr txBox="1"/>
          <p:nvPr/>
        </p:nvSpPr>
        <p:spPr>
          <a:xfrm>
            <a:off x="1057910" y="2496820"/>
            <a:ext cx="857885" cy="460375"/>
          </a:xfrm>
          <a:prstGeom prst="rect">
            <a:avLst/>
          </a:prstGeom>
          <a:noFill/>
        </p:spPr>
        <p:txBody>
          <a:bodyPr wrap="square" rtlCol="0" anchor="t">
            <a:spAutoFit/>
          </a:bodyPr>
          <a:lstStyle/>
          <a:p>
            <a:pPr lvl="0" algn="ctr">
              <a:buClrTx/>
              <a:buSzTx/>
              <a:buFontTx/>
            </a:pPr>
            <a:r>
              <a:rPr lang="zh-CN" sz="2400" b="1">
                <a:solidFill>
                  <a:srgbClr val="C00000"/>
                </a:solidFill>
                <a:latin typeface="微软雅黑" panose="020B0503020204020204" charset="-122"/>
                <a:ea typeface="微软雅黑"/>
                <a:cs typeface="微软雅黑" panose="020B0503020204020204" charset="-122"/>
                <a:sym typeface="+mn-ea"/>
              </a:rPr>
              <a:t>特点</a:t>
            </a:r>
          </a:p>
        </p:txBody>
      </p:sp>
      <p:sp>
        <p:nvSpPr>
          <p:cNvPr id="6" name="文本框 5"/>
          <p:cNvSpPr txBox="1"/>
          <p:nvPr/>
        </p:nvSpPr>
        <p:spPr>
          <a:xfrm>
            <a:off x="1093470" y="4707890"/>
            <a:ext cx="857885" cy="460375"/>
          </a:xfrm>
          <a:prstGeom prst="rect">
            <a:avLst/>
          </a:prstGeom>
          <a:noFill/>
        </p:spPr>
        <p:txBody>
          <a:bodyPr wrap="square" rtlCol="0" anchor="t">
            <a:spAutoFit/>
          </a:bodyPr>
          <a:lstStyle/>
          <a:p>
            <a:pPr lvl="0" algn="ctr">
              <a:buClrTx/>
              <a:buSzTx/>
              <a:buFontTx/>
            </a:pPr>
            <a:r>
              <a:rPr lang="zh-CN" sz="2400" b="1">
                <a:solidFill>
                  <a:srgbClr val="C00000"/>
                </a:solidFill>
                <a:latin typeface="微软雅黑" panose="020B0503020204020204" charset="-122"/>
                <a:ea typeface="微软雅黑"/>
                <a:cs typeface="微软雅黑" panose="020B0503020204020204" charset="-122"/>
                <a:sym typeface="+mn-ea"/>
              </a:rPr>
              <a:t>影响</a:t>
            </a:r>
          </a:p>
        </p:txBody>
      </p:sp>
      <p:sp>
        <p:nvSpPr>
          <p:cNvPr id="7" name="文本框 6"/>
          <p:cNvSpPr txBox="1"/>
          <p:nvPr/>
        </p:nvSpPr>
        <p:spPr>
          <a:xfrm>
            <a:off x="2090420" y="2349500"/>
            <a:ext cx="8568690" cy="2158365"/>
          </a:xfrm>
          <a:prstGeom prst="rect">
            <a:avLst/>
          </a:prstGeom>
          <a:noFill/>
          <a:ln w="9525">
            <a:noFill/>
          </a:ln>
        </p:spPr>
        <p:txBody>
          <a:bodyPr wrap="square" rtlCol="0" anchor="t">
            <a:spAutoFit/>
          </a:bodyPr>
          <a:lstStyle/>
          <a:p>
            <a:pPr lvl="0" algn="l">
              <a:lnSpc>
                <a:spcPct val="140000"/>
              </a:lnSpc>
              <a:buClrTx/>
              <a:buSzTx/>
              <a:buFontTx/>
            </a:pPr>
            <a:r>
              <a:rPr lang="zh-CN" sz="2400" b="1">
                <a:latin typeface="微软雅黑" panose="020B0503020204020204" charset="-122"/>
                <a:ea typeface="微软雅黑"/>
                <a:cs typeface="微软雅黑" panose="020B0503020204020204" charset="-122"/>
                <a:sym typeface="+mn-ea"/>
              </a:rPr>
              <a:t>皇帝制度是秦朝政治制度的核心，“天下之事无小大皆决于上”，丞相和诸大臣听命于皇帝，一切政治、军事、法律事务的决定权都在皇帝手中。</a:t>
            </a:r>
          </a:p>
          <a:p>
            <a:pPr lvl="0" algn="l">
              <a:lnSpc>
                <a:spcPct val="140000"/>
              </a:lnSpc>
              <a:buClrTx/>
              <a:buSzTx/>
              <a:buFontTx/>
            </a:pPr>
            <a:r>
              <a:rPr lang="zh-CN" sz="2400" b="1">
                <a:solidFill>
                  <a:schemeClr val="accent5">
                    <a:lumMod val="75000"/>
                  </a:schemeClr>
                </a:solidFill>
                <a:latin typeface="微软雅黑" panose="020B0503020204020204" charset="-122"/>
                <a:ea typeface="微软雅黑"/>
                <a:cs typeface="微软雅黑" panose="020B0503020204020204" charset="-122"/>
                <a:sym typeface="+mn-ea"/>
              </a:rPr>
              <a:t>（“主独制于天下而无所制也”</a:t>
            </a:r>
            <a:r>
              <a:rPr lang="en-US" altLang="zh-CN" sz="2400" b="1">
                <a:solidFill>
                  <a:schemeClr val="accent5">
                    <a:lumMod val="75000"/>
                  </a:schemeClr>
                </a:solidFill>
                <a:latin typeface="微软雅黑" panose="020B0503020204020204" charset="-122"/>
                <a:ea typeface="微软雅黑"/>
                <a:cs typeface="微软雅黑" panose="020B0503020204020204" charset="-122"/>
                <a:sym typeface="+mn-ea"/>
              </a:rPr>
              <a:t>——</a:t>
            </a:r>
            <a:r>
              <a:rPr lang="zh-CN" altLang="en-US" sz="2400" b="1">
                <a:solidFill>
                  <a:schemeClr val="accent5">
                    <a:lumMod val="75000"/>
                  </a:schemeClr>
                </a:solidFill>
                <a:latin typeface="微软雅黑" panose="020B0503020204020204" charset="-122"/>
                <a:ea typeface="微软雅黑"/>
                <a:cs typeface="微软雅黑" panose="020B0503020204020204" charset="-122"/>
                <a:sym typeface="+mn-ea"/>
              </a:rPr>
              <a:t>李斯</a:t>
            </a:r>
            <a:r>
              <a:rPr lang="zh-CN" sz="2400" b="1">
                <a:solidFill>
                  <a:schemeClr val="accent5">
                    <a:lumMod val="75000"/>
                  </a:schemeClr>
                </a:solidFill>
                <a:latin typeface="微软雅黑" panose="020B0503020204020204" charset="-122"/>
                <a:ea typeface="微软雅黑"/>
                <a:cs typeface="微软雅黑" panose="020B0503020204020204" charset="-122"/>
                <a:sym typeface="+mn-ea"/>
              </a:rPr>
              <a:t>）</a:t>
            </a:r>
          </a:p>
        </p:txBody>
      </p:sp>
      <p:sp>
        <p:nvSpPr>
          <p:cNvPr id="8" name="文本框 7"/>
          <p:cNvSpPr txBox="1"/>
          <p:nvPr/>
        </p:nvSpPr>
        <p:spPr>
          <a:xfrm>
            <a:off x="2370455" y="1081405"/>
            <a:ext cx="1633855" cy="460375"/>
          </a:xfrm>
          <a:prstGeom prst="rect">
            <a:avLst/>
          </a:prstGeom>
          <a:noFill/>
        </p:spPr>
        <p:txBody>
          <a:bodyPr wrap="square" rtlCol="0">
            <a:spAutoFit/>
          </a:bodyPr>
          <a:lstStyle/>
          <a:p>
            <a:r>
              <a:rPr lang="en-US" altLang="zh-CN" sz="2400" b="1">
                <a:solidFill>
                  <a:srgbClr val="0000FF"/>
                </a:solidFill>
                <a:latin typeface="微软雅黑" panose="020B0503020204020204" charset="-122"/>
                <a:ea typeface="微软雅黑"/>
                <a:cs typeface="微软雅黑" panose="020B0503020204020204" charset="-122"/>
              </a:rPr>
              <a:t>1.</a:t>
            </a:r>
            <a:r>
              <a:rPr lang="zh-CN" altLang="en-US" sz="2400" b="1">
                <a:solidFill>
                  <a:srgbClr val="0000FF"/>
                </a:solidFill>
                <a:latin typeface="微软雅黑" panose="020B0503020204020204" charset="-122"/>
                <a:ea typeface="微软雅黑"/>
                <a:cs typeface="微软雅黑" panose="020B0503020204020204" charset="-122"/>
              </a:rPr>
              <a:t>皇帝制</a:t>
            </a:r>
          </a:p>
        </p:txBody>
      </p:sp>
      <p:sp>
        <p:nvSpPr>
          <p:cNvPr id="9" name="圆角矩形 8"/>
          <p:cNvSpPr/>
          <p:nvPr/>
        </p:nvSpPr>
        <p:spPr>
          <a:xfrm>
            <a:off x="1225550" y="1022350"/>
            <a:ext cx="993775" cy="577850"/>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内容</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2" fill="hold" grpId="0" nodeType="clickEffect">
                                  <p:stCondLst>
                                    <p:cond delay="0"/>
                                  </p:stCondLst>
                                  <p:childTnLst>
                                    <p:set>
                                      <p:cBhvr>
                                        <p:cTn id="6" dur="2000" fill="hold">
                                          <p:stCondLst>
                                            <p:cond delay="0"/>
                                          </p:stCondLst>
                                        </p:cTn>
                                        <p:tgtEl>
                                          <p:spTgt spid="8"/>
                                        </p:tgtEl>
                                        <p:attrNameLst>
                                          <p:attrName>style.visibility</p:attrName>
                                        </p:attrNameLst>
                                      </p:cBhvr>
                                      <p:to>
                                        <p:strVal val="visible"/>
                                      </p:to>
                                    </p:set>
                                    <p:anim calcmode="lin" valueType="num">
                                      <p:cBhvr additive="base">
                                        <p:cTn id="7" dur="2000"/>
                                        <p:tgtEl>
                                          <p:spTgt spid="8"/>
                                        </p:tgtEl>
                                        <p:attrNameLst>
                                          <p:attrName>ppt_x</p:attrName>
                                        </p:attrNameLst>
                                      </p:cBhvr>
                                      <p:tavLst>
                                        <p:tav tm="0">
                                          <p:val>
                                            <p:strVal val="#ppt_x+#ppt_w*1.125000"/>
                                          </p:val>
                                        </p:tav>
                                        <p:tav tm="100000">
                                          <p:val>
                                            <p:strVal val="#ppt_x"/>
                                          </p:val>
                                        </p:tav>
                                      </p:tavLst>
                                    </p:anim>
                                    <p:animEffect transition="in" filter="wipe(left)">
                                      <p:cBhvr>
                                        <p:cTn id="8" dur="2000"/>
                                        <p:tgtEl>
                                          <p:spTgt spid="8"/>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8" fill="hold" grpId="0" nodeType="clickEffect">
                                  <p:stCondLst>
                                    <p:cond delay="0"/>
                                  </p:stCondLst>
                                  <p:childTnLst>
                                    <p:set>
                                      <p:cBhvr>
                                        <p:cTn id="12" dur="2000" fill="hold">
                                          <p:stCondLst>
                                            <p:cond delay="0"/>
                                          </p:stCondLst>
                                        </p:cTn>
                                        <p:tgtEl>
                                          <p:spTgt spid="3"/>
                                        </p:tgtEl>
                                        <p:attrNameLst>
                                          <p:attrName>style.visibility</p:attrName>
                                        </p:attrNameLst>
                                      </p:cBhvr>
                                      <p:to>
                                        <p:strVal val="visible"/>
                                      </p:to>
                                    </p:set>
                                    <p:anim calcmode="lin" valueType="num">
                                      <p:cBhvr additive="base">
                                        <p:cTn id="13" dur="2000"/>
                                        <p:tgtEl>
                                          <p:spTgt spid="3"/>
                                        </p:tgtEl>
                                        <p:attrNameLst>
                                          <p:attrName>ppt_x</p:attrName>
                                        </p:attrNameLst>
                                      </p:cBhvr>
                                      <p:tavLst>
                                        <p:tav tm="0">
                                          <p:val>
                                            <p:strVal val="#ppt_x-#ppt_w*1.125000"/>
                                          </p:val>
                                        </p:tav>
                                        <p:tav tm="100000">
                                          <p:val>
                                            <p:strVal val="#ppt_x"/>
                                          </p:val>
                                        </p:tav>
                                      </p:tavLst>
                                    </p:anim>
                                    <p:animEffect transition="in" filter="wipe(right)">
                                      <p:cBhvr>
                                        <p:cTn id="14" dur="2000"/>
                                        <p:tgtEl>
                                          <p:spTgt spid="3"/>
                                        </p:tgtEl>
                                      </p:cBhvr>
                                    </p:animEffect>
                                  </p:childTnLst>
                                </p:cTn>
                              </p:par>
                              <p:par>
                                <p:cTn id="15" presetID="12" presetClass="entr" presetSubtype="8" fill="hold" grpId="0" nodeType="withEffect">
                                  <p:stCondLst>
                                    <p:cond delay="0"/>
                                  </p:stCondLst>
                                  <p:childTnLst>
                                    <p:set>
                                      <p:cBhvr>
                                        <p:cTn id="16" dur="2000" fill="hold">
                                          <p:stCondLst>
                                            <p:cond delay="0"/>
                                          </p:stCondLst>
                                        </p:cTn>
                                        <p:tgtEl>
                                          <p:spTgt spid="5"/>
                                        </p:tgtEl>
                                        <p:attrNameLst>
                                          <p:attrName>style.visibility</p:attrName>
                                        </p:attrNameLst>
                                      </p:cBhvr>
                                      <p:to>
                                        <p:strVal val="visible"/>
                                      </p:to>
                                    </p:set>
                                    <p:anim calcmode="lin" valueType="num">
                                      <p:cBhvr additive="base">
                                        <p:cTn id="17" dur="2000"/>
                                        <p:tgtEl>
                                          <p:spTgt spid="5"/>
                                        </p:tgtEl>
                                        <p:attrNameLst>
                                          <p:attrName>ppt_x</p:attrName>
                                        </p:attrNameLst>
                                      </p:cBhvr>
                                      <p:tavLst>
                                        <p:tav tm="0">
                                          <p:val>
                                            <p:strVal val="#ppt_x-#ppt_w*1.125000"/>
                                          </p:val>
                                        </p:tav>
                                        <p:tav tm="100000">
                                          <p:val>
                                            <p:strVal val="#ppt_x"/>
                                          </p:val>
                                        </p:tav>
                                      </p:tavLst>
                                    </p:anim>
                                    <p:animEffect transition="in" filter="wipe(right)">
                                      <p:cBhvr>
                                        <p:cTn id="18" dur="2000"/>
                                        <p:tgtEl>
                                          <p:spTgt spid="5"/>
                                        </p:tgtEl>
                                      </p:cBhvr>
                                    </p:animEffect>
                                  </p:childTnLst>
                                </p:cTn>
                              </p:par>
                              <p:par>
                                <p:cTn id="19" presetID="12" presetClass="entr" presetSubtype="8" fill="hold" grpId="0" nodeType="withEffect">
                                  <p:stCondLst>
                                    <p:cond delay="0"/>
                                  </p:stCondLst>
                                  <p:childTnLst>
                                    <p:set>
                                      <p:cBhvr>
                                        <p:cTn id="20" dur="2000" fill="hold">
                                          <p:stCondLst>
                                            <p:cond delay="0"/>
                                          </p:stCondLst>
                                        </p:cTn>
                                        <p:tgtEl>
                                          <p:spTgt spid="6"/>
                                        </p:tgtEl>
                                        <p:attrNameLst>
                                          <p:attrName>style.visibility</p:attrName>
                                        </p:attrNameLst>
                                      </p:cBhvr>
                                      <p:to>
                                        <p:strVal val="visible"/>
                                      </p:to>
                                    </p:set>
                                    <p:anim calcmode="lin" valueType="num">
                                      <p:cBhvr additive="base">
                                        <p:cTn id="21" dur="2000"/>
                                        <p:tgtEl>
                                          <p:spTgt spid="6"/>
                                        </p:tgtEl>
                                        <p:attrNameLst>
                                          <p:attrName>ppt_x</p:attrName>
                                        </p:attrNameLst>
                                      </p:cBhvr>
                                      <p:tavLst>
                                        <p:tav tm="0">
                                          <p:val>
                                            <p:strVal val="#ppt_x-#ppt_w*1.125000"/>
                                          </p:val>
                                        </p:tav>
                                        <p:tav tm="100000">
                                          <p:val>
                                            <p:strVal val="#ppt_x"/>
                                          </p:val>
                                        </p:tav>
                                      </p:tavLst>
                                    </p:anim>
                                    <p:animEffect transition="in" filter="wipe(right)">
                                      <p:cBhvr>
                                        <p:cTn id="22" dur="2000"/>
                                        <p:tgtEl>
                                          <p:spTgt spid="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2" presetClass="entr" presetSubtype="2" fill="hold" grpId="0" nodeType="clickEffect">
                                  <p:stCondLst>
                                    <p:cond delay="0"/>
                                  </p:stCondLst>
                                  <p:childTnLst>
                                    <p:set>
                                      <p:cBhvr>
                                        <p:cTn id="26" dur="2000" fill="hold">
                                          <p:stCondLst>
                                            <p:cond delay="0"/>
                                          </p:stCondLst>
                                        </p:cTn>
                                        <p:tgtEl>
                                          <p:spTgt spid="4"/>
                                        </p:tgtEl>
                                        <p:attrNameLst>
                                          <p:attrName>style.visibility</p:attrName>
                                        </p:attrNameLst>
                                      </p:cBhvr>
                                      <p:to>
                                        <p:strVal val="visible"/>
                                      </p:to>
                                    </p:set>
                                    <p:anim calcmode="lin" valueType="num">
                                      <p:cBhvr additive="base">
                                        <p:cTn id="27" dur="2000"/>
                                        <p:tgtEl>
                                          <p:spTgt spid="4"/>
                                        </p:tgtEl>
                                        <p:attrNameLst>
                                          <p:attrName>ppt_x</p:attrName>
                                        </p:attrNameLst>
                                      </p:cBhvr>
                                      <p:tavLst>
                                        <p:tav tm="0">
                                          <p:val>
                                            <p:strVal val="#ppt_x+#ppt_w*1.125000"/>
                                          </p:val>
                                        </p:tav>
                                        <p:tav tm="100000">
                                          <p:val>
                                            <p:strVal val="#ppt_x"/>
                                          </p:val>
                                        </p:tav>
                                      </p:tavLst>
                                    </p:anim>
                                    <p:animEffect transition="in" filter="wipe(left)">
                                      <p:cBhvr>
                                        <p:cTn id="28" dur="2000"/>
                                        <p:tgtEl>
                                          <p:spTgt spid="4"/>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2" presetClass="entr" presetSubtype="2" fill="hold" grpId="0" nodeType="clickEffect">
                                  <p:stCondLst>
                                    <p:cond delay="0"/>
                                  </p:stCondLst>
                                  <p:childTnLst>
                                    <p:set>
                                      <p:cBhvr>
                                        <p:cTn id="32" dur="2000" fill="hold">
                                          <p:stCondLst>
                                            <p:cond delay="0"/>
                                          </p:stCondLst>
                                        </p:cTn>
                                        <p:tgtEl>
                                          <p:spTgt spid="7"/>
                                        </p:tgtEl>
                                        <p:attrNameLst>
                                          <p:attrName>style.visibility</p:attrName>
                                        </p:attrNameLst>
                                      </p:cBhvr>
                                      <p:to>
                                        <p:strVal val="visible"/>
                                      </p:to>
                                    </p:set>
                                    <p:anim calcmode="lin" valueType="num">
                                      <p:cBhvr additive="base">
                                        <p:cTn id="33" dur="2000"/>
                                        <p:tgtEl>
                                          <p:spTgt spid="7"/>
                                        </p:tgtEl>
                                        <p:attrNameLst>
                                          <p:attrName>ppt_x</p:attrName>
                                        </p:attrNameLst>
                                      </p:cBhvr>
                                      <p:tavLst>
                                        <p:tav tm="0">
                                          <p:val>
                                            <p:strVal val="#ppt_x+#ppt_w*1.125000"/>
                                          </p:val>
                                        </p:tav>
                                        <p:tav tm="100000">
                                          <p:val>
                                            <p:strVal val="#ppt_x"/>
                                          </p:val>
                                        </p:tav>
                                      </p:tavLst>
                                    </p:anim>
                                    <p:animEffect transition="in" filter="wipe(left)">
                                      <p:cBhvr>
                                        <p:cTn id="34" dur="2000"/>
                                        <p:tgtEl>
                                          <p:spTgt spid="7"/>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12" presetClass="entr" presetSubtype="2" fill="hold" grpId="0" nodeType="clickEffect">
                                  <p:stCondLst>
                                    <p:cond delay="0"/>
                                  </p:stCondLst>
                                  <p:childTnLst>
                                    <p:set>
                                      <p:cBhvr>
                                        <p:cTn id="38" dur="2000" fill="hold">
                                          <p:stCondLst>
                                            <p:cond delay="0"/>
                                          </p:stCondLst>
                                        </p:cTn>
                                        <p:tgtEl>
                                          <p:spTgt spid="2"/>
                                        </p:tgtEl>
                                        <p:attrNameLst>
                                          <p:attrName>style.visibility</p:attrName>
                                        </p:attrNameLst>
                                      </p:cBhvr>
                                      <p:to>
                                        <p:strVal val="visible"/>
                                      </p:to>
                                    </p:set>
                                    <p:anim calcmode="lin" valueType="num">
                                      <p:cBhvr additive="base">
                                        <p:cTn id="39" dur="2000"/>
                                        <p:tgtEl>
                                          <p:spTgt spid="2"/>
                                        </p:tgtEl>
                                        <p:attrNameLst>
                                          <p:attrName>ppt_x</p:attrName>
                                        </p:attrNameLst>
                                      </p:cBhvr>
                                      <p:tavLst>
                                        <p:tav tm="0">
                                          <p:val>
                                            <p:strVal val="#ppt_x+#ppt_w*1.125000"/>
                                          </p:val>
                                        </p:tav>
                                        <p:tav tm="100000">
                                          <p:val>
                                            <p:strVal val="#ppt_x"/>
                                          </p:val>
                                        </p:tav>
                                      </p:tavLst>
                                    </p:anim>
                                    <p:animEffect transition="in" filter="wipe(left)">
                                      <p:cBhvr>
                                        <p:cTn id="4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1285240" y="979805"/>
            <a:ext cx="2404110" cy="460375"/>
          </a:xfrm>
          <a:prstGeom prst="rect">
            <a:avLst/>
          </a:prstGeom>
          <a:noFill/>
        </p:spPr>
        <p:txBody>
          <a:bodyPr wrap="square" rtlCol="0">
            <a:spAutoFit/>
          </a:bodyPr>
          <a:lstStyle/>
          <a:p>
            <a:r>
              <a:rPr lang="en-US" altLang="zh-CN" sz="2400" b="1">
                <a:solidFill>
                  <a:srgbClr val="0000FF"/>
                </a:solidFill>
                <a:latin typeface="微软雅黑" panose="020B0503020204020204" charset="-122"/>
                <a:ea typeface="微软雅黑"/>
                <a:cs typeface="微软雅黑" panose="020B0503020204020204" charset="-122"/>
              </a:rPr>
              <a:t>2.</a:t>
            </a:r>
            <a:r>
              <a:rPr lang="zh-CN" altLang="en-US" sz="2400" b="1">
                <a:solidFill>
                  <a:srgbClr val="0000FF"/>
                </a:solidFill>
                <a:latin typeface="微软雅黑" panose="020B0503020204020204" charset="-122"/>
                <a:ea typeface="微软雅黑"/>
                <a:cs typeface="微软雅黑" panose="020B0503020204020204" charset="-122"/>
              </a:rPr>
              <a:t>三公九卿制</a:t>
            </a:r>
          </a:p>
        </p:txBody>
      </p:sp>
      <p:sp>
        <p:nvSpPr>
          <p:cNvPr id="4" name="圆角矩形 3"/>
          <p:cNvSpPr/>
          <p:nvPr/>
        </p:nvSpPr>
        <p:spPr>
          <a:xfrm>
            <a:off x="1285240" y="2231390"/>
            <a:ext cx="872490" cy="567690"/>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2400" b="1">
                <a:solidFill>
                  <a:schemeClr val="tx1"/>
                </a:solidFill>
                <a:latin typeface="微软雅黑" panose="020B0503020204020204" charset="-122"/>
                <a:ea typeface="微软雅黑"/>
                <a:cs typeface="微软雅黑" panose="020B0503020204020204" charset="-122"/>
                <a:sym typeface="+mn-ea"/>
              </a:rPr>
              <a:t>三公</a:t>
            </a:r>
          </a:p>
        </p:txBody>
      </p:sp>
      <p:grpSp>
        <p:nvGrpSpPr>
          <p:cNvPr id="2" name="组合 1"/>
          <p:cNvGrpSpPr/>
          <p:nvPr/>
        </p:nvGrpSpPr>
        <p:grpSpPr>
          <a:xfrm>
            <a:off x="2430145" y="1600200"/>
            <a:ext cx="8164195" cy="2120900"/>
            <a:chOff x="3827" y="2520"/>
            <a:chExt cx="12857" cy="3340"/>
          </a:xfrm>
        </p:grpSpPr>
        <p:sp>
          <p:nvSpPr>
            <p:cNvPr id="100" name="文本框 99"/>
            <p:cNvSpPr txBox="1"/>
            <p:nvPr/>
          </p:nvSpPr>
          <p:spPr>
            <a:xfrm>
              <a:off x="4262" y="2520"/>
              <a:ext cx="12422" cy="3340"/>
            </a:xfrm>
            <a:prstGeom prst="rect">
              <a:avLst/>
            </a:prstGeom>
            <a:noFill/>
            <a:ln w="9525">
              <a:noFill/>
            </a:ln>
          </p:spPr>
          <p:txBody>
            <a:bodyPr wrap="square">
              <a:spAutoFit/>
            </a:bodyPr>
            <a:lstStyle/>
            <a:p>
              <a:pPr indent="0">
                <a:lnSpc>
                  <a:spcPct val="110000"/>
                </a:lnSpc>
              </a:pPr>
              <a:r>
                <a:rPr lang="zh-CN" sz="2400" b="1">
                  <a:solidFill>
                    <a:srgbClr val="C00000"/>
                  </a:solidFill>
                  <a:latin typeface="微软雅黑" panose="020B0503020204020204" charset="-122"/>
                  <a:ea typeface="微软雅黑"/>
                </a:rPr>
                <a:t>丞相：</a:t>
              </a:r>
              <a:r>
                <a:rPr lang="zh-CN" sz="2400" b="1">
                  <a:latin typeface="微软雅黑" panose="020B0503020204020204" charset="-122"/>
                  <a:ea typeface="微软雅黑"/>
                </a:rPr>
                <a:t>百官之长，分左、右，秉承皇帝旨意，统领众官，</a:t>
              </a:r>
            </a:p>
            <a:p>
              <a:pPr indent="0">
                <a:lnSpc>
                  <a:spcPct val="110000"/>
                </a:lnSpc>
              </a:pPr>
              <a:r>
                <a:rPr lang="zh-CN" sz="2400" b="1">
                  <a:latin typeface="微软雅黑" panose="020B0503020204020204" charset="-122"/>
                  <a:ea typeface="微软雅黑"/>
                </a:rPr>
                <a:t>          丞相府是行政中枢所在；</a:t>
              </a:r>
            </a:p>
            <a:p>
              <a:pPr indent="0">
                <a:lnSpc>
                  <a:spcPct val="110000"/>
                </a:lnSpc>
              </a:pPr>
              <a:r>
                <a:rPr lang="zh-CN" sz="2400" b="1">
                  <a:solidFill>
                    <a:srgbClr val="C00000"/>
                  </a:solidFill>
                  <a:latin typeface="微软雅黑" panose="020B0503020204020204" charset="-122"/>
                  <a:ea typeface="微软雅黑"/>
                </a:rPr>
                <a:t>太尉：</a:t>
              </a:r>
              <a:r>
                <a:rPr lang="zh-CN" sz="2400" b="1">
                  <a:latin typeface="微软雅黑" panose="020B0503020204020204" charset="-122"/>
                  <a:ea typeface="微软雅黑"/>
                </a:rPr>
                <a:t>最高武官，掌军事；</a:t>
              </a:r>
            </a:p>
            <a:p>
              <a:pPr indent="0">
                <a:lnSpc>
                  <a:spcPct val="110000"/>
                </a:lnSpc>
              </a:pPr>
              <a:r>
                <a:rPr lang="zh-CN" sz="2400" b="1">
                  <a:solidFill>
                    <a:srgbClr val="C00000"/>
                  </a:solidFill>
                  <a:latin typeface="微软雅黑" panose="020B0503020204020204" charset="-122"/>
                  <a:ea typeface="微软雅黑"/>
                </a:rPr>
                <a:t>御史大夫：</a:t>
              </a:r>
              <a:r>
                <a:rPr lang="zh-CN" sz="2400" b="1">
                  <a:latin typeface="微软雅黑" panose="020B0503020204020204" charset="-122"/>
                  <a:ea typeface="微软雅黑"/>
                </a:rPr>
                <a:t>副丞相，协理国政，掌管图籍、文书，同时又</a:t>
              </a:r>
            </a:p>
            <a:p>
              <a:pPr indent="0">
                <a:lnSpc>
                  <a:spcPct val="110000"/>
                </a:lnSpc>
              </a:pPr>
              <a:r>
                <a:rPr lang="zh-CN" sz="2400" b="1">
                  <a:latin typeface="微软雅黑" panose="020B0503020204020204" charset="-122"/>
                  <a:ea typeface="微软雅黑"/>
                </a:rPr>
                <a:t>          是最高监察官。</a:t>
              </a:r>
              <a:endParaRPr lang="zh-CN" altLang="en-US" sz="2400" b="1">
                <a:latin typeface="微软雅黑" panose="020B0503020204020204" charset="-122"/>
                <a:ea typeface="微软雅黑"/>
              </a:endParaRPr>
            </a:p>
          </p:txBody>
        </p:sp>
        <p:sp>
          <p:nvSpPr>
            <p:cNvPr id="5" name="左大括号 4"/>
            <p:cNvSpPr/>
            <p:nvPr/>
          </p:nvSpPr>
          <p:spPr>
            <a:xfrm>
              <a:off x="3827" y="2963"/>
              <a:ext cx="435" cy="1997"/>
            </a:xfrm>
            <a:prstGeom prst="leftBrace">
              <a:avLst>
                <a:gd name="adj1" fmla="val 22988"/>
                <a:gd name="adj2" fmla="val 50000"/>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10000"/>
                </a:lnSpc>
              </a:pPr>
              <a:endParaRPr lang="zh-CN" altLang="en-US"/>
            </a:p>
          </p:txBody>
        </p:sp>
      </p:grpSp>
      <p:sp>
        <p:nvSpPr>
          <p:cNvPr id="6" name="文本框 5"/>
          <p:cNvSpPr txBox="1"/>
          <p:nvPr/>
        </p:nvSpPr>
        <p:spPr>
          <a:xfrm>
            <a:off x="2430145" y="3829050"/>
            <a:ext cx="8512175" cy="902970"/>
          </a:xfrm>
          <a:prstGeom prst="rect">
            <a:avLst/>
          </a:prstGeom>
          <a:noFill/>
          <a:ln w="9525">
            <a:noFill/>
          </a:ln>
        </p:spPr>
        <p:txBody>
          <a:bodyPr wrap="square">
            <a:spAutoFit/>
          </a:bodyPr>
          <a:lstStyle/>
          <a:p>
            <a:pPr indent="0">
              <a:lnSpc>
                <a:spcPct val="110000"/>
              </a:lnSpc>
            </a:pPr>
            <a:r>
              <a:rPr lang="zh-CN" sz="2400" b="1">
                <a:latin typeface="微软雅黑" panose="020B0503020204020204" charset="-122"/>
                <a:ea typeface="微软雅黑"/>
                <a:cs typeface="微软雅黑" panose="020B0503020204020204" charset="-122"/>
              </a:rPr>
              <a:t>三公之下是分掌国家各种政务和皇室事务的卿，泛称“九卿”。九卿下设若干部门，处理具体事务。</a:t>
            </a:r>
            <a:endParaRPr lang="zh-CN" altLang="en-US" sz="2400" b="1">
              <a:latin typeface="微软雅黑" panose="020B0503020204020204" charset="-122"/>
              <a:ea typeface="微软雅黑"/>
              <a:cs typeface="微软雅黑" panose="020B0503020204020204" charset="-122"/>
            </a:endParaRPr>
          </a:p>
        </p:txBody>
      </p:sp>
      <p:sp>
        <p:nvSpPr>
          <p:cNvPr id="7" name="圆角矩形 6"/>
          <p:cNvSpPr/>
          <p:nvPr/>
        </p:nvSpPr>
        <p:spPr>
          <a:xfrm>
            <a:off x="1285240" y="3934460"/>
            <a:ext cx="872490" cy="567690"/>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latin typeface="微软雅黑" panose="020B0503020204020204" charset="-122"/>
                <a:ea typeface="微软雅黑"/>
                <a:cs typeface="微软雅黑" panose="020B0503020204020204" charset="-122"/>
                <a:sym typeface="+mn-ea"/>
              </a:rPr>
              <a:t>九卿</a:t>
            </a:r>
          </a:p>
        </p:txBody>
      </p:sp>
      <p:sp>
        <p:nvSpPr>
          <p:cNvPr id="9" name="文本框 8"/>
          <p:cNvSpPr txBox="1"/>
          <p:nvPr/>
        </p:nvSpPr>
        <p:spPr>
          <a:xfrm>
            <a:off x="2430145" y="4913630"/>
            <a:ext cx="8164195" cy="902970"/>
          </a:xfrm>
          <a:prstGeom prst="rect">
            <a:avLst/>
          </a:prstGeom>
          <a:noFill/>
          <a:ln w="9525">
            <a:noFill/>
          </a:ln>
        </p:spPr>
        <p:txBody>
          <a:bodyPr wrap="square">
            <a:spAutoFit/>
          </a:bodyPr>
          <a:lstStyle/>
          <a:p>
            <a:pPr indent="0">
              <a:lnSpc>
                <a:spcPct val="110000"/>
              </a:lnSpc>
            </a:pPr>
            <a:r>
              <a:rPr lang="zh-CN" sz="2400" b="1">
                <a:latin typeface="微软雅黑" panose="020B0503020204020204" charset="-122"/>
                <a:ea typeface="微软雅黑"/>
              </a:rPr>
              <a:t>三公九卿共同组成中央政府，国家重大事务往往由公卿进行廷议，最后由皇帝裁断。</a:t>
            </a:r>
            <a:endParaRPr lang="zh-CN" altLang="en-US" sz="2400" b="1">
              <a:latin typeface="微软雅黑" panose="020B0503020204020204" charset="-122"/>
              <a:ea typeface="微软雅黑"/>
            </a:endParaRPr>
          </a:p>
        </p:txBody>
      </p:sp>
      <p:sp>
        <p:nvSpPr>
          <p:cNvPr id="10" name="圆角矩形 9"/>
          <p:cNvSpPr/>
          <p:nvPr/>
        </p:nvSpPr>
        <p:spPr>
          <a:xfrm>
            <a:off x="1285240" y="4974590"/>
            <a:ext cx="872490" cy="567690"/>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latin typeface="微软雅黑" panose="020B0503020204020204" charset="-122"/>
                <a:ea typeface="微软雅黑"/>
                <a:cs typeface="微软雅黑" panose="020B0503020204020204" charset="-122"/>
                <a:sym typeface="+mn-ea"/>
              </a:rPr>
              <a:t>意义</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grpId="0" nodeType="clickEffect">
                                  <p:stCondLst>
                                    <p:cond delay="0"/>
                                  </p:stCondLst>
                                  <p:childTnLst>
                                    <p:set>
                                      <p:cBhvr>
                                        <p:cTn id="6" dur="2000" fill="hold">
                                          <p:stCondLst>
                                            <p:cond delay="0"/>
                                          </p:stCondLst>
                                        </p:cTn>
                                        <p:tgtEl>
                                          <p:spTgt spid="4"/>
                                        </p:tgtEl>
                                        <p:attrNameLst>
                                          <p:attrName>style.visibility</p:attrName>
                                        </p:attrNameLst>
                                      </p:cBhvr>
                                      <p:to>
                                        <p:strVal val="visible"/>
                                      </p:to>
                                    </p:set>
                                    <p:anim calcmode="lin" valueType="num">
                                      <p:cBhvr additive="base">
                                        <p:cTn id="7" dur="2000"/>
                                        <p:tgtEl>
                                          <p:spTgt spid="4"/>
                                        </p:tgtEl>
                                        <p:attrNameLst>
                                          <p:attrName>ppt_x</p:attrName>
                                        </p:attrNameLst>
                                      </p:cBhvr>
                                      <p:tavLst>
                                        <p:tav tm="0">
                                          <p:val>
                                            <p:strVal val="#ppt_x-#ppt_w*1.125000"/>
                                          </p:val>
                                        </p:tav>
                                        <p:tav tm="100000">
                                          <p:val>
                                            <p:strVal val="#ppt_x"/>
                                          </p:val>
                                        </p:tav>
                                      </p:tavLst>
                                    </p:anim>
                                    <p:animEffect transition="in" filter="wipe(right)">
                                      <p:cBhvr>
                                        <p:cTn id="8" dur="2000"/>
                                        <p:tgtEl>
                                          <p:spTgt spid="4"/>
                                        </p:tgtEl>
                                      </p:cBhvr>
                                    </p:animEffect>
                                  </p:childTnLst>
                                </p:cTn>
                              </p:par>
                              <p:par>
                                <p:cTn id="9" presetID="12" presetClass="entr" presetSubtype="8" fill="hold" grpId="0" nodeType="withEffect">
                                  <p:stCondLst>
                                    <p:cond delay="0"/>
                                  </p:stCondLst>
                                  <p:childTnLst>
                                    <p:set>
                                      <p:cBhvr>
                                        <p:cTn id="10" dur="2000" fill="hold">
                                          <p:stCondLst>
                                            <p:cond delay="0"/>
                                          </p:stCondLst>
                                        </p:cTn>
                                        <p:tgtEl>
                                          <p:spTgt spid="7"/>
                                        </p:tgtEl>
                                        <p:attrNameLst>
                                          <p:attrName>style.visibility</p:attrName>
                                        </p:attrNameLst>
                                      </p:cBhvr>
                                      <p:to>
                                        <p:strVal val="visible"/>
                                      </p:to>
                                    </p:set>
                                    <p:anim calcmode="lin" valueType="num">
                                      <p:cBhvr additive="base">
                                        <p:cTn id="11" dur="2000"/>
                                        <p:tgtEl>
                                          <p:spTgt spid="7"/>
                                        </p:tgtEl>
                                        <p:attrNameLst>
                                          <p:attrName>ppt_x</p:attrName>
                                        </p:attrNameLst>
                                      </p:cBhvr>
                                      <p:tavLst>
                                        <p:tav tm="0">
                                          <p:val>
                                            <p:strVal val="#ppt_x-#ppt_w*1.125000"/>
                                          </p:val>
                                        </p:tav>
                                        <p:tav tm="100000">
                                          <p:val>
                                            <p:strVal val="#ppt_x"/>
                                          </p:val>
                                        </p:tav>
                                      </p:tavLst>
                                    </p:anim>
                                    <p:animEffect transition="in" filter="wipe(right)">
                                      <p:cBhvr>
                                        <p:cTn id="12" dur="2000"/>
                                        <p:tgtEl>
                                          <p:spTgt spid="7"/>
                                        </p:tgtEl>
                                      </p:cBhvr>
                                    </p:animEffect>
                                  </p:childTnLst>
                                </p:cTn>
                              </p:par>
                              <p:par>
                                <p:cTn id="13" presetID="12" presetClass="entr" presetSubtype="8" fill="hold" grpId="0" nodeType="withEffect">
                                  <p:stCondLst>
                                    <p:cond delay="0"/>
                                  </p:stCondLst>
                                  <p:childTnLst>
                                    <p:set>
                                      <p:cBhvr>
                                        <p:cTn id="14" dur="2000" fill="hold">
                                          <p:stCondLst>
                                            <p:cond delay="0"/>
                                          </p:stCondLst>
                                        </p:cTn>
                                        <p:tgtEl>
                                          <p:spTgt spid="10"/>
                                        </p:tgtEl>
                                        <p:attrNameLst>
                                          <p:attrName>style.visibility</p:attrName>
                                        </p:attrNameLst>
                                      </p:cBhvr>
                                      <p:to>
                                        <p:strVal val="visible"/>
                                      </p:to>
                                    </p:set>
                                    <p:anim calcmode="lin" valueType="num">
                                      <p:cBhvr additive="base">
                                        <p:cTn id="15" dur="2000"/>
                                        <p:tgtEl>
                                          <p:spTgt spid="10"/>
                                        </p:tgtEl>
                                        <p:attrNameLst>
                                          <p:attrName>ppt_x</p:attrName>
                                        </p:attrNameLst>
                                      </p:cBhvr>
                                      <p:tavLst>
                                        <p:tav tm="0">
                                          <p:val>
                                            <p:strVal val="#ppt_x-#ppt_w*1.125000"/>
                                          </p:val>
                                        </p:tav>
                                        <p:tav tm="100000">
                                          <p:val>
                                            <p:strVal val="#ppt_x"/>
                                          </p:val>
                                        </p:tav>
                                      </p:tavLst>
                                    </p:anim>
                                    <p:animEffect transition="in" filter="wipe(right)">
                                      <p:cBhvr>
                                        <p:cTn id="16" dur="2000"/>
                                        <p:tgtEl>
                                          <p:spTgt spid="10"/>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2" presetClass="entr" presetSubtype="2" fill="hold" nodeType="clickEffect">
                                  <p:stCondLst>
                                    <p:cond delay="0"/>
                                  </p:stCondLst>
                                  <p:childTnLst>
                                    <p:set>
                                      <p:cBhvr>
                                        <p:cTn id="20" dur="2000" fill="hold">
                                          <p:stCondLst>
                                            <p:cond delay="0"/>
                                          </p:stCondLst>
                                        </p:cTn>
                                        <p:tgtEl>
                                          <p:spTgt spid="2"/>
                                        </p:tgtEl>
                                        <p:attrNameLst>
                                          <p:attrName>style.visibility</p:attrName>
                                        </p:attrNameLst>
                                      </p:cBhvr>
                                      <p:to>
                                        <p:strVal val="visible"/>
                                      </p:to>
                                    </p:set>
                                    <p:anim calcmode="lin" valueType="num">
                                      <p:cBhvr additive="base">
                                        <p:cTn id="21" dur="2000"/>
                                        <p:tgtEl>
                                          <p:spTgt spid="2"/>
                                        </p:tgtEl>
                                        <p:attrNameLst>
                                          <p:attrName>ppt_x</p:attrName>
                                        </p:attrNameLst>
                                      </p:cBhvr>
                                      <p:tavLst>
                                        <p:tav tm="0">
                                          <p:val>
                                            <p:strVal val="#ppt_x+#ppt_w*1.125000"/>
                                          </p:val>
                                        </p:tav>
                                        <p:tav tm="100000">
                                          <p:val>
                                            <p:strVal val="#ppt_x"/>
                                          </p:val>
                                        </p:tav>
                                      </p:tavLst>
                                    </p:anim>
                                    <p:animEffect transition="in" filter="wipe(left)">
                                      <p:cBhvr>
                                        <p:cTn id="22" dur="2000"/>
                                        <p:tgtEl>
                                          <p:spTgt spid="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2" presetClass="entr" presetSubtype="2" fill="hold" grpId="0" nodeType="clickEffect">
                                  <p:stCondLst>
                                    <p:cond delay="0"/>
                                  </p:stCondLst>
                                  <p:childTnLst>
                                    <p:set>
                                      <p:cBhvr>
                                        <p:cTn id="26" dur="2000" fill="hold">
                                          <p:stCondLst>
                                            <p:cond delay="0"/>
                                          </p:stCondLst>
                                        </p:cTn>
                                        <p:tgtEl>
                                          <p:spTgt spid="6"/>
                                        </p:tgtEl>
                                        <p:attrNameLst>
                                          <p:attrName>style.visibility</p:attrName>
                                        </p:attrNameLst>
                                      </p:cBhvr>
                                      <p:to>
                                        <p:strVal val="visible"/>
                                      </p:to>
                                    </p:set>
                                    <p:anim calcmode="lin" valueType="num">
                                      <p:cBhvr additive="base">
                                        <p:cTn id="27" dur="2000"/>
                                        <p:tgtEl>
                                          <p:spTgt spid="6"/>
                                        </p:tgtEl>
                                        <p:attrNameLst>
                                          <p:attrName>ppt_x</p:attrName>
                                        </p:attrNameLst>
                                      </p:cBhvr>
                                      <p:tavLst>
                                        <p:tav tm="0">
                                          <p:val>
                                            <p:strVal val="#ppt_x+#ppt_w*1.125000"/>
                                          </p:val>
                                        </p:tav>
                                        <p:tav tm="100000">
                                          <p:val>
                                            <p:strVal val="#ppt_x"/>
                                          </p:val>
                                        </p:tav>
                                      </p:tavLst>
                                    </p:anim>
                                    <p:animEffect transition="in" filter="wipe(left)">
                                      <p:cBhvr>
                                        <p:cTn id="28" dur="2000"/>
                                        <p:tgtEl>
                                          <p:spTgt spid="6"/>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2" presetClass="entr" presetSubtype="2" fill="hold" grpId="0" nodeType="clickEffect">
                                  <p:stCondLst>
                                    <p:cond delay="0"/>
                                  </p:stCondLst>
                                  <p:childTnLst>
                                    <p:set>
                                      <p:cBhvr>
                                        <p:cTn id="32" dur="2000" fill="hold">
                                          <p:stCondLst>
                                            <p:cond delay="0"/>
                                          </p:stCondLst>
                                        </p:cTn>
                                        <p:tgtEl>
                                          <p:spTgt spid="9"/>
                                        </p:tgtEl>
                                        <p:attrNameLst>
                                          <p:attrName>style.visibility</p:attrName>
                                        </p:attrNameLst>
                                      </p:cBhvr>
                                      <p:to>
                                        <p:strVal val="visible"/>
                                      </p:to>
                                    </p:set>
                                    <p:anim calcmode="lin" valueType="num">
                                      <p:cBhvr additive="base">
                                        <p:cTn id="33" dur="2000"/>
                                        <p:tgtEl>
                                          <p:spTgt spid="9"/>
                                        </p:tgtEl>
                                        <p:attrNameLst>
                                          <p:attrName>ppt_x</p:attrName>
                                        </p:attrNameLst>
                                      </p:cBhvr>
                                      <p:tavLst>
                                        <p:tav tm="0">
                                          <p:val>
                                            <p:strVal val="#ppt_x+#ppt_w*1.125000"/>
                                          </p:val>
                                        </p:tav>
                                        <p:tav tm="100000">
                                          <p:val>
                                            <p:strVal val="#ppt_x"/>
                                          </p:val>
                                        </p:tav>
                                      </p:tavLst>
                                    </p:anim>
                                    <p:animEffect transition="in" filter="wipe(left)">
                                      <p:cBhvr>
                                        <p:cTn id="3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animBg="1"/>
      <p:bldP spid="9" grpId="0"/>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1285240" y="1020445"/>
            <a:ext cx="1470660" cy="460375"/>
          </a:xfrm>
          <a:prstGeom prst="rect">
            <a:avLst/>
          </a:prstGeom>
          <a:noFill/>
        </p:spPr>
        <p:txBody>
          <a:bodyPr wrap="square" rtlCol="0">
            <a:spAutoFit/>
          </a:bodyPr>
          <a:lstStyle/>
          <a:p>
            <a:r>
              <a:rPr lang="en-US" altLang="zh-CN" sz="2400" b="1">
                <a:solidFill>
                  <a:srgbClr val="0000FF"/>
                </a:solidFill>
                <a:latin typeface="微软雅黑" panose="020B0503020204020204" charset="-122"/>
                <a:ea typeface="微软雅黑"/>
                <a:cs typeface="微软雅黑" panose="020B0503020204020204" charset="-122"/>
              </a:rPr>
              <a:t>3.</a:t>
            </a:r>
            <a:r>
              <a:rPr lang="zh-CN" altLang="en-US" sz="2400" b="1">
                <a:solidFill>
                  <a:srgbClr val="0000FF"/>
                </a:solidFill>
                <a:latin typeface="微软雅黑" panose="020B0503020204020204" charset="-122"/>
                <a:ea typeface="微软雅黑"/>
                <a:cs typeface="微软雅黑" panose="020B0503020204020204" charset="-122"/>
              </a:rPr>
              <a:t>郡县制</a:t>
            </a:r>
            <a:endParaRPr lang="zh-CN" altLang="en-US" sz="2400" b="1">
              <a:solidFill>
                <a:schemeClr val="accent6">
                  <a:lumMod val="75000"/>
                </a:schemeClr>
              </a:solidFill>
              <a:latin typeface="微软雅黑" panose="020B0503020204020204" charset="-122"/>
              <a:ea typeface="微软雅黑"/>
              <a:cs typeface="微软雅黑" panose="020B0503020204020204" charset="-122"/>
            </a:endParaRPr>
          </a:p>
        </p:txBody>
      </p:sp>
      <p:sp>
        <p:nvSpPr>
          <p:cNvPr id="2" name="圆角矩形 1"/>
          <p:cNvSpPr/>
          <p:nvPr/>
        </p:nvSpPr>
        <p:spPr>
          <a:xfrm>
            <a:off x="1419225" y="2307590"/>
            <a:ext cx="619125" cy="54800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郡</a:t>
            </a:r>
          </a:p>
        </p:txBody>
      </p:sp>
      <p:sp>
        <p:nvSpPr>
          <p:cNvPr id="3" name="圆角矩形 2"/>
          <p:cNvSpPr/>
          <p:nvPr/>
        </p:nvSpPr>
        <p:spPr>
          <a:xfrm>
            <a:off x="1419225" y="4164965"/>
            <a:ext cx="619125" cy="54800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县</a:t>
            </a:r>
          </a:p>
        </p:txBody>
      </p:sp>
      <p:grpSp>
        <p:nvGrpSpPr>
          <p:cNvPr id="9" name="组合 8"/>
          <p:cNvGrpSpPr/>
          <p:nvPr/>
        </p:nvGrpSpPr>
        <p:grpSpPr>
          <a:xfrm>
            <a:off x="2183765" y="1574165"/>
            <a:ext cx="5114925" cy="1863090"/>
            <a:chOff x="3439" y="2479"/>
            <a:chExt cx="8055" cy="2934"/>
          </a:xfrm>
        </p:grpSpPr>
        <p:sp>
          <p:nvSpPr>
            <p:cNvPr id="100" name="文本框 99"/>
            <p:cNvSpPr txBox="1"/>
            <p:nvPr/>
          </p:nvSpPr>
          <p:spPr>
            <a:xfrm>
              <a:off x="4132" y="2479"/>
              <a:ext cx="7362" cy="2935"/>
            </a:xfrm>
            <a:prstGeom prst="rect">
              <a:avLst/>
            </a:prstGeom>
            <a:noFill/>
            <a:ln w="9525">
              <a:noFill/>
            </a:ln>
          </p:spPr>
          <p:txBody>
            <a:bodyPr wrap="square">
              <a:spAutoFit/>
            </a:bodyPr>
            <a:lstStyle/>
            <a:p>
              <a:pPr indent="0">
                <a:lnSpc>
                  <a:spcPct val="120000"/>
                </a:lnSpc>
              </a:pPr>
              <a:r>
                <a:rPr lang="zh-CN" sz="2400" b="1">
                  <a:latin typeface="微软雅黑" panose="020B0503020204020204" charset="-122"/>
                  <a:ea typeface="微软雅黑"/>
                </a:rPr>
                <a:t>①地方最高行政机构</a:t>
              </a:r>
            </a:p>
            <a:p>
              <a:pPr indent="0">
                <a:lnSpc>
                  <a:spcPct val="120000"/>
                </a:lnSpc>
              </a:pPr>
              <a:r>
                <a:rPr lang="zh-CN" sz="2400" b="1">
                  <a:latin typeface="微软雅黑" panose="020B0503020204020204" charset="-122"/>
                  <a:ea typeface="微软雅黑"/>
                </a:rPr>
                <a:t>②置郡守、郡丞和郡尉，另设监御史掌监察。</a:t>
              </a:r>
            </a:p>
            <a:p>
              <a:pPr indent="0">
                <a:lnSpc>
                  <a:spcPct val="120000"/>
                </a:lnSpc>
              </a:pPr>
              <a:r>
                <a:rPr lang="zh-CN" altLang="en-US" sz="2400" b="1">
                  <a:latin typeface="微软雅黑" panose="020B0503020204020204" charset="-122"/>
                  <a:ea typeface="微软雅黑"/>
                </a:rPr>
                <a:t>③主要官吏都由中央直接任命。</a:t>
              </a:r>
            </a:p>
          </p:txBody>
        </p:sp>
        <p:sp>
          <p:nvSpPr>
            <p:cNvPr id="4" name="左大括号 3"/>
            <p:cNvSpPr/>
            <p:nvPr/>
          </p:nvSpPr>
          <p:spPr>
            <a:xfrm>
              <a:off x="3439" y="3003"/>
              <a:ext cx="581" cy="2124"/>
            </a:xfrm>
            <a:prstGeom prst="leftBrace">
              <a:avLst>
                <a:gd name="adj1" fmla="val 25129"/>
                <a:gd name="adj2" fmla="val 50000"/>
              </a:avLst>
            </a:prstGeom>
            <a:ln w="38100">
              <a:solidFill>
                <a:srgbClr val="0033C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5" name="文本框 4"/>
          <p:cNvSpPr txBox="1"/>
          <p:nvPr/>
        </p:nvSpPr>
        <p:spPr>
          <a:xfrm>
            <a:off x="2623820" y="1020445"/>
            <a:ext cx="4609465" cy="460375"/>
          </a:xfrm>
          <a:prstGeom prst="rect">
            <a:avLst/>
          </a:prstGeom>
          <a:noFill/>
        </p:spPr>
        <p:txBody>
          <a:bodyPr wrap="square" rtlCol="0" anchor="t">
            <a:spAutoFit/>
          </a:bodyPr>
          <a:lstStyle/>
          <a:p>
            <a:r>
              <a:rPr lang="en-US" altLang="zh-CN" sz="2400" b="1">
                <a:solidFill>
                  <a:schemeClr val="accent6">
                    <a:lumMod val="75000"/>
                  </a:schemeClr>
                </a:solidFill>
                <a:latin typeface="微软雅黑" panose="020B0503020204020204" charset="-122"/>
                <a:ea typeface="微软雅黑"/>
                <a:cs typeface="微软雅黑" panose="020B0503020204020204" charset="-122"/>
                <a:sym typeface="+mn-ea"/>
              </a:rPr>
              <a:t>——</a:t>
            </a:r>
            <a:r>
              <a:rPr lang="zh-CN" altLang="en-US" sz="2400" b="1">
                <a:solidFill>
                  <a:schemeClr val="accent6">
                    <a:lumMod val="75000"/>
                  </a:schemeClr>
                </a:solidFill>
                <a:latin typeface="微软雅黑" panose="020B0503020204020204" charset="-122"/>
                <a:ea typeface="微软雅黑"/>
                <a:cs typeface="微软雅黑" panose="020B0503020204020204" charset="-122"/>
                <a:sym typeface="+mn-ea"/>
              </a:rPr>
              <a:t>秦朝开创的地方行政制度</a:t>
            </a:r>
            <a:endParaRPr lang="zh-CN" altLang="en-US" sz="2400"/>
          </a:p>
        </p:txBody>
      </p:sp>
      <p:grpSp>
        <p:nvGrpSpPr>
          <p:cNvPr id="10" name="组合 9"/>
          <p:cNvGrpSpPr/>
          <p:nvPr/>
        </p:nvGrpSpPr>
        <p:grpSpPr>
          <a:xfrm>
            <a:off x="2151380" y="3507105"/>
            <a:ext cx="5114925" cy="1863090"/>
            <a:chOff x="3388" y="5523"/>
            <a:chExt cx="8055" cy="2934"/>
          </a:xfrm>
        </p:grpSpPr>
        <p:sp>
          <p:nvSpPr>
            <p:cNvPr id="6" name="文本框 5"/>
            <p:cNvSpPr txBox="1"/>
            <p:nvPr/>
          </p:nvSpPr>
          <p:spPr>
            <a:xfrm>
              <a:off x="4081" y="5523"/>
              <a:ext cx="7362" cy="2935"/>
            </a:xfrm>
            <a:prstGeom prst="rect">
              <a:avLst/>
            </a:prstGeom>
            <a:noFill/>
            <a:ln w="9525">
              <a:noFill/>
            </a:ln>
          </p:spPr>
          <p:txBody>
            <a:bodyPr wrap="square">
              <a:spAutoFit/>
            </a:bodyPr>
            <a:lstStyle/>
            <a:p>
              <a:pPr indent="0">
                <a:lnSpc>
                  <a:spcPct val="120000"/>
                </a:lnSpc>
              </a:pPr>
              <a:r>
                <a:rPr lang="zh-CN" sz="2400" b="1">
                  <a:latin typeface="微软雅黑" panose="020B0503020204020204" charset="-122"/>
                  <a:ea typeface="微软雅黑"/>
                </a:rPr>
                <a:t>①郡下设县或道，</a:t>
              </a:r>
            </a:p>
            <a:p>
              <a:pPr indent="0">
                <a:lnSpc>
                  <a:spcPct val="120000"/>
                </a:lnSpc>
              </a:pPr>
              <a:r>
                <a:rPr lang="zh-CN" sz="2400" b="1">
                  <a:latin typeface="微软雅黑" panose="020B0503020204020204" charset="-122"/>
                  <a:ea typeface="微软雅黑"/>
                  <a:sym typeface="+mn-ea"/>
                </a:rPr>
                <a:t>②</a:t>
              </a:r>
              <a:r>
                <a:rPr lang="zh-CN" sz="2400" b="1">
                  <a:latin typeface="微软雅黑" panose="020B0503020204020204" charset="-122"/>
                  <a:ea typeface="微软雅黑"/>
                </a:rPr>
                <a:t>根据户数的多少，置县令(长)、县丞、县尉。</a:t>
              </a:r>
            </a:p>
            <a:p>
              <a:pPr indent="0">
                <a:lnSpc>
                  <a:spcPct val="120000"/>
                </a:lnSpc>
              </a:pPr>
              <a:r>
                <a:rPr lang="zh-CN" altLang="en-US" sz="2400" b="1">
                  <a:latin typeface="微软雅黑" panose="020B0503020204020204" charset="-122"/>
                  <a:ea typeface="微软雅黑"/>
                </a:rPr>
                <a:t>③主要官吏都由中央直接任命。</a:t>
              </a:r>
            </a:p>
          </p:txBody>
        </p:sp>
        <p:sp>
          <p:nvSpPr>
            <p:cNvPr id="7" name="左大括号 6"/>
            <p:cNvSpPr/>
            <p:nvPr/>
          </p:nvSpPr>
          <p:spPr>
            <a:xfrm>
              <a:off x="3388" y="6047"/>
              <a:ext cx="581" cy="2124"/>
            </a:xfrm>
            <a:prstGeom prst="leftBrace">
              <a:avLst>
                <a:gd name="adj1" fmla="val 25129"/>
                <a:gd name="adj2" fmla="val 50000"/>
              </a:avLst>
            </a:prstGeom>
            <a:ln w="38100">
              <a:solidFill>
                <a:srgbClr val="0033C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pic>
        <p:nvPicPr>
          <p:cNvPr id="28" name="图片 27" descr="图片1"/>
          <p:cNvPicPr>
            <a:picLocks noChangeAspect="1"/>
          </p:cNvPicPr>
          <p:nvPr/>
        </p:nvPicPr>
        <p:blipFill>
          <a:blip r:embed="rId2"/>
          <a:stretch>
            <a:fillRect/>
          </a:stretch>
        </p:blipFill>
        <p:spPr>
          <a:xfrm>
            <a:off x="7762875" y="1674495"/>
            <a:ext cx="2974340" cy="4131945"/>
          </a:xfrm>
          <a:prstGeom prst="rect">
            <a:avLst/>
          </a:prstGeom>
        </p:spPr>
      </p:pic>
      <p:sp>
        <p:nvSpPr>
          <p:cNvPr id="29" name="文本框 28"/>
          <p:cNvSpPr txBox="1"/>
          <p:nvPr/>
        </p:nvSpPr>
        <p:spPr>
          <a:xfrm>
            <a:off x="7949565" y="1113790"/>
            <a:ext cx="2600960" cy="460375"/>
          </a:xfrm>
          <a:prstGeom prst="rect">
            <a:avLst/>
          </a:prstGeom>
          <a:noFill/>
        </p:spPr>
        <p:txBody>
          <a:bodyPr wrap="square" rtlCol="0">
            <a:spAutoFit/>
          </a:bodyPr>
          <a:lstStyle/>
          <a:p>
            <a:pPr algn="ctr"/>
            <a:r>
              <a:rPr lang="zh-CN" altLang="en-US" sz="2400" b="1">
                <a:solidFill>
                  <a:schemeClr val="tx1"/>
                </a:solidFill>
              </a:rPr>
              <a:t>秦的政治体制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800" decel="100000"/>
                                        <p:tgtEl>
                                          <p:spTgt spid="2"/>
                                        </p:tgtEl>
                                      </p:cBhvr>
                                    </p:animEffect>
                                    <p:anim calcmode="lin" valueType="num">
                                      <p:cBhvr>
                                        <p:cTn id="18" dur="800" decel="100000" fill="hold"/>
                                        <p:tgtEl>
                                          <p:spTgt spid="2"/>
                                        </p:tgtEl>
                                        <p:attrNameLst>
                                          <p:attrName>style.rotation</p:attrName>
                                        </p:attrNameLst>
                                      </p:cBhvr>
                                      <p:tavLst>
                                        <p:tav tm="0">
                                          <p:val>
                                            <p:fltVal val="-90"/>
                                          </p:val>
                                        </p:tav>
                                        <p:tav tm="100000">
                                          <p:val>
                                            <p:fltVal val="0"/>
                                          </p:val>
                                        </p:tav>
                                      </p:tavLst>
                                    </p:anim>
                                    <p:anim calcmode="lin" valueType="num">
                                      <p:cBhvr>
                                        <p:cTn id="19" dur="800" decel="100000" fill="hold"/>
                                        <p:tgtEl>
                                          <p:spTgt spid="2"/>
                                        </p:tgtEl>
                                        <p:attrNameLst>
                                          <p:attrName>ppt_x</p:attrName>
                                        </p:attrNameLst>
                                      </p:cBhvr>
                                      <p:tavLst>
                                        <p:tav tm="0">
                                          <p:val>
                                            <p:strVal val="#ppt_x+0.4"/>
                                          </p:val>
                                        </p:tav>
                                        <p:tav tm="100000">
                                          <p:val>
                                            <p:strVal val="#ppt_x-0.05"/>
                                          </p:val>
                                        </p:tav>
                                      </p:tavLst>
                                    </p:anim>
                                    <p:anim calcmode="lin" valueType="num">
                                      <p:cBhvr>
                                        <p:cTn id="20" dur="800" decel="100000" fill="hold"/>
                                        <p:tgtEl>
                                          <p:spTgt spid="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23" fill="hold" nodeType="afterGroup">
                            <p:stCondLst>
                              <p:cond delay="1000"/>
                            </p:stCondLst>
                            <p:childTnLst>
                              <p:par>
                                <p:cTn id="24" presetID="30" presetClass="entr" presetSubtype="0"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800" decel="100000"/>
                                        <p:tgtEl>
                                          <p:spTgt spid="3"/>
                                        </p:tgtEl>
                                      </p:cBhvr>
                                    </p:animEffect>
                                    <p:anim calcmode="lin" valueType="num">
                                      <p:cBhvr>
                                        <p:cTn id="27" dur="800" decel="100000" fill="hold"/>
                                        <p:tgtEl>
                                          <p:spTgt spid="3"/>
                                        </p:tgtEl>
                                        <p:attrNameLst>
                                          <p:attrName>style.rotation</p:attrName>
                                        </p:attrNameLst>
                                      </p:cBhvr>
                                      <p:tavLst>
                                        <p:tav tm="0">
                                          <p:val>
                                            <p:fltVal val="-90"/>
                                          </p:val>
                                        </p:tav>
                                        <p:tav tm="100000">
                                          <p:val>
                                            <p:fltVal val="0"/>
                                          </p:val>
                                        </p:tav>
                                      </p:tavLst>
                                    </p:anim>
                                    <p:anim calcmode="lin" valueType="num">
                                      <p:cBhvr>
                                        <p:cTn id="28" dur="800" decel="100000" fill="hold"/>
                                        <p:tgtEl>
                                          <p:spTgt spid="3"/>
                                        </p:tgtEl>
                                        <p:attrNameLst>
                                          <p:attrName>ppt_x</p:attrName>
                                        </p:attrNameLst>
                                      </p:cBhvr>
                                      <p:tavLst>
                                        <p:tav tm="0">
                                          <p:val>
                                            <p:strVal val="#ppt_x+0.4"/>
                                          </p:val>
                                        </p:tav>
                                        <p:tav tm="100000">
                                          <p:val>
                                            <p:strVal val="#ppt_x-0.05"/>
                                          </p:val>
                                        </p:tav>
                                      </p:tavLst>
                                    </p:anim>
                                    <p:anim calcmode="lin" valueType="num">
                                      <p:cBhvr>
                                        <p:cTn id="29" dur="800" decel="100000" fill="hold"/>
                                        <p:tgtEl>
                                          <p:spTgt spid="3"/>
                                        </p:tgtEl>
                                        <p:attrNameLst>
                                          <p:attrName>ppt_y</p:attrName>
                                        </p:attrNameLst>
                                      </p:cBhvr>
                                      <p:tavLst>
                                        <p:tav tm="0">
                                          <p:val>
                                            <p:strVal val="#ppt_y-0.4"/>
                                          </p:val>
                                        </p:tav>
                                        <p:tav tm="100000">
                                          <p:val>
                                            <p:strVal val="#ppt_y+0.1"/>
                                          </p:val>
                                        </p:tav>
                                      </p:tavLst>
                                    </p:anim>
                                    <p:anim calcmode="lin" valueType="num">
                                      <p:cBhvr>
                                        <p:cTn id="30"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31"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12" presetClass="entr" presetSubtype="2" fill="hold" nodeType="clickEffect">
                                  <p:stCondLst>
                                    <p:cond delay="0"/>
                                  </p:stCondLst>
                                  <p:childTnLst>
                                    <p:set>
                                      <p:cBhvr>
                                        <p:cTn id="35" dur="2000" fill="hold">
                                          <p:stCondLst>
                                            <p:cond delay="0"/>
                                          </p:stCondLst>
                                        </p:cTn>
                                        <p:tgtEl>
                                          <p:spTgt spid="9"/>
                                        </p:tgtEl>
                                        <p:attrNameLst>
                                          <p:attrName>style.visibility</p:attrName>
                                        </p:attrNameLst>
                                      </p:cBhvr>
                                      <p:to>
                                        <p:strVal val="visible"/>
                                      </p:to>
                                    </p:set>
                                    <p:anim calcmode="lin" valueType="num">
                                      <p:cBhvr additive="base">
                                        <p:cTn id="36" dur="2000"/>
                                        <p:tgtEl>
                                          <p:spTgt spid="9"/>
                                        </p:tgtEl>
                                        <p:attrNameLst>
                                          <p:attrName>ppt_x</p:attrName>
                                        </p:attrNameLst>
                                      </p:cBhvr>
                                      <p:tavLst>
                                        <p:tav tm="0">
                                          <p:val>
                                            <p:strVal val="#ppt_x+#ppt_w*1.125000"/>
                                          </p:val>
                                        </p:tav>
                                        <p:tav tm="100000">
                                          <p:val>
                                            <p:strVal val="#ppt_x"/>
                                          </p:val>
                                        </p:tav>
                                      </p:tavLst>
                                    </p:anim>
                                    <p:animEffect transition="in" filter="wipe(left)">
                                      <p:cBhvr>
                                        <p:cTn id="37" dur="2000"/>
                                        <p:tgtEl>
                                          <p:spTgt spid="9"/>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2" presetClass="entr" presetSubtype="2" fill="hold" nodeType="clickEffect">
                                  <p:stCondLst>
                                    <p:cond delay="0"/>
                                  </p:stCondLst>
                                  <p:childTnLst>
                                    <p:set>
                                      <p:cBhvr>
                                        <p:cTn id="41" dur="2000" fill="hold">
                                          <p:stCondLst>
                                            <p:cond delay="0"/>
                                          </p:stCondLst>
                                        </p:cTn>
                                        <p:tgtEl>
                                          <p:spTgt spid="10"/>
                                        </p:tgtEl>
                                        <p:attrNameLst>
                                          <p:attrName>style.visibility</p:attrName>
                                        </p:attrNameLst>
                                      </p:cBhvr>
                                      <p:to>
                                        <p:strVal val="visible"/>
                                      </p:to>
                                    </p:set>
                                    <p:anim calcmode="lin" valueType="num">
                                      <p:cBhvr additive="base">
                                        <p:cTn id="42" dur="2000"/>
                                        <p:tgtEl>
                                          <p:spTgt spid="10"/>
                                        </p:tgtEl>
                                        <p:attrNameLst>
                                          <p:attrName>ppt_x</p:attrName>
                                        </p:attrNameLst>
                                      </p:cBhvr>
                                      <p:tavLst>
                                        <p:tav tm="0">
                                          <p:val>
                                            <p:strVal val="#ppt_x+#ppt_w*1.125000"/>
                                          </p:val>
                                        </p:tav>
                                        <p:tav tm="100000">
                                          <p:val>
                                            <p:strVal val="#ppt_x"/>
                                          </p:val>
                                        </p:tav>
                                      </p:tavLst>
                                    </p:anim>
                                    <p:animEffect transition="in" filter="wipe(left)">
                                      <p:cBhvr>
                                        <p:cTn id="43" dur="2000"/>
                                        <p:tgtEl>
                                          <p:spTgt spid="10"/>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26" presetClass="entr" presetSubtype="0" fill="hold" grpId="0" nodeType="click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down)">
                                      <p:cBhvr>
                                        <p:cTn id="48" dur="580">
                                          <p:stCondLst>
                                            <p:cond delay="0"/>
                                          </p:stCondLst>
                                        </p:cTn>
                                        <p:tgtEl>
                                          <p:spTgt spid="29"/>
                                        </p:tgtEl>
                                      </p:cBhvr>
                                    </p:animEffect>
                                    <p:anim calcmode="lin" valueType="num">
                                      <p:cBhvr>
                                        <p:cTn id="49" dur="1822" tmFilter="0,0; 0.14,0.36; 0.43,0.73; 0.71,0.91; 1.0,1.0">
                                          <p:stCondLst>
                                            <p:cond delay="0"/>
                                          </p:stCondLst>
                                        </p:cTn>
                                        <p:tgtEl>
                                          <p:spTgt spid="29"/>
                                        </p:tgtEl>
                                        <p:attrNameLst>
                                          <p:attrName>ppt_x</p:attrName>
                                        </p:attrNameLst>
                                      </p:cBhvr>
                                      <p:tavLst>
                                        <p:tav tm="0">
                                          <p:val>
                                            <p:strVal val="#ppt_x-0.25"/>
                                          </p:val>
                                        </p:tav>
                                        <p:tav tm="100000">
                                          <p:val>
                                            <p:strVal val="#ppt_x"/>
                                          </p:val>
                                        </p:tav>
                                      </p:tavLst>
                                    </p:anim>
                                    <p:anim calcmode="lin" valueType="num">
                                      <p:cBhvr>
                                        <p:cTn id="50" dur="664" tmFilter="0.0,0.0; 0.25,0.07; 0.50,0.2; 0.75,0.467; 1.0,1.0">
                                          <p:stCondLst>
                                            <p:cond delay="0"/>
                                          </p:stCondLst>
                                        </p:cTn>
                                        <p:tgtEl>
                                          <p:spTgt spid="29"/>
                                        </p:tgtEl>
                                        <p:attrNameLst>
                                          <p:attrName>ppt_y</p:attrName>
                                        </p:attrNameLst>
                                      </p:cBhvr>
                                      <p:tavLst>
                                        <p:tav tm="0" fmla="#ppt_y-sin(pi*$)/3">
                                          <p:val>
                                            <p:fltVal val="0.5"/>
                                          </p:val>
                                        </p:tav>
                                        <p:tav tm="100000">
                                          <p:val>
                                            <p:fltVal val="1"/>
                                          </p:val>
                                        </p:tav>
                                      </p:tavLst>
                                    </p:anim>
                                    <p:anim calcmode="lin" valueType="num">
                                      <p:cBhvr>
                                        <p:cTn id="51" dur="664" tmFilter="0, 0; 0.125,0.2665; 0.25,0.4; 0.375,0.465; 0.5,0.5;  0.625,0.535; 0.75,0.6; 0.875,0.7335; 1,1">
                                          <p:stCondLst>
                                            <p:cond delay="664"/>
                                          </p:stCondLst>
                                        </p:cTn>
                                        <p:tgtEl>
                                          <p:spTgt spid="29"/>
                                        </p:tgtEl>
                                        <p:attrNameLst>
                                          <p:attrName>ppt_y</p:attrName>
                                        </p:attrNameLst>
                                      </p:cBhvr>
                                      <p:tavLst>
                                        <p:tav tm="0" fmla="#ppt_y-sin(pi*$)/9">
                                          <p:val>
                                            <p:fltVal val="0"/>
                                          </p:val>
                                        </p:tav>
                                        <p:tav tm="100000">
                                          <p:val>
                                            <p:fltVal val="1"/>
                                          </p:val>
                                        </p:tav>
                                      </p:tavLst>
                                    </p:anim>
                                    <p:anim calcmode="lin" valueType="num">
                                      <p:cBhvr>
                                        <p:cTn id="52" dur="332" tmFilter="0, 0; 0.125,0.2665; 0.25,0.4; 0.375,0.465; 0.5,0.5;  0.625,0.535; 0.75,0.6; 0.875,0.7335; 1,1">
                                          <p:stCondLst>
                                            <p:cond delay="1324"/>
                                          </p:stCondLst>
                                        </p:cTn>
                                        <p:tgtEl>
                                          <p:spTgt spid="29"/>
                                        </p:tgtEl>
                                        <p:attrNameLst>
                                          <p:attrName>ppt_y</p:attrName>
                                        </p:attrNameLst>
                                      </p:cBhvr>
                                      <p:tavLst>
                                        <p:tav tm="0" fmla="#ppt_y-sin(pi*$)/27">
                                          <p:val>
                                            <p:fltVal val="0"/>
                                          </p:val>
                                        </p:tav>
                                        <p:tav tm="100000">
                                          <p:val>
                                            <p:fltVal val="1"/>
                                          </p:val>
                                        </p:tav>
                                      </p:tavLst>
                                    </p:anim>
                                    <p:anim calcmode="lin" valueType="num">
                                      <p:cBhvr>
                                        <p:cTn id="53" dur="164" tmFilter="0, 0; 0.125,0.2665; 0.25,0.4; 0.375,0.465; 0.5,0.5;  0.625,0.535; 0.75,0.6; 0.875,0.7335; 1,1">
                                          <p:stCondLst>
                                            <p:cond delay="1656"/>
                                          </p:stCondLst>
                                        </p:cTn>
                                        <p:tgtEl>
                                          <p:spTgt spid="29"/>
                                        </p:tgtEl>
                                        <p:attrNameLst>
                                          <p:attrName>ppt_y</p:attrName>
                                        </p:attrNameLst>
                                      </p:cBhvr>
                                      <p:tavLst>
                                        <p:tav tm="0" fmla="#ppt_y-sin(pi*$)/81">
                                          <p:val>
                                            <p:fltVal val="0"/>
                                          </p:val>
                                        </p:tav>
                                        <p:tav tm="100000">
                                          <p:val>
                                            <p:fltVal val="1"/>
                                          </p:val>
                                        </p:tav>
                                      </p:tavLst>
                                    </p:anim>
                                    <p:animScale>
                                      <p:cBhvr>
                                        <p:cTn id="54" dur="26">
                                          <p:stCondLst>
                                            <p:cond delay="650"/>
                                          </p:stCondLst>
                                        </p:cTn>
                                        <p:tgtEl>
                                          <p:spTgt spid="29"/>
                                        </p:tgtEl>
                                      </p:cBhvr>
                                      <p:to x="100000" y="60000"/>
                                    </p:animScale>
                                    <p:animScale>
                                      <p:cBhvr>
                                        <p:cTn id="55" dur="166" decel="50000">
                                          <p:stCondLst>
                                            <p:cond delay="676"/>
                                          </p:stCondLst>
                                        </p:cTn>
                                        <p:tgtEl>
                                          <p:spTgt spid="29"/>
                                        </p:tgtEl>
                                      </p:cBhvr>
                                      <p:to x="100000" y="100000"/>
                                    </p:animScale>
                                    <p:animScale>
                                      <p:cBhvr>
                                        <p:cTn id="56" dur="26">
                                          <p:stCondLst>
                                            <p:cond delay="1312"/>
                                          </p:stCondLst>
                                        </p:cTn>
                                        <p:tgtEl>
                                          <p:spTgt spid="29"/>
                                        </p:tgtEl>
                                      </p:cBhvr>
                                      <p:to x="100000" y="80000"/>
                                    </p:animScale>
                                    <p:animScale>
                                      <p:cBhvr>
                                        <p:cTn id="57" dur="166" decel="50000">
                                          <p:stCondLst>
                                            <p:cond delay="1338"/>
                                          </p:stCondLst>
                                        </p:cTn>
                                        <p:tgtEl>
                                          <p:spTgt spid="29"/>
                                        </p:tgtEl>
                                      </p:cBhvr>
                                      <p:to x="100000" y="100000"/>
                                    </p:animScale>
                                    <p:animScale>
                                      <p:cBhvr>
                                        <p:cTn id="58" dur="26">
                                          <p:stCondLst>
                                            <p:cond delay="1642"/>
                                          </p:stCondLst>
                                        </p:cTn>
                                        <p:tgtEl>
                                          <p:spTgt spid="29"/>
                                        </p:tgtEl>
                                      </p:cBhvr>
                                      <p:to x="100000" y="90000"/>
                                    </p:animScale>
                                    <p:animScale>
                                      <p:cBhvr>
                                        <p:cTn id="59" dur="166" decel="50000">
                                          <p:stCondLst>
                                            <p:cond delay="1668"/>
                                          </p:stCondLst>
                                        </p:cTn>
                                        <p:tgtEl>
                                          <p:spTgt spid="29"/>
                                        </p:tgtEl>
                                      </p:cBhvr>
                                      <p:to x="100000" y="100000"/>
                                    </p:animScale>
                                    <p:animScale>
                                      <p:cBhvr>
                                        <p:cTn id="60" dur="26">
                                          <p:stCondLst>
                                            <p:cond delay="1808"/>
                                          </p:stCondLst>
                                        </p:cTn>
                                        <p:tgtEl>
                                          <p:spTgt spid="29"/>
                                        </p:tgtEl>
                                      </p:cBhvr>
                                      <p:to x="100000" y="95000"/>
                                    </p:animScale>
                                    <p:animScale>
                                      <p:cBhvr>
                                        <p:cTn id="61" dur="166" decel="50000">
                                          <p:stCondLst>
                                            <p:cond delay="1834"/>
                                          </p:stCondLst>
                                        </p:cTn>
                                        <p:tgtEl>
                                          <p:spTgt spid="29"/>
                                        </p:tgtEl>
                                      </p:cBhvr>
                                      <p:to x="100000" y="100000"/>
                                    </p:animScale>
                                  </p:childTnLst>
                                </p:cTn>
                              </p:par>
                            </p:childTnLst>
                          </p:cTn>
                        </p:par>
                      </p:childTnLst>
                    </p:cTn>
                  </p:par>
                  <p:par>
                    <p:cTn id="62" fill="hold" nodeType="clickPar">
                      <p:stCondLst>
                        <p:cond delay="indefinite"/>
                      </p:stCondLst>
                      <p:childTnLst>
                        <p:par>
                          <p:cTn id="63" fill="hold" nodeType="afterGroup">
                            <p:stCondLst>
                              <p:cond delay="0"/>
                            </p:stCondLst>
                            <p:childTnLst>
                              <p:par>
                                <p:cTn id="64" presetID="22" presetClass="entr" presetSubtype="1" fill="hold" nodeType="clickEffect">
                                  <p:stCondLst>
                                    <p:cond delay="0"/>
                                  </p:stCondLst>
                                  <p:childTnLst>
                                    <p:set>
                                      <p:cBhvr>
                                        <p:cTn id="65" dur="2000" fill="hold">
                                          <p:stCondLst>
                                            <p:cond delay="0"/>
                                          </p:stCondLst>
                                        </p:cTn>
                                        <p:tgtEl>
                                          <p:spTgt spid="28"/>
                                        </p:tgtEl>
                                        <p:attrNameLst>
                                          <p:attrName>style.visibility</p:attrName>
                                        </p:attrNameLst>
                                      </p:cBhvr>
                                      <p:to>
                                        <p:strVal val="visible"/>
                                      </p:to>
                                    </p:set>
                                    <p:animEffect transition="in" filter="wipe(up)">
                                      <p:cBhvr>
                                        <p:cTn id="66"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1285240" y="1111885"/>
            <a:ext cx="4259580" cy="460375"/>
          </a:xfrm>
          <a:prstGeom prst="rect">
            <a:avLst/>
          </a:prstGeom>
          <a:noFill/>
        </p:spPr>
        <p:txBody>
          <a:bodyPr wrap="square" rtlCol="0">
            <a:spAutoFit/>
          </a:bodyPr>
          <a:lstStyle/>
          <a:p>
            <a:r>
              <a:rPr lang="en-US" altLang="zh-CN" sz="2400" b="1">
                <a:solidFill>
                  <a:srgbClr val="0000FF"/>
                </a:solidFill>
                <a:latin typeface="微软雅黑" panose="020B0503020204020204" charset="-122"/>
                <a:ea typeface="微软雅黑"/>
                <a:cs typeface="微软雅黑" panose="020B0503020204020204" charset="-122"/>
              </a:rPr>
              <a:t>4.</a:t>
            </a:r>
            <a:r>
              <a:rPr lang="en-US" altLang="zh-CN" sz="2400" b="1">
                <a:solidFill>
                  <a:srgbClr val="0000FF"/>
                </a:solidFill>
                <a:latin typeface="微软雅黑" panose="020B0503020204020204" charset="-122"/>
                <a:ea typeface="微软雅黑"/>
                <a:cs typeface="微软雅黑" panose="020B0503020204020204" charset="-122"/>
                <a:sym typeface="+mn-ea"/>
              </a:rPr>
              <a:t>严密的文书行政管理制度</a:t>
            </a:r>
            <a:endParaRPr lang="en-US" altLang="zh-CN" sz="2400" b="1">
              <a:solidFill>
                <a:srgbClr val="0000FF"/>
              </a:solidFill>
              <a:latin typeface="微软雅黑" panose="020B0503020204020204" charset="-122"/>
              <a:ea typeface="微软雅黑"/>
              <a:cs typeface="微软雅黑" panose="020B0503020204020204" charset="-122"/>
            </a:endParaRPr>
          </a:p>
        </p:txBody>
      </p:sp>
      <p:sp>
        <p:nvSpPr>
          <p:cNvPr id="100" name="文本框 99"/>
          <p:cNvSpPr txBox="1"/>
          <p:nvPr/>
        </p:nvSpPr>
        <p:spPr>
          <a:xfrm>
            <a:off x="1243330" y="1664335"/>
            <a:ext cx="4846955" cy="4078605"/>
          </a:xfrm>
          <a:prstGeom prst="rect">
            <a:avLst/>
          </a:prstGeom>
          <a:noFill/>
          <a:ln w="9525">
            <a:noFill/>
          </a:ln>
        </p:spPr>
        <p:txBody>
          <a:bodyPr wrap="square">
            <a:spAutoFit/>
          </a:bodyPr>
          <a:lstStyle/>
          <a:p>
            <a:pPr indent="304800">
              <a:lnSpc>
                <a:spcPct val="120000"/>
              </a:lnSpc>
            </a:pPr>
            <a:r>
              <a:rPr lang="en-US" altLang="zh-CN" sz="2400" b="1">
                <a:latin typeface="微软雅黑" panose="020B0503020204020204" charset="-122"/>
                <a:ea typeface="微软雅黑"/>
                <a:cs typeface="微软雅黑" panose="020B0503020204020204" charset="-122"/>
              </a:rPr>
              <a:t>   </a:t>
            </a:r>
            <a:r>
              <a:rPr lang="zh-CN" sz="2400" b="1">
                <a:latin typeface="微软雅黑" panose="020B0503020204020204" charset="-122"/>
                <a:ea typeface="微软雅黑"/>
                <a:cs typeface="微软雅黑" panose="020B0503020204020204" charset="-122"/>
              </a:rPr>
              <a:t>在秦朝统一的中央集权国家治理中，文书发挥着重要作用，各级官僚机构以文书推行行政管理。秦朝还建立了以邮传为中心的文书传送系统，以保障皇帝和中央的政令能够传送到全国各地。文献与出土材料均反映秦朝文书十分繁密。秦始皇日夜批阅大量文书，不达到一定的数量“不得休息”。</a:t>
            </a:r>
            <a:endParaRPr lang="zh-CN" altLang="en-US" sz="2400" b="1">
              <a:latin typeface="微软雅黑" panose="020B0503020204020204" charset="-122"/>
              <a:ea typeface="微软雅黑"/>
              <a:cs typeface="微软雅黑" panose="020B0503020204020204" charset="-122"/>
            </a:endParaRPr>
          </a:p>
        </p:txBody>
      </p:sp>
      <p:grpSp>
        <p:nvGrpSpPr>
          <p:cNvPr id="3" name="组合 2"/>
          <p:cNvGrpSpPr/>
          <p:nvPr/>
        </p:nvGrpSpPr>
        <p:grpSpPr>
          <a:xfrm>
            <a:off x="6242050" y="1111885"/>
            <a:ext cx="4635500" cy="4720590"/>
            <a:chOff x="9830" y="1751"/>
            <a:chExt cx="7300" cy="7434"/>
          </a:xfrm>
        </p:grpSpPr>
        <p:sp>
          <p:nvSpPr>
            <p:cNvPr id="13" name="圆角矩形 13"/>
            <p:cNvSpPr/>
            <p:nvPr/>
          </p:nvSpPr>
          <p:spPr>
            <a:xfrm>
              <a:off x="9830" y="1751"/>
              <a:ext cx="7300" cy="7435"/>
            </a:xfrm>
            <a:prstGeom prst="roundRect">
              <a:avLst>
                <a:gd name="adj" fmla="val 4468"/>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noAutofit/>
            </a:bodyPr>
            <a:lstStyle/>
            <a:p>
              <a:pPr algn="just">
                <a:lnSpc>
                  <a:spcPct val="130000"/>
                </a:lnSpc>
              </a:pPr>
              <a:r>
                <a:rPr lang="en-US" altLang="zh-CN" sz="2200" b="1" kern="100">
                  <a:solidFill>
                    <a:srgbClr val="000000"/>
                  </a:solidFill>
                  <a:latin typeface="微软雅黑" panose="020B0503020204020204" charset="-122"/>
                  <a:ea typeface="微软雅黑"/>
                  <a:cs typeface="微软雅黑" panose="020B0503020204020204" charset="-122"/>
                  <a:sym typeface="Times New Roman" panose="02020603050405020304"/>
                </a:rPr>
                <a:t>       史料阅读</a:t>
              </a:r>
            </a:p>
            <a:p>
              <a:pPr indent="304800" algn="just">
                <a:lnSpc>
                  <a:spcPct val="130000"/>
                </a:lnSpc>
              </a:pPr>
              <a:r>
                <a:rPr lang="en-US" altLang="zh-CN" sz="2200" b="1" kern="100">
                  <a:solidFill>
                    <a:srgbClr val="000000"/>
                  </a:solidFill>
                  <a:latin typeface="微软雅黑" panose="020B0503020204020204" charset="-122"/>
                  <a:ea typeface="微软雅黑"/>
                  <a:cs typeface="微软雅黑" panose="020B0503020204020204" charset="-122"/>
                  <a:sym typeface="Times New Roman" panose="02020603050405020304"/>
                </a:rPr>
                <a:t>   </a:t>
              </a:r>
              <a:r>
                <a:rPr lang="en-US" altLang="zh-CN" sz="2200" b="1" kern="100">
                  <a:solidFill>
                    <a:schemeClr val="tx1"/>
                  </a:solidFill>
                  <a:latin typeface="微软雅黑" panose="020B0503020204020204" charset="-122"/>
                  <a:ea typeface="微软雅黑"/>
                  <a:cs typeface="微软雅黑" panose="020B0503020204020204" charset="-122"/>
                  <a:sym typeface="Times New Roman" panose="02020603050405020304"/>
                </a:rPr>
                <a:t>下述史料反映了秦严密的文书行政管理制度：</a:t>
              </a:r>
            </a:p>
            <a:p>
              <a:pPr indent="304800" algn="just">
                <a:lnSpc>
                  <a:spcPct val="130000"/>
                </a:lnSpc>
              </a:pPr>
              <a:r>
                <a:rPr lang="en-US" altLang="zh-CN" sz="2200" b="1" kern="100">
                  <a:solidFill>
                    <a:schemeClr val="accent6">
                      <a:lumMod val="75000"/>
                    </a:schemeClr>
                  </a:solidFill>
                  <a:latin typeface="微软雅黑" panose="020B0503020204020204" charset="-122"/>
                  <a:ea typeface="微软雅黑"/>
                  <a:cs typeface="微软雅黑" panose="020B0503020204020204" charset="-122"/>
                  <a:sym typeface="Times New Roman" panose="02020603050405020304"/>
                </a:rPr>
                <a:t>  有事请殴(也)，必以书，毋口请，毋骂(羁)请。</a:t>
              </a:r>
            </a:p>
            <a:p>
              <a:pPr indent="304800" algn="just">
                <a:lnSpc>
                  <a:spcPct val="130000"/>
                </a:lnSpc>
              </a:pPr>
              <a:r>
                <a:rPr lang="en-US" altLang="zh-CN" sz="2200" b="1" kern="100">
                  <a:solidFill>
                    <a:srgbClr val="000000"/>
                  </a:solidFill>
                  <a:latin typeface="微软雅黑" panose="020B0503020204020204" charset="-122"/>
                  <a:ea typeface="微软雅黑"/>
                  <a:cs typeface="微软雅黑" panose="020B0503020204020204" charset="-122"/>
                  <a:sym typeface="Times New Roman" panose="02020603050405020304"/>
                </a:rPr>
                <a:t>——《睡虎地秦墓竹简·内史杂》</a:t>
              </a:r>
            </a:p>
            <a:p>
              <a:pPr indent="304800" algn="l">
                <a:lnSpc>
                  <a:spcPct val="130000"/>
                </a:lnSpc>
              </a:pPr>
              <a:r>
                <a:rPr lang="en-US" altLang="zh-CN" sz="2200" b="1" kern="100">
                  <a:solidFill>
                    <a:srgbClr val="000000"/>
                  </a:solidFill>
                  <a:latin typeface="微软雅黑" panose="020B0503020204020204" charset="-122"/>
                  <a:ea typeface="微软雅黑"/>
                  <a:cs typeface="微软雅黑" panose="020B0503020204020204" charset="-122"/>
                  <a:sym typeface="Times New Roman" panose="02020603050405020304"/>
                </a:rPr>
                <a:t>   </a:t>
              </a:r>
              <a:r>
                <a:rPr lang="en-US" altLang="zh-CN" sz="2200" b="1" kern="100">
                  <a:solidFill>
                    <a:schemeClr val="accent6">
                      <a:lumMod val="75000"/>
                    </a:schemeClr>
                  </a:solidFill>
                  <a:latin typeface="微软雅黑" panose="020B0503020204020204" charset="-122"/>
                  <a:ea typeface="微软雅黑"/>
                  <a:cs typeface="微软雅黑" panose="020B0503020204020204" charset="-122"/>
                  <a:sym typeface="Times New Roman" panose="02020603050405020304"/>
                </a:rPr>
                <a:t>行命书及书署急者，辄行之;不急者，日觱(毕),勿敢留。留者以律论之。</a:t>
              </a:r>
              <a:endParaRPr lang="en-US" altLang="zh-CN" sz="2200" b="1" kern="100">
                <a:solidFill>
                  <a:srgbClr val="000000"/>
                </a:solidFill>
                <a:latin typeface="微软雅黑" panose="020B0503020204020204" charset="-122"/>
                <a:ea typeface="微软雅黑"/>
                <a:cs typeface="微软雅黑" panose="020B0503020204020204" charset="-122"/>
                <a:sym typeface="Times New Roman" panose="02020603050405020304"/>
              </a:endParaRPr>
            </a:p>
            <a:p>
              <a:pPr indent="304800" algn="r">
                <a:lnSpc>
                  <a:spcPct val="130000"/>
                </a:lnSpc>
              </a:pPr>
              <a:r>
                <a:rPr lang="en-US" altLang="zh-CN" sz="2200" b="1" kern="100">
                  <a:solidFill>
                    <a:srgbClr val="000000"/>
                  </a:solidFill>
                  <a:latin typeface="微软雅黑" panose="020B0503020204020204" charset="-122"/>
                  <a:ea typeface="微软雅黑"/>
                  <a:cs typeface="微软雅黑" panose="020B0503020204020204" charset="-122"/>
                  <a:sym typeface="Times New Roman" panose="02020603050405020304"/>
                </a:rPr>
                <a:t>——《睡虎地秦墓竹简·行书》</a:t>
              </a:r>
            </a:p>
          </p:txBody>
        </p:sp>
        <p:pic>
          <p:nvPicPr>
            <p:cNvPr id="2" name="图片 1" descr="图片183"/>
            <p:cNvPicPr>
              <a:picLocks noChangeAspect="1"/>
            </p:cNvPicPr>
            <p:nvPr/>
          </p:nvPicPr>
          <p:blipFill>
            <a:blip r:embed="rId2"/>
            <a:stretch>
              <a:fillRect/>
            </a:stretch>
          </p:blipFill>
          <p:spPr>
            <a:xfrm>
              <a:off x="10002" y="1937"/>
              <a:ext cx="687" cy="684"/>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fade">
                                      <p:cBhvr>
                                        <p:cTn id="7" dur="800" decel="100000"/>
                                        <p:tgtEl>
                                          <p:spTgt spid="100"/>
                                        </p:tgtEl>
                                      </p:cBhvr>
                                    </p:animEffect>
                                    <p:anim calcmode="lin" valueType="num">
                                      <p:cBhvr>
                                        <p:cTn id="8" dur="800" decel="100000" fill="hold"/>
                                        <p:tgtEl>
                                          <p:spTgt spid="100"/>
                                        </p:tgtEl>
                                        <p:attrNameLst>
                                          <p:attrName>style.rotation</p:attrName>
                                        </p:attrNameLst>
                                      </p:cBhvr>
                                      <p:tavLst>
                                        <p:tav tm="0">
                                          <p:val>
                                            <p:fltVal val="-90"/>
                                          </p:val>
                                        </p:tav>
                                        <p:tav tm="100000">
                                          <p:val>
                                            <p:fltVal val="0"/>
                                          </p:val>
                                        </p:tav>
                                      </p:tavLst>
                                    </p:anim>
                                    <p:anim calcmode="lin" valueType="num">
                                      <p:cBhvr>
                                        <p:cTn id="9" dur="800" decel="100000" fill="hold"/>
                                        <p:tgtEl>
                                          <p:spTgt spid="100"/>
                                        </p:tgtEl>
                                        <p:attrNameLst>
                                          <p:attrName>ppt_x</p:attrName>
                                        </p:attrNameLst>
                                      </p:cBhvr>
                                      <p:tavLst>
                                        <p:tav tm="0">
                                          <p:val>
                                            <p:strVal val="#ppt_x+0.4"/>
                                          </p:val>
                                        </p:tav>
                                        <p:tav tm="100000">
                                          <p:val>
                                            <p:strVal val="#ppt_x-0.05"/>
                                          </p:val>
                                        </p:tav>
                                      </p:tavLst>
                                    </p:anim>
                                    <p:anim calcmode="lin" valueType="num">
                                      <p:cBhvr>
                                        <p:cTn id="10" dur="800" decel="100000" fill="hold"/>
                                        <p:tgtEl>
                                          <p:spTgt spid="10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0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00"/>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edge">
                                      <p:cBhvr>
                                        <p:cTn id="1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descr="u=1894049875,1390068897&amp;fm=26&amp;gp=0"/>
          <p:cNvPicPr>
            <a:picLocks noChangeAspect="1"/>
          </p:cNvPicPr>
          <p:nvPr/>
        </p:nvPicPr>
        <p:blipFill>
          <a:blip r:embed="rId2"/>
          <a:stretch>
            <a:fillRect/>
          </a:stretch>
        </p:blipFill>
        <p:spPr>
          <a:xfrm>
            <a:off x="1310005" y="975360"/>
            <a:ext cx="6360795" cy="3053715"/>
          </a:xfrm>
          <a:prstGeom prst="rect">
            <a:avLst/>
          </a:prstGeom>
        </p:spPr>
      </p:pic>
      <p:sp>
        <p:nvSpPr>
          <p:cNvPr id="26" name="文本框 25"/>
          <p:cNvSpPr txBox="1"/>
          <p:nvPr/>
        </p:nvSpPr>
        <p:spPr>
          <a:xfrm>
            <a:off x="1462405" y="4029075"/>
            <a:ext cx="6208395" cy="1863725"/>
          </a:xfrm>
          <a:prstGeom prst="rect">
            <a:avLst/>
          </a:prstGeom>
          <a:noFill/>
          <a:ln w="9525">
            <a:noFill/>
          </a:ln>
        </p:spPr>
        <p:txBody>
          <a:bodyPr wrap="square">
            <a:spAutoFit/>
          </a:bodyPr>
          <a:lstStyle/>
          <a:p>
            <a:pPr indent="0">
              <a:lnSpc>
                <a:spcPct val="120000"/>
              </a:lnSpc>
            </a:pPr>
            <a:r>
              <a:rPr lang="en-US" sz="2400" b="1">
                <a:solidFill>
                  <a:srgbClr val="FF0000"/>
                </a:solidFill>
                <a:latin typeface="微软雅黑" panose="020B0503020204020204" charset="-122"/>
                <a:ea typeface="微软雅黑"/>
                <a:cs typeface="微软雅黑" panose="020B0503020204020204" charset="-122"/>
              </a:rPr>
              <a:t>▲</a:t>
            </a:r>
            <a:r>
              <a:rPr lang="zh-CN" sz="2400" b="1">
                <a:latin typeface="微软雅黑" panose="020B0503020204020204" charset="-122"/>
                <a:ea typeface="微软雅黑"/>
                <a:cs typeface="微软雅黑" panose="020B0503020204020204" charset="-122"/>
              </a:rPr>
              <a:t>“书同文字”木方       此木方说明秦统一后不仅在全国范围统一了文字的字形与字体，还统一了官职、法律、名物等方面的用语。
</a:t>
            </a:r>
            <a:endParaRPr lang="zh-CN" altLang="en-US" sz="2400" b="1">
              <a:latin typeface="微软雅黑" panose="020B0503020204020204" charset="-122"/>
              <a:ea typeface="微软雅黑"/>
              <a:cs typeface="微软雅黑" panose="020B0503020204020204" charset="-122"/>
            </a:endParaRPr>
          </a:p>
        </p:txBody>
      </p:sp>
      <p:sp>
        <p:nvSpPr>
          <p:cNvPr id="27" name="文本框 26"/>
          <p:cNvSpPr txBox="1"/>
          <p:nvPr/>
        </p:nvSpPr>
        <p:spPr>
          <a:xfrm>
            <a:off x="7951470" y="1390650"/>
            <a:ext cx="2729230" cy="4076700"/>
          </a:xfrm>
          <a:prstGeom prst="rect">
            <a:avLst/>
          </a:prstGeom>
          <a:noFill/>
          <a:ln w="19050">
            <a:solidFill>
              <a:schemeClr val="accent2"/>
            </a:solidFill>
          </a:ln>
        </p:spPr>
        <p:txBody>
          <a:bodyPr wrap="square" rtlCol="0">
            <a:spAutoFit/>
          </a:bodyPr>
          <a:lstStyle/>
          <a:p>
            <a:pPr>
              <a:lnSpc>
                <a:spcPct val="180000"/>
              </a:lnSpc>
            </a:pPr>
            <a:r>
              <a:rPr lang="zh-CN" altLang="en-US" sz="2400" b="1">
                <a:solidFill>
                  <a:srgbClr val="0000FF"/>
                </a:solidFill>
              </a:rPr>
              <a:t>课堂讨论：</a:t>
            </a:r>
          </a:p>
          <a:p>
            <a:pPr>
              <a:lnSpc>
                <a:spcPct val="180000"/>
              </a:lnSpc>
            </a:pPr>
            <a:r>
              <a:rPr lang="zh-CN" altLang="en-US" sz="2400" b="1">
                <a:solidFill>
                  <a:srgbClr val="FF0000"/>
                </a:solidFill>
              </a:rPr>
              <a:t>       秦朝开创了哪些</a:t>
            </a:r>
            <a:r>
              <a:rPr lang="en-US" altLang="zh-CN" sz="2400" b="1">
                <a:solidFill>
                  <a:srgbClr val="FF0000"/>
                </a:solidFill>
              </a:rPr>
              <a:t>中央集权的政治制度</a:t>
            </a:r>
            <a:r>
              <a:rPr lang="zh-CN" altLang="en-US" sz="2400" b="1">
                <a:solidFill>
                  <a:srgbClr val="FF0000"/>
                </a:solidFill>
              </a:rPr>
              <a:t>？秦朝用郡县制代替分封制有什么意义？</a:t>
            </a:r>
            <a:endParaRPr lang="en-US" altLang="zh-CN" sz="24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2000" fill="hold">
                                          <p:stCondLst>
                                            <p:cond delay="0"/>
                                          </p:stCondLst>
                                        </p:cTn>
                                        <p:tgtEl>
                                          <p:spTgt spid="25"/>
                                        </p:tgtEl>
                                        <p:attrNameLst>
                                          <p:attrName>style.visibility</p:attrName>
                                        </p:attrNameLst>
                                      </p:cBhvr>
                                      <p:to>
                                        <p:strVal val="visible"/>
                                      </p:to>
                                    </p:set>
                                    <p:animEffect transition="in" filter="wipe(left)">
                                      <p:cBhvr>
                                        <p:cTn id="7" dur="2000"/>
                                        <p:tgtEl>
                                          <p:spTgt spid="2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0" nodeType="clickEffect">
                                  <p:stCondLst>
                                    <p:cond delay="0"/>
                                  </p:stCondLst>
                                  <p:childTnLst>
                                    <p:set>
                                      <p:cBhvr>
                                        <p:cTn id="11" dur="2000" fill="hold">
                                          <p:stCondLst>
                                            <p:cond delay="0"/>
                                          </p:stCondLst>
                                        </p:cTn>
                                        <p:tgtEl>
                                          <p:spTgt spid="26"/>
                                        </p:tgtEl>
                                        <p:attrNameLst>
                                          <p:attrName>style.visibility</p:attrName>
                                        </p:attrNameLst>
                                      </p:cBhvr>
                                      <p:to>
                                        <p:strVal val="visible"/>
                                      </p:to>
                                    </p:set>
                                    <p:anim calcmode="lin" valueType="num">
                                      <p:cBhvr additive="base">
                                        <p:cTn id="12" dur="2000"/>
                                        <p:tgtEl>
                                          <p:spTgt spid="26"/>
                                        </p:tgtEl>
                                        <p:attrNameLst>
                                          <p:attrName>ppt_y</p:attrName>
                                        </p:attrNameLst>
                                      </p:cBhvr>
                                      <p:tavLst>
                                        <p:tav tm="0">
                                          <p:val>
                                            <p:strVal val="#ppt_y+#ppt_h*1.125000"/>
                                          </p:val>
                                        </p:tav>
                                        <p:tav tm="100000">
                                          <p:val>
                                            <p:strVal val="#ppt_y"/>
                                          </p:val>
                                        </p:tav>
                                      </p:tavLst>
                                    </p:anim>
                                    <p:animEffect transition="in" filter="wipe(up)">
                                      <p:cBhvr>
                                        <p:cTn id="13" dur="2000"/>
                                        <p:tgtEl>
                                          <p:spTgt spid="26"/>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down)">
                                      <p:cBhvr>
                                        <p:cTn id="18" dur="580">
                                          <p:stCondLst>
                                            <p:cond delay="0"/>
                                          </p:stCondLst>
                                        </p:cTn>
                                        <p:tgtEl>
                                          <p:spTgt spid="27"/>
                                        </p:tgtEl>
                                      </p:cBhvr>
                                    </p:animEffect>
                                    <p:anim calcmode="lin" valueType="num">
                                      <p:cBhvr>
                                        <p:cTn id="19"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24" dur="26">
                                          <p:stCondLst>
                                            <p:cond delay="650"/>
                                          </p:stCondLst>
                                        </p:cTn>
                                        <p:tgtEl>
                                          <p:spTgt spid="27"/>
                                        </p:tgtEl>
                                      </p:cBhvr>
                                      <p:to x="100000" y="60000"/>
                                    </p:animScale>
                                    <p:animScale>
                                      <p:cBhvr>
                                        <p:cTn id="25" dur="166" decel="50000">
                                          <p:stCondLst>
                                            <p:cond delay="676"/>
                                          </p:stCondLst>
                                        </p:cTn>
                                        <p:tgtEl>
                                          <p:spTgt spid="27"/>
                                        </p:tgtEl>
                                      </p:cBhvr>
                                      <p:to x="100000" y="100000"/>
                                    </p:animScale>
                                    <p:animScale>
                                      <p:cBhvr>
                                        <p:cTn id="26" dur="26">
                                          <p:stCondLst>
                                            <p:cond delay="1312"/>
                                          </p:stCondLst>
                                        </p:cTn>
                                        <p:tgtEl>
                                          <p:spTgt spid="27"/>
                                        </p:tgtEl>
                                      </p:cBhvr>
                                      <p:to x="100000" y="80000"/>
                                    </p:animScale>
                                    <p:animScale>
                                      <p:cBhvr>
                                        <p:cTn id="27" dur="166" decel="50000">
                                          <p:stCondLst>
                                            <p:cond delay="1338"/>
                                          </p:stCondLst>
                                        </p:cTn>
                                        <p:tgtEl>
                                          <p:spTgt spid="27"/>
                                        </p:tgtEl>
                                      </p:cBhvr>
                                      <p:to x="100000" y="100000"/>
                                    </p:animScale>
                                    <p:animScale>
                                      <p:cBhvr>
                                        <p:cTn id="28" dur="26">
                                          <p:stCondLst>
                                            <p:cond delay="1642"/>
                                          </p:stCondLst>
                                        </p:cTn>
                                        <p:tgtEl>
                                          <p:spTgt spid="27"/>
                                        </p:tgtEl>
                                      </p:cBhvr>
                                      <p:to x="100000" y="90000"/>
                                    </p:animScale>
                                    <p:animScale>
                                      <p:cBhvr>
                                        <p:cTn id="29" dur="166" decel="50000">
                                          <p:stCondLst>
                                            <p:cond delay="1668"/>
                                          </p:stCondLst>
                                        </p:cTn>
                                        <p:tgtEl>
                                          <p:spTgt spid="27"/>
                                        </p:tgtEl>
                                      </p:cBhvr>
                                      <p:to x="100000" y="100000"/>
                                    </p:animScale>
                                    <p:animScale>
                                      <p:cBhvr>
                                        <p:cTn id="30" dur="26">
                                          <p:stCondLst>
                                            <p:cond delay="1808"/>
                                          </p:stCondLst>
                                        </p:cTn>
                                        <p:tgtEl>
                                          <p:spTgt spid="27"/>
                                        </p:tgtEl>
                                      </p:cBhvr>
                                      <p:to x="100000" y="95000"/>
                                    </p:animScale>
                                    <p:animScale>
                                      <p:cBhvr>
                                        <p:cTn id="31" dur="166" decel="50000">
                                          <p:stCondLst>
                                            <p:cond delay="1834"/>
                                          </p:stCondLst>
                                        </p:cTn>
                                        <p:tgtEl>
                                          <p:spTgt spid="2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1156335" y="919480"/>
            <a:ext cx="5241290" cy="460375"/>
          </a:xfrm>
          <a:prstGeom prst="rect">
            <a:avLst/>
          </a:prstGeom>
          <a:noFill/>
        </p:spPr>
        <p:txBody>
          <a:bodyPr wrap="square" rtlCol="0" anchor="t">
            <a:spAutoFit/>
          </a:bodyPr>
          <a:lstStyle/>
          <a:p>
            <a:pPr>
              <a:buClrTx/>
              <a:buSzTx/>
              <a:buFontTx/>
            </a:pPr>
            <a:r>
              <a:rPr lang="zh-CN" sz="2400" b="1">
                <a:solidFill>
                  <a:srgbClr val="C00000"/>
                </a:solidFill>
                <a:latin typeface="微软雅黑" panose="020B0503020204020204" charset="-122"/>
                <a:ea typeface="微软雅黑"/>
                <a:sym typeface="+mn-ea"/>
              </a:rPr>
              <a:t>三、两汉至明清时期政治制度的演变</a:t>
            </a:r>
          </a:p>
        </p:txBody>
      </p:sp>
      <p:grpSp>
        <p:nvGrpSpPr>
          <p:cNvPr id="4" name="组合 3"/>
          <p:cNvGrpSpPr/>
          <p:nvPr/>
        </p:nvGrpSpPr>
        <p:grpSpPr>
          <a:xfrm>
            <a:off x="7296785" y="919480"/>
            <a:ext cx="3467100" cy="2675890"/>
            <a:chOff x="11491" y="1448"/>
            <a:chExt cx="5460" cy="4214"/>
          </a:xfrm>
        </p:grpSpPr>
        <p:sp>
          <p:nvSpPr>
            <p:cNvPr id="13" name="文本框 12"/>
            <p:cNvSpPr txBox="1"/>
            <p:nvPr/>
          </p:nvSpPr>
          <p:spPr>
            <a:xfrm>
              <a:off x="11491" y="1448"/>
              <a:ext cx="5460" cy="4215"/>
            </a:xfrm>
            <a:prstGeom prst="rect">
              <a:avLst/>
            </a:prstGeom>
            <a:blipFill rotWithShape="1">
              <a:blip r:embed="rId3"/>
              <a:stretch>
                <a:fillRect/>
              </a:stretch>
            </a:blipFill>
          </p:spPr>
          <p:txBody>
            <a:bodyPr wrap="square" rtlCol="0" anchor="t">
              <a:spAutoFit/>
            </a:bodyPr>
            <a:lstStyle/>
            <a:p>
              <a:pPr>
                <a:lnSpc>
                  <a:spcPct val="140000"/>
                </a:lnSpc>
              </a:pPr>
              <a:r>
                <a:rPr lang="en-US" altLang="zh-CN" sz="2000" b="1">
                  <a:solidFill>
                    <a:schemeClr val="bg1"/>
                  </a:solidFill>
                  <a:latin typeface="微软雅黑" panose="020B0503020204020204" charset="-122"/>
                  <a:ea typeface="微软雅黑"/>
                  <a:cs typeface="微软雅黑" panose="020B0503020204020204" charset="-122"/>
                </a:rPr>
                <a:t>       </a:t>
              </a:r>
              <a:endParaRPr lang="zh-CN" altLang="en-US" sz="2000" b="1">
                <a:solidFill>
                  <a:schemeClr val="bg1"/>
                </a:solidFill>
                <a:latin typeface="微软雅黑" panose="020B0503020204020204" charset="-122"/>
                <a:ea typeface="微软雅黑"/>
                <a:cs typeface="微软雅黑" panose="020B0503020204020204" charset="-122"/>
              </a:endParaRPr>
            </a:p>
            <a:p>
              <a:pPr>
                <a:lnSpc>
                  <a:spcPct val="140000"/>
                </a:lnSpc>
              </a:pPr>
              <a:r>
                <a:rPr lang="zh-CN" altLang="en-US" sz="2000" b="1">
                  <a:solidFill>
                    <a:schemeClr val="bg1"/>
                  </a:solidFill>
                  <a:latin typeface="微软雅黑" panose="020B0503020204020204" charset="-122"/>
                  <a:ea typeface="微软雅黑"/>
                  <a:cs typeface="微软雅黑" panose="020B0503020204020204" charset="-122"/>
                </a:rPr>
                <a:t>      </a:t>
              </a:r>
            </a:p>
            <a:p>
              <a:pPr>
                <a:lnSpc>
                  <a:spcPct val="140000"/>
                </a:lnSpc>
              </a:pPr>
              <a:endParaRPr lang="zh-CN" altLang="en-US" sz="2000" b="1">
                <a:solidFill>
                  <a:schemeClr val="bg1"/>
                </a:solidFill>
                <a:latin typeface="微软雅黑" panose="020B0503020204020204" charset="-122"/>
                <a:ea typeface="微软雅黑"/>
                <a:cs typeface="微软雅黑" panose="020B0503020204020204" charset="-122"/>
              </a:endParaRPr>
            </a:p>
            <a:p>
              <a:pPr>
                <a:lnSpc>
                  <a:spcPct val="140000"/>
                </a:lnSpc>
              </a:pPr>
              <a:r>
                <a:rPr lang="zh-CN" altLang="en-US" sz="2000" b="1">
                  <a:solidFill>
                    <a:schemeClr val="bg1"/>
                  </a:solidFill>
                  <a:latin typeface="微软雅黑" panose="020B0503020204020204" charset="-122"/>
                  <a:ea typeface="微软雅黑"/>
                  <a:cs typeface="微软雅黑" panose="020B0503020204020204" charset="-122"/>
                </a:rPr>
                <a:t> </a:t>
              </a:r>
            </a:p>
            <a:p>
              <a:pPr>
                <a:lnSpc>
                  <a:spcPct val="140000"/>
                </a:lnSpc>
              </a:pPr>
              <a:endParaRPr lang="zh-CN" altLang="en-US" sz="2000" b="1">
                <a:solidFill>
                  <a:schemeClr val="bg1"/>
                </a:solidFill>
                <a:latin typeface="微软雅黑" panose="020B0503020204020204" charset="-122"/>
                <a:ea typeface="微软雅黑"/>
                <a:cs typeface="微软雅黑" panose="020B0503020204020204" charset="-122"/>
              </a:endParaRPr>
            </a:p>
            <a:p>
              <a:pPr>
                <a:lnSpc>
                  <a:spcPct val="140000"/>
                </a:lnSpc>
              </a:pPr>
              <a:endParaRPr lang="zh-CN" altLang="en-US" sz="2000" b="1">
                <a:solidFill>
                  <a:schemeClr val="bg1"/>
                </a:solidFill>
                <a:latin typeface="微软雅黑" panose="020B0503020204020204" charset="-122"/>
                <a:ea typeface="微软雅黑"/>
                <a:cs typeface="微软雅黑" panose="020B0503020204020204" charset="-122"/>
              </a:endParaRPr>
            </a:p>
          </p:txBody>
        </p:sp>
        <p:pic>
          <p:nvPicPr>
            <p:cNvPr id="16" name="图片 15" descr="图片120"/>
            <p:cNvPicPr>
              <a:picLocks noChangeAspect="1"/>
            </p:cNvPicPr>
            <p:nvPr/>
          </p:nvPicPr>
          <p:blipFill>
            <a:blip r:embed="rId4"/>
            <a:stretch>
              <a:fillRect/>
            </a:stretch>
          </p:blipFill>
          <p:spPr>
            <a:xfrm>
              <a:off x="11745" y="1695"/>
              <a:ext cx="549" cy="510"/>
            </a:xfrm>
            <a:prstGeom prst="rect">
              <a:avLst/>
            </a:prstGeom>
          </p:spPr>
        </p:pic>
        <p:cxnSp>
          <p:nvCxnSpPr>
            <p:cNvPr id="17" name="直接连接符 16"/>
            <p:cNvCxnSpPr/>
            <p:nvPr/>
          </p:nvCxnSpPr>
          <p:spPr>
            <a:xfrm>
              <a:off x="13808" y="1941"/>
              <a:ext cx="2828" cy="19"/>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11586" y="5370"/>
              <a:ext cx="5271" cy="16"/>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12294" y="1636"/>
              <a:ext cx="2208" cy="628"/>
            </a:xfrm>
            <a:prstGeom prst="rect">
              <a:avLst/>
            </a:prstGeom>
            <a:noFill/>
          </p:spPr>
          <p:txBody>
            <a:bodyPr wrap="square" rtlCol="0" anchor="t">
              <a:spAutoFit/>
            </a:bodyPr>
            <a:lstStyle/>
            <a:p>
              <a:r>
                <a:rPr lang="zh-CN" altLang="en-US" sz="2000" b="1">
                  <a:solidFill>
                    <a:schemeClr val="bg1"/>
                  </a:solidFill>
                  <a:latin typeface="微软雅黑" panose="020B0503020204020204" charset="-122"/>
                  <a:ea typeface="微软雅黑"/>
                  <a:cs typeface="微软雅黑" panose="020B0503020204020204" charset="-122"/>
                  <a:sym typeface="+mn-ea"/>
                </a:rPr>
                <a:t>学习聚焦</a:t>
              </a:r>
            </a:p>
          </p:txBody>
        </p:sp>
        <p:sp>
          <p:nvSpPr>
            <p:cNvPr id="2" name="文本框 1"/>
            <p:cNvSpPr txBox="1"/>
            <p:nvPr/>
          </p:nvSpPr>
          <p:spPr>
            <a:xfrm>
              <a:off x="11806" y="2205"/>
              <a:ext cx="4830" cy="3052"/>
            </a:xfrm>
            <a:prstGeom prst="rect">
              <a:avLst/>
            </a:prstGeom>
            <a:noFill/>
          </p:spPr>
          <p:txBody>
            <a:bodyPr wrap="square" rtlCol="0" anchor="t">
              <a:spAutoFit/>
            </a:bodyPr>
            <a:lstStyle/>
            <a:p>
              <a:pPr>
                <a:lnSpc>
                  <a:spcPct val="120000"/>
                </a:lnSpc>
                <a:buClrTx/>
                <a:buSzTx/>
                <a:buFontTx/>
              </a:pPr>
              <a:r>
                <a:rPr lang="en-US" altLang="zh-CN" sz="2000" b="1">
                  <a:solidFill>
                    <a:schemeClr val="bg1"/>
                  </a:solidFill>
                  <a:latin typeface="微软雅黑" panose="020B0503020204020204" charset="-122"/>
                  <a:ea typeface="微软雅黑"/>
                  <a:cs typeface="微软雅黑" panose="020B0503020204020204" charset="-122"/>
                  <a:sym typeface="+mn-ea"/>
                </a:rPr>
                <a:t>       </a:t>
              </a:r>
              <a:r>
                <a:rPr lang="zh-CN" altLang="en-US" sz="2000" b="1">
                  <a:solidFill>
                    <a:schemeClr val="bg1"/>
                  </a:solidFill>
                  <a:latin typeface="微软雅黑" panose="020B0503020204020204" charset="-122"/>
                  <a:ea typeface="微软雅黑"/>
                  <a:cs typeface="微软雅黑" panose="020B0503020204020204" charset="-122"/>
                  <a:sym typeface="+mn-ea"/>
                </a:rPr>
                <a:t>历代中央行政制度经历了复杂的变化，地方行政制度也因中央集权的强弱和国家治理的需要处在不断调整中。</a:t>
              </a:r>
            </a:p>
          </p:txBody>
        </p:sp>
      </p:grpSp>
      <p:sp>
        <p:nvSpPr>
          <p:cNvPr id="5" name="文本框 4"/>
          <p:cNvSpPr txBox="1"/>
          <p:nvPr/>
        </p:nvSpPr>
        <p:spPr>
          <a:xfrm>
            <a:off x="1156335" y="1410335"/>
            <a:ext cx="3479165" cy="460375"/>
          </a:xfrm>
          <a:prstGeom prst="rect">
            <a:avLst/>
          </a:prstGeom>
          <a:noFill/>
        </p:spPr>
        <p:txBody>
          <a:bodyPr wrap="square" rtlCol="0">
            <a:spAutoFit/>
          </a:bodyPr>
          <a:lstStyle/>
          <a:p>
            <a:r>
              <a:rPr lang="en-US" altLang="zh-CN" sz="2400" b="1">
                <a:solidFill>
                  <a:srgbClr val="0000FF"/>
                </a:solidFill>
              </a:rPr>
              <a:t>1.</a:t>
            </a:r>
            <a:r>
              <a:rPr lang="zh-CN" altLang="en-US" sz="2400" b="1">
                <a:solidFill>
                  <a:srgbClr val="0000FF"/>
                </a:solidFill>
                <a:latin typeface="微软雅黑" panose="020B0503020204020204" charset="-122"/>
                <a:ea typeface="微软雅黑"/>
                <a:cs typeface="微软雅黑" panose="020B0503020204020204" charset="-122"/>
                <a:sym typeface="+mn-ea"/>
              </a:rPr>
              <a:t>中央行政制度</a:t>
            </a:r>
            <a:r>
              <a:rPr lang="zh-CN" sz="2400" b="1">
                <a:solidFill>
                  <a:srgbClr val="0000FF"/>
                </a:solidFill>
                <a:latin typeface="微软雅黑" panose="020B0503020204020204" charset="-122"/>
                <a:ea typeface="微软雅黑"/>
                <a:sym typeface="+mn-ea"/>
              </a:rPr>
              <a:t>的演变</a:t>
            </a:r>
          </a:p>
        </p:txBody>
      </p:sp>
      <p:sp>
        <p:nvSpPr>
          <p:cNvPr id="8" name="圆角矩形 7"/>
          <p:cNvSpPr/>
          <p:nvPr/>
        </p:nvSpPr>
        <p:spPr>
          <a:xfrm>
            <a:off x="1297940" y="1993900"/>
            <a:ext cx="944245" cy="52768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西汉</a:t>
            </a:r>
          </a:p>
        </p:txBody>
      </p:sp>
      <p:sp>
        <p:nvSpPr>
          <p:cNvPr id="9" name="文本框 8"/>
          <p:cNvSpPr txBox="1"/>
          <p:nvPr/>
        </p:nvSpPr>
        <p:spPr>
          <a:xfrm>
            <a:off x="2381250" y="1870710"/>
            <a:ext cx="4915535" cy="2120900"/>
          </a:xfrm>
          <a:prstGeom prst="rect">
            <a:avLst/>
          </a:prstGeom>
          <a:noFill/>
        </p:spPr>
        <p:txBody>
          <a:bodyPr wrap="square" rtlCol="0">
            <a:spAutoFit/>
          </a:bodyPr>
          <a:lstStyle/>
          <a:p>
            <a:pPr>
              <a:lnSpc>
                <a:spcPct val="110000"/>
              </a:lnSpc>
            </a:pPr>
            <a:r>
              <a:rPr lang="zh-CN" altLang="en-US" sz="2400" b="1">
                <a:latin typeface="Calibri"/>
                <a:ea typeface="微软雅黑"/>
                <a:cs typeface="Calibri" panose="020F0502020204030204" charset="0"/>
                <a:sym typeface="+mn-ea"/>
              </a:rPr>
              <a:t>①</a:t>
            </a:r>
            <a:r>
              <a:rPr lang="zh-CN" altLang="en-US" sz="2400" b="1">
                <a:latin typeface="微软雅黑" panose="020B0503020204020204" charset="-122"/>
                <a:ea typeface="微软雅黑"/>
                <a:cs typeface="Calibri" panose="020F0502020204030204" charset="0"/>
                <a:sym typeface="+mn-ea"/>
              </a:rPr>
              <a:t>汉承秦制，中央仍设三公九卿；</a:t>
            </a:r>
          </a:p>
          <a:p>
            <a:pPr>
              <a:lnSpc>
                <a:spcPct val="110000"/>
              </a:lnSpc>
            </a:pPr>
            <a:r>
              <a:rPr lang="zh-CN" altLang="en-US" sz="2400" b="1">
                <a:latin typeface="Calibri"/>
                <a:ea typeface="微软雅黑"/>
                <a:cs typeface="Calibri" panose="020F0502020204030204" charset="0"/>
                <a:sym typeface="+mn-ea"/>
              </a:rPr>
              <a:t>②</a:t>
            </a:r>
            <a:r>
              <a:rPr lang="zh-CN" altLang="en-US" sz="2400" b="1">
                <a:latin typeface="微软雅黑" panose="020B0503020204020204" charset="-122"/>
                <a:ea typeface="微软雅黑"/>
                <a:cs typeface="Calibri" panose="020F0502020204030204" charset="0"/>
                <a:sym typeface="+mn-ea"/>
              </a:rPr>
              <a:t>汉武帝设</a:t>
            </a:r>
            <a:r>
              <a:rPr lang="en-US" altLang="zh-CN" sz="2400" b="1">
                <a:latin typeface="微软雅黑" panose="020B0503020204020204" charset="-122"/>
                <a:ea typeface="微软雅黑"/>
                <a:cs typeface="Calibri" panose="020F0502020204030204" charset="0"/>
                <a:sym typeface="+mn-ea"/>
              </a:rPr>
              <a:t>“</a:t>
            </a:r>
            <a:r>
              <a:rPr lang="zh-CN" altLang="en-US" sz="2400" b="1">
                <a:latin typeface="微软雅黑" panose="020B0503020204020204" charset="-122"/>
                <a:ea typeface="微软雅黑"/>
                <a:cs typeface="Calibri" panose="020F0502020204030204" charset="0"/>
                <a:sym typeface="+mn-ea"/>
              </a:rPr>
              <a:t>中朝</a:t>
            </a:r>
            <a:r>
              <a:rPr lang="en-US" altLang="zh-CN" sz="2400" b="1">
                <a:latin typeface="微软雅黑" panose="020B0503020204020204" charset="-122"/>
                <a:ea typeface="微软雅黑"/>
                <a:cs typeface="Calibri" panose="020F0502020204030204" charset="0"/>
                <a:sym typeface="+mn-ea"/>
              </a:rPr>
              <a:t>”</a:t>
            </a:r>
            <a:r>
              <a:rPr lang="zh-CN" altLang="en-US" sz="2400" b="1">
                <a:latin typeface="微软雅黑" panose="020B0503020204020204" charset="-122"/>
                <a:ea typeface="微软雅黑"/>
                <a:cs typeface="Calibri" panose="020F0502020204030204" charset="0"/>
                <a:sym typeface="+mn-ea"/>
              </a:rPr>
              <a:t>，中央行政中枢的权力逐渐由丞相转移到皇帝亲信手中，从而使外朝丞相的权力大大削弱。</a:t>
            </a:r>
          </a:p>
        </p:txBody>
      </p:sp>
      <p:sp>
        <p:nvSpPr>
          <p:cNvPr id="10" name="圆角矩形 9"/>
          <p:cNvSpPr/>
          <p:nvPr/>
        </p:nvSpPr>
        <p:spPr>
          <a:xfrm>
            <a:off x="1297940" y="4076700"/>
            <a:ext cx="944245" cy="52768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东汉</a:t>
            </a:r>
          </a:p>
        </p:txBody>
      </p:sp>
      <p:sp>
        <p:nvSpPr>
          <p:cNvPr id="11" name="文本框 10"/>
          <p:cNvSpPr txBox="1"/>
          <p:nvPr/>
        </p:nvSpPr>
        <p:spPr>
          <a:xfrm>
            <a:off x="2381250" y="3991610"/>
            <a:ext cx="4016375" cy="829945"/>
          </a:xfrm>
          <a:prstGeom prst="rect">
            <a:avLst/>
          </a:prstGeom>
          <a:noFill/>
        </p:spPr>
        <p:txBody>
          <a:bodyPr wrap="square" rtlCol="0" anchor="t">
            <a:spAutoFit/>
          </a:bodyPr>
          <a:lstStyle/>
          <a:p>
            <a:pPr>
              <a:lnSpc>
                <a:spcPct val="100000"/>
              </a:lnSpc>
              <a:buClrTx/>
              <a:buSzTx/>
              <a:buFontTx/>
            </a:pPr>
            <a:r>
              <a:rPr lang="zh-CN" altLang="en-US" sz="2400" b="1">
                <a:latin typeface="Calibri"/>
                <a:ea typeface="微软雅黑"/>
                <a:cs typeface="Calibri" panose="020F0502020204030204" charset="0"/>
                <a:sym typeface="+mn-ea"/>
              </a:rPr>
              <a:t>刘秀将尚书台确立为新的行政中枢，三公权力受到削弱。</a:t>
            </a:r>
          </a:p>
        </p:txBody>
      </p:sp>
      <p:sp>
        <p:nvSpPr>
          <p:cNvPr id="14" name="文本框 13"/>
          <p:cNvSpPr txBox="1"/>
          <p:nvPr/>
        </p:nvSpPr>
        <p:spPr>
          <a:xfrm>
            <a:off x="1512570" y="4949825"/>
            <a:ext cx="4664710" cy="977265"/>
          </a:xfrm>
          <a:prstGeom prst="rect">
            <a:avLst/>
          </a:prstGeom>
          <a:noFill/>
          <a:ln w="9525">
            <a:noFill/>
          </a:ln>
        </p:spPr>
        <p:txBody>
          <a:bodyPr wrap="square">
            <a:spAutoFit/>
          </a:bodyPr>
          <a:lstStyle/>
          <a:p>
            <a:pPr indent="304800">
              <a:lnSpc>
                <a:spcPct val="120000"/>
              </a:lnSpc>
            </a:pPr>
            <a:r>
              <a:rPr lang="en-US" altLang="zh-CN" sz="2400" b="1" dirty="0">
                <a:solidFill>
                  <a:srgbClr val="FF0000"/>
                </a:solidFill>
                <a:latin typeface="微软雅黑" panose="020B0503020204020204" charset="-122"/>
                <a:ea typeface="微软雅黑"/>
                <a:cs typeface="微软雅黑" panose="020B0503020204020204" charset="-122"/>
              </a:rPr>
              <a:t>    </a:t>
            </a:r>
            <a:r>
              <a:rPr lang="zh-CN" sz="2400" b="1" dirty="0">
                <a:solidFill>
                  <a:srgbClr val="FF0000"/>
                </a:solidFill>
                <a:latin typeface="微软雅黑" panose="020B0503020204020204" charset="-122"/>
                <a:ea typeface="微软雅黑"/>
                <a:cs typeface="微软雅黑" panose="020B0503020204020204" charset="-122"/>
              </a:rPr>
              <a:t>东汉政论家仲长统总结的三公权力被削弱的</a:t>
            </a:r>
            <a:r>
              <a:rPr lang="zh-CN" sz="2400" b="1" dirty="0" smtClean="0">
                <a:solidFill>
                  <a:srgbClr val="FF0000"/>
                </a:solidFill>
                <a:latin typeface="微软雅黑" panose="020B0503020204020204" charset="-122"/>
                <a:ea typeface="微软雅黑"/>
                <a:cs typeface="微软雅黑" panose="020B0503020204020204" charset="-122"/>
              </a:rPr>
              <a:t>原</a:t>
            </a:r>
            <a:r>
              <a:rPr lang="zh-CN" altLang="en-US" sz="2400" b="1" dirty="0" smtClean="0">
                <a:solidFill>
                  <a:srgbClr val="FF0000"/>
                </a:solidFill>
                <a:latin typeface="微软雅黑" panose="020B0503020204020204" charset="-122"/>
                <a:ea typeface="微软雅黑"/>
                <a:cs typeface="微软雅黑" panose="020B0503020204020204" charset="-122"/>
              </a:rPr>
              <a:t>因</a:t>
            </a:r>
            <a:r>
              <a:rPr lang="zh-CN" sz="2400" b="1" dirty="0" smtClean="0">
                <a:solidFill>
                  <a:srgbClr val="FF0000"/>
                </a:solidFill>
                <a:latin typeface="微软雅黑" panose="020B0503020204020204" charset="-122"/>
                <a:ea typeface="微软雅黑"/>
                <a:cs typeface="微软雅黑" panose="020B0503020204020204" charset="-122"/>
              </a:rPr>
              <a:t>是</a:t>
            </a:r>
            <a:r>
              <a:rPr lang="zh-CN" sz="2400" b="1" dirty="0">
                <a:solidFill>
                  <a:srgbClr val="FF0000"/>
                </a:solidFill>
                <a:latin typeface="微软雅黑" panose="020B0503020204020204" charset="-122"/>
                <a:ea typeface="微软雅黑"/>
                <a:cs typeface="微软雅黑" panose="020B0503020204020204" charset="-122"/>
              </a:rPr>
              <a:t>什么</a:t>
            </a:r>
            <a:r>
              <a:rPr lang="en-US" sz="2400" b="1" dirty="0">
                <a:solidFill>
                  <a:srgbClr val="FF0000"/>
                </a:solidFill>
                <a:latin typeface="微软雅黑" panose="020B0503020204020204" charset="-122"/>
                <a:ea typeface="微软雅黑"/>
                <a:cs typeface="微软雅黑" panose="020B0503020204020204" charset="-122"/>
              </a:rPr>
              <a:t>?</a:t>
            </a:r>
            <a:endParaRPr lang="zh-CN" altLang="en-US" sz="2400" b="1" dirty="0">
              <a:latin typeface="微软雅黑" panose="020B0503020204020204" charset="-122"/>
              <a:ea typeface="微软雅黑"/>
              <a:cs typeface="微软雅黑" panose="020B0503020204020204" charset="-122"/>
            </a:endParaRPr>
          </a:p>
        </p:txBody>
      </p:sp>
      <p:grpSp>
        <p:nvGrpSpPr>
          <p:cNvPr id="7" name="组合 6"/>
          <p:cNvGrpSpPr/>
          <p:nvPr/>
        </p:nvGrpSpPr>
        <p:grpSpPr>
          <a:xfrm>
            <a:off x="6268085" y="3792855"/>
            <a:ext cx="4738370" cy="2133600"/>
            <a:chOff x="9871" y="5973"/>
            <a:chExt cx="7462" cy="3360"/>
          </a:xfrm>
        </p:grpSpPr>
        <p:sp>
          <p:nvSpPr>
            <p:cNvPr id="15" name="圆角矩形 15"/>
            <p:cNvSpPr/>
            <p:nvPr/>
          </p:nvSpPr>
          <p:spPr>
            <a:xfrm>
              <a:off x="9871" y="5973"/>
              <a:ext cx="7462" cy="3361"/>
            </a:xfrm>
            <a:prstGeom prst="roundRect">
              <a:avLst>
                <a:gd name="adj" fmla="val 8818"/>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noAutofit/>
            </a:bodyPr>
            <a:lstStyle/>
            <a:p>
              <a:pPr algn="just">
                <a:lnSpc>
                  <a:spcPct val="140000"/>
                </a:lnSpc>
              </a:pPr>
              <a:r>
                <a:rPr lang="en-US" altLang="zh-CN" b="1" kern="100">
                  <a:solidFill>
                    <a:srgbClr val="000000"/>
                  </a:solidFill>
                  <a:latin typeface="微软雅黑" panose="020B0503020204020204" charset="-122"/>
                  <a:ea typeface="微软雅黑"/>
                  <a:cs typeface="微软雅黑" panose="020B0503020204020204" charset="-122"/>
                  <a:sym typeface="Times New Roman" panose="02020603050405020304"/>
                </a:rPr>
                <a:t>      学思之窗    </a:t>
              </a:r>
            </a:p>
            <a:p>
              <a:pPr algn="just">
                <a:lnSpc>
                  <a:spcPct val="140000"/>
                </a:lnSpc>
              </a:pPr>
              <a:r>
                <a:rPr lang="en-US" altLang="zh-CN" b="1" kern="100">
                  <a:solidFill>
                    <a:srgbClr val="000000"/>
                  </a:solidFill>
                  <a:latin typeface="微软雅黑" panose="020B0503020204020204" charset="-122"/>
                  <a:ea typeface="微软雅黑"/>
                  <a:cs typeface="微软雅黑" panose="020B0503020204020204" charset="-122"/>
                  <a:sym typeface="Times New Roman" panose="02020603050405020304"/>
                </a:rPr>
                <a:t>     </a:t>
              </a:r>
              <a:r>
                <a:rPr lang="en-US" altLang="zh-CN" b="1" kern="100">
                  <a:solidFill>
                    <a:schemeClr val="accent6">
                      <a:lumMod val="75000"/>
                    </a:schemeClr>
                  </a:solidFill>
                  <a:latin typeface="微软雅黑" panose="020B0503020204020204" charset="-122"/>
                  <a:ea typeface="微软雅黑"/>
                  <a:cs typeface="微软雅黑" panose="020B0503020204020204" charset="-122"/>
                  <a:sym typeface="Times New Roman" panose="02020603050405020304"/>
                </a:rPr>
                <a:t>光武皇帝愠数世之失权，忿强臣之窃命，矫枉过直，政不任下，虽置三公，事归台阁。自此以来，三公之职，备员而已。             </a:t>
              </a:r>
            </a:p>
            <a:p>
              <a:pPr algn="r">
                <a:lnSpc>
                  <a:spcPct val="140000"/>
                </a:lnSpc>
              </a:pPr>
              <a:r>
                <a:rPr lang="en-US" altLang="zh-CN" b="1" kern="100">
                  <a:solidFill>
                    <a:srgbClr val="000000"/>
                  </a:solidFill>
                  <a:latin typeface="微软雅黑" panose="020B0503020204020204" charset="-122"/>
                  <a:ea typeface="微软雅黑"/>
                  <a:cs typeface="微软雅黑" panose="020B0503020204020204" charset="-122"/>
                  <a:sym typeface="Times New Roman" panose="02020603050405020304"/>
                </a:rPr>
                <a:t>——《后汉书·仲长统列传》</a:t>
              </a:r>
            </a:p>
          </p:txBody>
        </p:sp>
        <p:pic>
          <p:nvPicPr>
            <p:cNvPr id="6" name="图片 5" descr="图片128"/>
            <p:cNvPicPr>
              <a:picLocks noChangeAspect="1"/>
            </p:cNvPicPr>
            <p:nvPr/>
          </p:nvPicPr>
          <p:blipFill>
            <a:blip r:embed="rId5"/>
            <a:stretch>
              <a:fillRect/>
            </a:stretch>
          </p:blipFill>
          <p:spPr>
            <a:xfrm>
              <a:off x="10075" y="6286"/>
              <a:ext cx="506" cy="488"/>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nodeType="clickPar">
                      <p:stCondLst>
                        <p:cond delay="indefinite"/>
                      </p:stCondLst>
                      <p:childTnLst>
                        <p:par>
                          <p:cTn id="22" fill="hold" nodeType="afterGroup">
                            <p:stCondLst>
                              <p:cond delay="0"/>
                            </p:stCondLst>
                            <p:childTnLst>
                              <p:par>
                                <p:cTn id="23" presetID="3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800" decel="100000"/>
                                        <p:tgtEl>
                                          <p:spTgt spid="5"/>
                                        </p:tgtEl>
                                      </p:cBhvr>
                                    </p:animEffect>
                                    <p:anim calcmode="lin" valueType="num">
                                      <p:cBhvr>
                                        <p:cTn id="26" dur="800" decel="100000" fill="hold"/>
                                        <p:tgtEl>
                                          <p:spTgt spid="5"/>
                                        </p:tgtEl>
                                        <p:attrNameLst>
                                          <p:attrName>style.rotation</p:attrName>
                                        </p:attrNameLst>
                                      </p:cBhvr>
                                      <p:tavLst>
                                        <p:tav tm="0">
                                          <p:val>
                                            <p:fltVal val="-90"/>
                                          </p:val>
                                        </p:tav>
                                        <p:tav tm="100000">
                                          <p:val>
                                            <p:fltVal val="0"/>
                                          </p:val>
                                        </p:tav>
                                      </p:tavLst>
                                    </p:anim>
                                    <p:anim calcmode="lin" valueType="num">
                                      <p:cBhvr>
                                        <p:cTn id="27" dur="800" decel="100000" fill="hold"/>
                                        <p:tgtEl>
                                          <p:spTgt spid="5"/>
                                        </p:tgtEl>
                                        <p:attrNameLst>
                                          <p:attrName>ppt_x</p:attrName>
                                        </p:attrNameLst>
                                      </p:cBhvr>
                                      <p:tavLst>
                                        <p:tav tm="0">
                                          <p:val>
                                            <p:strVal val="#ppt_x+0.4"/>
                                          </p:val>
                                        </p:tav>
                                        <p:tav tm="100000">
                                          <p:val>
                                            <p:strVal val="#ppt_x-0.05"/>
                                          </p:val>
                                        </p:tav>
                                      </p:tavLst>
                                    </p:anim>
                                    <p:anim calcmode="lin" valueType="num">
                                      <p:cBhvr>
                                        <p:cTn id="28" dur="800" decel="100000" fill="hold"/>
                                        <p:tgtEl>
                                          <p:spTgt spid="5"/>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12" presetClass="entr" presetSubtype="8" fill="hold" grpId="0" nodeType="clickEffect">
                                  <p:stCondLst>
                                    <p:cond delay="0"/>
                                  </p:stCondLst>
                                  <p:childTnLst>
                                    <p:set>
                                      <p:cBhvr>
                                        <p:cTn id="34" dur="2000" fill="hold">
                                          <p:stCondLst>
                                            <p:cond delay="0"/>
                                          </p:stCondLst>
                                        </p:cTn>
                                        <p:tgtEl>
                                          <p:spTgt spid="8"/>
                                        </p:tgtEl>
                                        <p:attrNameLst>
                                          <p:attrName>style.visibility</p:attrName>
                                        </p:attrNameLst>
                                      </p:cBhvr>
                                      <p:to>
                                        <p:strVal val="visible"/>
                                      </p:to>
                                    </p:set>
                                    <p:anim calcmode="lin" valueType="num">
                                      <p:cBhvr additive="base">
                                        <p:cTn id="35" dur="2000"/>
                                        <p:tgtEl>
                                          <p:spTgt spid="8"/>
                                        </p:tgtEl>
                                        <p:attrNameLst>
                                          <p:attrName>ppt_x</p:attrName>
                                        </p:attrNameLst>
                                      </p:cBhvr>
                                      <p:tavLst>
                                        <p:tav tm="0">
                                          <p:val>
                                            <p:strVal val="#ppt_x-#ppt_w*1.125000"/>
                                          </p:val>
                                        </p:tav>
                                        <p:tav tm="100000">
                                          <p:val>
                                            <p:strVal val="#ppt_x"/>
                                          </p:val>
                                        </p:tav>
                                      </p:tavLst>
                                    </p:anim>
                                    <p:animEffect transition="in" filter="wipe(right)">
                                      <p:cBhvr>
                                        <p:cTn id="36" dur="2000"/>
                                        <p:tgtEl>
                                          <p:spTgt spid="8"/>
                                        </p:tgtEl>
                                      </p:cBhvr>
                                    </p:animEffect>
                                  </p:childTnLst>
                                </p:cTn>
                              </p:par>
                              <p:par>
                                <p:cTn id="37" presetID="12" presetClass="entr" presetSubtype="8" fill="hold" grpId="0" nodeType="withEffect">
                                  <p:stCondLst>
                                    <p:cond delay="0"/>
                                  </p:stCondLst>
                                  <p:childTnLst>
                                    <p:set>
                                      <p:cBhvr>
                                        <p:cTn id="38" dur="2000" fill="hold">
                                          <p:stCondLst>
                                            <p:cond delay="0"/>
                                          </p:stCondLst>
                                        </p:cTn>
                                        <p:tgtEl>
                                          <p:spTgt spid="10"/>
                                        </p:tgtEl>
                                        <p:attrNameLst>
                                          <p:attrName>style.visibility</p:attrName>
                                        </p:attrNameLst>
                                      </p:cBhvr>
                                      <p:to>
                                        <p:strVal val="visible"/>
                                      </p:to>
                                    </p:set>
                                    <p:anim calcmode="lin" valueType="num">
                                      <p:cBhvr additive="base">
                                        <p:cTn id="39" dur="2000"/>
                                        <p:tgtEl>
                                          <p:spTgt spid="10"/>
                                        </p:tgtEl>
                                        <p:attrNameLst>
                                          <p:attrName>ppt_x</p:attrName>
                                        </p:attrNameLst>
                                      </p:cBhvr>
                                      <p:tavLst>
                                        <p:tav tm="0">
                                          <p:val>
                                            <p:strVal val="#ppt_x-#ppt_w*1.125000"/>
                                          </p:val>
                                        </p:tav>
                                        <p:tav tm="100000">
                                          <p:val>
                                            <p:strVal val="#ppt_x"/>
                                          </p:val>
                                        </p:tav>
                                      </p:tavLst>
                                    </p:anim>
                                    <p:animEffect transition="in" filter="wipe(right)">
                                      <p:cBhvr>
                                        <p:cTn id="40" dur="2000"/>
                                        <p:tgtEl>
                                          <p:spTgt spid="10"/>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12" presetClass="entr" presetSubtype="2" fill="hold" grpId="0" nodeType="clickEffect">
                                  <p:stCondLst>
                                    <p:cond delay="0"/>
                                  </p:stCondLst>
                                  <p:childTnLst>
                                    <p:set>
                                      <p:cBhvr>
                                        <p:cTn id="44" dur="2000" fill="hold">
                                          <p:stCondLst>
                                            <p:cond delay="0"/>
                                          </p:stCondLst>
                                        </p:cTn>
                                        <p:tgtEl>
                                          <p:spTgt spid="9"/>
                                        </p:tgtEl>
                                        <p:attrNameLst>
                                          <p:attrName>style.visibility</p:attrName>
                                        </p:attrNameLst>
                                      </p:cBhvr>
                                      <p:to>
                                        <p:strVal val="visible"/>
                                      </p:to>
                                    </p:set>
                                    <p:anim calcmode="lin" valueType="num">
                                      <p:cBhvr additive="base">
                                        <p:cTn id="45" dur="2000"/>
                                        <p:tgtEl>
                                          <p:spTgt spid="9"/>
                                        </p:tgtEl>
                                        <p:attrNameLst>
                                          <p:attrName>ppt_x</p:attrName>
                                        </p:attrNameLst>
                                      </p:cBhvr>
                                      <p:tavLst>
                                        <p:tav tm="0">
                                          <p:val>
                                            <p:strVal val="#ppt_x+#ppt_w*1.125000"/>
                                          </p:val>
                                        </p:tav>
                                        <p:tav tm="100000">
                                          <p:val>
                                            <p:strVal val="#ppt_x"/>
                                          </p:val>
                                        </p:tav>
                                      </p:tavLst>
                                    </p:anim>
                                    <p:animEffect transition="in" filter="wipe(left)">
                                      <p:cBhvr>
                                        <p:cTn id="46" dur="2000"/>
                                        <p:tgtEl>
                                          <p:spTgt spid="9"/>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12" presetClass="entr" presetSubtype="2" fill="hold" grpId="0" nodeType="clickEffect">
                                  <p:stCondLst>
                                    <p:cond delay="0"/>
                                  </p:stCondLst>
                                  <p:childTnLst>
                                    <p:set>
                                      <p:cBhvr>
                                        <p:cTn id="50" dur="2000" fill="hold">
                                          <p:stCondLst>
                                            <p:cond delay="0"/>
                                          </p:stCondLst>
                                        </p:cTn>
                                        <p:tgtEl>
                                          <p:spTgt spid="11"/>
                                        </p:tgtEl>
                                        <p:attrNameLst>
                                          <p:attrName>style.visibility</p:attrName>
                                        </p:attrNameLst>
                                      </p:cBhvr>
                                      <p:to>
                                        <p:strVal val="visible"/>
                                      </p:to>
                                    </p:set>
                                    <p:anim calcmode="lin" valueType="num">
                                      <p:cBhvr additive="base">
                                        <p:cTn id="51" dur="2000"/>
                                        <p:tgtEl>
                                          <p:spTgt spid="11"/>
                                        </p:tgtEl>
                                        <p:attrNameLst>
                                          <p:attrName>ppt_x</p:attrName>
                                        </p:attrNameLst>
                                      </p:cBhvr>
                                      <p:tavLst>
                                        <p:tav tm="0">
                                          <p:val>
                                            <p:strVal val="#ppt_x+#ppt_w*1.125000"/>
                                          </p:val>
                                        </p:tav>
                                        <p:tav tm="100000">
                                          <p:val>
                                            <p:strVal val="#ppt_x"/>
                                          </p:val>
                                        </p:tav>
                                      </p:tavLst>
                                    </p:anim>
                                    <p:animEffect transition="in" filter="wipe(left)">
                                      <p:cBhvr>
                                        <p:cTn id="52" dur="2000"/>
                                        <p:tgtEl>
                                          <p:spTgt spid="11"/>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20" presetClass="entr" presetSubtype="0" fill="hold"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wedge">
                                      <p:cBhvr>
                                        <p:cTn id="57" dur="2000"/>
                                        <p:tgtEl>
                                          <p:spTgt spid="7"/>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26" presetClass="entr" presetSubtype="0"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wipe(down)">
                                      <p:cBhvr>
                                        <p:cTn id="62" dur="580">
                                          <p:stCondLst>
                                            <p:cond delay="0"/>
                                          </p:stCondLst>
                                        </p:cTn>
                                        <p:tgtEl>
                                          <p:spTgt spid="14"/>
                                        </p:tgtEl>
                                      </p:cBhvr>
                                    </p:animEffect>
                                    <p:anim calcmode="lin" valueType="num">
                                      <p:cBhvr>
                                        <p:cTn id="63"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8" dur="26">
                                          <p:stCondLst>
                                            <p:cond delay="650"/>
                                          </p:stCondLst>
                                        </p:cTn>
                                        <p:tgtEl>
                                          <p:spTgt spid="14"/>
                                        </p:tgtEl>
                                      </p:cBhvr>
                                      <p:to x="100000" y="60000"/>
                                    </p:animScale>
                                    <p:animScale>
                                      <p:cBhvr>
                                        <p:cTn id="69" dur="166" decel="50000">
                                          <p:stCondLst>
                                            <p:cond delay="676"/>
                                          </p:stCondLst>
                                        </p:cTn>
                                        <p:tgtEl>
                                          <p:spTgt spid="14"/>
                                        </p:tgtEl>
                                      </p:cBhvr>
                                      <p:to x="100000" y="100000"/>
                                    </p:animScale>
                                    <p:animScale>
                                      <p:cBhvr>
                                        <p:cTn id="70" dur="26">
                                          <p:stCondLst>
                                            <p:cond delay="1312"/>
                                          </p:stCondLst>
                                        </p:cTn>
                                        <p:tgtEl>
                                          <p:spTgt spid="14"/>
                                        </p:tgtEl>
                                      </p:cBhvr>
                                      <p:to x="100000" y="80000"/>
                                    </p:animScale>
                                    <p:animScale>
                                      <p:cBhvr>
                                        <p:cTn id="71" dur="166" decel="50000">
                                          <p:stCondLst>
                                            <p:cond delay="1338"/>
                                          </p:stCondLst>
                                        </p:cTn>
                                        <p:tgtEl>
                                          <p:spTgt spid="14"/>
                                        </p:tgtEl>
                                      </p:cBhvr>
                                      <p:to x="100000" y="100000"/>
                                    </p:animScale>
                                    <p:animScale>
                                      <p:cBhvr>
                                        <p:cTn id="72" dur="26">
                                          <p:stCondLst>
                                            <p:cond delay="1642"/>
                                          </p:stCondLst>
                                        </p:cTn>
                                        <p:tgtEl>
                                          <p:spTgt spid="14"/>
                                        </p:tgtEl>
                                      </p:cBhvr>
                                      <p:to x="100000" y="90000"/>
                                    </p:animScale>
                                    <p:animScale>
                                      <p:cBhvr>
                                        <p:cTn id="73" dur="166" decel="50000">
                                          <p:stCondLst>
                                            <p:cond delay="1668"/>
                                          </p:stCondLst>
                                        </p:cTn>
                                        <p:tgtEl>
                                          <p:spTgt spid="14"/>
                                        </p:tgtEl>
                                      </p:cBhvr>
                                      <p:to x="100000" y="100000"/>
                                    </p:animScale>
                                    <p:animScale>
                                      <p:cBhvr>
                                        <p:cTn id="74" dur="26">
                                          <p:stCondLst>
                                            <p:cond delay="1808"/>
                                          </p:stCondLst>
                                        </p:cTn>
                                        <p:tgtEl>
                                          <p:spTgt spid="14"/>
                                        </p:tgtEl>
                                      </p:cBhvr>
                                      <p:to x="100000" y="95000"/>
                                    </p:animScale>
                                    <p:animScale>
                                      <p:cBhvr>
                                        <p:cTn id="75"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9" grpId="0"/>
      <p:bldP spid="10" grpId="0" animBg="1"/>
      <p:bldP spid="11"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1318260" y="863600"/>
            <a:ext cx="944245" cy="52768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隋唐</a:t>
            </a:r>
          </a:p>
        </p:txBody>
      </p:sp>
      <p:sp>
        <p:nvSpPr>
          <p:cNvPr id="3" name="文本框 2"/>
          <p:cNvSpPr txBox="1"/>
          <p:nvPr/>
        </p:nvSpPr>
        <p:spPr>
          <a:xfrm>
            <a:off x="2723515" y="3834130"/>
            <a:ext cx="309880" cy="368300"/>
          </a:xfrm>
          <a:prstGeom prst="rect">
            <a:avLst/>
          </a:prstGeom>
          <a:noFill/>
        </p:spPr>
        <p:txBody>
          <a:bodyPr wrap="none" rtlCol="0" anchor="t">
            <a:spAutoFit/>
          </a:bodyPr>
          <a:lstStyle/>
          <a:p>
            <a:endParaRPr lang="zh-CN" altLang="en-US"/>
          </a:p>
        </p:txBody>
      </p:sp>
      <p:sp>
        <p:nvSpPr>
          <p:cNvPr id="4" name="文本框 3"/>
          <p:cNvSpPr txBox="1"/>
          <p:nvPr/>
        </p:nvSpPr>
        <p:spPr>
          <a:xfrm>
            <a:off x="2489835" y="930910"/>
            <a:ext cx="5988685" cy="460375"/>
          </a:xfrm>
          <a:prstGeom prst="rect">
            <a:avLst/>
          </a:prstGeom>
          <a:noFill/>
        </p:spPr>
        <p:txBody>
          <a:bodyPr wrap="square" rtlCol="0" anchor="t">
            <a:spAutoFit/>
          </a:bodyPr>
          <a:lstStyle/>
          <a:p>
            <a:r>
              <a:rPr lang="zh-CN" altLang="en-US" sz="2400" b="1">
                <a:solidFill>
                  <a:srgbClr val="0000FF"/>
                </a:solidFill>
                <a:latin typeface="微软雅黑" panose="020B0503020204020204" charset="-122"/>
                <a:ea typeface="微软雅黑"/>
                <a:sym typeface="+mn-ea"/>
              </a:rPr>
              <a:t>实行三省六部制（隋朝确立、唐朝完善）</a:t>
            </a:r>
          </a:p>
        </p:txBody>
      </p:sp>
      <p:sp>
        <p:nvSpPr>
          <p:cNvPr id="18" name="文本框 17"/>
          <p:cNvSpPr txBox="1"/>
          <p:nvPr/>
        </p:nvSpPr>
        <p:spPr>
          <a:xfrm>
            <a:off x="1444625" y="1458595"/>
            <a:ext cx="9206230" cy="4521835"/>
          </a:xfrm>
          <a:prstGeom prst="rect">
            <a:avLst/>
          </a:prstGeom>
          <a:noFill/>
          <a:ln w="19050">
            <a:solidFill>
              <a:schemeClr val="accent6">
                <a:lumMod val="50000"/>
              </a:schemeClr>
            </a:solidFill>
            <a:prstDash val="dash"/>
          </a:ln>
        </p:spPr>
        <p:txBody>
          <a:bodyPr wrap="square" rtlCol="0" anchor="t">
            <a:spAutoFit/>
          </a:bodyPr>
          <a:lstStyle/>
          <a:p>
            <a:pPr>
              <a:lnSpc>
                <a:spcPct val="120000"/>
              </a:lnSpc>
              <a:buClrTx/>
              <a:buSzTx/>
              <a:buFontTx/>
            </a:pPr>
            <a:r>
              <a:rPr lang="zh-CN" altLang="en-US" sz="2400" b="1">
                <a:solidFill>
                  <a:srgbClr val="0000FF"/>
                </a:solidFill>
                <a:latin typeface="Calibri"/>
                <a:ea typeface="微软雅黑"/>
                <a:sym typeface="+mn-ea"/>
              </a:rPr>
              <a:t>①</a:t>
            </a:r>
            <a:r>
              <a:rPr lang="zh-CN" altLang="en-US" sz="2400" b="1">
                <a:solidFill>
                  <a:srgbClr val="0000FF"/>
                </a:solidFill>
                <a:latin typeface="微软雅黑" panose="020B0503020204020204" charset="-122"/>
                <a:ea typeface="微软雅黑"/>
                <a:sym typeface="+mn-ea"/>
              </a:rPr>
              <a:t>三省：</a:t>
            </a:r>
            <a:r>
              <a:rPr lang="zh-CN" altLang="en-US" sz="2400" b="1">
                <a:solidFill>
                  <a:schemeClr val="accent6">
                    <a:lumMod val="75000"/>
                  </a:schemeClr>
                </a:solidFill>
                <a:latin typeface="微软雅黑" panose="020B0503020204020204" charset="-122"/>
                <a:ea typeface="微软雅黑"/>
                <a:sym typeface="+mn-ea"/>
              </a:rPr>
              <a:t>指中书省、门下省和尚书省，是由皇帝直接掌控的中枢。</a:t>
            </a:r>
          </a:p>
          <a:p>
            <a:pPr>
              <a:lnSpc>
                <a:spcPct val="120000"/>
              </a:lnSpc>
              <a:buClrTx/>
              <a:buSzTx/>
              <a:buFontTx/>
            </a:pPr>
            <a:r>
              <a:rPr lang="zh-CN" altLang="en-US" sz="2400" b="1">
                <a:solidFill>
                  <a:srgbClr val="0000FF"/>
                </a:solidFill>
                <a:latin typeface="Calibri"/>
                <a:ea typeface="微软雅黑"/>
                <a:sym typeface="+mn-ea"/>
              </a:rPr>
              <a:t>②职能：</a:t>
            </a:r>
            <a:r>
              <a:rPr lang="zh-CN" altLang="en-US" sz="2400" b="1">
                <a:solidFill>
                  <a:srgbClr val="FF0000"/>
                </a:solidFill>
                <a:latin typeface="微软雅黑" panose="020B0503020204020204" charset="-122"/>
                <a:ea typeface="微软雅黑"/>
                <a:sym typeface="+mn-ea"/>
              </a:rPr>
              <a:t>中书省</a:t>
            </a:r>
            <a:r>
              <a:rPr lang="zh-CN" altLang="en-US" sz="2400" b="1">
                <a:solidFill>
                  <a:schemeClr val="accent6">
                    <a:lumMod val="75000"/>
                  </a:schemeClr>
                </a:solidFill>
                <a:latin typeface="微软雅黑" panose="020B0503020204020204" charset="-122"/>
                <a:ea typeface="微软雅黑"/>
                <a:sym typeface="+mn-ea"/>
              </a:rPr>
              <a:t>是受命于皇帝的决策机构</a:t>
            </a:r>
          </a:p>
          <a:p>
            <a:pPr>
              <a:lnSpc>
                <a:spcPct val="120000"/>
              </a:lnSpc>
              <a:buClrTx/>
              <a:buSzTx/>
              <a:buFontTx/>
            </a:pPr>
            <a:r>
              <a:rPr lang="zh-CN" altLang="en-US" sz="2400" b="1">
                <a:solidFill>
                  <a:schemeClr val="accent6">
                    <a:lumMod val="75000"/>
                  </a:schemeClr>
                </a:solidFill>
                <a:latin typeface="微软雅黑" panose="020B0503020204020204" charset="-122"/>
                <a:ea typeface="微软雅黑"/>
                <a:sym typeface="+mn-ea"/>
              </a:rPr>
              <a:t>             </a:t>
            </a:r>
            <a:r>
              <a:rPr lang="zh-CN" altLang="en-US" sz="2400" b="1">
                <a:solidFill>
                  <a:srgbClr val="FF0000"/>
                </a:solidFill>
                <a:latin typeface="微软雅黑" panose="020B0503020204020204" charset="-122"/>
                <a:ea typeface="微软雅黑"/>
                <a:sym typeface="+mn-ea"/>
              </a:rPr>
              <a:t>门下省</a:t>
            </a:r>
            <a:r>
              <a:rPr lang="zh-CN" altLang="en-US" sz="2400" b="1">
                <a:solidFill>
                  <a:schemeClr val="accent6">
                    <a:lumMod val="75000"/>
                  </a:schemeClr>
                </a:solidFill>
                <a:latin typeface="微软雅黑" panose="020B0503020204020204" charset="-122"/>
                <a:ea typeface="微软雅黑"/>
                <a:sym typeface="+mn-ea"/>
              </a:rPr>
              <a:t>是审议封驳朝廷政令的机构</a:t>
            </a:r>
          </a:p>
          <a:p>
            <a:pPr>
              <a:lnSpc>
                <a:spcPct val="120000"/>
              </a:lnSpc>
              <a:buClrTx/>
              <a:buSzTx/>
              <a:buFontTx/>
            </a:pPr>
            <a:r>
              <a:rPr lang="zh-CN" altLang="en-US" sz="2400" b="1">
                <a:solidFill>
                  <a:schemeClr val="accent6">
                    <a:lumMod val="75000"/>
                  </a:schemeClr>
                </a:solidFill>
                <a:latin typeface="微软雅黑" panose="020B0503020204020204" charset="-122"/>
                <a:ea typeface="微软雅黑"/>
                <a:sym typeface="+mn-ea"/>
              </a:rPr>
              <a:t>             </a:t>
            </a:r>
            <a:r>
              <a:rPr lang="zh-CN" altLang="en-US" sz="2400" b="1">
                <a:solidFill>
                  <a:srgbClr val="FF0000"/>
                </a:solidFill>
                <a:latin typeface="微软雅黑" panose="020B0503020204020204" charset="-122"/>
                <a:ea typeface="微软雅黑"/>
                <a:sym typeface="+mn-ea"/>
              </a:rPr>
              <a:t>尚书省</a:t>
            </a:r>
            <a:r>
              <a:rPr lang="zh-CN" altLang="en-US" sz="2400" b="1">
                <a:solidFill>
                  <a:schemeClr val="accent6">
                    <a:lumMod val="75000"/>
                  </a:schemeClr>
                </a:solidFill>
                <a:latin typeface="微软雅黑" panose="020B0503020204020204" charset="-122"/>
                <a:ea typeface="微软雅黑"/>
                <a:sym typeface="+mn-ea"/>
              </a:rPr>
              <a:t>是执行机构。</a:t>
            </a:r>
          </a:p>
          <a:p>
            <a:pPr>
              <a:lnSpc>
                <a:spcPct val="120000"/>
              </a:lnSpc>
              <a:buClrTx/>
              <a:buSzTx/>
              <a:buFontTx/>
            </a:pPr>
            <a:r>
              <a:rPr lang="zh-CN" altLang="en-US" sz="2400" b="1">
                <a:solidFill>
                  <a:srgbClr val="0000FF"/>
                </a:solidFill>
                <a:latin typeface="Calibri"/>
                <a:ea typeface="微软雅黑"/>
                <a:sym typeface="+mn-ea"/>
              </a:rPr>
              <a:t>③长官：</a:t>
            </a:r>
            <a:r>
              <a:rPr lang="zh-CN" altLang="en-US" sz="2400" b="1">
                <a:solidFill>
                  <a:schemeClr val="accent6">
                    <a:lumMod val="75000"/>
                  </a:schemeClr>
                </a:solidFill>
                <a:latin typeface="微软雅黑" panose="020B0503020204020204" charset="-122"/>
                <a:ea typeface="微软雅黑"/>
                <a:sym typeface="+mn-ea"/>
              </a:rPr>
              <a:t>三省长官中书令、门下侍中、尚书令与尚书仆射并称宰相，</a:t>
            </a:r>
          </a:p>
          <a:p>
            <a:pPr>
              <a:lnSpc>
                <a:spcPct val="120000"/>
              </a:lnSpc>
              <a:buClrTx/>
              <a:buSzTx/>
              <a:buFontTx/>
            </a:pPr>
            <a:r>
              <a:rPr lang="zh-CN" altLang="en-US" sz="2400" b="1">
                <a:solidFill>
                  <a:schemeClr val="accent6">
                    <a:lumMod val="75000"/>
                  </a:schemeClr>
                </a:solidFill>
                <a:latin typeface="微软雅黑" panose="020B0503020204020204" charset="-122"/>
                <a:ea typeface="微软雅黑"/>
                <a:sym typeface="+mn-ea"/>
              </a:rPr>
              <a:t>             分掌宰相职权，他们共同议政的地方叫政事堂。</a:t>
            </a:r>
          </a:p>
          <a:p>
            <a:pPr>
              <a:lnSpc>
                <a:spcPct val="120000"/>
              </a:lnSpc>
              <a:buClrTx/>
              <a:buSzTx/>
              <a:buFontTx/>
            </a:pPr>
            <a:r>
              <a:rPr lang="zh-CN" altLang="en-US" sz="2400" b="1">
                <a:solidFill>
                  <a:srgbClr val="0000FF"/>
                </a:solidFill>
                <a:latin typeface="微软雅黑" panose="020B0503020204020204" charset="-122"/>
                <a:ea typeface="微软雅黑"/>
                <a:sym typeface="+mn-ea"/>
              </a:rPr>
              <a:t>④六部：</a:t>
            </a:r>
            <a:r>
              <a:rPr lang="zh-CN" altLang="en-US" sz="2400" b="1">
                <a:solidFill>
                  <a:schemeClr val="accent6">
                    <a:lumMod val="75000"/>
                  </a:schemeClr>
                </a:solidFill>
                <a:latin typeface="微软雅黑" panose="020B0503020204020204" charset="-122"/>
                <a:ea typeface="微软雅黑"/>
                <a:sym typeface="+mn-ea"/>
              </a:rPr>
              <a:t>尚书省下设吏、户、礼、兵、刑、工六部，分工处理各项</a:t>
            </a:r>
          </a:p>
          <a:p>
            <a:pPr>
              <a:lnSpc>
                <a:spcPct val="120000"/>
              </a:lnSpc>
              <a:buClrTx/>
              <a:buSzTx/>
              <a:buFontTx/>
            </a:pPr>
            <a:r>
              <a:rPr lang="zh-CN" altLang="en-US" sz="2400" b="1">
                <a:solidFill>
                  <a:schemeClr val="accent6">
                    <a:lumMod val="75000"/>
                  </a:schemeClr>
                </a:solidFill>
                <a:latin typeface="微软雅黑" panose="020B0503020204020204" charset="-122"/>
                <a:ea typeface="微软雅黑"/>
                <a:sym typeface="+mn-ea"/>
              </a:rPr>
              <a:t>              具体政务。</a:t>
            </a:r>
          </a:p>
          <a:p>
            <a:pPr>
              <a:lnSpc>
                <a:spcPct val="120000"/>
              </a:lnSpc>
              <a:buClrTx/>
              <a:buSzTx/>
              <a:buFontTx/>
            </a:pPr>
            <a:r>
              <a:rPr lang="zh-CN" altLang="en-US" sz="2400" b="1">
                <a:solidFill>
                  <a:srgbClr val="0000FF"/>
                </a:solidFill>
                <a:latin typeface="微软雅黑" panose="020B0503020204020204" charset="-122"/>
                <a:ea typeface="微软雅黑"/>
                <a:sym typeface="+mn-ea"/>
              </a:rPr>
              <a:t>⑤意义：</a:t>
            </a:r>
            <a:r>
              <a:rPr lang="zh-CN" altLang="en-US" sz="2400" b="1">
                <a:solidFill>
                  <a:schemeClr val="accent6">
                    <a:lumMod val="75000"/>
                  </a:schemeClr>
                </a:solidFill>
                <a:latin typeface="微软雅黑" panose="020B0503020204020204" charset="-122"/>
                <a:ea typeface="微软雅黑"/>
                <a:sym typeface="+mn-ea"/>
              </a:rPr>
              <a:t>三省六部制体系完整，职责分明，相互制约，可以有效履</a:t>
            </a:r>
          </a:p>
          <a:p>
            <a:pPr>
              <a:lnSpc>
                <a:spcPct val="120000"/>
              </a:lnSpc>
              <a:buClrTx/>
              <a:buSzTx/>
              <a:buFontTx/>
            </a:pPr>
            <a:r>
              <a:rPr lang="zh-CN" altLang="en-US" sz="2400" b="1">
                <a:solidFill>
                  <a:schemeClr val="accent6">
                    <a:lumMod val="75000"/>
                  </a:schemeClr>
                </a:solidFill>
                <a:latin typeface="微软雅黑" panose="020B0503020204020204" charset="-122"/>
                <a:ea typeface="微软雅黑"/>
                <a:sym typeface="+mn-ea"/>
              </a:rPr>
              <a:t>             行封建国家的不同职能。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2" fill="hold" grpId="0" nodeType="clickEffect">
                                  <p:stCondLst>
                                    <p:cond delay="0"/>
                                  </p:stCondLst>
                                  <p:childTnLst>
                                    <p:set>
                                      <p:cBhvr>
                                        <p:cTn id="6" dur="2000" fill="hold">
                                          <p:stCondLst>
                                            <p:cond delay="0"/>
                                          </p:stCondLst>
                                        </p:cTn>
                                        <p:tgtEl>
                                          <p:spTgt spid="4"/>
                                        </p:tgtEl>
                                        <p:attrNameLst>
                                          <p:attrName>style.visibility</p:attrName>
                                        </p:attrNameLst>
                                      </p:cBhvr>
                                      <p:to>
                                        <p:strVal val="visible"/>
                                      </p:to>
                                    </p:set>
                                    <p:anim calcmode="lin" valueType="num">
                                      <p:cBhvr additive="base">
                                        <p:cTn id="7" dur="2000"/>
                                        <p:tgtEl>
                                          <p:spTgt spid="4"/>
                                        </p:tgtEl>
                                        <p:attrNameLst>
                                          <p:attrName>ppt_x</p:attrName>
                                        </p:attrNameLst>
                                      </p:cBhvr>
                                      <p:tavLst>
                                        <p:tav tm="0">
                                          <p:val>
                                            <p:strVal val="#ppt_x+#ppt_w*1.125000"/>
                                          </p:val>
                                        </p:tav>
                                        <p:tav tm="100000">
                                          <p:val>
                                            <p:strVal val="#ppt_x"/>
                                          </p:val>
                                        </p:tav>
                                      </p:tavLst>
                                    </p:anim>
                                    <p:animEffect transition="in" filter="wipe(left)">
                                      <p:cBhvr>
                                        <p:cTn id="8" dur="2000"/>
                                        <p:tgtEl>
                                          <p:spTgt spid="4"/>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30" presetClass="entr" presetSubtype="0"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800" decel="100000"/>
                                        <p:tgtEl>
                                          <p:spTgt spid="18"/>
                                        </p:tgtEl>
                                      </p:cBhvr>
                                    </p:animEffect>
                                    <p:anim calcmode="lin" valueType="num">
                                      <p:cBhvr>
                                        <p:cTn id="14" dur="800" decel="100000" fill="hold"/>
                                        <p:tgtEl>
                                          <p:spTgt spid="18"/>
                                        </p:tgtEl>
                                        <p:attrNameLst>
                                          <p:attrName>style.rotation</p:attrName>
                                        </p:attrNameLst>
                                      </p:cBhvr>
                                      <p:tavLst>
                                        <p:tav tm="0">
                                          <p:val>
                                            <p:fltVal val="-90"/>
                                          </p:val>
                                        </p:tav>
                                        <p:tav tm="100000">
                                          <p:val>
                                            <p:fltVal val="0"/>
                                          </p:val>
                                        </p:tav>
                                      </p:tavLst>
                                    </p:anim>
                                    <p:anim calcmode="lin" valueType="num">
                                      <p:cBhvr>
                                        <p:cTn id="15" dur="800" decel="100000" fill="hold"/>
                                        <p:tgtEl>
                                          <p:spTgt spid="18"/>
                                        </p:tgtEl>
                                        <p:attrNameLst>
                                          <p:attrName>ppt_x</p:attrName>
                                        </p:attrNameLst>
                                      </p:cBhvr>
                                      <p:tavLst>
                                        <p:tav tm="0">
                                          <p:val>
                                            <p:strVal val="#ppt_x+0.4"/>
                                          </p:val>
                                        </p:tav>
                                        <p:tav tm="100000">
                                          <p:val>
                                            <p:strVal val="#ppt_x-0.05"/>
                                          </p:val>
                                        </p:tav>
                                      </p:tavLst>
                                    </p:anim>
                                    <p:anim calcmode="lin" valueType="num">
                                      <p:cBhvr>
                                        <p:cTn id="16" dur="800" decel="100000" fill="hold"/>
                                        <p:tgtEl>
                                          <p:spTgt spid="18"/>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18"/>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1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338580" y="1194435"/>
            <a:ext cx="944245" cy="52768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宋朝</a:t>
            </a:r>
          </a:p>
        </p:txBody>
      </p:sp>
      <p:sp>
        <p:nvSpPr>
          <p:cNvPr id="2" name="圆角矩形 1"/>
          <p:cNvSpPr/>
          <p:nvPr/>
        </p:nvSpPr>
        <p:spPr>
          <a:xfrm>
            <a:off x="1338580" y="2439035"/>
            <a:ext cx="944245" cy="52768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元朝</a:t>
            </a:r>
          </a:p>
        </p:txBody>
      </p:sp>
      <p:sp>
        <p:nvSpPr>
          <p:cNvPr id="3" name="圆角矩形 2"/>
          <p:cNvSpPr/>
          <p:nvPr/>
        </p:nvSpPr>
        <p:spPr>
          <a:xfrm>
            <a:off x="1338580" y="3250565"/>
            <a:ext cx="944245" cy="52768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明朝</a:t>
            </a:r>
          </a:p>
        </p:txBody>
      </p:sp>
      <p:sp>
        <p:nvSpPr>
          <p:cNvPr id="4" name="圆角矩形 3"/>
          <p:cNvSpPr/>
          <p:nvPr/>
        </p:nvSpPr>
        <p:spPr>
          <a:xfrm>
            <a:off x="1338580" y="4622165"/>
            <a:ext cx="944245" cy="52768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清朝</a:t>
            </a:r>
          </a:p>
        </p:txBody>
      </p:sp>
      <p:sp>
        <p:nvSpPr>
          <p:cNvPr id="100" name="文本框 99"/>
          <p:cNvSpPr txBox="1"/>
          <p:nvPr/>
        </p:nvSpPr>
        <p:spPr>
          <a:xfrm>
            <a:off x="2440940" y="1016000"/>
            <a:ext cx="8153400" cy="1420495"/>
          </a:xfrm>
          <a:prstGeom prst="rect">
            <a:avLst/>
          </a:prstGeom>
          <a:noFill/>
          <a:ln w="9525">
            <a:noFill/>
          </a:ln>
        </p:spPr>
        <p:txBody>
          <a:bodyPr wrap="square">
            <a:spAutoFit/>
          </a:bodyPr>
          <a:lstStyle/>
          <a:p>
            <a:pPr indent="0">
              <a:lnSpc>
                <a:spcPct val="120000"/>
              </a:lnSpc>
            </a:pPr>
            <a:r>
              <a:rPr lang="zh-CN" sz="2400" b="1">
                <a:latin typeface="微软雅黑" panose="020B0503020204020204" charset="-122"/>
                <a:ea typeface="微软雅黑"/>
              </a:rPr>
              <a:t>①</a:t>
            </a:r>
            <a:r>
              <a:rPr lang="zh-CN" sz="2400" b="1">
                <a:latin typeface="微软雅黑" panose="020B0503020204020204" charset="-122"/>
                <a:ea typeface="微软雅黑"/>
                <a:sym typeface="+mn-ea"/>
              </a:rPr>
              <a:t>同中书门下平章事（宰相）：</a:t>
            </a:r>
            <a:r>
              <a:rPr lang="zh-CN" sz="2400" b="1">
                <a:latin typeface="微软雅黑" panose="020B0503020204020204" charset="-122"/>
                <a:ea typeface="微软雅黑"/>
              </a:rPr>
              <a:t>最高</a:t>
            </a:r>
            <a:r>
              <a:rPr lang="zh-CN" sz="2400" b="1">
                <a:solidFill>
                  <a:srgbClr val="FF0000"/>
                </a:solidFill>
                <a:latin typeface="微软雅黑" panose="020B0503020204020204" charset="-122"/>
                <a:ea typeface="微软雅黑"/>
              </a:rPr>
              <a:t>行政</a:t>
            </a:r>
            <a:r>
              <a:rPr lang="zh-CN" sz="2400" b="1">
                <a:latin typeface="微软雅黑" panose="020B0503020204020204" charset="-122"/>
                <a:ea typeface="微软雅黑"/>
              </a:rPr>
              <a:t>长官</a:t>
            </a:r>
          </a:p>
          <a:p>
            <a:pPr indent="0">
              <a:lnSpc>
                <a:spcPct val="120000"/>
              </a:lnSpc>
            </a:pPr>
            <a:r>
              <a:rPr lang="zh-CN" altLang="en-US" sz="2400" b="1">
                <a:latin typeface="Calibri"/>
                <a:ea typeface="微软雅黑"/>
              </a:rPr>
              <a:t>②枢密院：掌管</a:t>
            </a:r>
            <a:r>
              <a:rPr lang="zh-CN" altLang="en-US" sz="2400" b="1">
                <a:solidFill>
                  <a:srgbClr val="FF0000"/>
                </a:solidFill>
                <a:latin typeface="Calibri"/>
                <a:ea typeface="微软雅黑"/>
              </a:rPr>
              <a:t>军政</a:t>
            </a:r>
            <a:endParaRPr lang="zh-CN" altLang="en-US" sz="2400" b="1">
              <a:latin typeface="Calibri"/>
              <a:ea typeface="微软雅黑"/>
            </a:endParaRPr>
          </a:p>
          <a:p>
            <a:pPr indent="0">
              <a:lnSpc>
                <a:spcPct val="120000"/>
              </a:lnSpc>
            </a:pPr>
            <a:r>
              <a:rPr lang="zh-CN" altLang="en-US" sz="2400" b="1">
                <a:latin typeface="Calibri"/>
                <a:ea typeface="微软雅黑"/>
              </a:rPr>
              <a:t>③三司：掌握</a:t>
            </a:r>
            <a:r>
              <a:rPr lang="zh-CN" altLang="en-US" sz="2400" b="1">
                <a:solidFill>
                  <a:srgbClr val="FF0000"/>
                </a:solidFill>
                <a:latin typeface="Calibri"/>
                <a:ea typeface="微软雅黑"/>
              </a:rPr>
              <a:t>财政</a:t>
            </a:r>
          </a:p>
        </p:txBody>
      </p:sp>
      <p:sp>
        <p:nvSpPr>
          <p:cNvPr id="5" name="文本框 4"/>
          <p:cNvSpPr txBox="1"/>
          <p:nvPr/>
        </p:nvSpPr>
        <p:spPr>
          <a:xfrm>
            <a:off x="2440940" y="2436495"/>
            <a:ext cx="5080000" cy="460375"/>
          </a:xfrm>
          <a:prstGeom prst="rect">
            <a:avLst/>
          </a:prstGeom>
          <a:noFill/>
          <a:ln w="9525">
            <a:noFill/>
          </a:ln>
        </p:spPr>
        <p:txBody>
          <a:bodyPr>
            <a:spAutoFit/>
          </a:bodyPr>
          <a:lstStyle/>
          <a:p>
            <a:pPr indent="0"/>
            <a:r>
              <a:rPr lang="zh-CN" sz="2400" b="1">
                <a:latin typeface="微软雅黑" panose="020B0503020204020204" charset="-122"/>
                <a:ea typeface="微软雅黑"/>
              </a:rPr>
              <a:t>实行中书省总理全国政务的中枢制度</a:t>
            </a:r>
          </a:p>
        </p:txBody>
      </p:sp>
      <p:sp>
        <p:nvSpPr>
          <p:cNvPr id="6" name="文本框 5"/>
          <p:cNvSpPr txBox="1"/>
          <p:nvPr/>
        </p:nvSpPr>
        <p:spPr>
          <a:xfrm>
            <a:off x="2440940" y="2966720"/>
            <a:ext cx="8154035" cy="1529715"/>
          </a:xfrm>
          <a:prstGeom prst="rect">
            <a:avLst/>
          </a:prstGeom>
          <a:noFill/>
          <a:ln w="9525">
            <a:noFill/>
          </a:ln>
        </p:spPr>
        <p:txBody>
          <a:bodyPr wrap="square">
            <a:spAutoFit/>
          </a:bodyPr>
          <a:lstStyle/>
          <a:p>
            <a:pPr indent="0">
              <a:lnSpc>
                <a:spcPct val="130000"/>
              </a:lnSpc>
            </a:pPr>
            <a:r>
              <a:rPr lang="zh-CN" sz="2400" b="1">
                <a:latin typeface="微软雅黑" panose="020B0503020204020204" charset="-122"/>
                <a:ea typeface="微软雅黑"/>
              </a:rPr>
              <a:t>明太祖朱元璋废丞相，明成祖朱棣设内阁。内阁大学士在殿阁值守，备皇帝顾问，协助皇帝处理各种政务，内阁逐渐成为事实上的行政中枢。</a:t>
            </a:r>
          </a:p>
        </p:txBody>
      </p:sp>
      <p:sp>
        <p:nvSpPr>
          <p:cNvPr id="7" name="文本框 6"/>
          <p:cNvSpPr txBox="1"/>
          <p:nvPr/>
        </p:nvSpPr>
        <p:spPr>
          <a:xfrm>
            <a:off x="2440940" y="4415155"/>
            <a:ext cx="8154035" cy="1529715"/>
          </a:xfrm>
          <a:prstGeom prst="rect">
            <a:avLst/>
          </a:prstGeom>
          <a:noFill/>
          <a:ln w="9525">
            <a:noFill/>
          </a:ln>
        </p:spPr>
        <p:txBody>
          <a:bodyPr wrap="square">
            <a:spAutoFit/>
          </a:bodyPr>
          <a:lstStyle/>
          <a:p>
            <a:pPr lvl="0" algn="l">
              <a:lnSpc>
                <a:spcPct val="130000"/>
              </a:lnSpc>
              <a:buClrTx/>
              <a:buSzTx/>
              <a:buFontTx/>
            </a:pPr>
            <a:r>
              <a:rPr lang="zh-CN" sz="2400" b="1">
                <a:latin typeface="微软雅黑" panose="020B0503020204020204" charset="-122"/>
                <a:ea typeface="微软雅黑"/>
                <a:sym typeface="+mn-ea"/>
              </a:rPr>
              <a:t>雍正帝（爱新觉罗·胤禛）设立军机处，由军机大臣直接秉承皇帝旨意，处理军国大事。军机处逐渐成为掌管处理全国军政事务的中枢。</a:t>
            </a:r>
          </a:p>
        </p:txBody>
      </p:sp>
      <p:sp>
        <p:nvSpPr>
          <p:cNvPr id="8" name="文本框 7"/>
          <p:cNvSpPr txBox="1"/>
          <p:nvPr/>
        </p:nvSpPr>
        <p:spPr>
          <a:xfrm>
            <a:off x="7825740" y="1606550"/>
            <a:ext cx="2416175" cy="829945"/>
          </a:xfrm>
          <a:prstGeom prst="rect">
            <a:avLst/>
          </a:prstGeom>
          <a:noFill/>
          <a:ln w="19050">
            <a:solidFill>
              <a:srgbClr val="0000FF"/>
            </a:solidFill>
          </a:ln>
        </p:spPr>
        <p:txBody>
          <a:bodyPr wrap="square" rtlCol="0">
            <a:spAutoFit/>
          </a:bodyPr>
          <a:lstStyle/>
          <a:p>
            <a:pPr algn="ctr"/>
            <a:r>
              <a:rPr lang="zh-CN" altLang="en-US" sz="2400" b="1"/>
              <a:t>宋朝中央机构实</a:t>
            </a:r>
          </a:p>
          <a:p>
            <a:pPr algn="ctr"/>
            <a:r>
              <a:rPr lang="zh-CN" altLang="en-US" sz="2400" b="1"/>
              <a:t>行</a:t>
            </a:r>
            <a:r>
              <a:rPr lang="en-US" altLang="zh-CN" sz="2400" b="1"/>
              <a:t>“</a:t>
            </a:r>
            <a:r>
              <a:rPr lang="zh-CN" altLang="en-US" sz="2400" b="1"/>
              <a:t>二府三司</a:t>
            </a:r>
            <a:r>
              <a:rPr lang="en-US" altLang="zh-CN" sz="2400" b="1"/>
              <a:t>”</a:t>
            </a:r>
            <a:r>
              <a:rPr lang="zh-CN" altLang="en-US" sz="2400" b="1"/>
              <a:t>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800" decel="100000"/>
                                        <p:tgtEl>
                                          <p:spTgt spid="10"/>
                                        </p:tgtEl>
                                      </p:cBhvr>
                                    </p:animEffect>
                                    <p:anim calcmode="lin" valueType="num">
                                      <p:cBhvr>
                                        <p:cTn id="8" dur="800" decel="100000" fill="hold"/>
                                        <p:tgtEl>
                                          <p:spTgt spid="10"/>
                                        </p:tgtEl>
                                        <p:attrNameLst>
                                          <p:attrName>style.rotation</p:attrName>
                                        </p:attrNameLst>
                                      </p:cBhvr>
                                      <p:tavLst>
                                        <p:tav tm="0">
                                          <p:val>
                                            <p:fltVal val="-90"/>
                                          </p:val>
                                        </p:tav>
                                        <p:tav tm="100000">
                                          <p:val>
                                            <p:fltVal val="0"/>
                                          </p:val>
                                        </p:tav>
                                      </p:tavLst>
                                    </p:anim>
                                    <p:anim calcmode="lin" valueType="num">
                                      <p:cBhvr>
                                        <p:cTn id="9" dur="800" decel="100000" fill="hold"/>
                                        <p:tgtEl>
                                          <p:spTgt spid="10"/>
                                        </p:tgtEl>
                                        <p:attrNameLst>
                                          <p:attrName>ppt_x</p:attrName>
                                        </p:attrNameLst>
                                      </p:cBhvr>
                                      <p:tavLst>
                                        <p:tav tm="0">
                                          <p:val>
                                            <p:strVal val="#ppt_x+0.4"/>
                                          </p:val>
                                        </p:tav>
                                        <p:tav tm="100000">
                                          <p:val>
                                            <p:strVal val="#ppt_x-0.05"/>
                                          </p:val>
                                        </p:tav>
                                      </p:tavLst>
                                    </p:anim>
                                    <p:anim calcmode="lin" valueType="num">
                                      <p:cBhvr>
                                        <p:cTn id="10" dur="800" decel="100000" fill="hold"/>
                                        <p:tgtEl>
                                          <p:spTgt spid="10"/>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2" fill="hold" grpId="0" nodeType="clickEffect">
                                  <p:stCondLst>
                                    <p:cond delay="0"/>
                                  </p:stCondLst>
                                  <p:childTnLst>
                                    <p:set>
                                      <p:cBhvr>
                                        <p:cTn id="16" dur="2000" fill="hold">
                                          <p:stCondLst>
                                            <p:cond delay="0"/>
                                          </p:stCondLst>
                                        </p:cTn>
                                        <p:tgtEl>
                                          <p:spTgt spid="100"/>
                                        </p:tgtEl>
                                        <p:attrNameLst>
                                          <p:attrName>style.visibility</p:attrName>
                                        </p:attrNameLst>
                                      </p:cBhvr>
                                      <p:to>
                                        <p:strVal val="visible"/>
                                      </p:to>
                                    </p:set>
                                    <p:anim calcmode="lin" valueType="num">
                                      <p:cBhvr additive="base">
                                        <p:cTn id="17" dur="2000"/>
                                        <p:tgtEl>
                                          <p:spTgt spid="100"/>
                                        </p:tgtEl>
                                        <p:attrNameLst>
                                          <p:attrName>ppt_x</p:attrName>
                                        </p:attrNameLst>
                                      </p:cBhvr>
                                      <p:tavLst>
                                        <p:tav tm="0">
                                          <p:val>
                                            <p:strVal val="#ppt_x+#ppt_w*1.125000"/>
                                          </p:val>
                                        </p:tav>
                                        <p:tav tm="100000">
                                          <p:val>
                                            <p:strVal val="#ppt_x"/>
                                          </p:val>
                                        </p:tav>
                                      </p:tavLst>
                                    </p:anim>
                                    <p:animEffect transition="in" filter="wipe(left)">
                                      <p:cBhvr>
                                        <p:cTn id="18" dur="2000"/>
                                        <p:tgtEl>
                                          <p:spTgt spid="100"/>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down)">
                                      <p:cBhvr>
                                        <p:cTn id="23" dur="580">
                                          <p:stCondLst>
                                            <p:cond delay="0"/>
                                          </p:stCondLst>
                                        </p:cTn>
                                        <p:tgtEl>
                                          <p:spTgt spid="8"/>
                                        </p:tgtEl>
                                      </p:cBhvr>
                                    </p:animEffect>
                                    <p:anim calcmode="lin" valueType="num">
                                      <p:cBhvr>
                                        <p:cTn id="2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9" dur="26">
                                          <p:stCondLst>
                                            <p:cond delay="650"/>
                                          </p:stCondLst>
                                        </p:cTn>
                                        <p:tgtEl>
                                          <p:spTgt spid="8"/>
                                        </p:tgtEl>
                                      </p:cBhvr>
                                      <p:to x="100000" y="60000"/>
                                    </p:animScale>
                                    <p:animScale>
                                      <p:cBhvr>
                                        <p:cTn id="30" dur="166" decel="50000">
                                          <p:stCondLst>
                                            <p:cond delay="676"/>
                                          </p:stCondLst>
                                        </p:cTn>
                                        <p:tgtEl>
                                          <p:spTgt spid="8"/>
                                        </p:tgtEl>
                                      </p:cBhvr>
                                      <p:to x="100000" y="100000"/>
                                    </p:animScale>
                                    <p:animScale>
                                      <p:cBhvr>
                                        <p:cTn id="31" dur="26">
                                          <p:stCondLst>
                                            <p:cond delay="1312"/>
                                          </p:stCondLst>
                                        </p:cTn>
                                        <p:tgtEl>
                                          <p:spTgt spid="8"/>
                                        </p:tgtEl>
                                      </p:cBhvr>
                                      <p:to x="100000" y="80000"/>
                                    </p:animScale>
                                    <p:animScale>
                                      <p:cBhvr>
                                        <p:cTn id="32" dur="166" decel="50000">
                                          <p:stCondLst>
                                            <p:cond delay="1338"/>
                                          </p:stCondLst>
                                        </p:cTn>
                                        <p:tgtEl>
                                          <p:spTgt spid="8"/>
                                        </p:tgtEl>
                                      </p:cBhvr>
                                      <p:to x="100000" y="100000"/>
                                    </p:animScale>
                                    <p:animScale>
                                      <p:cBhvr>
                                        <p:cTn id="33" dur="26">
                                          <p:stCondLst>
                                            <p:cond delay="1642"/>
                                          </p:stCondLst>
                                        </p:cTn>
                                        <p:tgtEl>
                                          <p:spTgt spid="8"/>
                                        </p:tgtEl>
                                      </p:cBhvr>
                                      <p:to x="100000" y="90000"/>
                                    </p:animScale>
                                    <p:animScale>
                                      <p:cBhvr>
                                        <p:cTn id="34" dur="166" decel="50000">
                                          <p:stCondLst>
                                            <p:cond delay="1668"/>
                                          </p:stCondLst>
                                        </p:cTn>
                                        <p:tgtEl>
                                          <p:spTgt spid="8"/>
                                        </p:tgtEl>
                                      </p:cBhvr>
                                      <p:to x="100000" y="100000"/>
                                    </p:animScale>
                                    <p:animScale>
                                      <p:cBhvr>
                                        <p:cTn id="35" dur="26">
                                          <p:stCondLst>
                                            <p:cond delay="1808"/>
                                          </p:stCondLst>
                                        </p:cTn>
                                        <p:tgtEl>
                                          <p:spTgt spid="8"/>
                                        </p:tgtEl>
                                      </p:cBhvr>
                                      <p:to x="100000" y="95000"/>
                                    </p:animScale>
                                    <p:animScale>
                                      <p:cBhvr>
                                        <p:cTn id="36" dur="166" decel="50000">
                                          <p:stCondLst>
                                            <p:cond delay="1834"/>
                                          </p:stCondLst>
                                        </p:cTn>
                                        <p:tgtEl>
                                          <p:spTgt spid="8"/>
                                        </p:tgtEl>
                                      </p:cBhvr>
                                      <p:to x="100000" y="100000"/>
                                    </p:animScale>
                                  </p:childTnLst>
                                </p:cTn>
                              </p:par>
                            </p:childTnLst>
                          </p:cTn>
                        </p:par>
                      </p:childTnLst>
                    </p:cTn>
                  </p:par>
                  <p:par>
                    <p:cTn id="37" fill="hold" nodeType="clickPar">
                      <p:stCondLst>
                        <p:cond delay="indefinite"/>
                      </p:stCondLst>
                      <p:childTnLst>
                        <p:par>
                          <p:cTn id="38" fill="hold" nodeType="afterGroup">
                            <p:stCondLst>
                              <p:cond delay="0"/>
                            </p:stCondLst>
                            <p:childTnLst>
                              <p:par>
                                <p:cTn id="39" presetID="30" presetClass="entr" presetSubtype="0"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fade">
                                      <p:cBhvr>
                                        <p:cTn id="41" dur="800" decel="100000"/>
                                        <p:tgtEl>
                                          <p:spTgt spid="2"/>
                                        </p:tgtEl>
                                      </p:cBhvr>
                                    </p:animEffect>
                                    <p:anim calcmode="lin" valueType="num">
                                      <p:cBhvr>
                                        <p:cTn id="42" dur="800" decel="100000" fill="hold"/>
                                        <p:tgtEl>
                                          <p:spTgt spid="2"/>
                                        </p:tgtEl>
                                        <p:attrNameLst>
                                          <p:attrName>style.rotation</p:attrName>
                                        </p:attrNameLst>
                                      </p:cBhvr>
                                      <p:tavLst>
                                        <p:tav tm="0">
                                          <p:val>
                                            <p:fltVal val="-90"/>
                                          </p:val>
                                        </p:tav>
                                        <p:tav tm="100000">
                                          <p:val>
                                            <p:fltVal val="0"/>
                                          </p:val>
                                        </p:tav>
                                      </p:tavLst>
                                    </p:anim>
                                    <p:anim calcmode="lin" valueType="num">
                                      <p:cBhvr>
                                        <p:cTn id="43" dur="800" decel="100000" fill="hold"/>
                                        <p:tgtEl>
                                          <p:spTgt spid="2"/>
                                        </p:tgtEl>
                                        <p:attrNameLst>
                                          <p:attrName>ppt_x</p:attrName>
                                        </p:attrNameLst>
                                      </p:cBhvr>
                                      <p:tavLst>
                                        <p:tav tm="0">
                                          <p:val>
                                            <p:strVal val="#ppt_x+0.4"/>
                                          </p:val>
                                        </p:tav>
                                        <p:tav tm="100000">
                                          <p:val>
                                            <p:strVal val="#ppt_x-0.05"/>
                                          </p:val>
                                        </p:tav>
                                      </p:tavLst>
                                    </p:anim>
                                    <p:anim calcmode="lin" valueType="num">
                                      <p:cBhvr>
                                        <p:cTn id="44" dur="800" decel="100000" fill="hold"/>
                                        <p:tgtEl>
                                          <p:spTgt spid="2"/>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6" presetClass="entr" presetSubtype="0" fill="hold" grpId="0" nodeType="click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down)">
                                      <p:cBhvr>
                                        <p:cTn id="51" dur="580">
                                          <p:stCondLst>
                                            <p:cond delay="0"/>
                                          </p:stCondLst>
                                        </p:cTn>
                                        <p:tgtEl>
                                          <p:spTgt spid="5"/>
                                        </p:tgtEl>
                                      </p:cBhvr>
                                    </p:animEffect>
                                    <p:anim calcmode="lin" valueType="num">
                                      <p:cBhvr>
                                        <p:cTn id="5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5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5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5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5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57" dur="26">
                                          <p:stCondLst>
                                            <p:cond delay="650"/>
                                          </p:stCondLst>
                                        </p:cTn>
                                        <p:tgtEl>
                                          <p:spTgt spid="5"/>
                                        </p:tgtEl>
                                      </p:cBhvr>
                                      <p:to x="100000" y="60000"/>
                                    </p:animScale>
                                    <p:animScale>
                                      <p:cBhvr>
                                        <p:cTn id="58" dur="166" decel="50000">
                                          <p:stCondLst>
                                            <p:cond delay="676"/>
                                          </p:stCondLst>
                                        </p:cTn>
                                        <p:tgtEl>
                                          <p:spTgt spid="5"/>
                                        </p:tgtEl>
                                      </p:cBhvr>
                                      <p:to x="100000" y="100000"/>
                                    </p:animScale>
                                    <p:animScale>
                                      <p:cBhvr>
                                        <p:cTn id="59" dur="26">
                                          <p:stCondLst>
                                            <p:cond delay="1312"/>
                                          </p:stCondLst>
                                        </p:cTn>
                                        <p:tgtEl>
                                          <p:spTgt spid="5"/>
                                        </p:tgtEl>
                                      </p:cBhvr>
                                      <p:to x="100000" y="80000"/>
                                    </p:animScale>
                                    <p:animScale>
                                      <p:cBhvr>
                                        <p:cTn id="60" dur="166" decel="50000">
                                          <p:stCondLst>
                                            <p:cond delay="1338"/>
                                          </p:stCondLst>
                                        </p:cTn>
                                        <p:tgtEl>
                                          <p:spTgt spid="5"/>
                                        </p:tgtEl>
                                      </p:cBhvr>
                                      <p:to x="100000" y="100000"/>
                                    </p:animScale>
                                    <p:animScale>
                                      <p:cBhvr>
                                        <p:cTn id="61" dur="26">
                                          <p:stCondLst>
                                            <p:cond delay="1642"/>
                                          </p:stCondLst>
                                        </p:cTn>
                                        <p:tgtEl>
                                          <p:spTgt spid="5"/>
                                        </p:tgtEl>
                                      </p:cBhvr>
                                      <p:to x="100000" y="90000"/>
                                    </p:animScale>
                                    <p:animScale>
                                      <p:cBhvr>
                                        <p:cTn id="62" dur="166" decel="50000">
                                          <p:stCondLst>
                                            <p:cond delay="1668"/>
                                          </p:stCondLst>
                                        </p:cTn>
                                        <p:tgtEl>
                                          <p:spTgt spid="5"/>
                                        </p:tgtEl>
                                      </p:cBhvr>
                                      <p:to x="100000" y="100000"/>
                                    </p:animScale>
                                    <p:animScale>
                                      <p:cBhvr>
                                        <p:cTn id="63" dur="26">
                                          <p:stCondLst>
                                            <p:cond delay="1808"/>
                                          </p:stCondLst>
                                        </p:cTn>
                                        <p:tgtEl>
                                          <p:spTgt spid="5"/>
                                        </p:tgtEl>
                                      </p:cBhvr>
                                      <p:to x="100000" y="95000"/>
                                    </p:animScale>
                                    <p:animScale>
                                      <p:cBhvr>
                                        <p:cTn id="64" dur="166" decel="50000">
                                          <p:stCondLst>
                                            <p:cond delay="1834"/>
                                          </p:stCondLst>
                                        </p:cTn>
                                        <p:tgtEl>
                                          <p:spTgt spid="5"/>
                                        </p:tgtEl>
                                      </p:cBhvr>
                                      <p:to x="100000" y="100000"/>
                                    </p:animScale>
                                  </p:childTnLst>
                                </p:cTn>
                              </p:par>
                            </p:childTnLst>
                          </p:cTn>
                        </p:par>
                      </p:childTnLst>
                    </p:cTn>
                  </p:par>
                  <p:par>
                    <p:cTn id="65" fill="hold" nodeType="clickPar">
                      <p:stCondLst>
                        <p:cond delay="indefinite"/>
                      </p:stCondLst>
                      <p:childTnLst>
                        <p:par>
                          <p:cTn id="66" fill="hold" nodeType="afterGroup">
                            <p:stCondLst>
                              <p:cond delay="0"/>
                            </p:stCondLst>
                            <p:childTnLst>
                              <p:par>
                                <p:cTn id="67" presetID="30" presetClass="entr" presetSubtype="0" fill="hold" grpId="0" nodeType="click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fade">
                                      <p:cBhvr>
                                        <p:cTn id="69" dur="800" decel="100000"/>
                                        <p:tgtEl>
                                          <p:spTgt spid="3"/>
                                        </p:tgtEl>
                                      </p:cBhvr>
                                    </p:animEffect>
                                    <p:anim calcmode="lin" valueType="num">
                                      <p:cBhvr>
                                        <p:cTn id="70" dur="800" decel="100000" fill="hold"/>
                                        <p:tgtEl>
                                          <p:spTgt spid="3"/>
                                        </p:tgtEl>
                                        <p:attrNameLst>
                                          <p:attrName>style.rotation</p:attrName>
                                        </p:attrNameLst>
                                      </p:cBhvr>
                                      <p:tavLst>
                                        <p:tav tm="0">
                                          <p:val>
                                            <p:fltVal val="-90"/>
                                          </p:val>
                                        </p:tav>
                                        <p:tav tm="100000">
                                          <p:val>
                                            <p:fltVal val="0"/>
                                          </p:val>
                                        </p:tav>
                                      </p:tavLst>
                                    </p:anim>
                                    <p:anim calcmode="lin" valueType="num">
                                      <p:cBhvr>
                                        <p:cTn id="71" dur="800" decel="100000" fill="hold"/>
                                        <p:tgtEl>
                                          <p:spTgt spid="3"/>
                                        </p:tgtEl>
                                        <p:attrNameLst>
                                          <p:attrName>ppt_x</p:attrName>
                                        </p:attrNameLst>
                                      </p:cBhvr>
                                      <p:tavLst>
                                        <p:tav tm="0">
                                          <p:val>
                                            <p:strVal val="#ppt_x+0.4"/>
                                          </p:val>
                                        </p:tav>
                                        <p:tav tm="100000">
                                          <p:val>
                                            <p:strVal val="#ppt_x-0.05"/>
                                          </p:val>
                                        </p:tav>
                                      </p:tavLst>
                                    </p:anim>
                                    <p:anim calcmode="lin" valueType="num">
                                      <p:cBhvr>
                                        <p:cTn id="72" dur="800" decel="100000" fill="hold"/>
                                        <p:tgtEl>
                                          <p:spTgt spid="3"/>
                                        </p:tgtEl>
                                        <p:attrNameLst>
                                          <p:attrName>ppt_y</p:attrName>
                                        </p:attrNameLst>
                                      </p:cBhvr>
                                      <p:tavLst>
                                        <p:tav tm="0">
                                          <p:val>
                                            <p:strVal val="#ppt_y-0.4"/>
                                          </p:val>
                                        </p:tav>
                                        <p:tav tm="100000">
                                          <p:val>
                                            <p:strVal val="#ppt_y+0.1"/>
                                          </p:val>
                                        </p:tav>
                                      </p:tavLst>
                                    </p:anim>
                                    <p:anim calcmode="lin" valueType="num">
                                      <p:cBhvr>
                                        <p:cTn id="73"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74"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75" fill="hold" nodeType="clickPar">
                      <p:stCondLst>
                        <p:cond delay="indefinite"/>
                      </p:stCondLst>
                      <p:childTnLst>
                        <p:par>
                          <p:cTn id="76" fill="hold" nodeType="afterGroup">
                            <p:stCondLst>
                              <p:cond delay="0"/>
                            </p:stCondLst>
                            <p:childTnLst>
                              <p:par>
                                <p:cTn id="77" presetID="12" presetClass="entr" presetSubtype="2" fill="hold" grpId="0" nodeType="clickEffect">
                                  <p:stCondLst>
                                    <p:cond delay="0"/>
                                  </p:stCondLst>
                                  <p:childTnLst>
                                    <p:set>
                                      <p:cBhvr>
                                        <p:cTn id="78" dur="2000" fill="hold">
                                          <p:stCondLst>
                                            <p:cond delay="0"/>
                                          </p:stCondLst>
                                        </p:cTn>
                                        <p:tgtEl>
                                          <p:spTgt spid="6"/>
                                        </p:tgtEl>
                                        <p:attrNameLst>
                                          <p:attrName>style.visibility</p:attrName>
                                        </p:attrNameLst>
                                      </p:cBhvr>
                                      <p:to>
                                        <p:strVal val="visible"/>
                                      </p:to>
                                    </p:set>
                                    <p:anim calcmode="lin" valueType="num">
                                      <p:cBhvr additive="base">
                                        <p:cTn id="79" dur="2000"/>
                                        <p:tgtEl>
                                          <p:spTgt spid="6"/>
                                        </p:tgtEl>
                                        <p:attrNameLst>
                                          <p:attrName>ppt_x</p:attrName>
                                        </p:attrNameLst>
                                      </p:cBhvr>
                                      <p:tavLst>
                                        <p:tav tm="0">
                                          <p:val>
                                            <p:strVal val="#ppt_x+#ppt_w*1.125000"/>
                                          </p:val>
                                        </p:tav>
                                        <p:tav tm="100000">
                                          <p:val>
                                            <p:strVal val="#ppt_x"/>
                                          </p:val>
                                        </p:tav>
                                      </p:tavLst>
                                    </p:anim>
                                    <p:animEffect transition="in" filter="wipe(left)">
                                      <p:cBhvr>
                                        <p:cTn id="80" dur="2000"/>
                                        <p:tgtEl>
                                          <p:spTgt spid="6"/>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30" presetClass="entr" presetSubtype="0" fill="hold" grpId="0" nodeType="click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fade">
                                      <p:cBhvr>
                                        <p:cTn id="85" dur="800" decel="100000"/>
                                        <p:tgtEl>
                                          <p:spTgt spid="4"/>
                                        </p:tgtEl>
                                      </p:cBhvr>
                                    </p:animEffect>
                                    <p:anim calcmode="lin" valueType="num">
                                      <p:cBhvr>
                                        <p:cTn id="86" dur="800" decel="100000" fill="hold"/>
                                        <p:tgtEl>
                                          <p:spTgt spid="4"/>
                                        </p:tgtEl>
                                        <p:attrNameLst>
                                          <p:attrName>style.rotation</p:attrName>
                                        </p:attrNameLst>
                                      </p:cBhvr>
                                      <p:tavLst>
                                        <p:tav tm="0">
                                          <p:val>
                                            <p:fltVal val="-90"/>
                                          </p:val>
                                        </p:tav>
                                        <p:tav tm="100000">
                                          <p:val>
                                            <p:fltVal val="0"/>
                                          </p:val>
                                        </p:tav>
                                      </p:tavLst>
                                    </p:anim>
                                    <p:anim calcmode="lin" valueType="num">
                                      <p:cBhvr>
                                        <p:cTn id="87" dur="800" decel="100000" fill="hold"/>
                                        <p:tgtEl>
                                          <p:spTgt spid="4"/>
                                        </p:tgtEl>
                                        <p:attrNameLst>
                                          <p:attrName>ppt_x</p:attrName>
                                        </p:attrNameLst>
                                      </p:cBhvr>
                                      <p:tavLst>
                                        <p:tav tm="0">
                                          <p:val>
                                            <p:strVal val="#ppt_x+0.4"/>
                                          </p:val>
                                        </p:tav>
                                        <p:tav tm="100000">
                                          <p:val>
                                            <p:strVal val="#ppt_x-0.05"/>
                                          </p:val>
                                        </p:tav>
                                      </p:tavLst>
                                    </p:anim>
                                    <p:anim calcmode="lin" valueType="num">
                                      <p:cBhvr>
                                        <p:cTn id="88" dur="800" decel="100000" fill="hold"/>
                                        <p:tgtEl>
                                          <p:spTgt spid="4"/>
                                        </p:tgtEl>
                                        <p:attrNameLst>
                                          <p:attrName>ppt_y</p:attrName>
                                        </p:attrNameLst>
                                      </p:cBhvr>
                                      <p:tavLst>
                                        <p:tav tm="0">
                                          <p:val>
                                            <p:strVal val="#ppt_y-0.4"/>
                                          </p:val>
                                        </p:tav>
                                        <p:tav tm="100000">
                                          <p:val>
                                            <p:strVal val="#ppt_y+0.1"/>
                                          </p:val>
                                        </p:tav>
                                      </p:tavLst>
                                    </p:anim>
                                    <p:anim calcmode="lin" valueType="num">
                                      <p:cBhvr>
                                        <p:cTn id="89"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90"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91" fill="hold" nodeType="clickPar">
                      <p:stCondLst>
                        <p:cond delay="indefinite"/>
                      </p:stCondLst>
                      <p:childTnLst>
                        <p:par>
                          <p:cTn id="92" fill="hold" nodeType="afterGroup">
                            <p:stCondLst>
                              <p:cond delay="0"/>
                            </p:stCondLst>
                            <p:childTnLst>
                              <p:par>
                                <p:cTn id="93" presetID="12" presetClass="entr" presetSubtype="4" fill="hold" grpId="0" nodeType="clickEffect">
                                  <p:stCondLst>
                                    <p:cond delay="0"/>
                                  </p:stCondLst>
                                  <p:childTnLst>
                                    <p:set>
                                      <p:cBhvr>
                                        <p:cTn id="94" dur="2000" fill="hold">
                                          <p:stCondLst>
                                            <p:cond delay="0"/>
                                          </p:stCondLst>
                                        </p:cTn>
                                        <p:tgtEl>
                                          <p:spTgt spid="7"/>
                                        </p:tgtEl>
                                        <p:attrNameLst>
                                          <p:attrName>style.visibility</p:attrName>
                                        </p:attrNameLst>
                                      </p:cBhvr>
                                      <p:to>
                                        <p:strVal val="visible"/>
                                      </p:to>
                                    </p:set>
                                    <p:anim calcmode="lin" valueType="num">
                                      <p:cBhvr additive="base">
                                        <p:cTn id="95" dur="2000"/>
                                        <p:tgtEl>
                                          <p:spTgt spid="7"/>
                                        </p:tgtEl>
                                        <p:attrNameLst>
                                          <p:attrName>ppt_y</p:attrName>
                                        </p:attrNameLst>
                                      </p:cBhvr>
                                      <p:tavLst>
                                        <p:tav tm="0">
                                          <p:val>
                                            <p:strVal val="#ppt_y+#ppt_h*1.125000"/>
                                          </p:val>
                                        </p:tav>
                                        <p:tav tm="100000">
                                          <p:val>
                                            <p:strVal val="#ppt_y"/>
                                          </p:val>
                                        </p:tav>
                                      </p:tavLst>
                                    </p:anim>
                                    <p:animEffect transition="in" filter="wipe(up)">
                                      <p:cBhvr>
                                        <p:cTn id="9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P spid="3" grpId="0" animBg="1"/>
      <p:bldP spid="4" grpId="0" animBg="1"/>
      <p:bldP spid="100" grpId="0"/>
      <p:bldP spid="5" grpId="0"/>
      <p:bldP spid="6" grpId="0"/>
      <p:bldP spid="7" grpId="0"/>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2">
            <a:lum bright="6000"/>
          </a:blip>
          <a:stretch>
            <a:fillRect/>
          </a:stretch>
        </p:blipFill>
        <p:spPr>
          <a:xfrm>
            <a:off x="1615440" y="1348105"/>
            <a:ext cx="5825490" cy="3884295"/>
          </a:xfrm>
          <a:prstGeom prst="rect">
            <a:avLst/>
          </a:prstGeom>
        </p:spPr>
      </p:pic>
      <p:sp>
        <p:nvSpPr>
          <p:cNvPr id="100" name="文本框 99"/>
          <p:cNvSpPr txBox="1"/>
          <p:nvPr/>
        </p:nvSpPr>
        <p:spPr>
          <a:xfrm>
            <a:off x="7713980" y="1444625"/>
            <a:ext cx="2859405" cy="3969385"/>
          </a:xfrm>
          <a:prstGeom prst="rect">
            <a:avLst/>
          </a:prstGeom>
          <a:noFill/>
          <a:ln w="9525">
            <a:noFill/>
          </a:ln>
        </p:spPr>
        <p:txBody>
          <a:bodyPr wrap="square">
            <a:spAutoFit/>
          </a:bodyPr>
          <a:lstStyle/>
          <a:p>
            <a:pPr indent="0">
              <a:lnSpc>
                <a:spcPct val="150000"/>
              </a:lnSpc>
            </a:pPr>
            <a:r>
              <a:rPr lang="en-US" sz="2800" b="1">
                <a:solidFill>
                  <a:srgbClr val="FF0000"/>
                </a:solidFill>
                <a:latin typeface="微软雅黑" panose="020B0503020204020204" charset="-122"/>
                <a:ea typeface="微软雅黑"/>
                <a:cs typeface="微软雅黑" panose="020B0503020204020204" charset="-122"/>
              </a:rPr>
              <a:t>▲</a:t>
            </a:r>
            <a:r>
              <a:rPr lang="zh-CN" sz="2800" b="1">
                <a:latin typeface="微软雅黑" panose="020B0503020204020204" charset="-122"/>
                <a:ea typeface="微软雅黑"/>
                <a:cs typeface="微软雅黑" panose="020B0503020204020204" charset="-122"/>
              </a:rPr>
              <a:t>养心殿西暖阁</a:t>
            </a:r>
            <a:r>
              <a:rPr lang="en-US" sz="2800" b="1">
                <a:latin typeface="微软雅黑" panose="020B0503020204020204" charset="-122"/>
                <a:ea typeface="微软雅黑"/>
                <a:cs typeface="微软雅黑" panose="020B0503020204020204" charset="-122"/>
              </a:rPr>
              <a:t>    </a:t>
            </a:r>
          </a:p>
          <a:p>
            <a:pPr indent="0">
              <a:lnSpc>
                <a:spcPct val="150000"/>
              </a:lnSpc>
            </a:pPr>
            <a:r>
              <a:rPr lang="en-US" sz="2800" b="1">
                <a:latin typeface="微软雅黑" panose="020B0503020204020204" charset="-122"/>
                <a:ea typeface="微软雅黑"/>
                <a:cs typeface="微软雅黑" panose="020B0503020204020204" charset="-122"/>
              </a:rPr>
              <a:t>      </a:t>
            </a:r>
            <a:r>
              <a:rPr lang="en-US" sz="2800" b="1">
                <a:solidFill>
                  <a:schemeClr val="accent5"/>
                </a:solidFill>
                <a:latin typeface="微软雅黑" panose="020B0503020204020204" charset="-122"/>
                <a:ea typeface="微软雅黑"/>
                <a:cs typeface="微软雅黑" panose="020B0503020204020204" charset="-122"/>
              </a:rPr>
              <a:t> </a:t>
            </a:r>
            <a:r>
              <a:rPr lang="zh-CN" sz="2800" b="1">
                <a:solidFill>
                  <a:schemeClr val="accent6">
                    <a:lumMod val="75000"/>
                  </a:schemeClr>
                </a:solidFill>
                <a:latin typeface="微软雅黑" panose="020B0503020204020204" charset="-122"/>
                <a:ea typeface="微软雅黑"/>
                <a:cs typeface="微软雅黑" panose="020B0503020204020204" charset="-122"/>
              </a:rPr>
              <a:t>雍正帝之后这里作为清朝皇帝批阅奏折及与军机大臣商议政事之所。</a:t>
            </a:r>
            <a:endParaRPr lang="zh-CN" altLang="en-US" sz="2800" b="1">
              <a:solidFill>
                <a:schemeClr val="accent6">
                  <a:lumMod val="75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edge">
                                      <p:cBhvr>
                                        <p:cTn id="7" dur="2000"/>
                                        <p:tgtEl>
                                          <p:spTgt spid="10"/>
                                        </p:tgtEl>
                                      </p:cBhvr>
                                    </p:animEffect>
                                  </p:childTnLst>
                                </p:cTn>
                              </p:par>
                              <p:par>
                                <p:cTn id="8" presetID="12" presetClass="entr" presetSubtype="4" fill="hold" grpId="0" nodeType="withEffect">
                                  <p:stCondLst>
                                    <p:cond delay="0"/>
                                  </p:stCondLst>
                                  <p:childTnLst>
                                    <p:set>
                                      <p:cBhvr>
                                        <p:cTn id="9" dur="2000" fill="hold">
                                          <p:stCondLst>
                                            <p:cond delay="0"/>
                                          </p:stCondLst>
                                        </p:cTn>
                                        <p:tgtEl>
                                          <p:spTgt spid="100"/>
                                        </p:tgtEl>
                                        <p:attrNameLst>
                                          <p:attrName>style.visibility</p:attrName>
                                        </p:attrNameLst>
                                      </p:cBhvr>
                                      <p:to>
                                        <p:strVal val="visible"/>
                                      </p:to>
                                    </p:set>
                                    <p:anim calcmode="lin" valueType="num">
                                      <p:cBhvr additive="base">
                                        <p:cTn id="10" dur="2000"/>
                                        <p:tgtEl>
                                          <p:spTgt spid="100"/>
                                        </p:tgtEl>
                                        <p:attrNameLst>
                                          <p:attrName>ppt_y</p:attrName>
                                        </p:attrNameLst>
                                      </p:cBhvr>
                                      <p:tavLst>
                                        <p:tav tm="0">
                                          <p:val>
                                            <p:strVal val="#ppt_y+#ppt_h*1.125000"/>
                                          </p:val>
                                        </p:tav>
                                        <p:tav tm="100000">
                                          <p:val>
                                            <p:strVal val="#ppt_y"/>
                                          </p:val>
                                        </p:tav>
                                      </p:tavLst>
                                    </p:anim>
                                    <p:animEffect transition="in" filter="wipe(up)">
                                      <p:cBhvr>
                                        <p:cTn id="11" dur="20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178560" y="850265"/>
            <a:ext cx="3479165" cy="460375"/>
          </a:xfrm>
          <a:prstGeom prst="rect">
            <a:avLst/>
          </a:prstGeom>
          <a:noFill/>
        </p:spPr>
        <p:txBody>
          <a:bodyPr wrap="square" rtlCol="0">
            <a:spAutoFit/>
          </a:bodyPr>
          <a:lstStyle/>
          <a:p>
            <a:r>
              <a:rPr lang="en-US" altLang="zh-CN" sz="2400" b="1">
                <a:solidFill>
                  <a:srgbClr val="0000FF"/>
                </a:solidFill>
              </a:rPr>
              <a:t>2.</a:t>
            </a:r>
            <a:r>
              <a:rPr lang="zh-CN" altLang="en-US" sz="2400" b="1">
                <a:solidFill>
                  <a:srgbClr val="0000FF"/>
                </a:solidFill>
              </a:rPr>
              <a:t>地方</a:t>
            </a:r>
            <a:r>
              <a:rPr lang="zh-CN" altLang="en-US" sz="2400" b="1">
                <a:solidFill>
                  <a:srgbClr val="0000FF"/>
                </a:solidFill>
                <a:latin typeface="微软雅黑" panose="020B0503020204020204" charset="-122"/>
                <a:ea typeface="微软雅黑"/>
                <a:cs typeface="微软雅黑" panose="020B0503020204020204" charset="-122"/>
                <a:sym typeface="+mn-ea"/>
              </a:rPr>
              <a:t>行政制度</a:t>
            </a:r>
            <a:r>
              <a:rPr lang="zh-CN" sz="2400" b="1">
                <a:solidFill>
                  <a:srgbClr val="0000FF"/>
                </a:solidFill>
                <a:latin typeface="微软雅黑" panose="020B0503020204020204" charset="-122"/>
                <a:ea typeface="微软雅黑"/>
                <a:sym typeface="+mn-ea"/>
              </a:rPr>
              <a:t>的演变</a:t>
            </a:r>
          </a:p>
        </p:txBody>
      </p:sp>
      <p:graphicFrame>
        <p:nvGraphicFramePr>
          <p:cNvPr id="2" name="表格 1"/>
          <p:cNvGraphicFramePr>
            <a:graphicFrameLocks noGrp="1"/>
          </p:cNvGraphicFramePr>
          <p:nvPr>
            <p:custDataLst>
              <p:tags r:id="rId1"/>
            </p:custDataLst>
            <p:extLst>
              <p:ext uri="{D42A27DB-BD31-4B8C-83A1-F6EECF244321}">
                <p14:modId xmlns:p14="http://schemas.microsoft.com/office/powerpoint/2010/main" val="3611611472"/>
              </p:ext>
            </p:extLst>
          </p:nvPr>
        </p:nvGraphicFramePr>
        <p:xfrm>
          <a:off x="1312545" y="1330325"/>
          <a:ext cx="9660890" cy="4630420"/>
        </p:xfrm>
        <a:graphic>
          <a:graphicData uri="http://schemas.openxmlformats.org/drawingml/2006/table">
            <a:tbl>
              <a:tblPr firstRow="1" bandRow="1">
                <a:tableStyleId>{5940675A-B579-460E-94D1-54222C63F5DA}</a:tableStyleId>
              </a:tblPr>
              <a:tblGrid>
                <a:gridCol w="1845310">
                  <a:extLst>
                    <a:ext uri="{9D8B030D-6E8A-4147-A177-3AD203B41FA5}">
                      <a16:colId xmlns:a16="http://schemas.microsoft.com/office/drawing/2014/main" val="20000"/>
                    </a:ext>
                  </a:extLst>
                </a:gridCol>
                <a:gridCol w="5905500">
                  <a:extLst>
                    <a:ext uri="{9D8B030D-6E8A-4147-A177-3AD203B41FA5}">
                      <a16:colId xmlns:a16="http://schemas.microsoft.com/office/drawing/2014/main" val="20001"/>
                    </a:ext>
                  </a:extLst>
                </a:gridCol>
                <a:gridCol w="1910080">
                  <a:extLst>
                    <a:ext uri="{9D8B030D-6E8A-4147-A177-3AD203B41FA5}">
                      <a16:colId xmlns:a16="http://schemas.microsoft.com/office/drawing/2014/main" val="20002"/>
                    </a:ext>
                  </a:extLst>
                </a:gridCol>
              </a:tblGrid>
              <a:tr h="367030">
                <a:tc>
                  <a:txBody>
                    <a:bodyPr/>
                    <a:lstStyle/>
                    <a:p>
                      <a:pPr indent="0" algn="ctr">
                        <a:buNone/>
                      </a:pPr>
                      <a:r>
                        <a:rPr lang="zh-CN" altLang="en-US" sz="2000" b="1">
                          <a:solidFill>
                            <a:srgbClr val="C00000"/>
                          </a:solidFill>
                          <a:latin typeface="微软雅黑" panose="020B0503020204020204" charset="-122"/>
                          <a:ea typeface="微软雅黑"/>
                          <a:cs typeface="宋体" panose="02010600030101010101" pitchFamily="2" charset="-122"/>
                        </a:rPr>
                        <a:t>朝代</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C00000"/>
                          </a:solidFill>
                          <a:latin typeface="微软雅黑" panose="020B0503020204020204" charset="-122"/>
                          <a:ea typeface="微软雅黑"/>
                          <a:cs typeface="宋体" panose="02010600030101010101" pitchFamily="2" charset="-122"/>
                        </a:rPr>
                        <a:t>地方行政区划</a:t>
                      </a:r>
                      <a:endParaRPr lang="en-US" altLang="en-US" sz="2000" b="1">
                        <a:solidFill>
                          <a:srgbClr val="C00000"/>
                        </a:solidFill>
                        <a:latin typeface="微软雅黑" panose="020B0503020204020204" charset="-122"/>
                        <a:ea typeface="微软雅黑"/>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C00000"/>
                          </a:solidFill>
                          <a:latin typeface="微软雅黑" panose="020B0503020204020204" charset="-122"/>
                          <a:ea typeface="微软雅黑"/>
                          <a:cs typeface="宋体" panose="02010600030101010101" pitchFamily="2" charset="-122"/>
                        </a:rPr>
                        <a:t>最高行政</a:t>
                      </a:r>
                      <a:r>
                        <a:rPr lang="zh-CN" altLang="en-US" sz="2000" b="1">
                          <a:solidFill>
                            <a:srgbClr val="C00000"/>
                          </a:solidFill>
                          <a:latin typeface="微软雅黑" panose="020B0503020204020204" charset="-122"/>
                          <a:ea typeface="微软雅黑"/>
                          <a:cs typeface="宋体" panose="02010600030101010101" pitchFamily="2" charset="-122"/>
                        </a:rPr>
                        <a:t>级别</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45440">
                <a:tc>
                  <a:txBody>
                    <a:bodyPr/>
                    <a:lstStyle/>
                    <a:p>
                      <a:pPr indent="0" algn="ctr">
                        <a:buNone/>
                      </a:pPr>
                      <a:r>
                        <a:rPr lang="en-US" sz="2000" b="1">
                          <a:solidFill>
                            <a:srgbClr val="0000FF"/>
                          </a:solidFill>
                          <a:latin typeface="微软雅黑" panose="020B0503020204020204" charset="-122"/>
                          <a:ea typeface="微软雅黑"/>
                          <a:cs typeface="宋体" panose="02010600030101010101" pitchFamily="2" charset="-122"/>
                        </a:rPr>
                        <a:t>秦朝</a:t>
                      </a:r>
                      <a:endParaRPr lang="en-US" altLang="en-US" sz="2000" b="1">
                        <a:solidFill>
                          <a:srgbClr val="0000FF"/>
                        </a:solidFill>
                        <a:latin typeface="微软雅黑" panose="020B0503020204020204" charset="-122"/>
                        <a:ea typeface="微软雅黑"/>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l">
                        <a:buNone/>
                      </a:pPr>
                      <a:r>
                        <a:rPr lang="en-US" sz="2000" b="1">
                          <a:latin typeface="微软雅黑" panose="020B0503020204020204" charset="-122"/>
                          <a:ea typeface="微软雅黑"/>
                          <a:cs typeface="宋体" panose="02010600030101010101" pitchFamily="2" charset="-122"/>
                        </a:rPr>
                        <a:t>郡、县</a:t>
                      </a:r>
                      <a:endParaRPr lang="en-US" altLang="en-US" sz="2000" b="1">
                        <a:latin typeface="微软雅黑" panose="020B0503020204020204" charset="-122"/>
                        <a:ea typeface="微软雅黑"/>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a:lstStyle/>
                    <a:p>
                      <a:pPr indent="0" algn="ctr">
                        <a:buNone/>
                      </a:pPr>
                      <a:r>
                        <a:rPr lang="en-US" sz="2000" b="1">
                          <a:latin typeface="微软雅黑" panose="020B0503020204020204" charset="-122"/>
                          <a:ea typeface="微软雅黑"/>
                          <a:cs typeface="宋体" panose="02010600030101010101" pitchFamily="2" charset="-122"/>
                          <a:sym typeface="+mn-ea"/>
                        </a:rPr>
                        <a:t>郡</a:t>
                      </a:r>
                      <a:endParaRPr lang="en-US" altLang="en-US" sz="2000" b="1">
                        <a:latin typeface="微软雅黑" panose="020B0503020204020204" charset="-122"/>
                        <a:ea typeface="微软雅黑"/>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33095">
                <a:tc>
                  <a:txBody>
                    <a:bodyPr/>
                    <a:lstStyle/>
                    <a:p>
                      <a:pPr indent="0" algn="ctr">
                        <a:buNone/>
                      </a:pPr>
                      <a:r>
                        <a:rPr lang="en-US" sz="2000" b="1">
                          <a:solidFill>
                            <a:srgbClr val="0000FF"/>
                          </a:solidFill>
                          <a:latin typeface="微软雅黑" panose="020B0503020204020204" charset="-122"/>
                          <a:ea typeface="微软雅黑"/>
                          <a:cs typeface="宋体" panose="02010600030101010101" pitchFamily="2" charset="-122"/>
                        </a:rPr>
                        <a:t>西汉</a:t>
                      </a:r>
                      <a:endParaRPr lang="en-US" altLang="en-US" sz="2000" b="1">
                        <a:solidFill>
                          <a:srgbClr val="0000FF"/>
                        </a:solidFill>
                        <a:latin typeface="微软雅黑" panose="020B0503020204020204" charset="-122"/>
                        <a:ea typeface="微软雅黑"/>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l">
                        <a:buNone/>
                      </a:pPr>
                      <a:r>
                        <a:rPr lang="en-US" sz="2000" b="1">
                          <a:latin typeface="微软雅黑" panose="020B0503020204020204" charset="-122"/>
                          <a:ea typeface="微软雅黑"/>
                          <a:cs typeface="宋体" panose="02010600030101010101" pitchFamily="2" charset="-122"/>
                        </a:rPr>
                        <a:t>郡</a:t>
                      </a:r>
                      <a:r>
                        <a:rPr lang="zh-CN" altLang="en-US" sz="2000" b="1">
                          <a:latin typeface="微软雅黑" panose="020B0503020204020204" charset="-122"/>
                          <a:ea typeface="微软雅黑"/>
                          <a:cs typeface="宋体" panose="02010600030101010101" pitchFamily="2" charset="-122"/>
                        </a:rPr>
                        <a:t>（国）</a:t>
                      </a:r>
                      <a:r>
                        <a:rPr lang="en-US" sz="2000" b="1">
                          <a:latin typeface="微软雅黑" panose="020B0503020204020204" charset="-122"/>
                          <a:ea typeface="微软雅黑"/>
                          <a:cs typeface="宋体" panose="02010600030101010101" pitchFamily="2" charset="-122"/>
                        </a:rPr>
                        <a:t>、县</a:t>
                      </a:r>
                      <a:r>
                        <a:rPr lang="zh-CN" altLang="en-US" sz="2000" b="1">
                          <a:latin typeface="微软雅黑" panose="020B0503020204020204" charset="-122"/>
                          <a:ea typeface="微软雅黑"/>
                          <a:cs typeface="宋体" panose="02010600030101010101" pitchFamily="2" charset="-122"/>
                        </a:rPr>
                        <a:t>二级（汉武帝</a:t>
                      </a:r>
                      <a:r>
                        <a:rPr lang="zh-CN" altLang="en-US" sz="2000" b="1">
                          <a:latin typeface="微软雅黑" panose="020B0503020204020204" charset="-122"/>
                          <a:ea typeface="微软雅黑"/>
                          <a:cs typeface="微软雅黑" panose="020B0503020204020204" charset="-122"/>
                          <a:sym typeface="+mn-ea"/>
                        </a:rPr>
                        <a:t>设</a:t>
                      </a:r>
                      <a:r>
                        <a:rPr lang="en-US" altLang="zh-CN" sz="2000" b="1">
                          <a:latin typeface="微软雅黑" panose="020B0503020204020204" charset="-122"/>
                          <a:ea typeface="微软雅黑"/>
                          <a:cs typeface="微软雅黑" panose="020B0503020204020204" charset="-122"/>
                          <a:sym typeface="+mn-ea"/>
                        </a:rPr>
                        <a:t>13</a:t>
                      </a:r>
                      <a:r>
                        <a:rPr lang="zh-CN" altLang="en-US" sz="2000" b="1">
                          <a:latin typeface="微软雅黑" panose="020B0503020204020204" charset="-122"/>
                          <a:ea typeface="微软雅黑"/>
                          <a:cs typeface="微软雅黑" panose="020B0503020204020204" charset="-122"/>
                          <a:sym typeface="+mn-ea"/>
                        </a:rPr>
                        <a:t>州部</a:t>
                      </a:r>
                      <a:r>
                        <a:rPr lang="en-US" altLang="zh-CN" sz="2000" b="1">
                          <a:latin typeface="微软雅黑" panose="020B0503020204020204" charset="-122"/>
                          <a:ea typeface="微软雅黑"/>
                          <a:cs typeface="微软雅黑" panose="020B0503020204020204" charset="-122"/>
                          <a:sym typeface="+mn-ea"/>
                        </a:rPr>
                        <a:t>“</a:t>
                      </a:r>
                      <a:r>
                        <a:rPr lang="zh-CN" altLang="en-US" sz="2000" b="1">
                          <a:solidFill>
                            <a:srgbClr val="C00000"/>
                          </a:solidFill>
                          <a:latin typeface="微软雅黑" panose="020B0503020204020204" charset="-122"/>
                          <a:ea typeface="微软雅黑"/>
                          <a:cs typeface="微软雅黑" panose="020B0503020204020204" charset="-122"/>
                          <a:sym typeface="+mn-ea"/>
                        </a:rPr>
                        <a:t>刺史</a:t>
                      </a:r>
                      <a:r>
                        <a:rPr lang="en-US" altLang="zh-CN" sz="2000" b="1">
                          <a:latin typeface="微软雅黑" panose="020B0503020204020204" charset="-122"/>
                          <a:ea typeface="微软雅黑"/>
                          <a:cs typeface="微软雅黑" panose="020B0503020204020204" charset="-122"/>
                          <a:sym typeface="+mn-ea"/>
                        </a:rPr>
                        <a:t>”</a:t>
                      </a:r>
                      <a:r>
                        <a:rPr lang="zh-CN" altLang="en-US" sz="2000" b="1">
                          <a:latin typeface="微软雅黑" panose="020B0503020204020204" charset="-122"/>
                          <a:ea typeface="微软雅黑"/>
                          <a:cs typeface="微软雅黑" panose="020B0503020204020204" charset="-122"/>
                          <a:sym typeface="+mn-ea"/>
                        </a:rPr>
                        <a:t>，西汉的</a:t>
                      </a:r>
                      <a:r>
                        <a:rPr lang="en-US" altLang="zh-CN" sz="2000" b="1">
                          <a:latin typeface="微软雅黑" panose="020B0503020204020204" charset="-122"/>
                          <a:ea typeface="微软雅黑"/>
                          <a:cs typeface="微软雅黑" panose="020B0503020204020204" charset="-122"/>
                          <a:sym typeface="+mn-ea"/>
                        </a:rPr>
                        <a:t>“</a:t>
                      </a:r>
                      <a:r>
                        <a:rPr lang="zh-CN" altLang="en-US" sz="2000" b="1">
                          <a:latin typeface="微软雅黑" panose="020B0503020204020204" charset="-122"/>
                          <a:ea typeface="微软雅黑"/>
                          <a:cs typeface="微软雅黑" panose="020B0503020204020204" charset="-122"/>
                          <a:sym typeface="+mn-ea"/>
                        </a:rPr>
                        <a:t>州</a:t>
                      </a:r>
                      <a:r>
                        <a:rPr lang="en-US" altLang="zh-CN" sz="2000" b="1">
                          <a:latin typeface="微软雅黑" panose="020B0503020204020204" charset="-122"/>
                          <a:ea typeface="微软雅黑"/>
                          <a:cs typeface="微软雅黑" panose="020B0503020204020204" charset="-122"/>
                          <a:sym typeface="+mn-ea"/>
                        </a:rPr>
                        <a:t>”</a:t>
                      </a:r>
                      <a:r>
                        <a:rPr lang="zh-CN" altLang="en-US" sz="2000" b="1">
                          <a:latin typeface="微软雅黑" panose="020B0503020204020204" charset="-122"/>
                          <a:ea typeface="微软雅黑"/>
                          <a:cs typeface="微软雅黑" panose="020B0503020204020204" charset="-122"/>
                          <a:sym typeface="+mn-ea"/>
                        </a:rPr>
                        <a:t>是监察区，不是行政区</a:t>
                      </a:r>
                      <a:r>
                        <a:rPr lang="zh-CN" altLang="en-US" sz="2000" b="1">
                          <a:latin typeface="微软雅黑" panose="020B0503020204020204" charset="-122"/>
                          <a:ea typeface="微软雅黑"/>
                          <a:cs typeface="宋体" panose="02010600030101010101" pitchFamily="2" charset="-122"/>
                        </a:rPr>
                        <a:t>）</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a:lstStyle/>
                    <a:p>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indent="0" algn="ctr">
                        <a:buNone/>
                      </a:pPr>
                      <a:r>
                        <a:rPr lang="zh-CN" altLang="en-US" sz="2000" b="1">
                          <a:solidFill>
                            <a:srgbClr val="0000FF"/>
                          </a:solidFill>
                          <a:latin typeface="微软雅黑" panose="020B0503020204020204" charset="-122"/>
                          <a:ea typeface="微软雅黑"/>
                          <a:cs typeface="宋体" panose="02010600030101010101" pitchFamily="2" charset="-122"/>
                        </a:rPr>
                        <a:t>东汉</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a:lstStyle/>
                    <a:p>
                      <a:pPr indent="0" algn="l">
                        <a:buNone/>
                      </a:pPr>
                      <a:r>
                        <a:rPr lang="en-US" altLang="en-US" sz="2000" b="1" dirty="0">
                          <a:latin typeface="微软雅黑" panose="020B0503020204020204" charset="-122"/>
                          <a:ea typeface="微软雅黑"/>
                          <a:cs typeface="宋体" panose="02010600030101010101" pitchFamily="2" charset="-122"/>
                        </a:rPr>
                        <a:t>州</a:t>
                      </a:r>
                      <a:r>
                        <a:rPr lang="en-US" altLang="en-US" sz="2000" b="1" dirty="0" smtClean="0">
                          <a:latin typeface="微软雅黑" panose="020B0503020204020204" charset="-122"/>
                          <a:ea typeface="微软雅黑"/>
                          <a:cs typeface="宋体" panose="02010600030101010101" pitchFamily="2" charset="-122"/>
                        </a:rPr>
                        <a:t>、</a:t>
                      </a:r>
                      <a:r>
                        <a:rPr lang="zh-CN" altLang="en-US" sz="2000" b="1" dirty="0" smtClean="0">
                          <a:latin typeface="微软雅黑" panose="020B0503020204020204" charset="-122"/>
                          <a:ea typeface="微软雅黑"/>
                          <a:cs typeface="宋体" panose="02010600030101010101" pitchFamily="2" charset="-122"/>
                        </a:rPr>
                        <a:t>郡</a:t>
                      </a:r>
                      <a:r>
                        <a:rPr lang="en-US" altLang="en-US" sz="2000" b="1" dirty="0" smtClean="0">
                          <a:latin typeface="微软雅黑" panose="020B0503020204020204" charset="-122"/>
                          <a:ea typeface="微软雅黑"/>
                          <a:cs typeface="宋体" panose="02010600030101010101" pitchFamily="2" charset="-122"/>
                        </a:rPr>
                        <a:t>、</a:t>
                      </a:r>
                      <a:r>
                        <a:rPr lang="en-US" altLang="en-US" sz="2000" b="1" dirty="0">
                          <a:latin typeface="微软雅黑" panose="020B0503020204020204" charset="-122"/>
                          <a:ea typeface="微软雅黑"/>
                          <a:cs typeface="宋体" panose="02010600030101010101" pitchFamily="2" charset="-122"/>
                        </a:rPr>
                        <a:t>县</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3">
                  <a:txBody>
                    <a:bodyPr/>
                    <a:lstStyle/>
                    <a:p>
                      <a:pPr indent="0" algn="ctr">
                        <a:buNone/>
                      </a:pPr>
                      <a:r>
                        <a:rPr lang="en-US" altLang="en-US" sz="2000" b="1">
                          <a:latin typeface="微软雅黑" panose="020B0503020204020204" charset="-122"/>
                          <a:ea typeface="微软雅黑"/>
                          <a:cs typeface="宋体" panose="02010600030101010101" pitchFamily="2" charset="-122"/>
                          <a:sym typeface="+mn-ea"/>
                        </a:rPr>
                        <a:t>州</a:t>
                      </a:r>
                      <a:endParaRPr lang="en-US" altLang="en-US" sz="2000" b="1">
                        <a:latin typeface="微软雅黑" panose="020B0503020204020204" charset="-122"/>
                        <a:ea typeface="微软雅黑"/>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indent="0" algn="ctr">
                        <a:buNone/>
                      </a:pPr>
                      <a:r>
                        <a:rPr lang="en-US" altLang="en-US" sz="2000" b="1">
                          <a:solidFill>
                            <a:srgbClr val="0000FF"/>
                          </a:solidFill>
                          <a:latin typeface="微软雅黑" panose="020B0503020204020204" charset="-122"/>
                          <a:ea typeface="微软雅黑"/>
                          <a:cs typeface="宋体" panose="02010600030101010101" pitchFamily="2" charset="-122"/>
                        </a:rPr>
                        <a:t>魏晋南北朝</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a:lstStyle/>
                    <a:p>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a:lstStyle/>
                    <a:p>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46710">
                <a:tc>
                  <a:txBody>
                    <a:bodyPr/>
                    <a:lstStyle/>
                    <a:p>
                      <a:pPr indent="0" algn="ctr">
                        <a:buNone/>
                      </a:pPr>
                      <a:r>
                        <a:rPr lang="zh-CN" altLang="en-US" sz="2000" b="1">
                          <a:solidFill>
                            <a:srgbClr val="0000FF"/>
                          </a:solidFill>
                          <a:latin typeface="微软雅黑" panose="020B0503020204020204" charset="-122"/>
                          <a:ea typeface="微软雅黑"/>
                          <a:cs typeface="宋体" panose="02010600030101010101" pitchFamily="2" charset="-122"/>
                        </a:rPr>
                        <a:t>隋朝</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l">
                        <a:buNone/>
                      </a:pPr>
                      <a:r>
                        <a:rPr lang="en-US" sz="2000" b="1">
                          <a:latin typeface="微软雅黑" panose="020B0503020204020204" charset="-122"/>
                          <a:ea typeface="微软雅黑"/>
                          <a:cs typeface="宋体" panose="02010600030101010101" pitchFamily="2" charset="-122"/>
                        </a:rPr>
                        <a:t>隋朝废郡，以州统县，实行州、县二级制</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a:lstStyle/>
                    <a:p>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914400">
                <a:tc>
                  <a:txBody>
                    <a:bodyPr/>
                    <a:lstStyle/>
                    <a:p>
                      <a:pPr indent="0" algn="ctr">
                        <a:buNone/>
                      </a:pPr>
                      <a:r>
                        <a:rPr lang="zh-CN" altLang="en-US" sz="2000" b="1">
                          <a:solidFill>
                            <a:srgbClr val="0000FF"/>
                          </a:solidFill>
                          <a:latin typeface="微软雅黑" panose="020B0503020204020204" charset="-122"/>
                          <a:ea typeface="微软雅黑"/>
                          <a:cs typeface="宋体" panose="02010600030101010101" pitchFamily="2" charset="-122"/>
                        </a:rPr>
                        <a:t>唐朝</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l">
                        <a:buNone/>
                      </a:pPr>
                      <a:r>
                        <a:rPr lang="zh-CN" altLang="en-US" sz="2000" b="1" dirty="0">
                          <a:latin typeface="微软雅黑" panose="020B0503020204020204" charset="-122"/>
                          <a:ea typeface="微软雅黑"/>
                          <a:cs typeface="宋体" panose="02010600030101010101" pitchFamily="2" charset="-122"/>
                        </a:rPr>
                        <a:t>道、州、县（唐中期以后，在一些战略重地设节度使统兵征战，部分节度使兼并役使州县，拥兵自重，形成藩镇割据势力）</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zh-CN" altLang="en-US" sz="2000" b="1">
                          <a:latin typeface="微软雅黑" panose="020B0503020204020204" charset="-122"/>
                          <a:ea typeface="微软雅黑"/>
                          <a:cs typeface="宋体" panose="02010600030101010101" pitchFamily="2" charset="-122"/>
                          <a:sym typeface="+mn-ea"/>
                        </a:rPr>
                        <a:t>道</a:t>
                      </a:r>
                      <a:endParaRPr lang="en-US" altLang="en-US" sz="2000" b="1">
                        <a:latin typeface="微软雅黑" panose="020B0503020204020204" charset="-122"/>
                        <a:ea typeface="微软雅黑"/>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46075">
                <a:tc>
                  <a:txBody>
                    <a:bodyPr/>
                    <a:lstStyle/>
                    <a:p>
                      <a:pPr indent="0" algn="ctr">
                        <a:buNone/>
                      </a:pPr>
                      <a:r>
                        <a:rPr lang="en-US" sz="2000" b="1">
                          <a:solidFill>
                            <a:srgbClr val="0000FF"/>
                          </a:solidFill>
                          <a:latin typeface="微软雅黑" panose="020B0503020204020204" charset="-122"/>
                          <a:ea typeface="微软雅黑"/>
                          <a:cs typeface="宋体" panose="02010600030101010101" pitchFamily="2" charset="-122"/>
                        </a:rPr>
                        <a:t>宋朝</a:t>
                      </a:r>
                      <a:endParaRPr lang="en-US" altLang="en-US" sz="2000" b="1">
                        <a:solidFill>
                          <a:srgbClr val="0000FF"/>
                        </a:solidFill>
                        <a:latin typeface="微软雅黑" panose="020B0503020204020204" charset="-122"/>
                        <a:ea typeface="微软雅黑"/>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l">
                        <a:buNone/>
                      </a:pPr>
                      <a:r>
                        <a:rPr lang="en-US" sz="2000" b="1">
                          <a:latin typeface="微软雅黑" panose="020B0503020204020204" charset="-122"/>
                          <a:ea typeface="微软雅黑"/>
                          <a:cs typeface="宋体" panose="02010600030101010101" pitchFamily="2" charset="-122"/>
                        </a:rPr>
                        <a:t>路、州、县</a:t>
                      </a:r>
                      <a:r>
                        <a:rPr lang="zh-CN" altLang="en-US" sz="2000" b="1">
                          <a:latin typeface="微软雅黑" panose="020B0503020204020204" charset="-122"/>
                          <a:ea typeface="微软雅黑"/>
                          <a:cs typeface="宋体" panose="02010600030101010101" pitchFamily="2" charset="-122"/>
                        </a:rPr>
                        <a:t>三级</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en-US" sz="2000" b="1">
                          <a:latin typeface="微软雅黑" panose="020B0503020204020204" charset="-122"/>
                          <a:ea typeface="微软雅黑"/>
                          <a:cs typeface="宋体" panose="02010600030101010101" pitchFamily="2" charset="-122"/>
                          <a:sym typeface="+mn-ea"/>
                        </a:rPr>
                        <a:t>路</a:t>
                      </a:r>
                      <a:endParaRPr lang="en-US" altLang="en-US" sz="2000" b="1">
                        <a:latin typeface="微软雅黑" panose="020B0503020204020204" charset="-122"/>
                        <a:ea typeface="微软雅黑"/>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46710">
                <a:tc>
                  <a:txBody>
                    <a:bodyPr/>
                    <a:lstStyle/>
                    <a:p>
                      <a:pPr indent="0" algn="ctr">
                        <a:buNone/>
                      </a:pPr>
                      <a:r>
                        <a:rPr lang="en-US" sz="2000" b="1">
                          <a:solidFill>
                            <a:srgbClr val="0000FF"/>
                          </a:solidFill>
                          <a:latin typeface="微软雅黑" panose="020B0503020204020204" charset="-122"/>
                          <a:ea typeface="微软雅黑"/>
                          <a:cs typeface="宋体" panose="02010600030101010101" pitchFamily="2" charset="-122"/>
                        </a:rPr>
                        <a:t>元朝</a:t>
                      </a:r>
                      <a:endParaRPr lang="en-US" altLang="en-US" sz="2000" b="1">
                        <a:solidFill>
                          <a:srgbClr val="0000FF"/>
                        </a:solidFill>
                        <a:latin typeface="微软雅黑" panose="020B0503020204020204" charset="-122"/>
                        <a:ea typeface="微软雅黑"/>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l">
                        <a:buNone/>
                      </a:pPr>
                      <a:r>
                        <a:rPr lang="zh-CN" altLang="en-US" sz="2000" b="1">
                          <a:latin typeface="微软雅黑" panose="020B0503020204020204" charset="-122"/>
                          <a:ea typeface="微软雅黑"/>
                          <a:cs typeface="宋体" panose="02010600030101010101" pitchFamily="2" charset="-122"/>
                        </a:rPr>
                        <a:t>设</a:t>
                      </a:r>
                      <a:r>
                        <a:rPr lang="en-US" sz="2000" b="1">
                          <a:latin typeface="微软雅黑" panose="020B0503020204020204" charset="-122"/>
                          <a:ea typeface="微软雅黑"/>
                          <a:cs typeface="宋体" panose="02010600030101010101" pitchFamily="2" charset="-122"/>
                        </a:rPr>
                        <a:t>行中书省</a:t>
                      </a:r>
                      <a:r>
                        <a:rPr lang="zh-CN" altLang="en-US" sz="2000" b="1">
                          <a:latin typeface="微软雅黑" panose="020B0503020204020204" charset="-122"/>
                          <a:ea typeface="微软雅黑"/>
                          <a:cs typeface="宋体" panose="02010600030101010101" pitchFamily="2" charset="-122"/>
                        </a:rPr>
                        <a:t>，</a:t>
                      </a:r>
                      <a:r>
                        <a:rPr lang="en-US" sz="2000" b="1">
                          <a:latin typeface="微软雅黑" panose="020B0503020204020204" charset="-122"/>
                          <a:ea typeface="微软雅黑"/>
                          <a:cs typeface="宋体" panose="02010600030101010101" pitchFamily="2" charset="-122"/>
                        </a:rPr>
                        <a:t>形成了省、路、府、州、县</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3">
                  <a:txBody>
                    <a:bodyPr/>
                    <a:lstStyle/>
                    <a:p>
                      <a:pPr indent="0" algn="ctr">
                        <a:buNone/>
                      </a:pPr>
                      <a:r>
                        <a:rPr lang="zh-CN" altLang="en-US" sz="2000" b="1">
                          <a:latin typeface="微软雅黑" panose="020B0503020204020204" charset="-122"/>
                          <a:ea typeface="微软雅黑"/>
                          <a:cs typeface="宋体" panose="02010600030101010101" pitchFamily="2" charset="-122"/>
                        </a:rPr>
                        <a:t>省</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60680">
                <a:tc>
                  <a:txBody>
                    <a:bodyPr/>
                    <a:lstStyle/>
                    <a:p>
                      <a:pPr indent="0" algn="ctr">
                        <a:buNone/>
                      </a:pPr>
                      <a:r>
                        <a:rPr lang="en-US" sz="2000" b="1">
                          <a:solidFill>
                            <a:srgbClr val="0000FF"/>
                          </a:solidFill>
                          <a:latin typeface="微软雅黑" panose="020B0503020204020204" charset="-122"/>
                          <a:ea typeface="微软雅黑"/>
                          <a:cs typeface="宋体" panose="02010600030101010101" pitchFamily="2" charset="-122"/>
                        </a:rPr>
                        <a:t>明</a:t>
                      </a:r>
                      <a:r>
                        <a:rPr lang="zh-CN" altLang="en-US" sz="2000" b="1">
                          <a:solidFill>
                            <a:srgbClr val="0000FF"/>
                          </a:solidFill>
                          <a:latin typeface="微软雅黑" panose="020B0503020204020204" charset="-122"/>
                          <a:ea typeface="微软雅黑"/>
                          <a:cs typeface="宋体" panose="02010600030101010101" pitchFamily="2" charset="-122"/>
                        </a:rPr>
                        <a:t>朝</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l">
                        <a:buNone/>
                      </a:pPr>
                      <a:r>
                        <a:rPr lang="en-US" sz="2000" b="1">
                          <a:latin typeface="微软雅黑" panose="020B0503020204020204" charset="-122"/>
                          <a:ea typeface="微软雅黑"/>
                          <a:cs typeface="宋体" panose="02010600030101010101" pitchFamily="2" charset="-122"/>
                        </a:rPr>
                        <a:t>废行中书省</a:t>
                      </a:r>
                      <a:r>
                        <a:rPr lang="zh-CN" altLang="en-US" sz="2000" b="1">
                          <a:latin typeface="微软雅黑" panose="020B0503020204020204" charset="-122"/>
                          <a:ea typeface="微软雅黑"/>
                          <a:cs typeface="宋体" panose="02010600030101010101" pitchFamily="2" charset="-122"/>
                        </a:rPr>
                        <a:t>，但省的格局并未改变，设三司分权</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a:lstStyle/>
                    <a:p>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60680">
                <a:tc>
                  <a:txBody>
                    <a:bodyPr/>
                    <a:lstStyle/>
                    <a:p>
                      <a:pPr indent="0" algn="ctr">
                        <a:buNone/>
                      </a:pPr>
                      <a:r>
                        <a:rPr lang="zh-CN" altLang="en-US" sz="2000" b="1">
                          <a:solidFill>
                            <a:srgbClr val="0000FF"/>
                          </a:solidFill>
                          <a:latin typeface="微软雅黑" panose="020B0503020204020204" charset="-122"/>
                          <a:ea typeface="微软雅黑"/>
                          <a:cs typeface="宋体" panose="02010600030101010101" pitchFamily="2" charset="-122"/>
                        </a:rPr>
                        <a:t>清朝</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l">
                        <a:buNone/>
                      </a:pPr>
                      <a:r>
                        <a:rPr lang="zh-CN" altLang="en-US" sz="2000" b="1" dirty="0">
                          <a:latin typeface="微软雅黑" panose="020B0503020204020204" charset="-122"/>
                          <a:ea typeface="微软雅黑"/>
                          <a:cs typeface="宋体" panose="02010600030101010101" pitchFamily="2" charset="-122"/>
                        </a:rPr>
                        <a:t>省、府（州）、县（州）三级</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xBody>
                    <a:bodyPr/>
                    <a:lstStyle/>
                    <a:p>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2000"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2"/>
          <a:stretch>
            <a:fillRect/>
          </a:stretch>
        </p:blipFill>
        <p:spPr>
          <a:xfrm>
            <a:off x="1360805" y="1708785"/>
            <a:ext cx="5992495" cy="3447415"/>
          </a:xfrm>
          <a:prstGeom prst="rect">
            <a:avLst/>
          </a:prstGeom>
        </p:spPr>
      </p:pic>
      <p:sp>
        <p:nvSpPr>
          <p:cNvPr id="100" name="文本框 99"/>
          <p:cNvSpPr txBox="1"/>
          <p:nvPr/>
        </p:nvSpPr>
        <p:spPr>
          <a:xfrm>
            <a:off x="7561580" y="1468755"/>
            <a:ext cx="3044190" cy="3928110"/>
          </a:xfrm>
          <a:prstGeom prst="rect">
            <a:avLst/>
          </a:prstGeom>
          <a:noFill/>
          <a:ln w="9525">
            <a:noFill/>
          </a:ln>
        </p:spPr>
        <p:txBody>
          <a:bodyPr wrap="square">
            <a:spAutoFit/>
          </a:bodyPr>
          <a:lstStyle/>
          <a:p>
            <a:pPr indent="0">
              <a:lnSpc>
                <a:spcPct val="130000"/>
              </a:lnSpc>
            </a:pPr>
            <a:r>
              <a:rPr lang="en-US" sz="2400" b="0">
                <a:solidFill>
                  <a:srgbClr val="FF0000"/>
                </a:solidFill>
                <a:latin typeface="微软雅黑" panose="020B0503020204020204" charset="-122"/>
                <a:ea typeface="微软雅黑"/>
                <a:cs typeface="微软雅黑" panose="020B0503020204020204" charset="-122"/>
              </a:rPr>
              <a:t>▲ </a:t>
            </a:r>
            <a:r>
              <a:rPr lang="zh-CN" sz="2400" b="1">
                <a:solidFill>
                  <a:schemeClr val="tx1"/>
                </a:solidFill>
                <a:latin typeface="微软雅黑" panose="020B0503020204020204" charset="-122"/>
                <a:ea typeface="微软雅黑"/>
                <a:cs typeface="微软雅黑" panose="020B0503020204020204" charset="-122"/>
              </a:rPr>
              <a:t>唐朝沙州节度使张承奉致都僧统等帖</a:t>
            </a:r>
          </a:p>
          <a:p>
            <a:pPr indent="0">
              <a:lnSpc>
                <a:spcPct val="130000"/>
              </a:lnSpc>
            </a:pPr>
            <a:r>
              <a:rPr lang="en-US" sz="2400" b="1">
                <a:solidFill>
                  <a:schemeClr val="tx1"/>
                </a:solidFill>
                <a:latin typeface="微软雅黑" panose="020B0503020204020204" charset="-122"/>
                <a:ea typeface="微软雅黑"/>
                <a:cs typeface="微软雅黑" panose="020B0503020204020204" charset="-122"/>
              </a:rPr>
              <a:t>       </a:t>
            </a:r>
            <a:r>
              <a:rPr lang="zh-CN" sz="2400" b="1">
                <a:solidFill>
                  <a:schemeClr val="accent6">
                    <a:lumMod val="75000"/>
                  </a:schemeClr>
                </a:solidFill>
                <a:latin typeface="微软雅黑" panose="020B0503020204020204" charset="-122"/>
                <a:ea typeface="微软雅黑"/>
                <a:cs typeface="微软雅黑" panose="020B0503020204020204" charset="-122"/>
              </a:rPr>
              <a:t>节度使是唐朝中后期州以上的地方军政长官。此帖有“沙州节度使印”，是沙州节度使给都僧统等的帖。</a:t>
            </a:r>
            <a:endParaRPr lang="zh-CN" altLang="en-US" sz="2400" b="1">
              <a:solidFill>
                <a:schemeClr val="accent6">
                  <a:lumMod val="75000"/>
                </a:schemeClr>
              </a:solidFill>
              <a:latin typeface="微软雅黑" panose="020B0503020204020204" charset="-122"/>
              <a:ea typeface="微软雅黑"/>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edge">
                                      <p:cBhvr>
                                        <p:cTn id="7" dur="2000"/>
                                        <p:tgtEl>
                                          <p:spTgt spid="11"/>
                                        </p:tgtEl>
                                      </p:cBhvr>
                                    </p:animEffect>
                                  </p:childTnLst>
                                </p:cTn>
                              </p:par>
                              <p:par>
                                <p:cTn id="8" presetID="30" presetClass="entr" presetSubtype="0" fill="hold" grpId="0" nodeType="withEffect">
                                  <p:stCondLst>
                                    <p:cond delay="0"/>
                                  </p:stCondLst>
                                  <p:childTnLst>
                                    <p:set>
                                      <p:cBhvr>
                                        <p:cTn id="9" dur="1" fill="hold">
                                          <p:stCondLst>
                                            <p:cond delay="0"/>
                                          </p:stCondLst>
                                        </p:cTn>
                                        <p:tgtEl>
                                          <p:spTgt spid="100"/>
                                        </p:tgtEl>
                                        <p:attrNameLst>
                                          <p:attrName>style.visibility</p:attrName>
                                        </p:attrNameLst>
                                      </p:cBhvr>
                                      <p:to>
                                        <p:strVal val="visible"/>
                                      </p:to>
                                    </p:set>
                                    <p:animEffect transition="in" filter="fade">
                                      <p:cBhvr>
                                        <p:cTn id="10" dur="800" decel="100000"/>
                                        <p:tgtEl>
                                          <p:spTgt spid="100"/>
                                        </p:tgtEl>
                                      </p:cBhvr>
                                    </p:animEffect>
                                    <p:anim calcmode="lin" valueType="num">
                                      <p:cBhvr>
                                        <p:cTn id="11" dur="800" decel="100000" fill="hold"/>
                                        <p:tgtEl>
                                          <p:spTgt spid="100"/>
                                        </p:tgtEl>
                                        <p:attrNameLst>
                                          <p:attrName>style.rotation</p:attrName>
                                        </p:attrNameLst>
                                      </p:cBhvr>
                                      <p:tavLst>
                                        <p:tav tm="0">
                                          <p:val>
                                            <p:fltVal val="-90"/>
                                          </p:val>
                                        </p:tav>
                                        <p:tav tm="100000">
                                          <p:val>
                                            <p:fltVal val="0"/>
                                          </p:val>
                                        </p:tav>
                                      </p:tavLst>
                                    </p:anim>
                                    <p:anim calcmode="lin" valueType="num">
                                      <p:cBhvr>
                                        <p:cTn id="12" dur="800" decel="100000" fill="hold"/>
                                        <p:tgtEl>
                                          <p:spTgt spid="100"/>
                                        </p:tgtEl>
                                        <p:attrNameLst>
                                          <p:attrName>ppt_x</p:attrName>
                                        </p:attrNameLst>
                                      </p:cBhvr>
                                      <p:tavLst>
                                        <p:tav tm="0">
                                          <p:val>
                                            <p:strVal val="#ppt_x+0.4"/>
                                          </p:val>
                                        </p:tav>
                                        <p:tav tm="100000">
                                          <p:val>
                                            <p:strVal val="#ppt_x-0.05"/>
                                          </p:val>
                                        </p:tav>
                                      </p:tavLst>
                                    </p:anim>
                                    <p:anim calcmode="lin" valueType="num">
                                      <p:cBhvr>
                                        <p:cTn id="13" dur="800" decel="100000" fill="hold"/>
                                        <p:tgtEl>
                                          <p:spTgt spid="100"/>
                                        </p:tgtEl>
                                        <p:attrNameLst>
                                          <p:attrName>ppt_y</p:attrName>
                                        </p:attrNameLst>
                                      </p:cBhvr>
                                      <p:tavLst>
                                        <p:tav tm="0">
                                          <p:val>
                                            <p:strVal val="#ppt_y-0.4"/>
                                          </p:val>
                                        </p:tav>
                                        <p:tav tm="100000">
                                          <p:val>
                                            <p:strVal val="#ppt_y+0.1"/>
                                          </p:val>
                                        </p:tav>
                                      </p:tavLst>
                                    </p:anim>
                                    <p:anim calcmode="lin" valueType="num">
                                      <p:cBhvr>
                                        <p:cTn id="14" dur="200" accel="100000" fill="hold">
                                          <p:stCondLst>
                                            <p:cond delay="800"/>
                                          </p:stCondLst>
                                        </p:cTn>
                                        <p:tgtEl>
                                          <p:spTgt spid="100"/>
                                        </p:tgtEl>
                                        <p:attrNameLst>
                                          <p:attrName>ppt_x</p:attrName>
                                        </p:attrNameLst>
                                      </p:cBhvr>
                                      <p:tavLst>
                                        <p:tav tm="0">
                                          <p:val>
                                            <p:strVal val="#ppt_x-0.05"/>
                                          </p:val>
                                        </p:tav>
                                        <p:tav tm="100000">
                                          <p:val>
                                            <p:strVal val="#ppt_x"/>
                                          </p:val>
                                        </p:tav>
                                      </p:tavLst>
                                    </p:anim>
                                    <p:anim calcmode="lin" valueType="num">
                                      <p:cBhvr>
                                        <p:cTn id="15" dur="200" accel="100000" fill="hold">
                                          <p:stCondLst>
                                            <p:cond delay="800"/>
                                          </p:stCondLst>
                                        </p:cTn>
                                        <p:tgtEl>
                                          <p:spTgt spid="10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78965" y="4323080"/>
            <a:ext cx="8580120" cy="1641475"/>
          </a:xfrm>
          <a:prstGeom prst="rect">
            <a:avLst/>
          </a:prstGeom>
          <a:noFill/>
        </p:spPr>
        <p:txBody>
          <a:bodyPr wrap="square" rtlCol="0" anchor="t">
            <a:spAutoFit/>
          </a:bodyPr>
          <a:lstStyle/>
          <a:p>
            <a:pPr indent="0">
              <a:lnSpc>
                <a:spcPct val="140000"/>
              </a:lnSpc>
            </a:pPr>
            <a:r>
              <a:rPr lang="en-US" altLang="zh-CN" sz="2400" b="1">
                <a:solidFill>
                  <a:srgbClr val="FF0000"/>
                </a:solidFill>
                <a:latin typeface="微软雅黑" panose="020B0503020204020204" charset="-122"/>
                <a:ea typeface="微软雅黑"/>
                <a:cs typeface="微软雅黑" panose="020B0503020204020204" charset="-122"/>
                <a:sym typeface="+mn-ea"/>
              </a:rPr>
              <a:t>       </a:t>
            </a:r>
            <a:r>
              <a:rPr lang="zh-CN" sz="2400" b="1">
                <a:solidFill>
                  <a:srgbClr val="FF0000"/>
                </a:solidFill>
                <a:latin typeface="微软雅黑" panose="020B0503020204020204" charset="-122"/>
                <a:ea typeface="微软雅黑"/>
                <a:cs typeface="微软雅黑" panose="020B0503020204020204" charset="-122"/>
                <a:sym typeface="+mn-ea"/>
              </a:rPr>
              <a:t>查阅相关资料，结合课文内容，想想：中国古代自秦汉以后为什么要坚持实行以郡县制为主体的地方行政制度?它有什么历史作用?</a:t>
            </a:r>
            <a:endParaRPr lang="zh-CN" altLang="en-US" sz="2400"/>
          </a:p>
        </p:txBody>
      </p:sp>
      <p:grpSp>
        <p:nvGrpSpPr>
          <p:cNvPr id="3" name="组合 2"/>
          <p:cNvGrpSpPr/>
          <p:nvPr/>
        </p:nvGrpSpPr>
        <p:grpSpPr>
          <a:xfrm>
            <a:off x="1732915" y="1054735"/>
            <a:ext cx="8726170" cy="3191510"/>
            <a:chOff x="2729" y="1661"/>
            <a:chExt cx="13742" cy="5026"/>
          </a:xfrm>
        </p:grpSpPr>
        <p:sp>
          <p:nvSpPr>
            <p:cNvPr id="100" name="文本框 99"/>
            <p:cNvSpPr txBox="1"/>
            <p:nvPr/>
          </p:nvSpPr>
          <p:spPr>
            <a:xfrm>
              <a:off x="2729" y="1661"/>
              <a:ext cx="13742" cy="5027"/>
            </a:xfrm>
            <a:prstGeom prst="rect">
              <a:avLst/>
            </a:prstGeom>
            <a:noFill/>
            <a:ln w="9525">
              <a:noFill/>
            </a:ln>
          </p:spPr>
          <p:txBody>
            <a:bodyPr wrap="square">
              <a:spAutoFit/>
            </a:bodyPr>
            <a:lstStyle/>
            <a:p>
              <a:pPr indent="0">
                <a:lnSpc>
                  <a:spcPct val="140000"/>
                </a:lnSpc>
              </a:pPr>
              <a:r>
                <a:rPr lang="en-US" altLang="zh-CN" sz="2400" b="1">
                  <a:solidFill>
                    <a:srgbClr val="000000"/>
                  </a:solidFill>
                  <a:latin typeface="微软雅黑" panose="020B0503020204020204" charset="-122"/>
                  <a:ea typeface="微软雅黑"/>
                  <a:cs typeface="微软雅黑" panose="020B0503020204020204" charset="-122"/>
                </a:rPr>
                <a:t>      </a:t>
              </a:r>
              <a:r>
                <a:rPr lang="en-US" altLang="zh-CN" sz="2400" b="1">
                  <a:solidFill>
                    <a:srgbClr val="0000FF"/>
                  </a:solidFill>
                  <a:latin typeface="微软雅黑" panose="020B0503020204020204" charset="-122"/>
                  <a:ea typeface="微软雅黑"/>
                  <a:cs typeface="微软雅黑" panose="020B0503020204020204" charset="-122"/>
                </a:rPr>
                <a:t> </a:t>
              </a:r>
              <a:r>
                <a:rPr lang="zh-CN" sz="2400" b="1">
                  <a:solidFill>
                    <a:srgbClr val="0000FF"/>
                  </a:solidFill>
                  <a:latin typeface="微软雅黑" panose="020B0503020204020204" charset="-122"/>
                  <a:ea typeface="微软雅黑"/>
                  <a:cs typeface="微软雅黑" panose="020B0503020204020204" charset="-122"/>
                </a:rPr>
                <a:t>问题探究</a:t>
              </a:r>
              <a:r>
                <a:rPr lang="en-US" sz="2400" b="1">
                  <a:solidFill>
                    <a:srgbClr val="000000"/>
                  </a:solidFill>
                  <a:latin typeface="微软雅黑" panose="020B0503020204020204" charset="-122"/>
                  <a:ea typeface="微软雅黑"/>
                  <a:cs typeface="微软雅黑" panose="020B0503020204020204" charset="-122"/>
                </a:rPr>
                <a:t>    </a:t>
              </a:r>
            </a:p>
            <a:p>
              <a:pPr indent="0">
                <a:lnSpc>
                  <a:spcPct val="140000"/>
                </a:lnSpc>
              </a:pPr>
              <a:r>
                <a:rPr lang="zh-CN" sz="2400" b="1">
                  <a:solidFill>
                    <a:srgbClr val="000000"/>
                  </a:solidFill>
                  <a:latin typeface="微软雅黑" panose="020B0503020204020204" charset="-122"/>
                  <a:ea typeface="微软雅黑"/>
                  <a:cs typeface="微软雅黑" panose="020B0503020204020204" charset="-122"/>
                </a:rPr>
                <a:t>       </a:t>
              </a:r>
              <a:r>
                <a:rPr lang="zh-CN" sz="2400" b="1">
                  <a:solidFill>
                    <a:schemeClr val="accent6">
                      <a:lumMod val="75000"/>
                    </a:schemeClr>
                  </a:solidFill>
                  <a:latin typeface="微软雅黑" panose="020B0503020204020204" charset="-122"/>
                  <a:ea typeface="微软雅黑"/>
                  <a:cs typeface="微软雅黑" panose="020B0503020204020204" charset="-122"/>
                </a:rPr>
                <a:t>唐朝柳宗元《封建论》说:“今国家尽制郡邑，连置守宰，其不可变也固矣。”明末清初顾炎武《郡县论》也说:“封建之废，非一日之故也，虽圣人起，亦将变而为郡县。”这两位思想家认为，郡县制的形成是不以人的主观意志为转移的，是历史发展的必然结果。</a:t>
              </a:r>
              <a:endParaRPr lang="zh-CN" altLang="en-US" sz="2400" b="1">
                <a:solidFill>
                  <a:schemeClr val="accent6">
                    <a:lumMod val="75000"/>
                  </a:schemeClr>
                </a:solidFill>
                <a:latin typeface="微软雅黑" panose="020B0503020204020204" charset="-122"/>
                <a:ea typeface="微软雅黑"/>
                <a:cs typeface="微软雅黑" panose="020B0503020204020204" charset="-122"/>
              </a:endParaRPr>
            </a:p>
          </p:txBody>
        </p:sp>
        <p:pic>
          <p:nvPicPr>
            <p:cNvPr id="11" name="图片 6" descr="图片153"/>
            <p:cNvPicPr>
              <a:picLocks noChangeAspect="1"/>
            </p:cNvPicPr>
            <p:nvPr/>
          </p:nvPicPr>
          <p:blipFill>
            <a:blip r:embed="rId2">
              <a:lum bright="-6000"/>
            </a:blip>
            <a:stretch>
              <a:fillRect/>
            </a:stretch>
          </p:blipFill>
          <p:spPr>
            <a:xfrm>
              <a:off x="2959" y="1897"/>
              <a:ext cx="654" cy="639"/>
            </a:xfrm>
            <a:prstGeom prst="ellipse">
              <a:avLst/>
            </a:prstGeom>
            <a:ln w="28575">
              <a:solidFill>
                <a:schemeClr val="bg1"/>
              </a:solidFill>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2" fill="hold" nodeType="clickEffect">
                                  <p:stCondLst>
                                    <p:cond delay="0"/>
                                  </p:stCondLst>
                                  <p:childTnLst>
                                    <p:set>
                                      <p:cBhvr>
                                        <p:cTn id="6" dur="2000" fill="hold">
                                          <p:stCondLst>
                                            <p:cond delay="0"/>
                                          </p:stCondLst>
                                        </p:cTn>
                                        <p:tgtEl>
                                          <p:spTgt spid="3"/>
                                        </p:tgtEl>
                                        <p:attrNameLst>
                                          <p:attrName>style.visibility</p:attrName>
                                        </p:attrNameLst>
                                      </p:cBhvr>
                                      <p:to>
                                        <p:strVal val="visible"/>
                                      </p:to>
                                    </p:set>
                                    <p:anim calcmode="lin" valueType="num">
                                      <p:cBhvr additive="base">
                                        <p:cTn id="7" dur="2000"/>
                                        <p:tgtEl>
                                          <p:spTgt spid="3"/>
                                        </p:tgtEl>
                                        <p:attrNameLst>
                                          <p:attrName>ppt_x</p:attrName>
                                        </p:attrNameLst>
                                      </p:cBhvr>
                                      <p:tavLst>
                                        <p:tav tm="0">
                                          <p:val>
                                            <p:strVal val="#ppt_x+#ppt_w*1.125000"/>
                                          </p:val>
                                        </p:tav>
                                        <p:tav tm="100000">
                                          <p:val>
                                            <p:strVal val="#ppt_x"/>
                                          </p:val>
                                        </p:tav>
                                      </p:tavLst>
                                    </p:anim>
                                    <p:animEffect transition="in" filter="wipe(left)">
                                      <p:cBhvr>
                                        <p:cTn id="8" dur="2000"/>
                                        <p:tgtEl>
                                          <p:spTgt spid="3"/>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80">
                                          <p:stCondLst>
                                            <p:cond delay="0"/>
                                          </p:stCondLst>
                                        </p:cTn>
                                        <p:tgtEl>
                                          <p:spTgt spid="2"/>
                                        </p:tgtEl>
                                      </p:cBhvr>
                                    </p:animEffect>
                                    <p:anim calcmode="lin" valueType="num">
                                      <p:cBhvr>
                                        <p:cTn id="1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9" dur="26">
                                          <p:stCondLst>
                                            <p:cond delay="650"/>
                                          </p:stCondLst>
                                        </p:cTn>
                                        <p:tgtEl>
                                          <p:spTgt spid="2"/>
                                        </p:tgtEl>
                                      </p:cBhvr>
                                      <p:to x="100000" y="60000"/>
                                    </p:animScale>
                                    <p:animScale>
                                      <p:cBhvr>
                                        <p:cTn id="20" dur="166" decel="50000">
                                          <p:stCondLst>
                                            <p:cond delay="676"/>
                                          </p:stCondLst>
                                        </p:cTn>
                                        <p:tgtEl>
                                          <p:spTgt spid="2"/>
                                        </p:tgtEl>
                                      </p:cBhvr>
                                      <p:to x="100000" y="100000"/>
                                    </p:animScale>
                                    <p:animScale>
                                      <p:cBhvr>
                                        <p:cTn id="21" dur="26">
                                          <p:stCondLst>
                                            <p:cond delay="1312"/>
                                          </p:stCondLst>
                                        </p:cTn>
                                        <p:tgtEl>
                                          <p:spTgt spid="2"/>
                                        </p:tgtEl>
                                      </p:cBhvr>
                                      <p:to x="100000" y="80000"/>
                                    </p:animScale>
                                    <p:animScale>
                                      <p:cBhvr>
                                        <p:cTn id="22" dur="166" decel="50000">
                                          <p:stCondLst>
                                            <p:cond delay="1338"/>
                                          </p:stCondLst>
                                        </p:cTn>
                                        <p:tgtEl>
                                          <p:spTgt spid="2"/>
                                        </p:tgtEl>
                                      </p:cBhvr>
                                      <p:to x="100000" y="100000"/>
                                    </p:animScale>
                                    <p:animScale>
                                      <p:cBhvr>
                                        <p:cTn id="23" dur="26">
                                          <p:stCondLst>
                                            <p:cond delay="1642"/>
                                          </p:stCondLst>
                                        </p:cTn>
                                        <p:tgtEl>
                                          <p:spTgt spid="2"/>
                                        </p:tgtEl>
                                      </p:cBhvr>
                                      <p:to x="100000" y="90000"/>
                                    </p:animScale>
                                    <p:animScale>
                                      <p:cBhvr>
                                        <p:cTn id="24" dur="166" decel="50000">
                                          <p:stCondLst>
                                            <p:cond delay="1668"/>
                                          </p:stCondLst>
                                        </p:cTn>
                                        <p:tgtEl>
                                          <p:spTgt spid="2"/>
                                        </p:tgtEl>
                                      </p:cBhvr>
                                      <p:to x="100000" y="100000"/>
                                    </p:animScale>
                                    <p:animScale>
                                      <p:cBhvr>
                                        <p:cTn id="25" dur="26">
                                          <p:stCondLst>
                                            <p:cond delay="1808"/>
                                          </p:stCondLst>
                                        </p:cTn>
                                        <p:tgtEl>
                                          <p:spTgt spid="2"/>
                                        </p:tgtEl>
                                      </p:cBhvr>
                                      <p:to x="100000" y="95000"/>
                                    </p:animScale>
                                    <p:animScale>
                                      <p:cBhvr>
                                        <p:cTn id="26"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580515" y="4725670"/>
            <a:ext cx="9317355" cy="1124585"/>
          </a:xfrm>
          <a:prstGeom prst="rect">
            <a:avLst/>
          </a:prstGeom>
          <a:noFill/>
        </p:spPr>
        <p:txBody>
          <a:bodyPr wrap="square" rtlCol="0" anchor="t">
            <a:spAutoFit/>
          </a:bodyPr>
          <a:lstStyle/>
          <a:p>
            <a:pPr indent="306070" algn="l">
              <a:lnSpc>
                <a:spcPct val="140000"/>
              </a:lnSpc>
            </a:pPr>
            <a:r>
              <a:rPr lang="en-US" altLang="zh-CN" sz="2400" b="1">
                <a:solidFill>
                  <a:srgbClr val="FF0000"/>
                </a:solidFill>
                <a:latin typeface="微软雅黑" panose="020B0503020204020204" charset="-122"/>
                <a:ea typeface="微软雅黑"/>
                <a:cs typeface="微软雅黑" panose="020B0503020204020204" charset="-122"/>
                <a:sym typeface="+mn-ea"/>
              </a:rPr>
              <a:t>  </a:t>
            </a:r>
            <a:r>
              <a:rPr lang="zh-CN" sz="2400" b="1">
                <a:solidFill>
                  <a:srgbClr val="FF0000"/>
                </a:solidFill>
                <a:latin typeface="微软雅黑" panose="020B0503020204020204" charset="-122"/>
                <a:ea typeface="微软雅黑"/>
                <a:cs typeface="微软雅黑" panose="020B0503020204020204" charset="-122"/>
                <a:sym typeface="+mn-ea"/>
              </a:rPr>
              <a:t>查阅相关资料，了解廷议、朝议、集议的基本形式，进一步认识中国古代中央集权下中央决策的方式。</a:t>
            </a:r>
            <a:endParaRPr lang="zh-CN" altLang="en-US" sz="2400"/>
          </a:p>
        </p:txBody>
      </p:sp>
      <p:grpSp>
        <p:nvGrpSpPr>
          <p:cNvPr id="3" name="组合 2"/>
          <p:cNvGrpSpPr/>
          <p:nvPr/>
        </p:nvGrpSpPr>
        <p:grpSpPr>
          <a:xfrm>
            <a:off x="1580515" y="1016635"/>
            <a:ext cx="9160510" cy="3708400"/>
            <a:chOff x="2489" y="1601"/>
            <a:chExt cx="14426" cy="5840"/>
          </a:xfrm>
        </p:grpSpPr>
        <p:sp>
          <p:nvSpPr>
            <p:cNvPr id="100" name="文本框 99"/>
            <p:cNvSpPr txBox="1"/>
            <p:nvPr/>
          </p:nvSpPr>
          <p:spPr>
            <a:xfrm>
              <a:off x="2489" y="1601"/>
              <a:ext cx="14426" cy="5841"/>
            </a:xfrm>
            <a:prstGeom prst="rect">
              <a:avLst/>
            </a:prstGeom>
            <a:noFill/>
            <a:ln w="9525">
              <a:noFill/>
            </a:ln>
          </p:spPr>
          <p:txBody>
            <a:bodyPr wrap="square">
              <a:spAutoFit/>
            </a:bodyPr>
            <a:lstStyle/>
            <a:p>
              <a:pPr indent="306070">
                <a:lnSpc>
                  <a:spcPct val="140000"/>
                </a:lnSpc>
              </a:pPr>
              <a:r>
                <a:rPr lang="en-US" altLang="zh-CN" sz="2400" b="1">
                  <a:solidFill>
                    <a:srgbClr val="000000"/>
                  </a:solidFill>
                  <a:latin typeface="微软雅黑" panose="020B0503020204020204" charset="-122"/>
                  <a:ea typeface="微软雅黑"/>
                  <a:cs typeface="微软雅黑" panose="020B0503020204020204" charset="-122"/>
                </a:rPr>
                <a:t>  </a:t>
              </a:r>
              <a:r>
                <a:rPr lang="zh-CN" sz="2400" b="1">
                  <a:solidFill>
                    <a:srgbClr val="C00000"/>
                  </a:solidFill>
                  <a:latin typeface="微软雅黑" panose="020B0503020204020204" charset="-122"/>
                  <a:ea typeface="微软雅黑"/>
                  <a:cs typeface="微软雅黑" panose="020B0503020204020204" charset="-122"/>
                </a:rPr>
                <a:t>学习拓展</a:t>
              </a:r>
              <a:r>
                <a:rPr lang="en-US" sz="2400" b="1">
                  <a:solidFill>
                    <a:srgbClr val="C00000"/>
                  </a:solidFill>
                  <a:latin typeface="微软雅黑" panose="020B0503020204020204" charset="-122"/>
                  <a:ea typeface="微软雅黑"/>
                  <a:cs typeface="微软雅黑" panose="020B0503020204020204" charset="-122"/>
                </a:rPr>
                <a:t> </a:t>
              </a:r>
              <a:r>
                <a:rPr lang="en-US" sz="2400" b="1">
                  <a:solidFill>
                    <a:srgbClr val="000000"/>
                  </a:solidFill>
                  <a:latin typeface="微软雅黑" panose="020B0503020204020204" charset="-122"/>
                  <a:ea typeface="微软雅黑"/>
                  <a:cs typeface="微软雅黑" panose="020B0503020204020204" charset="-122"/>
                </a:rPr>
                <a:t>  </a:t>
              </a:r>
            </a:p>
            <a:p>
              <a:pPr indent="306070">
                <a:lnSpc>
                  <a:spcPct val="140000"/>
                </a:lnSpc>
              </a:pPr>
              <a:r>
                <a:rPr lang="zh-CN" sz="2400" b="1">
                  <a:solidFill>
                    <a:srgbClr val="000000"/>
                  </a:solidFill>
                  <a:latin typeface="微软雅黑" panose="020B0503020204020204" charset="-122"/>
                  <a:ea typeface="微软雅黑"/>
                  <a:cs typeface="微软雅黑" panose="020B0503020204020204" charset="-122"/>
                </a:rPr>
                <a:t>   </a:t>
              </a:r>
              <a:r>
                <a:rPr lang="zh-CN" sz="2400" b="1">
                  <a:solidFill>
                    <a:schemeClr val="accent5">
                      <a:lumMod val="75000"/>
                    </a:schemeClr>
                  </a:solidFill>
                  <a:latin typeface="微软雅黑" panose="020B0503020204020204" charset="-122"/>
                  <a:ea typeface="微软雅黑"/>
                  <a:cs typeface="微软雅黑" panose="020B0503020204020204" charset="-122"/>
                </a:rPr>
                <a:t>廷议、朝议、集议，是中国古代中央决策体制的重要方式。当国家遇到重大事务时，皇帝或皇帝责成中枢首脑召集相关官员进行讨论，讨论结果由皇帝最后裁定，即所谓“兼听独断”。秦朝皇帝制度、郡县制的确立，都经过了讨论。唐朝有三省长官在政事堂合议的制度，宋明清时期廷议、朝议、集议制度进一步规范化，在保障决策的合理性方面发挥了积极作用。</a:t>
              </a:r>
              <a:r>
                <a:rPr lang="en-US" sz="2400" b="1">
                  <a:solidFill>
                    <a:schemeClr val="accent5"/>
                  </a:solidFill>
                  <a:latin typeface="微软雅黑" panose="020B0503020204020204" charset="-122"/>
                  <a:ea typeface="微软雅黑"/>
                  <a:cs typeface="微软雅黑" panose="020B0503020204020204" charset="-122"/>
                </a:rPr>
                <a:t>   </a:t>
              </a:r>
              <a:endParaRPr lang="en-US" altLang="en-US" sz="2400" b="1">
                <a:solidFill>
                  <a:schemeClr val="accent5"/>
                </a:solidFill>
                <a:latin typeface="微软雅黑" panose="020B0503020204020204" charset="-122"/>
                <a:ea typeface="微软雅黑"/>
                <a:cs typeface="微软雅黑" panose="020B0503020204020204" charset="-122"/>
              </a:endParaRPr>
            </a:p>
          </p:txBody>
        </p:sp>
        <p:pic>
          <p:nvPicPr>
            <p:cNvPr id="10" name="图片 2" descr="图片121"/>
            <p:cNvPicPr>
              <a:picLocks noChangeAspect="1"/>
            </p:cNvPicPr>
            <p:nvPr/>
          </p:nvPicPr>
          <p:blipFill>
            <a:blip r:embed="rId2">
              <a:lum bright="12000"/>
            </a:blip>
            <a:stretch>
              <a:fillRect/>
            </a:stretch>
          </p:blipFill>
          <p:spPr>
            <a:xfrm>
              <a:off x="2489" y="1852"/>
              <a:ext cx="666" cy="648"/>
            </a:xfrm>
            <a:prstGeom prst="ellipse">
              <a:avLst/>
            </a:prstGeom>
            <a:ln w="28575">
              <a:solidFill>
                <a:schemeClr val="bg1"/>
              </a:solidFill>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2000" fill="hold">
                                          <p:stCondLst>
                                            <p:cond delay="0"/>
                                          </p:stCondLst>
                                        </p:cTn>
                                        <p:tgtEl>
                                          <p:spTgt spid="3"/>
                                        </p:tgtEl>
                                        <p:attrNameLst>
                                          <p:attrName>style.visibility</p:attrName>
                                        </p:attrNameLst>
                                      </p:cBhvr>
                                      <p:to>
                                        <p:strVal val="visible"/>
                                      </p:to>
                                    </p:set>
                                    <p:anim calcmode="lin" valueType="num">
                                      <p:cBhvr additive="base">
                                        <p:cTn id="7" dur="2000"/>
                                        <p:tgtEl>
                                          <p:spTgt spid="3"/>
                                        </p:tgtEl>
                                        <p:attrNameLst>
                                          <p:attrName>ppt_y</p:attrName>
                                        </p:attrNameLst>
                                      </p:cBhvr>
                                      <p:tavLst>
                                        <p:tav tm="0">
                                          <p:val>
                                            <p:strVal val="#ppt_y+#ppt_h*1.125000"/>
                                          </p:val>
                                        </p:tav>
                                        <p:tav tm="100000">
                                          <p:val>
                                            <p:strVal val="#ppt_y"/>
                                          </p:val>
                                        </p:tav>
                                      </p:tavLst>
                                    </p:anim>
                                    <p:animEffect transition="in" filter="wipe(up)">
                                      <p:cBhvr>
                                        <p:cTn id="8" dur="2000"/>
                                        <p:tgtEl>
                                          <p:spTgt spid="3"/>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80">
                                          <p:stCondLst>
                                            <p:cond delay="0"/>
                                          </p:stCondLst>
                                        </p:cTn>
                                        <p:tgtEl>
                                          <p:spTgt spid="2"/>
                                        </p:tgtEl>
                                      </p:cBhvr>
                                    </p:animEffect>
                                    <p:anim calcmode="lin" valueType="num">
                                      <p:cBhvr>
                                        <p:cTn id="14"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9" dur="26">
                                          <p:stCondLst>
                                            <p:cond delay="650"/>
                                          </p:stCondLst>
                                        </p:cTn>
                                        <p:tgtEl>
                                          <p:spTgt spid="2"/>
                                        </p:tgtEl>
                                      </p:cBhvr>
                                      <p:to x="100000" y="60000"/>
                                    </p:animScale>
                                    <p:animScale>
                                      <p:cBhvr>
                                        <p:cTn id="20" dur="166" decel="50000">
                                          <p:stCondLst>
                                            <p:cond delay="676"/>
                                          </p:stCondLst>
                                        </p:cTn>
                                        <p:tgtEl>
                                          <p:spTgt spid="2"/>
                                        </p:tgtEl>
                                      </p:cBhvr>
                                      <p:to x="100000" y="100000"/>
                                    </p:animScale>
                                    <p:animScale>
                                      <p:cBhvr>
                                        <p:cTn id="21" dur="26">
                                          <p:stCondLst>
                                            <p:cond delay="1312"/>
                                          </p:stCondLst>
                                        </p:cTn>
                                        <p:tgtEl>
                                          <p:spTgt spid="2"/>
                                        </p:tgtEl>
                                      </p:cBhvr>
                                      <p:to x="100000" y="80000"/>
                                    </p:animScale>
                                    <p:animScale>
                                      <p:cBhvr>
                                        <p:cTn id="22" dur="166" decel="50000">
                                          <p:stCondLst>
                                            <p:cond delay="1338"/>
                                          </p:stCondLst>
                                        </p:cTn>
                                        <p:tgtEl>
                                          <p:spTgt spid="2"/>
                                        </p:tgtEl>
                                      </p:cBhvr>
                                      <p:to x="100000" y="100000"/>
                                    </p:animScale>
                                    <p:animScale>
                                      <p:cBhvr>
                                        <p:cTn id="23" dur="26">
                                          <p:stCondLst>
                                            <p:cond delay="1642"/>
                                          </p:stCondLst>
                                        </p:cTn>
                                        <p:tgtEl>
                                          <p:spTgt spid="2"/>
                                        </p:tgtEl>
                                      </p:cBhvr>
                                      <p:to x="100000" y="90000"/>
                                    </p:animScale>
                                    <p:animScale>
                                      <p:cBhvr>
                                        <p:cTn id="24" dur="166" decel="50000">
                                          <p:stCondLst>
                                            <p:cond delay="1668"/>
                                          </p:stCondLst>
                                        </p:cTn>
                                        <p:tgtEl>
                                          <p:spTgt spid="2"/>
                                        </p:tgtEl>
                                      </p:cBhvr>
                                      <p:to x="100000" y="100000"/>
                                    </p:animScale>
                                    <p:animScale>
                                      <p:cBhvr>
                                        <p:cTn id="25" dur="26">
                                          <p:stCondLst>
                                            <p:cond delay="1808"/>
                                          </p:stCondLst>
                                        </p:cTn>
                                        <p:tgtEl>
                                          <p:spTgt spid="2"/>
                                        </p:tgtEl>
                                      </p:cBhvr>
                                      <p:to x="100000" y="95000"/>
                                    </p:animScale>
                                    <p:animScale>
                                      <p:cBhvr>
                                        <p:cTn id="26"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组合 61"/>
          <p:cNvGrpSpPr/>
          <p:nvPr/>
        </p:nvGrpSpPr>
        <p:grpSpPr>
          <a:xfrm>
            <a:off x="942975" y="3585210"/>
            <a:ext cx="10305415" cy="559435"/>
            <a:chOff x="1485" y="5646"/>
            <a:chExt cx="16229" cy="881"/>
          </a:xfrm>
          <a:solidFill>
            <a:schemeClr val="accent2"/>
          </a:solidFill>
        </p:grpSpPr>
        <p:sp>
          <p:nvSpPr>
            <p:cNvPr id="2" name="流程图: 过程 1"/>
            <p:cNvSpPr/>
            <p:nvPr/>
          </p:nvSpPr>
          <p:spPr>
            <a:xfrm>
              <a:off x="1485" y="5646"/>
              <a:ext cx="16229" cy="881"/>
            </a:xfrm>
            <a:prstGeom prst="flowChartProcess">
              <a:avLst/>
            </a:prstGeom>
            <a:grpFill/>
            <a:ln w="28575">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文本框 18"/>
            <p:cNvSpPr txBox="1"/>
            <p:nvPr/>
          </p:nvSpPr>
          <p:spPr>
            <a:xfrm>
              <a:off x="1683" y="5756"/>
              <a:ext cx="1303" cy="628"/>
            </a:xfrm>
            <a:prstGeom prst="rect">
              <a:avLst/>
            </a:prstGeom>
            <a:grpFill/>
            <a:ln>
              <a:noFill/>
            </a:ln>
          </p:spPr>
          <p:txBody>
            <a:bodyPr wrap="square" rtlCol="0">
              <a:spAutoFit/>
            </a:bodyPr>
            <a:lstStyle/>
            <a:p>
              <a:pPr algn="ctr"/>
              <a:r>
                <a:rPr lang="zh-CN" altLang="en-US" sz="2000" b="1">
                  <a:solidFill>
                    <a:schemeClr val="tx1"/>
                  </a:solidFill>
                </a:rPr>
                <a:t>远古</a:t>
              </a:r>
            </a:p>
          </p:txBody>
        </p:sp>
        <p:sp>
          <p:nvSpPr>
            <p:cNvPr id="20" name="文本框 19"/>
            <p:cNvSpPr txBox="1"/>
            <p:nvPr/>
          </p:nvSpPr>
          <p:spPr>
            <a:xfrm>
              <a:off x="2774" y="5756"/>
              <a:ext cx="1303" cy="628"/>
            </a:xfrm>
            <a:prstGeom prst="rect">
              <a:avLst/>
            </a:prstGeom>
            <a:grpFill/>
            <a:ln>
              <a:noFill/>
            </a:ln>
          </p:spPr>
          <p:txBody>
            <a:bodyPr wrap="square" rtlCol="0">
              <a:spAutoFit/>
            </a:bodyPr>
            <a:lstStyle/>
            <a:p>
              <a:pPr algn="ctr"/>
              <a:r>
                <a:rPr lang="zh-CN" altLang="en-US" sz="2000" b="1">
                  <a:solidFill>
                    <a:schemeClr val="tx1"/>
                  </a:solidFill>
                </a:rPr>
                <a:t>夏</a:t>
              </a:r>
            </a:p>
          </p:txBody>
        </p:sp>
        <p:sp>
          <p:nvSpPr>
            <p:cNvPr id="21" name="文本框 20"/>
            <p:cNvSpPr txBox="1"/>
            <p:nvPr/>
          </p:nvSpPr>
          <p:spPr>
            <a:xfrm>
              <a:off x="3803" y="5756"/>
              <a:ext cx="1303" cy="628"/>
            </a:xfrm>
            <a:prstGeom prst="rect">
              <a:avLst/>
            </a:prstGeom>
            <a:grpFill/>
            <a:ln>
              <a:noFill/>
            </a:ln>
          </p:spPr>
          <p:txBody>
            <a:bodyPr wrap="square" rtlCol="0">
              <a:spAutoFit/>
            </a:bodyPr>
            <a:lstStyle/>
            <a:p>
              <a:pPr algn="ctr"/>
              <a:r>
                <a:rPr lang="zh-CN" altLang="en-US" sz="2000" b="1">
                  <a:solidFill>
                    <a:schemeClr val="tx1"/>
                  </a:solidFill>
                </a:rPr>
                <a:t>商</a:t>
              </a:r>
            </a:p>
          </p:txBody>
        </p:sp>
        <p:sp>
          <p:nvSpPr>
            <p:cNvPr id="22" name="文本框 21"/>
            <p:cNvSpPr txBox="1"/>
            <p:nvPr/>
          </p:nvSpPr>
          <p:spPr>
            <a:xfrm>
              <a:off x="4914" y="5756"/>
              <a:ext cx="1303" cy="628"/>
            </a:xfrm>
            <a:prstGeom prst="rect">
              <a:avLst/>
            </a:prstGeom>
            <a:grpFill/>
            <a:ln>
              <a:noFill/>
            </a:ln>
          </p:spPr>
          <p:txBody>
            <a:bodyPr wrap="square" rtlCol="0">
              <a:spAutoFit/>
            </a:bodyPr>
            <a:lstStyle/>
            <a:p>
              <a:pPr algn="ctr"/>
              <a:r>
                <a:rPr lang="zh-CN" altLang="en-US" sz="2000" b="1">
                  <a:solidFill>
                    <a:schemeClr val="tx1"/>
                  </a:solidFill>
                </a:rPr>
                <a:t>西周</a:t>
              </a:r>
            </a:p>
          </p:txBody>
        </p:sp>
        <p:sp>
          <p:nvSpPr>
            <p:cNvPr id="23" name="文本框 22"/>
            <p:cNvSpPr txBox="1"/>
            <p:nvPr/>
          </p:nvSpPr>
          <p:spPr>
            <a:xfrm>
              <a:off x="6014" y="5756"/>
              <a:ext cx="1303" cy="628"/>
            </a:xfrm>
            <a:prstGeom prst="rect">
              <a:avLst/>
            </a:prstGeom>
            <a:grpFill/>
            <a:ln>
              <a:noFill/>
            </a:ln>
          </p:spPr>
          <p:txBody>
            <a:bodyPr wrap="square" rtlCol="0">
              <a:spAutoFit/>
            </a:bodyPr>
            <a:lstStyle/>
            <a:p>
              <a:pPr algn="ctr"/>
              <a:r>
                <a:rPr lang="zh-CN" altLang="en-US" sz="2000" b="1">
                  <a:solidFill>
                    <a:schemeClr val="tx1"/>
                  </a:solidFill>
                </a:rPr>
                <a:t>春秋</a:t>
              </a:r>
            </a:p>
          </p:txBody>
        </p:sp>
        <p:sp>
          <p:nvSpPr>
            <p:cNvPr id="24" name="文本框 23"/>
            <p:cNvSpPr txBox="1"/>
            <p:nvPr/>
          </p:nvSpPr>
          <p:spPr>
            <a:xfrm>
              <a:off x="7162" y="5756"/>
              <a:ext cx="1303" cy="628"/>
            </a:xfrm>
            <a:prstGeom prst="rect">
              <a:avLst/>
            </a:prstGeom>
            <a:grpFill/>
            <a:ln>
              <a:noFill/>
            </a:ln>
          </p:spPr>
          <p:txBody>
            <a:bodyPr wrap="square" rtlCol="0">
              <a:spAutoFit/>
            </a:bodyPr>
            <a:lstStyle/>
            <a:p>
              <a:pPr algn="ctr"/>
              <a:r>
                <a:rPr lang="zh-CN" altLang="en-US" sz="2000" b="1">
                  <a:solidFill>
                    <a:schemeClr val="tx1"/>
                  </a:solidFill>
                </a:rPr>
                <a:t>战国</a:t>
              </a:r>
            </a:p>
          </p:txBody>
        </p:sp>
        <p:sp>
          <p:nvSpPr>
            <p:cNvPr id="25" name="文本框 24"/>
            <p:cNvSpPr txBox="1"/>
            <p:nvPr/>
          </p:nvSpPr>
          <p:spPr>
            <a:xfrm>
              <a:off x="8276" y="5756"/>
              <a:ext cx="1303" cy="628"/>
            </a:xfrm>
            <a:prstGeom prst="rect">
              <a:avLst/>
            </a:prstGeom>
            <a:grpFill/>
            <a:ln>
              <a:noFill/>
            </a:ln>
          </p:spPr>
          <p:txBody>
            <a:bodyPr wrap="square" rtlCol="0">
              <a:spAutoFit/>
            </a:bodyPr>
            <a:lstStyle/>
            <a:p>
              <a:pPr algn="ctr"/>
              <a:r>
                <a:rPr lang="zh-CN" altLang="en-US" sz="2000" b="1">
                  <a:solidFill>
                    <a:schemeClr val="tx1"/>
                  </a:solidFill>
                </a:rPr>
                <a:t>秦</a:t>
              </a:r>
            </a:p>
          </p:txBody>
        </p:sp>
        <p:sp>
          <p:nvSpPr>
            <p:cNvPr id="26" name="文本框 25"/>
            <p:cNvSpPr txBox="1"/>
            <p:nvPr/>
          </p:nvSpPr>
          <p:spPr>
            <a:xfrm>
              <a:off x="9409" y="5756"/>
              <a:ext cx="1303" cy="628"/>
            </a:xfrm>
            <a:prstGeom prst="rect">
              <a:avLst/>
            </a:prstGeom>
            <a:grpFill/>
            <a:ln>
              <a:noFill/>
            </a:ln>
          </p:spPr>
          <p:txBody>
            <a:bodyPr wrap="square" rtlCol="0">
              <a:spAutoFit/>
            </a:bodyPr>
            <a:lstStyle/>
            <a:p>
              <a:pPr algn="ctr"/>
              <a:r>
                <a:rPr lang="zh-CN" altLang="en-US" sz="2000" b="1">
                  <a:solidFill>
                    <a:schemeClr val="tx1"/>
                  </a:solidFill>
                </a:rPr>
                <a:t>西汉</a:t>
              </a:r>
            </a:p>
          </p:txBody>
        </p:sp>
        <p:sp>
          <p:nvSpPr>
            <p:cNvPr id="27" name="文本框 26"/>
            <p:cNvSpPr txBox="1"/>
            <p:nvPr/>
          </p:nvSpPr>
          <p:spPr>
            <a:xfrm>
              <a:off x="10488" y="5756"/>
              <a:ext cx="1303" cy="628"/>
            </a:xfrm>
            <a:prstGeom prst="rect">
              <a:avLst/>
            </a:prstGeom>
            <a:grpFill/>
            <a:ln>
              <a:noFill/>
            </a:ln>
          </p:spPr>
          <p:txBody>
            <a:bodyPr wrap="square" rtlCol="0">
              <a:spAutoFit/>
            </a:bodyPr>
            <a:lstStyle/>
            <a:p>
              <a:pPr algn="ctr"/>
              <a:r>
                <a:rPr lang="zh-CN" altLang="en-US" sz="2000" b="1">
                  <a:solidFill>
                    <a:schemeClr val="tx1"/>
                  </a:solidFill>
                </a:rPr>
                <a:t>东汉</a:t>
              </a:r>
            </a:p>
          </p:txBody>
        </p:sp>
        <p:sp>
          <p:nvSpPr>
            <p:cNvPr id="28" name="文本框 27"/>
            <p:cNvSpPr txBox="1"/>
            <p:nvPr/>
          </p:nvSpPr>
          <p:spPr>
            <a:xfrm>
              <a:off x="11791" y="5756"/>
              <a:ext cx="1303" cy="628"/>
            </a:xfrm>
            <a:prstGeom prst="rect">
              <a:avLst/>
            </a:prstGeom>
            <a:grpFill/>
            <a:ln>
              <a:noFill/>
            </a:ln>
          </p:spPr>
          <p:txBody>
            <a:bodyPr wrap="square" rtlCol="0">
              <a:spAutoFit/>
            </a:bodyPr>
            <a:lstStyle/>
            <a:p>
              <a:pPr algn="ctr"/>
              <a:r>
                <a:rPr lang="zh-CN" altLang="en-US" sz="2000" b="1">
                  <a:solidFill>
                    <a:schemeClr val="tx1"/>
                  </a:solidFill>
                </a:rPr>
                <a:t>隋唐</a:t>
              </a:r>
            </a:p>
          </p:txBody>
        </p:sp>
        <p:sp>
          <p:nvSpPr>
            <p:cNvPr id="29" name="文本框 28"/>
            <p:cNvSpPr txBox="1"/>
            <p:nvPr/>
          </p:nvSpPr>
          <p:spPr>
            <a:xfrm>
              <a:off x="12989" y="5756"/>
              <a:ext cx="927" cy="628"/>
            </a:xfrm>
            <a:prstGeom prst="rect">
              <a:avLst/>
            </a:prstGeom>
            <a:grpFill/>
            <a:ln>
              <a:noFill/>
            </a:ln>
          </p:spPr>
          <p:txBody>
            <a:bodyPr wrap="square" rtlCol="0">
              <a:spAutoFit/>
            </a:bodyPr>
            <a:lstStyle/>
            <a:p>
              <a:pPr algn="ctr"/>
              <a:r>
                <a:rPr lang="zh-CN" altLang="en-US" sz="2000" b="1">
                  <a:solidFill>
                    <a:schemeClr val="tx1"/>
                  </a:solidFill>
                </a:rPr>
                <a:t>宋</a:t>
              </a:r>
            </a:p>
          </p:txBody>
        </p:sp>
        <p:sp>
          <p:nvSpPr>
            <p:cNvPr id="30" name="文本框 29"/>
            <p:cNvSpPr txBox="1"/>
            <p:nvPr/>
          </p:nvSpPr>
          <p:spPr>
            <a:xfrm>
              <a:off x="13916" y="5756"/>
              <a:ext cx="1303" cy="628"/>
            </a:xfrm>
            <a:prstGeom prst="rect">
              <a:avLst/>
            </a:prstGeom>
            <a:grpFill/>
            <a:ln>
              <a:noFill/>
            </a:ln>
          </p:spPr>
          <p:txBody>
            <a:bodyPr wrap="square" rtlCol="0">
              <a:spAutoFit/>
            </a:bodyPr>
            <a:lstStyle/>
            <a:p>
              <a:pPr algn="ctr"/>
              <a:r>
                <a:rPr lang="zh-CN" altLang="en-US" sz="2000" b="1">
                  <a:solidFill>
                    <a:schemeClr val="tx1"/>
                  </a:solidFill>
                </a:rPr>
                <a:t>元</a:t>
              </a:r>
            </a:p>
          </p:txBody>
        </p:sp>
        <p:sp>
          <p:nvSpPr>
            <p:cNvPr id="31" name="文本框 30"/>
            <p:cNvSpPr txBox="1"/>
            <p:nvPr/>
          </p:nvSpPr>
          <p:spPr>
            <a:xfrm>
              <a:off x="15120" y="5756"/>
              <a:ext cx="1303" cy="628"/>
            </a:xfrm>
            <a:prstGeom prst="rect">
              <a:avLst/>
            </a:prstGeom>
            <a:grpFill/>
            <a:ln>
              <a:noFill/>
            </a:ln>
          </p:spPr>
          <p:txBody>
            <a:bodyPr wrap="square" rtlCol="0">
              <a:spAutoFit/>
            </a:bodyPr>
            <a:lstStyle/>
            <a:p>
              <a:pPr algn="ctr"/>
              <a:r>
                <a:rPr lang="zh-CN" altLang="en-US" sz="2000" b="1">
                  <a:solidFill>
                    <a:schemeClr val="tx1"/>
                  </a:solidFill>
                </a:rPr>
                <a:t>明</a:t>
              </a:r>
            </a:p>
          </p:txBody>
        </p:sp>
        <p:sp>
          <p:nvSpPr>
            <p:cNvPr id="32" name="文本框 31"/>
            <p:cNvSpPr txBox="1"/>
            <p:nvPr/>
          </p:nvSpPr>
          <p:spPr>
            <a:xfrm>
              <a:off x="16201" y="5756"/>
              <a:ext cx="1303" cy="628"/>
            </a:xfrm>
            <a:prstGeom prst="rect">
              <a:avLst/>
            </a:prstGeom>
            <a:grpFill/>
            <a:ln>
              <a:noFill/>
            </a:ln>
          </p:spPr>
          <p:txBody>
            <a:bodyPr wrap="square" rtlCol="0">
              <a:spAutoFit/>
            </a:bodyPr>
            <a:lstStyle/>
            <a:p>
              <a:pPr algn="ctr"/>
              <a:r>
                <a:rPr lang="zh-CN" altLang="en-US" sz="2000" b="1">
                  <a:solidFill>
                    <a:schemeClr val="tx1"/>
                  </a:solidFill>
                </a:rPr>
                <a:t>清</a:t>
              </a:r>
            </a:p>
          </p:txBody>
        </p:sp>
      </p:grpSp>
      <p:sp>
        <p:nvSpPr>
          <p:cNvPr id="3" name="文本框 2"/>
          <p:cNvSpPr txBox="1"/>
          <p:nvPr/>
        </p:nvSpPr>
        <p:spPr>
          <a:xfrm>
            <a:off x="3947795" y="1114425"/>
            <a:ext cx="4791075" cy="460375"/>
          </a:xfrm>
          <a:prstGeom prst="rect">
            <a:avLst/>
          </a:prstGeom>
          <a:noFill/>
        </p:spPr>
        <p:txBody>
          <a:bodyPr wrap="square" rtlCol="0">
            <a:spAutoFit/>
          </a:bodyPr>
          <a:lstStyle/>
          <a:p>
            <a:pPr algn="ctr"/>
            <a:r>
              <a:rPr lang="zh-CN" sz="2400" b="1">
                <a:solidFill>
                  <a:srgbClr val="0000FF"/>
                </a:solidFill>
                <a:latin typeface="微软雅黑" panose="020B0503020204020204" charset="-122"/>
                <a:ea typeface="微软雅黑"/>
                <a:cs typeface="微软雅黑" panose="020B0503020204020204" charset="-122"/>
                <a:sym typeface="+mn-ea"/>
              </a:rPr>
              <a:t>小结：</a:t>
            </a:r>
            <a:r>
              <a:rPr sz="2400" b="1">
                <a:solidFill>
                  <a:schemeClr val="tx1"/>
                </a:solidFill>
                <a:latin typeface="微软雅黑" panose="020B0503020204020204" charset="-122"/>
                <a:ea typeface="微软雅黑"/>
                <a:cs typeface="微软雅黑" panose="020B0503020204020204" charset="-122"/>
                <a:sym typeface="+mn-ea"/>
              </a:rPr>
              <a:t>中国古代</a:t>
            </a:r>
            <a:r>
              <a:rPr lang="zh-CN" sz="2400" b="1">
                <a:solidFill>
                  <a:schemeClr val="tx1"/>
                </a:solidFill>
                <a:latin typeface="微软雅黑" panose="020B0503020204020204" charset="-122"/>
                <a:ea typeface="微软雅黑"/>
                <a:cs typeface="微软雅黑" panose="020B0503020204020204" charset="-122"/>
                <a:sym typeface="+mn-ea"/>
              </a:rPr>
              <a:t>主要</a:t>
            </a:r>
            <a:r>
              <a:rPr lang="zh-CN" sz="2400" b="1">
                <a:solidFill>
                  <a:schemeClr val="tx1"/>
                </a:solidFill>
                <a:latin typeface="微软雅黑" panose="020B0503020204020204" charset="-122"/>
                <a:ea typeface="微软雅黑"/>
                <a:sym typeface="+mn-ea"/>
              </a:rPr>
              <a:t>政治制度</a:t>
            </a:r>
            <a:endParaRPr lang="zh-CN" sz="2400" b="1">
              <a:solidFill>
                <a:schemeClr val="tx1"/>
              </a:solidFill>
              <a:latin typeface="微软雅黑" panose="020B0503020204020204" charset="-122"/>
              <a:ea typeface="微软雅黑"/>
              <a:cs typeface="微软雅黑" panose="020B0503020204020204" charset="-122"/>
              <a:sym typeface="+mn-ea"/>
            </a:endParaRPr>
          </a:p>
        </p:txBody>
      </p:sp>
      <p:grpSp>
        <p:nvGrpSpPr>
          <p:cNvPr id="48" name="组合 47"/>
          <p:cNvGrpSpPr/>
          <p:nvPr/>
        </p:nvGrpSpPr>
        <p:grpSpPr>
          <a:xfrm>
            <a:off x="1000125" y="2489835"/>
            <a:ext cx="962660" cy="1095375"/>
            <a:chOff x="1575" y="3921"/>
            <a:chExt cx="1516" cy="1725"/>
          </a:xfrm>
        </p:grpSpPr>
        <p:cxnSp>
          <p:nvCxnSpPr>
            <p:cNvPr id="5" name="直接连接符 4"/>
            <p:cNvCxnSpPr/>
            <p:nvPr/>
          </p:nvCxnSpPr>
          <p:spPr>
            <a:xfrm flipH="1">
              <a:off x="2334" y="4686"/>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圆角矩形 32"/>
            <p:cNvSpPr/>
            <p:nvPr/>
          </p:nvSpPr>
          <p:spPr>
            <a:xfrm>
              <a:off x="1575" y="3921"/>
              <a:ext cx="1517" cy="76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solidFill>
                    <a:schemeClr val="bg1"/>
                  </a:solidFill>
                  <a:latin typeface="微软雅黑" panose="020B0503020204020204" charset="-122"/>
                  <a:ea typeface="微软雅黑"/>
                </a:rPr>
                <a:t>禅让制</a:t>
              </a:r>
            </a:p>
          </p:txBody>
        </p:sp>
      </p:grpSp>
      <p:grpSp>
        <p:nvGrpSpPr>
          <p:cNvPr id="56" name="组合 55"/>
          <p:cNvGrpSpPr/>
          <p:nvPr/>
        </p:nvGrpSpPr>
        <p:grpSpPr>
          <a:xfrm>
            <a:off x="3052445" y="4144645"/>
            <a:ext cx="962660" cy="1380490"/>
            <a:chOff x="4807" y="6527"/>
            <a:chExt cx="1516" cy="2174"/>
          </a:xfrm>
        </p:grpSpPr>
        <p:cxnSp>
          <p:nvCxnSpPr>
            <p:cNvPr id="8" name="直接连接符 7"/>
            <p:cNvCxnSpPr/>
            <p:nvPr/>
          </p:nvCxnSpPr>
          <p:spPr>
            <a:xfrm flipH="1">
              <a:off x="5565" y="6527"/>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圆角矩形 33"/>
            <p:cNvSpPr/>
            <p:nvPr/>
          </p:nvSpPr>
          <p:spPr>
            <a:xfrm>
              <a:off x="4807" y="7487"/>
              <a:ext cx="1517" cy="1214"/>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分封制</a:t>
              </a:r>
            </a:p>
            <a:p>
              <a:pPr lvl="0" algn="ctr">
                <a:buClrTx/>
                <a:buSzTx/>
                <a:buFontTx/>
              </a:pPr>
              <a:r>
                <a:rPr lang="zh-CN" altLang="en-US" b="1">
                  <a:solidFill>
                    <a:schemeClr val="bg1"/>
                  </a:solidFill>
                  <a:latin typeface="微软雅黑" panose="020B0503020204020204" charset="-122"/>
                  <a:ea typeface="微软雅黑"/>
                  <a:sym typeface="+mn-ea"/>
                </a:rPr>
                <a:t>宗法制</a:t>
              </a:r>
            </a:p>
          </p:txBody>
        </p:sp>
      </p:grpSp>
      <p:grpSp>
        <p:nvGrpSpPr>
          <p:cNvPr id="49" name="组合 48"/>
          <p:cNvGrpSpPr/>
          <p:nvPr/>
        </p:nvGrpSpPr>
        <p:grpSpPr>
          <a:xfrm>
            <a:off x="2177415" y="2489835"/>
            <a:ext cx="1263650" cy="1095375"/>
            <a:chOff x="3429" y="3921"/>
            <a:chExt cx="1990" cy="1725"/>
          </a:xfrm>
        </p:grpSpPr>
        <p:cxnSp>
          <p:nvCxnSpPr>
            <p:cNvPr id="7" name="直接连接符 6"/>
            <p:cNvCxnSpPr/>
            <p:nvPr/>
          </p:nvCxnSpPr>
          <p:spPr>
            <a:xfrm flipH="1">
              <a:off x="4454" y="4686"/>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圆角矩形 34"/>
            <p:cNvSpPr/>
            <p:nvPr/>
          </p:nvSpPr>
          <p:spPr>
            <a:xfrm>
              <a:off x="3429" y="3921"/>
              <a:ext cx="1990" cy="76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内外服制</a:t>
              </a:r>
            </a:p>
          </p:txBody>
        </p:sp>
      </p:grpSp>
      <p:grpSp>
        <p:nvGrpSpPr>
          <p:cNvPr id="55" name="组合 54"/>
          <p:cNvGrpSpPr/>
          <p:nvPr/>
        </p:nvGrpSpPr>
        <p:grpSpPr>
          <a:xfrm>
            <a:off x="1693545" y="4144645"/>
            <a:ext cx="962660" cy="1148080"/>
            <a:chOff x="2667" y="6527"/>
            <a:chExt cx="1516" cy="1808"/>
          </a:xfrm>
        </p:grpSpPr>
        <p:cxnSp>
          <p:nvCxnSpPr>
            <p:cNvPr id="6" name="直接连接符 5"/>
            <p:cNvCxnSpPr/>
            <p:nvPr/>
          </p:nvCxnSpPr>
          <p:spPr>
            <a:xfrm flipH="1">
              <a:off x="3423" y="6527"/>
              <a:ext cx="5" cy="104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圆角矩形 35"/>
            <p:cNvSpPr/>
            <p:nvPr/>
          </p:nvSpPr>
          <p:spPr>
            <a:xfrm>
              <a:off x="2667" y="7571"/>
              <a:ext cx="1517" cy="76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世袭制</a:t>
              </a:r>
            </a:p>
          </p:txBody>
        </p:sp>
      </p:grpSp>
      <p:grpSp>
        <p:nvGrpSpPr>
          <p:cNvPr id="50" name="组合 49"/>
          <p:cNvGrpSpPr/>
          <p:nvPr/>
        </p:nvGrpSpPr>
        <p:grpSpPr>
          <a:xfrm>
            <a:off x="3606165" y="2205990"/>
            <a:ext cx="1252220" cy="1379220"/>
            <a:chOff x="5679" y="3474"/>
            <a:chExt cx="1972" cy="2172"/>
          </a:xfrm>
        </p:grpSpPr>
        <p:cxnSp>
          <p:nvCxnSpPr>
            <p:cNvPr id="9" name="直接连接符 8"/>
            <p:cNvCxnSpPr/>
            <p:nvPr/>
          </p:nvCxnSpPr>
          <p:spPr>
            <a:xfrm flipH="1">
              <a:off x="6666" y="4686"/>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圆角矩形 37"/>
            <p:cNvSpPr/>
            <p:nvPr/>
          </p:nvSpPr>
          <p:spPr>
            <a:xfrm>
              <a:off x="5679" y="3474"/>
              <a:ext cx="1973" cy="121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分封制</a:t>
              </a:r>
            </a:p>
            <a:p>
              <a:pPr lvl="0" algn="ctr">
                <a:buClrTx/>
                <a:buSzTx/>
                <a:buFontTx/>
              </a:pPr>
              <a:r>
                <a:rPr lang="zh-CN" altLang="en-US" b="1">
                  <a:solidFill>
                    <a:schemeClr val="bg1"/>
                  </a:solidFill>
                  <a:latin typeface="微软雅黑" panose="020B0503020204020204" charset="-122"/>
                  <a:ea typeface="微软雅黑"/>
                  <a:sym typeface="+mn-ea"/>
                </a:rPr>
                <a:t>开始解体</a:t>
              </a:r>
            </a:p>
          </p:txBody>
        </p:sp>
      </p:grpSp>
      <p:grpSp>
        <p:nvGrpSpPr>
          <p:cNvPr id="57" name="组合 56"/>
          <p:cNvGrpSpPr/>
          <p:nvPr/>
        </p:nvGrpSpPr>
        <p:grpSpPr>
          <a:xfrm>
            <a:off x="4395470" y="4144645"/>
            <a:ext cx="1071880" cy="1380490"/>
            <a:chOff x="6922" y="6527"/>
            <a:chExt cx="1688" cy="2174"/>
          </a:xfrm>
        </p:grpSpPr>
        <p:cxnSp>
          <p:nvCxnSpPr>
            <p:cNvPr id="10" name="直接连接符 9"/>
            <p:cNvCxnSpPr/>
            <p:nvPr/>
          </p:nvCxnSpPr>
          <p:spPr>
            <a:xfrm flipH="1">
              <a:off x="7813" y="6527"/>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圆角矩形 38"/>
            <p:cNvSpPr/>
            <p:nvPr/>
          </p:nvSpPr>
          <p:spPr>
            <a:xfrm>
              <a:off x="6922" y="7489"/>
              <a:ext cx="1689" cy="1212"/>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郡县制</a:t>
              </a:r>
            </a:p>
            <a:p>
              <a:pPr lvl="0" algn="ctr">
                <a:buClrTx/>
                <a:buSzTx/>
                <a:buFontTx/>
              </a:pPr>
              <a:r>
                <a:rPr lang="zh-CN" altLang="en-US" b="1">
                  <a:solidFill>
                    <a:schemeClr val="bg1"/>
                  </a:solidFill>
                  <a:latin typeface="微软雅黑" panose="020B0503020204020204" charset="-122"/>
                  <a:ea typeface="微软雅黑"/>
                  <a:sym typeface="+mn-ea"/>
                </a:rPr>
                <a:t>官僚制</a:t>
              </a:r>
            </a:p>
          </p:txBody>
        </p:sp>
      </p:grpSp>
      <p:grpSp>
        <p:nvGrpSpPr>
          <p:cNvPr id="51" name="组合 50"/>
          <p:cNvGrpSpPr/>
          <p:nvPr/>
        </p:nvGrpSpPr>
        <p:grpSpPr>
          <a:xfrm>
            <a:off x="4969510" y="1971675"/>
            <a:ext cx="1452880" cy="1612900"/>
            <a:chOff x="7826" y="3105"/>
            <a:chExt cx="2288" cy="2540"/>
          </a:xfrm>
        </p:grpSpPr>
        <p:cxnSp>
          <p:nvCxnSpPr>
            <p:cNvPr id="11" name="直接连接符 10"/>
            <p:cNvCxnSpPr/>
            <p:nvPr/>
          </p:nvCxnSpPr>
          <p:spPr>
            <a:xfrm flipH="1">
              <a:off x="8963" y="4991"/>
              <a:ext cx="13" cy="65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圆角矩形 39"/>
            <p:cNvSpPr/>
            <p:nvPr/>
          </p:nvSpPr>
          <p:spPr>
            <a:xfrm>
              <a:off x="7826" y="3105"/>
              <a:ext cx="2288" cy="1886"/>
            </a:xfrm>
            <a:prstGeom prst="roundRect">
              <a:avLst>
                <a:gd name="adj" fmla="val 11323"/>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皇帝制</a:t>
              </a:r>
            </a:p>
            <a:p>
              <a:pPr lvl="0" algn="ctr">
                <a:buClrTx/>
                <a:buSzTx/>
                <a:buFontTx/>
              </a:pPr>
              <a:r>
                <a:rPr lang="zh-CN" altLang="en-US" b="1">
                  <a:solidFill>
                    <a:schemeClr val="bg1"/>
                  </a:solidFill>
                  <a:latin typeface="微软雅黑" panose="020B0503020204020204" charset="-122"/>
                  <a:ea typeface="微软雅黑"/>
                  <a:sym typeface="+mn-ea"/>
                </a:rPr>
                <a:t>三公九卿制</a:t>
              </a:r>
            </a:p>
            <a:p>
              <a:pPr lvl="0" algn="ctr">
                <a:buClrTx/>
                <a:buSzTx/>
                <a:buFontTx/>
              </a:pPr>
              <a:r>
                <a:rPr lang="zh-CN" altLang="en-US" b="1">
                  <a:solidFill>
                    <a:schemeClr val="bg1"/>
                  </a:solidFill>
                  <a:latin typeface="微软雅黑" panose="020B0503020204020204" charset="-122"/>
                  <a:ea typeface="微软雅黑"/>
                  <a:sym typeface="+mn-ea"/>
                </a:rPr>
                <a:t>郡县制</a:t>
              </a:r>
            </a:p>
            <a:p>
              <a:pPr lvl="0" algn="ctr">
                <a:buClrTx/>
                <a:buSzTx/>
                <a:buFontTx/>
              </a:pPr>
              <a:r>
                <a:rPr lang="zh-CN" altLang="en-US" b="1">
                  <a:solidFill>
                    <a:schemeClr val="bg1"/>
                  </a:solidFill>
                  <a:latin typeface="微软雅黑" panose="020B0503020204020204" charset="-122"/>
                  <a:ea typeface="微软雅黑"/>
                  <a:sym typeface="+mn-ea"/>
                </a:rPr>
                <a:t>文书制</a:t>
              </a:r>
            </a:p>
          </p:txBody>
        </p:sp>
      </p:grpSp>
      <p:grpSp>
        <p:nvGrpSpPr>
          <p:cNvPr id="58" name="组合 57"/>
          <p:cNvGrpSpPr/>
          <p:nvPr/>
        </p:nvGrpSpPr>
        <p:grpSpPr>
          <a:xfrm>
            <a:off x="5617845" y="4144645"/>
            <a:ext cx="1516380" cy="1380490"/>
            <a:chOff x="8847" y="6527"/>
            <a:chExt cx="2388" cy="2174"/>
          </a:xfrm>
        </p:grpSpPr>
        <p:cxnSp>
          <p:nvCxnSpPr>
            <p:cNvPr id="12" name="直接连接符 11"/>
            <p:cNvCxnSpPr/>
            <p:nvPr/>
          </p:nvCxnSpPr>
          <p:spPr>
            <a:xfrm flipH="1">
              <a:off x="10061" y="6527"/>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圆角矩形 40"/>
            <p:cNvSpPr/>
            <p:nvPr/>
          </p:nvSpPr>
          <p:spPr>
            <a:xfrm>
              <a:off x="8847" y="7487"/>
              <a:ext cx="2389" cy="1214"/>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“中朝”制</a:t>
              </a:r>
            </a:p>
            <a:p>
              <a:pPr lvl="0" algn="ctr">
                <a:buClrTx/>
                <a:buSzTx/>
                <a:buFontTx/>
              </a:pPr>
              <a:r>
                <a:rPr lang="zh-CN" altLang="en-US" b="1">
                  <a:solidFill>
                    <a:schemeClr val="bg1"/>
                  </a:solidFill>
                  <a:latin typeface="微软雅黑" panose="020B0503020204020204" charset="-122"/>
                  <a:ea typeface="微软雅黑"/>
                  <a:sym typeface="+mn-ea"/>
                </a:rPr>
                <a:t>郡国并行制</a:t>
              </a:r>
            </a:p>
          </p:txBody>
        </p:sp>
      </p:grpSp>
      <p:grpSp>
        <p:nvGrpSpPr>
          <p:cNvPr id="52" name="组合 51"/>
          <p:cNvGrpSpPr/>
          <p:nvPr/>
        </p:nvGrpSpPr>
        <p:grpSpPr>
          <a:xfrm>
            <a:off x="6592570" y="2489835"/>
            <a:ext cx="962660" cy="1095375"/>
            <a:chOff x="10382" y="3921"/>
            <a:chExt cx="1516" cy="1725"/>
          </a:xfrm>
        </p:grpSpPr>
        <p:cxnSp>
          <p:nvCxnSpPr>
            <p:cNvPr id="13" name="直接连接符 12"/>
            <p:cNvCxnSpPr/>
            <p:nvPr/>
          </p:nvCxnSpPr>
          <p:spPr>
            <a:xfrm flipH="1">
              <a:off x="11140" y="4686"/>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2" name="圆角矩形 41"/>
            <p:cNvSpPr/>
            <p:nvPr/>
          </p:nvSpPr>
          <p:spPr>
            <a:xfrm>
              <a:off x="10382" y="3921"/>
              <a:ext cx="1517" cy="76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尚书台</a:t>
              </a:r>
            </a:p>
          </p:txBody>
        </p:sp>
      </p:grpSp>
      <p:grpSp>
        <p:nvGrpSpPr>
          <p:cNvPr id="59" name="组合 58"/>
          <p:cNvGrpSpPr/>
          <p:nvPr/>
        </p:nvGrpSpPr>
        <p:grpSpPr>
          <a:xfrm>
            <a:off x="7216775" y="4144645"/>
            <a:ext cx="1393190" cy="1094740"/>
            <a:chOff x="11365" y="6527"/>
            <a:chExt cx="2194" cy="1724"/>
          </a:xfrm>
        </p:grpSpPr>
        <p:cxnSp>
          <p:nvCxnSpPr>
            <p:cNvPr id="14" name="直接连接符 13"/>
            <p:cNvCxnSpPr/>
            <p:nvPr/>
          </p:nvCxnSpPr>
          <p:spPr>
            <a:xfrm flipH="1">
              <a:off x="12442" y="6527"/>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圆角矩形 42"/>
            <p:cNvSpPr/>
            <p:nvPr/>
          </p:nvSpPr>
          <p:spPr>
            <a:xfrm>
              <a:off x="11365" y="7487"/>
              <a:ext cx="2195" cy="76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三省六部制</a:t>
              </a:r>
            </a:p>
          </p:txBody>
        </p:sp>
      </p:grpSp>
      <p:grpSp>
        <p:nvGrpSpPr>
          <p:cNvPr id="53" name="组合 52"/>
          <p:cNvGrpSpPr/>
          <p:nvPr/>
        </p:nvGrpSpPr>
        <p:grpSpPr>
          <a:xfrm>
            <a:off x="7799070" y="2489835"/>
            <a:ext cx="1376680" cy="1083945"/>
            <a:chOff x="12282" y="3921"/>
            <a:chExt cx="2168" cy="1707"/>
          </a:xfrm>
        </p:grpSpPr>
        <p:cxnSp>
          <p:nvCxnSpPr>
            <p:cNvPr id="15" name="直接连接符 14"/>
            <p:cNvCxnSpPr/>
            <p:nvPr/>
          </p:nvCxnSpPr>
          <p:spPr>
            <a:xfrm flipH="1">
              <a:off x="13400" y="4668"/>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4" name="圆角矩形 43"/>
            <p:cNvSpPr/>
            <p:nvPr/>
          </p:nvSpPr>
          <p:spPr>
            <a:xfrm>
              <a:off x="12282" y="3921"/>
              <a:ext cx="2168" cy="76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二府三司</a:t>
              </a:r>
            </a:p>
          </p:txBody>
        </p:sp>
      </p:grpSp>
      <p:grpSp>
        <p:nvGrpSpPr>
          <p:cNvPr id="60" name="组合 59"/>
          <p:cNvGrpSpPr/>
          <p:nvPr/>
        </p:nvGrpSpPr>
        <p:grpSpPr>
          <a:xfrm>
            <a:off x="8768715" y="4144645"/>
            <a:ext cx="962660" cy="1094740"/>
            <a:chOff x="13809" y="6527"/>
            <a:chExt cx="1516" cy="1724"/>
          </a:xfrm>
        </p:grpSpPr>
        <p:cxnSp>
          <p:nvCxnSpPr>
            <p:cNvPr id="16" name="直接连接符 15"/>
            <p:cNvCxnSpPr/>
            <p:nvPr/>
          </p:nvCxnSpPr>
          <p:spPr>
            <a:xfrm flipH="1">
              <a:off x="14568" y="6527"/>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5" name="圆角矩形 44"/>
            <p:cNvSpPr/>
            <p:nvPr/>
          </p:nvSpPr>
          <p:spPr>
            <a:xfrm>
              <a:off x="13809" y="7487"/>
              <a:ext cx="1517" cy="76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行省制</a:t>
              </a:r>
            </a:p>
          </p:txBody>
        </p:sp>
      </p:grpSp>
      <p:grpSp>
        <p:nvGrpSpPr>
          <p:cNvPr id="54" name="组合 53"/>
          <p:cNvGrpSpPr/>
          <p:nvPr/>
        </p:nvGrpSpPr>
        <p:grpSpPr>
          <a:xfrm>
            <a:off x="9465310" y="2489835"/>
            <a:ext cx="962660" cy="1095375"/>
            <a:chOff x="14906" y="3921"/>
            <a:chExt cx="1516" cy="1725"/>
          </a:xfrm>
        </p:grpSpPr>
        <p:cxnSp>
          <p:nvCxnSpPr>
            <p:cNvPr id="17" name="直接连接符 16"/>
            <p:cNvCxnSpPr/>
            <p:nvPr/>
          </p:nvCxnSpPr>
          <p:spPr>
            <a:xfrm flipH="1">
              <a:off x="15751" y="4686"/>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圆角矩形 45"/>
            <p:cNvSpPr/>
            <p:nvPr/>
          </p:nvSpPr>
          <p:spPr>
            <a:xfrm>
              <a:off x="14906" y="3921"/>
              <a:ext cx="1517" cy="76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内阁制</a:t>
              </a:r>
            </a:p>
          </p:txBody>
        </p:sp>
      </p:grpSp>
      <p:grpSp>
        <p:nvGrpSpPr>
          <p:cNvPr id="61" name="组合 60"/>
          <p:cNvGrpSpPr/>
          <p:nvPr/>
        </p:nvGrpSpPr>
        <p:grpSpPr>
          <a:xfrm>
            <a:off x="10219690" y="4144645"/>
            <a:ext cx="962660" cy="1096010"/>
            <a:chOff x="16094" y="6527"/>
            <a:chExt cx="1516" cy="1726"/>
          </a:xfrm>
        </p:grpSpPr>
        <p:cxnSp>
          <p:nvCxnSpPr>
            <p:cNvPr id="18" name="直接连接符 17"/>
            <p:cNvCxnSpPr/>
            <p:nvPr/>
          </p:nvCxnSpPr>
          <p:spPr>
            <a:xfrm flipH="1">
              <a:off x="16852" y="6527"/>
              <a:ext cx="0" cy="96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圆角矩形 46"/>
            <p:cNvSpPr/>
            <p:nvPr/>
          </p:nvSpPr>
          <p:spPr>
            <a:xfrm>
              <a:off x="16094" y="7489"/>
              <a:ext cx="1517" cy="765"/>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b="1">
                  <a:solidFill>
                    <a:schemeClr val="bg1"/>
                  </a:solidFill>
                  <a:latin typeface="微软雅黑" panose="020B0503020204020204" charset="-122"/>
                  <a:ea typeface="微软雅黑"/>
                  <a:sym typeface="+mn-ea"/>
                </a:rPr>
                <a:t>军机处</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2000" fill="hold">
                                          <p:stCondLst>
                                            <p:cond delay="0"/>
                                          </p:stCondLst>
                                        </p:cTn>
                                        <p:tgtEl>
                                          <p:spTgt spid="62"/>
                                        </p:tgtEl>
                                        <p:attrNameLst>
                                          <p:attrName>style.visibility</p:attrName>
                                        </p:attrNameLst>
                                      </p:cBhvr>
                                      <p:to>
                                        <p:strVal val="visible"/>
                                      </p:to>
                                    </p:set>
                                    <p:animEffect transition="in" filter="wipe(left)">
                                      <p:cBhvr>
                                        <p:cTn id="7" dur="2000"/>
                                        <p:tgtEl>
                                          <p:spTgt spid="6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0" presetClass="entr" presetSubtype="0"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800" decel="100000"/>
                                        <p:tgtEl>
                                          <p:spTgt spid="48"/>
                                        </p:tgtEl>
                                      </p:cBhvr>
                                    </p:animEffect>
                                    <p:anim calcmode="lin" valueType="num">
                                      <p:cBhvr>
                                        <p:cTn id="13" dur="800" decel="100000" fill="hold"/>
                                        <p:tgtEl>
                                          <p:spTgt spid="48"/>
                                        </p:tgtEl>
                                        <p:attrNameLst>
                                          <p:attrName>style.rotation</p:attrName>
                                        </p:attrNameLst>
                                      </p:cBhvr>
                                      <p:tavLst>
                                        <p:tav tm="0">
                                          <p:val>
                                            <p:fltVal val="-90"/>
                                          </p:val>
                                        </p:tav>
                                        <p:tav tm="100000">
                                          <p:val>
                                            <p:fltVal val="0"/>
                                          </p:val>
                                        </p:tav>
                                      </p:tavLst>
                                    </p:anim>
                                    <p:anim calcmode="lin" valueType="num">
                                      <p:cBhvr>
                                        <p:cTn id="14" dur="800" decel="100000" fill="hold"/>
                                        <p:tgtEl>
                                          <p:spTgt spid="48"/>
                                        </p:tgtEl>
                                        <p:attrNameLst>
                                          <p:attrName>ppt_x</p:attrName>
                                        </p:attrNameLst>
                                      </p:cBhvr>
                                      <p:tavLst>
                                        <p:tav tm="0">
                                          <p:val>
                                            <p:strVal val="#ppt_x+0.4"/>
                                          </p:val>
                                        </p:tav>
                                        <p:tav tm="100000">
                                          <p:val>
                                            <p:strVal val="#ppt_x-0.05"/>
                                          </p:val>
                                        </p:tav>
                                      </p:tavLst>
                                    </p:anim>
                                    <p:anim calcmode="lin" valueType="num">
                                      <p:cBhvr>
                                        <p:cTn id="15" dur="800" decel="100000" fill="hold"/>
                                        <p:tgtEl>
                                          <p:spTgt spid="48"/>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48"/>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48"/>
                                        </p:tgtEl>
                                        <p:attrNameLst>
                                          <p:attrName>ppt_y</p:attrName>
                                        </p:attrNameLst>
                                      </p:cBhvr>
                                      <p:tavLst>
                                        <p:tav tm="0">
                                          <p:val>
                                            <p:strVal val="#ppt_y+0.1"/>
                                          </p:val>
                                        </p:tav>
                                        <p:tav tm="100000">
                                          <p:val>
                                            <p:strVal val="#ppt_y"/>
                                          </p:val>
                                        </p:tav>
                                      </p:tavLst>
                                    </p:anim>
                                  </p:childTnLst>
                                </p:cTn>
                              </p:par>
                            </p:childTnLst>
                          </p:cTn>
                        </p:par>
                      </p:childTnLst>
                    </p:cTn>
                  </p:par>
                  <p:par>
                    <p:cTn id="18" fill="hold" nodeType="clickPar">
                      <p:stCondLst>
                        <p:cond delay="indefinite"/>
                      </p:stCondLst>
                      <p:childTnLst>
                        <p:par>
                          <p:cTn id="19" fill="hold" nodeType="afterGroup">
                            <p:stCondLst>
                              <p:cond delay="0"/>
                            </p:stCondLst>
                            <p:childTnLst>
                              <p:par>
                                <p:cTn id="20" presetID="30" presetClass="entr" presetSubtype="0" fill="hold" nodeType="click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800" decel="100000"/>
                                        <p:tgtEl>
                                          <p:spTgt spid="55"/>
                                        </p:tgtEl>
                                      </p:cBhvr>
                                    </p:animEffect>
                                    <p:anim calcmode="lin" valueType="num">
                                      <p:cBhvr>
                                        <p:cTn id="23" dur="800" decel="100000" fill="hold"/>
                                        <p:tgtEl>
                                          <p:spTgt spid="55"/>
                                        </p:tgtEl>
                                        <p:attrNameLst>
                                          <p:attrName>style.rotation</p:attrName>
                                        </p:attrNameLst>
                                      </p:cBhvr>
                                      <p:tavLst>
                                        <p:tav tm="0">
                                          <p:val>
                                            <p:fltVal val="-90"/>
                                          </p:val>
                                        </p:tav>
                                        <p:tav tm="100000">
                                          <p:val>
                                            <p:fltVal val="0"/>
                                          </p:val>
                                        </p:tav>
                                      </p:tavLst>
                                    </p:anim>
                                    <p:anim calcmode="lin" valueType="num">
                                      <p:cBhvr>
                                        <p:cTn id="24" dur="800" decel="100000" fill="hold"/>
                                        <p:tgtEl>
                                          <p:spTgt spid="55"/>
                                        </p:tgtEl>
                                        <p:attrNameLst>
                                          <p:attrName>ppt_x</p:attrName>
                                        </p:attrNameLst>
                                      </p:cBhvr>
                                      <p:tavLst>
                                        <p:tav tm="0">
                                          <p:val>
                                            <p:strVal val="#ppt_x+0.4"/>
                                          </p:val>
                                        </p:tav>
                                        <p:tav tm="100000">
                                          <p:val>
                                            <p:strVal val="#ppt_x-0.05"/>
                                          </p:val>
                                        </p:tav>
                                      </p:tavLst>
                                    </p:anim>
                                    <p:anim calcmode="lin" valueType="num">
                                      <p:cBhvr>
                                        <p:cTn id="25" dur="800" decel="100000" fill="hold"/>
                                        <p:tgtEl>
                                          <p:spTgt spid="55"/>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55"/>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55"/>
                                        </p:tgtEl>
                                        <p:attrNameLst>
                                          <p:attrName>ppt_y</p:attrName>
                                        </p:attrNameLst>
                                      </p:cBhvr>
                                      <p:tavLst>
                                        <p:tav tm="0">
                                          <p:val>
                                            <p:strVal val="#ppt_y+0.1"/>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30" presetClass="entr" presetSubtype="0" fill="hold" nodeType="click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800" decel="100000"/>
                                        <p:tgtEl>
                                          <p:spTgt spid="49"/>
                                        </p:tgtEl>
                                      </p:cBhvr>
                                    </p:animEffect>
                                    <p:anim calcmode="lin" valueType="num">
                                      <p:cBhvr>
                                        <p:cTn id="33" dur="800" decel="100000" fill="hold"/>
                                        <p:tgtEl>
                                          <p:spTgt spid="49"/>
                                        </p:tgtEl>
                                        <p:attrNameLst>
                                          <p:attrName>style.rotation</p:attrName>
                                        </p:attrNameLst>
                                      </p:cBhvr>
                                      <p:tavLst>
                                        <p:tav tm="0">
                                          <p:val>
                                            <p:fltVal val="-90"/>
                                          </p:val>
                                        </p:tav>
                                        <p:tav tm="100000">
                                          <p:val>
                                            <p:fltVal val="0"/>
                                          </p:val>
                                        </p:tav>
                                      </p:tavLst>
                                    </p:anim>
                                    <p:anim calcmode="lin" valueType="num">
                                      <p:cBhvr>
                                        <p:cTn id="34" dur="800" decel="100000" fill="hold"/>
                                        <p:tgtEl>
                                          <p:spTgt spid="49"/>
                                        </p:tgtEl>
                                        <p:attrNameLst>
                                          <p:attrName>ppt_x</p:attrName>
                                        </p:attrNameLst>
                                      </p:cBhvr>
                                      <p:tavLst>
                                        <p:tav tm="0">
                                          <p:val>
                                            <p:strVal val="#ppt_x+0.4"/>
                                          </p:val>
                                        </p:tav>
                                        <p:tav tm="100000">
                                          <p:val>
                                            <p:strVal val="#ppt_x-0.05"/>
                                          </p:val>
                                        </p:tav>
                                      </p:tavLst>
                                    </p:anim>
                                    <p:anim calcmode="lin" valueType="num">
                                      <p:cBhvr>
                                        <p:cTn id="35" dur="800" decel="100000" fill="hold"/>
                                        <p:tgtEl>
                                          <p:spTgt spid="49"/>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49"/>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49"/>
                                        </p:tgtEl>
                                        <p:attrNameLst>
                                          <p:attrName>ppt_y</p:attrName>
                                        </p:attrNameLst>
                                      </p:cBhvr>
                                      <p:tavLst>
                                        <p:tav tm="0">
                                          <p:val>
                                            <p:strVal val="#ppt_y+0.1"/>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30" presetClass="entr" presetSubtype="0" fill="hold" nodeType="click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800" decel="100000"/>
                                        <p:tgtEl>
                                          <p:spTgt spid="56"/>
                                        </p:tgtEl>
                                      </p:cBhvr>
                                    </p:animEffect>
                                    <p:anim calcmode="lin" valueType="num">
                                      <p:cBhvr>
                                        <p:cTn id="43" dur="800" decel="100000" fill="hold"/>
                                        <p:tgtEl>
                                          <p:spTgt spid="56"/>
                                        </p:tgtEl>
                                        <p:attrNameLst>
                                          <p:attrName>style.rotation</p:attrName>
                                        </p:attrNameLst>
                                      </p:cBhvr>
                                      <p:tavLst>
                                        <p:tav tm="0">
                                          <p:val>
                                            <p:fltVal val="-90"/>
                                          </p:val>
                                        </p:tav>
                                        <p:tav tm="100000">
                                          <p:val>
                                            <p:fltVal val="0"/>
                                          </p:val>
                                        </p:tav>
                                      </p:tavLst>
                                    </p:anim>
                                    <p:anim calcmode="lin" valueType="num">
                                      <p:cBhvr>
                                        <p:cTn id="44" dur="800" decel="100000" fill="hold"/>
                                        <p:tgtEl>
                                          <p:spTgt spid="56"/>
                                        </p:tgtEl>
                                        <p:attrNameLst>
                                          <p:attrName>ppt_x</p:attrName>
                                        </p:attrNameLst>
                                      </p:cBhvr>
                                      <p:tavLst>
                                        <p:tav tm="0">
                                          <p:val>
                                            <p:strVal val="#ppt_x+0.4"/>
                                          </p:val>
                                        </p:tav>
                                        <p:tav tm="100000">
                                          <p:val>
                                            <p:strVal val="#ppt_x-0.05"/>
                                          </p:val>
                                        </p:tav>
                                      </p:tavLst>
                                    </p:anim>
                                    <p:anim calcmode="lin" valueType="num">
                                      <p:cBhvr>
                                        <p:cTn id="45" dur="800" decel="100000" fill="hold"/>
                                        <p:tgtEl>
                                          <p:spTgt spid="56"/>
                                        </p:tgtEl>
                                        <p:attrNameLst>
                                          <p:attrName>ppt_y</p:attrName>
                                        </p:attrNameLst>
                                      </p:cBhvr>
                                      <p:tavLst>
                                        <p:tav tm="0">
                                          <p:val>
                                            <p:strVal val="#ppt_y-0.4"/>
                                          </p:val>
                                        </p:tav>
                                        <p:tav tm="100000">
                                          <p:val>
                                            <p:strVal val="#ppt_y+0.1"/>
                                          </p:val>
                                        </p:tav>
                                      </p:tavLst>
                                    </p:anim>
                                    <p:anim calcmode="lin" valueType="num">
                                      <p:cBhvr>
                                        <p:cTn id="46" dur="200" accel="100000" fill="hold">
                                          <p:stCondLst>
                                            <p:cond delay="800"/>
                                          </p:stCondLst>
                                        </p:cTn>
                                        <p:tgtEl>
                                          <p:spTgt spid="56"/>
                                        </p:tgtEl>
                                        <p:attrNameLst>
                                          <p:attrName>ppt_x</p:attrName>
                                        </p:attrNameLst>
                                      </p:cBhvr>
                                      <p:tavLst>
                                        <p:tav tm="0">
                                          <p:val>
                                            <p:strVal val="#ppt_x-0.05"/>
                                          </p:val>
                                        </p:tav>
                                        <p:tav tm="100000">
                                          <p:val>
                                            <p:strVal val="#ppt_x"/>
                                          </p:val>
                                        </p:tav>
                                      </p:tavLst>
                                    </p:anim>
                                    <p:anim calcmode="lin" valueType="num">
                                      <p:cBhvr>
                                        <p:cTn id="47" dur="200" accel="100000" fill="hold">
                                          <p:stCondLst>
                                            <p:cond delay="800"/>
                                          </p:stCondLst>
                                        </p:cTn>
                                        <p:tgtEl>
                                          <p:spTgt spid="56"/>
                                        </p:tgtEl>
                                        <p:attrNameLst>
                                          <p:attrName>ppt_y</p:attrName>
                                        </p:attrNameLst>
                                      </p:cBhvr>
                                      <p:tavLst>
                                        <p:tav tm="0">
                                          <p:val>
                                            <p:strVal val="#ppt_y+0.1"/>
                                          </p:val>
                                        </p:tav>
                                        <p:tav tm="100000">
                                          <p:val>
                                            <p:strVal val="#ppt_y"/>
                                          </p:val>
                                        </p:tav>
                                      </p:tavLst>
                                    </p:anim>
                                  </p:childTnLst>
                                </p:cTn>
                              </p:par>
                            </p:childTnLst>
                          </p:cTn>
                        </p:par>
                      </p:childTnLst>
                    </p:cTn>
                  </p:par>
                  <p:par>
                    <p:cTn id="48" fill="hold" nodeType="clickPar">
                      <p:stCondLst>
                        <p:cond delay="indefinite"/>
                      </p:stCondLst>
                      <p:childTnLst>
                        <p:par>
                          <p:cTn id="49" fill="hold" nodeType="afterGroup">
                            <p:stCondLst>
                              <p:cond delay="0"/>
                            </p:stCondLst>
                            <p:childTnLst>
                              <p:par>
                                <p:cTn id="50" presetID="30" presetClass="entr" presetSubtype="0" fill="hold" nodeType="click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800" decel="100000"/>
                                        <p:tgtEl>
                                          <p:spTgt spid="50"/>
                                        </p:tgtEl>
                                      </p:cBhvr>
                                    </p:animEffect>
                                    <p:anim calcmode="lin" valueType="num">
                                      <p:cBhvr>
                                        <p:cTn id="53" dur="800" decel="100000" fill="hold"/>
                                        <p:tgtEl>
                                          <p:spTgt spid="50"/>
                                        </p:tgtEl>
                                        <p:attrNameLst>
                                          <p:attrName>style.rotation</p:attrName>
                                        </p:attrNameLst>
                                      </p:cBhvr>
                                      <p:tavLst>
                                        <p:tav tm="0">
                                          <p:val>
                                            <p:fltVal val="-90"/>
                                          </p:val>
                                        </p:tav>
                                        <p:tav tm="100000">
                                          <p:val>
                                            <p:fltVal val="0"/>
                                          </p:val>
                                        </p:tav>
                                      </p:tavLst>
                                    </p:anim>
                                    <p:anim calcmode="lin" valueType="num">
                                      <p:cBhvr>
                                        <p:cTn id="54" dur="800" decel="100000" fill="hold"/>
                                        <p:tgtEl>
                                          <p:spTgt spid="50"/>
                                        </p:tgtEl>
                                        <p:attrNameLst>
                                          <p:attrName>ppt_x</p:attrName>
                                        </p:attrNameLst>
                                      </p:cBhvr>
                                      <p:tavLst>
                                        <p:tav tm="0">
                                          <p:val>
                                            <p:strVal val="#ppt_x+0.4"/>
                                          </p:val>
                                        </p:tav>
                                        <p:tav tm="100000">
                                          <p:val>
                                            <p:strVal val="#ppt_x-0.05"/>
                                          </p:val>
                                        </p:tav>
                                      </p:tavLst>
                                    </p:anim>
                                    <p:anim calcmode="lin" valueType="num">
                                      <p:cBhvr>
                                        <p:cTn id="55" dur="800" decel="100000" fill="hold"/>
                                        <p:tgtEl>
                                          <p:spTgt spid="50"/>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50"/>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50"/>
                                        </p:tgtEl>
                                        <p:attrNameLst>
                                          <p:attrName>ppt_y</p:attrName>
                                        </p:attrNameLst>
                                      </p:cBhvr>
                                      <p:tavLst>
                                        <p:tav tm="0">
                                          <p:val>
                                            <p:strVal val="#ppt_y+0.1"/>
                                          </p:val>
                                        </p:tav>
                                        <p:tav tm="100000">
                                          <p:val>
                                            <p:strVal val="#ppt_y"/>
                                          </p:val>
                                        </p:tav>
                                      </p:tavLst>
                                    </p:anim>
                                  </p:childTnLst>
                                </p:cTn>
                              </p:par>
                            </p:childTnLst>
                          </p:cTn>
                        </p:par>
                      </p:childTnLst>
                    </p:cTn>
                  </p:par>
                  <p:par>
                    <p:cTn id="58" fill="hold" nodeType="clickPar">
                      <p:stCondLst>
                        <p:cond delay="indefinite"/>
                      </p:stCondLst>
                      <p:childTnLst>
                        <p:par>
                          <p:cTn id="59" fill="hold" nodeType="afterGroup">
                            <p:stCondLst>
                              <p:cond delay="0"/>
                            </p:stCondLst>
                            <p:childTnLst>
                              <p:par>
                                <p:cTn id="60" presetID="30" presetClass="entr" presetSubtype="0" fill="hold" nodeType="clickEffect">
                                  <p:stCondLst>
                                    <p:cond delay="0"/>
                                  </p:stCondLst>
                                  <p:childTnLst>
                                    <p:set>
                                      <p:cBhvr>
                                        <p:cTn id="61" dur="1" fill="hold">
                                          <p:stCondLst>
                                            <p:cond delay="0"/>
                                          </p:stCondLst>
                                        </p:cTn>
                                        <p:tgtEl>
                                          <p:spTgt spid="57"/>
                                        </p:tgtEl>
                                        <p:attrNameLst>
                                          <p:attrName>style.visibility</p:attrName>
                                        </p:attrNameLst>
                                      </p:cBhvr>
                                      <p:to>
                                        <p:strVal val="visible"/>
                                      </p:to>
                                    </p:set>
                                    <p:animEffect transition="in" filter="fade">
                                      <p:cBhvr>
                                        <p:cTn id="62" dur="800" decel="100000"/>
                                        <p:tgtEl>
                                          <p:spTgt spid="57"/>
                                        </p:tgtEl>
                                      </p:cBhvr>
                                    </p:animEffect>
                                    <p:anim calcmode="lin" valueType="num">
                                      <p:cBhvr>
                                        <p:cTn id="63" dur="800" decel="100000" fill="hold"/>
                                        <p:tgtEl>
                                          <p:spTgt spid="57"/>
                                        </p:tgtEl>
                                        <p:attrNameLst>
                                          <p:attrName>style.rotation</p:attrName>
                                        </p:attrNameLst>
                                      </p:cBhvr>
                                      <p:tavLst>
                                        <p:tav tm="0">
                                          <p:val>
                                            <p:fltVal val="-90"/>
                                          </p:val>
                                        </p:tav>
                                        <p:tav tm="100000">
                                          <p:val>
                                            <p:fltVal val="0"/>
                                          </p:val>
                                        </p:tav>
                                      </p:tavLst>
                                    </p:anim>
                                    <p:anim calcmode="lin" valueType="num">
                                      <p:cBhvr>
                                        <p:cTn id="64" dur="800" decel="100000" fill="hold"/>
                                        <p:tgtEl>
                                          <p:spTgt spid="57"/>
                                        </p:tgtEl>
                                        <p:attrNameLst>
                                          <p:attrName>ppt_x</p:attrName>
                                        </p:attrNameLst>
                                      </p:cBhvr>
                                      <p:tavLst>
                                        <p:tav tm="0">
                                          <p:val>
                                            <p:strVal val="#ppt_x+0.4"/>
                                          </p:val>
                                        </p:tav>
                                        <p:tav tm="100000">
                                          <p:val>
                                            <p:strVal val="#ppt_x-0.05"/>
                                          </p:val>
                                        </p:tav>
                                      </p:tavLst>
                                    </p:anim>
                                    <p:anim calcmode="lin" valueType="num">
                                      <p:cBhvr>
                                        <p:cTn id="65" dur="800" decel="100000" fill="hold"/>
                                        <p:tgtEl>
                                          <p:spTgt spid="57"/>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57"/>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57"/>
                                        </p:tgtEl>
                                        <p:attrNameLst>
                                          <p:attrName>ppt_y</p:attrName>
                                        </p:attrNameLst>
                                      </p:cBhvr>
                                      <p:tavLst>
                                        <p:tav tm="0">
                                          <p:val>
                                            <p:strVal val="#ppt_y+0.1"/>
                                          </p:val>
                                        </p:tav>
                                        <p:tav tm="100000">
                                          <p:val>
                                            <p:strVal val="#ppt_y"/>
                                          </p:val>
                                        </p:tav>
                                      </p:tavLst>
                                    </p:anim>
                                  </p:childTnLst>
                                </p:cTn>
                              </p:par>
                            </p:childTnLst>
                          </p:cTn>
                        </p:par>
                      </p:childTnLst>
                    </p:cTn>
                  </p:par>
                  <p:par>
                    <p:cTn id="68" fill="hold" nodeType="clickPar">
                      <p:stCondLst>
                        <p:cond delay="indefinite"/>
                      </p:stCondLst>
                      <p:childTnLst>
                        <p:par>
                          <p:cTn id="69" fill="hold" nodeType="afterGroup">
                            <p:stCondLst>
                              <p:cond delay="0"/>
                            </p:stCondLst>
                            <p:childTnLst>
                              <p:par>
                                <p:cTn id="70" presetID="30" presetClass="entr" presetSubtype="0" fill="hold" nodeType="click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800" decel="100000"/>
                                        <p:tgtEl>
                                          <p:spTgt spid="51"/>
                                        </p:tgtEl>
                                      </p:cBhvr>
                                    </p:animEffect>
                                    <p:anim calcmode="lin" valueType="num">
                                      <p:cBhvr>
                                        <p:cTn id="73" dur="800" decel="100000" fill="hold"/>
                                        <p:tgtEl>
                                          <p:spTgt spid="51"/>
                                        </p:tgtEl>
                                        <p:attrNameLst>
                                          <p:attrName>style.rotation</p:attrName>
                                        </p:attrNameLst>
                                      </p:cBhvr>
                                      <p:tavLst>
                                        <p:tav tm="0">
                                          <p:val>
                                            <p:fltVal val="-90"/>
                                          </p:val>
                                        </p:tav>
                                        <p:tav tm="100000">
                                          <p:val>
                                            <p:fltVal val="0"/>
                                          </p:val>
                                        </p:tav>
                                      </p:tavLst>
                                    </p:anim>
                                    <p:anim calcmode="lin" valueType="num">
                                      <p:cBhvr>
                                        <p:cTn id="74" dur="800" decel="100000" fill="hold"/>
                                        <p:tgtEl>
                                          <p:spTgt spid="51"/>
                                        </p:tgtEl>
                                        <p:attrNameLst>
                                          <p:attrName>ppt_x</p:attrName>
                                        </p:attrNameLst>
                                      </p:cBhvr>
                                      <p:tavLst>
                                        <p:tav tm="0">
                                          <p:val>
                                            <p:strVal val="#ppt_x+0.4"/>
                                          </p:val>
                                        </p:tav>
                                        <p:tav tm="100000">
                                          <p:val>
                                            <p:strVal val="#ppt_x-0.05"/>
                                          </p:val>
                                        </p:tav>
                                      </p:tavLst>
                                    </p:anim>
                                    <p:anim calcmode="lin" valueType="num">
                                      <p:cBhvr>
                                        <p:cTn id="75" dur="800" decel="100000" fill="hold"/>
                                        <p:tgtEl>
                                          <p:spTgt spid="51"/>
                                        </p:tgtEl>
                                        <p:attrNameLst>
                                          <p:attrName>ppt_y</p:attrName>
                                        </p:attrNameLst>
                                      </p:cBhvr>
                                      <p:tavLst>
                                        <p:tav tm="0">
                                          <p:val>
                                            <p:strVal val="#ppt_y-0.4"/>
                                          </p:val>
                                        </p:tav>
                                        <p:tav tm="100000">
                                          <p:val>
                                            <p:strVal val="#ppt_y+0.1"/>
                                          </p:val>
                                        </p:tav>
                                      </p:tavLst>
                                    </p:anim>
                                    <p:anim calcmode="lin" valueType="num">
                                      <p:cBhvr>
                                        <p:cTn id="76" dur="200" accel="100000" fill="hold">
                                          <p:stCondLst>
                                            <p:cond delay="800"/>
                                          </p:stCondLst>
                                        </p:cTn>
                                        <p:tgtEl>
                                          <p:spTgt spid="51"/>
                                        </p:tgtEl>
                                        <p:attrNameLst>
                                          <p:attrName>ppt_x</p:attrName>
                                        </p:attrNameLst>
                                      </p:cBhvr>
                                      <p:tavLst>
                                        <p:tav tm="0">
                                          <p:val>
                                            <p:strVal val="#ppt_x-0.05"/>
                                          </p:val>
                                        </p:tav>
                                        <p:tav tm="100000">
                                          <p:val>
                                            <p:strVal val="#ppt_x"/>
                                          </p:val>
                                        </p:tav>
                                      </p:tavLst>
                                    </p:anim>
                                    <p:anim calcmode="lin" valueType="num">
                                      <p:cBhvr>
                                        <p:cTn id="77" dur="200" accel="100000" fill="hold">
                                          <p:stCondLst>
                                            <p:cond delay="800"/>
                                          </p:stCondLst>
                                        </p:cTn>
                                        <p:tgtEl>
                                          <p:spTgt spid="51"/>
                                        </p:tgtEl>
                                        <p:attrNameLst>
                                          <p:attrName>ppt_y</p:attrName>
                                        </p:attrNameLst>
                                      </p:cBhvr>
                                      <p:tavLst>
                                        <p:tav tm="0">
                                          <p:val>
                                            <p:strVal val="#ppt_y+0.1"/>
                                          </p:val>
                                        </p:tav>
                                        <p:tav tm="100000">
                                          <p:val>
                                            <p:strVal val="#ppt_y"/>
                                          </p:val>
                                        </p:tav>
                                      </p:tavLst>
                                    </p:anim>
                                  </p:childTnLst>
                                </p:cTn>
                              </p:par>
                            </p:childTnLst>
                          </p:cTn>
                        </p:par>
                      </p:childTnLst>
                    </p:cTn>
                  </p:par>
                  <p:par>
                    <p:cTn id="78" fill="hold" nodeType="clickPar">
                      <p:stCondLst>
                        <p:cond delay="indefinite"/>
                      </p:stCondLst>
                      <p:childTnLst>
                        <p:par>
                          <p:cTn id="79" fill="hold" nodeType="afterGroup">
                            <p:stCondLst>
                              <p:cond delay="0"/>
                            </p:stCondLst>
                            <p:childTnLst>
                              <p:par>
                                <p:cTn id="80" presetID="30" presetClass="entr" presetSubtype="0" fill="hold" nodeType="clickEffect">
                                  <p:stCondLst>
                                    <p:cond delay="0"/>
                                  </p:stCondLst>
                                  <p:childTnLst>
                                    <p:set>
                                      <p:cBhvr>
                                        <p:cTn id="81" dur="1" fill="hold">
                                          <p:stCondLst>
                                            <p:cond delay="0"/>
                                          </p:stCondLst>
                                        </p:cTn>
                                        <p:tgtEl>
                                          <p:spTgt spid="58"/>
                                        </p:tgtEl>
                                        <p:attrNameLst>
                                          <p:attrName>style.visibility</p:attrName>
                                        </p:attrNameLst>
                                      </p:cBhvr>
                                      <p:to>
                                        <p:strVal val="visible"/>
                                      </p:to>
                                    </p:set>
                                    <p:animEffect transition="in" filter="fade">
                                      <p:cBhvr>
                                        <p:cTn id="82" dur="800" decel="100000"/>
                                        <p:tgtEl>
                                          <p:spTgt spid="58"/>
                                        </p:tgtEl>
                                      </p:cBhvr>
                                    </p:animEffect>
                                    <p:anim calcmode="lin" valueType="num">
                                      <p:cBhvr>
                                        <p:cTn id="83" dur="800" decel="100000" fill="hold"/>
                                        <p:tgtEl>
                                          <p:spTgt spid="58"/>
                                        </p:tgtEl>
                                        <p:attrNameLst>
                                          <p:attrName>style.rotation</p:attrName>
                                        </p:attrNameLst>
                                      </p:cBhvr>
                                      <p:tavLst>
                                        <p:tav tm="0">
                                          <p:val>
                                            <p:fltVal val="-90"/>
                                          </p:val>
                                        </p:tav>
                                        <p:tav tm="100000">
                                          <p:val>
                                            <p:fltVal val="0"/>
                                          </p:val>
                                        </p:tav>
                                      </p:tavLst>
                                    </p:anim>
                                    <p:anim calcmode="lin" valueType="num">
                                      <p:cBhvr>
                                        <p:cTn id="84" dur="800" decel="100000" fill="hold"/>
                                        <p:tgtEl>
                                          <p:spTgt spid="58"/>
                                        </p:tgtEl>
                                        <p:attrNameLst>
                                          <p:attrName>ppt_x</p:attrName>
                                        </p:attrNameLst>
                                      </p:cBhvr>
                                      <p:tavLst>
                                        <p:tav tm="0">
                                          <p:val>
                                            <p:strVal val="#ppt_x+0.4"/>
                                          </p:val>
                                        </p:tav>
                                        <p:tav tm="100000">
                                          <p:val>
                                            <p:strVal val="#ppt_x-0.05"/>
                                          </p:val>
                                        </p:tav>
                                      </p:tavLst>
                                    </p:anim>
                                    <p:anim calcmode="lin" valueType="num">
                                      <p:cBhvr>
                                        <p:cTn id="85" dur="800" decel="100000" fill="hold"/>
                                        <p:tgtEl>
                                          <p:spTgt spid="58"/>
                                        </p:tgtEl>
                                        <p:attrNameLst>
                                          <p:attrName>ppt_y</p:attrName>
                                        </p:attrNameLst>
                                      </p:cBhvr>
                                      <p:tavLst>
                                        <p:tav tm="0">
                                          <p:val>
                                            <p:strVal val="#ppt_y-0.4"/>
                                          </p:val>
                                        </p:tav>
                                        <p:tav tm="100000">
                                          <p:val>
                                            <p:strVal val="#ppt_y+0.1"/>
                                          </p:val>
                                        </p:tav>
                                      </p:tavLst>
                                    </p:anim>
                                    <p:anim calcmode="lin" valueType="num">
                                      <p:cBhvr>
                                        <p:cTn id="86" dur="200" accel="100000" fill="hold">
                                          <p:stCondLst>
                                            <p:cond delay="800"/>
                                          </p:stCondLst>
                                        </p:cTn>
                                        <p:tgtEl>
                                          <p:spTgt spid="58"/>
                                        </p:tgtEl>
                                        <p:attrNameLst>
                                          <p:attrName>ppt_x</p:attrName>
                                        </p:attrNameLst>
                                      </p:cBhvr>
                                      <p:tavLst>
                                        <p:tav tm="0">
                                          <p:val>
                                            <p:strVal val="#ppt_x-0.05"/>
                                          </p:val>
                                        </p:tav>
                                        <p:tav tm="100000">
                                          <p:val>
                                            <p:strVal val="#ppt_x"/>
                                          </p:val>
                                        </p:tav>
                                      </p:tavLst>
                                    </p:anim>
                                    <p:anim calcmode="lin" valueType="num">
                                      <p:cBhvr>
                                        <p:cTn id="87" dur="200" accel="100000" fill="hold">
                                          <p:stCondLst>
                                            <p:cond delay="800"/>
                                          </p:stCondLst>
                                        </p:cTn>
                                        <p:tgtEl>
                                          <p:spTgt spid="58"/>
                                        </p:tgtEl>
                                        <p:attrNameLst>
                                          <p:attrName>ppt_y</p:attrName>
                                        </p:attrNameLst>
                                      </p:cBhvr>
                                      <p:tavLst>
                                        <p:tav tm="0">
                                          <p:val>
                                            <p:strVal val="#ppt_y+0.1"/>
                                          </p:val>
                                        </p:tav>
                                        <p:tav tm="100000">
                                          <p:val>
                                            <p:strVal val="#ppt_y"/>
                                          </p:val>
                                        </p:tav>
                                      </p:tavLst>
                                    </p:anim>
                                  </p:childTnLst>
                                </p:cTn>
                              </p:par>
                            </p:childTnLst>
                          </p:cTn>
                        </p:par>
                      </p:childTnLst>
                    </p:cTn>
                  </p:par>
                  <p:par>
                    <p:cTn id="88" fill="hold" nodeType="clickPar">
                      <p:stCondLst>
                        <p:cond delay="indefinite"/>
                      </p:stCondLst>
                      <p:childTnLst>
                        <p:par>
                          <p:cTn id="89" fill="hold" nodeType="afterGroup">
                            <p:stCondLst>
                              <p:cond delay="0"/>
                            </p:stCondLst>
                            <p:childTnLst>
                              <p:par>
                                <p:cTn id="90" presetID="30" presetClass="entr" presetSubtype="0" fill="hold" nodeType="clickEffect">
                                  <p:stCondLst>
                                    <p:cond delay="0"/>
                                  </p:stCondLst>
                                  <p:childTnLst>
                                    <p:set>
                                      <p:cBhvr>
                                        <p:cTn id="91" dur="1" fill="hold">
                                          <p:stCondLst>
                                            <p:cond delay="0"/>
                                          </p:stCondLst>
                                        </p:cTn>
                                        <p:tgtEl>
                                          <p:spTgt spid="52"/>
                                        </p:tgtEl>
                                        <p:attrNameLst>
                                          <p:attrName>style.visibility</p:attrName>
                                        </p:attrNameLst>
                                      </p:cBhvr>
                                      <p:to>
                                        <p:strVal val="visible"/>
                                      </p:to>
                                    </p:set>
                                    <p:animEffect transition="in" filter="fade">
                                      <p:cBhvr>
                                        <p:cTn id="92" dur="800" decel="100000"/>
                                        <p:tgtEl>
                                          <p:spTgt spid="52"/>
                                        </p:tgtEl>
                                      </p:cBhvr>
                                    </p:animEffect>
                                    <p:anim calcmode="lin" valueType="num">
                                      <p:cBhvr>
                                        <p:cTn id="93" dur="800" decel="100000" fill="hold"/>
                                        <p:tgtEl>
                                          <p:spTgt spid="52"/>
                                        </p:tgtEl>
                                        <p:attrNameLst>
                                          <p:attrName>style.rotation</p:attrName>
                                        </p:attrNameLst>
                                      </p:cBhvr>
                                      <p:tavLst>
                                        <p:tav tm="0">
                                          <p:val>
                                            <p:fltVal val="-90"/>
                                          </p:val>
                                        </p:tav>
                                        <p:tav tm="100000">
                                          <p:val>
                                            <p:fltVal val="0"/>
                                          </p:val>
                                        </p:tav>
                                      </p:tavLst>
                                    </p:anim>
                                    <p:anim calcmode="lin" valueType="num">
                                      <p:cBhvr>
                                        <p:cTn id="94" dur="800" decel="100000" fill="hold"/>
                                        <p:tgtEl>
                                          <p:spTgt spid="52"/>
                                        </p:tgtEl>
                                        <p:attrNameLst>
                                          <p:attrName>ppt_x</p:attrName>
                                        </p:attrNameLst>
                                      </p:cBhvr>
                                      <p:tavLst>
                                        <p:tav tm="0">
                                          <p:val>
                                            <p:strVal val="#ppt_x+0.4"/>
                                          </p:val>
                                        </p:tav>
                                        <p:tav tm="100000">
                                          <p:val>
                                            <p:strVal val="#ppt_x-0.05"/>
                                          </p:val>
                                        </p:tav>
                                      </p:tavLst>
                                    </p:anim>
                                    <p:anim calcmode="lin" valueType="num">
                                      <p:cBhvr>
                                        <p:cTn id="95" dur="800" decel="100000" fill="hold"/>
                                        <p:tgtEl>
                                          <p:spTgt spid="52"/>
                                        </p:tgtEl>
                                        <p:attrNameLst>
                                          <p:attrName>ppt_y</p:attrName>
                                        </p:attrNameLst>
                                      </p:cBhvr>
                                      <p:tavLst>
                                        <p:tav tm="0">
                                          <p:val>
                                            <p:strVal val="#ppt_y-0.4"/>
                                          </p:val>
                                        </p:tav>
                                        <p:tav tm="100000">
                                          <p:val>
                                            <p:strVal val="#ppt_y+0.1"/>
                                          </p:val>
                                        </p:tav>
                                      </p:tavLst>
                                    </p:anim>
                                    <p:anim calcmode="lin" valueType="num">
                                      <p:cBhvr>
                                        <p:cTn id="96" dur="200" accel="100000" fill="hold">
                                          <p:stCondLst>
                                            <p:cond delay="800"/>
                                          </p:stCondLst>
                                        </p:cTn>
                                        <p:tgtEl>
                                          <p:spTgt spid="52"/>
                                        </p:tgtEl>
                                        <p:attrNameLst>
                                          <p:attrName>ppt_x</p:attrName>
                                        </p:attrNameLst>
                                      </p:cBhvr>
                                      <p:tavLst>
                                        <p:tav tm="0">
                                          <p:val>
                                            <p:strVal val="#ppt_x-0.05"/>
                                          </p:val>
                                        </p:tav>
                                        <p:tav tm="100000">
                                          <p:val>
                                            <p:strVal val="#ppt_x"/>
                                          </p:val>
                                        </p:tav>
                                      </p:tavLst>
                                    </p:anim>
                                    <p:anim calcmode="lin" valueType="num">
                                      <p:cBhvr>
                                        <p:cTn id="97" dur="200" accel="100000" fill="hold">
                                          <p:stCondLst>
                                            <p:cond delay="800"/>
                                          </p:stCondLst>
                                        </p:cTn>
                                        <p:tgtEl>
                                          <p:spTgt spid="52"/>
                                        </p:tgtEl>
                                        <p:attrNameLst>
                                          <p:attrName>ppt_y</p:attrName>
                                        </p:attrNameLst>
                                      </p:cBhvr>
                                      <p:tavLst>
                                        <p:tav tm="0">
                                          <p:val>
                                            <p:strVal val="#ppt_y+0.1"/>
                                          </p:val>
                                        </p:tav>
                                        <p:tav tm="100000">
                                          <p:val>
                                            <p:strVal val="#ppt_y"/>
                                          </p:val>
                                        </p:tav>
                                      </p:tavLst>
                                    </p:anim>
                                  </p:childTnLst>
                                </p:cTn>
                              </p:par>
                            </p:childTnLst>
                          </p:cTn>
                        </p:par>
                      </p:childTnLst>
                    </p:cTn>
                  </p:par>
                  <p:par>
                    <p:cTn id="98" fill="hold" nodeType="clickPar">
                      <p:stCondLst>
                        <p:cond delay="indefinite"/>
                      </p:stCondLst>
                      <p:childTnLst>
                        <p:par>
                          <p:cTn id="99" fill="hold" nodeType="afterGroup">
                            <p:stCondLst>
                              <p:cond delay="0"/>
                            </p:stCondLst>
                            <p:childTnLst>
                              <p:par>
                                <p:cTn id="100" presetID="30" presetClass="entr" presetSubtype="0" fill="hold" nodeType="clickEffect">
                                  <p:stCondLst>
                                    <p:cond delay="0"/>
                                  </p:stCondLst>
                                  <p:childTnLst>
                                    <p:set>
                                      <p:cBhvr>
                                        <p:cTn id="101" dur="1" fill="hold">
                                          <p:stCondLst>
                                            <p:cond delay="0"/>
                                          </p:stCondLst>
                                        </p:cTn>
                                        <p:tgtEl>
                                          <p:spTgt spid="59"/>
                                        </p:tgtEl>
                                        <p:attrNameLst>
                                          <p:attrName>style.visibility</p:attrName>
                                        </p:attrNameLst>
                                      </p:cBhvr>
                                      <p:to>
                                        <p:strVal val="visible"/>
                                      </p:to>
                                    </p:set>
                                    <p:animEffect transition="in" filter="fade">
                                      <p:cBhvr>
                                        <p:cTn id="102" dur="800" decel="100000"/>
                                        <p:tgtEl>
                                          <p:spTgt spid="59"/>
                                        </p:tgtEl>
                                      </p:cBhvr>
                                    </p:animEffect>
                                    <p:anim calcmode="lin" valueType="num">
                                      <p:cBhvr>
                                        <p:cTn id="103" dur="800" decel="100000" fill="hold"/>
                                        <p:tgtEl>
                                          <p:spTgt spid="59"/>
                                        </p:tgtEl>
                                        <p:attrNameLst>
                                          <p:attrName>style.rotation</p:attrName>
                                        </p:attrNameLst>
                                      </p:cBhvr>
                                      <p:tavLst>
                                        <p:tav tm="0">
                                          <p:val>
                                            <p:fltVal val="-90"/>
                                          </p:val>
                                        </p:tav>
                                        <p:tav tm="100000">
                                          <p:val>
                                            <p:fltVal val="0"/>
                                          </p:val>
                                        </p:tav>
                                      </p:tavLst>
                                    </p:anim>
                                    <p:anim calcmode="lin" valueType="num">
                                      <p:cBhvr>
                                        <p:cTn id="104" dur="800" decel="100000" fill="hold"/>
                                        <p:tgtEl>
                                          <p:spTgt spid="59"/>
                                        </p:tgtEl>
                                        <p:attrNameLst>
                                          <p:attrName>ppt_x</p:attrName>
                                        </p:attrNameLst>
                                      </p:cBhvr>
                                      <p:tavLst>
                                        <p:tav tm="0">
                                          <p:val>
                                            <p:strVal val="#ppt_x+0.4"/>
                                          </p:val>
                                        </p:tav>
                                        <p:tav tm="100000">
                                          <p:val>
                                            <p:strVal val="#ppt_x-0.05"/>
                                          </p:val>
                                        </p:tav>
                                      </p:tavLst>
                                    </p:anim>
                                    <p:anim calcmode="lin" valueType="num">
                                      <p:cBhvr>
                                        <p:cTn id="105" dur="800" decel="100000" fill="hold"/>
                                        <p:tgtEl>
                                          <p:spTgt spid="59"/>
                                        </p:tgtEl>
                                        <p:attrNameLst>
                                          <p:attrName>ppt_y</p:attrName>
                                        </p:attrNameLst>
                                      </p:cBhvr>
                                      <p:tavLst>
                                        <p:tav tm="0">
                                          <p:val>
                                            <p:strVal val="#ppt_y-0.4"/>
                                          </p:val>
                                        </p:tav>
                                        <p:tav tm="100000">
                                          <p:val>
                                            <p:strVal val="#ppt_y+0.1"/>
                                          </p:val>
                                        </p:tav>
                                      </p:tavLst>
                                    </p:anim>
                                    <p:anim calcmode="lin" valueType="num">
                                      <p:cBhvr>
                                        <p:cTn id="106" dur="200" accel="100000" fill="hold">
                                          <p:stCondLst>
                                            <p:cond delay="800"/>
                                          </p:stCondLst>
                                        </p:cTn>
                                        <p:tgtEl>
                                          <p:spTgt spid="59"/>
                                        </p:tgtEl>
                                        <p:attrNameLst>
                                          <p:attrName>ppt_x</p:attrName>
                                        </p:attrNameLst>
                                      </p:cBhvr>
                                      <p:tavLst>
                                        <p:tav tm="0">
                                          <p:val>
                                            <p:strVal val="#ppt_x-0.05"/>
                                          </p:val>
                                        </p:tav>
                                        <p:tav tm="100000">
                                          <p:val>
                                            <p:strVal val="#ppt_x"/>
                                          </p:val>
                                        </p:tav>
                                      </p:tavLst>
                                    </p:anim>
                                    <p:anim calcmode="lin" valueType="num">
                                      <p:cBhvr>
                                        <p:cTn id="107" dur="200" accel="100000" fill="hold">
                                          <p:stCondLst>
                                            <p:cond delay="800"/>
                                          </p:stCondLst>
                                        </p:cTn>
                                        <p:tgtEl>
                                          <p:spTgt spid="59"/>
                                        </p:tgtEl>
                                        <p:attrNameLst>
                                          <p:attrName>ppt_y</p:attrName>
                                        </p:attrNameLst>
                                      </p:cBhvr>
                                      <p:tavLst>
                                        <p:tav tm="0">
                                          <p:val>
                                            <p:strVal val="#ppt_y+0.1"/>
                                          </p:val>
                                        </p:tav>
                                        <p:tav tm="100000">
                                          <p:val>
                                            <p:strVal val="#ppt_y"/>
                                          </p:val>
                                        </p:tav>
                                      </p:tavLst>
                                    </p:anim>
                                  </p:childTnLst>
                                </p:cTn>
                              </p:par>
                            </p:childTnLst>
                          </p:cTn>
                        </p:par>
                      </p:childTnLst>
                    </p:cTn>
                  </p:par>
                  <p:par>
                    <p:cTn id="108" fill="hold" nodeType="clickPar">
                      <p:stCondLst>
                        <p:cond delay="indefinite"/>
                      </p:stCondLst>
                      <p:childTnLst>
                        <p:par>
                          <p:cTn id="109" fill="hold" nodeType="afterGroup">
                            <p:stCondLst>
                              <p:cond delay="0"/>
                            </p:stCondLst>
                            <p:childTnLst>
                              <p:par>
                                <p:cTn id="110" presetID="30" presetClass="entr" presetSubtype="0" fill="hold" nodeType="clickEffect">
                                  <p:stCondLst>
                                    <p:cond delay="0"/>
                                  </p:stCondLst>
                                  <p:childTnLst>
                                    <p:set>
                                      <p:cBhvr>
                                        <p:cTn id="111" dur="1" fill="hold">
                                          <p:stCondLst>
                                            <p:cond delay="0"/>
                                          </p:stCondLst>
                                        </p:cTn>
                                        <p:tgtEl>
                                          <p:spTgt spid="53"/>
                                        </p:tgtEl>
                                        <p:attrNameLst>
                                          <p:attrName>style.visibility</p:attrName>
                                        </p:attrNameLst>
                                      </p:cBhvr>
                                      <p:to>
                                        <p:strVal val="visible"/>
                                      </p:to>
                                    </p:set>
                                    <p:animEffect transition="in" filter="fade">
                                      <p:cBhvr>
                                        <p:cTn id="112" dur="800" decel="100000"/>
                                        <p:tgtEl>
                                          <p:spTgt spid="53"/>
                                        </p:tgtEl>
                                      </p:cBhvr>
                                    </p:animEffect>
                                    <p:anim calcmode="lin" valueType="num">
                                      <p:cBhvr>
                                        <p:cTn id="113" dur="800" decel="100000" fill="hold"/>
                                        <p:tgtEl>
                                          <p:spTgt spid="53"/>
                                        </p:tgtEl>
                                        <p:attrNameLst>
                                          <p:attrName>style.rotation</p:attrName>
                                        </p:attrNameLst>
                                      </p:cBhvr>
                                      <p:tavLst>
                                        <p:tav tm="0">
                                          <p:val>
                                            <p:fltVal val="-90"/>
                                          </p:val>
                                        </p:tav>
                                        <p:tav tm="100000">
                                          <p:val>
                                            <p:fltVal val="0"/>
                                          </p:val>
                                        </p:tav>
                                      </p:tavLst>
                                    </p:anim>
                                    <p:anim calcmode="lin" valueType="num">
                                      <p:cBhvr>
                                        <p:cTn id="114" dur="800" decel="100000" fill="hold"/>
                                        <p:tgtEl>
                                          <p:spTgt spid="53"/>
                                        </p:tgtEl>
                                        <p:attrNameLst>
                                          <p:attrName>ppt_x</p:attrName>
                                        </p:attrNameLst>
                                      </p:cBhvr>
                                      <p:tavLst>
                                        <p:tav tm="0">
                                          <p:val>
                                            <p:strVal val="#ppt_x+0.4"/>
                                          </p:val>
                                        </p:tav>
                                        <p:tav tm="100000">
                                          <p:val>
                                            <p:strVal val="#ppt_x-0.05"/>
                                          </p:val>
                                        </p:tav>
                                      </p:tavLst>
                                    </p:anim>
                                    <p:anim calcmode="lin" valueType="num">
                                      <p:cBhvr>
                                        <p:cTn id="115" dur="800" decel="100000" fill="hold"/>
                                        <p:tgtEl>
                                          <p:spTgt spid="53"/>
                                        </p:tgtEl>
                                        <p:attrNameLst>
                                          <p:attrName>ppt_y</p:attrName>
                                        </p:attrNameLst>
                                      </p:cBhvr>
                                      <p:tavLst>
                                        <p:tav tm="0">
                                          <p:val>
                                            <p:strVal val="#ppt_y-0.4"/>
                                          </p:val>
                                        </p:tav>
                                        <p:tav tm="100000">
                                          <p:val>
                                            <p:strVal val="#ppt_y+0.1"/>
                                          </p:val>
                                        </p:tav>
                                      </p:tavLst>
                                    </p:anim>
                                    <p:anim calcmode="lin" valueType="num">
                                      <p:cBhvr>
                                        <p:cTn id="116" dur="200" accel="100000" fill="hold">
                                          <p:stCondLst>
                                            <p:cond delay="800"/>
                                          </p:stCondLst>
                                        </p:cTn>
                                        <p:tgtEl>
                                          <p:spTgt spid="53"/>
                                        </p:tgtEl>
                                        <p:attrNameLst>
                                          <p:attrName>ppt_x</p:attrName>
                                        </p:attrNameLst>
                                      </p:cBhvr>
                                      <p:tavLst>
                                        <p:tav tm="0">
                                          <p:val>
                                            <p:strVal val="#ppt_x-0.05"/>
                                          </p:val>
                                        </p:tav>
                                        <p:tav tm="100000">
                                          <p:val>
                                            <p:strVal val="#ppt_x"/>
                                          </p:val>
                                        </p:tav>
                                      </p:tavLst>
                                    </p:anim>
                                    <p:anim calcmode="lin" valueType="num">
                                      <p:cBhvr>
                                        <p:cTn id="117" dur="200" accel="100000" fill="hold">
                                          <p:stCondLst>
                                            <p:cond delay="800"/>
                                          </p:stCondLst>
                                        </p:cTn>
                                        <p:tgtEl>
                                          <p:spTgt spid="53"/>
                                        </p:tgtEl>
                                        <p:attrNameLst>
                                          <p:attrName>ppt_y</p:attrName>
                                        </p:attrNameLst>
                                      </p:cBhvr>
                                      <p:tavLst>
                                        <p:tav tm="0">
                                          <p:val>
                                            <p:strVal val="#ppt_y+0.1"/>
                                          </p:val>
                                        </p:tav>
                                        <p:tav tm="100000">
                                          <p:val>
                                            <p:strVal val="#ppt_y"/>
                                          </p:val>
                                        </p:tav>
                                      </p:tavLst>
                                    </p:anim>
                                  </p:childTnLst>
                                </p:cTn>
                              </p:par>
                            </p:childTnLst>
                          </p:cTn>
                        </p:par>
                      </p:childTnLst>
                    </p:cTn>
                  </p:par>
                  <p:par>
                    <p:cTn id="118" fill="hold" nodeType="clickPar">
                      <p:stCondLst>
                        <p:cond delay="indefinite"/>
                      </p:stCondLst>
                      <p:childTnLst>
                        <p:par>
                          <p:cTn id="119" fill="hold" nodeType="afterGroup">
                            <p:stCondLst>
                              <p:cond delay="0"/>
                            </p:stCondLst>
                            <p:childTnLst>
                              <p:par>
                                <p:cTn id="120" presetID="30" presetClass="entr" presetSubtype="0" fill="hold" nodeType="clickEffect">
                                  <p:stCondLst>
                                    <p:cond delay="0"/>
                                  </p:stCondLst>
                                  <p:childTnLst>
                                    <p:set>
                                      <p:cBhvr>
                                        <p:cTn id="121" dur="1" fill="hold">
                                          <p:stCondLst>
                                            <p:cond delay="0"/>
                                          </p:stCondLst>
                                        </p:cTn>
                                        <p:tgtEl>
                                          <p:spTgt spid="60"/>
                                        </p:tgtEl>
                                        <p:attrNameLst>
                                          <p:attrName>style.visibility</p:attrName>
                                        </p:attrNameLst>
                                      </p:cBhvr>
                                      <p:to>
                                        <p:strVal val="visible"/>
                                      </p:to>
                                    </p:set>
                                    <p:animEffect transition="in" filter="fade">
                                      <p:cBhvr>
                                        <p:cTn id="122" dur="800" decel="100000"/>
                                        <p:tgtEl>
                                          <p:spTgt spid="60"/>
                                        </p:tgtEl>
                                      </p:cBhvr>
                                    </p:animEffect>
                                    <p:anim calcmode="lin" valueType="num">
                                      <p:cBhvr>
                                        <p:cTn id="123" dur="800" decel="100000" fill="hold"/>
                                        <p:tgtEl>
                                          <p:spTgt spid="60"/>
                                        </p:tgtEl>
                                        <p:attrNameLst>
                                          <p:attrName>style.rotation</p:attrName>
                                        </p:attrNameLst>
                                      </p:cBhvr>
                                      <p:tavLst>
                                        <p:tav tm="0">
                                          <p:val>
                                            <p:fltVal val="-90"/>
                                          </p:val>
                                        </p:tav>
                                        <p:tav tm="100000">
                                          <p:val>
                                            <p:fltVal val="0"/>
                                          </p:val>
                                        </p:tav>
                                      </p:tavLst>
                                    </p:anim>
                                    <p:anim calcmode="lin" valueType="num">
                                      <p:cBhvr>
                                        <p:cTn id="124" dur="800" decel="100000" fill="hold"/>
                                        <p:tgtEl>
                                          <p:spTgt spid="60"/>
                                        </p:tgtEl>
                                        <p:attrNameLst>
                                          <p:attrName>ppt_x</p:attrName>
                                        </p:attrNameLst>
                                      </p:cBhvr>
                                      <p:tavLst>
                                        <p:tav tm="0">
                                          <p:val>
                                            <p:strVal val="#ppt_x+0.4"/>
                                          </p:val>
                                        </p:tav>
                                        <p:tav tm="100000">
                                          <p:val>
                                            <p:strVal val="#ppt_x-0.05"/>
                                          </p:val>
                                        </p:tav>
                                      </p:tavLst>
                                    </p:anim>
                                    <p:anim calcmode="lin" valueType="num">
                                      <p:cBhvr>
                                        <p:cTn id="125" dur="800" decel="100000" fill="hold"/>
                                        <p:tgtEl>
                                          <p:spTgt spid="60"/>
                                        </p:tgtEl>
                                        <p:attrNameLst>
                                          <p:attrName>ppt_y</p:attrName>
                                        </p:attrNameLst>
                                      </p:cBhvr>
                                      <p:tavLst>
                                        <p:tav tm="0">
                                          <p:val>
                                            <p:strVal val="#ppt_y-0.4"/>
                                          </p:val>
                                        </p:tav>
                                        <p:tav tm="100000">
                                          <p:val>
                                            <p:strVal val="#ppt_y+0.1"/>
                                          </p:val>
                                        </p:tav>
                                      </p:tavLst>
                                    </p:anim>
                                    <p:anim calcmode="lin" valueType="num">
                                      <p:cBhvr>
                                        <p:cTn id="126" dur="200" accel="100000" fill="hold">
                                          <p:stCondLst>
                                            <p:cond delay="800"/>
                                          </p:stCondLst>
                                        </p:cTn>
                                        <p:tgtEl>
                                          <p:spTgt spid="60"/>
                                        </p:tgtEl>
                                        <p:attrNameLst>
                                          <p:attrName>ppt_x</p:attrName>
                                        </p:attrNameLst>
                                      </p:cBhvr>
                                      <p:tavLst>
                                        <p:tav tm="0">
                                          <p:val>
                                            <p:strVal val="#ppt_x-0.05"/>
                                          </p:val>
                                        </p:tav>
                                        <p:tav tm="100000">
                                          <p:val>
                                            <p:strVal val="#ppt_x"/>
                                          </p:val>
                                        </p:tav>
                                      </p:tavLst>
                                    </p:anim>
                                    <p:anim calcmode="lin" valueType="num">
                                      <p:cBhvr>
                                        <p:cTn id="127" dur="200" accel="100000" fill="hold">
                                          <p:stCondLst>
                                            <p:cond delay="800"/>
                                          </p:stCondLst>
                                        </p:cTn>
                                        <p:tgtEl>
                                          <p:spTgt spid="60"/>
                                        </p:tgtEl>
                                        <p:attrNameLst>
                                          <p:attrName>ppt_y</p:attrName>
                                        </p:attrNameLst>
                                      </p:cBhvr>
                                      <p:tavLst>
                                        <p:tav tm="0">
                                          <p:val>
                                            <p:strVal val="#ppt_y+0.1"/>
                                          </p:val>
                                        </p:tav>
                                        <p:tav tm="100000">
                                          <p:val>
                                            <p:strVal val="#ppt_y"/>
                                          </p:val>
                                        </p:tav>
                                      </p:tavLst>
                                    </p:anim>
                                  </p:childTnLst>
                                </p:cTn>
                              </p:par>
                            </p:childTnLst>
                          </p:cTn>
                        </p:par>
                      </p:childTnLst>
                    </p:cTn>
                  </p:par>
                  <p:par>
                    <p:cTn id="128" fill="hold" nodeType="clickPar">
                      <p:stCondLst>
                        <p:cond delay="indefinite"/>
                      </p:stCondLst>
                      <p:childTnLst>
                        <p:par>
                          <p:cTn id="129" fill="hold" nodeType="afterGroup">
                            <p:stCondLst>
                              <p:cond delay="0"/>
                            </p:stCondLst>
                            <p:childTnLst>
                              <p:par>
                                <p:cTn id="130" presetID="30" presetClass="entr" presetSubtype="0" fill="hold" nodeType="clickEffect">
                                  <p:stCondLst>
                                    <p:cond delay="0"/>
                                  </p:stCondLst>
                                  <p:childTnLst>
                                    <p:set>
                                      <p:cBhvr>
                                        <p:cTn id="131" dur="1" fill="hold">
                                          <p:stCondLst>
                                            <p:cond delay="0"/>
                                          </p:stCondLst>
                                        </p:cTn>
                                        <p:tgtEl>
                                          <p:spTgt spid="54"/>
                                        </p:tgtEl>
                                        <p:attrNameLst>
                                          <p:attrName>style.visibility</p:attrName>
                                        </p:attrNameLst>
                                      </p:cBhvr>
                                      <p:to>
                                        <p:strVal val="visible"/>
                                      </p:to>
                                    </p:set>
                                    <p:animEffect transition="in" filter="fade">
                                      <p:cBhvr>
                                        <p:cTn id="132" dur="800" decel="100000"/>
                                        <p:tgtEl>
                                          <p:spTgt spid="54"/>
                                        </p:tgtEl>
                                      </p:cBhvr>
                                    </p:animEffect>
                                    <p:anim calcmode="lin" valueType="num">
                                      <p:cBhvr>
                                        <p:cTn id="133" dur="800" decel="100000" fill="hold"/>
                                        <p:tgtEl>
                                          <p:spTgt spid="54"/>
                                        </p:tgtEl>
                                        <p:attrNameLst>
                                          <p:attrName>style.rotation</p:attrName>
                                        </p:attrNameLst>
                                      </p:cBhvr>
                                      <p:tavLst>
                                        <p:tav tm="0">
                                          <p:val>
                                            <p:fltVal val="-90"/>
                                          </p:val>
                                        </p:tav>
                                        <p:tav tm="100000">
                                          <p:val>
                                            <p:fltVal val="0"/>
                                          </p:val>
                                        </p:tav>
                                      </p:tavLst>
                                    </p:anim>
                                    <p:anim calcmode="lin" valueType="num">
                                      <p:cBhvr>
                                        <p:cTn id="134" dur="800" decel="100000" fill="hold"/>
                                        <p:tgtEl>
                                          <p:spTgt spid="54"/>
                                        </p:tgtEl>
                                        <p:attrNameLst>
                                          <p:attrName>ppt_x</p:attrName>
                                        </p:attrNameLst>
                                      </p:cBhvr>
                                      <p:tavLst>
                                        <p:tav tm="0">
                                          <p:val>
                                            <p:strVal val="#ppt_x+0.4"/>
                                          </p:val>
                                        </p:tav>
                                        <p:tav tm="100000">
                                          <p:val>
                                            <p:strVal val="#ppt_x-0.05"/>
                                          </p:val>
                                        </p:tav>
                                      </p:tavLst>
                                    </p:anim>
                                    <p:anim calcmode="lin" valueType="num">
                                      <p:cBhvr>
                                        <p:cTn id="135" dur="800" decel="100000" fill="hold"/>
                                        <p:tgtEl>
                                          <p:spTgt spid="54"/>
                                        </p:tgtEl>
                                        <p:attrNameLst>
                                          <p:attrName>ppt_y</p:attrName>
                                        </p:attrNameLst>
                                      </p:cBhvr>
                                      <p:tavLst>
                                        <p:tav tm="0">
                                          <p:val>
                                            <p:strVal val="#ppt_y-0.4"/>
                                          </p:val>
                                        </p:tav>
                                        <p:tav tm="100000">
                                          <p:val>
                                            <p:strVal val="#ppt_y+0.1"/>
                                          </p:val>
                                        </p:tav>
                                      </p:tavLst>
                                    </p:anim>
                                    <p:anim calcmode="lin" valueType="num">
                                      <p:cBhvr>
                                        <p:cTn id="136" dur="200" accel="100000" fill="hold">
                                          <p:stCondLst>
                                            <p:cond delay="800"/>
                                          </p:stCondLst>
                                        </p:cTn>
                                        <p:tgtEl>
                                          <p:spTgt spid="54"/>
                                        </p:tgtEl>
                                        <p:attrNameLst>
                                          <p:attrName>ppt_x</p:attrName>
                                        </p:attrNameLst>
                                      </p:cBhvr>
                                      <p:tavLst>
                                        <p:tav tm="0">
                                          <p:val>
                                            <p:strVal val="#ppt_x-0.05"/>
                                          </p:val>
                                        </p:tav>
                                        <p:tav tm="100000">
                                          <p:val>
                                            <p:strVal val="#ppt_x"/>
                                          </p:val>
                                        </p:tav>
                                      </p:tavLst>
                                    </p:anim>
                                    <p:anim calcmode="lin" valueType="num">
                                      <p:cBhvr>
                                        <p:cTn id="137" dur="200" accel="100000" fill="hold">
                                          <p:stCondLst>
                                            <p:cond delay="800"/>
                                          </p:stCondLst>
                                        </p:cTn>
                                        <p:tgtEl>
                                          <p:spTgt spid="54"/>
                                        </p:tgtEl>
                                        <p:attrNameLst>
                                          <p:attrName>ppt_y</p:attrName>
                                        </p:attrNameLst>
                                      </p:cBhvr>
                                      <p:tavLst>
                                        <p:tav tm="0">
                                          <p:val>
                                            <p:strVal val="#ppt_y+0.1"/>
                                          </p:val>
                                        </p:tav>
                                        <p:tav tm="100000">
                                          <p:val>
                                            <p:strVal val="#ppt_y"/>
                                          </p:val>
                                        </p:tav>
                                      </p:tavLst>
                                    </p:anim>
                                  </p:childTnLst>
                                </p:cTn>
                              </p:par>
                            </p:childTnLst>
                          </p:cTn>
                        </p:par>
                      </p:childTnLst>
                    </p:cTn>
                  </p:par>
                  <p:par>
                    <p:cTn id="138" fill="hold" nodeType="clickPar">
                      <p:stCondLst>
                        <p:cond delay="indefinite"/>
                      </p:stCondLst>
                      <p:childTnLst>
                        <p:par>
                          <p:cTn id="139" fill="hold" nodeType="afterGroup">
                            <p:stCondLst>
                              <p:cond delay="0"/>
                            </p:stCondLst>
                            <p:childTnLst>
                              <p:par>
                                <p:cTn id="140" presetID="30" presetClass="entr" presetSubtype="0" fill="hold" nodeType="clickEffect">
                                  <p:stCondLst>
                                    <p:cond delay="0"/>
                                  </p:stCondLst>
                                  <p:childTnLst>
                                    <p:set>
                                      <p:cBhvr>
                                        <p:cTn id="141" dur="1" fill="hold">
                                          <p:stCondLst>
                                            <p:cond delay="0"/>
                                          </p:stCondLst>
                                        </p:cTn>
                                        <p:tgtEl>
                                          <p:spTgt spid="61"/>
                                        </p:tgtEl>
                                        <p:attrNameLst>
                                          <p:attrName>style.visibility</p:attrName>
                                        </p:attrNameLst>
                                      </p:cBhvr>
                                      <p:to>
                                        <p:strVal val="visible"/>
                                      </p:to>
                                    </p:set>
                                    <p:animEffect transition="in" filter="fade">
                                      <p:cBhvr>
                                        <p:cTn id="142" dur="800" decel="100000"/>
                                        <p:tgtEl>
                                          <p:spTgt spid="61"/>
                                        </p:tgtEl>
                                      </p:cBhvr>
                                    </p:animEffect>
                                    <p:anim calcmode="lin" valueType="num">
                                      <p:cBhvr>
                                        <p:cTn id="143" dur="800" decel="100000" fill="hold"/>
                                        <p:tgtEl>
                                          <p:spTgt spid="61"/>
                                        </p:tgtEl>
                                        <p:attrNameLst>
                                          <p:attrName>style.rotation</p:attrName>
                                        </p:attrNameLst>
                                      </p:cBhvr>
                                      <p:tavLst>
                                        <p:tav tm="0">
                                          <p:val>
                                            <p:fltVal val="-90"/>
                                          </p:val>
                                        </p:tav>
                                        <p:tav tm="100000">
                                          <p:val>
                                            <p:fltVal val="0"/>
                                          </p:val>
                                        </p:tav>
                                      </p:tavLst>
                                    </p:anim>
                                    <p:anim calcmode="lin" valueType="num">
                                      <p:cBhvr>
                                        <p:cTn id="144" dur="800" decel="100000" fill="hold"/>
                                        <p:tgtEl>
                                          <p:spTgt spid="61"/>
                                        </p:tgtEl>
                                        <p:attrNameLst>
                                          <p:attrName>ppt_x</p:attrName>
                                        </p:attrNameLst>
                                      </p:cBhvr>
                                      <p:tavLst>
                                        <p:tav tm="0">
                                          <p:val>
                                            <p:strVal val="#ppt_x+0.4"/>
                                          </p:val>
                                        </p:tav>
                                        <p:tav tm="100000">
                                          <p:val>
                                            <p:strVal val="#ppt_x-0.05"/>
                                          </p:val>
                                        </p:tav>
                                      </p:tavLst>
                                    </p:anim>
                                    <p:anim calcmode="lin" valueType="num">
                                      <p:cBhvr>
                                        <p:cTn id="145" dur="800" decel="100000" fill="hold"/>
                                        <p:tgtEl>
                                          <p:spTgt spid="61"/>
                                        </p:tgtEl>
                                        <p:attrNameLst>
                                          <p:attrName>ppt_y</p:attrName>
                                        </p:attrNameLst>
                                      </p:cBhvr>
                                      <p:tavLst>
                                        <p:tav tm="0">
                                          <p:val>
                                            <p:strVal val="#ppt_y-0.4"/>
                                          </p:val>
                                        </p:tav>
                                        <p:tav tm="100000">
                                          <p:val>
                                            <p:strVal val="#ppt_y+0.1"/>
                                          </p:val>
                                        </p:tav>
                                      </p:tavLst>
                                    </p:anim>
                                    <p:anim calcmode="lin" valueType="num">
                                      <p:cBhvr>
                                        <p:cTn id="146" dur="200" accel="100000" fill="hold">
                                          <p:stCondLst>
                                            <p:cond delay="800"/>
                                          </p:stCondLst>
                                        </p:cTn>
                                        <p:tgtEl>
                                          <p:spTgt spid="61"/>
                                        </p:tgtEl>
                                        <p:attrNameLst>
                                          <p:attrName>ppt_x</p:attrName>
                                        </p:attrNameLst>
                                      </p:cBhvr>
                                      <p:tavLst>
                                        <p:tav tm="0">
                                          <p:val>
                                            <p:strVal val="#ppt_x-0.05"/>
                                          </p:val>
                                        </p:tav>
                                        <p:tav tm="100000">
                                          <p:val>
                                            <p:strVal val="#ppt_x"/>
                                          </p:val>
                                        </p:tav>
                                      </p:tavLst>
                                    </p:anim>
                                    <p:anim calcmode="lin" valueType="num">
                                      <p:cBhvr>
                                        <p:cTn id="147" dur="200" accel="100000" fill="hold">
                                          <p:stCondLst>
                                            <p:cond delay="800"/>
                                          </p:stCondLst>
                                        </p:cTn>
                                        <p:tgtEl>
                                          <p:spTgt spid="6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219200" y="1136650"/>
            <a:ext cx="9525501" cy="4602480"/>
            <a:chOff x="1201" y="1063"/>
            <a:chExt cx="15740" cy="7248"/>
          </a:xfrm>
        </p:grpSpPr>
        <p:sp>
          <p:nvSpPr>
            <p:cNvPr id="3" name="文本框 2"/>
            <p:cNvSpPr txBox="1"/>
            <p:nvPr/>
          </p:nvSpPr>
          <p:spPr>
            <a:xfrm>
              <a:off x="1950" y="1657"/>
              <a:ext cx="14991" cy="6654"/>
            </a:xfrm>
            <a:prstGeom prst="rect">
              <a:avLst/>
            </a:prstGeom>
            <a:noFill/>
            <a:ln w="19050">
              <a:solidFill>
                <a:srgbClr val="006600"/>
              </a:solidFill>
              <a:prstDash val="dash"/>
            </a:ln>
          </p:spPr>
          <p:txBody>
            <a:bodyPr wrap="square" rtlCol="0">
              <a:spAutoFit/>
            </a:bodyPr>
            <a:lstStyle/>
            <a:p>
              <a:pPr>
                <a:lnSpc>
                  <a:spcPct val="160000"/>
                </a:lnSpc>
              </a:pPr>
              <a:r>
                <a:rPr lang="en-US" altLang="zh-CN" sz="2400" b="1">
                  <a:solidFill>
                    <a:schemeClr val="tx1"/>
                  </a:solidFill>
                  <a:effectLst/>
                  <a:latin typeface="微软雅黑" panose="020B0503020204020204" charset="-122"/>
                  <a:ea typeface="微软雅黑"/>
                  <a:cs typeface="微软雅黑" panose="020B0503020204020204" charset="-122"/>
                </a:rPr>
                <a:t> </a:t>
              </a:r>
              <a:r>
                <a:rPr lang="en-US" altLang="zh-CN" sz="2400" b="1">
                  <a:solidFill>
                    <a:srgbClr val="0000FF"/>
                  </a:solidFill>
                  <a:effectLst/>
                  <a:latin typeface="微软雅黑" panose="020B0503020204020204" charset="-122"/>
                  <a:ea typeface="微软雅黑"/>
                  <a:cs typeface="微软雅黑" panose="020B0503020204020204" charset="-122"/>
                </a:rPr>
                <a:t> </a:t>
              </a:r>
              <a:r>
                <a:rPr sz="2400" b="1">
                  <a:solidFill>
                    <a:srgbClr val="0000FF"/>
                  </a:solidFill>
                  <a:latin typeface="微软雅黑" panose="020B0503020204020204" charset="-122"/>
                  <a:ea typeface="微软雅黑"/>
                  <a:cs typeface="微软雅黑" panose="020B0503020204020204" charset="-122"/>
                </a:rPr>
                <a:t>（2021·全国</a:t>
              </a:r>
              <a:r>
                <a:rPr lang="zh-CN" sz="2400" b="1">
                  <a:solidFill>
                    <a:srgbClr val="0000FF"/>
                  </a:solidFill>
                  <a:latin typeface="微软雅黑" panose="020B0503020204020204" charset="-122"/>
                  <a:ea typeface="微软雅黑"/>
                  <a:cs typeface="微软雅黑" panose="020B0503020204020204" charset="-122"/>
                </a:rPr>
                <a:t>甲</a:t>
              </a:r>
              <a:r>
                <a:rPr sz="2400" b="1">
                  <a:solidFill>
                    <a:srgbClr val="0000FF"/>
                  </a:solidFill>
                  <a:latin typeface="微软雅黑" panose="020B0503020204020204" charset="-122"/>
                  <a:ea typeface="微软雅黑"/>
                  <a:cs typeface="微软雅黑" panose="020B0503020204020204" charset="-122"/>
                </a:rPr>
                <a:t>卷·</a:t>
              </a:r>
              <a:r>
                <a:rPr lang="en-US" sz="2400" b="1">
                  <a:solidFill>
                    <a:srgbClr val="0000FF"/>
                  </a:solidFill>
                  <a:latin typeface="微软雅黑" panose="020B0503020204020204" charset="-122"/>
                  <a:ea typeface="微软雅黑"/>
                  <a:cs typeface="微软雅黑" panose="020B0503020204020204" charset="-122"/>
                </a:rPr>
                <a:t>25</a:t>
              </a:r>
              <a:r>
                <a:rPr sz="2400" b="1">
                  <a:solidFill>
                    <a:srgbClr val="0000FF"/>
                  </a:solidFill>
                  <a:latin typeface="微软雅黑" panose="020B0503020204020204" charset="-122"/>
                  <a:ea typeface="微软雅黑"/>
                  <a:cs typeface="微软雅黑" panose="020B0503020204020204" charset="-122"/>
                </a:rPr>
                <a:t>）</a:t>
              </a:r>
              <a:r>
                <a:rPr sz="2400" b="1">
                  <a:latin typeface="微软雅黑" panose="020B0503020204020204" charset="-122"/>
                  <a:ea typeface="微软雅黑"/>
                  <a:cs typeface="微软雅黑" panose="020B0503020204020204" charset="-122"/>
                </a:rPr>
                <a:t>汉代，中央各部门长官与地方各郡太守自行辟召属官，曾一度出现“名公巨卿，以能致贤才为高；英才俊士，以得所依秉为重”的现象。能够保障辟召制度有效运作的是</a:t>
              </a:r>
            </a:p>
            <a:p>
              <a:pPr>
                <a:lnSpc>
                  <a:spcPct val="160000"/>
                </a:lnSpc>
              </a:pPr>
              <a:r>
                <a:rPr sz="2400" b="1">
                  <a:latin typeface="微软雅黑" panose="020B0503020204020204" charset="-122"/>
                  <a:ea typeface="微软雅黑"/>
                  <a:cs typeface="微软雅黑" panose="020B0503020204020204" charset="-122"/>
                </a:rPr>
                <a:t>A.分科考试选官制建立                         </a:t>
              </a:r>
            </a:p>
            <a:p>
              <a:pPr>
                <a:lnSpc>
                  <a:spcPct val="160000"/>
                </a:lnSpc>
              </a:pPr>
              <a:r>
                <a:rPr sz="2400" b="1">
                  <a:latin typeface="微软雅黑" panose="020B0503020204020204" charset="-122"/>
                  <a:ea typeface="微软雅黑"/>
                  <a:cs typeface="微软雅黑" panose="020B0503020204020204" charset="-122"/>
                </a:rPr>
                <a:t>B.监察体系的改进</a:t>
              </a:r>
            </a:p>
            <a:p>
              <a:pPr>
                <a:lnSpc>
                  <a:spcPct val="160000"/>
                </a:lnSpc>
              </a:pPr>
              <a:r>
                <a:rPr sz="2400" b="1">
                  <a:latin typeface="微软雅黑" panose="020B0503020204020204" charset="-122"/>
                  <a:ea typeface="微软雅黑"/>
                  <a:cs typeface="微软雅黑" panose="020B0503020204020204" charset="-122"/>
                </a:rPr>
                <a:t>C.郡国并行制度的完善                         </a:t>
              </a:r>
            </a:p>
            <a:p>
              <a:pPr>
                <a:lnSpc>
                  <a:spcPct val="160000"/>
                </a:lnSpc>
              </a:pPr>
              <a:r>
                <a:rPr sz="2400" b="1">
                  <a:latin typeface="微软雅黑" panose="020B0503020204020204" charset="-122"/>
                  <a:ea typeface="微软雅黑"/>
                  <a:cs typeface="微软雅黑" panose="020B0503020204020204" charset="-122"/>
                </a:rPr>
                <a:t>D.察举制度的实施</a:t>
              </a:r>
            </a:p>
          </p:txBody>
        </p:sp>
        <p:sp>
          <p:nvSpPr>
            <p:cNvPr id="2" name="圆角矩形 1"/>
            <p:cNvSpPr/>
            <p:nvPr/>
          </p:nvSpPr>
          <p:spPr>
            <a:xfrm>
              <a:off x="1201" y="1063"/>
              <a:ext cx="1470" cy="1381"/>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2400" b="1">
                  <a:latin typeface="微软雅黑" panose="020B0503020204020204" charset="-122"/>
                  <a:ea typeface="微软雅黑"/>
                </a:rPr>
                <a:t>链接高考</a:t>
              </a:r>
            </a:p>
          </p:txBody>
        </p:sp>
      </p:grpSp>
      <p:sp>
        <p:nvSpPr>
          <p:cNvPr id="4" name="文本框 3"/>
          <p:cNvSpPr txBox="1"/>
          <p:nvPr/>
        </p:nvSpPr>
        <p:spPr>
          <a:xfrm>
            <a:off x="7468235" y="3723005"/>
            <a:ext cx="1412875" cy="1445260"/>
          </a:xfrm>
          <a:prstGeom prst="rect">
            <a:avLst/>
          </a:prstGeom>
          <a:noFill/>
        </p:spPr>
        <p:txBody>
          <a:bodyPr wrap="square" rtlCol="0" anchor="t">
            <a:spAutoFit/>
          </a:bodyPr>
          <a:lstStyle/>
          <a:p>
            <a:pPr algn="ctr"/>
            <a:r>
              <a:rPr lang="en-US" altLang="zh-CN" sz="8800" b="1">
                <a:solidFill>
                  <a:srgbClr val="0000FF"/>
                </a:solidFill>
                <a:effectLst>
                  <a:outerShdw blurRad="38100" dist="38100" dir="2700000" algn="tl">
                    <a:srgbClr val="000000">
                      <a:alpha val="43137"/>
                    </a:srgbClr>
                  </a:outerShdw>
                </a:effectLst>
                <a:latin typeface="微软雅黑" panose="020B0503020204020204" charset="-122"/>
                <a:ea typeface="微软雅黑"/>
                <a:sym typeface="+mn-ea"/>
              </a:rPr>
              <a:t>B</a:t>
            </a:r>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219200" y="1136650"/>
            <a:ext cx="9383889" cy="4234815"/>
            <a:chOff x="1201" y="1063"/>
            <a:chExt cx="15506" cy="6669"/>
          </a:xfrm>
        </p:grpSpPr>
        <p:sp>
          <p:nvSpPr>
            <p:cNvPr id="3" name="文本框 2"/>
            <p:cNvSpPr txBox="1"/>
            <p:nvPr/>
          </p:nvSpPr>
          <p:spPr>
            <a:xfrm>
              <a:off x="1950" y="1657"/>
              <a:ext cx="14757" cy="6075"/>
            </a:xfrm>
            <a:prstGeom prst="rect">
              <a:avLst/>
            </a:prstGeom>
            <a:noFill/>
            <a:ln w="19050">
              <a:solidFill>
                <a:srgbClr val="006600"/>
              </a:solidFill>
              <a:prstDash val="dash"/>
            </a:ln>
          </p:spPr>
          <p:txBody>
            <a:bodyPr wrap="square" rtlCol="0">
              <a:spAutoFit/>
            </a:bodyPr>
            <a:lstStyle/>
            <a:p>
              <a:pPr>
                <a:lnSpc>
                  <a:spcPct val="170000"/>
                </a:lnSpc>
              </a:pPr>
              <a:r>
                <a:rPr lang="en-US" altLang="zh-CN" sz="2400" b="1">
                  <a:solidFill>
                    <a:schemeClr val="tx1"/>
                  </a:solidFill>
                  <a:effectLst/>
                  <a:latin typeface="微软雅黑" panose="020B0503020204020204" charset="-122"/>
                  <a:ea typeface="微软雅黑"/>
                  <a:cs typeface="微软雅黑" panose="020B0503020204020204" charset="-122"/>
                </a:rPr>
                <a:t> </a:t>
              </a:r>
              <a:r>
                <a:rPr lang="en-US" altLang="zh-CN" sz="2400" b="1">
                  <a:solidFill>
                    <a:srgbClr val="0000FF"/>
                  </a:solidFill>
                  <a:effectLst/>
                  <a:latin typeface="微软雅黑" panose="020B0503020204020204" charset="-122"/>
                  <a:ea typeface="微软雅黑"/>
                  <a:cs typeface="微软雅黑" panose="020B0503020204020204" charset="-122"/>
                </a:rPr>
                <a:t> </a:t>
              </a:r>
              <a:r>
                <a:rPr sz="2400" b="1">
                  <a:solidFill>
                    <a:srgbClr val="0000FF"/>
                  </a:solidFill>
                  <a:latin typeface="微软雅黑" panose="020B0503020204020204" charset="-122"/>
                  <a:ea typeface="微软雅黑"/>
                  <a:cs typeface="微软雅黑" panose="020B0503020204020204" charset="-122"/>
                </a:rPr>
                <a:t>（2021·全国乙卷·24）</a:t>
              </a:r>
              <a:r>
                <a:rPr sz="2400" b="1">
                  <a:latin typeface="微软雅黑" panose="020B0503020204020204" charset="-122"/>
                  <a:ea typeface="微软雅黑"/>
                  <a:cs typeface="微软雅黑" panose="020B0503020204020204" charset="-122"/>
                </a:rPr>
                <a:t>西周分封制下，周天子与诸侯国君将包括土地及人口的采邑赐给卿、大夫作为世禄。西周中期以后，贵族所获采邑越来越多，到春秋时期，有的诸侯国一个大夫的采邑就多达数十个。这说明（    ）</a:t>
              </a:r>
            </a:p>
            <a:p>
              <a:pPr>
                <a:lnSpc>
                  <a:spcPct val="170000"/>
                </a:lnSpc>
              </a:pPr>
              <a:r>
                <a:rPr sz="2400" b="1">
                  <a:latin typeface="微软雅黑" panose="020B0503020204020204" charset="-122"/>
                  <a:ea typeface="微软雅黑"/>
                  <a:cs typeface="微软雅黑" panose="020B0503020204020204" charset="-122"/>
                </a:rPr>
                <a:t>A．土地国有制度废除        B．分封体制不断强化</a:t>
              </a:r>
            </a:p>
            <a:p>
              <a:pPr>
                <a:lnSpc>
                  <a:spcPct val="170000"/>
                </a:lnSpc>
              </a:pPr>
              <a:r>
                <a:rPr sz="2400" b="1">
                  <a:latin typeface="微软雅黑" panose="020B0503020204020204" charset="-122"/>
                  <a:ea typeface="微软雅黑"/>
                  <a:cs typeface="微软雅黑" panose="020B0503020204020204" charset="-122"/>
                </a:rPr>
                <a:t>C．诸侯国君权力巩固        D．社会生产持续发展</a:t>
              </a:r>
            </a:p>
          </p:txBody>
        </p:sp>
        <p:sp>
          <p:nvSpPr>
            <p:cNvPr id="2" name="圆角矩形 1"/>
            <p:cNvSpPr/>
            <p:nvPr/>
          </p:nvSpPr>
          <p:spPr>
            <a:xfrm>
              <a:off x="1201" y="1063"/>
              <a:ext cx="1470" cy="1381"/>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2400" b="1">
                  <a:latin typeface="微软雅黑" panose="020B0503020204020204" charset="-122"/>
                  <a:ea typeface="微软雅黑"/>
                </a:rPr>
                <a:t>链接高考</a:t>
              </a:r>
            </a:p>
          </p:txBody>
        </p:sp>
      </p:grpSp>
      <p:sp>
        <p:nvSpPr>
          <p:cNvPr id="4" name="文本框 3"/>
          <p:cNvSpPr txBox="1"/>
          <p:nvPr/>
        </p:nvSpPr>
        <p:spPr>
          <a:xfrm>
            <a:off x="8864600" y="3703320"/>
            <a:ext cx="1412875" cy="1445260"/>
          </a:xfrm>
          <a:prstGeom prst="rect">
            <a:avLst/>
          </a:prstGeom>
          <a:noFill/>
        </p:spPr>
        <p:txBody>
          <a:bodyPr wrap="square" rtlCol="0" anchor="t">
            <a:spAutoFit/>
          </a:bodyPr>
          <a:lstStyle/>
          <a:p>
            <a:pPr algn="ctr"/>
            <a:r>
              <a:rPr lang="en-US" altLang="zh-CN" sz="8800" b="1">
                <a:solidFill>
                  <a:srgbClr val="0000FF"/>
                </a:solidFill>
                <a:effectLst>
                  <a:outerShdw blurRad="38100" dist="38100" dir="2700000" algn="tl">
                    <a:srgbClr val="000000">
                      <a:alpha val="43137"/>
                    </a:srgbClr>
                  </a:outerShdw>
                </a:effectLst>
                <a:latin typeface="微软雅黑" panose="020B0503020204020204" charset="-122"/>
                <a:ea typeface="微软雅黑"/>
                <a:sym typeface="+mn-ea"/>
              </a:rPr>
              <a:t>D</a:t>
            </a:r>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78209" y="1005840"/>
            <a:ext cx="9667718" cy="4639945"/>
            <a:chOff x="1085" y="1063"/>
            <a:chExt cx="15975" cy="7307"/>
          </a:xfrm>
        </p:grpSpPr>
        <p:sp>
          <p:nvSpPr>
            <p:cNvPr id="3" name="文本框 2"/>
            <p:cNvSpPr txBox="1"/>
            <p:nvPr/>
          </p:nvSpPr>
          <p:spPr>
            <a:xfrm>
              <a:off x="1950" y="1715"/>
              <a:ext cx="15110" cy="6655"/>
            </a:xfrm>
            <a:prstGeom prst="rect">
              <a:avLst/>
            </a:prstGeom>
            <a:noFill/>
            <a:ln w="19050">
              <a:solidFill>
                <a:srgbClr val="006600"/>
              </a:solidFill>
              <a:prstDash val="dash"/>
            </a:ln>
          </p:spPr>
          <p:txBody>
            <a:bodyPr wrap="square" rtlCol="0">
              <a:spAutoFit/>
            </a:bodyPr>
            <a:lstStyle/>
            <a:p>
              <a:pPr>
                <a:lnSpc>
                  <a:spcPct val="140000"/>
                </a:lnSpc>
              </a:pPr>
              <a:r>
                <a:rPr lang="en-US" altLang="zh-CN" sz="2400" b="1">
                  <a:solidFill>
                    <a:schemeClr val="tx1"/>
                  </a:solidFill>
                  <a:effectLst/>
                  <a:latin typeface="微软雅黑" panose="020B0503020204020204" charset="-122"/>
                  <a:ea typeface="微软雅黑"/>
                  <a:cs typeface="微软雅黑" panose="020B0503020204020204" charset="-122"/>
                </a:rPr>
                <a:t> </a:t>
              </a:r>
              <a:r>
                <a:rPr lang="en-US" altLang="zh-CN" sz="2400" b="1">
                  <a:solidFill>
                    <a:srgbClr val="0000FF"/>
                  </a:solidFill>
                  <a:effectLst/>
                  <a:latin typeface="微软雅黑" panose="020B0503020204020204" charset="-122"/>
                  <a:ea typeface="微软雅黑"/>
                  <a:cs typeface="微软雅黑" panose="020B0503020204020204" charset="-122"/>
                </a:rPr>
                <a:t> </a:t>
              </a:r>
              <a:r>
                <a:rPr lang="en-US" sz="2400" b="1">
                  <a:solidFill>
                    <a:srgbClr val="0000FF"/>
                  </a:solidFill>
                  <a:latin typeface="微软雅黑" panose="020B0503020204020204" charset="-122"/>
                  <a:ea typeface="微软雅黑"/>
                  <a:cs typeface="微软雅黑" panose="020B0503020204020204" charset="-122"/>
                  <a:sym typeface="+mn-ea"/>
                </a:rPr>
                <a:t> </a:t>
              </a:r>
              <a:r>
                <a:rPr sz="2400" b="1">
                  <a:solidFill>
                    <a:srgbClr val="0000FF"/>
                  </a:solidFill>
                  <a:latin typeface="微软雅黑" panose="020B0503020204020204" charset="-122"/>
                  <a:ea typeface="微软雅黑"/>
                  <a:cs typeface="微软雅黑" panose="020B0503020204020204" charset="-122"/>
                  <a:sym typeface="+mn-ea"/>
                </a:rPr>
                <a:t>（2021·</a:t>
              </a:r>
              <a:r>
                <a:rPr lang="zh-CN" sz="2400" b="1">
                  <a:solidFill>
                    <a:srgbClr val="0000FF"/>
                  </a:solidFill>
                  <a:latin typeface="微软雅黑" panose="020B0503020204020204" charset="-122"/>
                  <a:ea typeface="微软雅黑"/>
                  <a:cs typeface="微软雅黑" panose="020B0503020204020204" charset="-122"/>
                  <a:sym typeface="+mn-ea"/>
                </a:rPr>
                <a:t>浙江高考</a:t>
              </a:r>
              <a:r>
                <a:rPr sz="2400" b="1">
                  <a:solidFill>
                    <a:srgbClr val="0000FF"/>
                  </a:solidFill>
                  <a:latin typeface="微软雅黑" panose="020B0503020204020204" charset="-122"/>
                  <a:ea typeface="微软雅黑"/>
                  <a:cs typeface="微软雅黑" panose="020B0503020204020204" charset="-122"/>
                  <a:sym typeface="+mn-ea"/>
                </a:rPr>
                <a:t>·</a:t>
              </a:r>
              <a:r>
                <a:rPr lang="en-US" sz="2400" b="1">
                  <a:solidFill>
                    <a:srgbClr val="0000FF"/>
                  </a:solidFill>
                  <a:latin typeface="微软雅黑" panose="020B0503020204020204" charset="-122"/>
                  <a:ea typeface="微软雅黑"/>
                  <a:cs typeface="微软雅黑" panose="020B0503020204020204" charset="-122"/>
                  <a:sym typeface="+mn-ea"/>
                </a:rPr>
                <a:t>1</a:t>
              </a:r>
              <a:r>
                <a:rPr sz="2400" b="1">
                  <a:solidFill>
                    <a:srgbClr val="0000FF"/>
                  </a:solidFill>
                  <a:latin typeface="微软雅黑" panose="020B0503020204020204" charset="-122"/>
                  <a:ea typeface="微软雅黑"/>
                  <a:cs typeface="微软雅黑" panose="020B0503020204020204" charset="-122"/>
                  <a:sym typeface="+mn-ea"/>
                </a:rPr>
                <a:t>）</a:t>
              </a:r>
              <a:r>
                <a:rPr sz="2400" b="1">
                  <a:latin typeface="微软雅黑" panose="020B0503020204020204" charset="-122"/>
                  <a:ea typeface="微软雅黑"/>
                  <a:cs typeface="微软雅黑" panose="020B0503020204020204" charset="-122"/>
                  <a:sym typeface="+mn-ea"/>
                </a:rPr>
                <a:t>翻检西周史，周王朝的最高首领称“王”，周王发表诰命时用“王曰”，或“王若曰”。周王又称“天子”，被视为天之元子，受天之命以君临人间。这反映出西周政治制度的特点是</a:t>
              </a:r>
            </a:p>
            <a:p>
              <a:pPr>
                <a:lnSpc>
                  <a:spcPct val="140000"/>
                </a:lnSpc>
              </a:pPr>
              <a:r>
                <a:rPr sz="2400" b="1">
                  <a:latin typeface="微软雅黑" panose="020B0503020204020204" charset="-122"/>
                  <a:ea typeface="微软雅黑"/>
                  <a:cs typeface="微软雅黑" panose="020B0503020204020204" charset="-122"/>
                  <a:sym typeface="+mn-ea"/>
                </a:rPr>
                <a:t>A.神权与王权的结合                            </a:t>
              </a:r>
            </a:p>
            <a:p>
              <a:pPr>
                <a:lnSpc>
                  <a:spcPct val="140000"/>
                </a:lnSpc>
              </a:pPr>
              <a:r>
                <a:rPr sz="2400" b="1">
                  <a:latin typeface="微软雅黑" panose="020B0503020204020204" charset="-122"/>
                  <a:ea typeface="微软雅黑"/>
                  <a:cs typeface="微软雅黑" panose="020B0503020204020204" charset="-122"/>
                  <a:sym typeface="+mn-ea"/>
                </a:rPr>
                <a:t>B.嫡庶子孙为天下大亲</a:t>
              </a:r>
            </a:p>
            <a:p>
              <a:pPr>
                <a:lnSpc>
                  <a:spcPct val="140000"/>
                </a:lnSpc>
              </a:pPr>
              <a:r>
                <a:rPr sz="2400" b="1">
                  <a:latin typeface="微软雅黑" panose="020B0503020204020204" charset="-122"/>
                  <a:ea typeface="微软雅黑"/>
                  <a:cs typeface="微软雅黑" panose="020B0503020204020204" charset="-122"/>
                  <a:sym typeface="+mn-ea"/>
                </a:rPr>
                <a:t>C.天下为公”                                  </a:t>
              </a:r>
            </a:p>
            <a:p>
              <a:pPr>
                <a:lnSpc>
                  <a:spcPct val="140000"/>
                </a:lnSpc>
              </a:pPr>
              <a:r>
                <a:rPr sz="2400" b="1">
                  <a:latin typeface="微软雅黑" panose="020B0503020204020204" charset="-122"/>
                  <a:ea typeface="微软雅黑"/>
                  <a:cs typeface="微软雅黑" panose="020B0503020204020204" charset="-122"/>
                  <a:sym typeface="+mn-ea"/>
                </a:rPr>
                <a:t>D.“郡”国"并行</a:t>
              </a:r>
            </a:p>
          </p:txBody>
        </p:sp>
        <p:sp>
          <p:nvSpPr>
            <p:cNvPr id="2" name="圆角矩形 1"/>
            <p:cNvSpPr/>
            <p:nvPr/>
          </p:nvSpPr>
          <p:spPr>
            <a:xfrm>
              <a:off x="1085" y="1063"/>
              <a:ext cx="1470" cy="1381"/>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2400" b="1">
                  <a:latin typeface="微软雅黑" panose="020B0503020204020204" charset="-122"/>
                  <a:ea typeface="微软雅黑"/>
                </a:rPr>
                <a:t>链接高考</a:t>
              </a:r>
            </a:p>
          </p:txBody>
        </p:sp>
      </p:grpSp>
      <p:sp>
        <p:nvSpPr>
          <p:cNvPr id="4" name="文本框 3"/>
          <p:cNvSpPr txBox="1"/>
          <p:nvPr/>
        </p:nvSpPr>
        <p:spPr>
          <a:xfrm>
            <a:off x="7720965" y="3476625"/>
            <a:ext cx="1412875" cy="1445260"/>
          </a:xfrm>
          <a:prstGeom prst="rect">
            <a:avLst/>
          </a:prstGeom>
          <a:noFill/>
        </p:spPr>
        <p:txBody>
          <a:bodyPr wrap="square" rtlCol="0" anchor="t">
            <a:spAutoFit/>
          </a:bodyPr>
          <a:lstStyle/>
          <a:p>
            <a:pPr algn="ctr"/>
            <a:r>
              <a:rPr lang="en-US" altLang="zh-CN" sz="8800" b="1">
                <a:solidFill>
                  <a:srgbClr val="0000FF"/>
                </a:solidFill>
                <a:effectLst>
                  <a:outerShdw blurRad="38100" dist="38100" dir="2700000" algn="tl">
                    <a:srgbClr val="000000">
                      <a:alpha val="43137"/>
                    </a:srgbClr>
                  </a:outerShdw>
                </a:effectLst>
                <a:latin typeface="微软雅黑" panose="020B0503020204020204" charset="-122"/>
                <a:ea typeface="微软雅黑"/>
                <a:sym typeface="+mn-ea"/>
              </a:rPr>
              <a:t>A</a:t>
            </a:r>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248410" y="1005840"/>
            <a:ext cx="9597517" cy="4639945"/>
            <a:chOff x="1201" y="1063"/>
            <a:chExt cx="15859" cy="7307"/>
          </a:xfrm>
        </p:grpSpPr>
        <p:sp>
          <p:nvSpPr>
            <p:cNvPr id="3" name="文本框 2"/>
            <p:cNvSpPr txBox="1"/>
            <p:nvPr/>
          </p:nvSpPr>
          <p:spPr>
            <a:xfrm>
              <a:off x="1950" y="1715"/>
              <a:ext cx="15110" cy="6655"/>
            </a:xfrm>
            <a:prstGeom prst="rect">
              <a:avLst/>
            </a:prstGeom>
            <a:noFill/>
            <a:ln w="19050">
              <a:solidFill>
                <a:srgbClr val="006600"/>
              </a:solidFill>
              <a:prstDash val="dash"/>
            </a:ln>
          </p:spPr>
          <p:txBody>
            <a:bodyPr wrap="square" rtlCol="0">
              <a:spAutoFit/>
            </a:bodyPr>
            <a:lstStyle/>
            <a:p>
              <a:pPr>
                <a:lnSpc>
                  <a:spcPct val="140000"/>
                </a:lnSpc>
              </a:pPr>
              <a:r>
                <a:rPr lang="en-US" altLang="zh-CN" sz="2400" b="1">
                  <a:solidFill>
                    <a:schemeClr val="tx1"/>
                  </a:solidFill>
                  <a:effectLst/>
                  <a:latin typeface="微软雅黑" panose="020B0503020204020204" charset="-122"/>
                  <a:ea typeface="微软雅黑"/>
                  <a:cs typeface="微软雅黑" panose="020B0503020204020204" charset="-122"/>
                </a:rPr>
                <a:t> </a:t>
              </a:r>
              <a:r>
                <a:rPr lang="en-US" altLang="zh-CN" sz="2400" b="1">
                  <a:solidFill>
                    <a:srgbClr val="0000FF"/>
                  </a:solidFill>
                  <a:effectLst/>
                  <a:latin typeface="微软雅黑" panose="020B0503020204020204" charset="-122"/>
                  <a:ea typeface="微软雅黑"/>
                  <a:cs typeface="微软雅黑" panose="020B0503020204020204" charset="-122"/>
                </a:rPr>
                <a:t> </a:t>
              </a:r>
              <a:r>
                <a:rPr lang="en-US" sz="2400" b="1">
                  <a:solidFill>
                    <a:srgbClr val="0000FF"/>
                  </a:solidFill>
                  <a:latin typeface="微软雅黑" panose="020B0503020204020204" charset="-122"/>
                  <a:ea typeface="微软雅黑"/>
                  <a:cs typeface="微软雅黑" panose="020B0503020204020204" charset="-122"/>
                  <a:sym typeface="+mn-ea"/>
                </a:rPr>
                <a:t>   </a:t>
              </a:r>
              <a:r>
                <a:rPr sz="2400" b="1">
                  <a:solidFill>
                    <a:srgbClr val="0000FF"/>
                  </a:solidFill>
                  <a:latin typeface="微软雅黑" panose="020B0503020204020204" charset="-122"/>
                  <a:ea typeface="微软雅黑"/>
                  <a:cs typeface="微软雅黑" panose="020B0503020204020204" charset="-122"/>
                  <a:sym typeface="+mn-ea"/>
                </a:rPr>
                <a:t>（2021·湖南选择性历史·2）</a:t>
              </a:r>
              <a:r>
                <a:rPr sz="2400" b="1">
                  <a:solidFill>
                    <a:schemeClr val="tx1"/>
                  </a:solidFill>
                  <a:latin typeface="微软雅黑" panose="020B0503020204020204" charset="-122"/>
                  <a:ea typeface="微软雅黑"/>
                  <a:cs typeface="微软雅黑" panose="020B0503020204020204" charset="-122"/>
                  <a:sym typeface="+mn-ea"/>
                </a:rPr>
                <a:t>汉初，丞相陈平、太尉周勃与宗室大臣平定“诸吕之乱”后，商议新帝人选，经再三讨论，认为代王刘恒在高祖刘邦在世诸子中，“最长，仁孝宽厚，太后家薄氏谨良”，决定迎立刘恒为帝，是为汉文帝。这一做法</a:t>
              </a:r>
            </a:p>
            <a:p>
              <a:pPr>
                <a:lnSpc>
                  <a:spcPct val="140000"/>
                </a:lnSpc>
              </a:pPr>
              <a:r>
                <a:rPr sz="2400" b="1">
                  <a:solidFill>
                    <a:schemeClr val="tx1"/>
                  </a:solidFill>
                  <a:latin typeface="微软雅黑" panose="020B0503020204020204" charset="-122"/>
                  <a:ea typeface="微软雅黑"/>
                  <a:cs typeface="微软雅黑" panose="020B0503020204020204" charset="-122"/>
                  <a:sym typeface="+mn-ea"/>
                </a:rPr>
                <a:t>A.反映嫡长子继承制得到执行                   </a:t>
              </a:r>
            </a:p>
            <a:p>
              <a:pPr>
                <a:lnSpc>
                  <a:spcPct val="140000"/>
                </a:lnSpc>
              </a:pPr>
              <a:r>
                <a:rPr sz="2400" b="1">
                  <a:solidFill>
                    <a:schemeClr val="tx1"/>
                  </a:solidFill>
                  <a:latin typeface="微软雅黑" panose="020B0503020204020204" charset="-122"/>
                  <a:ea typeface="微软雅黑"/>
                  <a:cs typeface="微软雅黑" panose="020B0503020204020204" charset="-122"/>
                  <a:sym typeface="+mn-ea"/>
                </a:rPr>
                <a:t>B.旨在预防外戚干政的重演</a:t>
              </a:r>
            </a:p>
            <a:p>
              <a:pPr>
                <a:lnSpc>
                  <a:spcPct val="140000"/>
                </a:lnSpc>
              </a:pPr>
              <a:r>
                <a:rPr sz="2400" b="1">
                  <a:solidFill>
                    <a:schemeClr val="tx1"/>
                  </a:solidFill>
                  <a:latin typeface="微软雅黑" panose="020B0503020204020204" charset="-122"/>
                  <a:ea typeface="微软雅黑"/>
                  <a:cs typeface="微软雅黑" panose="020B0503020204020204" charset="-122"/>
                  <a:sym typeface="+mn-ea"/>
                </a:rPr>
                <a:t>C.推动仁孝成为选帝主要标准                   </a:t>
              </a:r>
            </a:p>
            <a:p>
              <a:pPr>
                <a:lnSpc>
                  <a:spcPct val="140000"/>
                </a:lnSpc>
              </a:pPr>
              <a:r>
                <a:rPr sz="2400" b="1">
                  <a:solidFill>
                    <a:schemeClr val="tx1"/>
                  </a:solidFill>
                  <a:latin typeface="微软雅黑" panose="020B0503020204020204" charset="-122"/>
                  <a:ea typeface="微软雅黑"/>
                  <a:cs typeface="微软雅黑" panose="020B0503020204020204" charset="-122"/>
                  <a:sym typeface="+mn-ea"/>
                </a:rPr>
                <a:t>D.表明相权对皇权构成威胁</a:t>
              </a:r>
            </a:p>
          </p:txBody>
        </p:sp>
        <p:sp>
          <p:nvSpPr>
            <p:cNvPr id="2" name="圆角矩形 1"/>
            <p:cNvSpPr/>
            <p:nvPr/>
          </p:nvSpPr>
          <p:spPr>
            <a:xfrm>
              <a:off x="1201" y="1063"/>
              <a:ext cx="1470" cy="1381"/>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2400" b="1">
                  <a:latin typeface="微软雅黑" panose="020B0503020204020204" charset="-122"/>
                  <a:ea typeface="微软雅黑"/>
                </a:rPr>
                <a:t>链接高考</a:t>
              </a:r>
            </a:p>
          </p:txBody>
        </p:sp>
      </p:grpSp>
      <p:sp>
        <p:nvSpPr>
          <p:cNvPr id="4" name="文本框 3"/>
          <p:cNvSpPr txBox="1"/>
          <p:nvPr/>
        </p:nvSpPr>
        <p:spPr>
          <a:xfrm>
            <a:off x="7680960" y="3808095"/>
            <a:ext cx="1412875" cy="1445260"/>
          </a:xfrm>
          <a:prstGeom prst="rect">
            <a:avLst/>
          </a:prstGeom>
          <a:noFill/>
        </p:spPr>
        <p:txBody>
          <a:bodyPr wrap="square" rtlCol="0" anchor="t">
            <a:spAutoFit/>
          </a:bodyPr>
          <a:lstStyle/>
          <a:p>
            <a:pPr algn="ctr"/>
            <a:r>
              <a:rPr lang="en-US" altLang="zh-CN" sz="8800" b="1">
                <a:solidFill>
                  <a:srgbClr val="0000FF"/>
                </a:solidFill>
                <a:effectLst>
                  <a:outerShdw blurRad="38100" dist="38100" dir="2700000" algn="tl">
                    <a:srgbClr val="000000">
                      <a:alpha val="43137"/>
                    </a:srgbClr>
                  </a:outerShdw>
                </a:effectLst>
                <a:latin typeface="微软雅黑" panose="020B0503020204020204" charset="-122"/>
                <a:ea typeface="微软雅黑"/>
                <a:sym typeface="+mn-ea"/>
              </a:rPr>
              <a:t>B</a:t>
            </a:r>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78209" y="1005840"/>
            <a:ext cx="9667718" cy="4639310"/>
            <a:chOff x="1085" y="1063"/>
            <a:chExt cx="15975" cy="7306"/>
          </a:xfrm>
        </p:grpSpPr>
        <p:sp>
          <p:nvSpPr>
            <p:cNvPr id="3" name="文本框 2"/>
            <p:cNvSpPr txBox="1"/>
            <p:nvPr/>
          </p:nvSpPr>
          <p:spPr>
            <a:xfrm>
              <a:off x="1950" y="1715"/>
              <a:ext cx="15110" cy="6654"/>
            </a:xfrm>
            <a:prstGeom prst="rect">
              <a:avLst/>
            </a:prstGeom>
            <a:noFill/>
            <a:ln w="19050">
              <a:solidFill>
                <a:srgbClr val="006600"/>
              </a:solidFill>
              <a:prstDash val="dash"/>
            </a:ln>
          </p:spPr>
          <p:txBody>
            <a:bodyPr wrap="square" rtlCol="0">
              <a:spAutoFit/>
            </a:bodyPr>
            <a:lstStyle/>
            <a:p>
              <a:pPr>
                <a:lnSpc>
                  <a:spcPct val="160000"/>
                </a:lnSpc>
              </a:pPr>
              <a:r>
                <a:rPr lang="en-US" altLang="zh-CN" sz="2400" b="1">
                  <a:solidFill>
                    <a:schemeClr val="tx1"/>
                  </a:solidFill>
                  <a:effectLst/>
                  <a:latin typeface="微软雅黑" panose="020B0503020204020204" charset="-122"/>
                  <a:ea typeface="微软雅黑"/>
                  <a:cs typeface="微软雅黑" panose="020B0503020204020204" charset="-122"/>
                </a:rPr>
                <a:t> </a:t>
              </a:r>
              <a:r>
                <a:rPr lang="en-US" altLang="zh-CN" sz="2400" b="1">
                  <a:solidFill>
                    <a:srgbClr val="0000FF"/>
                  </a:solidFill>
                  <a:effectLst/>
                  <a:latin typeface="微软雅黑" panose="020B0503020204020204" charset="-122"/>
                  <a:ea typeface="微软雅黑"/>
                  <a:cs typeface="微软雅黑" panose="020B0503020204020204" charset="-122"/>
                </a:rPr>
                <a:t> </a:t>
              </a:r>
              <a:r>
                <a:rPr lang="en-US" sz="2400" b="1">
                  <a:solidFill>
                    <a:srgbClr val="0000FF"/>
                  </a:solidFill>
                  <a:latin typeface="微软雅黑" panose="020B0503020204020204" charset="-122"/>
                  <a:ea typeface="微软雅黑"/>
                  <a:cs typeface="微软雅黑" panose="020B0503020204020204" charset="-122"/>
                  <a:sym typeface="+mn-ea"/>
                </a:rPr>
                <a:t> </a:t>
              </a:r>
              <a:r>
                <a:rPr sz="2400" b="1">
                  <a:solidFill>
                    <a:srgbClr val="0000FF"/>
                  </a:solidFill>
                  <a:latin typeface="微软雅黑" panose="020B0503020204020204" charset="-122"/>
                  <a:ea typeface="微软雅黑"/>
                  <a:cs typeface="微软雅黑" panose="020B0503020204020204" charset="-122"/>
                  <a:sym typeface="+mn-ea"/>
                </a:rPr>
                <a:t>（2021·</a:t>
              </a:r>
              <a:r>
                <a:rPr lang="zh-CN" sz="2400" b="1">
                  <a:solidFill>
                    <a:srgbClr val="0000FF"/>
                  </a:solidFill>
                  <a:latin typeface="微软雅黑" panose="020B0503020204020204" charset="-122"/>
                  <a:ea typeface="微软雅黑"/>
                  <a:cs typeface="微软雅黑" panose="020B0503020204020204" charset="-122"/>
                  <a:sym typeface="+mn-ea"/>
                </a:rPr>
                <a:t>浙江</a:t>
              </a:r>
              <a:r>
                <a:rPr lang="en-US" altLang="zh-CN" sz="2400" b="1">
                  <a:solidFill>
                    <a:srgbClr val="0000FF"/>
                  </a:solidFill>
                  <a:latin typeface="微软雅黑" panose="020B0503020204020204" charset="-122"/>
                  <a:ea typeface="微软雅黑"/>
                  <a:cs typeface="微软雅黑" panose="020B0503020204020204" charset="-122"/>
                  <a:sym typeface="+mn-ea"/>
                </a:rPr>
                <a:t>1</a:t>
              </a:r>
              <a:r>
                <a:rPr lang="zh-CN" altLang="en-US" sz="2400" b="1">
                  <a:solidFill>
                    <a:srgbClr val="0000FF"/>
                  </a:solidFill>
                  <a:latin typeface="微软雅黑" panose="020B0503020204020204" charset="-122"/>
                  <a:ea typeface="微软雅黑"/>
                  <a:cs typeface="微软雅黑" panose="020B0503020204020204" charset="-122"/>
                  <a:sym typeface="+mn-ea"/>
                </a:rPr>
                <a:t>月</a:t>
              </a:r>
              <a:r>
                <a:rPr sz="2400" b="1">
                  <a:solidFill>
                    <a:srgbClr val="0000FF"/>
                  </a:solidFill>
                  <a:latin typeface="微软雅黑" panose="020B0503020204020204" charset="-122"/>
                  <a:ea typeface="微软雅黑"/>
                  <a:cs typeface="微软雅黑" panose="020B0503020204020204" charset="-122"/>
                  <a:sym typeface="+mn-ea"/>
                </a:rPr>
                <a:t>选</a:t>
              </a:r>
              <a:r>
                <a:rPr lang="zh-CN" sz="2400" b="1">
                  <a:solidFill>
                    <a:srgbClr val="0000FF"/>
                  </a:solidFill>
                  <a:latin typeface="微软雅黑" panose="020B0503020204020204" charset="-122"/>
                  <a:ea typeface="微软雅黑"/>
                  <a:cs typeface="微软雅黑" panose="020B0503020204020204" charset="-122"/>
                  <a:sym typeface="+mn-ea"/>
                </a:rPr>
                <a:t>考</a:t>
              </a:r>
              <a:r>
                <a:rPr sz="2400" b="1">
                  <a:solidFill>
                    <a:srgbClr val="0000FF"/>
                  </a:solidFill>
                  <a:latin typeface="微软雅黑" panose="020B0503020204020204" charset="-122"/>
                  <a:ea typeface="微软雅黑"/>
                  <a:cs typeface="微软雅黑" panose="020B0503020204020204" charset="-122"/>
                  <a:sym typeface="+mn-ea"/>
                </a:rPr>
                <a:t>历史·</a:t>
              </a:r>
              <a:r>
                <a:rPr lang="en-US" sz="2400" b="1">
                  <a:solidFill>
                    <a:srgbClr val="0000FF"/>
                  </a:solidFill>
                  <a:latin typeface="微软雅黑" panose="020B0503020204020204" charset="-122"/>
                  <a:ea typeface="微软雅黑"/>
                  <a:cs typeface="微软雅黑" panose="020B0503020204020204" charset="-122"/>
                  <a:sym typeface="+mn-ea"/>
                </a:rPr>
                <a:t>1</a:t>
              </a:r>
              <a:r>
                <a:rPr sz="2400" b="1">
                  <a:solidFill>
                    <a:srgbClr val="0000FF"/>
                  </a:solidFill>
                  <a:latin typeface="微软雅黑" panose="020B0503020204020204" charset="-122"/>
                  <a:ea typeface="微软雅黑"/>
                  <a:cs typeface="微软雅黑" panose="020B0503020204020204" charset="-122"/>
                  <a:sym typeface="+mn-ea"/>
                </a:rPr>
                <a:t>）</a:t>
              </a:r>
              <a:r>
                <a:rPr sz="2400" b="1">
                  <a:latin typeface="微软雅黑" panose="020B0503020204020204" charset="-122"/>
                  <a:ea typeface="微软雅黑"/>
                  <a:cs typeface="微软雅黑" panose="020B0503020204020204" charset="-122"/>
                  <a:sym typeface="+mn-ea"/>
                </a:rPr>
                <a:t>周王将子弟、功臣和臣服的先代贵族分封于各地，“制其畿疆而沟封之”，封国成为王朝的屏障。对此制度解读正确的是</a:t>
              </a:r>
            </a:p>
            <a:p>
              <a:pPr>
                <a:lnSpc>
                  <a:spcPct val="160000"/>
                </a:lnSpc>
              </a:pPr>
              <a:r>
                <a:rPr sz="2400" b="1">
                  <a:latin typeface="微软雅黑" panose="020B0503020204020204" charset="-122"/>
                  <a:ea typeface="微软雅黑"/>
                  <a:cs typeface="微软雅黑" panose="020B0503020204020204" charset="-122"/>
                  <a:sym typeface="+mn-ea"/>
                </a:rPr>
                <a:t>A.周王实现了权力的高度集中</a:t>
              </a:r>
            </a:p>
            <a:p>
              <a:pPr>
                <a:lnSpc>
                  <a:spcPct val="160000"/>
                </a:lnSpc>
              </a:pPr>
              <a:r>
                <a:rPr sz="2400" b="1">
                  <a:latin typeface="微软雅黑" panose="020B0503020204020204" charset="-122"/>
                  <a:ea typeface="微软雅黑"/>
                  <a:cs typeface="微软雅黑" panose="020B0503020204020204" charset="-122"/>
                  <a:sym typeface="+mn-ea"/>
                </a:rPr>
                <a:t>B.诸侯在封国享有世袭统治权</a:t>
              </a:r>
            </a:p>
            <a:p>
              <a:pPr>
                <a:lnSpc>
                  <a:spcPct val="160000"/>
                </a:lnSpc>
              </a:pPr>
              <a:r>
                <a:rPr sz="2400" b="1">
                  <a:latin typeface="微软雅黑" panose="020B0503020204020204" charset="-122"/>
                  <a:ea typeface="微软雅黑"/>
                  <a:cs typeface="微软雅黑" panose="020B0503020204020204" charset="-122"/>
                  <a:sym typeface="+mn-ea"/>
                </a:rPr>
                <a:t>C.血缘关系是分封的唯一依据                 </a:t>
              </a:r>
            </a:p>
            <a:p>
              <a:pPr>
                <a:lnSpc>
                  <a:spcPct val="160000"/>
                </a:lnSpc>
              </a:pPr>
              <a:r>
                <a:rPr sz="2400" b="1">
                  <a:latin typeface="微软雅黑" panose="020B0503020204020204" charset="-122"/>
                  <a:ea typeface="微软雅黑"/>
                  <a:cs typeface="微软雅黑" panose="020B0503020204020204" charset="-122"/>
                  <a:sym typeface="+mn-ea"/>
                </a:rPr>
                <a:t>D.维持了周朝四百余年的统治</a:t>
              </a:r>
            </a:p>
          </p:txBody>
        </p:sp>
        <p:sp>
          <p:nvSpPr>
            <p:cNvPr id="2" name="圆角矩形 1"/>
            <p:cNvSpPr/>
            <p:nvPr/>
          </p:nvSpPr>
          <p:spPr>
            <a:xfrm>
              <a:off x="1085" y="1063"/>
              <a:ext cx="1470" cy="1381"/>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2400" b="1">
                  <a:latin typeface="微软雅黑" panose="020B0503020204020204" charset="-122"/>
                  <a:ea typeface="微软雅黑"/>
                </a:rPr>
                <a:t>链接高考</a:t>
              </a:r>
            </a:p>
          </p:txBody>
        </p:sp>
      </p:grpSp>
      <p:sp>
        <p:nvSpPr>
          <p:cNvPr id="4" name="文本框 3"/>
          <p:cNvSpPr txBox="1"/>
          <p:nvPr/>
        </p:nvSpPr>
        <p:spPr>
          <a:xfrm>
            <a:off x="7720965" y="3476625"/>
            <a:ext cx="1412875" cy="1445260"/>
          </a:xfrm>
          <a:prstGeom prst="rect">
            <a:avLst/>
          </a:prstGeom>
          <a:noFill/>
        </p:spPr>
        <p:txBody>
          <a:bodyPr wrap="square" rtlCol="0" anchor="t">
            <a:spAutoFit/>
          </a:bodyPr>
          <a:lstStyle/>
          <a:p>
            <a:pPr algn="ctr"/>
            <a:r>
              <a:rPr lang="en-US" altLang="zh-CN" sz="8800" b="1">
                <a:solidFill>
                  <a:srgbClr val="0000FF"/>
                </a:solidFill>
                <a:effectLst>
                  <a:outerShdw blurRad="38100" dist="38100" dir="2700000" algn="tl">
                    <a:srgbClr val="000000">
                      <a:alpha val="43137"/>
                    </a:srgbClr>
                  </a:outerShdw>
                </a:effectLst>
                <a:latin typeface="微软雅黑" panose="020B0503020204020204" charset="-122"/>
                <a:ea typeface="微软雅黑"/>
                <a:sym typeface="+mn-ea"/>
              </a:rPr>
              <a:t>B</a:t>
            </a:r>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78209" y="1005840"/>
            <a:ext cx="9667718" cy="4639310"/>
            <a:chOff x="1085" y="1063"/>
            <a:chExt cx="15975" cy="7306"/>
          </a:xfrm>
        </p:grpSpPr>
        <p:sp>
          <p:nvSpPr>
            <p:cNvPr id="3" name="文本框 2"/>
            <p:cNvSpPr txBox="1"/>
            <p:nvPr/>
          </p:nvSpPr>
          <p:spPr>
            <a:xfrm>
              <a:off x="1950" y="1715"/>
              <a:ext cx="15110" cy="6654"/>
            </a:xfrm>
            <a:prstGeom prst="rect">
              <a:avLst/>
            </a:prstGeom>
            <a:noFill/>
            <a:ln w="19050">
              <a:solidFill>
                <a:srgbClr val="006600"/>
              </a:solidFill>
              <a:prstDash val="dash"/>
            </a:ln>
          </p:spPr>
          <p:txBody>
            <a:bodyPr wrap="square" rtlCol="0">
              <a:spAutoFit/>
            </a:bodyPr>
            <a:lstStyle/>
            <a:p>
              <a:pPr>
                <a:lnSpc>
                  <a:spcPct val="160000"/>
                </a:lnSpc>
              </a:pPr>
              <a:r>
                <a:rPr lang="en-US" altLang="zh-CN" sz="2400" b="1">
                  <a:solidFill>
                    <a:schemeClr val="tx1"/>
                  </a:solidFill>
                  <a:effectLst/>
                  <a:latin typeface="微软雅黑" panose="020B0503020204020204" charset="-122"/>
                  <a:ea typeface="微软雅黑"/>
                  <a:cs typeface="微软雅黑" panose="020B0503020204020204" charset="-122"/>
                </a:rPr>
                <a:t> </a:t>
              </a:r>
              <a:r>
                <a:rPr lang="en-US" altLang="zh-CN" sz="2400" b="1">
                  <a:solidFill>
                    <a:srgbClr val="0000FF"/>
                  </a:solidFill>
                  <a:effectLst/>
                  <a:latin typeface="微软雅黑" panose="020B0503020204020204" charset="-122"/>
                  <a:ea typeface="微软雅黑"/>
                  <a:cs typeface="微软雅黑" panose="020B0503020204020204" charset="-122"/>
                </a:rPr>
                <a:t> </a:t>
              </a:r>
              <a:r>
                <a:rPr lang="en-US" sz="2400" b="1">
                  <a:solidFill>
                    <a:srgbClr val="0000FF"/>
                  </a:solidFill>
                  <a:latin typeface="微软雅黑" panose="020B0503020204020204" charset="-122"/>
                  <a:ea typeface="微软雅黑"/>
                  <a:cs typeface="微软雅黑" panose="020B0503020204020204" charset="-122"/>
                  <a:sym typeface="+mn-ea"/>
                </a:rPr>
                <a:t> </a:t>
              </a:r>
              <a:r>
                <a:rPr sz="2400" b="1">
                  <a:solidFill>
                    <a:srgbClr val="0000FF"/>
                  </a:solidFill>
                  <a:latin typeface="微软雅黑" panose="020B0503020204020204" charset="-122"/>
                  <a:ea typeface="微软雅黑"/>
                  <a:cs typeface="微软雅黑" panose="020B0503020204020204" charset="-122"/>
                  <a:sym typeface="+mn-ea"/>
                </a:rPr>
                <a:t>（2021·</a:t>
              </a:r>
              <a:r>
                <a:rPr lang="zh-CN" sz="2400" b="1">
                  <a:solidFill>
                    <a:srgbClr val="0000FF"/>
                  </a:solidFill>
                  <a:latin typeface="微软雅黑" panose="020B0503020204020204" charset="-122"/>
                  <a:ea typeface="微软雅黑"/>
                  <a:cs typeface="微软雅黑" panose="020B0503020204020204" charset="-122"/>
                  <a:sym typeface="+mn-ea"/>
                </a:rPr>
                <a:t>浙江</a:t>
              </a:r>
              <a:r>
                <a:rPr lang="en-US" altLang="zh-CN" sz="2400" b="1">
                  <a:solidFill>
                    <a:srgbClr val="0000FF"/>
                  </a:solidFill>
                  <a:latin typeface="微软雅黑" panose="020B0503020204020204" charset="-122"/>
                  <a:ea typeface="微软雅黑"/>
                  <a:cs typeface="微软雅黑" panose="020B0503020204020204" charset="-122"/>
                  <a:sym typeface="+mn-ea"/>
                </a:rPr>
                <a:t>1</a:t>
              </a:r>
              <a:r>
                <a:rPr lang="zh-CN" altLang="en-US" sz="2400" b="1">
                  <a:solidFill>
                    <a:srgbClr val="0000FF"/>
                  </a:solidFill>
                  <a:latin typeface="微软雅黑" panose="020B0503020204020204" charset="-122"/>
                  <a:ea typeface="微软雅黑"/>
                  <a:cs typeface="微软雅黑" panose="020B0503020204020204" charset="-122"/>
                  <a:sym typeface="+mn-ea"/>
                </a:rPr>
                <a:t>月</a:t>
              </a:r>
              <a:r>
                <a:rPr sz="2400" b="1">
                  <a:solidFill>
                    <a:srgbClr val="0000FF"/>
                  </a:solidFill>
                  <a:latin typeface="微软雅黑" panose="020B0503020204020204" charset="-122"/>
                  <a:ea typeface="微软雅黑"/>
                  <a:cs typeface="微软雅黑" panose="020B0503020204020204" charset="-122"/>
                  <a:sym typeface="+mn-ea"/>
                </a:rPr>
                <a:t>选</a:t>
              </a:r>
              <a:r>
                <a:rPr lang="zh-CN" sz="2400" b="1">
                  <a:solidFill>
                    <a:srgbClr val="0000FF"/>
                  </a:solidFill>
                  <a:latin typeface="微软雅黑" panose="020B0503020204020204" charset="-122"/>
                  <a:ea typeface="微软雅黑"/>
                  <a:cs typeface="微软雅黑" panose="020B0503020204020204" charset="-122"/>
                  <a:sym typeface="+mn-ea"/>
                </a:rPr>
                <a:t>考</a:t>
              </a:r>
              <a:r>
                <a:rPr sz="2400" b="1">
                  <a:solidFill>
                    <a:srgbClr val="0000FF"/>
                  </a:solidFill>
                  <a:latin typeface="微软雅黑" panose="020B0503020204020204" charset="-122"/>
                  <a:ea typeface="微软雅黑"/>
                  <a:cs typeface="微软雅黑" panose="020B0503020204020204" charset="-122"/>
                  <a:sym typeface="+mn-ea"/>
                </a:rPr>
                <a:t>历史·</a:t>
              </a:r>
              <a:r>
                <a:rPr lang="en-US" sz="2400" b="1">
                  <a:solidFill>
                    <a:srgbClr val="0000FF"/>
                  </a:solidFill>
                  <a:latin typeface="微软雅黑" panose="020B0503020204020204" charset="-122"/>
                  <a:ea typeface="微软雅黑"/>
                  <a:cs typeface="微软雅黑" panose="020B0503020204020204" charset="-122"/>
                  <a:sym typeface="+mn-ea"/>
                </a:rPr>
                <a:t>3</a:t>
              </a:r>
              <a:r>
                <a:rPr sz="2400" b="1">
                  <a:solidFill>
                    <a:srgbClr val="0000FF"/>
                  </a:solidFill>
                  <a:latin typeface="微软雅黑" panose="020B0503020204020204" charset="-122"/>
                  <a:ea typeface="微软雅黑"/>
                  <a:cs typeface="微软雅黑" panose="020B0503020204020204" charset="-122"/>
                  <a:sym typeface="+mn-ea"/>
                </a:rPr>
                <a:t>）</a:t>
              </a:r>
              <a:r>
                <a:rPr sz="2400" b="1">
                  <a:latin typeface="微软雅黑" panose="020B0503020204020204" charset="-122"/>
                  <a:ea typeface="微软雅黑"/>
                  <a:cs typeface="微软雅黑" panose="020B0503020204020204" charset="-122"/>
                  <a:sym typeface="+mn-ea"/>
                </a:rPr>
                <a:t>某博物馆收藏了一批古代铜镜，上有铭文：“郡举孝廉州博士，少不努力老大悔”“孝言之始孝为右”“居必忠必信”等。从这些铭文中无法确切获取的历史信息是</a:t>
              </a:r>
            </a:p>
            <a:p>
              <a:pPr>
                <a:lnSpc>
                  <a:spcPct val="160000"/>
                </a:lnSpc>
              </a:pPr>
              <a:r>
                <a:rPr sz="2400" b="1">
                  <a:latin typeface="微软雅黑" panose="020B0503020204020204" charset="-122"/>
                  <a:ea typeface="微软雅黑"/>
                  <a:cs typeface="微软雅黑" panose="020B0503020204020204" charset="-122"/>
                  <a:sym typeface="+mn-ea"/>
                </a:rPr>
                <a:t>A.郡县制                                   </a:t>
              </a:r>
            </a:p>
            <a:p>
              <a:pPr>
                <a:lnSpc>
                  <a:spcPct val="160000"/>
                </a:lnSpc>
              </a:pPr>
              <a:r>
                <a:rPr sz="2400" b="1">
                  <a:latin typeface="微软雅黑" panose="020B0503020204020204" charset="-122"/>
                  <a:ea typeface="微软雅黑"/>
                  <a:cs typeface="微软雅黑" panose="020B0503020204020204" charset="-122"/>
                  <a:sym typeface="+mn-ea"/>
                </a:rPr>
                <a:t>B.察举制</a:t>
              </a:r>
            </a:p>
            <a:p>
              <a:pPr>
                <a:lnSpc>
                  <a:spcPct val="160000"/>
                </a:lnSpc>
              </a:pPr>
              <a:r>
                <a:rPr sz="2400" b="1">
                  <a:latin typeface="微软雅黑" panose="020B0503020204020204" charset="-122"/>
                  <a:ea typeface="微软雅黑"/>
                  <a:cs typeface="微软雅黑" panose="020B0503020204020204" charset="-122"/>
                  <a:sym typeface="+mn-ea"/>
                </a:rPr>
                <a:t>C.铜镜制造于西汉                           </a:t>
              </a:r>
            </a:p>
            <a:p>
              <a:pPr>
                <a:lnSpc>
                  <a:spcPct val="160000"/>
                </a:lnSpc>
              </a:pPr>
              <a:r>
                <a:rPr sz="2400" b="1">
                  <a:latin typeface="微软雅黑" panose="020B0503020204020204" charset="-122"/>
                  <a:ea typeface="微软雅黑"/>
                  <a:cs typeface="微软雅黑" panose="020B0503020204020204" charset="-122"/>
                  <a:sym typeface="+mn-ea"/>
                </a:rPr>
                <a:t>D.宣扬儒家伦理思想</a:t>
              </a:r>
            </a:p>
          </p:txBody>
        </p:sp>
        <p:sp>
          <p:nvSpPr>
            <p:cNvPr id="2" name="圆角矩形 1"/>
            <p:cNvSpPr/>
            <p:nvPr/>
          </p:nvSpPr>
          <p:spPr>
            <a:xfrm>
              <a:off x="1085" y="1063"/>
              <a:ext cx="1470" cy="1381"/>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2400" b="1">
                  <a:latin typeface="微软雅黑" panose="020B0503020204020204" charset="-122"/>
                  <a:ea typeface="微软雅黑"/>
                </a:rPr>
                <a:t>链接高考</a:t>
              </a:r>
            </a:p>
          </p:txBody>
        </p:sp>
      </p:grpSp>
      <p:sp>
        <p:nvSpPr>
          <p:cNvPr id="4" name="文本框 3"/>
          <p:cNvSpPr txBox="1"/>
          <p:nvPr/>
        </p:nvSpPr>
        <p:spPr>
          <a:xfrm>
            <a:off x="7720965" y="3476625"/>
            <a:ext cx="1412875" cy="1445260"/>
          </a:xfrm>
          <a:prstGeom prst="rect">
            <a:avLst/>
          </a:prstGeom>
          <a:noFill/>
        </p:spPr>
        <p:txBody>
          <a:bodyPr wrap="square" rtlCol="0" anchor="t">
            <a:spAutoFit/>
          </a:bodyPr>
          <a:lstStyle/>
          <a:p>
            <a:pPr algn="ctr"/>
            <a:r>
              <a:rPr lang="en-US" altLang="zh-CN" sz="8800" b="1">
                <a:solidFill>
                  <a:srgbClr val="0000FF"/>
                </a:solidFill>
                <a:effectLst>
                  <a:outerShdw blurRad="38100" dist="38100" dir="2700000" algn="tl">
                    <a:srgbClr val="000000">
                      <a:alpha val="43137"/>
                    </a:srgbClr>
                  </a:outerShdw>
                </a:effectLst>
                <a:latin typeface="微软雅黑" panose="020B0503020204020204" charset="-122"/>
                <a:ea typeface="微软雅黑"/>
                <a:sym typeface="+mn-ea"/>
              </a:rPr>
              <a:t>C</a:t>
            </a:r>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68400" y="1126490"/>
            <a:ext cx="9677400" cy="4604385"/>
            <a:chOff x="1201" y="1063"/>
            <a:chExt cx="15991" cy="7251"/>
          </a:xfrm>
        </p:grpSpPr>
        <p:sp>
          <p:nvSpPr>
            <p:cNvPr id="3" name="文本框 2"/>
            <p:cNvSpPr txBox="1"/>
            <p:nvPr/>
          </p:nvSpPr>
          <p:spPr>
            <a:xfrm>
              <a:off x="1950" y="1657"/>
              <a:ext cx="15242" cy="6657"/>
            </a:xfrm>
            <a:prstGeom prst="rect">
              <a:avLst/>
            </a:prstGeom>
            <a:noFill/>
            <a:ln w="19050">
              <a:solidFill>
                <a:srgbClr val="006600"/>
              </a:solidFill>
              <a:prstDash val="dash"/>
            </a:ln>
          </p:spPr>
          <p:txBody>
            <a:bodyPr wrap="square" rtlCol="0">
              <a:spAutoFit/>
            </a:bodyPr>
            <a:lstStyle/>
            <a:p>
              <a:pPr>
                <a:lnSpc>
                  <a:spcPct val="160000"/>
                </a:lnSpc>
              </a:pPr>
              <a:r>
                <a:rPr lang="en-US" altLang="zh-CN" sz="2800" b="1">
                  <a:solidFill>
                    <a:schemeClr val="tx1"/>
                  </a:solidFill>
                  <a:effectLst/>
                  <a:latin typeface="微软雅黑" panose="020B0503020204020204" charset="-122"/>
                  <a:ea typeface="微软雅黑"/>
                  <a:cs typeface="微软雅黑" panose="020B0503020204020204" charset="-122"/>
                </a:rPr>
                <a:t> </a:t>
              </a:r>
              <a:r>
                <a:rPr lang="en-US" altLang="zh-CN" sz="2800" b="1">
                  <a:solidFill>
                    <a:srgbClr val="0000FF"/>
                  </a:solidFill>
                  <a:effectLst/>
                  <a:latin typeface="微软雅黑" panose="020B0503020204020204" charset="-122"/>
                  <a:ea typeface="微软雅黑"/>
                  <a:cs typeface="微软雅黑" panose="020B0503020204020204" charset="-122"/>
                </a:rPr>
                <a:t> </a:t>
              </a:r>
              <a:r>
                <a:rPr sz="2800" b="1">
                  <a:solidFill>
                    <a:srgbClr val="0000FF"/>
                  </a:solidFill>
                  <a:latin typeface="微软雅黑" panose="020B0503020204020204" charset="-122"/>
                  <a:ea typeface="微软雅黑"/>
                  <a:cs typeface="微软雅黑" panose="020B0503020204020204" charset="-122"/>
                </a:rPr>
                <a:t>（2021·全国乙卷·24）</a:t>
              </a:r>
              <a:r>
                <a:rPr sz="2800" b="1">
                  <a:latin typeface="微软雅黑" panose="020B0503020204020204" charset="-122"/>
                  <a:ea typeface="微软雅黑"/>
                  <a:cs typeface="微软雅黑" panose="020B0503020204020204" charset="-122"/>
                </a:rPr>
                <a:t>西周分封制下，周天子与诸侯国君将包括土地及人口的采邑赐给卿、大夫作为世禄。西周中期以后，贵族所获采邑越来越多，到春秋时期，有的诸侯国一个大夫的采邑就多达数十个。这说明（    ）</a:t>
              </a:r>
            </a:p>
            <a:p>
              <a:pPr>
                <a:lnSpc>
                  <a:spcPct val="160000"/>
                </a:lnSpc>
              </a:pPr>
              <a:r>
                <a:rPr sz="2800" b="1">
                  <a:latin typeface="微软雅黑" panose="020B0503020204020204" charset="-122"/>
                  <a:ea typeface="微软雅黑"/>
                  <a:cs typeface="微软雅黑" panose="020B0503020204020204" charset="-122"/>
                </a:rPr>
                <a:t>A．土地国有制度废除        B．分封体制不断强化</a:t>
              </a:r>
            </a:p>
            <a:p>
              <a:pPr>
                <a:lnSpc>
                  <a:spcPct val="160000"/>
                </a:lnSpc>
              </a:pPr>
              <a:r>
                <a:rPr sz="2800" b="1">
                  <a:latin typeface="微软雅黑" panose="020B0503020204020204" charset="-122"/>
                  <a:ea typeface="微软雅黑"/>
                  <a:cs typeface="微软雅黑" panose="020B0503020204020204" charset="-122"/>
                </a:rPr>
                <a:t>C．诸侯国君权力巩固        D．社会生产持续发展</a:t>
              </a:r>
            </a:p>
          </p:txBody>
        </p:sp>
        <p:sp>
          <p:nvSpPr>
            <p:cNvPr id="2" name="圆角矩形 1"/>
            <p:cNvSpPr/>
            <p:nvPr/>
          </p:nvSpPr>
          <p:spPr>
            <a:xfrm>
              <a:off x="1201" y="1063"/>
              <a:ext cx="1470" cy="1381"/>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0000"/>
                </a:lnSpc>
              </a:pPr>
              <a:r>
                <a:rPr lang="zh-CN" altLang="en-US" sz="2400" b="1">
                  <a:latin typeface="微软雅黑" panose="020B0503020204020204" charset="-122"/>
                  <a:ea typeface="微软雅黑"/>
                </a:rPr>
                <a:t>链接高考</a:t>
              </a:r>
            </a:p>
          </p:txBody>
        </p:sp>
      </p:grpSp>
      <p:sp>
        <p:nvSpPr>
          <p:cNvPr id="4" name="文本框 3"/>
          <p:cNvSpPr txBox="1"/>
          <p:nvPr/>
        </p:nvSpPr>
        <p:spPr>
          <a:xfrm>
            <a:off x="9432925" y="3618230"/>
            <a:ext cx="1412875" cy="1445260"/>
          </a:xfrm>
          <a:prstGeom prst="rect">
            <a:avLst/>
          </a:prstGeom>
          <a:noFill/>
        </p:spPr>
        <p:txBody>
          <a:bodyPr wrap="square" rtlCol="0" anchor="t">
            <a:spAutoFit/>
          </a:bodyPr>
          <a:lstStyle/>
          <a:p>
            <a:pPr algn="ctr"/>
            <a:r>
              <a:rPr lang="en-US" altLang="zh-CN" sz="8800" b="1">
                <a:solidFill>
                  <a:srgbClr val="0000FF"/>
                </a:solidFill>
                <a:effectLst>
                  <a:outerShdw blurRad="38100" dist="38100" dir="2700000" algn="tl">
                    <a:srgbClr val="000000">
                      <a:alpha val="43137"/>
                    </a:srgbClr>
                  </a:outerShdw>
                </a:effectLst>
                <a:latin typeface="微软雅黑" panose="020B0503020204020204" charset="-122"/>
                <a:ea typeface="微软雅黑"/>
                <a:sym typeface="+mn-ea"/>
              </a:rPr>
              <a:t>D</a:t>
            </a:r>
          </a:p>
        </p:txBody>
      </p:sp>
    </p:spTree>
  </p:cSld>
  <p:clrMapOvr>
    <a:masterClrMapping/>
  </p:clrMapOvr>
  <mc:AlternateContent xmlns:mc="http://schemas.openxmlformats.org/markup-compatibility/2006" xmlns:p14="http://schemas.microsoft.com/office/powerpoint/2010/main">
    <mc:Choice Requires="p14">
      <p:transition/>
    </mc:Choice>
    <mc:Fallback xmlns:p159="http://schemas.microsoft.com/office/powerpoint/2015/09/main" xmlns:p15="http://schemas.microsoft.com/office/powerpoint/2012/main" xmlns:a14="http://schemas.microsoft.com/office/drawing/2010/main" xmlns:wp="http://schemas.openxmlformats.org/drawingml/2006/wordprocessingDrawing" xmlns:w="http://schemas.openxmlformats.org/wordprocessingml/2006/main" xmlns:m="http://schemas.openxmlformats.org/officeDocument/2006/math"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92695" y="1029656"/>
            <a:ext cx="9320601" cy="4668267"/>
            <a:chOff x="926" y="728"/>
            <a:chExt cx="19572" cy="9803"/>
          </a:xfrm>
        </p:grpSpPr>
        <p:sp>
          <p:nvSpPr>
            <p:cNvPr id="22530" name="文本框 2"/>
            <p:cNvSpPr txBox="1"/>
            <p:nvPr/>
          </p:nvSpPr>
          <p:spPr>
            <a:xfrm>
              <a:off x="1950" y="1657"/>
              <a:ext cx="18548" cy="8874"/>
            </a:xfrm>
            <a:prstGeom prst="rect">
              <a:avLst/>
            </a:prstGeom>
            <a:noFill/>
            <a:ln w="19050" cap="flat" cmpd="sng">
              <a:solidFill>
                <a:srgbClr val="006600"/>
              </a:solidFill>
              <a:prstDash val="dash"/>
              <a:round/>
              <a:headEnd type="none" w="med" len="med"/>
              <a:tailEnd type="none" w="med" len="med"/>
            </a:ln>
          </p:spPr>
          <p:txBody>
            <a:bodyPr wrap="square" anchor="t">
              <a:spAutoFit/>
            </a:bodyPr>
            <a:lstStyle/>
            <a:p>
              <a:pPr>
                <a:lnSpc>
                  <a:spcPct val="140000"/>
                </a:lnSpc>
              </a:pPr>
              <a:r>
                <a:rPr lang="en-US" altLang="zh-CN" sz="2400" b="1">
                  <a:latin typeface="微软雅黑" panose="020B0503020204020204" charset="-122"/>
                  <a:ea typeface="微软雅黑"/>
                  <a:cs typeface="微软雅黑" panose="020B0503020204020204" charset="-122"/>
                </a:rPr>
                <a:t> </a:t>
              </a:r>
              <a:r>
                <a:rPr lang="en-US" altLang="zh-CN" sz="2400" b="1">
                  <a:solidFill>
                    <a:srgbClr val="0000FF"/>
                  </a:solidFill>
                  <a:latin typeface="微软雅黑" panose="020B0503020204020204" charset="-122"/>
                  <a:ea typeface="微软雅黑"/>
                  <a:cs typeface="微软雅黑" panose="020B0503020204020204" charset="-122"/>
                </a:rPr>
                <a:t>   </a:t>
              </a:r>
              <a:r>
                <a:rPr lang="zh-CN" altLang="en-US" sz="2400" b="1">
                  <a:solidFill>
                    <a:srgbClr val="0000FF"/>
                  </a:solidFill>
                  <a:latin typeface="微软雅黑" panose="020B0503020204020204" charset="-122"/>
                  <a:ea typeface="微软雅黑"/>
                  <a:cs typeface="微软雅黑" panose="020B0503020204020204" charset="-122"/>
                </a:rPr>
                <a:t>（</a:t>
              </a:r>
              <a:r>
                <a:rPr lang="en-US" altLang="zh-CN" sz="2400" b="1">
                  <a:solidFill>
                    <a:srgbClr val="0000FF"/>
                  </a:solidFill>
                  <a:latin typeface="微软雅黑" panose="020B0503020204020204" charset="-122"/>
                  <a:ea typeface="微软雅黑"/>
                  <a:cs typeface="微软雅黑" panose="020B0503020204020204" charset="-122"/>
                </a:rPr>
                <a:t>2020</a:t>
              </a:r>
              <a:r>
                <a:rPr lang="zh-CN"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a:t>
              </a:r>
              <a:r>
                <a:rPr lang="zh-CN" altLang="en-US"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全国Ⅰ卷</a:t>
              </a:r>
              <a:r>
                <a:rPr lang="zh-CN"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a:t>
              </a:r>
              <a:r>
                <a:rPr lang="en-US"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24</a:t>
              </a:r>
              <a:r>
                <a:rPr lang="zh-CN" altLang="en-US" sz="2400" b="1">
                  <a:solidFill>
                    <a:srgbClr val="0000FF"/>
                  </a:solidFill>
                  <a:latin typeface="微软雅黑" panose="020B0503020204020204" charset="-122"/>
                  <a:ea typeface="微软雅黑"/>
                  <a:cs typeface="微软雅黑" panose="020B0503020204020204" charset="-122"/>
                </a:rPr>
                <a:t>）</a:t>
              </a:r>
              <a:r>
                <a:rPr lang="zh-CN" altLang="zh-CN" sz="2400" b="1">
                  <a:latin typeface="微软雅黑" panose="020B0503020204020204" charset="-122"/>
                  <a:ea typeface="微软雅黑"/>
                  <a:cs typeface="微软雅黑" panose="020B0503020204020204" charset="-122"/>
                </a:rPr>
                <a:t>据《史记》记载，春秋时期，楚国国君熊通要求提升爵位等级，遭到周桓王拒绝。熊通怒称现在周边地区都归附了楚国，“而王不加位，我自尊耳”“乃自立，为（楚）武王”。这表明当时周朝(   )</a:t>
              </a:r>
            </a:p>
            <a:p>
              <a:pPr>
                <a:lnSpc>
                  <a:spcPct val="140000"/>
                </a:lnSpc>
              </a:pPr>
              <a:r>
                <a:rPr lang="zh-CN" altLang="zh-CN" sz="2400" b="1">
                  <a:latin typeface="微软雅黑" panose="020B0503020204020204" charset="-122"/>
                  <a:ea typeface="微软雅黑"/>
                  <a:cs typeface="微软雅黑" panose="020B0503020204020204" charset="-122"/>
                </a:rPr>
                <a:t>A．礼乐制度不复存在	       </a:t>
              </a:r>
            </a:p>
            <a:p>
              <a:pPr>
                <a:lnSpc>
                  <a:spcPct val="140000"/>
                </a:lnSpc>
              </a:pPr>
              <a:r>
                <a:rPr lang="zh-CN" altLang="zh-CN" sz="2400" b="1">
                  <a:latin typeface="微软雅黑" panose="020B0503020204020204" charset="-122"/>
                  <a:ea typeface="微软雅黑"/>
                  <a:cs typeface="微软雅黑" panose="020B0503020204020204" charset="-122"/>
                </a:rPr>
                <a:t>B．王位世袭制度消亡</a:t>
              </a:r>
            </a:p>
            <a:p>
              <a:pPr>
                <a:lnSpc>
                  <a:spcPct val="140000"/>
                </a:lnSpc>
              </a:pPr>
              <a:r>
                <a:rPr lang="zh-CN" altLang="zh-CN" sz="2400" b="1">
                  <a:latin typeface="微软雅黑" panose="020B0503020204020204" charset="-122"/>
                  <a:ea typeface="微软雅黑"/>
                  <a:cs typeface="微软雅黑" panose="020B0503020204020204" charset="-122"/>
                </a:rPr>
                <a:t>C．宗法制度开始解体	       </a:t>
              </a:r>
            </a:p>
            <a:p>
              <a:pPr>
                <a:lnSpc>
                  <a:spcPct val="140000"/>
                </a:lnSpc>
              </a:pPr>
              <a:r>
                <a:rPr lang="zh-CN" altLang="zh-CN" sz="2400" b="1">
                  <a:latin typeface="微软雅黑" panose="020B0503020204020204" charset="-122"/>
                  <a:ea typeface="微软雅黑"/>
                  <a:cs typeface="微软雅黑" panose="020B0503020204020204" charset="-122"/>
                </a:rPr>
                <a:t>D．分封制度受到挑战</a:t>
              </a:r>
            </a:p>
          </p:txBody>
        </p:sp>
        <p:sp>
          <p:nvSpPr>
            <p:cNvPr id="2" name="圆角矩形 1"/>
            <p:cNvSpPr/>
            <p:nvPr/>
          </p:nvSpPr>
          <p:spPr>
            <a:xfrm>
              <a:off x="926" y="728"/>
              <a:ext cx="1911" cy="1848"/>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10000"/>
                </a:lnSpc>
              </a:pPr>
              <a:r>
                <a:rPr lang="zh-CN" altLang="en-US" sz="2400" b="1" strike="noStrike" noProof="1"/>
                <a:t>链接高考</a:t>
              </a:r>
            </a:p>
          </p:txBody>
        </p:sp>
      </p:grpSp>
      <p:sp>
        <p:nvSpPr>
          <p:cNvPr id="4" name="文本框 3"/>
          <p:cNvSpPr txBox="1"/>
          <p:nvPr/>
        </p:nvSpPr>
        <p:spPr>
          <a:xfrm>
            <a:off x="7781925" y="3673475"/>
            <a:ext cx="1451610" cy="1445260"/>
          </a:xfrm>
          <a:prstGeom prst="rect">
            <a:avLst/>
          </a:prstGeom>
          <a:noFill/>
        </p:spPr>
        <p:txBody>
          <a:bodyPr wrap="square" rtlCol="0" anchor="t">
            <a:spAutoFit/>
          </a:bodyPr>
          <a:lstStyle/>
          <a:p>
            <a:pPr algn="ctr"/>
            <a:r>
              <a:rPr lang="en-US" altLang="zh-CN" sz="8800" b="1" noProof="1">
                <a:solidFill>
                  <a:srgbClr val="0000FF"/>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mn-cs"/>
                <a:sym typeface="+mn-ea"/>
              </a:rPr>
              <a:t>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92695" y="1029656"/>
            <a:ext cx="9320601" cy="4519214"/>
            <a:chOff x="926" y="728"/>
            <a:chExt cx="19572" cy="9490"/>
          </a:xfrm>
        </p:grpSpPr>
        <p:sp>
          <p:nvSpPr>
            <p:cNvPr id="22530" name="文本框 2"/>
            <p:cNvSpPr txBox="1"/>
            <p:nvPr/>
          </p:nvSpPr>
          <p:spPr>
            <a:xfrm>
              <a:off x="1950" y="1657"/>
              <a:ext cx="18548" cy="8561"/>
            </a:xfrm>
            <a:prstGeom prst="rect">
              <a:avLst/>
            </a:prstGeom>
            <a:noFill/>
            <a:ln w="19050" cap="flat" cmpd="sng">
              <a:solidFill>
                <a:srgbClr val="006600"/>
              </a:solidFill>
              <a:prstDash val="dash"/>
              <a:round/>
              <a:headEnd type="none" w="med" len="med"/>
              <a:tailEnd type="none" w="med" len="med"/>
            </a:ln>
          </p:spPr>
          <p:txBody>
            <a:bodyPr wrap="square" anchor="t">
              <a:spAutoFit/>
            </a:bodyPr>
            <a:lstStyle/>
            <a:p>
              <a:pPr>
                <a:lnSpc>
                  <a:spcPct val="180000"/>
                </a:lnSpc>
              </a:pPr>
              <a:r>
                <a:rPr lang="en-US" altLang="zh-CN" sz="2400" b="1">
                  <a:latin typeface="微软雅黑" panose="020B0503020204020204" charset="-122"/>
                  <a:ea typeface="微软雅黑"/>
                  <a:cs typeface="微软雅黑" panose="020B0503020204020204" charset="-122"/>
                </a:rPr>
                <a:t> </a:t>
              </a:r>
              <a:r>
                <a:rPr lang="en-US" altLang="zh-CN" sz="2400" b="1">
                  <a:solidFill>
                    <a:srgbClr val="0000FF"/>
                  </a:solidFill>
                  <a:latin typeface="微软雅黑" panose="020B0503020204020204" charset="-122"/>
                  <a:ea typeface="微软雅黑"/>
                  <a:cs typeface="微软雅黑" panose="020B0503020204020204" charset="-122"/>
                </a:rPr>
                <a:t>   </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en-US" altLang="zh-CN" sz="2400" b="1">
                  <a:solidFill>
                    <a:srgbClr val="0000FF"/>
                  </a:solidFill>
                  <a:latin typeface="微软雅黑" panose="020B0503020204020204" charset="-122"/>
                  <a:ea typeface="微软雅黑"/>
                  <a:cs typeface="微软雅黑" panose="020B0503020204020204" charset="-122"/>
                  <a:sym typeface="+mn-ea"/>
                </a:rPr>
                <a:t>2019</a:t>
              </a:r>
              <a:r>
                <a:rPr lang="zh-CN"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a:t>
              </a:r>
              <a:r>
                <a:rPr lang="zh-CN" altLang="en-US"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全国Ⅰ卷</a:t>
              </a:r>
              <a:r>
                <a:rPr lang="zh-CN"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a:t>
              </a:r>
              <a:r>
                <a:rPr lang="en-US"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24</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zh-CN" altLang="zh-CN" sz="2400" b="1">
                  <a:latin typeface="微软雅黑" panose="020B0503020204020204" charset="-122"/>
                  <a:ea typeface="微软雅黑"/>
                  <a:cs typeface="微软雅黑" panose="020B0503020204020204" charset="-122"/>
                  <a:sym typeface="+mn-ea"/>
                </a:rPr>
                <a:t>据学者考证，商朝产生17代30位王， 多为兄终弟及；而西周产生了11代12位王。这反映出（   ）</a:t>
              </a:r>
              <a:endParaRPr lang="zh-CN" altLang="zh-CN" sz="2400" b="1">
                <a:latin typeface="微软雅黑" panose="020B0503020204020204" charset="-122"/>
                <a:ea typeface="微软雅黑"/>
                <a:cs typeface="微软雅黑" panose="020B0503020204020204" charset="-122"/>
              </a:endParaRPr>
            </a:p>
            <a:p>
              <a:pPr>
                <a:lnSpc>
                  <a:spcPct val="180000"/>
                </a:lnSpc>
              </a:pPr>
              <a:r>
                <a:rPr lang="zh-CN" altLang="zh-CN" sz="2400" b="1">
                  <a:latin typeface="微软雅黑" panose="020B0503020204020204" charset="-122"/>
                  <a:ea typeface="微软雅黑"/>
                  <a:cs typeface="微软雅黑" panose="020B0503020204020204" charset="-122"/>
                  <a:sym typeface="+mn-ea"/>
                </a:rPr>
                <a:t> A.禅让制度的长期影响                </a:t>
              </a:r>
              <a:endParaRPr lang="zh-CN" altLang="zh-CN" sz="2400" b="1">
                <a:latin typeface="微软雅黑" panose="020B0503020204020204" charset="-122"/>
                <a:ea typeface="微软雅黑"/>
                <a:cs typeface="微软雅黑" panose="020B0503020204020204" charset="-122"/>
              </a:endParaRPr>
            </a:p>
            <a:p>
              <a:pPr>
                <a:lnSpc>
                  <a:spcPct val="180000"/>
                </a:lnSpc>
              </a:pPr>
              <a:r>
                <a:rPr lang="zh-CN" altLang="zh-CN" sz="2400" b="1">
                  <a:latin typeface="微软雅黑" panose="020B0503020204020204" charset="-122"/>
                  <a:ea typeface="微软雅黑"/>
                  <a:cs typeface="微软雅黑" panose="020B0503020204020204" charset="-122"/>
                  <a:sym typeface="+mn-ea"/>
                </a:rPr>
                <a:t> B.王位继承方式的变化</a:t>
              </a:r>
              <a:endParaRPr lang="zh-CN" altLang="zh-CN" sz="2400" b="1">
                <a:latin typeface="微软雅黑" panose="020B0503020204020204" charset="-122"/>
                <a:ea typeface="微软雅黑"/>
                <a:cs typeface="微软雅黑" panose="020B0503020204020204" charset="-122"/>
              </a:endParaRPr>
            </a:p>
            <a:p>
              <a:pPr>
                <a:lnSpc>
                  <a:spcPct val="180000"/>
                </a:lnSpc>
              </a:pPr>
              <a:r>
                <a:rPr lang="zh-CN" altLang="zh-CN" sz="2400" b="1">
                  <a:latin typeface="微软雅黑" panose="020B0503020204020204" charset="-122"/>
                  <a:ea typeface="微软雅黑"/>
                  <a:cs typeface="微软雅黑" panose="020B0503020204020204" charset="-122"/>
                  <a:sym typeface="+mn-ea"/>
                </a:rPr>
                <a:t> C.君主寿命的时代差异                </a:t>
              </a:r>
              <a:endParaRPr lang="zh-CN" altLang="zh-CN" sz="2400" b="1">
                <a:latin typeface="微软雅黑" panose="020B0503020204020204" charset="-122"/>
                <a:ea typeface="微软雅黑"/>
                <a:cs typeface="微软雅黑" panose="020B0503020204020204" charset="-122"/>
              </a:endParaRPr>
            </a:p>
            <a:p>
              <a:pPr>
                <a:lnSpc>
                  <a:spcPct val="180000"/>
                </a:lnSpc>
              </a:pPr>
              <a:r>
                <a:rPr lang="zh-CN" altLang="zh-CN" sz="2400" b="1">
                  <a:latin typeface="微软雅黑" panose="020B0503020204020204" charset="-122"/>
                  <a:ea typeface="微软雅黑"/>
                  <a:cs typeface="微软雅黑" panose="020B0503020204020204" charset="-122"/>
                  <a:sym typeface="+mn-ea"/>
                </a:rPr>
                <a:t> D.血缘纽带关系的弱化</a:t>
              </a:r>
              <a:endParaRPr lang="zh-CN" altLang="zh-CN" sz="2400" b="1">
                <a:latin typeface="微软雅黑" panose="020B0503020204020204" charset="-122"/>
                <a:ea typeface="微软雅黑"/>
                <a:cs typeface="微软雅黑" panose="020B0503020204020204" charset="-122"/>
              </a:endParaRPr>
            </a:p>
          </p:txBody>
        </p:sp>
        <p:sp>
          <p:nvSpPr>
            <p:cNvPr id="2" name="圆角矩形 1"/>
            <p:cNvSpPr/>
            <p:nvPr/>
          </p:nvSpPr>
          <p:spPr>
            <a:xfrm>
              <a:off x="926" y="728"/>
              <a:ext cx="1911" cy="1848"/>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10000"/>
                </a:lnSpc>
              </a:pPr>
              <a:r>
                <a:rPr lang="zh-CN" altLang="en-US" sz="2400" b="1" strike="noStrike" noProof="1"/>
                <a:t>链接高考</a:t>
              </a:r>
            </a:p>
          </p:txBody>
        </p:sp>
      </p:grpSp>
      <p:sp>
        <p:nvSpPr>
          <p:cNvPr id="4" name="文本框 3"/>
          <p:cNvSpPr txBox="1"/>
          <p:nvPr/>
        </p:nvSpPr>
        <p:spPr>
          <a:xfrm>
            <a:off x="7847330" y="3411855"/>
            <a:ext cx="1451610" cy="1445260"/>
          </a:xfrm>
          <a:prstGeom prst="rect">
            <a:avLst/>
          </a:prstGeom>
          <a:noFill/>
        </p:spPr>
        <p:txBody>
          <a:bodyPr wrap="square" rtlCol="0" anchor="t">
            <a:spAutoFit/>
          </a:bodyPr>
          <a:lstStyle/>
          <a:p>
            <a:pPr algn="ctr"/>
            <a:r>
              <a:rPr lang="en-US" altLang="zh-CN" sz="8800" b="1" noProof="1">
                <a:solidFill>
                  <a:srgbClr val="0000FF"/>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mn-cs"/>
                <a:sym typeface="+mn-ea"/>
              </a:rPr>
              <a:t>B</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92695" y="1029656"/>
            <a:ext cx="9320601" cy="4668267"/>
            <a:chOff x="926" y="728"/>
            <a:chExt cx="19572" cy="9803"/>
          </a:xfrm>
        </p:grpSpPr>
        <p:sp>
          <p:nvSpPr>
            <p:cNvPr id="22530" name="文本框 2"/>
            <p:cNvSpPr txBox="1"/>
            <p:nvPr/>
          </p:nvSpPr>
          <p:spPr>
            <a:xfrm>
              <a:off x="1950" y="1657"/>
              <a:ext cx="18548" cy="8874"/>
            </a:xfrm>
            <a:prstGeom prst="rect">
              <a:avLst/>
            </a:prstGeom>
            <a:noFill/>
            <a:ln w="19050" cap="flat" cmpd="sng">
              <a:solidFill>
                <a:srgbClr val="006600"/>
              </a:solidFill>
              <a:prstDash val="dash"/>
              <a:round/>
              <a:headEnd type="none" w="med" len="med"/>
              <a:tailEnd type="none" w="med" len="med"/>
            </a:ln>
          </p:spPr>
          <p:txBody>
            <a:bodyPr wrap="square" anchor="t">
              <a:spAutoFit/>
            </a:bodyPr>
            <a:lstStyle/>
            <a:p>
              <a:pPr>
                <a:lnSpc>
                  <a:spcPct val="140000"/>
                </a:lnSpc>
              </a:pPr>
              <a:r>
                <a:rPr lang="en-US" altLang="zh-CN" sz="2400" b="1">
                  <a:latin typeface="微软雅黑" panose="020B0503020204020204" charset="-122"/>
                  <a:ea typeface="微软雅黑"/>
                  <a:cs typeface="微软雅黑" panose="020B0503020204020204" charset="-122"/>
                </a:rPr>
                <a:t> </a:t>
              </a:r>
              <a:r>
                <a:rPr lang="en-US" altLang="zh-CN" sz="2400" b="1">
                  <a:solidFill>
                    <a:srgbClr val="0000FF"/>
                  </a:solidFill>
                  <a:latin typeface="微软雅黑" panose="020B0503020204020204" charset="-122"/>
                  <a:ea typeface="微软雅黑"/>
                  <a:cs typeface="微软雅黑" panose="020B0503020204020204" charset="-122"/>
                </a:rPr>
                <a:t>   </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en-US" altLang="zh-CN" sz="2400" b="1">
                  <a:solidFill>
                    <a:srgbClr val="0000FF"/>
                  </a:solidFill>
                  <a:latin typeface="微软雅黑" panose="020B0503020204020204" charset="-122"/>
                  <a:ea typeface="微软雅黑"/>
                  <a:cs typeface="微软雅黑" panose="020B0503020204020204" charset="-122"/>
                  <a:sym typeface="+mn-ea"/>
                </a:rPr>
                <a:t>2019</a:t>
              </a:r>
              <a:r>
                <a:rPr lang="zh-CN"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a:t>
              </a:r>
              <a:r>
                <a:rPr lang="zh-CN" altLang="en-US"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全国Ⅰ卷</a:t>
              </a:r>
              <a:r>
                <a:rPr lang="zh-CN"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a:t>
              </a:r>
              <a:r>
                <a:rPr lang="en-US"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25</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zh-CN" altLang="zh-CN" sz="2400" b="1">
                  <a:latin typeface="微软雅黑" panose="020B0503020204020204" charset="-122"/>
                  <a:ea typeface="微软雅黑"/>
                  <a:cs typeface="微软雅黑" panose="020B0503020204020204" charset="-122"/>
                  <a:sym typeface="+mn-ea"/>
                </a:rPr>
                <a:t>汉武帝时，朝廷制作出许多一尺见方的白鹿皮，称为“皮币”，定价为40万钱一张。诸侯王参加献礼时，必须购皮币用来置放礼物，而当时一个“千户候”一年的租税收入约为20万钱。朝廷这种做法（   ）</a:t>
              </a:r>
              <a:endParaRPr lang="zh-CN" altLang="zh-CN" sz="2400" b="1">
                <a:latin typeface="微软雅黑" panose="020B0503020204020204" charset="-122"/>
                <a:ea typeface="微软雅黑"/>
                <a:cs typeface="微软雅黑" panose="020B0503020204020204" charset="-122"/>
              </a:endParaRPr>
            </a:p>
            <a:p>
              <a:pPr>
                <a:lnSpc>
                  <a:spcPct val="140000"/>
                </a:lnSpc>
              </a:pPr>
              <a:r>
                <a:rPr lang="zh-CN" altLang="zh-CN" sz="2400" b="1">
                  <a:latin typeface="微软雅黑" panose="020B0503020204020204" charset="-122"/>
                  <a:ea typeface="微软雅黑"/>
                  <a:cs typeface="微软雅黑" panose="020B0503020204020204" charset="-122"/>
                  <a:sym typeface="+mn-ea"/>
                </a:rPr>
                <a:t> A.加强了货币管理                    </a:t>
              </a:r>
              <a:endParaRPr lang="zh-CN" altLang="zh-CN" sz="2400" b="1">
                <a:latin typeface="微软雅黑" panose="020B0503020204020204" charset="-122"/>
                <a:ea typeface="微软雅黑"/>
                <a:cs typeface="微软雅黑" panose="020B0503020204020204" charset="-122"/>
              </a:endParaRPr>
            </a:p>
            <a:p>
              <a:pPr>
                <a:lnSpc>
                  <a:spcPct val="140000"/>
                </a:lnSpc>
              </a:pPr>
              <a:r>
                <a:rPr lang="zh-CN" altLang="zh-CN" sz="2400" b="1">
                  <a:latin typeface="微软雅黑" panose="020B0503020204020204" charset="-122"/>
                  <a:ea typeface="微软雅黑"/>
                  <a:cs typeface="微软雅黑" panose="020B0503020204020204" charset="-122"/>
                  <a:sym typeface="+mn-ea"/>
                </a:rPr>
                <a:t> B.确立了思想上的统一</a:t>
              </a:r>
              <a:endParaRPr lang="zh-CN" altLang="zh-CN" sz="2400" b="1">
                <a:latin typeface="微软雅黑" panose="020B0503020204020204" charset="-122"/>
                <a:ea typeface="微软雅黑"/>
                <a:cs typeface="微软雅黑" panose="020B0503020204020204" charset="-122"/>
              </a:endParaRPr>
            </a:p>
            <a:p>
              <a:pPr>
                <a:lnSpc>
                  <a:spcPct val="140000"/>
                </a:lnSpc>
              </a:pPr>
              <a:r>
                <a:rPr lang="zh-CN" altLang="zh-CN" sz="2400" b="1">
                  <a:latin typeface="微软雅黑" panose="020B0503020204020204" charset="-122"/>
                  <a:ea typeface="微软雅黑"/>
                  <a:cs typeface="微软雅黑" panose="020B0503020204020204" charset="-122"/>
                  <a:sym typeface="+mn-ea"/>
                </a:rPr>
                <a:t> C.削弱了诸侯势力                    </a:t>
              </a:r>
              <a:endParaRPr lang="zh-CN" altLang="zh-CN" sz="2400" b="1">
                <a:latin typeface="微软雅黑" panose="020B0503020204020204" charset="-122"/>
                <a:ea typeface="微软雅黑"/>
                <a:cs typeface="微软雅黑" panose="020B0503020204020204" charset="-122"/>
              </a:endParaRPr>
            </a:p>
            <a:p>
              <a:pPr>
                <a:lnSpc>
                  <a:spcPct val="140000"/>
                </a:lnSpc>
              </a:pPr>
              <a:r>
                <a:rPr lang="zh-CN" altLang="zh-CN" sz="2400" b="1">
                  <a:latin typeface="微软雅黑" panose="020B0503020204020204" charset="-122"/>
                  <a:ea typeface="微软雅黑"/>
                  <a:cs typeface="微软雅黑" panose="020B0503020204020204" charset="-122"/>
                  <a:sym typeface="+mn-ea"/>
                </a:rPr>
                <a:t> D.实现了对地方的控制</a:t>
              </a:r>
              <a:endParaRPr lang="zh-CN" altLang="zh-CN" sz="2400" b="1">
                <a:latin typeface="微软雅黑" panose="020B0503020204020204" charset="-122"/>
                <a:ea typeface="微软雅黑"/>
                <a:cs typeface="微软雅黑" panose="020B0503020204020204" charset="-122"/>
              </a:endParaRPr>
            </a:p>
          </p:txBody>
        </p:sp>
        <p:sp>
          <p:nvSpPr>
            <p:cNvPr id="2" name="圆角矩形 1"/>
            <p:cNvSpPr/>
            <p:nvPr/>
          </p:nvSpPr>
          <p:spPr>
            <a:xfrm>
              <a:off x="926" y="728"/>
              <a:ext cx="1911" cy="1848"/>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10000"/>
                </a:lnSpc>
              </a:pPr>
              <a:r>
                <a:rPr lang="zh-CN" altLang="en-US" sz="2400" b="1" strike="noStrike" noProof="1"/>
                <a:t>链接高考</a:t>
              </a:r>
            </a:p>
          </p:txBody>
        </p:sp>
      </p:grpSp>
      <p:sp>
        <p:nvSpPr>
          <p:cNvPr id="4" name="文本框 3"/>
          <p:cNvSpPr txBox="1"/>
          <p:nvPr/>
        </p:nvSpPr>
        <p:spPr>
          <a:xfrm>
            <a:off x="7847330" y="3411855"/>
            <a:ext cx="1451610" cy="1445260"/>
          </a:xfrm>
          <a:prstGeom prst="rect">
            <a:avLst/>
          </a:prstGeom>
          <a:noFill/>
        </p:spPr>
        <p:txBody>
          <a:bodyPr wrap="square" rtlCol="0" anchor="t">
            <a:spAutoFit/>
          </a:bodyPr>
          <a:lstStyle/>
          <a:p>
            <a:pPr algn="ctr"/>
            <a:r>
              <a:rPr lang="en-US" altLang="zh-CN" sz="8800" b="1" noProof="1">
                <a:solidFill>
                  <a:srgbClr val="0000FF"/>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mn-cs"/>
                <a:sym typeface="+mn-ea"/>
              </a:rPr>
              <a:t>C</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92695" y="1029656"/>
            <a:ext cx="9320601" cy="4667791"/>
            <a:chOff x="926" y="728"/>
            <a:chExt cx="19572" cy="9802"/>
          </a:xfrm>
        </p:grpSpPr>
        <p:sp>
          <p:nvSpPr>
            <p:cNvPr id="22530" name="文本框 2"/>
            <p:cNvSpPr txBox="1"/>
            <p:nvPr/>
          </p:nvSpPr>
          <p:spPr>
            <a:xfrm>
              <a:off x="1950" y="1657"/>
              <a:ext cx="18548" cy="8873"/>
            </a:xfrm>
            <a:prstGeom prst="rect">
              <a:avLst/>
            </a:prstGeom>
            <a:noFill/>
            <a:ln w="19050" cap="flat" cmpd="sng">
              <a:solidFill>
                <a:srgbClr val="006600"/>
              </a:solidFill>
              <a:prstDash val="dash"/>
              <a:round/>
              <a:headEnd type="none" w="med" len="med"/>
              <a:tailEnd type="none" w="med" len="med"/>
            </a:ln>
          </p:spPr>
          <p:txBody>
            <a:bodyPr wrap="square" anchor="t">
              <a:spAutoFit/>
            </a:bodyPr>
            <a:lstStyle/>
            <a:p>
              <a:pPr>
                <a:lnSpc>
                  <a:spcPct val="160000"/>
                </a:lnSpc>
              </a:pPr>
              <a:r>
                <a:rPr lang="en-US" altLang="zh-CN" sz="2400" b="1">
                  <a:latin typeface="微软雅黑" panose="020B0503020204020204" charset="-122"/>
                  <a:ea typeface="微软雅黑"/>
                  <a:cs typeface="微软雅黑" panose="020B0503020204020204" charset="-122"/>
                </a:rPr>
                <a:t> </a:t>
              </a:r>
              <a:r>
                <a:rPr lang="en-US" altLang="zh-CN" sz="2400" b="1">
                  <a:solidFill>
                    <a:srgbClr val="0000FF"/>
                  </a:solidFill>
                  <a:latin typeface="微软雅黑" panose="020B0503020204020204" charset="-122"/>
                  <a:ea typeface="微软雅黑"/>
                  <a:cs typeface="微软雅黑" panose="020B0503020204020204" charset="-122"/>
                </a:rPr>
                <a:t>   </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en-US" altLang="zh-CN" sz="2400" b="1">
                  <a:solidFill>
                    <a:srgbClr val="0000FF"/>
                  </a:solidFill>
                  <a:latin typeface="微软雅黑" panose="020B0503020204020204" charset="-122"/>
                  <a:ea typeface="微软雅黑"/>
                  <a:cs typeface="微软雅黑" panose="020B0503020204020204" charset="-122"/>
                  <a:sym typeface="+mn-ea"/>
                </a:rPr>
                <a:t>2019</a:t>
              </a:r>
              <a:r>
                <a:rPr lang="zh-CN"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a:t>
              </a:r>
              <a:r>
                <a:rPr lang="zh-CN" altLang="en-US"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全国Ⅲ卷</a:t>
              </a:r>
              <a:r>
                <a:rPr lang="zh-CN"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a:t>
              </a:r>
              <a:r>
                <a:rPr lang="en-US"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24</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en-US" altLang="zh-CN" sz="2400" b="1">
                  <a:latin typeface="微软雅黑" panose="020B0503020204020204" charset="-122"/>
                  <a:ea typeface="微软雅黑"/>
                  <a:cs typeface="微软雅黑" panose="020B0503020204020204" charset="-122"/>
                  <a:sym typeface="+mn-ea"/>
                </a:rPr>
                <a:t>“</a:t>
              </a:r>
              <a:r>
                <a:rPr lang="zh-CN" altLang="en-US" sz="2400" b="1">
                  <a:latin typeface="微软雅黑" panose="020B0503020204020204" charset="-122"/>
                  <a:ea typeface="微软雅黑"/>
                  <a:cs typeface="微软雅黑" panose="020B0503020204020204" charset="-122"/>
                  <a:sym typeface="+mn-ea"/>
                </a:rPr>
                <a:t>教民亲爱，莫善于孝；教民礼顺，莫善于悌；移风易俗，莫善于乐；安上治民，莫善于礼。</a:t>
              </a:r>
              <a:r>
                <a:rPr lang="en-US" altLang="zh-CN" sz="2400" b="1">
                  <a:latin typeface="微软雅黑" panose="020B0503020204020204" charset="-122"/>
                  <a:ea typeface="微软雅黑"/>
                  <a:cs typeface="微软雅黑" panose="020B0503020204020204" charset="-122"/>
                  <a:sym typeface="宋体" panose="02010600030101010101" pitchFamily="2" charset="-122"/>
                </a:rPr>
                <a:t>”</a:t>
              </a:r>
              <a:r>
                <a:rPr lang="zh-CN" altLang="en-US" sz="2400" b="1">
                  <a:latin typeface="微软雅黑" panose="020B0503020204020204" charset="-122"/>
                  <a:ea typeface="微软雅黑"/>
                  <a:cs typeface="微软雅黑" panose="020B0503020204020204" charset="-122"/>
                  <a:sym typeface="宋体" panose="02010600030101010101" pitchFamily="2" charset="-122"/>
                </a:rPr>
                <a:t>这一思想产生的制度渊源是</a:t>
              </a:r>
              <a:r>
                <a:rPr lang="zh-CN" altLang="zh-CN" sz="2400" b="1">
                  <a:latin typeface="微软雅黑" panose="020B0503020204020204" charset="-122"/>
                  <a:ea typeface="微软雅黑"/>
                  <a:cs typeface="微软雅黑" panose="020B0503020204020204" charset="-122"/>
                  <a:sym typeface="+mn-ea"/>
                </a:rPr>
                <a:t>（  ）</a:t>
              </a:r>
              <a:endParaRPr lang="zh-CN" altLang="zh-CN" sz="2400" b="1">
                <a:latin typeface="微软雅黑" panose="020B0503020204020204" charset="-122"/>
                <a:ea typeface="微软雅黑"/>
                <a:cs typeface="微软雅黑" panose="020B0503020204020204" charset="-122"/>
              </a:endParaRPr>
            </a:p>
            <a:p>
              <a:pPr>
                <a:lnSpc>
                  <a:spcPct val="160000"/>
                </a:lnSpc>
              </a:pPr>
              <a:r>
                <a:rPr lang="zh-CN" altLang="zh-CN" sz="2400" b="1">
                  <a:latin typeface="微软雅黑" panose="020B0503020204020204" charset="-122"/>
                  <a:ea typeface="微软雅黑"/>
                  <a:cs typeface="微软雅黑" panose="020B0503020204020204" charset="-122"/>
                  <a:sym typeface="+mn-ea"/>
                </a:rPr>
                <a:t> A.宗法制                     </a:t>
              </a:r>
              <a:endParaRPr lang="zh-CN" altLang="zh-CN" sz="2400" b="1">
                <a:latin typeface="微软雅黑" panose="020B0503020204020204" charset="-122"/>
                <a:ea typeface="微软雅黑"/>
                <a:cs typeface="微软雅黑" panose="020B0503020204020204" charset="-122"/>
              </a:endParaRPr>
            </a:p>
            <a:p>
              <a:pPr>
                <a:lnSpc>
                  <a:spcPct val="160000"/>
                </a:lnSpc>
              </a:pPr>
              <a:r>
                <a:rPr lang="zh-CN" altLang="zh-CN" sz="2400" b="1">
                  <a:latin typeface="微软雅黑" panose="020B0503020204020204" charset="-122"/>
                  <a:ea typeface="微软雅黑"/>
                  <a:cs typeface="微软雅黑" panose="020B0503020204020204" charset="-122"/>
                  <a:sym typeface="+mn-ea"/>
                </a:rPr>
                <a:t> B.禅让制</a:t>
              </a:r>
              <a:endParaRPr lang="zh-CN" altLang="zh-CN" sz="2400" b="1">
                <a:latin typeface="微软雅黑" panose="020B0503020204020204" charset="-122"/>
                <a:ea typeface="微软雅黑"/>
                <a:cs typeface="微软雅黑" panose="020B0503020204020204" charset="-122"/>
              </a:endParaRPr>
            </a:p>
            <a:p>
              <a:pPr>
                <a:lnSpc>
                  <a:spcPct val="160000"/>
                </a:lnSpc>
              </a:pPr>
              <a:r>
                <a:rPr lang="zh-CN" altLang="zh-CN" sz="2400" b="1">
                  <a:latin typeface="微软雅黑" panose="020B0503020204020204" charset="-122"/>
                  <a:ea typeface="微软雅黑"/>
                  <a:cs typeface="微软雅黑" panose="020B0503020204020204" charset="-122"/>
                  <a:sym typeface="+mn-ea"/>
                </a:rPr>
                <a:t> C.郡县制      </a:t>
              </a:r>
              <a:endParaRPr lang="zh-CN" altLang="zh-CN" sz="2400" b="1">
                <a:latin typeface="微软雅黑" panose="020B0503020204020204" charset="-122"/>
                <a:ea typeface="微软雅黑"/>
                <a:cs typeface="微软雅黑" panose="020B0503020204020204" charset="-122"/>
              </a:endParaRPr>
            </a:p>
            <a:p>
              <a:pPr>
                <a:lnSpc>
                  <a:spcPct val="160000"/>
                </a:lnSpc>
              </a:pPr>
              <a:r>
                <a:rPr lang="zh-CN" altLang="zh-CN" sz="2400" b="1">
                  <a:latin typeface="微软雅黑" panose="020B0503020204020204" charset="-122"/>
                  <a:ea typeface="微软雅黑"/>
                  <a:cs typeface="微软雅黑" panose="020B0503020204020204" charset="-122"/>
                  <a:sym typeface="+mn-ea"/>
                </a:rPr>
                <a:t> D.察举制</a:t>
              </a:r>
              <a:endParaRPr lang="zh-CN" altLang="zh-CN" sz="2400" b="1">
                <a:latin typeface="微软雅黑" panose="020B0503020204020204" charset="-122"/>
                <a:ea typeface="微软雅黑"/>
                <a:cs typeface="微软雅黑" panose="020B0503020204020204" charset="-122"/>
              </a:endParaRPr>
            </a:p>
          </p:txBody>
        </p:sp>
        <p:sp>
          <p:nvSpPr>
            <p:cNvPr id="2" name="圆角矩形 1"/>
            <p:cNvSpPr/>
            <p:nvPr/>
          </p:nvSpPr>
          <p:spPr>
            <a:xfrm>
              <a:off x="926" y="728"/>
              <a:ext cx="1911" cy="1848"/>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10000"/>
                </a:lnSpc>
              </a:pPr>
              <a:r>
                <a:rPr lang="zh-CN" altLang="en-US" sz="2400" b="1" strike="noStrike" noProof="1"/>
                <a:t>链接高考</a:t>
              </a:r>
            </a:p>
          </p:txBody>
        </p:sp>
      </p:grpSp>
      <p:sp>
        <p:nvSpPr>
          <p:cNvPr id="4" name="文本框 3"/>
          <p:cNvSpPr txBox="1"/>
          <p:nvPr/>
        </p:nvSpPr>
        <p:spPr>
          <a:xfrm>
            <a:off x="7847330" y="3411855"/>
            <a:ext cx="1451610" cy="1445260"/>
          </a:xfrm>
          <a:prstGeom prst="rect">
            <a:avLst/>
          </a:prstGeom>
          <a:noFill/>
        </p:spPr>
        <p:txBody>
          <a:bodyPr wrap="square" rtlCol="0" anchor="t">
            <a:spAutoFit/>
          </a:bodyPr>
          <a:lstStyle/>
          <a:p>
            <a:pPr algn="ctr"/>
            <a:r>
              <a:rPr lang="en-US" altLang="zh-CN" sz="8800" b="1" noProof="1">
                <a:solidFill>
                  <a:srgbClr val="0000FF"/>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mn-cs"/>
                <a:sym typeface="+mn-ea"/>
              </a:rPr>
              <a:t>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92695" y="1029656"/>
            <a:ext cx="9320601" cy="4668267"/>
            <a:chOff x="926" y="728"/>
            <a:chExt cx="19572" cy="9803"/>
          </a:xfrm>
        </p:grpSpPr>
        <p:sp>
          <p:nvSpPr>
            <p:cNvPr id="22530" name="文本框 2"/>
            <p:cNvSpPr txBox="1"/>
            <p:nvPr/>
          </p:nvSpPr>
          <p:spPr>
            <a:xfrm>
              <a:off x="1950" y="1657"/>
              <a:ext cx="18548" cy="8874"/>
            </a:xfrm>
            <a:prstGeom prst="rect">
              <a:avLst/>
            </a:prstGeom>
            <a:noFill/>
            <a:ln w="19050" cap="flat" cmpd="sng">
              <a:solidFill>
                <a:srgbClr val="006600"/>
              </a:solidFill>
              <a:prstDash val="dash"/>
              <a:round/>
              <a:headEnd type="none" w="med" len="med"/>
              <a:tailEnd type="none" w="med" len="med"/>
            </a:ln>
          </p:spPr>
          <p:txBody>
            <a:bodyPr wrap="square" anchor="t">
              <a:spAutoFit/>
            </a:bodyPr>
            <a:lstStyle/>
            <a:p>
              <a:pPr>
                <a:lnSpc>
                  <a:spcPct val="140000"/>
                </a:lnSpc>
              </a:pPr>
              <a:r>
                <a:rPr lang="en-US" altLang="zh-CN" sz="2400" b="1">
                  <a:latin typeface="微软雅黑" panose="020B0503020204020204" charset="-122"/>
                  <a:ea typeface="微软雅黑"/>
                  <a:cs typeface="微软雅黑" panose="020B0503020204020204" charset="-122"/>
                </a:rPr>
                <a:t> </a:t>
              </a:r>
              <a:r>
                <a:rPr lang="en-US" altLang="zh-CN" sz="2400" b="1">
                  <a:solidFill>
                    <a:srgbClr val="0000FF"/>
                  </a:solidFill>
                  <a:latin typeface="微软雅黑" panose="020B0503020204020204" charset="-122"/>
                  <a:ea typeface="微软雅黑"/>
                  <a:cs typeface="微软雅黑" panose="020B0503020204020204" charset="-122"/>
                </a:rPr>
                <a:t>   </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en-US" altLang="zh-CN" sz="2400" b="1">
                  <a:solidFill>
                    <a:srgbClr val="0000FF"/>
                  </a:solidFill>
                  <a:latin typeface="微软雅黑" panose="020B0503020204020204" charset="-122"/>
                  <a:ea typeface="微软雅黑"/>
                  <a:cs typeface="微软雅黑" panose="020B0503020204020204" charset="-122"/>
                  <a:sym typeface="+mn-ea"/>
                </a:rPr>
                <a:t>2018</a:t>
              </a:r>
              <a:r>
                <a:rPr lang="zh-CN"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a:t>
              </a:r>
              <a:r>
                <a:rPr lang="zh-CN" altLang="en-US"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北京高考</a:t>
              </a:r>
              <a:r>
                <a:rPr lang="zh-CN"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a:t>
              </a:r>
              <a:r>
                <a:rPr lang="en-US" altLang="zh-CN" sz="2400" b="1">
                  <a:solidFill>
                    <a:srgbClr val="0000FF"/>
                  </a:solidFill>
                  <a:latin typeface="微软雅黑" panose="020B0503020204020204" charset="-122"/>
                  <a:ea typeface="微软雅黑"/>
                  <a:cs typeface="微软雅黑" panose="020B0503020204020204" charset="-122"/>
                  <a:sym typeface="宋体" panose="02010600030101010101" pitchFamily="2" charset="-122"/>
                </a:rPr>
                <a:t>14</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zh-CN" altLang="en-US" sz="2400" b="1">
                  <a:latin typeface="微软雅黑" panose="020B0503020204020204" charset="-122"/>
                  <a:ea typeface="微软雅黑"/>
                  <a:cs typeface="微软雅黑" panose="020B0503020204020204" charset="-122"/>
                  <a:sym typeface="+mn-ea"/>
                </a:rPr>
                <a:t>乾隆继位之初，曾载撤军机处，但第二年有下旨：</a:t>
              </a:r>
              <a:r>
                <a:rPr lang="en-US" altLang="zh-CN" sz="2400" b="1">
                  <a:latin typeface="微软雅黑" panose="020B0503020204020204" charset="-122"/>
                  <a:ea typeface="微软雅黑"/>
                  <a:cs typeface="微软雅黑" panose="020B0503020204020204" charset="-122"/>
                  <a:sym typeface="+mn-ea"/>
                </a:rPr>
                <a:t>“</a:t>
              </a:r>
              <a:r>
                <a:rPr lang="zh-CN" altLang="en-US" sz="2400" b="1">
                  <a:latin typeface="微软雅黑" panose="020B0503020204020204" charset="-122"/>
                  <a:ea typeface="微软雅黑"/>
                  <a:cs typeface="微软雅黑" panose="020B0503020204020204" charset="-122"/>
                  <a:sym typeface="+mn-ea"/>
                </a:rPr>
                <a:t>目前两路军务尚未全竣，且朕日理万机，亦间有特召交出之事，仍须就近承办</a:t>
              </a:r>
              <a:r>
                <a:rPr lang="en-US" altLang="zh-CN" sz="2400" b="1">
                  <a:latin typeface="微软雅黑" panose="020B0503020204020204" charset="-122"/>
                  <a:ea typeface="微软雅黑"/>
                  <a:cs typeface="微软雅黑" panose="020B0503020204020204" charset="-122"/>
                  <a:sym typeface="+mn-ea"/>
                </a:rPr>
                <a:t>”</a:t>
              </a:r>
              <a:r>
                <a:rPr lang="zh-CN" altLang="en-US" sz="2400" b="1">
                  <a:latin typeface="微软雅黑" panose="020B0503020204020204" charset="-122"/>
                  <a:ea typeface="微软雅黑"/>
                  <a:cs typeface="微软雅黑" panose="020B0503020204020204" charset="-122"/>
                  <a:sym typeface="+mn-ea"/>
                </a:rPr>
                <a:t>，将其恢复。此后军机处</a:t>
              </a:r>
              <a:r>
                <a:rPr lang="en-US" altLang="zh-CN" sz="2400" b="1">
                  <a:latin typeface="微软雅黑" panose="020B0503020204020204" charset="-122"/>
                  <a:ea typeface="微软雅黑"/>
                  <a:cs typeface="微软雅黑" panose="020B0503020204020204" charset="-122"/>
                  <a:sym typeface="+mn-ea"/>
                </a:rPr>
                <a:t>“</a:t>
              </a:r>
              <a:r>
                <a:rPr lang="zh-CN" altLang="en-US" sz="2400" b="1">
                  <a:latin typeface="微软雅黑" panose="020B0503020204020204" charset="-122"/>
                  <a:ea typeface="微软雅黑"/>
                  <a:cs typeface="微软雅黑" panose="020B0503020204020204" charset="-122"/>
                  <a:sym typeface="+mn-ea"/>
                </a:rPr>
                <a:t>军国大事，罔不总揽</a:t>
              </a:r>
              <a:r>
                <a:rPr lang="en-US" altLang="zh-CN" sz="2400" b="1">
                  <a:latin typeface="微软雅黑" panose="020B0503020204020204" charset="-122"/>
                  <a:ea typeface="微软雅黑"/>
                  <a:cs typeface="微软雅黑" panose="020B0503020204020204" charset="-122"/>
                  <a:sym typeface="+mn-ea"/>
                </a:rPr>
                <a:t>”“</a:t>
              </a:r>
              <a:r>
                <a:rPr lang="zh-CN" altLang="en-US" sz="2400" b="1">
                  <a:latin typeface="微软雅黑" panose="020B0503020204020204" charset="-122"/>
                  <a:ea typeface="微软雅黑"/>
                  <a:cs typeface="微软雅黑" panose="020B0503020204020204" charset="-122"/>
                  <a:sym typeface="+mn-ea"/>
                </a:rPr>
                <a:t>内阁宰辅名存而已</a:t>
              </a:r>
              <a:r>
                <a:rPr lang="en-US" altLang="zh-CN" sz="2400" b="1">
                  <a:latin typeface="微软雅黑" panose="020B0503020204020204" charset="-122"/>
                  <a:ea typeface="微软雅黑"/>
                  <a:cs typeface="微软雅黑" panose="020B0503020204020204" charset="-122"/>
                  <a:sym typeface="+mn-ea"/>
                </a:rPr>
                <a:t>”</a:t>
              </a:r>
              <a:r>
                <a:rPr lang="zh-CN" altLang="en-US" sz="2400" b="1">
                  <a:latin typeface="微软雅黑" panose="020B0503020204020204" charset="-122"/>
                  <a:ea typeface="微软雅黑"/>
                  <a:cs typeface="微软雅黑" panose="020B0503020204020204" charset="-122"/>
                  <a:sym typeface="+mn-ea"/>
                </a:rPr>
                <a:t>。这表明（ ）</a:t>
              </a:r>
              <a:endParaRPr lang="zh-CN" altLang="en-US" sz="2400" b="1">
                <a:latin typeface="微软雅黑" panose="020B0503020204020204" charset="-122"/>
                <a:ea typeface="微软雅黑"/>
                <a:cs typeface="微软雅黑" panose="020B0503020204020204" charset="-122"/>
              </a:endParaRPr>
            </a:p>
            <a:p>
              <a:pPr>
                <a:lnSpc>
                  <a:spcPct val="140000"/>
                </a:lnSpc>
              </a:pPr>
              <a:r>
                <a:rPr lang="en-US" altLang="zh-CN" sz="2400" b="1">
                  <a:latin typeface="微软雅黑" panose="020B0503020204020204" charset="-122"/>
                  <a:ea typeface="微软雅黑"/>
                  <a:cs typeface="微软雅黑" panose="020B0503020204020204" charset="-122"/>
                  <a:sym typeface="+mn-ea"/>
                </a:rPr>
                <a:t> A.</a:t>
              </a:r>
              <a:r>
                <a:rPr lang="zh-CN" altLang="en-US" sz="2400" b="1">
                  <a:latin typeface="微软雅黑" panose="020B0503020204020204" charset="-122"/>
                  <a:ea typeface="微软雅黑"/>
                  <a:cs typeface="微软雅黑" panose="020B0503020204020204" charset="-122"/>
                  <a:sym typeface="+mn-ea"/>
                </a:rPr>
                <a:t>清朝内阁权力得到加强</a:t>
              </a:r>
              <a:r>
                <a:rPr lang="en-US" altLang="zh-CN" sz="2400" b="1">
                  <a:latin typeface="微软雅黑" panose="020B0503020204020204" charset="-122"/>
                  <a:ea typeface="微软雅黑"/>
                  <a:cs typeface="微软雅黑" panose="020B0503020204020204" charset="-122"/>
                  <a:sym typeface="+mn-ea"/>
                </a:rPr>
                <a:t> </a:t>
              </a:r>
              <a:endParaRPr lang="en-US" altLang="zh-CN" sz="2400" b="1">
                <a:latin typeface="微软雅黑" panose="020B0503020204020204" charset="-122"/>
                <a:ea typeface="微软雅黑"/>
                <a:cs typeface="微软雅黑" panose="020B0503020204020204" charset="-122"/>
              </a:endParaRPr>
            </a:p>
            <a:p>
              <a:pPr>
                <a:lnSpc>
                  <a:spcPct val="140000"/>
                </a:lnSpc>
              </a:pPr>
              <a:r>
                <a:rPr lang="en-US" altLang="zh-CN" sz="2400" b="1">
                  <a:latin typeface="微软雅黑" panose="020B0503020204020204" charset="-122"/>
                  <a:ea typeface="微软雅黑"/>
                  <a:cs typeface="微软雅黑" panose="020B0503020204020204" charset="-122"/>
                  <a:sym typeface="+mn-ea"/>
                </a:rPr>
                <a:t> B.</a:t>
              </a:r>
              <a:r>
                <a:rPr lang="zh-CN" altLang="en-US" sz="2400" b="1">
                  <a:latin typeface="微软雅黑" panose="020B0503020204020204" charset="-122"/>
                  <a:ea typeface="微软雅黑"/>
                  <a:cs typeface="微软雅黑" panose="020B0503020204020204" charset="-122"/>
                  <a:sym typeface="宋体" panose="02010600030101010101" pitchFamily="2" charset="-122"/>
                </a:rPr>
                <a:t>清朝中央集权遭到削弱</a:t>
              </a:r>
              <a:r>
                <a:rPr lang="en-US" altLang="zh-CN" sz="2400" b="1">
                  <a:latin typeface="微软雅黑" panose="020B0503020204020204" charset="-122"/>
                  <a:ea typeface="微软雅黑"/>
                  <a:cs typeface="微软雅黑" panose="020B0503020204020204" charset="-122"/>
                  <a:sym typeface="+mn-ea"/>
                </a:rPr>
                <a:t>   </a:t>
              </a:r>
              <a:endParaRPr lang="en-US" altLang="zh-CN" sz="2400" b="1">
                <a:latin typeface="微软雅黑" panose="020B0503020204020204" charset="-122"/>
                <a:ea typeface="微软雅黑"/>
                <a:cs typeface="微软雅黑" panose="020B0503020204020204" charset="-122"/>
              </a:endParaRPr>
            </a:p>
            <a:p>
              <a:pPr>
                <a:lnSpc>
                  <a:spcPct val="140000"/>
                </a:lnSpc>
              </a:pPr>
              <a:r>
                <a:rPr lang="en-US" altLang="zh-CN" sz="2400" b="1">
                  <a:latin typeface="微软雅黑" panose="020B0503020204020204" charset="-122"/>
                  <a:ea typeface="微软雅黑"/>
                  <a:cs typeface="微软雅黑" panose="020B0503020204020204" charset="-122"/>
                  <a:sym typeface="+mn-ea"/>
                </a:rPr>
                <a:t> C.</a:t>
              </a:r>
              <a:r>
                <a:rPr lang="zh-CN" altLang="en-US" sz="2400" b="1">
                  <a:latin typeface="微软雅黑" panose="020B0503020204020204" charset="-122"/>
                  <a:ea typeface="微软雅黑"/>
                  <a:cs typeface="微软雅黑" panose="020B0503020204020204" charset="-122"/>
                  <a:sym typeface="宋体" panose="02010600030101010101" pitchFamily="2" charset="-122"/>
                </a:rPr>
                <a:t>军机大臣获得宰相职位</a:t>
              </a:r>
              <a:r>
                <a:rPr lang="en-US" altLang="zh-CN" sz="2400" b="1">
                  <a:latin typeface="微软雅黑" panose="020B0503020204020204" charset="-122"/>
                  <a:ea typeface="微软雅黑"/>
                  <a:cs typeface="微软雅黑" panose="020B0503020204020204" charset="-122"/>
                  <a:sym typeface="+mn-ea"/>
                </a:rPr>
                <a:t>      </a:t>
              </a:r>
              <a:endParaRPr lang="en-US" altLang="zh-CN" sz="2400" b="1">
                <a:latin typeface="微软雅黑" panose="020B0503020204020204" charset="-122"/>
                <a:ea typeface="微软雅黑"/>
                <a:cs typeface="微软雅黑" panose="020B0503020204020204" charset="-122"/>
              </a:endParaRPr>
            </a:p>
            <a:p>
              <a:pPr>
                <a:lnSpc>
                  <a:spcPct val="140000"/>
                </a:lnSpc>
              </a:pPr>
              <a:r>
                <a:rPr lang="en-US" altLang="zh-CN" sz="2400" b="1">
                  <a:latin typeface="微软雅黑" panose="020B0503020204020204" charset="-122"/>
                  <a:ea typeface="微软雅黑"/>
                  <a:cs typeface="微软雅黑" panose="020B0503020204020204" charset="-122"/>
                  <a:sym typeface="+mn-ea"/>
                </a:rPr>
                <a:t> D.</a:t>
              </a:r>
              <a:r>
                <a:rPr lang="zh-CN" altLang="en-US" sz="2400" b="1">
                  <a:latin typeface="微软雅黑" panose="020B0503020204020204" charset="-122"/>
                  <a:ea typeface="微软雅黑"/>
                  <a:cs typeface="微软雅黑" panose="020B0503020204020204" charset="-122"/>
                  <a:sym typeface="宋体" panose="02010600030101010101" pitchFamily="2" charset="-122"/>
                </a:rPr>
                <a:t>军机处有助于加强皇</a:t>
              </a:r>
              <a:endParaRPr lang="zh-CN" altLang="zh-CN" sz="2400" b="1">
                <a:latin typeface="微软雅黑" panose="020B0503020204020204" charset="-122"/>
                <a:ea typeface="微软雅黑"/>
                <a:cs typeface="微软雅黑" panose="020B0503020204020204" charset="-122"/>
              </a:endParaRPr>
            </a:p>
          </p:txBody>
        </p:sp>
        <p:sp>
          <p:nvSpPr>
            <p:cNvPr id="2" name="圆角矩形 1"/>
            <p:cNvSpPr/>
            <p:nvPr/>
          </p:nvSpPr>
          <p:spPr>
            <a:xfrm>
              <a:off x="926" y="728"/>
              <a:ext cx="1911" cy="1848"/>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10000"/>
                </a:lnSpc>
              </a:pPr>
              <a:r>
                <a:rPr lang="zh-CN" altLang="en-US" sz="2400" b="1" strike="noStrike" noProof="1"/>
                <a:t>链接高考</a:t>
              </a:r>
            </a:p>
          </p:txBody>
        </p:sp>
      </p:grpSp>
      <p:sp>
        <p:nvSpPr>
          <p:cNvPr id="4" name="文本框 3"/>
          <p:cNvSpPr txBox="1"/>
          <p:nvPr/>
        </p:nvSpPr>
        <p:spPr>
          <a:xfrm>
            <a:off x="7640320" y="3891280"/>
            <a:ext cx="1451610" cy="1445260"/>
          </a:xfrm>
          <a:prstGeom prst="rect">
            <a:avLst/>
          </a:prstGeom>
          <a:noFill/>
        </p:spPr>
        <p:txBody>
          <a:bodyPr wrap="square" rtlCol="0" anchor="t">
            <a:spAutoFit/>
          </a:bodyPr>
          <a:lstStyle/>
          <a:p>
            <a:pPr algn="ctr"/>
            <a:r>
              <a:rPr lang="en-US" altLang="zh-CN" sz="8800" b="1" noProof="1">
                <a:solidFill>
                  <a:srgbClr val="0000FF"/>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mn-cs"/>
                <a:sym typeface="+mn-ea"/>
              </a:rPr>
              <a:t>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92695" y="1029656"/>
            <a:ext cx="9320601" cy="4667791"/>
            <a:chOff x="926" y="728"/>
            <a:chExt cx="19572" cy="9802"/>
          </a:xfrm>
        </p:grpSpPr>
        <p:sp>
          <p:nvSpPr>
            <p:cNvPr id="22530" name="文本框 2"/>
            <p:cNvSpPr txBox="1"/>
            <p:nvPr/>
          </p:nvSpPr>
          <p:spPr>
            <a:xfrm>
              <a:off x="1950" y="1657"/>
              <a:ext cx="18548" cy="8873"/>
            </a:xfrm>
            <a:prstGeom prst="rect">
              <a:avLst/>
            </a:prstGeom>
            <a:noFill/>
            <a:ln w="19050" cap="flat" cmpd="sng">
              <a:solidFill>
                <a:srgbClr val="006600"/>
              </a:solidFill>
              <a:prstDash val="dash"/>
              <a:round/>
              <a:headEnd type="none" w="med" len="med"/>
              <a:tailEnd type="none" w="med" len="med"/>
            </a:ln>
          </p:spPr>
          <p:txBody>
            <a:bodyPr wrap="square" anchor="t">
              <a:spAutoFit/>
            </a:bodyPr>
            <a:lstStyle/>
            <a:p>
              <a:pPr>
                <a:lnSpc>
                  <a:spcPct val="160000"/>
                </a:lnSpc>
              </a:pPr>
              <a:r>
                <a:rPr lang="en-US" altLang="zh-CN" sz="2400" b="1">
                  <a:latin typeface="微软雅黑" panose="020B0503020204020204" charset="-122"/>
                  <a:ea typeface="微软雅黑"/>
                  <a:cs typeface="微软雅黑" panose="020B0503020204020204" charset="-122"/>
                </a:rPr>
                <a:t> </a:t>
              </a:r>
              <a:r>
                <a:rPr lang="en-US" altLang="zh-CN" sz="2400" b="1">
                  <a:solidFill>
                    <a:srgbClr val="0000FF"/>
                  </a:solidFill>
                  <a:latin typeface="微软雅黑" panose="020B0503020204020204" charset="-122"/>
                  <a:ea typeface="微软雅黑"/>
                  <a:cs typeface="微软雅黑" panose="020B0503020204020204" charset="-122"/>
                </a:rPr>
                <a:t>   </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en-US" altLang="zh-CN" sz="2400" b="1">
                  <a:solidFill>
                    <a:srgbClr val="0000FF"/>
                  </a:solidFill>
                  <a:latin typeface="微软雅黑" panose="020B0503020204020204" charset="-122"/>
                  <a:ea typeface="微软雅黑"/>
                  <a:cs typeface="微软雅黑" panose="020B0503020204020204" charset="-122"/>
                  <a:sym typeface="+mn-ea"/>
                </a:rPr>
                <a:t>2017</a:t>
              </a:r>
              <a:r>
                <a:rPr lang="zh-CN" altLang="zh-CN" sz="2400" b="1">
                  <a:solidFill>
                    <a:srgbClr val="0000FF"/>
                  </a:solidFill>
                  <a:latin typeface="微软雅黑" panose="020B0503020204020204" charset="-122"/>
                  <a:ea typeface="微软雅黑"/>
                  <a:cs typeface="微软雅黑" panose="020B0503020204020204" charset="-122"/>
                  <a:sym typeface="+mn-ea"/>
                </a:rPr>
                <a:t>·</a:t>
              </a:r>
              <a:r>
                <a:rPr lang="en-US" altLang="zh-CN" sz="2400" b="1">
                  <a:solidFill>
                    <a:srgbClr val="0000FF"/>
                  </a:solidFill>
                  <a:latin typeface="微软雅黑" panose="020B0503020204020204" charset="-122"/>
                  <a:ea typeface="微软雅黑"/>
                  <a:cs typeface="微软雅黑" panose="020B0503020204020204" charset="-122"/>
                  <a:sym typeface="+mn-ea"/>
                </a:rPr>
                <a:t>全国Ⅰ</a:t>
              </a:r>
              <a:r>
                <a:rPr lang="zh-CN" altLang="en-US" sz="2400" b="1">
                  <a:solidFill>
                    <a:srgbClr val="0000FF"/>
                  </a:solidFill>
                  <a:latin typeface="微软雅黑" panose="020B0503020204020204" charset="-122"/>
                  <a:ea typeface="微软雅黑"/>
                  <a:cs typeface="微软雅黑" panose="020B0503020204020204" charset="-122"/>
                  <a:sym typeface="+mn-ea"/>
                </a:rPr>
                <a:t>卷</a:t>
              </a:r>
              <a:r>
                <a:rPr lang="zh-CN" altLang="zh-CN" sz="2400" b="1">
                  <a:solidFill>
                    <a:srgbClr val="0000FF"/>
                  </a:solidFill>
                  <a:latin typeface="微软雅黑" panose="020B0503020204020204" charset="-122"/>
                  <a:ea typeface="微软雅黑"/>
                  <a:cs typeface="微软雅黑" panose="020B0503020204020204" charset="-122"/>
                  <a:sym typeface="+mn-ea"/>
                </a:rPr>
                <a:t>·</a:t>
              </a:r>
              <a:r>
                <a:rPr lang="en-US" altLang="zh-CN" sz="2400" b="1">
                  <a:solidFill>
                    <a:srgbClr val="0000FF"/>
                  </a:solidFill>
                  <a:latin typeface="微软雅黑" panose="020B0503020204020204" charset="-122"/>
                  <a:ea typeface="微软雅黑"/>
                  <a:cs typeface="微软雅黑" panose="020B0503020204020204" charset="-122"/>
                  <a:sym typeface="+mn-ea"/>
                </a:rPr>
                <a:t>24）</a:t>
              </a:r>
              <a:r>
                <a:rPr lang="zh-CN" altLang="en-US" sz="2400" b="1">
                  <a:latin typeface="微软雅黑" panose="020B0503020204020204" charset="-122"/>
                  <a:ea typeface="微软雅黑"/>
                  <a:cs typeface="微软雅黑" panose="020B0503020204020204" charset="-122"/>
                  <a:sym typeface="+mn-ea"/>
                </a:rPr>
                <a:t>周灭商之后，推行分封制，如封武王弟康叔于卫，都朝歌（今河南淇县）；封周公长子伯禽于鲁，都奄（今山东曲阜）；封召公爽于燕，都</a:t>
              </a:r>
              <a:r>
                <a:rPr lang="en-US" altLang="zh-CN" sz="2400" b="1">
                  <a:latin typeface="微软雅黑" panose="020B0503020204020204" charset="-122"/>
                  <a:ea typeface="微软雅黑"/>
                  <a:cs typeface="微软雅黑" panose="020B0503020204020204" charset="-122"/>
                  <a:sym typeface="宋体" panose="02010600030101010101" pitchFamily="2" charset="-122"/>
                </a:rPr>
                <a:t>蓟</a:t>
              </a:r>
              <a:r>
                <a:rPr lang="zh-CN" altLang="en-US" sz="2400" b="1">
                  <a:latin typeface="微软雅黑" panose="020B0503020204020204" charset="-122"/>
                  <a:ea typeface="微软雅黑"/>
                  <a:cs typeface="微软雅黑" panose="020B0503020204020204" charset="-122"/>
                  <a:sym typeface="+mn-ea"/>
                </a:rPr>
                <a:t>（今北京）。分封（ ）</a:t>
              </a:r>
              <a:endParaRPr lang="zh-CN" altLang="en-US" sz="2400" b="1">
                <a:latin typeface="微软雅黑" panose="020B0503020204020204" charset="-122"/>
                <a:ea typeface="微软雅黑"/>
                <a:cs typeface="微软雅黑" panose="020B0503020204020204" charset="-122"/>
              </a:endParaRPr>
            </a:p>
            <a:p>
              <a:pPr>
                <a:lnSpc>
                  <a:spcPct val="160000"/>
                </a:lnSpc>
              </a:pPr>
              <a:r>
                <a:rPr lang="en-US" altLang="zh-CN" sz="2400" b="1">
                  <a:latin typeface="微软雅黑" panose="020B0503020204020204" charset="-122"/>
                  <a:ea typeface="微软雅黑"/>
                  <a:cs typeface="微软雅黑" panose="020B0503020204020204" charset="-122"/>
                  <a:sym typeface="+mn-ea"/>
                </a:rPr>
                <a:t>A.</a:t>
              </a:r>
              <a:r>
                <a:rPr lang="zh-CN" altLang="en-US" sz="2400" b="1">
                  <a:latin typeface="微软雅黑" panose="020B0503020204020204" charset="-122"/>
                  <a:ea typeface="微软雅黑"/>
                  <a:cs typeface="微软雅黑" panose="020B0503020204020204" charset="-122"/>
                  <a:sym typeface="+mn-ea"/>
                </a:rPr>
                <a:t>推动了文化的交流与文化认同      </a:t>
              </a:r>
              <a:endParaRPr lang="zh-CN" altLang="en-US" sz="2400" b="1">
                <a:latin typeface="微软雅黑" panose="020B0503020204020204" charset="-122"/>
                <a:ea typeface="微软雅黑"/>
                <a:cs typeface="微软雅黑" panose="020B0503020204020204" charset="-122"/>
              </a:endParaRPr>
            </a:p>
            <a:p>
              <a:pPr>
                <a:lnSpc>
                  <a:spcPct val="160000"/>
                </a:lnSpc>
              </a:pPr>
              <a:r>
                <a:rPr lang="en-US" altLang="zh-CN" sz="2400" b="1">
                  <a:latin typeface="微软雅黑" panose="020B0503020204020204" charset="-122"/>
                  <a:ea typeface="微软雅黑"/>
                  <a:cs typeface="微软雅黑" panose="020B0503020204020204" charset="-122"/>
                  <a:sym typeface="+mn-ea"/>
                </a:rPr>
                <a:t>B.</a:t>
              </a:r>
              <a:r>
                <a:rPr lang="zh-CN" altLang="en-US" sz="2400" b="1">
                  <a:latin typeface="微软雅黑" panose="020B0503020204020204" charset="-122"/>
                  <a:ea typeface="微软雅黑"/>
                  <a:cs typeface="微软雅黑" panose="020B0503020204020204" charset="-122"/>
                  <a:sym typeface="+mn-ea"/>
                </a:rPr>
                <a:t>强化了君主专制权力</a:t>
              </a:r>
              <a:endParaRPr lang="zh-CN" altLang="en-US" sz="2400" b="1">
                <a:latin typeface="微软雅黑" panose="020B0503020204020204" charset="-122"/>
                <a:ea typeface="微软雅黑"/>
                <a:cs typeface="微软雅黑" panose="020B0503020204020204" charset="-122"/>
              </a:endParaRPr>
            </a:p>
            <a:p>
              <a:pPr>
                <a:lnSpc>
                  <a:spcPct val="160000"/>
                </a:lnSpc>
              </a:pPr>
              <a:r>
                <a:rPr lang="en-US" altLang="zh-CN" sz="2400" b="1">
                  <a:latin typeface="微软雅黑" panose="020B0503020204020204" charset="-122"/>
                  <a:ea typeface="微软雅黑"/>
                  <a:cs typeface="微软雅黑" panose="020B0503020204020204" charset="-122"/>
                  <a:sym typeface="+mn-ea"/>
                </a:rPr>
                <a:t>C.</a:t>
              </a:r>
              <a:r>
                <a:rPr lang="zh-CN" altLang="en-US" sz="2400" b="1">
                  <a:latin typeface="微软雅黑" panose="020B0503020204020204" charset="-122"/>
                  <a:ea typeface="微软雅黑"/>
                  <a:cs typeface="微软雅黑" panose="020B0503020204020204" charset="-122"/>
                  <a:sym typeface="+mn-ea"/>
                </a:rPr>
                <a:t>实现了王室对地方的直接控制      </a:t>
              </a:r>
              <a:endParaRPr lang="zh-CN" altLang="en-US" sz="2400" b="1">
                <a:latin typeface="微软雅黑" panose="020B0503020204020204" charset="-122"/>
                <a:ea typeface="微软雅黑"/>
                <a:cs typeface="微软雅黑" panose="020B0503020204020204" charset="-122"/>
              </a:endParaRPr>
            </a:p>
            <a:p>
              <a:pPr>
                <a:lnSpc>
                  <a:spcPct val="160000"/>
                </a:lnSpc>
              </a:pPr>
              <a:r>
                <a:rPr lang="en-US" altLang="zh-CN" sz="2400" b="1">
                  <a:latin typeface="微软雅黑" panose="020B0503020204020204" charset="-122"/>
                  <a:ea typeface="微软雅黑"/>
                  <a:cs typeface="微软雅黑" panose="020B0503020204020204" charset="-122"/>
                  <a:sym typeface="+mn-ea"/>
                </a:rPr>
                <a:t>D.</a:t>
              </a:r>
              <a:r>
                <a:rPr lang="zh-CN" altLang="en-US" sz="2400" b="1">
                  <a:latin typeface="微软雅黑" panose="020B0503020204020204" charset="-122"/>
                  <a:ea typeface="微软雅黑"/>
                  <a:cs typeface="微软雅黑" panose="020B0503020204020204" charset="-122"/>
                  <a:sym typeface="+mn-ea"/>
                </a:rPr>
                <a:t>确立了贵族世袭特权</a:t>
              </a:r>
              <a:endParaRPr lang="zh-CN" altLang="zh-CN" sz="2400" b="1">
                <a:latin typeface="微软雅黑" panose="020B0503020204020204" charset="-122"/>
                <a:ea typeface="微软雅黑"/>
                <a:cs typeface="微软雅黑" panose="020B0503020204020204" charset="-122"/>
              </a:endParaRPr>
            </a:p>
          </p:txBody>
        </p:sp>
        <p:sp>
          <p:nvSpPr>
            <p:cNvPr id="2" name="圆角矩形 1"/>
            <p:cNvSpPr/>
            <p:nvPr/>
          </p:nvSpPr>
          <p:spPr>
            <a:xfrm>
              <a:off x="926" y="728"/>
              <a:ext cx="1911" cy="1848"/>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10000"/>
                </a:lnSpc>
              </a:pPr>
              <a:r>
                <a:rPr lang="zh-CN" altLang="en-US" sz="2400" b="1" strike="noStrike" noProof="1"/>
                <a:t>链接高考</a:t>
              </a:r>
            </a:p>
          </p:txBody>
        </p:sp>
      </p:grpSp>
      <p:sp>
        <p:nvSpPr>
          <p:cNvPr id="4" name="文本框 3"/>
          <p:cNvSpPr txBox="1"/>
          <p:nvPr/>
        </p:nvSpPr>
        <p:spPr>
          <a:xfrm>
            <a:off x="7923530" y="3814445"/>
            <a:ext cx="1451610" cy="1445260"/>
          </a:xfrm>
          <a:prstGeom prst="rect">
            <a:avLst/>
          </a:prstGeom>
          <a:noFill/>
        </p:spPr>
        <p:txBody>
          <a:bodyPr wrap="square" rtlCol="0" anchor="t">
            <a:spAutoFit/>
          </a:bodyPr>
          <a:lstStyle/>
          <a:p>
            <a:pPr algn="ctr"/>
            <a:r>
              <a:rPr lang="en-US" altLang="zh-CN" sz="8800" b="1" noProof="1">
                <a:solidFill>
                  <a:srgbClr val="0000FF"/>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mn-cs"/>
                <a:sym typeface="+mn-ea"/>
              </a:rPr>
              <a:t>A</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1192695" y="1029656"/>
            <a:ext cx="9320601" cy="4668267"/>
            <a:chOff x="926" y="728"/>
            <a:chExt cx="19572" cy="9803"/>
          </a:xfrm>
        </p:grpSpPr>
        <p:sp>
          <p:nvSpPr>
            <p:cNvPr id="22530" name="文本框 2"/>
            <p:cNvSpPr txBox="1"/>
            <p:nvPr/>
          </p:nvSpPr>
          <p:spPr>
            <a:xfrm>
              <a:off x="1950" y="1657"/>
              <a:ext cx="18548" cy="8874"/>
            </a:xfrm>
            <a:prstGeom prst="rect">
              <a:avLst/>
            </a:prstGeom>
            <a:noFill/>
            <a:ln w="19050" cap="flat" cmpd="sng">
              <a:solidFill>
                <a:srgbClr val="006600"/>
              </a:solidFill>
              <a:prstDash val="dash"/>
              <a:round/>
              <a:headEnd type="none" w="med" len="med"/>
              <a:tailEnd type="none" w="med" len="med"/>
            </a:ln>
          </p:spPr>
          <p:txBody>
            <a:bodyPr wrap="square" anchor="t">
              <a:spAutoFit/>
            </a:bodyPr>
            <a:lstStyle/>
            <a:p>
              <a:pPr>
                <a:lnSpc>
                  <a:spcPct val="140000"/>
                </a:lnSpc>
              </a:pPr>
              <a:r>
                <a:rPr lang="en-US" altLang="zh-CN" sz="2400" b="1">
                  <a:latin typeface="微软雅黑" panose="020B0503020204020204" charset="-122"/>
                  <a:ea typeface="微软雅黑"/>
                  <a:cs typeface="微软雅黑" panose="020B0503020204020204" charset="-122"/>
                </a:rPr>
                <a:t> </a:t>
              </a:r>
              <a:r>
                <a:rPr lang="en-US" altLang="zh-CN" sz="2400" b="1">
                  <a:solidFill>
                    <a:srgbClr val="0000FF"/>
                  </a:solidFill>
                  <a:latin typeface="微软雅黑" panose="020B0503020204020204" charset="-122"/>
                  <a:ea typeface="微软雅黑"/>
                  <a:cs typeface="微软雅黑" panose="020B0503020204020204" charset="-122"/>
                </a:rPr>
                <a:t>   </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en-US" altLang="zh-CN" sz="2400" b="1">
                  <a:solidFill>
                    <a:srgbClr val="0000FF"/>
                  </a:solidFill>
                  <a:latin typeface="微软雅黑" panose="020B0503020204020204" charset="-122"/>
                  <a:ea typeface="微软雅黑"/>
                  <a:cs typeface="微软雅黑" panose="020B0503020204020204" charset="-122"/>
                  <a:sym typeface="+mn-ea"/>
                </a:rPr>
                <a:t>2016</a:t>
              </a:r>
              <a:r>
                <a:rPr lang="zh-CN" altLang="en-US" sz="2400" b="1">
                  <a:solidFill>
                    <a:srgbClr val="0000FF"/>
                  </a:solidFill>
                  <a:latin typeface="微软雅黑" panose="020B0503020204020204" charset="-122"/>
                  <a:ea typeface="微软雅黑"/>
                  <a:cs typeface="微软雅黑" panose="020B0503020204020204" charset="-122"/>
                  <a:sym typeface="+mn-ea"/>
                </a:rPr>
                <a:t>全国新课标</a:t>
              </a:r>
              <a:r>
                <a:rPr lang="en-US" altLang="zh-CN" sz="2400" b="1">
                  <a:solidFill>
                    <a:srgbClr val="0000FF"/>
                  </a:solidFill>
                  <a:latin typeface="微软雅黑" panose="020B0503020204020204" charset="-122"/>
                  <a:ea typeface="微软雅黑"/>
                  <a:cs typeface="微软雅黑" panose="020B0503020204020204" charset="-122"/>
                  <a:sym typeface="+mn-ea"/>
                </a:rPr>
                <a:t>Ⅰ</a:t>
              </a:r>
              <a:r>
                <a:rPr lang="zh-CN" altLang="en-US" sz="2400" b="1">
                  <a:solidFill>
                    <a:srgbClr val="0000FF"/>
                  </a:solidFill>
                  <a:latin typeface="微软雅黑" panose="020B0503020204020204" charset="-122"/>
                  <a:ea typeface="微软雅黑"/>
                  <a:cs typeface="微软雅黑" panose="020B0503020204020204" charset="-122"/>
                  <a:sym typeface="+mn-ea"/>
                </a:rPr>
                <a:t>）</a:t>
              </a:r>
              <a:r>
                <a:rPr lang="en-US" altLang="zh-CN" sz="2400" b="1">
                  <a:latin typeface="微软雅黑" panose="020B0503020204020204" charset="-122"/>
                  <a:ea typeface="微软雅黑"/>
                  <a:cs typeface="微软雅黑" panose="020B0503020204020204" charset="-122"/>
                  <a:sym typeface="Arial" panose="020B0604020202020204" pitchFamily="34" charset="0"/>
                </a:rPr>
                <a:t>明初废行省，地方分设三司，分别掌管一地民政与财政、司法、军事，直属六部。明中叶以后，皇帝临时派遣的巡抚逐渐演变为三司之上的地方最高行政长官。这一变化有助于</a:t>
              </a:r>
              <a:r>
                <a:rPr lang="zh-CN" altLang="en-US" sz="2400" b="1">
                  <a:latin typeface="微软雅黑" panose="020B0503020204020204" charset="-122"/>
                  <a:ea typeface="微软雅黑"/>
                  <a:cs typeface="微软雅黑" panose="020B0503020204020204" charset="-122"/>
                  <a:sym typeface="Arial" panose="020B0604020202020204" pitchFamily="34" charset="0"/>
                </a:rPr>
                <a:t>（   ）</a:t>
              </a:r>
            </a:p>
            <a:p>
              <a:pPr>
                <a:lnSpc>
                  <a:spcPct val="140000"/>
                </a:lnSpc>
              </a:pPr>
              <a:r>
                <a:rPr lang="en-US" altLang="zh-CN" sz="2400" b="1">
                  <a:latin typeface="微软雅黑" panose="020B0503020204020204" charset="-122"/>
                  <a:ea typeface="微软雅黑"/>
                  <a:cs typeface="微软雅黑" panose="020B0503020204020204" charset="-122"/>
                  <a:sym typeface="Arial" panose="020B0604020202020204" pitchFamily="34" charset="0"/>
                </a:rPr>
                <a:t>A.扩大地方行政权力             </a:t>
              </a:r>
            </a:p>
            <a:p>
              <a:pPr>
                <a:lnSpc>
                  <a:spcPct val="140000"/>
                </a:lnSpc>
              </a:pPr>
              <a:r>
                <a:rPr lang="en-US" altLang="zh-CN" sz="2400" b="1">
                  <a:latin typeface="微软雅黑" panose="020B0503020204020204" charset="-122"/>
                  <a:ea typeface="微软雅黑"/>
                  <a:cs typeface="微软雅黑" panose="020B0503020204020204" charset="-122"/>
                  <a:sym typeface="Arial" panose="020B0604020202020204" pitchFamily="34" charset="0"/>
                </a:rPr>
                <a:t>B.提高地方行政效率</a:t>
              </a:r>
            </a:p>
            <a:p>
              <a:pPr>
                <a:lnSpc>
                  <a:spcPct val="140000"/>
                </a:lnSpc>
              </a:pPr>
              <a:r>
                <a:rPr lang="en-US" altLang="zh-CN" sz="2400" b="1">
                  <a:latin typeface="微软雅黑" panose="020B0503020204020204" charset="-122"/>
                  <a:ea typeface="微软雅黑"/>
                  <a:cs typeface="微软雅黑" panose="020B0503020204020204" charset="-122"/>
                  <a:sym typeface="Arial" panose="020B0604020202020204" pitchFamily="34" charset="0"/>
                </a:rPr>
                <a:t>C.削弱六部的权限               </a:t>
              </a:r>
            </a:p>
            <a:p>
              <a:pPr>
                <a:lnSpc>
                  <a:spcPct val="140000"/>
                </a:lnSpc>
              </a:pPr>
              <a:r>
                <a:rPr lang="en-US" altLang="zh-CN" sz="2400" b="1">
                  <a:latin typeface="微软雅黑" panose="020B0503020204020204" charset="-122"/>
                  <a:ea typeface="微软雅黑"/>
                  <a:cs typeface="微软雅黑" panose="020B0503020204020204" charset="-122"/>
                  <a:sym typeface="Arial" panose="020B0604020202020204" pitchFamily="34" charset="0"/>
                </a:rPr>
                <a:t>D.缓解中央与地方的对立</a:t>
              </a:r>
              <a:endParaRPr lang="zh-CN" altLang="zh-CN" sz="2400" b="1">
                <a:latin typeface="微软雅黑" panose="020B0503020204020204" charset="-122"/>
                <a:ea typeface="微软雅黑"/>
                <a:cs typeface="微软雅黑" panose="020B0503020204020204" charset="-122"/>
              </a:endParaRPr>
            </a:p>
          </p:txBody>
        </p:sp>
        <p:sp>
          <p:nvSpPr>
            <p:cNvPr id="2" name="圆角矩形 1"/>
            <p:cNvSpPr/>
            <p:nvPr/>
          </p:nvSpPr>
          <p:spPr>
            <a:xfrm>
              <a:off x="926" y="728"/>
              <a:ext cx="1911" cy="1848"/>
            </a:xfrm>
            <a:prstGeom prst="round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lnSpc>
                  <a:spcPct val="110000"/>
                </a:lnSpc>
              </a:pPr>
              <a:r>
                <a:rPr lang="zh-CN" altLang="en-US" sz="2400" b="1" strike="noStrike" noProof="1"/>
                <a:t>链接高考</a:t>
              </a:r>
            </a:p>
          </p:txBody>
        </p:sp>
      </p:grpSp>
      <p:sp>
        <p:nvSpPr>
          <p:cNvPr id="4" name="文本框 3"/>
          <p:cNvSpPr txBox="1"/>
          <p:nvPr/>
        </p:nvSpPr>
        <p:spPr>
          <a:xfrm>
            <a:off x="7847330" y="3411855"/>
            <a:ext cx="1451610" cy="1445260"/>
          </a:xfrm>
          <a:prstGeom prst="rect">
            <a:avLst/>
          </a:prstGeom>
          <a:noFill/>
        </p:spPr>
        <p:txBody>
          <a:bodyPr wrap="square" rtlCol="0" anchor="t">
            <a:spAutoFit/>
          </a:bodyPr>
          <a:lstStyle/>
          <a:p>
            <a:pPr algn="ctr"/>
            <a:r>
              <a:rPr lang="en-US" altLang="zh-CN" sz="8800" b="1" noProof="1">
                <a:solidFill>
                  <a:srgbClr val="0000FF"/>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mn-cs"/>
                <a:sym typeface="+mn-ea"/>
              </a:rPr>
              <a:t>B</a:t>
            </a:r>
          </a:p>
        </p:txBody>
      </p:sp>
      <p:pic>
        <p:nvPicPr>
          <p:cNvPr id="22531" name="New picture"/>
          <p:cNvPicPr/>
          <p:nvPr/>
        </p:nvPicPr>
        <p:blipFill>
          <a:blip r:embed="rId2"/>
          <a:stretch>
            <a:fillRect/>
          </a:stretch>
        </p:blipFill>
        <p:spPr>
          <a:xfrm>
            <a:off x="11874500" y="11722100"/>
            <a:ext cx="3302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20.11.30"/>
  <p:tag name="AS_TITLE" val="Aspose.Slides for Java"/>
  <p:tag name="AS_VERSION" val="20.11"/>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4.xml><?xml version="1.0" encoding="utf-8"?>
<p:tagLst xmlns:a="http://schemas.openxmlformats.org/drawingml/2006/main" xmlns:r="http://schemas.openxmlformats.org/officeDocument/2006/relationships" xmlns:p="http://schemas.openxmlformats.org/presentationml/2006/main">
  <p:tag name="KSO_WM_UNIT_TABLE_BEAUTIFY" val="smartTable{3db0299b-3365-4faa-9bbe-4e39dd46e72a}"/>
  <p:tag name="TABLE_ENDDRAG_ORIGIN_RECT" val="760*362"/>
  <p:tag name="TABLE_ENDDRAG_RECT" val="103*104*760*362"/>
</p:tagLst>
</file>

<file path=ppt/theme/theme1.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TotalTime>
  <Words>3449</Words>
  <Application>Microsoft Office PowerPoint</Application>
  <PresentationFormat>宽屏</PresentationFormat>
  <Paragraphs>400</Paragraphs>
  <Slides>41</Slides>
  <Notes>1</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41</vt:i4>
      </vt:variant>
    </vt:vector>
  </HeadingPairs>
  <TitlesOfParts>
    <vt:vector size="50" baseType="lpstr">
      <vt:lpstr>黑体</vt:lpstr>
      <vt:lpstr>华文楷体</vt:lpstr>
      <vt:lpstr>宋体</vt:lpstr>
      <vt:lpstr>微软雅黑</vt:lpstr>
      <vt:lpstr>Arial</vt:lpstr>
      <vt:lpstr>Calibri</vt:lpstr>
      <vt:lpstr>Times New Roman</vt:lpstr>
      <vt:lpstr>自定义设计方案</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rbm.xkw.com</dc:creator>
  <cp:lastModifiedBy>个人用户</cp:lastModifiedBy>
  <cp:revision>3</cp:revision>
  <cp:lastPrinted>2021-06-22T15:34:06Z</cp:lastPrinted>
  <dcterms:created xsi:type="dcterms:W3CDTF">2021-06-22T15:34:06Z</dcterms:created>
  <dcterms:modified xsi:type="dcterms:W3CDTF">2021-09-07T08:01:38Z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