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8" r:id="rId3"/>
    <p:sldId id="262" r:id="rId4"/>
    <p:sldId id="261" r:id="rId5"/>
    <p:sldId id="263" r:id="rId6"/>
    <p:sldId id="264" r:id="rId7"/>
    <p:sldId id="266" r:id="rId8"/>
    <p:sldId id="268" r:id="rId9"/>
    <p:sldId id="267" r:id="rId10"/>
    <p:sldId id="269" r:id="rId11"/>
    <p:sldId id="270" r:id="rId12"/>
    <p:sldId id="271" r:id="rId13"/>
    <p:sldId id="272" r:id="rId14"/>
    <p:sldId id="273" r:id="rId15"/>
    <p:sldId id="274" r:id="rId16"/>
    <p:sldId id="281" r:id="rId17"/>
    <p:sldId id="275" r:id="rId18"/>
    <p:sldId id="277" r:id="rId19"/>
    <p:sldId id="276" r:id="rId20"/>
    <p:sldId id="278" r:id="rId21"/>
    <p:sldId id="279" r:id="rId22"/>
    <p:sldId id="280" r:id="rId23"/>
  </p:sldIdLst>
  <p:sldSz cx="9144000" cy="6858000" type="screen4x3"/>
  <p:notesSz cx="6858000" cy="9144000"/>
  <p:defaultTextStyle>
    <a:defPPr>
      <a:defRPr lang="zh-CN"/>
    </a:defPPr>
    <a:lvl1pPr marL="0" lvl="0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1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990033"/>
    <a:srgbClr val="0033CC"/>
    <a:srgbClr val="FFFFCC"/>
    <a:srgbClr val="FFFF99"/>
    <a:srgbClr val="FF0000"/>
    <a:srgbClr val="CC99FF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45" d="100"/>
          <a:sy n="45" d="100"/>
        </p:scale>
        <p:origin x="-5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19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8546" name="页眉占位符 10854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buClrTx/>
            </a:pPr>
            <a:endParaRPr lang="zh-CN" sz="1200" b="1" i="0" dirty="0">
              <a:latin typeface="Times New Roman" panose="02020603050405020304" pitchFamily="18" charset="0"/>
            </a:endParaRPr>
          </a:p>
        </p:txBody>
      </p:sp>
      <p:sp>
        <p:nvSpPr>
          <p:cNvPr id="108547" name="日期占位符 108546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>
              <a:buClrTx/>
            </a:pPr>
            <a:endParaRPr lang="zh-CN" altLang="en-US" sz="1200" b="1" i="0" dirty="0">
              <a:latin typeface="Times New Roman" panose="02020603050405020304" pitchFamily="18" charset="0"/>
            </a:endParaRPr>
          </a:p>
        </p:txBody>
      </p:sp>
      <p:sp>
        <p:nvSpPr>
          <p:cNvPr id="108548" name="幻灯片图像占位符 108547"/>
          <p:cNvSpPr>
            <a:spLocks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8549" name="文本占位符 108548"/>
          <p:cNvSpPr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8550" name="页脚占位符 10854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>
              <a:buClrTx/>
            </a:pPr>
            <a:endParaRPr lang="zh-CN" sz="1200" b="1" i="0" dirty="0">
              <a:latin typeface="Times New Roman" panose="02020603050405020304" pitchFamily="18" charset="0"/>
            </a:endParaRPr>
          </a:p>
        </p:txBody>
      </p:sp>
      <p:sp>
        <p:nvSpPr>
          <p:cNvPr id="108551" name="灯片编号占位符 108550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>
              <a:buClrTx/>
            </a:pPr>
            <a:fld id="{9A0DB2DC-4C9A-4742-B13C-FB6460FD3503}" type="slidenum">
              <a:rPr lang="zh-CN" sz="1200" b="1" i="0" dirty="0">
                <a:latin typeface="Times New Roman" panose="02020603050405020304" pitchFamily="18" charset="0"/>
              </a:rPr>
            </a:fld>
            <a:endParaRPr lang="zh-CN" sz="1200" b="1" i="0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22" name="幻灯片图像占位符 184321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84323" name="文本占位符 1843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>
              <a:buClrTx/>
            </a:pPr>
            <a:fld id="{9A0DB2DC-4C9A-4742-B13C-FB6460FD3503}" type="slidenum">
              <a:rPr lang="zh-CN" sz="1200" b="1" i="0" dirty="0">
                <a:latin typeface="Times New Roman" panose="02020603050405020304" pitchFamily="18" charset="0"/>
              </a:rPr>
            </a:fld>
            <a:endParaRPr lang="zh-CN" sz="1200" b="1" i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3186" name="矩形 93185"/>
          <p:cNvSpPr/>
          <p:nvPr/>
        </p:nvSpPr>
        <p:spPr>
          <a:xfrm>
            <a:off x="522288" y="412750"/>
            <a:ext cx="438150" cy="474663"/>
          </a:xfrm>
          <a:prstGeom prst="rect">
            <a:avLst/>
          </a:prstGeom>
          <a:solidFill>
            <a:srgbClr val="00FF00"/>
          </a:solidFill>
          <a:ln w="9525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87" name="矩形 93186"/>
          <p:cNvSpPr/>
          <p:nvPr/>
        </p:nvSpPr>
        <p:spPr>
          <a:xfrm>
            <a:off x="904875" y="412750"/>
            <a:ext cx="328613" cy="474663"/>
          </a:xfrm>
          <a:prstGeom prst="rect">
            <a:avLst/>
          </a:prstGeom>
          <a:gradFill rotWithShape="0">
            <a:gsLst>
              <a:gs pos="0">
                <a:srgbClr val="66FF33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88" name="矩形 93187"/>
          <p:cNvSpPr/>
          <p:nvPr/>
        </p:nvSpPr>
        <p:spPr>
          <a:xfrm>
            <a:off x="646113" y="835025"/>
            <a:ext cx="422275" cy="474663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89" name="矩形 93188"/>
          <p:cNvSpPr/>
          <p:nvPr/>
        </p:nvSpPr>
        <p:spPr>
          <a:xfrm>
            <a:off x="1016000" y="835025"/>
            <a:ext cx="368300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90" name="矩形 93189"/>
          <p:cNvSpPr/>
          <p:nvPr/>
        </p:nvSpPr>
        <p:spPr>
          <a:xfrm>
            <a:off x="231775" y="7620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9933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91" name="矩形 93190"/>
          <p:cNvSpPr/>
          <p:nvPr/>
        </p:nvSpPr>
        <p:spPr>
          <a:xfrm>
            <a:off x="536575" y="1035050"/>
            <a:ext cx="8226425" cy="46038"/>
          </a:xfrm>
          <a:prstGeom prst="rect">
            <a:avLst/>
          </a:prstGeom>
          <a:gradFill rotWithShape="0">
            <a:gsLst>
              <a:gs pos="0">
                <a:srgbClr val="000058"/>
              </a:gs>
              <a:gs pos="100000">
                <a:srgbClr val="FDD7E7"/>
              </a:gs>
            </a:gsLst>
            <a:lin ang="0" scaled="1"/>
            <a:tileRect/>
          </a:gradFill>
          <a:ln w="1270">
            <a:noFill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92" name="矩形 93191"/>
          <p:cNvSpPr/>
          <p:nvPr/>
        </p:nvSpPr>
        <p:spPr>
          <a:xfrm>
            <a:off x="885825" y="304800"/>
            <a:ext cx="31750" cy="1052513"/>
          </a:xfrm>
          <a:prstGeom prst="rect">
            <a:avLst/>
          </a:prstGeom>
          <a:solidFill>
            <a:srgbClr val="000000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>
              <a:buClrTx/>
            </a:pPr>
            <a:endParaRPr sz="2400" b="0" i="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3193" name="标题 93192"/>
          <p:cNvSpPr>
            <a:spLocks noGrp="1"/>
          </p:cNvSpPr>
          <p:nvPr>
            <p:ph type="ctrTitle" sz="quarter"/>
          </p:nvPr>
        </p:nvSpPr>
        <p:spPr>
          <a:xfrm>
            <a:off x="1295400" y="1066800"/>
            <a:ext cx="6934200" cy="1752600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3194" name="副标题 93193"/>
          <p:cNvSpPr>
            <a:spLocks noGrp="1"/>
          </p:cNvSpPr>
          <p:nvPr>
            <p:ph type="subTitle" sz="quarter" idx="1"/>
          </p:nvPr>
        </p:nvSpPr>
        <p:spPr>
          <a:xfrm>
            <a:off x="2514600" y="2971800"/>
            <a:ext cx="5638800" cy="1752600"/>
          </a:xfrm>
          <a:prstGeom prst="rect">
            <a:avLst/>
          </a:prstGeom>
          <a:noFill/>
          <a:ln w="12700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93195" name="日期占位符 93194"/>
          <p:cNvSpPr>
            <a:spLocks noGrp="1"/>
          </p:cNvSpPr>
          <p:nvPr>
            <p:ph type="dt" sz="quarter" idx="2"/>
          </p:nvPr>
        </p:nvSpPr>
        <p:spPr>
          <a:xfrm>
            <a:off x="0" y="6400800"/>
            <a:ext cx="1905000" cy="457200"/>
          </a:xfrm>
          <a:prstGeom prst="rect">
            <a:avLst/>
          </a:prstGeom>
          <a:noFill/>
          <a:ln w="12700">
            <a:noFill/>
          </a:ln>
        </p:spPr>
        <p:txBody>
          <a:bodyPr anchor="b"/>
          <a:p>
            <a:pPr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3196" name="页脚占位符 93195"/>
          <p:cNvSpPr>
            <a:spLocks noGrp="1"/>
          </p:cNvSpPr>
          <p:nvPr>
            <p:ph type="ftr" sz="quarter" idx="3"/>
          </p:nvPr>
        </p:nvSpPr>
        <p:spPr>
          <a:xfrm>
            <a:off x="3124200" y="6400800"/>
            <a:ext cx="2895600" cy="457200"/>
          </a:xfrm>
          <a:prstGeom prst="rect">
            <a:avLst/>
          </a:prstGeom>
          <a:noFill/>
          <a:ln w="12700">
            <a:noFill/>
          </a:ln>
        </p:spPr>
        <p:txBody>
          <a:bodyPr anchor="b"/>
          <a:p>
            <a:pPr>
              <a:buClrTx/>
            </a:pPr>
            <a:endParaRPr lang="zh-CN" dirty="0">
              <a:latin typeface="Times New Roman" panose="02020603050405020304" pitchFamily="18" charset="0"/>
            </a:endParaRPr>
          </a:p>
        </p:txBody>
      </p:sp>
      <p:sp>
        <p:nvSpPr>
          <p:cNvPr id="93197" name="灯片编号占位符 93196"/>
          <p:cNvSpPr>
            <a:spLocks noGrp="1"/>
          </p:cNvSpPr>
          <p:nvPr>
            <p:ph type="sldNum" sz="quarter" idx="4"/>
          </p:nvPr>
        </p:nvSpPr>
        <p:spPr>
          <a:xfrm>
            <a:off x="7239000" y="6400800"/>
            <a:ext cx="1905000" cy="457200"/>
          </a:xfrm>
          <a:prstGeom prst="rect">
            <a:avLst/>
          </a:prstGeom>
          <a:noFill/>
          <a:ln w="12700">
            <a:noFill/>
          </a:ln>
        </p:spPr>
        <p:txBody>
          <a:bodyPr anchor="b"/>
          <a:p>
            <a:pPr>
              <a:buClrTx/>
            </a:pPr>
            <a:fld id="{9A0DB2DC-4C9A-4742-B13C-FB6460FD3503}" type="slidenum">
              <a:rPr lang="zh-CN" dirty="0">
                <a:latin typeface="Times New Roman" panose="02020603050405020304" pitchFamily="18" charset="0"/>
              </a:rPr>
            </a:fld>
            <a:endParaRPr 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62" name="日期占位符 9216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 i="0">
                <a:latin typeface="Times New Roman" panose="02020603050405020304" pitchFamily="18" charset="0"/>
              </a:defRPr>
            </a:lvl1pPr>
          </a:lstStyle>
          <a:p>
            <a:pPr lvl="0">
              <a:buClrTx/>
            </a:pPr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92163" name="页脚占位符 9216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 i="0">
                <a:latin typeface="Times New Roman" panose="02020603050405020304" pitchFamily="18" charset="0"/>
              </a:defRPr>
            </a:lvl1pPr>
          </a:lstStyle>
          <a:p>
            <a:pPr lvl="0">
              <a:buClrTx/>
            </a:pPr>
            <a:endParaRPr lang="zh-CN" dirty="0"/>
          </a:p>
        </p:txBody>
      </p:sp>
      <p:sp>
        <p:nvSpPr>
          <p:cNvPr id="92164" name="灯片编号占位符 9216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 i="0">
                <a:latin typeface="Times New Roman" panose="02020603050405020304" pitchFamily="18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wmf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oleObject" Target="../embeddings/oleObject9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200" name="图片 8199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文本框 8197"/>
          <p:cNvSpPr txBox="1"/>
          <p:nvPr/>
        </p:nvSpPr>
        <p:spPr>
          <a:xfrm>
            <a:off x="3814763" y="1989138"/>
            <a:ext cx="5329237" cy="1698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>
              <a:lnSpc>
                <a:spcPct val="120000"/>
              </a:lnSpc>
              <a:spcBef>
                <a:spcPct val="50000"/>
              </a:spcBef>
            </a:pPr>
            <a:r>
              <a:rPr lang="en-US" altLang="zh-CN" sz="4400" b="1" i="0" dirty="0">
                <a:latin typeface="Arial" panose="020B0604020202020204" pitchFamily="34" charset="0"/>
                <a:ea typeface="黑体" panose="02010609060101010101" pitchFamily="2" charset="-122"/>
              </a:rPr>
              <a:t>2.2.2</a:t>
            </a:r>
            <a:r>
              <a:rPr lang="zh-CN" altLang="en-US" sz="4400" b="1" i="0" dirty="0">
                <a:latin typeface="Arial" panose="020B0604020202020204" pitchFamily="34" charset="0"/>
                <a:ea typeface="黑体" panose="02010609060101010101" pitchFamily="2" charset="-122"/>
              </a:rPr>
              <a:t>事件的相互独立性（一）</a:t>
            </a:r>
            <a:endParaRPr lang="zh-CN" altLang="en-US" sz="4400" b="1" i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8201" name="文本框 8200"/>
          <p:cNvSpPr txBox="1"/>
          <p:nvPr/>
        </p:nvSpPr>
        <p:spPr>
          <a:xfrm>
            <a:off x="5334000" y="533400"/>
            <a:ext cx="3276600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solidFill>
                  <a:srgbClr val="A50021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高二数学   选修</a:t>
            </a:r>
            <a:r>
              <a:rPr lang="en-US" altLang="zh-CN" sz="2800" b="1" i="0">
                <a:solidFill>
                  <a:srgbClr val="A50021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2-3</a:t>
            </a:r>
            <a:endParaRPr lang="en-US" altLang="zh-CN" sz="2800" b="1" i="0">
              <a:solidFill>
                <a:srgbClr val="A50021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42" name="文本框 163841"/>
          <p:cNvSpPr txBox="1"/>
          <p:nvPr/>
        </p:nvSpPr>
        <p:spPr>
          <a:xfrm>
            <a:off x="533400" y="914400"/>
            <a:ext cx="69691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en-US" altLang="zh-CN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①</a:t>
            </a:r>
            <a:r>
              <a: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什么叫做互斥事件？什么叫做对立事件</a:t>
            </a:r>
            <a:r>
              <a:rPr lang="zh-CN" altLang="en-US" sz="2800" b="0" i="0" dirty="0">
                <a:latin typeface="Times New Roman" panose="02020603050405020304" pitchFamily="18" charset="0"/>
                <a:ea typeface="黑体" panose="02010609060101010101" pitchFamily="2" charset="-122"/>
              </a:rPr>
              <a:t>？</a:t>
            </a:r>
            <a:endParaRPr lang="zh-CN" altLang="en-US" sz="2800" b="0" i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3843" name="文本框 163842"/>
          <p:cNvSpPr txBox="1"/>
          <p:nvPr/>
        </p:nvSpPr>
        <p:spPr>
          <a:xfrm>
            <a:off x="609600" y="2743200"/>
            <a:ext cx="77771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buClrTx/>
            </a:pPr>
            <a:r>
              <a:rPr lang="en-US" altLang="zh-CN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②</a:t>
            </a:r>
            <a:r>
              <a: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两个互斥事件</a:t>
            </a:r>
            <a:r>
              <a:rPr lang="en-US" altLang="zh-CN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r>
              <a:rPr lang="en-US" altLang="zh-CN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有一个发生的概率公式是什么？</a:t>
            </a:r>
            <a:endParaRPr lang="zh-CN" altLang="en-US" sz="2800" b="1" i="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63844" name="组合 163843"/>
          <p:cNvGrpSpPr/>
          <p:nvPr/>
        </p:nvGrpSpPr>
        <p:grpSpPr>
          <a:xfrm>
            <a:off x="611188" y="4076700"/>
            <a:ext cx="7705725" cy="946150"/>
            <a:chOff x="385" y="2568"/>
            <a:chExt cx="4854" cy="596"/>
          </a:xfrm>
        </p:grpSpPr>
        <p:sp>
          <p:nvSpPr>
            <p:cNvPr id="163845" name="文本框 163844"/>
            <p:cNvSpPr txBox="1"/>
            <p:nvPr/>
          </p:nvSpPr>
          <p:spPr>
            <a:xfrm>
              <a:off x="385" y="2568"/>
              <a:ext cx="485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buClrTx/>
              </a:pP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③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若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与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为对立事件，则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P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（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）与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P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（</a:t>
              </a:r>
              <a:r>
                <a:rPr lang="en-US" altLang="zh-CN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 b="1" i="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）关系如何？</a:t>
              </a:r>
              <a:endPara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63846" name="直接连接符 163845"/>
            <p:cNvSpPr/>
            <p:nvPr/>
          </p:nvSpPr>
          <p:spPr>
            <a:xfrm>
              <a:off x="1292" y="2614"/>
              <a:ext cx="15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847" name="直接连接符 163846"/>
            <p:cNvSpPr/>
            <p:nvPr/>
          </p:nvSpPr>
          <p:spPr>
            <a:xfrm flipV="1">
              <a:off x="4286" y="2613"/>
              <a:ext cx="165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63848" name="文本框 163847"/>
          <p:cNvSpPr txBox="1"/>
          <p:nvPr/>
        </p:nvSpPr>
        <p:spPr>
          <a:xfrm>
            <a:off x="611188" y="1412875"/>
            <a:ext cx="80645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不可能同时发生的两个事件</a:t>
            </a:r>
            <a:r>
              <a:rPr lang="zh-CN" altLang="en-US" sz="24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叫做互斥事件；</a:t>
            </a:r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如果两个互斥事件有一个发生时另一个必不发生</a:t>
            </a:r>
            <a:r>
              <a:rPr lang="zh-CN" altLang="en-US" sz="24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，这样的两个互斥事件叫对立事件</a:t>
            </a:r>
            <a:r>
              <a:rPr lang="en-US" altLang="zh-CN" sz="24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 b="1" i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49" name="文本框 163848"/>
          <p:cNvSpPr txBox="1"/>
          <p:nvPr/>
        </p:nvSpPr>
        <p:spPr>
          <a:xfrm>
            <a:off x="2057400" y="3124200"/>
            <a:ext cx="34258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ctr"/>
            <a:r>
              <a:rPr lang="en-US" altLang="zh-CN" sz="32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P(A+B)=P(A)+(B)</a:t>
            </a:r>
            <a:endParaRPr lang="en-US" altLang="zh-CN" sz="3200" b="1" i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50" name="文本框 163849"/>
          <p:cNvSpPr txBox="1"/>
          <p:nvPr/>
        </p:nvSpPr>
        <p:spPr>
          <a:xfrm>
            <a:off x="2411413" y="5013325"/>
            <a:ext cx="24653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2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P(A)+P(</a:t>
            </a:r>
            <a:r>
              <a:rPr lang="en-US" altLang="zh-CN" sz="3200" b="1" i="0">
                <a:solidFill>
                  <a:srgbClr val="FF66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Ā)=1</a:t>
            </a:r>
            <a:endParaRPr lang="en-US" altLang="zh-CN" sz="3200" b="1" i="0">
              <a:solidFill>
                <a:srgbClr val="FF66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63851" name="文本框 163850" descr="羊皮纸"/>
          <p:cNvSpPr txBox="1"/>
          <p:nvPr/>
        </p:nvSpPr>
        <p:spPr>
          <a:xfrm>
            <a:off x="304800" y="152400"/>
            <a:ext cx="2514600" cy="701675"/>
          </a:xfrm>
          <a:prstGeom prst="rect">
            <a:avLst/>
          </a:prstGeom>
          <a:blipFill rotWithShape="0">
            <a:blip r:embed="rId1"/>
          </a:blipFill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4000" b="1" i="0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复习回顾</a:t>
            </a:r>
            <a:endParaRPr lang="zh-CN" altLang="en-US" sz="4000" b="1" i="0">
              <a:solidFill>
                <a:srgbClr val="990033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8" grpId="0"/>
      <p:bldP spid="163849" grpId="0"/>
      <p:bldP spid="1638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文本框 140289"/>
          <p:cNvSpPr txBox="1"/>
          <p:nvPr/>
        </p:nvSpPr>
        <p:spPr>
          <a:xfrm>
            <a:off x="152400" y="838200"/>
            <a:ext cx="7920038" cy="2074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3200" b="1" i="0">
                <a:latin typeface="Arial" panose="020B0604020202020204" pitchFamily="34" charset="0"/>
                <a:ea typeface="宋体" panose="02010600030101010101" pitchFamily="2" charset="-122"/>
              </a:rPr>
              <a:t>(4).</a:t>
            </a:r>
            <a:r>
              <a:rPr lang="zh-CN" altLang="en-US" sz="3200" b="1" i="0" dirty="0">
                <a:latin typeface="Arial" panose="020B0604020202020204" pitchFamily="34" charset="0"/>
                <a:ea typeface="黑体" panose="02010609060101010101" pitchFamily="2" charset="-122"/>
              </a:rPr>
              <a:t>条件概率</a:t>
            </a:r>
            <a:endParaRPr lang="zh-CN" altLang="en-US" sz="3200" b="1" i="0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设事件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和事件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，且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P(A)&gt;0,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在已知事件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发生的条件下事件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发生的概率，叫做</a:t>
            </a:r>
            <a:r>
              <a:rPr lang="zh-CN" altLang="en-US" sz="2800" b="1" i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条件概率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。      记作</a:t>
            </a:r>
            <a:r>
              <a:rPr lang="en-US" altLang="zh-CN" sz="2800" b="1" i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P(B |A).</a:t>
            </a:r>
            <a:endParaRPr lang="en-US" altLang="zh-CN" sz="2800" b="1" i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0293" name="文本框 140292"/>
          <p:cNvSpPr txBox="1"/>
          <p:nvPr/>
        </p:nvSpPr>
        <p:spPr>
          <a:xfrm>
            <a:off x="304800" y="3048000"/>
            <a:ext cx="457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3200" b="1" i="0">
                <a:latin typeface="Arial" panose="020B0604020202020204" pitchFamily="34" charset="0"/>
                <a:ea typeface="宋体" panose="02010600030101010101" pitchFamily="2" charset="-122"/>
              </a:rPr>
              <a:t>(5).</a:t>
            </a:r>
            <a:r>
              <a:rPr lang="zh-CN" altLang="en-US" sz="3200" b="1" i="0" dirty="0">
                <a:latin typeface="Arial" panose="020B0604020202020204" pitchFamily="34" charset="0"/>
                <a:ea typeface="黑体" panose="02010609060101010101" pitchFamily="2" charset="-122"/>
              </a:rPr>
              <a:t>条件概率计算公式</a:t>
            </a:r>
            <a:r>
              <a:rPr lang="en-US" altLang="zh-CN" sz="3200" b="1" i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32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0303" name="对象 140302"/>
          <p:cNvGraphicFramePr/>
          <p:nvPr/>
        </p:nvGraphicFramePr>
        <p:xfrm>
          <a:off x="1066800" y="3733800"/>
          <a:ext cx="44211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701800" imgH="419100" progId="Equation.DSMT4">
                  <p:embed/>
                </p:oleObj>
              </mc:Choice>
              <mc:Fallback>
                <p:oleObj name="" r:id="rId1" imgW="1701800" imgH="4191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66800" y="3733800"/>
                        <a:ext cx="4421188" cy="1089025"/>
                      </a:xfrm>
                      <a:prstGeom prst="rect">
                        <a:avLst/>
                      </a:prstGeom>
                      <a:solidFill>
                        <a:srgbClr val="37C63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308" name="文本框 140307" descr="羊皮纸"/>
          <p:cNvSpPr txBox="1"/>
          <p:nvPr/>
        </p:nvSpPr>
        <p:spPr>
          <a:xfrm>
            <a:off x="152400" y="152400"/>
            <a:ext cx="2514600" cy="701675"/>
          </a:xfrm>
          <a:prstGeom prst="rect">
            <a:avLst/>
          </a:prstGeom>
          <a:blipFill rotWithShape="0">
            <a:blip r:embed="rId3"/>
          </a:blipFill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4000" b="1" i="0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复习回顾</a:t>
            </a:r>
            <a:endParaRPr lang="zh-CN" altLang="en-US" sz="4000" b="1" i="0">
              <a:solidFill>
                <a:srgbClr val="990033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0309" name="文本框 140308"/>
          <p:cNvSpPr txBox="1"/>
          <p:nvPr/>
        </p:nvSpPr>
        <p:spPr>
          <a:xfrm>
            <a:off x="1143000" y="5181600"/>
            <a:ext cx="5562600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注意条件：必须 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P(A)&gt;0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0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3" grpId="0"/>
      <p:bldP spid="1403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866" name="文本框 164865"/>
          <p:cNvSpPr txBox="1"/>
          <p:nvPr/>
        </p:nvSpPr>
        <p:spPr>
          <a:xfrm>
            <a:off x="152400" y="228600"/>
            <a:ext cx="2286000" cy="5794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3200" b="1" i="1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问题探究：</a:t>
            </a:r>
            <a:endParaRPr lang="zh-CN" altLang="en-US" sz="3200" b="1" i="1">
              <a:solidFill>
                <a:srgbClr val="990033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867" name="文本框 164866"/>
          <p:cNvSpPr txBox="1"/>
          <p:nvPr/>
        </p:nvSpPr>
        <p:spPr>
          <a:xfrm>
            <a:off x="381000" y="3733800"/>
            <a:ext cx="8382000" cy="207486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下面看一例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在大小均匀的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个鸡蛋中有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个红皮蛋，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个白皮蛋，每次取一个，有放回地取两次，求在已知第一次取到红皮蛋的条件下，第二次取到红皮蛋的概率。</a:t>
            </a:r>
            <a:endParaRPr lang="zh-CN" altLang="en-US" sz="2800" b="1" i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868" name="文本框 164867"/>
          <p:cNvSpPr txBox="1"/>
          <p:nvPr/>
        </p:nvSpPr>
        <p:spPr>
          <a:xfrm>
            <a:off x="533400" y="990600"/>
            <a:ext cx="8229600" cy="21653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en-US" altLang="zh-CN" sz="24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我们知道，当事件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的发生对事件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的发生有影响时，条件概率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P(B|A)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和概率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P(B)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一般是不相等的，但有时事件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的发生，看上去对事件</a:t>
            </a:r>
            <a:r>
              <a:rPr lang="en-US" altLang="zh-CN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的发生没有影响，</a:t>
            </a:r>
            <a:r>
              <a:rPr lang="zh-CN" altLang="en-US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比如依次抛掷两枚硬币的结果（事件</a:t>
            </a:r>
            <a:r>
              <a:rPr lang="en-US" altLang="zh-CN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）对抛掷第二枚硬币的结果（事件</a:t>
            </a:r>
            <a:r>
              <a:rPr lang="en-US" altLang="zh-CN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）没有影响，这时</a:t>
            </a:r>
            <a:r>
              <a:rPr lang="en-US" altLang="zh-CN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P(B|A)</a:t>
            </a:r>
            <a:r>
              <a:rPr lang="zh-CN" altLang="en-US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与</a:t>
            </a:r>
            <a:r>
              <a:rPr lang="en-US" altLang="zh-CN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P(B)</a:t>
            </a:r>
            <a:r>
              <a:rPr lang="zh-CN" altLang="en-US" sz="24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相等吗？</a:t>
            </a:r>
            <a:endParaRPr lang="zh-CN" altLang="en-US" sz="2400" b="1" i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869" name="直接连接符 164868"/>
          <p:cNvSpPr/>
          <p:nvPr/>
        </p:nvSpPr>
        <p:spPr>
          <a:xfrm>
            <a:off x="3352800" y="5334000"/>
            <a:ext cx="2590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  <p:bldP spid="1648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文本框 165889"/>
          <p:cNvSpPr txBox="1"/>
          <p:nvPr/>
        </p:nvSpPr>
        <p:spPr>
          <a:xfrm>
            <a:off x="228600" y="990600"/>
            <a:ext cx="4267200" cy="519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en-US" altLang="zh-CN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 b="1" i="0" dirty="0">
                <a:latin typeface="Times New Roman" panose="02020603050405020304" pitchFamily="18" charset="0"/>
                <a:ea typeface="黑体" panose="02010609060101010101" pitchFamily="2" charset="-122"/>
              </a:rPr>
              <a:t>、事件的相互独立性</a:t>
            </a:r>
            <a:endParaRPr lang="zh-CN" altLang="en-US" sz="2800" b="1" i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891" name="矩形 165890"/>
          <p:cNvSpPr/>
          <p:nvPr/>
        </p:nvSpPr>
        <p:spPr>
          <a:xfrm>
            <a:off x="838200" y="152400"/>
            <a:ext cx="7065963" cy="64135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pPr lvl="0" algn="ctr">
              <a:buClrTx/>
            </a:pPr>
            <a:r>
              <a:rPr lang="zh-CN" altLang="en-US" sz="3600" b="1" i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相互独立事件及其同时发生的概率</a:t>
            </a:r>
            <a:endParaRPr lang="zh-CN" altLang="en-US" sz="3600" b="1" i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2" name="文本框 165891"/>
          <p:cNvSpPr txBox="1"/>
          <p:nvPr/>
        </p:nvSpPr>
        <p:spPr>
          <a:xfrm>
            <a:off x="533400" y="1524000"/>
            <a:ext cx="8229600" cy="207486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设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为两个事件，如果  </a:t>
            </a:r>
            <a:r>
              <a:rPr lang="en-US" altLang="zh-CN" sz="2800" b="1" i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P(AB)=P(A)P(B)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则称事件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与事件</a:t>
            </a:r>
            <a:r>
              <a:rPr lang="en-US" altLang="zh-CN" sz="2800" b="1" i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相互独立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即事件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（或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）是否发生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对事件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（或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）发生的概率没有影响，这样两个事件叫做相互独立事件</a:t>
            </a:r>
            <a:r>
              <a:rPr lang="zh-CN" altLang="en-US" sz="32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65902" name="组合 165901"/>
          <p:cNvGrpSpPr/>
          <p:nvPr/>
        </p:nvGrpSpPr>
        <p:grpSpPr>
          <a:xfrm>
            <a:off x="228600" y="5638800"/>
            <a:ext cx="8610600" cy="884238"/>
            <a:chOff x="144" y="3648"/>
            <a:chExt cx="5424" cy="557"/>
          </a:xfrm>
        </p:grpSpPr>
        <p:sp>
          <p:nvSpPr>
            <p:cNvPr id="165894" name="文本框 165893"/>
            <p:cNvSpPr txBox="1"/>
            <p:nvPr/>
          </p:nvSpPr>
          <p:spPr>
            <a:xfrm>
              <a:off x="144" y="3648"/>
              <a:ext cx="5424" cy="5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buClrTx/>
              </a:pPr>
              <a:r>
                <a:rPr lang="en-US" altLang="zh-CN" sz="2800" b="1" i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②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如果事件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相互独立，那么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与</a:t>
              </a:r>
              <a:r>
                <a:rPr lang="en-US" altLang="zh-CN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altLang="en-US" sz="2400" b="1" i="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是不是相互独立的</a:t>
              </a:r>
              <a:endParaRPr lang="zh-CN" altLang="en-US" sz="2400" b="1" i="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65895" name="直接连接符 165894"/>
            <p:cNvSpPr/>
            <p:nvPr/>
          </p:nvSpPr>
          <p:spPr>
            <a:xfrm>
              <a:off x="3312" y="3696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5896" name="直接连接符 165895"/>
            <p:cNvSpPr/>
            <p:nvPr/>
          </p:nvSpPr>
          <p:spPr>
            <a:xfrm>
              <a:off x="4299" y="3680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5897" name="直接连接符 165896"/>
            <p:cNvSpPr/>
            <p:nvPr/>
          </p:nvSpPr>
          <p:spPr>
            <a:xfrm>
              <a:off x="3648" y="3696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5898" name="直接连接符 165897"/>
            <p:cNvSpPr/>
            <p:nvPr/>
          </p:nvSpPr>
          <p:spPr>
            <a:xfrm>
              <a:off x="4656" y="3696"/>
              <a:ext cx="12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65899" name="文本框 165898"/>
          <p:cNvSpPr txBox="1"/>
          <p:nvPr/>
        </p:nvSpPr>
        <p:spPr>
          <a:xfrm>
            <a:off x="152400" y="3429000"/>
            <a:ext cx="8748713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buClrTx/>
            </a:pPr>
            <a:r>
              <a:rPr lang="zh-CN" altLang="en-US" sz="3200" b="1" i="0" dirty="0">
                <a:solidFill>
                  <a:srgbClr val="FF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注：</a:t>
            </a:r>
            <a:endParaRPr lang="zh-CN" altLang="en-US" sz="3200" b="1" i="0" dirty="0">
              <a:solidFill>
                <a:srgbClr val="FF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Tx/>
            </a:pPr>
            <a:r>
              <a:rPr lang="en-US" altLang="zh-CN" sz="2800" b="1" i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i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区别：</a:t>
            </a:r>
            <a:r>
              <a:rPr lang="zh-CN" altLang="en-US" sz="24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互斥事件和相互独立事件是两个不同概念：</a:t>
            </a:r>
            <a:endParaRPr lang="zh-CN" altLang="en-US" sz="24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5900" name="文本框 165899"/>
          <p:cNvSpPr txBox="1"/>
          <p:nvPr/>
        </p:nvSpPr>
        <p:spPr>
          <a:xfrm>
            <a:off x="609600" y="4495800"/>
            <a:ext cx="80010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buClrTx/>
            </a:pPr>
            <a:r>
              <a:rPr lang="zh-CN" altLang="en-US" sz="2400" b="1" i="0" dirty="0">
                <a:solidFill>
                  <a:srgbClr val="99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两个事件互斥</a:t>
            </a:r>
            <a:r>
              <a:rPr lang="zh-CN" altLang="en-US" sz="2400" b="1" i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是指这两个事件不可能同时发生</a:t>
            </a:r>
            <a:r>
              <a:rPr lang="zh-CN" altLang="en-US" sz="24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24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Tx/>
            </a:pPr>
            <a:r>
              <a:rPr lang="zh-CN" altLang="en-US" sz="2400" b="1" i="0" dirty="0">
                <a:solidFill>
                  <a:srgbClr val="99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两个事件相互独立</a:t>
            </a:r>
            <a:r>
              <a:rPr lang="zh-CN" altLang="en-US" sz="2400" b="1" i="0" u="sng" dirty="0">
                <a:latin typeface="Times New Roman" panose="02020603050405020304" pitchFamily="18" charset="0"/>
                <a:ea typeface="宋体" panose="02010600030101010101" pitchFamily="2" charset="-122"/>
              </a:rPr>
              <a:t>是指一个事件的发生与否对另一个事件发生的概率没有影响。</a:t>
            </a:r>
            <a:endParaRPr lang="zh-CN" altLang="en-US" sz="1600" b="0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901" name="矩形 165900"/>
          <p:cNvSpPr/>
          <p:nvPr/>
        </p:nvSpPr>
        <p:spPr>
          <a:xfrm>
            <a:off x="2286000" y="609600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相互独立</a:t>
            </a:r>
            <a:endParaRPr lang="zh-CN" altLang="en-US" sz="2800" b="1" i="0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5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9" grpId="0"/>
      <p:bldP spid="165900" grpId="0"/>
      <p:bldP spid="1659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7938" name="文本框 167937"/>
          <p:cNvSpPr txBox="1"/>
          <p:nvPr/>
        </p:nvSpPr>
        <p:spPr>
          <a:xfrm>
            <a:off x="228600" y="304800"/>
            <a:ext cx="7323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en-US" altLang="zh-CN" sz="32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、相互独立事件同时发生的概率公式：</a:t>
            </a:r>
            <a:endParaRPr lang="zh-CN" altLang="en-US" sz="3200" b="1" i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7939" name="文本框 167938"/>
          <p:cNvSpPr txBox="1"/>
          <p:nvPr/>
        </p:nvSpPr>
        <p:spPr>
          <a:xfrm>
            <a:off x="533400" y="990600"/>
            <a:ext cx="72882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第一、第二次都取到红皮蛋”</a:t>
            </a:r>
            <a:r>
              <a:rPr lang="zh-CN" altLang="en-US" sz="2800" b="1" i="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是一个事件，</a:t>
            </a:r>
            <a:endParaRPr lang="zh-CN" altLang="en-US" sz="32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7940" name="矩形 167939"/>
          <p:cNvSpPr/>
          <p:nvPr/>
        </p:nvSpPr>
        <p:spPr>
          <a:xfrm>
            <a:off x="827088" y="1481138"/>
            <a:ext cx="75723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它的发生就是事件</a:t>
            </a: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A,B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同时发生，将它记作</a:t>
            </a:r>
            <a:r>
              <a:rPr lang="en-US" altLang="zh-CN" sz="32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sz="3200" b="1" i="0">
                <a:solidFill>
                  <a:srgbClr val="0000FF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•</a:t>
            </a:r>
            <a:r>
              <a:rPr lang="en-US" altLang="zh-CN" sz="32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7941" name="文本框 167940"/>
          <p:cNvSpPr txBox="1"/>
          <p:nvPr/>
        </p:nvSpPr>
        <p:spPr>
          <a:xfrm>
            <a:off x="250825" y="3729038"/>
            <a:ext cx="85121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buClrTx/>
            </a:pPr>
            <a:r>
              <a:rPr lang="en-US" altLang="zh-CN" sz="2800" b="1" i="0" dirty="0">
                <a:solidFill>
                  <a:srgbClr val="9900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800" b="1" i="0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这就是说，两个相互独立事件同时发生的概率，等于每个事件的概率的积。</a:t>
            </a:r>
            <a:endParaRPr lang="zh-CN" altLang="en-US" sz="2800" b="1" i="0">
              <a:solidFill>
                <a:srgbClr val="990033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7942" name="文本框 167941"/>
          <p:cNvSpPr txBox="1"/>
          <p:nvPr/>
        </p:nvSpPr>
        <p:spPr>
          <a:xfrm>
            <a:off x="179388" y="4643438"/>
            <a:ext cx="886142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一般地，如果事件</a:t>
            </a:r>
            <a:r>
              <a:rPr lang="en-US" altLang="zh-CN" sz="2800" b="1" i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="1" i="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i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b="1" i="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0" baseline="3000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相互独立，那么这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事件同时发生的概率等于每个事件发生的概率的积，即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7943" name="文本框 167942"/>
          <p:cNvSpPr txBox="1"/>
          <p:nvPr/>
        </p:nvSpPr>
        <p:spPr>
          <a:xfrm>
            <a:off x="250825" y="5805488"/>
            <a:ext cx="8553450" cy="58896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>
              <a:buClrTx/>
            </a:pP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 i="0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=P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·P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0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i="0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 i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200" b="1" i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7944" name="文本框 167943"/>
          <p:cNvSpPr txBox="1"/>
          <p:nvPr/>
        </p:nvSpPr>
        <p:spPr>
          <a:xfrm>
            <a:off x="288925" y="2117725"/>
            <a:ext cx="8820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两个相互独立事件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A,B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同时发生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即事件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•B</a:t>
            </a:r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发生的概</a:t>
            </a:r>
            <a:endParaRPr lang="zh-CN" altLang="en-US" sz="2800" b="1" i="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率为：</a:t>
            </a:r>
            <a:endParaRPr lang="zh-CN" altLang="en-US" sz="2800" b="1" i="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167945" name="组合 167944"/>
          <p:cNvGrpSpPr/>
          <p:nvPr/>
        </p:nvGrpSpPr>
        <p:grpSpPr>
          <a:xfrm>
            <a:off x="1143000" y="3124200"/>
            <a:ext cx="6400800" cy="608013"/>
            <a:chOff x="599" y="1641"/>
            <a:chExt cx="4141" cy="383"/>
          </a:xfrm>
        </p:grpSpPr>
        <p:graphicFrame>
          <p:nvGraphicFramePr>
            <p:cNvPr id="167946" name="对象 167945"/>
            <p:cNvGraphicFramePr/>
            <p:nvPr/>
          </p:nvGraphicFramePr>
          <p:xfrm>
            <a:off x="612" y="1661"/>
            <a:ext cx="3933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383030" imgH="203200" progId="Equation.3">
                    <p:embed/>
                  </p:oleObj>
                </mc:Choice>
                <mc:Fallback>
                  <p:oleObj name="" r:id="rId1" imgW="1383030" imgH="2032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12" y="1661"/>
                          <a:ext cx="3933" cy="3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7947" name="文本框 167946"/>
            <p:cNvSpPr txBox="1"/>
            <p:nvPr/>
          </p:nvSpPr>
          <p:spPr>
            <a:xfrm>
              <a:off x="599" y="1641"/>
              <a:ext cx="4141" cy="335"/>
            </a:xfrm>
            <a:prstGeom prst="rect">
              <a:avLst/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lvl="0" algn="l"/>
              <a:r>
                <a:rPr lang="en-US" altLang="zh-CN" sz="2800" b="0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           </a:t>
              </a:r>
              <a:endParaRPr lang="en-US" altLang="zh-CN" sz="2800" b="0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7948" name="直接连接符 167947"/>
          <p:cNvSpPr/>
          <p:nvPr/>
        </p:nvSpPr>
        <p:spPr>
          <a:xfrm>
            <a:off x="4343400" y="2057400"/>
            <a:ext cx="12954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7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/>
      <p:bldP spid="167940" grpId="0"/>
      <p:bldP spid="167941" grpId="0"/>
      <p:bldP spid="167942" grpId="0"/>
      <p:bldP spid="167943" grpId="0" animBg="1"/>
      <p:bldP spid="1679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9986" name="文本框 169985"/>
          <p:cNvSpPr txBox="1"/>
          <p:nvPr/>
        </p:nvSpPr>
        <p:spPr>
          <a:xfrm>
            <a:off x="228600" y="381000"/>
            <a:ext cx="790257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600" b="1" i="1" dirty="0">
                <a:solidFill>
                  <a:srgbClr val="0033CC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试一试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判断事件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A, B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是否为互斥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互独事件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? 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87" name="文本框 169986"/>
          <p:cNvSpPr txBox="1"/>
          <p:nvPr/>
        </p:nvSpPr>
        <p:spPr>
          <a:xfrm>
            <a:off x="533400" y="1143000"/>
            <a:ext cx="8053388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篮球比赛 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“罚球二次”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表示“ 第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球罚中”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表示“第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球罚中”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88" name="文本框 169987"/>
          <p:cNvSpPr txBox="1"/>
          <p:nvPr/>
        </p:nvSpPr>
        <p:spPr>
          <a:xfrm>
            <a:off x="533400" y="2286000"/>
            <a:ext cx="803910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篮球比赛 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1+1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罚球”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表示 “ 第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球罚中”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表示 “第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球罚中”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89" name="文本框 169988"/>
          <p:cNvSpPr txBox="1"/>
          <p:nvPr/>
        </p:nvSpPr>
        <p:spPr>
          <a:xfrm>
            <a:off x="381000" y="3352800"/>
            <a:ext cx="8093075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袋中有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个白球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个黑球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从袋中依此取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球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A:“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取出的是白球”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B:“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取出的是黑球” 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(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不放回抽取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90" name="文本框 169989"/>
          <p:cNvSpPr txBox="1"/>
          <p:nvPr/>
        </p:nvSpPr>
        <p:spPr>
          <a:xfrm>
            <a:off x="304800" y="4800600"/>
            <a:ext cx="84582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袋中有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个白球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个黑球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从袋中依此取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球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为“取出的是白球”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为“取出的是白球”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(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放回抽取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91" name="文本框 169990"/>
          <p:cNvSpPr txBox="1"/>
          <p:nvPr/>
        </p:nvSpPr>
        <p:spPr>
          <a:xfrm>
            <a:off x="4876800" y="1676400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为互独事件</a:t>
            </a:r>
            <a:endParaRPr lang="zh-CN" altLang="en-US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92" name="文本框 169991"/>
          <p:cNvSpPr txBox="1"/>
          <p:nvPr/>
        </p:nvSpPr>
        <p:spPr>
          <a:xfrm>
            <a:off x="4876800" y="2819400"/>
            <a:ext cx="3048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不是互独事件</a:t>
            </a:r>
            <a:endParaRPr lang="zh-CN" altLang="en-US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93" name="文本框 169992"/>
          <p:cNvSpPr txBox="1"/>
          <p:nvPr/>
        </p:nvSpPr>
        <p:spPr>
          <a:xfrm>
            <a:off x="3581400" y="58674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为互独事件</a:t>
            </a:r>
            <a:endParaRPr lang="zh-CN" altLang="en-US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9994" name="文本框 169993"/>
          <p:cNvSpPr txBox="1"/>
          <p:nvPr/>
        </p:nvSpPr>
        <p:spPr>
          <a:xfrm>
            <a:off x="3886200" y="4343400"/>
            <a:ext cx="419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为非互独也非互斥事件</a:t>
            </a:r>
            <a:endParaRPr lang="zh-CN" altLang="en-US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1" grpId="0"/>
      <p:bldP spid="169992" grpId="0"/>
      <p:bldP spid="169993" grpId="0"/>
      <p:bldP spid="1699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8962" name="文本框 168961"/>
          <p:cNvSpPr txBox="1"/>
          <p:nvPr/>
        </p:nvSpPr>
        <p:spPr>
          <a:xfrm>
            <a:off x="228600" y="304800"/>
            <a:ext cx="8534400" cy="421163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zh-CN" altLang="en-US" sz="3200" b="1" i="1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例</a:t>
            </a:r>
            <a:r>
              <a:rPr lang="en-US" altLang="zh-CN" sz="3200" b="1" i="1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1  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某商场推出二次开奖活动，凡购买一定价值的商品可以获得一张奖券。奖券上有一个兑奖号码，可以分别参加两次抽奖方式相同的兑奖活动。如果两次兑奖活动的中奖概率都是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0.05 ,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求两次抽奖中以下事件的概率：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）都抽到某一指定号码；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）恰有一次抽到某一指定号码；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Tx/>
            </a:pP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）至少有一次抽到某一指定号码。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1010" name="文本框 171009"/>
          <p:cNvSpPr txBox="1"/>
          <p:nvPr/>
        </p:nvSpPr>
        <p:spPr>
          <a:xfrm>
            <a:off x="304800" y="381000"/>
            <a:ext cx="8137525" cy="1036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例</a:t>
            </a:r>
            <a:r>
              <a:rPr lang="en-US" altLang="zh-CN" sz="3200" b="1" i="1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2 </a:t>
            </a:r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甲、乙二人各进行</a:t>
            </a:r>
            <a:r>
              <a:rPr lang="en-US" altLang="zh-CN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次射击比赛，如果</a:t>
            </a:r>
            <a:r>
              <a:rPr lang="en-US" altLang="zh-CN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人</a:t>
            </a:r>
            <a:endParaRPr lang="zh-CN" altLang="en-US" sz="3000" b="1" i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l"/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击中目标的概率都是</a:t>
            </a:r>
            <a:r>
              <a:rPr lang="en-US" altLang="zh-CN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0.6</a:t>
            </a:r>
            <a:r>
              <a:rPr lang="zh-CN" altLang="en-US" sz="3000" b="1" i="0" dirty="0">
                <a:latin typeface="宋体" panose="02010600030101010101" pitchFamily="2" charset="-122"/>
                <a:ea typeface="宋体" panose="02010600030101010101" pitchFamily="2" charset="-122"/>
              </a:rPr>
              <a:t>，计算：</a:t>
            </a:r>
            <a:endParaRPr lang="zh-CN" altLang="en-US" sz="3000" b="1" i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1011" name="文本框 171010"/>
          <p:cNvSpPr txBox="1"/>
          <p:nvPr/>
        </p:nvSpPr>
        <p:spPr>
          <a:xfrm>
            <a:off x="323850" y="1341438"/>
            <a:ext cx="5616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）两人都击中目标的概率</a:t>
            </a:r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1021" name="组合 171020"/>
          <p:cNvGrpSpPr/>
          <p:nvPr/>
        </p:nvGrpSpPr>
        <p:grpSpPr>
          <a:xfrm>
            <a:off x="250825" y="1989138"/>
            <a:ext cx="6048375" cy="1166812"/>
            <a:chOff x="158" y="1253"/>
            <a:chExt cx="3810" cy="735"/>
          </a:xfrm>
        </p:grpSpPr>
        <p:sp>
          <p:nvSpPr>
            <p:cNvPr id="171012" name="文本框 171011"/>
            <p:cNvSpPr txBox="1"/>
            <p:nvPr/>
          </p:nvSpPr>
          <p:spPr>
            <a:xfrm>
              <a:off x="158" y="1253"/>
              <a:ext cx="381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spcBef>
                  <a:spcPct val="50000"/>
                </a:spcBef>
              </a:pPr>
              <a:r>
                <a:rPr lang="zh-CN" altLang="en-US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）其中恰由</a:t>
              </a:r>
              <a:r>
                <a:rPr lang="en-US" altLang="zh-CN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人击中目标的概率</a:t>
              </a:r>
              <a:endPara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1013" name="文本框 171012"/>
            <p:cNvSpPr txBox="1"/>
            <p:nvPr/>
          </p:nvSpPr>
          <p:spPr>
            <a:xfrm>
              <a:off x="158" y="1661"/>
              <a:ext cx="3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spcBef>
                  <a:spcPct val="50000"/>
                </a:spcBef>
              </a:pPr>
              <a:r>
                <a:rPr lang="zh-CN" altLang="en-US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zh-CN" altLang="en-US" sz="2800" b="1" i="0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）至少有一人击中目标的概率</a:t>
              </a:r>
              <a:endPara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1014" name="文本框 171013"/>
          <p:cNvSpPr txBox="1"/>
          <p:nvPr/>
        </p:nvSpPr>
        <p:spPr>
          <a:xfrm>
            <a:off x="228600" y="2057400"/>
            <a:ext cx="85693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0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(1)  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记“甲射击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次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击中目标”为</a:t>
            </a:r>
            <a:r>
              <a:rPr lang="zh-CN" altLang="en-US" sz="30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30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A.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乙射   击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次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击中目标”为</a:t>
            </a:r>
            <a:r>
              <a:rPr lang="zh-CN" altLang="en-US" sz="30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30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en-US" altLang="zh-CN" sz="30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0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15" name="文本框 171014"/>
          <p:cNvSpPr txBox="1"/>
          <p:nvPr/>
        </p:nvSpPr>
        <p:spPr>
          <a:xfrm>
            <a:off x="392113" y="4941888"/>
            <a:ext cx="59801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答：两人都击中目标的概率是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0.36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16" name="矩形 171015"/>
          <p:cNvSpPr/>
          <p:nvPr/>
        </p:nvSpPr>
        <p:spPr>
          <a:xfrm>
            <a:off x="4572000" y="6262688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endParaRPr lang="en-US" altLang="zh-CN" sz="1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endParaRPr lang="en-US" altLang="zh-CN" sz="1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17" name="矩形 171016"/>
          <p:cNvSpPr/>
          <p:nvPr/>
        </p:nvSpPr>
        <p:spPr>
          <a:xfrm>
            <a:off x="4724400" y="2514600"/>
            <a:ext cx="3411538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且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相互独立，</a:t>
            </a:r>
            <a:endParaRPr lang="zh-CN" altLang="en-US" sz="30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18" name="矩形 171017"/>
          <p:cNvSpPr/>
          <p:nvPr/>
        </p:nvSpPr>
        <p:spPr>
          <a:xfrm>
            <a:off x="228600" y="3048000"/>
            <a:ext cx="7934325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又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各射击</a:t>
            </a:r>
            <a:r>
              <a:rPr lang="en-US" altLang="zh-CN" sz="3000" b="1" i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000" b="1" i="0">
                <a:latin typeface="Arial" panose="020B0604020202020204" pitchFamily="34" charset="0"/>
                <a:ea typeface="宋体" panose="02010600030101010101" pitchFamily="2" charset="-122"/>
              </a:rPr>
              <a:t>次</a:t>
            </a:r>
            <a:r>
              <a:rPr lang="en-US" altLang="zh-CN" sz="3000" b="1" i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0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都击中目标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就是事件</a:t>
            </a:r>
            <a:r>
              <a:rPr lang="en-US" altLang="zh-CN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A,B</a:t>
            </a:r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同</a:t>
            </a:r>
            <a:endParaRPr lang="zh-CN" altLang="en-US" sz="30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时发生，</a:t>
            </a:r>
            <a:endParaRPr lang="zh-CN" altLang="en-US" sz="30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19" name="矩形 171018"/>
          <p:cNvSpPr/>
          <p:nvPr/>
        </p:nvSpPr>
        <p:spPr>
          <a:xfrm>
            <a:off x="1600200" y="3505200"/>
            <a:ext cx="72278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000" b="1" i="0" dirty="0">
                <a:latin typeface="Arial" panose="020B0604020202020204" pitchFamily="34" charset="0"/>
                <a:ea typeface="宋体" panose="02010600030101010101" pitchFamily="2" charset="-122"/>
              </a:rPr>
              <a:t>根据相互独立事件的概率的乘法公式</a:t>
            </a:r>
            <a:r>
              <a:rPr lang="en-US" altLang="zh-CN" sz="3000" b="1" i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200" b="1" i="0" dirty="0">
                <a:latin typeface="Arial" panose="020B0604020202020204" pitchFamily="34" charset="0"/>
                <a:ea typeface="宋体" panose="02010600030101010101" pitchFamily="2" charset="-122"/>
              </a:rPr>
              <a:t>得到</a:t>
            </a:r>
            <a:endParaRPr lang="zh-CN" altLang="en-US" sz="32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20" name="矩形 171019"/>
          <p:cNvSpPr/>
          <p:nvPr/>
        </p:nvSpPr>
        <p:spPr>
          <a:xfrm>
            <a:off x="1476375" y="4133850"/>
            <a:ext cx="5800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P(A•B)=P(A) •P(B)=0.6×0.6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0.36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7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/>
      <p:bldP spid="171014" grpId="0"/>
      <p:bldP spid="171015" grpId="0"/>
      <p:bldP spid="171017" grpId="0"/>
      <p:bldP spid="171018" grpId="0"/>
      <p:bldP spid="171019" grpId="0"/>
      <p:bldP spid="1710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2034" name="矩形 172033"/>
          <p:cNvSpPr/>
          <p:nvPr/>
        </p:nvSpPr>
        <p:spPr>
          <a:xfrm>
            <a:off x="395288" y="404813"/>
            <a:ext cx="79343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例</a:t>
            </a:r>
            <a:r>
              <a:rPr lang="en-US" altLang="zh-CN" sz="3200" b="1" i="1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2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甲、乙二人各进行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次射击比赛，如果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人击中目标的概率都是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0.6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，计算：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2035" name="文本框 172034"/>
          <p:cNvSpPr txBox="1"/>
          <p:nvPr/>
        </p:nvSpPr>
        <p:spPr>
          <a:xfrm>
            <a:off x="468313" y="1268413"/>
            <a:ext cx="57594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  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其中恰有</a:t>
            </a: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人击中目标的概率？</a:t>
            </a:r>
            <a:endParaRPr lang="zh-CN" altLang="en-US" sz="2800" b="1" i="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2036" name="组合 172035"/>
          <p:cNvGrpSpPr/>
          <p:nvPr/>
        </p:nvGrpSpPr>
        <p:grpSpPr>
          <a:xfrm>
            <a:off x="179388" y="1768475"/>
            <a:ext cx="8785225" cy="981075"/>
            <a:chOff x="113" y="1114"/>
            <a:chExt cx="5534" cy="618"/>
          </a:xfrm>
        </p:grpSpPr>
        <p:sp>
          <p:nvSpPr>
            <p:cNvPr id="172037" name="文本框 172036"/>
            <p:cNvSpPr txBox="1"/>
            <p:nvPr/>
          </p:nvSpPr>
          <p:spPr>
            <a:xfrm>
              <a:off x="113" y="1114"/>
              <a:ext cx="553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zh-CN" altLang="en-US" sz="2800" b="1" i="0" dirty="0">
                  <a:solidFill>
                    <a:srgbClr val="FF66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解：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“二人各射击</a:t>
              </a:r>
              <a:r>
                <a:rPr lang="en-US" altLang="zh-CN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次，</a:t>
              </a:r>
              <a:r>
                <a:rPr lang="zh-CN" altLang="en-US" sz="2800" b="1" i="0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恰有</a:t>
              </a:r>
              <a:r>
                <a:rPr lang="en-US" altLang="zh-CN" sz="2800" b="1" i="0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800" b="1" i="0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人击中目标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”包括两种情况</a:t>
              </a:r>
              <a:r>
                <a:rPr lang="en-US" altLang="zh-CN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: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一种是甲击中</a:t>
              </a:r>
              <a:r>
                <a:rPr lang="en-US" altLang="zh-CN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乙未击中（事件        ）</a:t>
              </a:r>
              <a:endPara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72038" name="对象 172037"/>
            <p:cNvGraphicFramePr/>
            <p:nvPr/>
          </p:nvGraphicFramePr>
          <p:xfrm>
            <a:off x="3456" y="1392"/>
            <a:ext cx="636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367665" imgH="203200" progId="Equation.DSMT4">
                    <p:embed/>
                  </p:oleObj>
                </mc:Choice>
                <mc:Fallback>
                  <p:oleObj name="" r:id="rId1" imgW="367665" imgH="2032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456" y="1392"/>
                          <a:ext cx="636" cy="3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72039" name="对象 172038"/>
          <p:cNvGraphicFramePr/>
          <p:nvPr/>
        </p:nvGraphicFramePr>
        <p:xfrm>
          <a:off x="2339975" y="4422775"/>
          <a:ext cx="4248150" cy="188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917700" imgH="914400" progId="Equation.3">
                  <p:embed/>
                </p:oleObj>
              </mc:Choice>
              <mc:Fallback>
                <p:oleObj name="" r:id="rId3" imgW="1917700" imgH="9144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975" y="4422775"/>
                        <a:ext cx="4248150" cy="188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0" name="文本框 172039"/>
          <p:cNvSpPr txBox="1"/>
          <p:nvPr/>
        </p:nvSpPr>
        <p:spPr>
          <a:xfrm>
            <a:off x="560388" y="6223000"/>
            <a:ext cx="65484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答：其中恰由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人击中目标的概率为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0.48.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2041" name="矩形 172040"/>
          <p:cNvSpPr/>
          <p:nvPr/>
        </p:nvSpPr>
        <p:spPr>
          <a:xfrm>
            <a:off x="250825" y="3490913"/>
            <a:ext cx="93599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根据互斥事件的概率加法公式和相互独立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事件的概率乘法公式，所求的概率是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2042" name="矩形 172041"/>
          <p:cNvSpPr/>
          <p:nvPr/>
        </p:nvSpPr>
        <p:spPr>
          <a:xfrm>
            <a:off x="304800" y="2209800"/>
            <a:ext cx="84137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    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另一种是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甲未击中，乙击中（事件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Ā•B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发生）。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2043" name="组合 172042"/>
          <p:cNvGrpSpPr/>
          <p:nvPr/>
        </p:nvGrpSpPr>
        <p:grpSpPr>
          <a:xfrm>
            <a:off x="215900" y="2636838"/>
            <a:ext cx="8893175" cy="1400175"/>
            <a:chOff x="136" y="1661"/>
            <a:chExt cx="5602" cy="882"/>
          </a:xfrm>
        </p:grpSpPr>
        <p:grpSp>
          <p:nvGrpSpPr>
            <p:cNvPr id="172044" name="组合 172043"/>
            <p:cNvGrpSpPr/>
            <p:nvPr/>
          </p:nvGrpSpPr>
          <p:grpSpPr>
            <a:xfrm>
              <a:off x="249" y="2205"/>
              <a:ext cx="479" cy="338"/>
              <a:chOff x="3140" y="2094"/>
              <a:chExt cx="465" cy="338"/>
            </a:xfrm>
          </p:grpSpPr>
          <p:grpSp>
            <p:nvGrpSpPr>
              <p:cNvPr id="172045" name="组合 172044"/>
              <p:cNvGrpSpPr/>
              <p:nvPr/>
            </p:nvGrpSpPr>
            <p:grpSpPr>
              <a:xfrm>
                <a:off x="3379" y="2105"/>
                <a:ext cx="226" cy="327"/>
                <a:chOff x="1429" y="2432"/>
                <a:chExt cx="226" cy="327"/>
              </a:xfrm>
            </p:grpSpPr>
            <p:sp>
              <p:nvSpPr>
                <p:cNvPr id="172046" name="文本框 172045"/>
                <p:cNvSpPr txBox="1"/>
                <p:nvPr/>
              </p:nvSpPr>
              <p:spPr>
                <a:xfrm>
                  <a:off x="1429" y="2432"/>
                  <a:ext cx="226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lvl="0" algn="l">
                    <a:spcBef>
                      <a:spcPct val="50000"/>
                    </a:spcBef>
                  </a:pPr>
                  <a:r>
                    <a:rPr lang="en-US" altLang="zh-CN" sz="2800" b="0" i="0">
                      <a:latin typeface="Arial" panose="020B0604020202020204" pitchFamily="34" charset="0"/>
                      <a:ea typeface="宋体" panose="02010600030101010101" pitchFamily="2" charset="-122"/>
                    </a:rPr>
                    <a:t>B</a:t>
                  </a:r>
                  <a:endParaRPr lang="en-US" altLang="zh-CN" sz="2800" b="0" i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72047" name="直接连接符 172046"/>
                <p:cNvSpPr/>
                <p:nvPr/>
              </p:nvSpPr>
              <p:spPr>
                <a:xfrm>
                  <a:off x="1519" y="2478"/>
                  <a:ext cx="91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72048" name="文本框 172047"/>
              <p:cNvSpPr txBox="1"/>
              <p:nvPr/>
            </p:nvSpPr>
            <p:spPr>
              <a:xfrm>
                <a:off x="3140" y="2094"/>
                <a:ext cx="33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lvl="0" algn="l"/>
                <a:r>
                  <a:rPr lang="en-US" altLang="zh-CN" sz="2800" b="0" i="0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800" b="0" i="0">
                    <a:latin typeface="Arial" panose="020B0604020202020204" pitchFamily="34" charset="0"/>
                    <a:ea typeface="Arial" panose="020B0604020202020204" pitchFamily="34" charset="0"/>
                  </a:rPr>
                  <a:t>•</a:t>
                </a:r>
                <a:endParaRPr lang="en-US" altLang="zh-CN" sz="2800" b="0" i="0"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172049" name="矩形 172048"/>
            <p:cNvSpPr/>
            <p:nvPr/>
          </p:nvSpPr>
          <p:spPr>
            <a:xfrm>
              <a:off x="136" y="1661"/>
              <a:ext cx="5602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en-US" altLang="zh-CN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                                                      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根据题意，这两</a:t>
              </a:r>
              <a:endPara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种情况在各射击</a:t>
              </a:r>
              <a:r>
                <a:rPr lang="en-US" altLang="zh-CN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次时不可能同时发生，即事件</a:t>
              </a:r>
              <a:r>
                <a:rPr lang="en-US" altLang="zh-CN" sz="2800" b="0" i="0">
                  <a:latin typeface="Arial" panose="020B0604020202020204" pitchFamily="34" charset="0"/>
                  <a:ea typeface="Arial" panose="020B0604020202020204" pitchFamily="34" charset="0"/>
                </a:rPr>
                <a:t>Ā</a:t>
              </a:r>
              <a:r>
                <a:rPr lang="en-US" altLang="zh-CN" sz="2800" b="0" i="0">
                  <a:latin typeface="Arial" panose="020B0604020202020204" pitchFamily="34" charset="0"/>
                  <a:ea typeface="宋体" panose="02010600030101010101" pitchFamily="2" charset="-122"/>
                </a:rPr>
                <a:t>•B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与</a:t>
              </a:r>
              <a:r>
                <a:rPr lang="zh-CN" altLang="en-US" sz="2800" b="0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 </a:t>
              </a:r>
              <a:endParaRPr lang="zh-CN" altLang="en-US" sz="2800" b="0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  互斥，</a:t>
              </a:r>
              <a:endPara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2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0" grpId="0"/>
      <p:bldP spid="172041" grpId="0"/>
      <p:bldP spid="1720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3058" name="文本框 173057"/>
          <p:cNvSpPr txBox="1"/>
          <p:nvPr/>
        </p:nvSpPr>
        <p:spPr>
          <a:xfrm>
            <a:off x="250825" y="333375"/>
            <a:ext cx="81375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例</a:t>
            </a:r>
            <a:r>
              <a:rPr lang="en-US" altLang="zh-CN" sz="3200" b="1" i="1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2  </a:t>
            </a:r>
            <a:r>
              <a:rPr lang="zh-CN" altLang="en-US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甲、乙二人各进行</a:t>
            </a:r>
            <a:r>
              <a:rPr lang="en-US" altLang="zh-CN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次射击比赛，如果</a:t>
            </a:r>
            <a:r>
              <a:rPr lang="en-US" altLang="zh-CN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人击中目标的概率都是</a:t>
            </a:r>
            <a:r>
              <a:rPr lang="en-US" altLang="zh-CN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0.6</a:t>
            </a:r>
            <a:r>
              <a:rPr lang="zh-CN" altLang="en-US" sz="2800" b="1" i="0" dirty="0">
                <a:latin typeface="宋体" panose="02010600030101010101" pitchFamily="2" charset="-122"/>
                <a:ea typeface="宋体" panose="02010600030101010101" pitchFamily="2" charset="-122"/>
              </a:rPr>
              <a:t>，计算：</a:t>
            </a:r>
            <a:endParaRPr lang="zh-CN" altLang="en-US" sz="2800" b="1" i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3059" name="文本框 173058"/>
          <p:cNvSpPr txBox="1"/>
          <p:nvPr/>
        </p:nvSpPr>
        <p:spPr>
          <a:xfrm>
            <a:off x="179388" y="1268413"/>
            <a:ext cx="56880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）至少有一人击中目标的概率</a:t>
            </a:r>
            <a:r>
              <a:rPr lang="en-US" altLang="zh-CN" sz="28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3060" name="文本框 173059"/>
          <p:cNvSpPr txBox="1"/>
          <p:nvPr/>
        </p:nvSpPr>
        <p:spPr>
          <a:xfrm>
            <a:off x="323850" y="1700213"/>
            <a:ext cx="84963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解法</a:t>
            </a:r>
            <a:r>
              <a:rPr lang="en-US" altLang="zh-CN" sz="28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zh-CN" sz="2800" b="1" i="0">
                <a:solidFill>
                  <a:schemeClr val="fol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两人各射击一次至少有一人击中目标的概率是</a:t>
            </a:r>
            <a:endParaRPr lang="zh-CN" altLang="en-US" sz="2800" b="1" i="0" dirty="0">
              <a:solidFill>
                <a:schemeClr val="fol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73061" name="对象 173060"/>
          <p:cNvGraphicFramePr/>
          <p:nvPr/>
        </p:nvGraphicFramePr>
        <p:xfrm>
          <a:off x="1487488" y="2133600"/>
          <a:ext cx="5449887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297430" imgH="431800" progId="Equation.3">
                  <p:embed/>
                </p:oleObj>
              </mc:Choice>
              <mc:Fallback>
                <p:oleObj name="" r:id="rId1" imgW="2297430" imgH="431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87488" y="2133600"/>
                        <a:ext cx="5449887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3062" name="文本框 173061"/>
          <p:cNvSpPr txBox="1"/>
          <p:nvPr/>
        </p:nvSpPr>
        <p:spPr>
          <a:xfrm>
            <a:off x="323850" y="3108325"/>
            <a:ext cx="52355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解法</a:t>
            </a:r>
            <a:r>
              <a:rPr lang="en-US" altLang="zh-CN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两人都未击中的概率是</a:t>
            </a:r>
            <a:endParaRPr lang="zh-CN" altLang="en-US" sz="2800" b="1" i="0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73063" name="对象 173062"/>
          <p:cNvGraphicFramePr/>
          <p:nvPr/>
        </p:nvGraphicFramePr>
        <p:xfrm>
          <a:off x="1042988" y="3573463"/>
          <a:ext cx="5200650" cy="221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2311400" imgH="965200" progId="Equation.3">
                  <p:embed/>
                </p:oleObj>
              </mc:Choice>
              <mc:Fallback>
                <p:oleObj name="" r:id="rId3" imgW="2311400" imgH="965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2988" y="3573463"/>
                        <a:ext cx="5200650" cy="2216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3064" name="文本框 173063"/>
          <p:cNvSpPr txBox="1"/>
          <p:nvPr/>
        </p:nvSpPr>
        <p:spPr>
          <a:xfrm>
            <a:off x="592138" y="5718175"/>
            <a:ext cx="5616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答：至少有一人击中的概率是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0.84.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0" grpId="0"/>
      <p:bldP spid="173062" grpId="0"/>
      <p:bldP spid="1730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82" name="文本框 174081"/>
          <p:cNvSpPr txBox="1"/>
          <p:nvPr/>
        </p:nvSpPr>
        <p:spPr>
          <a:xfrm>
            <a:off x="304800" y="214313"/>
            <a:ext cx="1981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3200" b="1" i="1" dirty="0">
                <a:solidFill>
                  <a:srgbClr val="0000FF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巩固练习</a:t>
            </a:r>
            <a:endParaRPr lang="zh-CN" altLang="en-US" sz="3200" b="1" i="1">
              <a:solidFill>
                <a:srgbClr val="0000FF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sp>
        <p:nvSpPr>
          <p:cNvPr id="174083" name="文本框 174082"/>
          <p:cNvSpPr txBox="1"/>
          <p:nvPr/>
        </p:nvSpPr>
        <p:spPr>
          <a:xfrm>
            <a:off x="127000" y="981075"/>
            <a:ext cx="8780463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生产一种零件，甲车间的合格率是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96%,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乙车间的合格率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97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％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从它们生产的零件中各抽取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件，都抽到合格品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的概率是多少？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084" name="文本框 174083"/>
          <p:cNvSpPr txBox="1"/>
          <p:nvPr/>
        </p:nvSpPr>
        <p:spPr>
          <a:xfrm>
            <a:off x="271463" y="2420938"/>
            <a:ext cx="8845550" cy="18002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800" b="1" i="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设从甲车间生产的零件中抽取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件得到合格品为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，从乙车间抽取一件得到合格品为事件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。那么，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件都是合格品就是事件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•B</a:t>
            </a:r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发生，又事件</a:t>
            </a:r>
            <a:r>
              <a:rPr lang="en-US" altLang="zh-CN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与</a:t>
            </a:r>
            <a:r>
              <a:rPr lang="en-US" altLang="zh-CN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相互独</a:t>
            </a:r>
            <a:endParaRPr lang="zh-CN" altLang="en-US" sz="2800" b="1" i="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Arial" panose="020B0604020202020204" pitchFamily="34" charset="0"/>
              </a:rPr>
              <a:t>立，所以抽到合格品的概率为</a:t>
            </a:r>
            <a:endParaRPr lang="en-US" altLang="en-US" sz="2800" b="1" i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174085" name="对象 174084"/>
          <p:cNvGraphicFramePr/>
          <p:nvPr/>
        </p:nvGraphicFramePr>
        <p:xfrm>
          <a:off x="1198563" y="4376738"/>
          <a:ext cx="5235575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714500" imgH="609600" progId="Equation.3">
                  <p:embed/>
                </p:oleObj>
              </mc:Choice>
              <mc:Fallback>
                <p:oleObj name="" r:id="rId1" imgW="1714500" imgH="609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98563" y="4376738"/>
                        <a:ext cx="5235575" cy="1428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4086" name="组合 174085"/>
          <p:cNvGrpSpPr/>
          <p:nvPr/>
        </p:nvGrpSpPr>
        <p:grpSpPr>
          <a:xfrm>
            <a:off x="468313" y="6059488"/>
            <a:ext cx="4824412" cy="798512"/>
            <a:chOff x="295" y="3817"/>
            <a:chExt cx="3039" cy="503"/>
          </a:xfrm>
        </p:grpSpPr>
        <p:sp>
          <p:nvSpPr>
            <p:cNvPr id="174087" name="文本框 174086"/>
            <p:cNvSpPr txBox="1"/>
            <p:nvPr/>
          </p:nvSpPr>
          <p:spPr>
            <a:xfrm>
              <a:off x="295" y="3874"/>
              <a:ext cx="258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l"/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答：抽到合格品的概率是</a:t>
              </a:r>
              <a:endPara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74088" name="对象 174087"/>
            <p:cNvGraphicFramePr/>
            <p:nvPr/>
          </p:nvGraphicFramePr>
          <p:xfrm>
            <a:off x="2880" y="3817"/>
            <a:ext cx="454" cy="5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3" imgW="292100" imgH="393700" progId="Equation.3">
                    <p:embed/>
                  </p:oleObj>
                </mc:Choice>
                <mc:Fallback>
                  <p:oleObj name="" r:id="rId3" imgW="292100" imgH="3937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80" y="3817"/>
                          <a:ext cx="454" cy="5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  <p:bldP spid="174083" grpId="0"/>
      <p:bldP spid="1740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5106" name="矩形 175105"/>
          <p:cNvSpPr/>
          <p:nvPr/>
        </p:nvSpPr>
        <p:spPr>
          <a:xfrm>
            <a:off x="152400" y="533400"/>
            <a:ext cx="8820150" cy="18605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l"/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例</a:t>
            </a:r>
            <a:r>
              <a:rPr lang="en-US" altLang="zh-CN" sz="3200" b="1" i="1" dirty="0">
                <a:solidFill>
                  <a:srgbClr val="0033CC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3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在一段线路中并联着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个自动控制的常开开关，只要其中有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个开关能够闭合，线路就能正常工作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假定在某段时间内每个开关闭合的概率都是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0.7,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计算在这段时间内线路正常工作的概率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5107" name="矩形 175106"/>
          <p:cNvSpPr/>
          <p:nvPr/>
        </p:nvSpPr>
        <p:spPr>
          <a:xfrm>
            <a:off x="0" y="29622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75108" name="对象 175107"/>
          <p:cNvGraphicFramePr/>
          <p:nvPr/>
        </p:nvGraphicFramePr>
        <p:xfrm>
          <a:off x="4211638" y="3021013"/>
          <a:ext cx="4932362" cy="278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2600325" imgH="1466850" progId="MSPhotoEd.3">
                  <p:embed/>
                </p:oleObj>
              </mc:Choice>
              <mc:Fallback>
                <p:oleObj name="" r:id="rId1" imgW="2600325" imgH="1466850" progId="MSPhotoEd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>
                        <a:lum bright="-41998" contrast="90000"/>
                      </a:blip>
                      <a:stretch>
                        <a:fillRect/>
                      </a:stretch>
                    </p:blipFill>
                    <p:spPr>
                      <a:xfrm>
                        <a:off x="4211638" y="3021013"/>
                        <a:ext cx="4932362" cy="2781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5109" name="文本框 175108"/>
          <p:cNvSpPr txBox="1"/>
          <p:nvPr/>
        </p:nvSpPr>
        <p:spPr>
          <a:xfrm>
            <a:off x="950913" y="52339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endParaRPr sz="1800" b="0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6130" name="文本框 176129"/>
          <p:cNvSpPr txBox="1"/>
          <p:nvPr/>
        </p:nvSpPr>
        <p:spPr>
          <a:xfrm>
            <a:off x="279400" y="1052513"/>
            <a:ext cx="847090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由题意，这段时间内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个开关是否能够闭合相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互之间没有影响。</a:t>
            </a:r>
            <a:endParaRPr lang="zh-CN" altLang="en-US" sz="2800" b="1" i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76131" name="对象 176130"/>
          <p:cNvGraphicFramePr/>
          <p:nvPr/>
        </p:nvGraphicFramePr>
        <p:xfrm>
          <a:off x="323850" y="2420938"/>
          <a:ext cx="8101013" cy="235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2781300" imgH="889000" progId="Equation.3">
                  <p:embed/>
                </p:oleObj>
              </mc:Choice>
              <mc:Fallback>
                <p:oleObj name="" r:id="rId1" imgW="2781300" imgH="8890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3850" y="2420938"/>
                        <a:ext cx="8101013" cy="2355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32" name="文本框 176131"/>
          <p:cNvSpPr txBox="1"/>
          <p:nvPr/>
        </p:nvSpPr>
        <p:spPr>
          <a:xfrm>
            <a:off x="539750" y="4868863"/>
            <a:ext cx="62595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所以这段事件内线路正常工作的概率是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76133" name="对象 176132"/>
          <p:cNvGraphicFramePr/>
          <p:nvPr/>
        </p:nvGraphicFramePr>
        <p:xfrm>
          <a:off x="1042988" y="5516563"/>
          <a:ext cx="5329237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195830" imgH="241300" progId="Equation.3">
                  <p:embed/>
                </p:oleObj>
              </mc:Choice>
              <mc:Fallback>
                <p:oleObj name="" r:id="rId3" imgW="2195830" imgH="2413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2988" y="5516563"/>
                        <a:ext cx="5329237" cy="677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34" name="文本框 176133"/>
          <p:cNvSpPr txBox="1"/>
          <p:nvPr/>
        </p:nvSpPr>
        <p:spPr>
          <a:xfrm>
            <a:off x="395288" y="6132513"/>
            <a:ext cx="74866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答：在这段时间内线路正常工作的概率是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0.973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6135" name="组合 176134"/>
          <p:cNvGrpSpPr/>
          <p:nvPr/>
        </p:nvGrpSpPr>
        <p:grpSpPr>
          <a:xfrm>
            <a:off x="107950" y="620713"/>
            <a:ext cx="8928100" cy="946150"/>
            <a:chOff x="68" y="391"/>
            <a:chExt cx="5624" cy="596"/>
          </a:xfrm>
        </p:grpSpPr>
        <p:graphicFrame>
          <p:nvGraphicFramePr>
            <p:cNvPr id="176136" name="对象 176135"/>
            <p:cNvGraphicFramePr/>
            <p:nvPr/>
          </p:nvGraphicFramePr>
          <p:xfrm>
            <a:off x="2835" y="391"/>
            <a:ext cx="1224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5" imgW="799465" imgH="228600" progId="Equation.3">
                    <p:embed/>
                  </p:oleObj>
                </mc:Choice>
                <mc:Fallback>
                  <p:oleObj name="" r:id="rId5" imgW="799465" imgH="2286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835" y="391"/>
                          <a:ext cx="1224" cy="34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6137" name="矩形 176136"/>
            <p:cNvSpPr/>
            <p:nvPr/>
          </p:nvSpPr>
          <p:spPr>
            <a:xfrm>
              <a:off x="68" y="391"/>
              <a:ext cx="562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zh-CN" altLang="en-US" sz="2800" b="1" i="0" dirty="0">
                  <a:solidFill>
                    <a:srgbClr val="FF66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解：</a:t>
              </a:r>
              <a:r>
                <a:rPr lang="zh-CN" altLang="en-US" sz="2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分别记这段时间内开关                    能够闭合为事件</a:t>
              </a:r>
              <a:r>
                <a:rPr lang="en-US" altLang="zh-CN" sz="2800" b="1" i="0">
                  <a:latin typeface="Arial" panose="020B0604020202020204" pitchFamily="34" charset="0"/>
                  <a:ea typeface="宋体" panose="02010600030101010101" pitchFamily="2" charset="-122"/>
                </a:rPr>
                <a:t>A,B,C.</a:t>
              </a:r>
              <a:endPara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6138" name="矩形 176137"/>
          <p:cNvSpPr/>
          <p:nvPr/>
        </p:nvSpPr>
        <p:spPr>
          <a:xfrm>
            <a:off x="323850" y="1484313"/>
            <a:ext cx="85693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根据相互独立事件的概率乘法式这段时间内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个开关都不能闭合的概率是  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0" grpId="0"/>
      <p:bldP spid="176132" grpId="0"/>
      <p:bldP spid="176134" grpId="0"/>
      <p:bldP spid="1761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3298" name="文本框 183297"/>
          <p:cNvSpPr txBox="1"/>
          <p:nvPr/>
        </p:nvSpPr>
        <p:spPr>
          <a:xfrm>
            <a:off x="381000" y="381000"/>
            <a:ext cx="297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巩固练习</a:t>
            </a:r>
            <a:endParaRPr lang="zh-CN" altLang="en-US" sz="2800" b="1" i="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299" name="文本框 183298"/>
          <p:cNvSpPr txBox="1"/>
          <p:nvPr/>
        </p:nvSpPr>
        <p:spPr>
          <a:xfrm>
            <a:off x="304800" y="1143000"/>
            <a:ext cx="8305800" cy="1373188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Tx/>
            </a:pP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、分别抛掷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枚质地均匀的硬币，设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是事件“第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枚为正面”，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是事件“第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枚为正面”，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是事件“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枚结果相同”。问：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b="1" i="0" dirty="0">
                <a:latin typeface="Times New Roman" panose="02020603050405020304" pitchFamily="18" charset="0"/>
                <a:ea typeface="宋体" panose="02010600030101010101" pitchFamily="2" charset="-122"/>
              </a:rPr>
              <a:t>中哪两个相互独立？</a:t>
            </a:r>
            <a:endParaRPr lang="zh-CN" altLang="en-US" sz="2800" b="1" i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7154" name="文本框 177153"/>
          <p:cNvSpPr txBox="1"/>
          <p:nvPr/>
        </p:nvSpPr>
        <p:spPr>
          <a:xfrm>
            <a:off x="381000" y="381000"/>
            <a:ext cx="297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巩固练习</a:t>
            </a:r>
            <a:endParaRPr lang="zh-CN" altLang="en-US" sz="2800" b="1" i="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55" name="文本框 177154"/>
          <p:cNvSpPr txBox="1"/>
          <p:nvPr/>
        </p:nvSpPr>
        <p:spPr>
          <a:xfrm>
            <a:off x="407988" y="1052513"/>
            <a:ext cx="8477250" cy="18002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、在一段时间内，甲地下雨的概率是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0.2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，乙地下雨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的概率是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0.3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，假定在这段时间内两地是否下雨相互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之间没有影响，计算在这段时间内：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）甲、乙两地都下雨的概率；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56" name="文本框 177155"/>
          <p:cNvSpPr txBox="1"/>
          <p:nvPr/>
        </p:nvSpPr>
        <p:spPr>
          <a:xfrm>
            <a:off x="395288" y="3644900"/>
            <a:ext cx="66246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）甲、乙两地都不下雨的概率；</a:t>
            </a:r>
            <a:endParaRPr lang="zh-CN" altLang="en-US" sz="1800" b="0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57" name="文本框 177156"/>
          <p:cNvSpPr txBox="1"/>
          <p:nvPr/>
        </p:nvSpPr>
        <p:spPr>
          <a:xfrm>
            <a:off x="323850" y="5006975"/>
            <a:ext cx="73437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）其中至少有一方下雨的概率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58" name="文本框 177157"/>
          <p:cNvSpPr txBox="1"/>
          <p:nvPr/>
        </p:nvSpPr>
        <p:spPr>
          <a:xfrm>
            <a:off x="1600200" y="2852738"/>
            <a:ext cx="441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36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P=0.2×0.3</a:t>
            </a:r>
            <a:r>
              <a:rPr lang="zh-CN" altLang="en-US" sz="36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36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0.06</a:t>
            </a:r>
            <a:endParaRPr lang="en-US" altLang="zh-CN" sz="3600" b="1" i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59" name="文本框 177158"/>
          <p:cNvSpPr txBox="1"/>
          <p:nvPr/>
        </p:nvSpPr>
        <p:spPr>
          <a:xfrm>
            <a:off x="950913" y="4221163"/>
            <a:ext cx="5637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36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P=(1-0.2)×(1-0.3)=0.56</a:t>
            </a:r>
            <a:endParaRPr lang="en-US" altLang="zh-CN" sz="3600" b="1" i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7160" name="文本框 177159"/>
          <p:cNvSpPr txBox="1"/>
          <p:nvPr/>
        </p:nvSpPr>
        <p:spPr>
          <a:xfrm>
            <a:off x="1797050" y="5524500"/>
            <a:ext cx="3206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i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P=1-0.56=0.44</a:t>
            </a:r>
            <a:endParaRPr lang="en-US" altLang="zh-CN" sz="3600" b="1" i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8" grpId="0"/>
      <p:bldP spid="177159" grpId="0"/>
      <p:bldP spid="1771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9202" name="文本框 179201"/>
          <p:cNvSpPr txBox="1"/>
          <p:nvPr/>
        </p:nvSpPr>
        <p:spPr>
          <a:xfrm>
            <a:off x="152400" y="381000"/>
            <a:ext cx="8594725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某战士射击中靶的概率为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0.99.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若连续射击两次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求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: (1)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两次都中靶的概率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;(2)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至少有一次中靶的概率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(3)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至多有一次中靶的概率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;(4)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目标被击中的概率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9203" name="文本框 179202"/>
          <p:cNvSpPr txBox="1"/>
          <p:nvPr/>
        </p:nvSpPr>
        <p:spPr>
          <a:xfrm>
            <a:off x="457200" y="1905000"/>
            <a:ext cx="80772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分析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: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设事件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为“第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次射击中靶”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. B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为“第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次射击中靶”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endParaRPr lang="en-US" altLang="zh-CN" sz="24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又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∵A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是互斥事件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endParaRPr lang="en-US" altLang="zh-CN" sz="24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9204" name="文本框 179203"/>
          <p:cNvSpPr txBox="1"/>
          <p:nvPr/>
        </p:nvSpPr>
        <p:spPr>
          <a:xfrm>
            <a:off x="381000" y="2819400"/>
            <a:ext cx="78644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lvl="0" indent="-342900" algn="l"/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⑴ </a:t>
            </a:r>
            <a:r>
              <a:rPr lang="en-US" altLang="zh-CN" sz="2400" b="0" i="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两次都中靶” 是指 “事件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发生且事件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发生” 即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A·B </a:t>
            </a:r>
            <a:endParaRPr lang="en-US" altLang="zh-CN" sz="2400" b="0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0" indent="-342900" algn="l"/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   ∴ P( A·B</a:t>
            </a:r>
            <a:r>
              <a:rPr lang="zh-CN" altLang="en-US" sz="2400" b="0" i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= P</a:t>
            </a:r>
            <a:r>
              <a:rPr lang="zh-CN" altLang="en-US" sz="2400" b="0" i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0" i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·P</a:t>
            </a:r>
            <a:r>
              <a:rPr lang="zh-CN" altLang="en-US" sz="2400" b="0" i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0" i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b="0" i="0">
                <a:latin typeface="Arial" panose="020B0604020202020204" pitchFamily="34" charset="0"/>
                <a:ea typeface="宋体" panose="02010600030101010101" pitchFamily="2" charset="-122"/>
              </a:rPr>
              <a:t>= </a:t>
            </a:r>
            <a:endParaRPr lang="en-US" altLang="zh-CN" sz="2400" b="0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9205" name="组合 179204"/>
          <p:cNvGrpSpPr/>
          <p:nvPr/>
        </p:nvGrpSpPr>
        <p:grpSpPr>
          <a:xfrm>
            <a:off x="304800" y="3657600"/>
            <a:ext cx="7940675" cy="822325"/>
            <a:chOff x="374" y="2857"/>
            <a:chExt cx="5002" cy="518"/>
          </a:xfrm>
        </p:grpSpPr>
        <p:sp>
          <p:nvSpPr>
            <p:cNvPr id="179206" name="文本框 179205"/>
            <p:cNvSpPr txBox="1"/>
            <p:nvPr/>
          </p:nvSpPr>
          <p:spPr>
            <a:xfrm>
              <a:off x="374" y="2857"/>
              <a:ext cx="5002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r>
                <a:rPr lang="zh-CN" altLang="en-US" sz="1800" b="0" i="0" dirty="0"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至少有一次中靶” 是指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即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A·B + A·B+ A·B. ∴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求 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P(A·B + A·B+ A·B) 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9207" name="直接连接符 179206"/>
            <p:cNvSpPr/>
            <p:nvPr/>
          </p:nvSpPr>
          <p:spPr>
            <a:xfrm>
              <a:off x="1200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08" name="直接连接符 179207"/>
            <p:cNvSpPr/>
            <p:nvPr/>
          </p:nvSpPr>
          <p:spPr>
            <a:xfrm>
              <a:off x="1536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09" name="直接连接符 179208"/>
            <p:cNvSpPr/>
            <p:nvPr/>
          </p:nvSpPr>
          <p:spPr>
            <a:xfrm>
              <a:off x="3312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0" name="直接连接符 179209"/>
            <p:cNvSpPr/>
            <p:nvPr/>
          </p:nvSpPr>
          <p:spPr>
            <a:xfrm>
              <a:off x="3648" y="3168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9211" name="组合 179210"/>
          <p:cNvGrpSpPr/>
          <p:nvPr/>
        </p:nvGrpSpPr>
        <p:grpSpPr>
          <a:xfrm>
            <a:off x="381000" y="4495800"/>
            <a:ext cx="7940675" cy="822325"/>
            <a:chOff x="240" y="2736"/>
            <a:chExt cx="5002" cy="518"/>
          </a:xfrm>
        </p:grpSpPr>
        <p:sp>
          <p:nvSpPr>
            <p:cNvPr id="179212" name="文本框 179211"/>
            <p:cNvSpPr txBox="1"/>
            <p:nvPr/>
          </p:nvSpPr>
          <p:spPr>
            <a:xfrm>
              <a:off x="240" y="2736"/>
              <a:ext cx="5002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r>
                <a:rPr lang="zh-CN" altLang="en-US" sz="1800" b="0" i="0" dirty="0"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至多有一次中靶” 是指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即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A·B + A·B+ A·B. ∴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求 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P(A·B + A·B+ A·B) 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9213" name="直接连接符 179212"/>
            <p:cNvSpPr/>
            <p:nvPr/>
          </p:nvSpPr>
          <p:spPr>
            <a:xfrm>
              <a:off x="1056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4" name="直接连接符 179213"/>
            <p:cNvSpPr/>
            <p:nvPr/>
          </p:nvSpPr>
          <p:spPr>
            <a:xfrm>
              <a:off x="1440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5" name="直接连接符 179214"/>
            <p:cNvSpPr/>
            <p:nvPr/>
          </p:nvSpPr>
          <p:spPr>
            <a:xfrm>
              <a:off x="1920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6" name="直接连接符 179215"/>
            <p:cNvSpPr/>
            <p:nvPr/>
          </p:nvSpPr>
          <p:spPr>
            <a:xfrm>
              <a:off x="2112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7" name="直接连接符 179216"/>
            <p:cNvSpPr/>
            <p:nvPr/>
          </p:nvSpPr>
          <p:spPr>
            <a:xfrm>
              <a:off x="3168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8" name="直接连接符 179217"/>
            <p:cNvSpPr/>
            <p:nvPr/>
          </p:nvSpPr>
          <p:spPr>
            <a:xfrm>
              <a:off x="3504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19" name="直接连接符 179218"/>
            <p:cNvSpPr/>
            <p:nvPr/>
          </p:nvSpPr>
          <p:spPr>
            <a:xfrm>
              <a:off x="4032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20" name="直接连接符 179219"/>
            <p:cNvSpPr/>
            <p:nvPr/>
          </p:nvSpPr>
          <p:spPr>
            <a:xfrm>
              <a:off x="4224" y="3024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9221" name="组合 179220"/>
          <p:cNvGrpSpPr/>
          <p:nvPr/>
        </p:nvGrpSpPr>
        <p:grpSpPr>
          <a:xfrm>
            <a:off x="304800" y="5486400"/>
            <a:ext cx="7940675" cy="822325"/>
            <a:chOff x="374" y="2857"/>
            <a:chExt cx="5002" cy="518"/>
          </a:xfrm>
        </p:grpSpPr>
        <p:sp>
          <p:nvSpPr>
            <p:cNvPr id="179222" name="文本框 179221"/>
            <p:cNvSpPr txBox="1"/>
            <p:nvPr/>
          </p:nvSpPr>
          <p:spPr>
            <a:xfrm>
              <a:off x="374" y="2857"/>
              <a:ext cx="5002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（</a:t>
              </a:r>
              <a:r>
                <a:rPr lang="en-US" altLang="zh-CN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zh-CN" altLang="en-US" sz="18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r>
                <a:rPr lang="zh-CN" altLang="en-US" sz="2400" b="0" i="0" dirty="0"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目标被击中” 是指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不中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 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), (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r>
                <a:rPr lang="zh-CN" altLang="en-US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)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      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即 </a:t>
              </a:r>
              <a:r>
                <a:rPr lang="en-US" altLang="zh-CN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A·B + A·B+ A·B. ∴</a:t>
              </a:r>
              <a:r>
                <a:rPr lang="zh-CN" altLang="en-US" sz="2400" b="1" i="0" dirty="0">
                  <a:latin typeface="Arial" panose="020B0604020202020204" pitchFamily="34" charset="0"/>
                  <a:ea typeface="宋体" panose="02010600030101010101" pitchFamily="2" charset="-122"/>
                </a:rPr>
                <a:t>求 </a:t>
              </a:r>
              <a:r>
                <a:rPr lang="en-US" altLang="zh-CN" sz="2400" b="1" i="0">
                  <a:latin typeface="Arial" panose="020B0604020202020204" pitchFamily="34" charset="0"/>
                  <a:ea typeface="宋体" panose="02010600030101010101" pitchFamily="2" charset="-122"/>
                </a:rPr>
                <a:t>P(A·B + A·B+ A·B) </a:t>
              </a:r>
              <a:endPara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9223" name="直接连接符 179222"/>
            <p:cNvSpPr/>
            <p:nvPr/>
          </p:nvSpPr>
          <p:spPr>
            <a:xfrm>
              <a:off x="1200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24" name="直接连接符 179223"/>
            <p:cNvSpPr/>
            <p:nvPr/>
          </p:nvSpPr>
          <p:spPr>
            <a:xfrm>
              <a:off x="1536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25" name="直接连接符 179224"/>
            <p:cNvSpPr/>
            <p:nvPr/>
          </p:nvSpPr>
          <p:spPr>
            <a:xfrm>
              <a:off x="3312" y="3120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9226" name="直接连接符 179225"/>
            <p:cNvSpPr/>
            <p:nvPr/>
          </p:nvSpPr>
          <p:spPr>
            <a:xfrm>
              <a:off x="3648" y="3168"/>
              <a:ext cx="14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/>
      <p:bldP spid="1792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8178" name="文本框 178177"/>
          <p:cNvSpPr txBox="1"/>
          <p:nvPr/>
        </p:nvSpPr>
        <p:spPr>
          <a:xfrm>
            <a:off x="2438400" y="304800"/>
            <a:ext cx="24780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600" b="1" i="0" dirty="0">
                <a:solidFill>
                  <a:srgbClr val="990033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解题步骤：</a:t>
            </a:r>
            <a:endParaRPr lang="zh-CN" altLang="en-US" sz="3600" b="1" i="0" dirty="0">
              <a:solidFill>
                <a:srgbClr val="990033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8179" name="文本框 178178"/>
          <p:cNvSpPr txBox="1"/>
          <p:nvPr/>
        </p:nvSpPr>
        <p:spPr>
          <a:xfrm>
            <a:off x="228600" y="1371600"/>
            <a:ext cx="84042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用恰当的字母标记事件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如“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XX”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记为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A, “YY”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记为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B.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8180" name="文本框 178179"/>
          <p:cNvSpPr txBox="1"/>
          <p:nvPr/>
        </p:nvSpPr>
        <p:spPr>
          <a:xfrm>
            <a:off x="152400" y="2362200"/>
            <a:ext cx="88392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理清题意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判断各事件之间的关系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等可能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;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互斥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;</a:t>
            </a:r>
            <a:endParaRPr lang="en-US" altLang="zh-CN" sz="24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互独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;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对立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).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关键词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如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“至多”</a:t>
            </a:r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i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“至少” “同时” “恰有”</a:t>
            </a:r>
            <a:r>
              <a:rPr lang="en-US" altLang="zh-CN" sz="2400" b="1" i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 b="1" i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求“至多” “至少”事件概率时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通常考虑它们的对立事件的概率</a:t>
            </a:r>
            <a:r>
              <a:rPr lang="en-US" altLang="zh-CN" sz="24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8181" name="文本框 178180"/>
          <p:cNvSpPr txBox="1"/>
          <p:nvPr/>
        </p:nvSpPr>
        <p:spPr>
          <a:xfrm>
            <a:off x="152400" y="3886200"/>
            <a:ext cx="8229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寻找所求事件与已知事件之间的关系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所求事件”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i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分几类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考虑加法公式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转化为互斥事件</a:t>
            </a:r>
            <a:r>
              <a:rPr lang="en-US" altLang="zh-CN" sz="24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 </a:t>
            </a:r>
            <a:endParaRPr lang="en-US" altLang="zh-CN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4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2400" b="1" i="0" dirty="0">
                <a:latin typeface="Arial" panose="020B0604020202020204" pitchFamily="34" charset="0"/>
                <a:ea typeface="宋体" panose="02010600030101010101" pitchFamily="2" charset="-122"/>
              </a:rPr>
              <a:t>还是分几步组成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考虑乘法公式</a:t>
            </a:r>
            <a:r>
              <a:rPr lang="en-US" altLang="zh-CN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400" b="1" i="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转化为互独事件</a:t>
            </a:r>
            <a:r>
              <a:rPr lang="en-US" altLang="zh-CN" sz="24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 </a:t>
            </a:r>
            <a:endParaRPr lang="en-US" altLang="zh-CN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8182" name="文本框 178181"/>
          <p:cNvSpPr txBox="1"/>
          <p:nvPr/>
        </p:nvSpPr>
        <p:spPr>
          <a:xfrm>
            <a:off x="304800" y="5486400"/>
            <a:ext cx="2625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根据公式解答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0226" name="文本框 180225"/>
          <p:cNvSpPr txBox="1"/>
          <p:nvPr/>
        </p:nvSpPr>
        <p:spPr>
          <a:xfrm>
            <a:off x="304800" y="609600"/>
            <a:ext cx="8158163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射击时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甲射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次可射中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次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;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乙射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次可射中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次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甲</a:t>
            </a:r>
            <a:r>
              <a:rPr lang="en-US" altLang="zh-CN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乙同时射中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同一目标的概率为</a:t>
            </a:r>
            <a:r>
              <a:rPr lang="en-US" altLang="zh-CN" sz="2800" b="0" i="0">
                <a:latin typeface="Arial" panose="020B0604020202020204" pitchFamily="34" charset="0"/>
                <a:ea typeface="宋体" panose="02010600030101010101" pitchFamily="2" charset="-122"/>
              </a:rPr>
              <a:t>_______</a:t>
            </a:r>
            <a:endParaRPr lang="en-US" altLang="zh-CN" sz="2800" b="0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0227" name="文本框 180226"/>
          <p:cNvSpPr txBox="1"/>
          <p:nvPr/>
        </p:nvSpPr>
        <p:spPr>
          <a:xfrm>
            <a:off x="457200" y="1828800"/>
            <a:ext cx="825817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甲袋中有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 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(3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红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白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),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乙袋中有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 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(2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红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,1</a:t>
            </a:r>
            <a:r>
              <a:rPr lang="zh-CN" altLang="en-US" sz="2800" b="1" i="0">
                <a:latin typeface="Arial" panose="020B0604020202020204" pitchFamily="34" charset="0"/>
                <a:ea typeface="宋体" panose="02010600030101010101" pitchFamily="2" charset="-122"/>
              </a:rPr>
              <a:t>白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).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从每袋中任取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球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至少取到</a:t>
            </a:r>
            <a:r>
              <a:rPr lang="en-US" altLang="zh-CN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个白球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0228" name="组合 180227"/>
          <p:cNvGrpSpPr/>
          <p:nvPr/>
        </p:nvGrpSpPr>
        <p:grpSpPr>
          <a:xfrm>
            <a:off x="6781800" y="990600"/>
            <a:ext cx="438150" cy="641350"/>
            <a:chOff x="1142" y="2807"/>
            <a:chExt cx="276" cy="404"/>
          </a:xfrm>
        </p:grpSpPr>
        <p:sp>
          <p:nvSpPr>
            <p:cNvPr id="180229" name="文本框 180228"/>
            <p:cNvSpPr txBox="1"/>
            <p:nvPr/>
          </p:nvSpPr>
          <p:spPr>
            <a:xfrm>
              <a:off x="1142" y="2807"/>
              <a:ext cx="2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14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15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0230" name="直接连接符 180229"/>
            <p:cNvSpPr/>
            <p:nvPr/>
          </p:nvSpPr>
          <p:spPr>
            <a:xfrm>
              <a:off x="1200" y="3024"/>
              <a:ext cx="19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0231" name="组合 180230"/>
          <p:cNvGrpSpPr/>
          <p:nvPr/>
        </p:nvGrpSpPr>
        <p:grpSpPr>
          <a:xfrm>
            <a:off x="8229600" y="2209800"/>
            <a:ext cx="381000" cy="641350"/>
            <a:chOff x="2928" y="2880"/>
            <a:chExt cx="240" cy="404"/>
          </a:xfrm>
        </p:grpSpPr>
        <p:sp>
          <p:nvSpPr>
            <p:cNvPr id="180232" name="文本框 180231"/>
            <p:cNvSpPr txBox="1"/>
            <p:nvPr/>
          </p:nvSpPr>
          <p:spPr>
            <a:xfrm>
              <a:off x="2928" y="2880"/>
              <a:ext cx="2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5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0233" name="直接连接符 180232"/>
            <p:cNvSpPr/>
            <p:nvPr/>
          </p:nvSpPr>
          <p:spPr>
            <a:xfrm>
              <a:off x="2928" y="3072"/>
              <a:ext cx="19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80234" name="文本框 180233"/>
          <p:cNvSpPr txBox="1"/>
          <p:nvPr/>
        </p:nvSpPr>
        <p:spPr>
          <a:xfrm>
            <a:off x="457200" y="2895600"/>
            <a:ext cx="83756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乙二人单独解一道题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若甲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乙能解对该题的概率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分别是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m, n .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此题被解对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_______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0235" name="文本框 180234"/>
          <p:cNvSpPr txBox="1"/>
          <p:nvPr/>
        </p:nvSpPr>
        <p:spPr>
          <a:xfrm>
            <a:off x="6400800" y="3352800"/>
            <a:ext cx="152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 dirty="0" err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m+n- mn</a:t>
            </a:r>
            <a:endParaRPr lang="en-US" altLang="zh-CN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0236" name="文本框 180235"/>
          <p:cNvSpPr txBox="1"/>
          <p:nvPr/>
        </p:nvSpPr>
        <p:spPr>
          <a:xfrm>
            <a:off x="457200" y="4876800"/>
            <a:ext cx="840740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有一谜语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甲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乙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丙猜对的概率分别是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1/5, 1/3 , 1/4 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则三人中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恰有一人猜对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该谜语的概率是</a:t>
            </a:r>
            <a:r>
              <a:rPr lang="en-US" altLang="zh-CN" sz="2800" b="0" i="0"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endParaRPr lang="en-US" altLang="zh-CN" sz="2800" b="0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0237" name="组合 180236"/>
          <p:cNvGrpSpPr/>
          <p:nvPr/>
        </p:nvGrpSpPr>
        <p:grpSpPr>
          <a:xfrm>
            <a:off x="7162800" y="5334000"/>
            <a:ext cx="457200" cy="641350"/>
            <a:chOff x="4032" y="3552"/>
            <a:chExt cx="240" cy="358"/>
          </a:xfrm>
        </p:grpSpPr>
        <p:sp>
          <p:nvSpPr>
            <p:cNvPr id="180238" name="文本框 180237"/>
            <p:cNvSpPr txBox="1"/>
            <p:nvPr/>
          </p:nvSpPr>
          <p:spPr>
            <a:xfrm>
              <a:off x="4032" y="3552"/>
              <a:ext cx="230" cy="3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13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1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30</a:t>
              </a:r>
              <a:endPara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0239" name="直接连接符 180238"/>
            <p:cNvSpPr/>
            <p:nvPr/>
          </p:nvSpPr>
          <p:spPr>
            <a:xfrm>
              <a:off x="4080" y="3744"/>
              <a:ext cx="19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0240" name="组合 180239"/>
          <p:cNvGrpSpPr/>
          <p:nvPr/>
        </p:nvGrpSpPr>
        <p:grpSpPr>
          <a:xfrm>
            <a:off x="990600" y="3962400"/>
            <a:ext cx="6234113" cy="519113"/>
            <a:chOff x="566" y="2537"/>
            <a:chExt cx="3927" cy="327"/>
          </a:xfrm>
        </p:grpSpPr>
        <p:sp>
          <p:nvSpPr>
            <p:cNvPr id="180241" name="文本框 180240"/>
            <p:cNvSpPr txBox="1"/>
            <p:nvPr/>
          </p:nvSpPr>
          <p:spPr>
            <a:xfrm>
              <a:off x="566" y="2537"/>
              <a:ext cx="39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l"/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P(A+B)=P(A·</a:t>
              </a:r>
              <a:r>
                <a:rPr lang="en-US" altLang="zh-CN" sz="2400" b="1" i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)+P(</a:t>
              </a:r>
              <a:r>
                <a:rPr lang="en-US" altLang="zh-CN" sz="2400" b="1" i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·B) </a:t>
              </a:r>
              <a:r>
                <a:rPr lang="en-US" altLang="zh-CN" sz="2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P(A·B)=1</a:t>
              </a:r>
              <a:r>
                <a:rPr lang="en-US" altLang="zh-CN" sz="28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- 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P(</a:t>
              </a:r>
              <a:r>
                <a:rPr lang="en-US" altLang="zh-CN" sz="2400" b="1" i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</a:t>
              </a:r>
              <a:r>
                <a:rPr lang="en-US" altLang="zh-CN" sz="2400" b="1" i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r>
                <a:rPr lang="en-US" altLang="zh-CN" sz="24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) </a:t>
              </a:r>
              <a:endParaRPr lang="en-US" altLang="zh-CN" sz="24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0242" name="直接连接符 180241"/>
            <p:cNvSpPr/>
            <p:nvPr/>
          </p:nvSpPr>
          <p:spPr>
            <a:xfrm>
              <a:off x="1776" y="2592"/>
              <a:ext cx="144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0243" name="直接连接符 180242"/>
            <p:cNvSpPr/>
            <p:nvPr/>
          </p:nvSpPr>
          <p:spPr>
            <a:xfrm>
              <a:off x="2256" y="2592"/>
              <a:ext cx="144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0244" name="直接连接符 180243"/>
            <p:cNvSpPr/>
            <p:nvPr/>
          </p:nvSpPr>
          <p:spPr>
            <a:xfrm>
              <a:off x="4032" y="2592"/>
              <a:ext cx="144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0245" name="直接连接符 180244"/>
            <p:cNvSpPr/>
            <p:nvPr/>
          </p:nvSpPr>
          <p:spPr>
            <a:xfrm>
              <a:off x="4224" y="2592"/>
              <a:ext cx="144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0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1250" name="文本框 181249"/>
          <p:cNvSpPr txBox="1"/>
          <p:nvPr/>
        </p:nvSpPr>
        <p:spPr>
          <a:xfrm>
            <a:off x="0" y="3810000"/>
            <a:ext cx="8694738" cy="2654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件产品中有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件次品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①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从中抽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件都是次品概率为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②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从中抽两次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每次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件则两次都抽出次品的概率是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</a:t>
            </a:r>
            <a:r>
              <a:rPr lang="en-US" altLang="zh-CN" sz="20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0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不放回抽取</a:t>
            </a:r>
            <a:r>
              <a:rPr lang="en-US" altLang="zh-CN" sz="20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20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0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800" b="1" i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从中抽两次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每次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件则两次都抽出次品的概率是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</a:t>
            </a:r>
            <a:r>
              <a:rPr lang="en-US" altLang="zh-CN" sz="20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0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放回抽取</a:t>
            </a:r>
            <a:r>
              <a:rPr lang="en-US" altLang="zh-CN" sz="20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1251" name="组合 181250"/>
          <p:cNvGrpSpPr/>
          <p:nvPr/>
        </p:nvGrpSpPr>
        <p:grpSpPr>
          <a:xfrm>
            <a:off x="5715000" y="3886200"/>
            <a:ext cx="777875" cy="701675"/>
            <a:chOff x="1574" y="2791"/>
            <a:chExt cx="490" cy="442"/>
          </a:xfrm>
        </p:grpSpPr>
        <p:sp>
          <p:nvSpPr>
            <p:cNvPr id="181252" name="文本框 181251"/>
            <p:cNvSpPr txBox="1"/>
            <p:nvPr/>
          </p:nvSpPr>
          <p:spPr>
            <a:xfrm>
              <a:off x="1574" y="2791"/>
              <a:ext cx="4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en-US" altLang="zh-CN" sz="1800" b="0" i="0"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  <a:r>
                <a:rPr lang="en-US" altLang="zh-CN" sz="20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1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zh-CN" sz="2000" b="1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000" b="1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000" b="1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1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en-US" altLang="zh-CN" sz="2000" b="1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000" b="1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1253" name="直接连接符 181252"/>
            <p:cNvSpPr/>
            <p:nvPr/>
          </p:nvSpPr>
          <p:spPr>
            <a:xfrm>
              <a:off x="1632" y="3024"/>
              <a:ext cx="432" cy="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1254" name="组合 181253"/>
          <p:cNvGrpSpPr/>
          <p:nvPr/>
        </p:nvGrpSpPr>
        <p:grpSpPr>
          <a:xfrm>
            <a:off x="7680325" y="4038600"/>
            <a:ext cx="1463675" cy="701675"/>
            <a:chOff x="1430" y="2743"/>
            <a:chExt cx="922" cy="442"/>
          </a:xfrm>
        </p:grpSpPr>
        <p:sp>
          <p:nvSpPr>
            <p:cNvPr id="181255" name="文本框 181254"/>
            <p:cNvSpPr txBox="1"/>
            <p:nvPr/>
          </p:nvSpPr>
          <p:spPr>
            <a:xfrm>
              <a:off x="1430" y="2743"/>
              <a:ext cx="922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en-US" altLang="zh-CN" sz="1800" b="0" i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000" b="0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99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000" b="0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1256" name="直接连接符 181255"/>
            <p:cNvSpPr/>
            <p:nvPr/>
          </p:nvSpPr>
          <p:spPr>
            <a:xfrm>
              <a:off x="1536" y="2976"/>
              <a:ext cx="624" cy="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81257" name="组合 181256"/>
          <p:cNvGrpSpPr/>
          <p:nvPr/>
        </p:nvGrpSpPr>
        <p:grpSpPr>
          <a:xfrm>
            <a:off x="7315200" y="5943600"/>
            <a:ext cx="1524000" cy="701675"/>
            <a:chOff x="1430" y="2743"/>
            <a:chExt cx="922" cy="452"/>
          </a:xfrm>
        </p:grpSpPr>
        <p:sp>
          <p:nvSpPr>
            <p:cNvPr id="181258" name="文本框 181257"/>
            <p:cNvSpPr txBox="1"/>
            <p:nvPr/>
          </p:nvSpPr>
          <p:spPr>
            <a:xfrm>
              <a:off x="1430" y="2743"/>
              <a:ext cx="922" cy="4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/>
              <a:r>
                <a:rPr lang="en-US" altLang="zh-CN" sz="1800" b="0" i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000" b="0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/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en-US" altLang="zh-CN" sz="2000" b="0" i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·C</a:t>
              </a:r>
              <a:r>
                <a:rPr lang="en-US" altLang="zh-CN" sz="2000" b="0" i="0" baseline="-25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en-US" altLang="zh-CN" sz="2000" b="0" i="0" baseline="3000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000" b="0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1259" name="直接连接符 181258"/>
            <p:cNvSpPr/>
            <p:nvPr/>
          </p:nvSpPr>
          <p:spPr>
            <a:xfrm>
              <a:off x="1536" y="2976"/>
              <a:ext cx="624" cy="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81260" name="文本框 181259"/>
          <p:cNvSpPr txBox="1"/>
          <p:nvPr/>
        </p:nvSpPr>
        <p:spPr>
          <a:xfrm>
            <a:off x="152400" y="762000"/>
            <a:ext cx="87026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加工某产品须经两道工序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这两道工序的次品率分别</a:t>
            </a:r>
            <a:endParaRPr lang="zh-CN" altLang="en-US" sz="2800" b="1" i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为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a, b.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且这两道工序互相独立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800" b="1" i="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产品的合格的概率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61" name="文本框 181260"/>
          <p:cNvSpPr txBox="1"/>
          <p:nvPr/>
        </p:nvSpPr>
        <p:spPr>
          <a:xfrm>
            <a:off x="7315200" y="304800"/>
            <a:ext cx="16160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24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(1-a)(1-b)</a:t>
            </a:r>
            <a:endParaRPr lang="en-US" altLang="zh-CN" sz="2400" b="1" i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62" name="文本框 181261"/>
          <p:cNvSpPr txBox="1"/>
          <p:nvPr/>
        </p:nvSpPr>
        <p:spPr>
          <a:xfrm>
            <a:off x="228600" y="1981200"/>
            <a:ext cx="5135563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某系统由</a:t>
            </a:r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A,B,C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三个元件组成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每个元件正常工作概率为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P.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en-US" altLang="zh-CN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 i="0" dirty="0">
                <a:latin typeface="Arial" panose="020B0604020202020204" pitchFamily="34" charset="0"/>
                <a:ea typeface="宋体" panose="02010600030101010101" pitchFamily="2" charset="-122"/>
              </a:rPr>
              <a:t>则系统正常工作的概率为</a:t>
            </a:r>
            <a:r>
              <a:rPr lang="en-US" altLang="zh-CN" sz="2800" b="1" i="0">
                <a:latin typeface="Arial" panose="020B0604020202020204" pitchFamily="34" charset="0"/>
                <a:ea typeface="宋体" panose="02010600030101010101" pitchFamily="2" charset="-122"/>
              </a:rPr>
              <a:t>____</a:t>
            </a:r>
            <a:endParaRPr lang="en-US" altLang="zh-CN" sz="2800" b="1" i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63" name="矩形 181262"/>
          <p:cNvSpPr/>
          <p:nvPr/>
        </p:nvSpPr>
        <p:spPr>
          <a:xfrm>
            <a:off x="6324600" y="2438400"/>
            <a:ext cx="457200" cy="1524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1264" name="矩形 181263"/>
          <p:cNvSpPr/>
          <p:nvPr/>
        </p:nvSpPr>
        <p:spPr>
          <a:xfrm>
            <a:off x="7162800" y="2438400"/>
            <a:ext cx="457200" cy="1524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1265" name="矩形 181264"/>
          <p:cNvSpPr/>
          <p:nvPr/>
        </p:nvSpPr>
        <p:spPr>
          <a:xfrm>
            <a:off x="6629400" y="3048000"/>
            <a:ext cx="457200" cy="1524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1266" name="直接连接符 181265"/>
          <p:cNvSpPr/>
          <p:nvPr/>
        </p:nvSpPr>
        <p:spPr>
          <a:xfrm>
            <a:off x="5943600" y="251460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67" name="直接连接符 181266"/>
          <p:cNvSpPr/>
          <p:nvPr/>
        </p:nvSpPr>
        <p:spPr>
          <a:xfrm>
            <a:off x="6781800" y="251460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68" name="直接连接符 181267"/>
          <p:cNvSpPr/>
          <p:nvPr/>
        </p:nvSpPr>
        <p:spPr>
          <a:xfrm>
            <a:off x="6172200" y="2514600"/>
            <a:ext cx="0" cy="609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69" name="直接连接符 181268"/>
          <p:cNvSpPr/>
          <p:nvPr/>
        </p:nvSpPr>
        <p:spPr>
          <a:xfrm>
            <a:off x="6172200" y="3124200"/>
            <a:ext cx="457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70" name="直接连接符 181269"/>
          <p:cNvSpPr/>
          <p:nvPr/>
        </p:nvSpPr>
        <p:spPr>
          <a:xfrm>
            <a:off x="7086600" y="3124200"/>
            <a:ext cx="762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71" name="直接连接符 181270"/>
          <p:cNvSpPr/>
          <p:nvPr/>
        </p:nvSpPr>
        <p:spPr>
          <a:xfrm>
            <a:off x="7620000" y="25146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72" name="直接连接符 181271"/>
          <p:cNvSpPr/>
          <p:nvPr/>
        </p:nvSpPr>
        <p:spPr>
          <a:xfrm>
            <a:off x="7848600" y="2514600"/>
            <a:ext cx="0" cy="609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1273" name="文本框 181272"/>
          <p:cNvSpPr txBox="1"/>
          <p:nvPr/>
        </p:nvSpPr>
        <p:spPr>
          <a:xfrm>
            <a:off x="6400800" y="205740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1800" b="1" i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1800" b="1" i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74" name="文本框 181273"/>
          <p:cNvSpPr txBox="1"/>
          <p:nvPr/>
        </p:nvSpPr>
        <p:spPr>
          <a:xfrm>
            <a:off x="7239000" y="205740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1800" b="1" i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1800" b="1" i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75" name="文本框 181274"/>
          <p:cNvSpPr txBox="1"/>
          <p:nvPr/>
        </p:nvSpPr>
        <p:spPr>
          <a:xfrm>
            <a:off x="6629400" y="320040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1800" b="1" i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1800" b="1" i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1276" name="文本框 181275"/>
          <p:cNvSpPr txBox="1"/>
          <p:nvPr/>
        </p:nvSpPr>
        <p:spPr>
          <a:xfrm>
            <a:off x="4419600" y="2819400"/>
            <a:ext cx="11588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/>
            <a:r>
              <a: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P+P</a:t>
            </a:r>
            <a:r>
              <a:rPr lang="en-US" altLang="zh-CN" sz="1800" b="1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</a:t>
            </a:r>
            <a:r>
              <a:rPr lang="en-US" altLang="zh-CN" sz="1800" b="1" i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P</a:t>
            </a:r>
            <a:r>
              <a:rPr lang="en-US" altLang="zh-CN" sz="1800" b="1" i="0" baseline="30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1800" b="1" i="0" baseline="3000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1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1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1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1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1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1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2274" name="文本框 182273"/>
          <p:cNvSpPr txBox="1"/>
          <p:nvPr/>
        </p:nvSpPr>
        <p:spPr>
          <a:xfrm>
            <a:off x="736600" y="914400"/>
            <a:ext cx="558800" cy="2667000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 lvl="0" algn="l"/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求较复杂事件概率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75" name="直接连接符 182274"/>
          <p:cNvSpPr/>
          <p:nvPr/>
        </p:nvSpPr>
        <p:spPr>
          <a:xfrm>
            <a:off x="1295400" y="20574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2276" name="直接连接符 182275"/>
          <p:cNvSpPr/>
          <p:nvPr/>
        </p:nvSpPr>
        <p:spPr>
          <a:xfrm>
            <a:off x="1676400" y="1447800"/>
            <a:ext cx="0" cy="15240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77" name="直接连接符 182276"/>
          <p:cNvSpPr/>
          <p:nvPr/>
        </p:nvSpPr>
        <p:spPr>
          <a:xfrm>
            <a:off x="1676400" y="1447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78" name="直接连接符 182277"/>
          <p:cNvSpPr/>
          <p:nvPr/>
        </p:nvSpPr>
        <p:spPr>
          <a:xfrm>
            <a:off x="1676400" y="2971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79" name="文本框 182278"/>
          <p:cNvSpPr txBox="1"/>
          <p:nvPr/>
        </p:nvSpPr>
        <p:spPr>
          <a:xfrm>
            <a:off x="2041525" y="1241425"/>
            <a:ext cx="1006475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l"/>
            <a:r>
              <a:rPr lang="zh-CN" altLang="en-US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正向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80" name="文本框 182279"/>
          <p:cNvSpPr txBox="1"/>
          <p:nvPr/>
        </p:nvSpPr>
        <p:spPr>
          <a:xfrm>
            <a:off x="2041525" y="2765425"/>
            <a:ext cx="1006475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l"/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反向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81" name="文本框 182280"/>
          <p:cNvSpPr txBox="1"/>
          <p:nvPr/>
        </p:nvSpPr>
        <p:spPr>
          <a:xfrm>
            <a:off x="3505200" y="2743200"/>
            <a:ext cx="2330450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/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对立事件的概率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82" name="直接连接符 182281"/>
          <p:cNvSpPr/>
          <p:nvPr/>
        </p:nvSpPr>
        <p:spPr>
          <a:xfrm>
            <a:off x="3124200" y="2971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2283" name="直接连接符 182282"/>
          <p:cNvSpPr/>
          <p:nvPr/>
        </p:nvSpPr>
        <p:spPr>
          <a:xfrm>
            <a:off x="3048000" y="1447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2284" name="直接连接符 182283"/>
          <p:cNvSpPr/>
          <p:nvPr/>
        </p:nvSpPr>
        <p:spPr>
          <a:xfrm>
            <a:off x="3429000" y="1066800"/>
            <a:ext cx="0" cy="7620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85" name="直接连接符 182284"/>
          <p:cNvSpPr/>
          <p:nvPr/>
        </p:nvSpPr>
        <p:spPr>
          <a:xfrm>
            <a:off x="3429000" y="1066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86" name="直接连接符 182285"/>
          <p:cNvSpPr/>
          <p:nvPr/>
        </p:nvSpPr>
        <p:spPr>
          <a:xfrm>
            <a:off x="3429000" y="1828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87" name="文本框 182286"/>
          <p:cNvSpPr txBox="1"/>
          <p:nvPr/>
        </p:nvSpPr>
        <p:spPr>
          <a:xfrm>
            <a:off x="3794125" y="782638"/>
            <a:ext cx="809625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/>
            <a:r>
              <a:rPr lang="zh-CN" altLang="en-US" sz="24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分类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88" name="文本框 182287"/>
          <p:cNvSpPr txBox="1"/>
          <p:nvPr/>
        </p:nvSpPr>
        <p:spPr>
          <a:xfrm>
            <a:off x="3810000" y="1524000"/>
            <a:ext cx="809625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/>
            <a:r>
              <a:rPr lang="zh-CN" altLang="en-US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分步</a:t>
            </a:r>
            <a:endParaRPr lang="zh-CN" altLang="en-US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89" name="直接连接符 182288"/>
          <p:cNvSpPr/>
          <p:nvPr/>
        </p:nvSpPr>
        <p:spPr>
          <a:xfrm>
            <a:off x="4648200" y="10668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90" name="直接连接符 182289"/>
          <p:cNvSpPr/>
          <p:nvPr/>
        </p:nvSpPr>
        <p:spPr>
          <a:xfrm>
            <a:off x="4648200" y="1752600"/>
            <a:ext cx="381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2291" name="文本框 182290"/>
          <p:cNvSpPr txBox="1"/>
          <p:nvPr/>
        </p:nvSpPr>
        <p:spPr>
          <a:xfrm>
            <a:off x="5029200" y="838200"/>
            <a:ext cx="3165475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/>
            <a:r>
              <a:rPr lang="en-US" altLang="zh-CN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P(A+B)= P(A) + P (B)</a:t>
            </a:r>
            <a:endParaRPr lang="en-US" altLang="zh-CN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92" name="文本框 182291"/>
          <p:cNvSpPr txBox="1"/>
          <p:nvPr/>
        </p:nvSpPr>
        <p:spPr>
          <a:xfrm>
            <a:off x="5029200" y="1524000"/>
            <a:ext cx="2978150" cy="46672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lvl="0" algn="l"/>
            <a:r>
              <a:rPr lang="en-US" altLang="zh-CN" sz="24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P(A·B)= P(A) · P (B)</a:t>
            </a:r>
            <a:endParaRPr lang="en-US" altLang="zh-CN" sz="24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93" name="文本框 182292"/>
          <p:cNvSpPr txBox="1"/>
          <p:nvPr/>
        </p:nvSpPr>
        <p:spPr>
          <a:xfrm>
            <a:off x="5943600" y="457200"/>
            <a:ext cx="132080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1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 </a:t>
            </a:r>
            <a:r>
              <a:rPr lang="zh-CN" altLang="en-US" sz="1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互斥事件</a:t>
            </a:r>
            <a:r>
              <a:rPr lang="en-US" altLang="zh-CN" sz="18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18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94" name="文本框 182293"/>
          <p:cNvSpPr txBox="1"/>
          <p:nvPr/>
        </p:nvSpPr>
        <p:spPr>
          <a:xfrm>
            <a:off x="5715000" y="2057400"/>
            <a:ext cx="132080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1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 </a:t>
            </a:r>
            <a:r>
              <a:rPr lang="zh-CN" altLang="en-US" sz="1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互独事件</a:t>
            </a:r>
            <a:r>
              <a:rPr lang="en-US" altLang="zh-CN" sz="18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18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2295" name="文本框 182294"/>
          <p:cNvSpPr txBox="1"/>
          <p:nvPr/>
        </p:nvSpPr>
        <p:spPr>
          <a:xfrm>
            <a:off x="1676400" y="4114800"/>
            <a:ext cx="3733800" cy="95567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l"/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独立事件一定不互斥</a:t>
            </a:r>
            <a:r>
              <a:rPr lang="en-US" altLang="zh-CN" sz="28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/>
            <a:r>
              <a:rPr lang="zh-CN" altLang="en-US" sz="2800" b="1" i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互斥事件一定不独立</a:t>
            </a:r>
            <a:r>
              <a:rPr lang="en-US" altLang="zh-CN" sz="2800" b="1" i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b="1" i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</p:sld>
</file>

<file path=ppt/theme/theme1.xml><?xml version="1.0" encoding="utf-8"?>
<a:theme xmlns:a="http://schemas.openxmlformats.org/drawingml/2006/main" name="中学数学-直叙型模板1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课 题 名 称</Template>
  <TotalTime>0</TotalTime>
  <Words>4300</Words>
  <Application>WPS 演示</Application>
  <PresentationFormat>在屏幕上显示</PresentationFormat>
  <Paragraphs>315</Paragraphs>
  <Slides>21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12</vt:i4>
      </vt:variant>
      <vt:variant>
        <vt:lpstr>幻灯片标题</vt:lpstr>
      </vt:variant>
      <vt:variant>
        <vt:i4>21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Tahoma</vt:lpstr>
      <vt:lpstr>黑体</vt:lpstr>
      <vt:lpstr>华文彩云</vt:lpstr>
      <vt:lpstr>微软雅黑</vt:lpstr>
      <vt:lpstr>中学数学-直叙型模板1</vt:lpstr>
      <vt:lpstr>Equation.DSMT4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2</cp:revision>
  <dcterms:created xsi:type="dcterms:W3CDTF">2002-12-28T10:15:48Z</dcterms:created>
  <dcterms:modified xsi:type="dcterms:W3CDTF">2017-06-03T12:51:48Z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2052-10.1.0.6391</vt:lpwstr>
  </property>
</Properties>
</file>