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gif" ContentType="image/gi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3"/>
    <p:sldMasterId id="2147483676" r:id="rId4"/>
  </p:sldMasterIdLst>
  <p:notesMasterIdLst>
    <p:notesMasterId r:id="rId15"/>
  </p:notesMasterIdLst>
  <p:handoutMasterIdLst>
    <p:handoutMasterId r:id="rId38"/>
  </p:handoutMasterIdLst>
  <p:sldIdLst>
    <p:sldId id="260" r:id="rId5"/>
    <p:sldId id="341" r:id="rId6"/>
    <p:sldId id="340" r:id="rId7"/>
    <p:sldId id="263" r:id="rId8"/>
    <p:sldId id="343" r:id="rId9"/>
    <p:sldId id="264" r:id="rId10"/>
    <p:sldId id="344" r:id="rId11"/>
    <p:sldId id="345" r:id="rId12"/>
    <p:sldId id="346" r:id="rId13"/>
    <p:sldId id="347" r:id="rId14"/>
    <p:sldId id="348" r:id="rId16"/>
    <p:sldId id="350" r:id="rId17"/>
    <p:sldId id="311" r:id="rId18"/>
    <p:sldId id="268" r:id="rId19"/>
    <p:sldId id="351" r:id="rId20"/>
    <p:sldId id="270" r:id="rId21"/>
    <p:sldId id="297" r:id="rId22"/>
    <p:sldId id="274" r:id="rId23"/>
    <p:sldId id="277" r:id="rId24"/>
    <p:sldId id="353" r:id="rId25"/>
    <p:sldId id="354" r:id="rId26"/>
    <p:sldId id="355" r:id="rId27"/>
    <p:sldId id="370" r:id="rId28"/>
    <p:sldId id="371" r:id="rId29"/>
    <p:sldId id="372" r:id="rId30"/>
    <p:sldId id="373" r:id="rId31"/>
    <p:sldId id="379" r:id="rId32"/>
    <p:sldId id="358" r:id="rId33"/>
    <p:sldId id="374" r:id="rId34"/>
    <p:sldId id="360" r:id="rId35"/>
    <p:sldId id="307" r:id="rId36"/>
    <p:sldId id="308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 varScale="1">
        <p:scale>
          <a:sx n="69" d="100"/>
          <a:sy n="69" d="100"/>
        </p:scale>
        <p:origin x="-138" y="-102"/>
      </p:cViewPr>
      <p:guideLst>
        <p:guide orient="horz" pos="2344"/>
        <p:guide pos="2891"/>
      </p:guideLst>
    </p:cSldViewPr>
  </p:slide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Master" Target="slideMasters/slideMaster3.xml"/><Relationship Id="rId39" Type="http://schemas.openxmlformats.org/officeDocument/2006/relationships/presProps" Target="presProps.xml"/><Relationship Id="rId38" Type="http://schemas.openxmlformats.org/officeDocument/2006/relationships/handoutMaster" Target="handoutMasters/handoutMaster1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051" name="Rectangle 3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052" name="Rectangle 4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4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en-US" altLang="x-none" sz="1200" dirty="0"/>
          </a:p>
        </p:txBody>
      </p:sp>
      <p:sp>
        <p:nvSpPr>
          <p:cNvPr id="2055" name="Rectangle 7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A0204" pitchFamily="2" charset="0"/>
        <a:ea typeface="微软雅黑" panose="020B0503020204020204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latin typeface="微软雅黑" panose="020B0503020204020204" pitchFamily="2" charset="-122"/>
                <a:cs typeface="微软雅黑" panose="020B0503020204020204" pitchFamily="2" charset="-122"/>
                <a:sym typeface="+mn-ea"/>
              </a:rPr>
              <a:t>注意：</a:t>
            </a:r>
            <a:endParaRPr lang="zh-CN" altLang="en-US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  <a:p>
            <a:r>
              <a:rPr lang="zh-CN" altLang="en-US">
                <a:latin typeface="微软雅黑" panose="020B0503020204020204" pitchFamily="2" charset="-122"/>
                <a:cs typeface="微软雅黑" panose="020B0503020204020204" pitchFamily="2" charset="-122"/>
                <a:sym typeface="+mn-ea"/>
              </a:rPr>
              <a:t>工场：手工</a:t>
            </a:r>
            <a:endParaRPr lang="zh-CN" altLang="en-US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  <a:p>
            <a:r>
              <a:rPr lang="zh-CN" altLang="en-US">
                <a:latin typeface="微软雅黑" panose="020B0503020204020204" pitchFamily="2" charset="-122"/>
                <a:cs typeface="微软雅黑" panose="020B0503020204020204" pitchFamily="2" charset="-122"/>
                <a:sym typeface="+mn-ea"/>
              </a:rPr>
              <a:t>          生产</a:t>
            </a:r>
            <a:endParaRPr lang="zh-CN" altLang="en-US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  <a:p>
            <a:r>
              <a:rPr lang="zh-CN" altLang="en-US">
                <a:latin typeface="微软雅黑" panose="020B0503020204020204" pitchFamily="2" charset="-122"/>
                <a:cs typeface="微软雅黑" panose="020B0503020204020204" pitchFamily="2" charset="-122"/>
                <a:sym typeface="+mn-ea"/>
              </a:rPr>
              <a:t>工厂：机器</a:t>
            </a:r>
            <a:endParaRPr lang="zh-CN" altLang="en-US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  <a:p>
            <a:r>
              <a:rPr lang="zh-CN" altLang="en-US">
                <a:latin typeface="微软雅黑" panose="020B0503020204020204" pitchFamily="2" charset="-122"/>
                <a:cs typeface="微软雅黑" panose="020B0503020204020204" pitchFamily="2" charset="-122"/>
                <a:sym typeface="+mn-ea"/>
              </a:rPr>
              <a:t>          生产</a:t>
            </a:r>
            <a:endParaRPr lang="zh-CN" altLang="en-US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[luó]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FFFF00"/>
                </a:solidFill>
                <a:latin typeface="微软雅黑" panose="020B0503020204020204" pitchFamily="2" charset="-122"/>
                <a:sym typeface="+mn-ea"/>
              </a:rPr>
              <a:t>   </a:t>
            </a:r>
            <a:r>
              <a:rPr lang="zh-CN" altLang="en-US" dirty="0">
                <a:solidFill>
                  <a:srgbClr val="0000FF"/>
                </a:solidFill>
                <a:latin typeface="微软雅黑" panose="020B0503020204020204" pitchFamily="2" charset="-122"/>
                <a:sym typeface="+mn-ea"/>
              </a:rPr>
              <a:t>蒸汽动力的出现，加快了工业化的速度，同时带来了交通运输业的革命。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世界上第一台蒸汽机是由古希腊数学家亚历山大港的希罗（Hero of Alexandria）于1世纪发明的汽转球（Aeolipile），这是蒸汽机的雏形。</a:t>
            </a:r>
            <a:endParaRPr lang="zh-CN" altLang="en-US"/>
          </a:p>
          <a:p>
            <a:r>
              <a:rPr lang="zh-CN" altLang="en-US"/>
              <a:t>约1679年法国物理学家丹尼斯·巴本在观察蒸汽逃离他的高压锅后制造了第一台蒸汽机的工作模型。同时代的萨缪尔·莫兰也提出了蒸汽机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0000FF"/>
                </a:solidFill>
                <a:sym typeface="+mn-ea"/>
              </a:rPr>
              <a:t>1、资产阶级在全世界拓展市场，抢占原料产地，世界贸易的范围和规模迅速扩大。</a:t>
            </a:r>
            <a:endParaRPr lang="zh-CN" altLang="en-US" dirty="0">
              <a:solidFill>
                <a:srgbClr val="0000FF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sym typeface="+mn-ea"/>
              </a:rPr>
              <a:t>2、蒸汽机车和轮船的出现大大地改变了运输条件，使各地之间的联系更为便捷，对世界市场的形成起了促进作用。 </a:t>
            </a:r>
            <a:endParaRPr lang="zh-CN" altLang="en-US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sym typeface="+mn-ea"/>
              </a:rPr>
              <a:t>3、资产阶级凭借着经济和军事实力，把亚非拉纳入资本主义世界市场。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0000FF"/>
                </a:solidFill>
                <a:sym typeface="+mn-ea"/>
              </a:rPr>
              <a:t>1、资产阶级在全世界拓展市场，抢占原料产地，世界贸易的范围和规模迅速扩大。</a:t>
            </a:r>
            <a:endParaRPr lang="zh-CN" altLang="en-US" dirty="0">
              <a:solidFill>
                <a:srgbClr val="0000FF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sym typeface="+mn-ea"/>
              </a:rPr>
              <a:t>2、蒸汽机车和轮船的出现大大地改变了运输条件，使各地之间的联系更为便捷，对世界市场的形成起了促进作用。 </a:t>
            </a:r>
            <a:endParaRPr lang="zh-CN" altLang="en-US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  <a:sym typeface="+mn-ea"/>
              </a:rPr>
              <a:t>3、资产阶级凭借着经济和军事实力，把亚非拉纳入资本主义世界市场。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5.xml"/><Relationship Id="rId8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4" Type="http://schemas.openxmlformats.org/officeDocument/2006/relationships/theme" Target="../theme/theme3.xml"/><Relationship Id="rId13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6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ea typeface="微软雅黑" panose="020B0503020204020204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ea typeface="微软雅黑" panose="020B0503020204020204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微软雅黑" panose="020B0503020204020204" pitchFamily="2" charset="-122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ea typeface="微软雅黑" panose="020B0503020204020204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ea typeface="微软雅黑" panose="020B0503020204020204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微软雅黑" panose="020B0503020204020204" pitchFamily="2" charset="-122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ea typeface="微软雅黑" panose="020B0503020204020204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ea typeface="微软雅黑" panose="020B0503020204020204" pitchFamily="2" charset="-122"/>
              </a:defRPr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微软雅黑" panose="020B0503020204020204" pitchFamily="2" charset="-122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微软雅黑" panose="020B0503020204020204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wmf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3.xml"/><Relationship Id="rId1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0.emf"/><Relationship Id="rId1" Type="http://schemas.openxmlformats.org/officeDocument/2006/relationships/oleObject" Target="../embeddings/oleObject1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GIF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内容占位符 3073" descr="005PwIdVgy6RkHGQFSO0a&amp;690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854075" y="107950"/>
            <a:ext cx="7566025" cy="4740275"/>
          </a:xfrm>
        </p:spPr>
      </p:pic>
      <p:sp>
        <p:nvSpPr>
          <p:cNvPr id="3075" name="文本框 3074"/>
          <p:cNvSpPr txBox="1"/>
          <p:nvPr/>
        </p:nvSpPr>
        <p:spPr>
          <a:xfrm>
            <a:off x="258763" y="5032375"/>
            <a:ext cx="8761412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rPr>
              <a:t>      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1851年，万国工业博览会在英国伦敦举办。此次博览会令人瞩目的展品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当属</a:t>
            </a:r>
            <a:r>
              <a:rPr lang="zh-CN" altLang="en-US" sz="2800" u="sng" dirty="0">
                <a:latin typeface="微软雅黑" panose="020B0503020204020204" pitchFamily="2" charset="-122"/>
                <a:ea typeface="微软雅黑" panose="020B0503020204020204" pitchFamily="2" charset="-122"/>
              </a:rPr>
              <a:t>引擎、印刷机和纺织机械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等产品。</a:t>
            </a:r>
            <a:endParaRPr lang="zh-CN" altLang="en-US" sz="2800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矩形 7"/>
          <p:cNvSpPr/>
          <p:nvPr/>
        </p:nvSpPr>
        <p:spPr>
          <a:xfrm>
            <a:off x="31750" y="577850"/>
            <a:ext cx="9086850" cy="5662613"/>
          </a:xfrm>
          <a:prstGeom prst="rect">
            <a:avLst/>
          </a:prstGeom>
          <a:solidFill>
            <a:schemeClr val="bg1">
              <a:alpha val="74901"/>
            </a:schemeClr>
          </a:solidFill>
          <a:ln w="76200" cap="flat" cmpd="thickThin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03163" tIns="51581" rIns="103163" bIns="51581" anchor="ctr"/>
          <a:p>
            <a:pPr algn="ctr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6147" name="矩形 10"/>
          <p:cNvSpPr/>
          <p:nvPr/>
        </p:nvSpPr>
        <p:spPr>
          <a:xfrm>
            <a:off x="457200" y="1219200"/>
            <a:ext cx="8497888" cy="1330325"/>
          </a:xfrm>
          <a:prstGeom prst="rect">
            <a:avLst/>
          </a:prstGeom>
          <a:solidFill>
            <a:srgbClr val="CC9900"/>
          </a:solidFill>
          <a:ln w="9525">
            <a:noFill/>
          </a:ln>
        </p:spPr>
        <p:txBody>
          <a:bodyPr lIns="103163" tIns="51581" rIns="103163" bIns="51581" anchor="ctr"/>
          <a:p>
            <a:pPr algn="ctr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pic>
        <p:nvPicPr>
          <p:cNvPr id="50179" name="Picture 48" descr="http://a3.att.hudong.com/01/40/0130000017628412162040527142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025" y="3860800"/>
            <a:ext cx="2324100" cy="223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矩形 11"/>
          <p:cNvSpPr/>
          <p:nvPr/>
        </p:nvSpPr>
        <p:spPr>
          <a:xfrm>
            <a:off x="293688" y="1219200"/>
            <a:ext cx="95250" cy="1330325"/>
          </a:xfrm>
          <a:prstGeom prst="rect">
            <a:avLst/>
          </a:prstGeom>
          <a:solidFill>
            <a:srgbClr val="CC9900"/>
          </a:solidFill>
          <a:ln w="9525">
            <a:noFill/>
          </a:ln>
        </p:spPr>
        <p:txBody>
          <a:bodyPr lIns="103163" tIns="51581" rIns="103163" bIns="51581" anchor="ctr"/>
          <a:p>
            <a:pPr algn="ctr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50181" name="TextBox 5"/>
          <p:cNvSpPr txBox="1"/>
          <p:nvPr/>
        </p:nvSpPr>
        <p:spPr>
          <a:xfrm>
            <a:off x="282575" y="1219200"/>
            <a:ext cx="8623300" cy="1918335"/>
          </a:xfrm>
          <a:prstGeom prst="rect">
            <a:avLst/>
          </a:prstGeom>
          <a:noFill/>
          <a:ln w="9525">
            <a:noFill/>
          </a:ln>
        </p:spPr>
        <p:txBody>
          <a:bodyPr wrap="square" lIns="103163" tIns="51581" rIns="103163" bIns="51581" anchor="t">
            <a:spAutoFit/>
          </a:bodyPr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第</a:t>
            </a:r>
            <a:r>
              <a:rPr lang="en-US" altLang="zh-CN" sz="5400" b="1" dirty="0">
                <a:solidFill>
                  <a:schemeClr val="bg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7</a:t>
            </a:r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课  第一次工业革命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 algn="ctr"/>
            <a:r>
              <a:rPr lang="zh-CN" altLang="en-US" sz="32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（</a:t>
            </a:r>
            <a:r>
              <a:rPr lang="en-US" altLang="zh-CN" sz="32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18C60S</a:t>
            </a:r>
            <a:r>
              <a:rPr lang="zh-CN" altLang="en-US" sz="32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到</a:t>
            </a:r>
            <a:r>
              <a:rPr lang="en-US" altLang="zh-CN" sz="32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19C</a:t>
            </a:r>
            <a:r>
              <a:rPr lang="zh-CN" altLang="en-US" sz="32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中</a:t>
            </a:r>
            <a:r>
              <a:rPr lang="zh-CN" altLang="en-US" sz="32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）</a:t>
            </a:r>
            <a:endParaRPr lang="zh-CN" altLang="en-US" sz="3200" dirty="0">
              <a:solidFill>
                <a:srgbClr val="7A0003"/>
              </a:solidFill>
              <a:latin typeface="微软雅黑" panose="020B0503020204020204" pitchFamily="2" charset="-122"/>
              <a:ea typeface="微软雅黑" panose="020B0503020204020204" pitchFamily="2" charset="-122"/>
              <a:sym typeface="Arial" panose="020B0604020202020204" pitchFamily="34" charset="0"/>
            </a:endParaRPr>
          </a:p>
          <a:p>
            <a:pPr algn="ctr"/>
            <a:endParaRPr lang="zh-CN" altLang="en-US" sz="3200" b="1" dirty="0">
              <a:solidFill>
                <a:srgbClr val="7A0003"/>
              </a:solidFill>
              <a:latin typeface="微软雅黑" panose="020B0503020204020204" pitchFamily="2" charset="-122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50182" name="Text Box 10"/>
          <p:cNvSpPr txBox="1"/>
          <p:nvPr/>
        </p:nvSpPr>
        <p:spPr>
          <a:xfrm>
            <a:off x="34925" y="47625"/>
            <a:ext cx="8208963" cy="411163"/>
          </a:xfrm>
          <a:prstGeom prst="rect">
            <a:avLst/>
          </a:prstGeom>
          <a:noFill/>
          <a:ln w="9525">
            <a:noFill/>
          </a:ln>
        </p:spPr>
        <p:txBody>
          <a:bodyPr lIns="103163" tIns="51581" rIns="103163" bIns="51581" anchor="t">
            <a:spAutoFit/>
          </a:bodyPr>
          <a:p>
            <a:r>
              <a:rPr lang="zh-CN" altLang="en-US" sz="20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人教版高中历史必修</a:t>
            </a:r>
            <a:r>
              <a:rPr lang="en-US" altLang="zh-CN" sz="20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II</a:t>
            </a:r>
            <a:r>
              <a:rPr lang="zh-CN" altLang="en-US" sz="20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  第二单元 资本主义世界市场的形成和发展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 </a:t>
            </a:r>
            <a:endParaRPr lang="zh-CN" altLang="en-US" sz="2000" b="1" dirty="0">
              <a:solidFill>
                <a:srgbClr val="FF9933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6152" name="Rectangle 2"/>
          <p:cNvSpPr/>
          <p:nvPr/>
        </p:nvSpPr>
        <p:spPr>
          <a:xfrm>
            <a:off x="2590800" y="3124200"/>
            <a:ext cx="6472238" cy="2895600"/>
          </a:xfrm>
          <a:prstGeom prst="rect">
            <a:avLst/>
          </a:prstGeom>
          <a:noFill/>
          <a:ln w="2857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学习目标：</a:t>
            </a:r>
            <a:endParaRPr lang="zh-CN" altLang="en-US" sz="40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r>
              <a:rPr lang="zh-CN" altLang="en-US" sz="36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   了解第一次工业革命的基本史实；</a:t>
            </a:r>
            <a:endParaRPr lang="zh-CN" altLang="en-US" sz="36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r>
              <a:rPr lang="zh-CN" altLang="en-US" sz="36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    探讨其对资本主义世界市场发展的影响</a:t>
            </a:r>
            <a:endParaRPr lang="zh-CN" altLang="en-US" sz="36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9" grpId="0" bldLvl="0" animBg="1"/>
      <p:bldP spid="615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文本框 99329"/>
          <p:cNvSpPr txBox="1"/>
          <p:nvPr/>
        </p:nvSpPr>
        <p:spPr>
          <a:xfrm>
            <a:off x="361950" y="1752600"/>
            <a:ext cx="8350885" cy="26511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buClr>
                <a:srgbClr val="000000"/>
              </a:buClr>
            </a:pPr>
            <a:r>
              <a:rPr lang="zh-CN" altLang="en-US" sz="3200" noProof="1" dirty="0">
                <a:effectLst/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    是资本主义使用</a:t>
            </a:r>
            <a:r>
              <a:rPr lang="zh-CN" altLang="en-US" sz="3200" noProof="1" dirty="0">
                <a:solidFill>
                  <a:srgbClr val="0000FF"/>
                </a:solidFill>
                <a:effectLst/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机器生产</a:t>
            </a:r>
            <a:r>
              <a:rPr lang="zh-CN" altLang="en-US" sz="3200" noProof="1" dirty="0">
                <a:effectLst/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取代</a:t>
            </a:r>
            <a:r>
              <a:rPr lang="zh-CN" altLang="en-US" sz="3200" noProof="1" dirty="0">
                <a:solidFill>
                  <a:srgbClr val="0000FF"/>
                </a:solidFill>
                <a:effectLst/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手工劳动</a:t>
            </a:r>
            <a:r>
              <a:rPr lang="zh-CN" altLang="en-US" sz="3200" noProof="1" dirty="0">
                <a:effectLst/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的过程。它使生产效率大幅度提高。既是生产技术的革命，又是社会关系的革命；促成了资本主义世界市场的基本形成。</a:t>
            </a:r>
            <a:endParaRPr lang="zh-CN" altLang="en-US" sz="3200" noProof="1" dirty="0">
              <a:effectLst/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99331" name="文本框 99330"/>
          <p:cNvSpPr txBox="1"/>
          <p:nvPr/>
        </p:nvSpPr>
        <p:spPr>
          <a:xfrm>
            <a:off x="2743200" y="824230"/>
            <a:ext cx="4133850" cy="6413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3600" b="1" noProof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什么是工业革命？</a:t>
            </a:r>
            <a:endParaRPr lang="zh-CN" altLang="en-US" sz="3600" b="1" noProof="1" dirty="0">
              <a:solidFill>
                <a:schemeClr val="tx1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</p:txBody>
      </p:sp>
      <p:sp>
        <p:nvSpPr>
          <p:cNvPr id="99332" name="矩形 99331"/>
          <p:cNvSpPr/>
          <p:nvPr/>
        </p:nvSpPr>
        <p:spPr>
          <a:xfrm>
            <a:off x="1763713" y="4797425"/>
            <a:ext cx="2286000" cy="6413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fontAlgn="base">
              <a:spcBef>
                <a:spcPct val="20000"/>
              </a:spcBef>
              <a:buClr>
                <a:srgbClr val="000000"/>
              </a:buClr>
            </a:pPr>
            <a:r>
              <a:rPr lang="zh-CN" altLang="en-US" sz="3600" b="1" strike="noStrike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手工劳动</a:t>
            </a:r>
            <a:endParaRPr lang="zh-CN" altLang="en-US" sz="3600" b="1" strike="noStrike" noProof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99333" name="矩形 99332"/>
          <p:cNvSpPr/>
          <p:nvPr/>
        </p:nvSpPr>
        <p:spPr>
          <a:xfrm>
            <a:off x="5292725" y="4797425"/>
            <a:ext cx="2286000" cy="6413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fontAlgn="base">
              <a:spcBef>
                <a:spcPct val="20000"/>
              </a:spcBef>
              <a:buClr>
                <a:srgbClr val="000000"/>
              </a:buClr>
            </a:pPr>
            <a:r>
              <a:rPr lang="zh-CN" altLang="en-US" sz="3600" b="1" strike="noStrike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机器生产</a:t>
            </a:r>
            <a:endParaRPr lang="zh-CN" altLang="en-US" sz="3600" b="1" strike="noStrike" noProof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99334" name="右箭头 99333"/>
          <p:cNvSpPr/>
          <p:nvPr/>
        </p:nvSpPr>
        <p:spPr>
          <a:xfrm>
            <a:off x="3995738" y="4797425"/>
            <a:ext cx="1066800" cy="685800"/>
          </a:xfrm>
          <a:prstGeom prst="rightArrow">
            <a:avLst>
              <a:gd name="adj1" fmla="val 50000"/>
              <a:gd name="adj2" fmla="val 38824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2" grpId="0"/>
      <p:bldP spid="993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147" name="Group 7"/>
          <p:cNvGrpSpPr/>
          <p:nvPr/>
        </p:nvGrpSpPr>
        <p:grpSpPr>
          <a:xfrm>
            <a:off x="5868988" y="1917700"/>
            <a:ext cx="2590800" cy="1822450"/>
            <a:chOff x="0" y="0"/>
            <a:chExt cx="1723" cy="1268"/>
          </a:xfrm>
        </p:grpSpPr>
        <p:pic>
          <p:nvPicPr>
            <p:cNvPr id="6148" name="Picture 8" descr="wb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723" cy="9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49" name="Text Box 9"/>
            <p:cNvSpPr txBox="1"/>
            <p:nvPr/>
          </p:nvSpPr>
          <p:spPr>
            <a:xfrm>
              <a:off x="210" y="907"/>
              <a:ext cx="1513" cy="36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latin typeface="Arial" panose="020B0604020202020204" pitchFamily="34" charset="0"/>
                  <a:ea typeface="微软雅黑" panose="020B0503020204020204" pitchFamily="2" charset="-122"/>
                </a:rPr>
                <a:t>资本</a:t>
              </a:r>
              <a:endParaRPr lang="zh-CN" altLang="en-US" sz="2800" dirty="0"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grpSp>
        <p:nvGrpSpPr>
          <p:cNvPr id="6150" name="Group 10"/>
          <p:cNvGrpSpPr/>
          <p:nvPr/>
        </p:nvGrpSpPr>
        <p:grpSpPr>
          <a:xfrm>
            <a:off x="395288" y="4821238"/>
            <a:ext cx="3276600" cy="2076450"/>
            <a:chOff x="0" y="0"/>
            <a:chExt cx="1951" cy="1137"/>
          </a:xfrm>
        </p:grpSpPr>
        <p:pic>
          <p:nvPicPr>
            <p:cNvPr id="6151" name="Picture 11" descr="wb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51" cy="9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52" name="Text Box 12"/>
            <p:cNvSpPr txBox="1"/>
            <p:nvPr/>
          </p:nvSpPr>
          <p:spPr>
            <a:xfrm>
              <a:off x="169" y="853"/>
              <a:ext cx="1386" cy="2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dirty="0">
                  <a:latin typeface="Arial" panose="020B0604020202020204" pitchFamily="34" charset="0"/>
                  <a:ea typeface="微软雅黑" panose="020B0503020204020204" pitchFamily="2" charset="-122"/>
                </a:rPr>
                <a:t>劳动力</a:t>
              </a:r>
              <a:endParaRPr lang="zh-CN" altLang="en-US" sz="2800" dirty="0"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grpSp>
        <p:nvGrpSpPr>
          <p:cNvPr id="6153" name="Group 16"/>
          <p:cNvGrpSpPr/>
          <p:nvPr/>
        </p:nvGrpSpPr>
        <p:grpSpPr>
          <a:xfrm>
            <a:off x="5795963" y="4581525"/>
            <a:ext cx="2755900" cy="2881313"/>
            <a:chOff x="0" y="0"/>
            <a:chExt cx="1736" cy="1815"/>
          </a:xfrm>
        </p:grpSpPr>
        <p:pic>
          <p:nvPicPr>
            <p:cNvPr id="6154" name="Picture 17" descr="wb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" y="0"/>
              <a:ext cx="1406" cy="95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55" name="Text Box 18"/>
            <p:cNvSpPr txBox="1"/>
            <p:nvPr/>
          </p:nvSpPr>
          <p:spPr>
            <a:xfrm>
              <a:off x="0" y="950"/>
              <a:ext cx="1736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20000"/>
                </a:spcBef>
                <a:buSzPct val="85000"/>
              </a:pPr>
              <a:r>
                <a:rPr lang="zh-CN" altLang="en-US" sz="2800" dirty="0">
                  <a:latin typeface="Arial" panose="020B0604020202020204" pitchFamily="34" charset="0"/>
                  <a:ea typeface="微软雅黑" panose="020B0503020204020204" pitchFamily="2" charset="-122"/>
                </a:rPr>
                <a:t>市场</a:t>
              </a:r>
              <a:endParaRPr lang="zh-CN" altLang="en-US" sz="2800" dirty="0">
                <a:latin typeface="Arial" panose="020B0604020202020204" pitchFamily="34" charset="0"/>
                <a:ea typeface="微软雅黑" panose="020B0503020204020204" pitchFamily="2" charset="-122"/>
              </a:endParaRPr>
            </a:p>
            <a:p>
              <a:endParaRPr lang="en-US" altLang="zh-CN" sz="2800" dirty="0">
                <a:solidFill>
                  <a:srgbClr val="FFFF66"/>
                </a:solidFill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sp>
        <p:nvSpPr>
          <p:cNvPr id="6156" name="Text Box 19"/>
          <p:cNvSpPr txBox="1"/>
          <p:nvPr/>
        </p:nvSpPr>
        <p:spPr>
          <a:xfrm>
            <a:off x="684213" y="3284538"/>
            <a:ext cx="2057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Arial" panose="020B0604020202020204" pitchFamily="34" charset="0"/>
                <a:ea typeface="微软雅黑" panose="020B0503020204020204" pitchFamily="2" charset="-122"/>
              </a:rPr>
              <a:t>社会环境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6157" name="矩形 6156"/>
          <p:cNvSpPr>
            <a:spLocks noGrp="1"/>
          </p:cNvSpPr>
          <p:nvPr/>
        </p:nvSpPr>
        <p:spPr>
          <a:xfrm>
            <a:off x="189865" y="15240"/>
            <a:ext cx="8764270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zh-CN" altLang="en-US" sz="3200" b="1" dirty="0">
                <a:ea typeface="微软雅黑" panose="020B0503020204020204" pitchFamily="2" charset="-122"/>
              </a:rPr>
              <a:t>一、英国率先发生工业革命的条件</a:t>
            </a:r>
            <a:r>
              <a:rPr lang="zh-CN" altLang="en-US" sz="20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（</a:t>
            </a:r>
            <a:r>
              <a:rPr lang="en-US" altLang="zh-CN" sz="20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18C60S</a:t>
            </a:r>
            <a:r>
              <a:rPr lang="zh-CN" altLang="en-US" sz="20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到</a:t>
            </a:r>
            <a:r>
              <a:rPr lang="en-US" altLang="zh-CN" sz="20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19C40S</a:t>
            </a:r>
            <a:r>
              <a:rPr lang="zh-CN" altLang="en-US" sz="2000" dirty="0">
                <a:solidFill>
                  <a:srgbClr val="7A0003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）</a:t>
            </a:r>
            <a:endParaRPr lang="zh-CN" altLang="en-US" sz="2000" b="1" dirty="0">
              <a:solidFill>
                <a:srgbClr val="7A0003"/>
              </a:solidFill>
              <a:latin typeface="微软雅黑" panose="020B0503020204020204" pitchFamily="2" charset="-122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grpSp>
        <p:nvGrpSpPr>
          <p:cNvPr id="6159" name="Group 7"/>
          <p:cNvGrpSpPr/>
          <p:nvPr/>
        </p:nvGrpSpPr>
        <p:grpSpPr>
          <a:xfrm>
            <a:off x="5856288" y="1930400"/>
            <a:ext cx="2590800" cy="1822450"/>
            <a:chOff x="0" y="0"/>
            <a:chExt cx="1723" cy="1268"/>
          </a:xfrm>
        </p:grpSpPr>
        <p:pic>
          <p:nvPicPr>
            <p:cNvPr id="6160" name="Picture 8" descr="wb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723" cy="9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61" name="Text Box 9"/>
            <p:cNvSpPr txBox="1"/>
            <p:nvPr/>
          </p:nvSpPr>
          <p:spPr>
            <a:xfrm>
              <a:off x="210" y="907"/>
              <a:ext cx="1513" cy="36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endParaRPr lang="zh-CN" altLang="en-US" sz="2800" dirty="0"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grpSp>
        <p:nvGrpSpPr>
          <p:cNvPr id="6162" name="Group 13"/>
          <p:cNvGrpSpPr/>
          <p:nvPr/>
        </p:nvGrpSpPr>
        <p:grpSpPr>
          <a:xfrm>
            <a:off x="3400425" y="1417638"/>
            <a:ext cx="1943100" cy="1454150"/>
            <a:chOff x="0" y="0"/>
            <a:chExt cx="1224" cy="916"/>
          </a:xfrm>
        </p:grpSpPr>
        <p:pic>
          <p:nvPicPr>
            <p:cNvPr id="6163" name="Picture 14" descr="HM00363_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1088" cy="58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64" name="Text Box 15"/>
            <p:cNvSpPr txBox="1"/>
            <p:nvPr/>
          </p:nvSpPr>
          <p:spPr>
            <a:xfrm>
              <a:off x="72" y="589"/>
              <a:ext cx="115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dirty="0">
                  <a:latin typeface="Arial" panose="020B0604020202020204" pitchFamily="34" charset="0"/>
                  <a:ea typeface="微软雅黑" panose="020B0503020204020204" pitchFamily="2" charset="-122"/>
                </a:rPr>
                <a:t>技术</a:t>
              </a:r>
              <a:endParaRPr lang="zh-CN" altLang="en-US" dirty="0"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sp>
        <p:nvSpPr>
          <p:cNvPr id="6165" name="正圆 300"/>
          <p:cNvSpPr/>
          <p:nvPr/>
        </p:nvSpPr>
        <p:spPr>
          <a:xfrm>
            <a:off x="3482975" y="3752850"/>
            <a:ext cx="1957388" cy="1081088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微软雅黑" panose="020B0503020204020204" pitchFamily="2" charset="-122"/>
              </a:rPr>
              <a:t>条件</a:t>
            </a:r>
            <a:endParaRPr lang="zh-CN" altLang="en-US" sz="32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6166" name="直接连接符 6165"/>
          <p:cNvSpPr/>
          <p:nvPr/>
        </p:nvSpPr>
        <p:spPr>
          <a:xfrm flipV="1">
            <a:off x="5343525" y="3284538"/>
            <a:ext cx="525463" cy="70961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67" name="直接连接符 6166"/>
          <p:cNvSpPr/>
          <p:nvPr/>
        </p:nvSpPr>
        <p:spPr>
          <a:xfrm>
            <a:off x="5343525" y="4581525"/>
            <a:ext cx="525463" cy="6477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68" name="直接连接符 6167"/>
          <p:cNvSpPr/>
          <p:nvPr/>
        </p:nvSpPr>
        <p:spPr>
          <a:xfrm>
            <a:off x="4460875" y="2338388"/>
            <a:ext cx="0" cy="14017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69" name="直接连接符 6168"/>
          <p:cNvSpPr/>
          <p:nvPr/>
        </p:nvSpPr>
        <p:spPr>
          <a:xfrm>
            <a:off x="2520950" y="3284538"/>
            <a:ext cx="1150938" cy="70961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70" name="直接连接符 6169"/>
          <p:cNvSpPr/>
          <p:nvPr/>
        </p:nvSpPr>
        <p:spPr>
          <a:xfrm flipH="1">
            <a:off x="3671888" y="4821238"/>
            <a:ext cx="315912" cy="6477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640" y="1396365"/>
            <a:ext cx="2167890" cy="188849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219" name="表格 50218"/>
          <p:cNvGraphicFramePr/>
          <p:nvPr/>
        </p:nvGraphicFramePr>
        <p:xfrm>
          <a:off x="438785" y="1918970"/>
          <a:ext cx="6740525" cy="4185285"/>
        </p:xfrm>
        <a:graphic>
          <a:graphicData uri="http://schemas.openxmlformats.org/drawingml/2006/table">
            <a:tbl>
              <a:tblPr/>
              <a:tblGrid>
                <a:gridCol w="1447800"/>
                <a:gridCol w="1306830"/>
                <a:gridCol w="3985895"/>
              </a:tblGrid>
              <a:tr h="1261745">
                <a:tc rowSpan="4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资本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65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劳动力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36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技术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52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市场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00" name="文本框 50199"/>
          <p:cNvSpPr txBox="1"/>
          <p:nvPr/>
        </p:nvSpPr>
        <p:spPr>
          <a:xfrm>
            <a:off x="743585" y="2452370"/>
            <a:ext cx="914400" cy="2043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条                     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件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graphicFrame>
        <p:nvGraphicFramePr>
          <p:cNvPr id="50204" name="表格 50203"/>
          <p:cNvGraphicFramePr/>
          <p:nvPr/>
        </p:nvGraphicFramePr>
        <p:xfrm>
          <a:off x="434975" y="1101725"/>
          <a:ext cx="6744970" cy="808990"/>
        </p:xfrm>
        <a:graphic>
          <a:graphicData uri="http://schemas.openxmlformats.org/drawingml/2006/table">
            <a:tbl>
              <a:tblPr/>
              <a:tblGrid>
                <a:gridCol w="1441450"/>
                <a:gridCol w="1349375"/>
                <a:gridCol w="3954145"/>
              </a:tblGrid>
              <a:tr h="8089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2" charset="-122"/>
                        </a:rPr>
                        <a:t>前提</a:t>
                      </a:r>
                      <a:endParaRPr lang="zh-CN" altLang="en-US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4" name="文本框 50213"/>
          <p:cNvSpPr txBox="1"/>
          <p:nvPr/>
        </p:nvSpPr>
        <p:spPr>
          <a:xfrm>
            <a:off x="3258185" y="108077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资产阶级统治的确立；政局稳定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5" name="文本框 50214"/>
          <p:cNvSpPr txBox="1"/>
          <p:nvPr/>
        </p:nvSpPr>
        <p:spPr>
          <a:xfrm>
            <a:off x="1818005" y="1101725"/>
            <a:ext cx="14478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政权保障（环境）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6" name="文本框 50215"/>
          <p:cNvSpPr txBox="1"/>
          <p:nvPr/>
        </p:nvSpPr>
        <p:spPr>
          <a:xfrm>
            <a:off x="537210" y="3810"/>
            <a:ext cx="868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英国首先进行工业革命的前提和条件：</a:t>
            </a:r>
            <a:endParaRPr lang="zh-CN" altLang="en-US" sz="36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5805" y="2088515"/>
            <a:ext cx="41249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通过什么途径获得钱？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6" grpId="0"/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1" name="组合 41"/>
          <p:cNvGrpSpPr/>
          <p:nvPr/>
        </p:nvGrpSpPr>
        <p:grpSpPr>
          <a:xfrm>
            <a:off x="395288" y="188913"/>
            <a:ext cx="8424862" cy="2878137"/>
            <a:chOff x="0" y="0"/>
            <a:chExt cx="6169115" cy="3581400"/>
          </a:xfrm>
        </p:grpSpPr>
        <p:pic>
          <p:nvPicPr>
            <p:cNvPr id="7172" name="Picture 10" descr="http://www.dvd-club.cn/pic/bbc6/1a.gif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6169115" cy="3581400"/>
            </a:xfrm>
            <a:prstGeom prst="rect">
              <a:avLst/>
            </a:prstGeom>
            <a:noFill/>
            <a:ln w="38100" cap="flat" cmpd="sng">
              <a:solidFill>
                <a:srgbClr val="7030A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7173" name="矩形 40"/>
            <p:cNvSpPr/>
            <p:nvPr/>
          </p:nvSpPr>
          <p:spPr>
            <a:xfrm>
              <a:off x="0" y="3119574"/>
              <a:ext cx="2394644" cy="401364"/>
            </a:xfrm>
            <a:prstGeom prst="rect">
              <a:avLst/>
            </a:prstGeom>
            <a:noFill/>
            <a:ln w="38100" cap="flat" cmpd="sng">
              <a:solidFill>
                <a:srgbClr val="7030A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horz" wrap="none" anchor="t">
              <a:spAutoFit/>
            </a:bodyPr>
            <a:p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2" charset="-122"/>
                </a:rPr>
                <a:t>“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2" charset="-122"/>
                </a:rPr>
                <a:t>日不落帝国”逐渐形成</a:t>
              </a:r>
              <a:endPara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pic>
        <p:nvPicPr>
          <p:cNvPr id="7175" name="Picture 10" descr="http://www.dvd-club.cn/pic/bbc6/1a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89230"/>
            <a:ext cx="8423275" cy="6094730"/>
          </a:xfrm>
          <a:prstGeom prst="rect">
            <a:avLst/>
          </a:prstGeom>
          <a:noFill/>
          <a:ln w="38100" cap="flat" cmpd="sng">
            <a:solidFill>
              <a:srgbClr val="7030A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文本框 1"/>
          <p:cNvSpPr txBox="1"/>
          <p:nvPr/>
        </p:nvSpPr>
        <p:spPr>
          <a:xfrm>
            <a:off x="607695" y="5448935"/>
            <a:ext cx="39357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ea typeface="微软雅黑" panose="020B0503020204020204" pitchFamily="2" charset="-122"/>
                <a:sym typeface="+mn-ea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ea typeface="微软雅黑" panose="020B0503020204020204" pitchFamily="2" charset="-122"/>
                <a:sym typeface="+mn-ea"/>
              </a:rPr>
              <a:t>日不落帝国”逐渐形成</a:t>
            </a:r>
            <a:endParaRPr lang="zh-CN" altLang="en-US" sz="2800" b="1">
              <a:solidFill>
                <a:srgbClr val="FF0000"/>
              </a:solidFill>
              <a:ea typeface="微软雅黑" panose="020B0503020204020204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219" name="表格 50218"/>
          <p:cNvGraphicFramePr/>
          <p:nvPr/>
        </p:nvGraphicFramePr>
        <p:xfrm>
          <a:off x="438785" y="1918970"/>
          <a:ext cx="6740525" cy="4185285"/>
        </p:xfrm>
        <a:graphic>
          <a:graphicData uri="http://schemas.openxmlformats.org/drawingml/2006/table">
            <a:tbl>
              <a:tblPr/>
              <a:tblGrid>
                <a:gridCol w="1447800"/>
                <a:gridCol w="1306830"/>
                <a:gridCol w="3985895"/>
              </a:tblGrid>
              <a:tr h="1261745">
                <a:tc rowSpan="4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资本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65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劳动力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36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技术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52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市场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00" name="文本框 50199"/>
          <p:cNvSpPr txBox="1"/>
          <p:nvPr/>
        </p:nvSpPr>
        <p:spPr>
          <a:xfrm>
            <a:off x="743585" y="2452370"/>
            <a:ext cx="914400" cy="2043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条                     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件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graphicFrame>
        <p:nvGraphicFramePr>
          <p:cNvPr id="50204" name="表格 50203"/>
          <p:cNvGraphicFramePr/>
          <p:nvPr/>
        </p:nvGraphicFramePr>
        <p:xfrm>
          <a:off x="434975" y="1101725"/>
          <a:ext cx="6744970" cy="808990"/>
        </p:xfrm>
        <a:graphic>
          <a:graphicData uri="http://schemas.openxmlformats.org/drawingml/2006/table">
            <a:tbl>
              <a:tblPr/>
              <a:tblGrid>
                <a:gridCol w="1441450"/>
                <a:gridCol w="1349375"/>
                <a:gridCol w="3954145"/>
              </a:tblGrid>
              <a:tr h="8089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2" charset="-122"/>
                        </a:rPr>
                        <a:t>前提</a:t>
                      </a:r>
                      <a:endParaRPr lang="zh-CN" altLang="en-US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4" name="文本框 50213"/>
          <p:cNvSpPr txBox="1"/>
          <p:nvPr/>
        </p:nvSpPr>
        <p:spPr>
          <a:xfrm>
            <a:off x="3258185" y="108077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资产阶级统治的确立；政局稳定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5" name="文本框 50214"/>
          <p:cNvSpPr txBox="1"/>
          <p:nvPr/>
        </p:nvSpPr>
        <p:spPr>
          <a:xfrm>
            <a:off x="1818005" y="1101725"/>
            <a:ext cx="14478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政权保障（环境）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6" name="文本框 50215"/>
          <p:cNvSpPr txBox="1"/>
          <p:nvPr/>
        </p:nvSpPr>
        <p:spPr>
          <a:xfrm>
            <a:off x="537210" y="3810"/>
            <a:ext cx="868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英国首先进行工业革命的前提和条件：</a:t>
            </a:r>
            <a:endParaRPr lang="zh-CN" altLang="en-US" sz="36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5805" y="2088515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通过殖民掠夺和海外贸易，获得了大量财富。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1" name="矩形 86017"/>
          <p:cNvSpPr/>
          <p:nvPr/>
        </p:nvSpPr>
        <p:spPr>
          <a:xfrm>
            <a:off x="381000" y="965200"/>
            <a:ext cx="8237855" cy="310515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eaLnBrk="0" hangingPunct="0">
              <a:lnSpc>
                <a:spcPct val="140000"/>
              </a:lnSpc>
            </a:pP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材料：英国的对外贸易迅速增长，进一步刺激了英国羊毛出口业和毛织业的发展。羊毛价格不断上涨，养羊业成为获利丰厚的事业。大批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农民被迫出卖土地，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或远走他乡</a:t>
            </a:r>
            <a:r>
              <a:rPr lang="en-US" altLang="zh-CN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……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莫尔在</a:t>
            </a:r>
            <a:r>
              <a:rPr lang="en-US" altLang="zh-CN" sz="2800">
                <a:latin typeface="微软雅黑" panose="020B0503020204020204" pitchFamily="2" charset="-122"/>
                <a:ea typeface="微软雅黑" panose="020B0503020204020204" pitchFamily="2" charset="-122"/>
              </a:rPr>
              <a:t>《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乌托邦</a:t>
            </a:r>
            <a:r>
              <a:rPr lang="en-US" altLang="zh-CN" sz="2800">
                <a:latin typeface="微软雅黑" panose="020B0503020204020204" pitchFamily="2" charset="-122"/>
                <a:ea typeface="微软雅黑" panose="020B0503020204020204" pitchFamily="2" charset="-122"/>
              </a:rPr>
              <a:t>》(1516)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中，辛辣地指责这是“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羊吃人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”。</a:t>
            </a:r>
            <a:endParaRPr lang="zh-CN" altLang="en-US" sz="2800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86019" name="文本框 86018"/>
          <p:cNvSpPr txBox="1"/>
          <p:nvPr/>
        </p:nvSpPr>
        <p:spPr>
          <a:xfrm>
            <a:off x="1256665" y="258445"/>
            <a:ext cx="6853555" cy="706755"/>
          </a:xfrm>
          <a:prstGeom prst="rect">
            <a:avLst/>
          </a:prstGeom>
          <a:solidFill>
            <a:srgbClr val="FFFFFF">
              <a:alpha val="64998"/>
            </a:srgbClr>
          </a:solidFill>
          <a:ln w="38100">
            <a:noFill/>
          </a:ln>
        </p:spPr>
        <p:txBody>
          <a:bodyPr wrap="square" anchor="t">
            <a:spAutoFit/>
          </a:bodyPr>
          <a:p>
            <a:pPr algn="ctr">
              <a:buClrTx/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圈地运动 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P30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历史纵横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86021" name="文本框 86020"/>
          <p:cNvSpPr txBox="1"/>
          <p:nvPr/>
        </p:nvSpPr>
        <p:spPr>
          <a:xfrm>
            <a:off x="447675" y="4940935"/>
            <a:ext cx="3048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劳动力</a:t>
            </a:r>
            <a:r>
              <a:rPr lang="zh-CN" altLang="en-US" sz="28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：地主</a:t>
            </a:r>
            <a:r>
              <a:rPr lang="zh-CN" altLang="en-US" sz="28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→</a:t>
            </a:r>
            <a:endParaRPr lang="zh-CN" altLang="en-US" sz="28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01390" y="5002530"/>
            <a:ext cx="21418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8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圈地养羊；</a:t>
            </a:r>
            <a:endParaRPr lang="zh-CN" altLang="en-US" sz="28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34565" y="5835650"/>
            <a:ext cx="3742690" cy="392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70000"/>
              </a:lnSpc>
              <a:spcBef>
                <a:spcPct val="50000"/>
              </a:spcBef>
              <a:buClrTx/>
            </a:pPr>
            <a:r>
              <a:rPr lang="zh-CN" altLang="en-US" sz="28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农民</a:t>
            </a:r>
            <a:r>
              <a:rPr lang="zh-CN" altLang="en-US" sz="2800" b="1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→雇佣工人</a:t>
            </a:r>
            <a:endParaRPr lang="zh-CN" altLang="en-US" sz="2800" b="1" dirty="0"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bldLvl="0" animBg="1"/>
      <p:bldP spid="86021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219" name="表格 50218"/>
          <p:cNvGraphicFramePr/>
          <p:nvPr/>
        </p:nvGraphicFramePr>
        <p:xfrm>
          <a:off x="438785" y="1918970"/>
          <a:ext cx="6740525" cy="4185285"/>
        </p:xfrm>
        <a:graphic>
          <a:graphicData uri="http://schemas.openxmlformats.org/drawingml/2006/table">
            <a:tbl>
              <a:tblPr/>
              <a:tblGrid>
                <a:gridCol w="1447800"/>
                <a:gridCol w="1306830"/>
                <a:gridCol w="3985895"/>
              </a:tblGrid>
              <a:tr h="1261745">
                <a:tc rowSpan="4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资本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65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劳动力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36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技术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52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市场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00" name="文本框 50199"/>
          <p:cNvSpPr txBox="1"/>
          <p:nvPr/>
        </p:nvSpPr>
        <p:spPr>
          <a:xfrm>
            <a:off x="743585" y="2452370"/>
            <a:ext cx="914400" cy="2043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条                     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件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graphicFrame>
        <p:nvGraphicFramePr>
          <p:cNvPr id="50204" name="表格 50203"/>
          <p:cNvGraphicFramePr/>
          <p:nvPr/>
        </p:nvGraphicFramePr>
        <p:xfrm>
          <a:off x="434975" y="1101725"/>
          <a:ext cx="6744970" cy="808990"/>
        </p:xfrm>
        <a:graphic>
          <a:graphicData uri="http://schemas.openxmlformats.org/drawingml/2006/table">
            <a:tbl>
              <a:tblPr/>
              <a:tblGrid>
                <a:gridCol w="1441450"/>
                <a:gridCol w="1349375"/>
                <a:gridCol w="3954145"/>
              </a:tblGrid>
              <a:tr h="8089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2" charset="-122"/>
                        </a:rPr>
                        <a:t>前提</a:t>
                      </a:r>
                      <a:endParaRPr lang="zh-CN" altLang="en-US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4" name="文本框 50213"/>
          <p:cNvSpPr txBox="1"/>
          <p:nvPr/>
        </p:nvSpPr>
        <p:spPr>
          <a:xfrm>
            <a:off x="3258185" y="108077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资产阶级统治的确立；政局稳定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5" name="文本框 50214"/>
          <p:cNvSpPr txBox="1"/>
          <p:nvPr/>
        </p:nvSpPr>
        <p:spPr>
          <a:xfrm>
            <a:off x="1818005" y="1101725"/>
            <a:ext cx="14478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政权保障（环境）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6" name="文本框 50215"/>
          <p:cNvSpPr txBox="1"/>
          <p:nvPr/>
        </p:nvSpPr>
        <p:spPr>
          <a:xfrm>
            <a:off x="537210" y="3810"/>
            <a:ext cx="868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英国首先进行工业革命的前提和条件：</a:t>
            </a:r>
            <a:endParaRPr lang="zh-CN" altLang="en-US" sz="36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5805" y="2088515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通过殖民掠夺和海外贸易，获得了大量财富。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65805" y="3214370"/>
            <a:ext cx="412496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圈地运动使农民成为</a:t>
            </a:r>
            <a:endParaRPr lang="zh-CN" altLang="en-US" sz="2400" b="1" dirty="0">
              <a:ea typeface="微软雅黑" panose="020B0503020204020204" pitchFamily="2" charset="-122"/>
              <a:sym typeface="+mn-ea"/>
            </a:endParaRPr>
          </a:p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雇佣工人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219" name="表格 50218"/>
          <p:cNvGraphicFramePr/>
          <p:nvPr/>
        </p:nvGraphicFramePr>
        <p:xfrm>
          <a:off x="438785" y="1918970"/>
          <a:ext cx="6740525" cy="4185285"/>
        </p:xfrm>
        <a:graphic>
          <a:graphicData uri="http://schemas.openxmlformats.org/drawingml/2006/table">
            <a:tbl>
              <a:tblPr/>
              <a:tblGrid>
                <a:gridCol w="1447800"/>
                <a:gridCol w="1306830"/>
                <a:gridCol w="3985895"/>
              </a:tblGrid>
              <a:tr h="1261745">
                <a:tc rowSpan="4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资本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65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劳动力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36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技术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52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市场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00" name="文本框 50199"/>
          <p:cNvSpPr txBox="1"/>
          <p:nvPr/>
        </p:nvSpPr>
        <p:spPr>
          <a:xfrm>
            <a:off x="743585" y="2452370"/>
            <a:ext cx="914400" cy="2043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条                     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件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graphicFrame>
        <p:nvGraphicFramePr>
          <p:cNvPr id="50204" name="表格 50203"/>
          <p:cNvGraphicFramePr/>
          <p:nvPr/>
        </p:nvGraphicFramePr>
        <p:xfrm>
          <a:off x="434975" y="1101725"/>
          <a:ext cx="6744970" cy="808990"/>
        </p:xfrm>
        <a:graphic>
          <a:graphicData uri="http://schemas.openxmlformats.org/drawingml/2006/table">
            <a:tbl>
              <a:tblPr/>
              <a:tblGrid>
                <a:gridCol w="1441450"/>
                <a:gridCol w="1349375"/>
                <a:gridCol w="3954145"/>
              </a:tblGrid>
              <a:tr h="8089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2" charset="-122"/>
                        </a:rPr>
                        <a:t>前提</a:t>
                      </a:r>
                      <a:endParaRPr lang="zh-CN" altLang="en-US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4" name="文本框 50213"/>
          <p:cNvSpPr txBox="1"/>
          <p:nvPr/>
        </p:nvSpPr>
        <p:spPr>
          <a:xfrm>
            <a:off x="3258185" y="108077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资产阶级统治的确立；政局稳定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5" name="文本框 50214"/>
          <p:cNvSpPr txBox="1"/>
          <p:nvPr/>
        </p:nvSpPr>
        <p:spPr>
          <a:xfrm>
            <a:off x="1818005" y="1101725"/>
            <a:ext cx="14478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政权保障（环境）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6" name="文本框 50215"/>
          <p:cNvSpPr txBox="1"/>
          <p:nvPr/>
        </p:nvSpPr>
        <p:spPr>
          <a:xfrm>
            <a:off x="537210" y="3810"/>
            <a:ext cx="868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英国首先进行工业革命的前提和条件：</a:t>
            </a:r>
            <a:endParaRPr lang="zh-CN" altLang="en-US" sz="36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5805" y="2088515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通过殖民掠夺和海外贸易，获得了大量财富。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65805" y="3214370"/>
            <a:ext cx="412496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圈地运动使农民成为</a:t>
            </a:r>
            <a:endParaRPr lang="zh-CN" altLang="en-US" sz="2400" b="1" dirty="0">
              <a:ea typeface="微软雅黑" panose="020B0503020204020204" pitchFamily="2" charset="-122"/>
              <a:sym typeface="+mn-ea"/>
            </a:endParaRPr>
          </a:p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雇佣工人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58185" y="413639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什么行业的发展</a:t>
            </a:r>
            <a:r>
              <a:rPr lang="zh-CN" altLang="en-US" sz="2400" b="1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积累了丰富的生产技术？</a:t>
            </a:r>
            <a:r>
              <a:rPr lang="zh-CN" altLang="en-US" sz="2400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 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65805" y="413639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工场手行业的发展</a:t>
            </a:r>
            <a:r>
              <a:rPr lang="zh-CN" altLang="en-US" sz="2400" b="1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积累了丰富的生产技术</a:t>
            </a:r>
            <a:r>
              <a:rPr lang="zh-CN" altLang="en-US" sz="2400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 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219" name="表格 50218"/>
          <p:cNvGraphicFramePr/>
          <p:nvPr/>
        </p:nvGraphicFramePr>
        <p:xfrm>
          <a:off x="438785" y="1918970"/>
          <a:ext cx="6740525" cy="4185285"/>
        </p:xfrm>
        <a:graphic>
          <a:graphicData uri="http://schemas.openxmlformats.org/drawingml/2006/table">
            <a:tbl>
              <a:tblPr/>
              <a:tblGrid>
                <a:gridCol w="1447800"/>
                <a:gridCol w="1306830"/>
                <a:gridCol w="3985895"/>
              </a:tblGrid>
              <a:tr h="1261745">
                <a:tc rowSpan="4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资本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65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劳动力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36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技术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52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市场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00" name="文本框 50199"/>
          <p:cNvSpPr txBox="1"/>
          <p:nvPr/>
        </p:nvSpPr>
        <p:spPr>
          <a:xfrm>
            <a:off x="743585" y="2452370"/>
            <a:ext cx="914400" cy="2043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条                     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件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graphicFrame>
        <p:nvGraphicFramePr>
          <p:cNvPr id="50204" name="表格 50203"/>
          <p:cNvGraphicFramePr/>
          <p:nvPr/>
        </p:nvGraphicFramePr>
        <p:xfrm>
          <a:off x="434975" y="1101725"/>
          <a:ext cx="6744970" cy="808990"/>
        </p:xfrm>
        <a:graphic>
          <a:graphicData uri="http://schemas.openxmlformats.org/drawingml/2006/table">
            <a:tbl>
              <a:tblPr/>
              <a:tblGrid>
                <a:gridCol w="1441450"/>
                <a:gridCol w="1349375"/>
                <a:gridCol w="3954145"/>
              </a:tblGrid>
              <a:tr h="8089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2" charset="-122"/>
                        </a:rPr>
                        <a:t>前提</a:t>
                      </a:r>
                      <a:endParaRPr lang="zh-CN" altLang="en-US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4" name="文本框 50213"/>
          <p:cNvSpPr txBox="1"/>
          <p:nvPr/>
        </p:nvSpPr>
        <p:spPr>
          <a:xfrm>
            <a:off x="3258185" y="108077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资产阶级统治的确立；政局稳定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5" name="文本框 50214"/>
          <p:cNvSpPr txBox="1"/>
          <p:nvPr/>
        </p:nvSpPr>
        <p:spPr>
          <a:xfrm>
            <a:off x="1818005" y="1101725"/>
            <a:ext cx="14478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政权保障（环境）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6" name="文本框 50215"/>
          <p:cNvSpPr txBox="1"/>
          <p:nvPr/>
        </p:nvSpPr>
        <p:spPr>
          <a:xfrm>
            <a:off x="537210" y="3810"/>
            <a:ext cx="868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英国首先进行工业革命的前提和条件：</a:t>
            </a:r>
            <a:endParaRPr lang="zh-CN" altLang="en-US" sz="36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5805" y="2088515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通过殖民掠夺和海外贸易，获得了大量财富。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65805" y="3214370"/>
            <a:ext cx="412496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圈地运动使农民成为</a:t>
            </a:r>
            <a:endParaRPr lang="zh-CN" altLang="en-US" sz="2400" b="1" dirty="0">
              <a:ea typeface="微软雅黑" panose="020B0503020204020204" pitchFamily="2" charset="-122"/>
              <a:sym typeface="+mn-ea"/>
            </a:endParaRPr>
          </a:p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雇佣工人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99130" y="413639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工场手行业的发展</a:t>
            </a:r>
            <a:r>
              <a:rPr lang="zh-CN" altLang="en-US" sz="2400" b="1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积累了丰富的生产技术？</a:t>
            </a:r>
            <a:r>
              <a:rPr lang="zh-CN" altLang="en-US" sz="2400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 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65805" y="5084445"/>
            <a:ext cx="41249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海外市场？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65805" y="5577840"/>
            <a:ext cx="41249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为什么？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219" name="表格 50218"/>
          <p:cNvGraphicFramePr/>
          <p:nvPr/>
        </p:nvGraphicFramePr>
        <p:xfrm>
          <a:off x="438785" y="1918970"/>
          <a:ext cx="6740525" cy="4185285"/>
        </p:xfrm>
        <a:graphic>
          <a:graphicData uri="http://schemas.openxmlformats.org/drawingml/2006/table">
            <a:tbl>
              <a:tblPr/>
              <a:tblGrid>
                <a:gridCol w="1447800"/>
                <a:gridCol w="1306830"/>
                <a:gridCol w="3985895"/>
              </a:tblGrid>
              <a:tr h="1261745">
                <a:tc rowSpan="4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资本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65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劳动力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836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技术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52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a typeface="微软雅黑" panose="020B0503020204020204" pitchFamily="2" charset="-122"/>
                        </a:rPr>
                        <a:t>市场</a:t>
                      </a:r>
                      <a:endParaRPr lang="zh-CN" altLang="en-US" sz="28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25000"/>
                        </a:spcBef>
                        <a:buNone/>
                      </a:pPr>
                      <a:endParaRPr lang="zh-CN" altLang="en-US" sz="2400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00" name="文本框 50199"/>
          <p:cNvSpPr txBox="1"/>
          <p:nvPr/>
        </p:nvSpPr>
        <p:spPr>
          <a:xfrm>
            <a:off x="743585" y="2452370"/>
            <a:ext cx="914400" cy="2043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条                     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件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graphicFrame>
        <p:nvGraphicFramePr>
          <p:cNvPr id="50204" name="表格 50203"/>
          <p:cNvGraphicFramePr/>
          <p:nvPr/>
        </p:nvGraphicFramePr>
        <p:xfrm>
          <a:off x="434975" y="1101725"/>
          <a:ext cx="6744970" cy="808990"/>
        </p:xfrm>
        <a:graphic>
          <a:graphicData uri="http://schemas.openxmlformats.org/drawingml/2006/table">
            <a:tbl>
              <a:tblPr/>
              <a:tblGrid>
                <a:gridCol w="1441450"/>
                <a:gridCol w="1349375"/>
                <a:gridCol w="3954145"/>
              </a:tblGrid>
              <a:tr h="8089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微软雅黑" panose="020B0503020204020204" pitchFamily="2" charset="-122"/>
                        </a:rPr>
                        <a:t>前提</a:t>
                      </a:r>
                      <a:endParaRPr lang="zh-CN" altLang="en-US" b="1"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>
                        <a:buClr>
                          <a:schemeClr val="accent2"/>
                        </a:buClr>
                        <a:defRPr sz="2200" kern="1200"/>
                      </a:lvl2pPr>
                      <a:lvl3pPr marL="987425" lvl="2" indent="-293370">
                        <a:buClr>
                          <a:schemeClr val="accent1"/>
                        </a:buClr>
                        <a:defRPr sz="2100" kern="1200"/>
                      </a:lvl3pPr>
                      <a:lvl4pPr marL="1281430" lvl="3" indent="-292100">
                        <a:buClr>
                          <a:schemeClr val="tx2"/>
                        </a:buClr>
                        <a:defRPr sz="1800" kern="1200"/>
                      </a:lvl4pPr>
                      <a:lvl5pPr marL="1598930" lvl="4" indent="-316230">
                        <a:buClr>
                          <a:schemeClr val="fol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dirty="0">
                        <a:ea typeface="微软雅黑" panose="020B0503020204020204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4" name="文本框 50213"/>
          <p:cNvSpPr txBox="1"/>
          <p:nvPr/>
        </p:nvSpPr>
        <p:spPr>
          <a:xfrm>
            <a:off x="3258185" y="108077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资产阶级统治的确立；政局稳定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5" name="文本框 50214"/>
          <p:cNvSpPr txBox="1"/>
          <p:nvPr/>
        </p:nvSpPr>
        <p:spPr>
          <a:xfrm>
            <a:off x="1818005" y="1101725"/>
            <a:ext cx="14478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政权保障（环境）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16" name="文本框 50215"/>
          <p:cNvSpPr txBox="1"/>
          <p:nvPr/>
        </p:nvSpPr>
        <p:spPr>
          <a:xfrm>
            <a:off x="537210" y="3810"/>
            <a:ext cx="868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英国首先进行工业革命的前提和条件：</a:t>
            </a:r>
            <a:endParaRPr lang="zh-CN" altLang="en-US" sz="36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65805" y="2088515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通过殖民掠夺和海外贸易，获得了大量财富。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65805" y="3214370"/>
            <a:ext cx="412496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圈地运动使农民成为</a:t>
            </a:r>
            <a:endParaRPr lang="zh-CN" altLang="en-US" sz="2400" b="1" dirty="0">
              <a:ea typeface="微软雅黑" panose="020B0503020204020204" pitchFamily="2" charset="-122"/>
              <a:sym typeface="+mn-ea"/>
            </a:endParaRPr>
          </a:p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雇佣工人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99130" y="4136390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工场手行业的发展</a:t>
            </a:r>
            <a:r>
              <a:rPr lang="zh-CN" altLang="en-US" sz="2400" b="1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积累了丰富的生产技术</a:t>
            </a:r>
            <a:r>
              <a:rPr lang="zh-CN" altLang="en-US" sz="2400" dirty="0"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 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65805" y="5084445"/>
            <a:ext cx="412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marL="0" lvl="0" indent="0">
              <a:spcBef>
                <a:spcPct val="25000"/>
              </a:spcBef>
              <a:buNone/>
            </a:pPr>
            <a:r>
              <a:rPr lang="zh-CN" altLang="en-US" sz="2400" b="1" dirty="0">
                <a:ea typeface="微软雅黑" panose="020B0503020204020204" pitchFamily="2" charset="-122"/>
                <a:sym typeface="+mn-ea"/>
              </a:rPr>
              <a:t>殖民扩张提供了广阔的海外市场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01" name="文本框 50200"/>
          <p:cNvSpPr txBox="1"/>
          <p:nvPr/>
        </p:nvSpPr>
        <p:spPr>
          <a:xfrm>
            <a:off x="7226935" y="5349558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必要性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50202" name="右大括号 50201"/>
          <p:cNvSpPr/>
          <p:nvPr/>
        </p:nvSpPr>
        <p:spPr>
          <a:xfrm>
            <a:off x="7226935" y="1288733"/>
            <a:ext cx="381000" cy="3773487"/>
          </a:xfrm>
          <a:prstGeom prst="rightBrace">
            <a:avLst>
              <a:gd name="adj1" fmla="val 65844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50203" name="文本框 50202"/>
          <p:cNvSpPr txBox="1"/>
          <p:nvPr/>
        </p:nvSpPr>
        <p:spPr>
          <a:xfrm>
            <a:off x="7874635" y="318897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2" charset="0"/>
                <a:ea typeface="微软雅黑" panose="020B0503020204020204" pitchFamily="2" charset="-122"/>
              </a:rPr>
              <a:t>可能性</a:t>
            </a:r>
            <a:endParaRPr lang="zh-CN" altLang="en-US" sz="2400" b="1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0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20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20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020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0201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02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9" name="内容占位符 9218" descr="W02010083075852342580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34645" y="267970"/>
            <a:ext cx="8446135" cy="6012815"/>
          </a:xfrm>
        </p:spPr>
      </p:pic>
      <p:sp>
        <p:nvSpPr>
          <p:cNvPr id="9220" name="文本框 9219"/>
          <p:cNvSpPr txBox="1"/>
          <p:nvPr/>
        </p:nvSpPr>
        <p:spPr>
          <a:xfrm>
            <a:off x="1358900" y="6280785"/>
            <a:ext cx="5967413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2" charset="-122"/>
              </a:rPr>
              <a:t>飞梭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矩形 10241"/>
          <p:cNvSpPr>
            <a:spLocks noGrp="1"/>
          </p:cNvSpPr>
          <p:nvPr/>
        </p:nvSpPr>
        <p:spPr>
          <a:xfrm>
            <a:off x="617855" y="8032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lvl="0" indent="0" algn="l"/>
            <a:r>
              <a:rPr lang="zh-CN" altLang="en-US" sz="3200" b="1" dirty="0">
                <a:ea typeface="微软雅黑" panose="020B0503020204020204" pitchFamily="2" charset="-122"/>
                <a:sym typeface="Arial" panose="020B0604020202020204" pitchFamily="34" charset="0"/>
              </a:rPr>
              <a:t>二、第一次工业革命的进程</a:t>
            </a:r>
            <a:endParaRPr lang="zh-CN" altLang="en-US" sz="3200" b="1" dirty="0"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10243" name="文本占位符 10242"/>
          <p:cNvSpPr>
            <a:spLocks noGrp="1"/>
          </p:cNvSpPr>
          <p:nvPr>
            <p:ph type="body" sz="half"/>
          </p:nvPr>
        </p:nvSpPr>
        <p:spPr>
          <a:xfrm>
            <a:off x="33655" y="2132965"/>
            <a:ext cx="4038600" cy="4527550"/>
          </a:xfrm>
        </p:spPr>
        <p:txBody>
          <a:bodyPr/>
          <a:lstStyle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</a:lstStyle>
          <a:p>
            <a:pPr marL="1905" lvl="0" indent="-344805">
              <a:buNone/>
            </a:pPr>
            <a:endParaRPr lang="zh-CN" altLang="en-US" dirty="0"/>
          </a:p>
          <a:p>
            <a:pPr marL="1905" lvl="0" indent="-344805">
              <a:buNone/>
            </a:pPr>
            <a:endParaRPr lang="zh-CN" altLang="en-US" dirty="0"/>
          </a:p>
        </p:txBody>
      </p:sp>
      <p:sp>
        <p:nvSpPr>
          <p:cNvPr id="10244" name="文本框 10243"/>
          <p:cNvSpPr txBox="1"/>
          <p:nvPr/>
        </p:nvSpPr>
        <p:spPr>
          <a:xfrm>
            <a:off x="617855" y="1059815"/>
            <a:ext cx="5662613" cy="1371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（一）开端：棉纺织业的技术革新</a:t>
            </a:r>
            <a:endParaRPr lang="zh-CN" altLang="en-US" sz="2800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2800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pic>
        <p:nvPicPr>
          <p:cNvPr id="10245" name="内容占位符 10244" descr="0823dd54564e925818eb6a0e9e82d158cdbf4e77"/>
          <p:cNvPicPr>
            <a:picLocks noChangeAspect="1"/>
          </p:cNvPicPr>
          <p:nvPr>
            <p:ph sz="quarter" idx="1"/>
          </p:nvPr>
        </p:nvPicPr>
        <p:blipFill>
          <a:blip r:embed="rId1"/>
          <a:stretch>
            <a:fillRect/>
          </a:stretch>
        </p:blipFill>
        <p:spPr>
          <a:xfrm>
            <a:off x="33655" y="2132965"/>
            <a:ext cx="1990725" cy="2143125"/>
          </a:xfrm>
        </p:spPr>
      </p:pic>
      <p:pic>
        <p:nvPicPr>
          <p:cNvPr id="10246" name="内容占位符 10245" descr="53A03"/>
          <p:cNvPicPr>
            <a:picLocks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024380" y="2132965"/>
            <a:ext cx="2771775" cy="2143125"/>
          </a:xfrm>
        </p:spPr>
      </p:pic>
      <p:pic>
        <p:nvPicPr>
          <p:cNvPr id="10247" name="内容占位符 10246" descr="11158301293"/>
          <p:cNvPicPr>
            <a:picLocks noChangeAspect="1"/>
          </p:cNvPicPr>
          <p:nvPr>
            <p:ph sz="quarter" idx="3"/>
          </p:nvPr>
        </p:nvPicPr>
        <p:blipFill>
          <a:blip r:embed="rId3"/>
          <a:stretch>
            <a:fillRect/>
          </a:stretch>
        </p:blipFill>
        <p:spPr>
          <a:xfrm>
            <a:off x="4797743" y="2132965"/>
            <a:ext cx="3074987" cy="2143125"/>
          </a:xfrm>
        </p:spPr>
      </p:pic>
      <p:pic>
        <p:nvPicPr>
          <p:cNvPr id="10248" name="内容占位符 10247" descr="91529822720e0cf3b7ae9b240a46f21fbf09aa90"/>
          <p:cNvPicPr>
            <a:picLocks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7072630" y="2132965"/>
            <a:ext cx="2039620" cy="2168525"/>
          </a:xfrm>
        </p:spPr>
      </p:pic>
      <p:sp>
        <p:nvSpPr>
          <p:cNvPr id="10249" name="文本框 10248"/>
          <p:cNvSpPr txBox="1"/>
          <p:nvPr/>
        </p:nvSpPr>
        <p:spPr>
          <a:xfrm>
            <a:off x="276225" y="4352925"/>
            <a:ext cx="1747838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latin typeface="Arial" panose="020B0604020202020204" pitchFamily="34" charset="0"/>
                <a:ea typeface="微软雅黑" panose="020B0503020204020204" pitchFamily="2" charset="-122"/>
              </a:rPr>
              <a:t>珍妮纺纱机</a:t>
            </a:r>
            <a:endParaRPr lang="zh-CN" altLang="en-US" sz="20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2" charset="-122"/>
              </a:rPr>
              <a:t>不足：人力、纱不结实</a:t>
            </a:r>
            <a:endParaRPr lang="zh-CN" altLang="en-US" sz="2000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10250" name="文本框 10249"/>
          <p:cNvSpPr txBox="1"/>
          <p:nvPr/>
        </p:nvSpPr>
        <p:spPr>
          <a:xfrm>
            <a:off x="2485390" y="4301490"/>
            <a:ext cx="2490470" cy="7067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000" b="1" dirty="0">
                <a:latin typeface="Arial" panose="020B0604020202020204" pitchFamily="34" charset="0"/>
                <a:ea typeface="微软雅黑" panose="020B0503020204020204" pitchFamily="2" charset="-122"/>
              </a:rPr>
              <a:t>水力纺纱机</a:t>
            </a:r>
            <a:endParaRPr lang="zh-CN" altLang="en-US" sz="20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2" charset="-122"/>
              </a:rPr>
              <a:t>不足：纱不均匀</a:t>
            </a:r>
            <a:endParaRPr lang="zh-CN" altLang="en-US" sz="2000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10251" name="文本框 10250"/>
          <p:cNvSpPr txBox="1"/>
          <p:nvPr/>
        </p:nvSpPr>
        <p:spPr>
          <a:xfrm>
            <a:off x="5326063" y="4276090"/>
            <a:ext cx="1746250" cy="100488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000" b="1" dirty="0">
                <a:latin typeface="Arial" panose="020B0604020202020204" pitchFamily="34" charset="0"/>
                <a:ea typeface="微软雅黑" panose="020B0503020204020204" pitchFamily="2" charset="-122"/>
              </a:rPr>
              <a:t>骡机</a:t>
            </a:r>
            <a:endParaRPr lang="zh-CN" altLang="en-US" sz="20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  <a:p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2" charset="-122"/>
              </a:rPr>
              <a:t>优点：纱既结实又均匀</a:t>
            </a:r>
            <a:endParaRPr lang="zh-CN" altLang="en-US" sz="2000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10252" name="文本框 10251"/>
          <p:cNvSpPr txBox="1"/>
          <p:nvPr/>
        </p:nvSpPr>
        <p:spPr>
          <a:xfrm>
            <a:off x="7314565" y="4352925"/>
            <a:ext cx="1746250" cy="39528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000" b="1" dirty="0">
                <a:latin typeface="Arial" panose="020B0604020202020204" pitchFamily="34" charset="0"/>
                <a:ea typeface="微软雅黑" panose="020B0503020204020204" pitchFamily="2" charset="-122"/>
              </a:rPr>
              <a:t>水力织布机</a:t>
            </a:r>
            <a:endParaRPr lang="zh-CN" altLang="en-US" sz="20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4365" y="5374640"/>
            <a:ext cx="7799070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400"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19世纪后期，一架珍妮纺纱机的价格约相当于一个英国纺纱工人134天的工资，在法国相当于311天的工资。</a:t>
            </a:r>
            <a:endParaRPr lang="zh-CN" altLang="en-US" sz="2400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 bldLvl="0"/>
      <p:bldP spid="10251" grpId="0" bldLvl="0"/>
      <p:bldP spid="10252" grpId="0" bldLvl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14338" name="表格 14337"/>
          <p:cNvGraphicFramePr/>
          <p:nvPr/>
        </p:nvGraphicFramePr>
        <p:xfrm>
          <a:off x="304800" y="1052830"/>
          <a:ext cx="8229600" cy="5506085"/>
        </p:xfrm>
        <a:graphic>
          <a:graphicData uri="http://schemas.openxmlformats.org/drawingml/2006/table">
            <a:tbl>
              <a:tblPr/>
              <a:tblGrid>
                <a:gridCol w="1409700"/>
                <a:gridCol w="2224405"/>
                <a:gridCol w="1111250"/>
                <a:gridCol w="1038225"/>
                <a:gridCol w="2446020"/>
              </a:tblGrid>
              <a:tr h="73279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ctr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领　域</a:t>
                      </a: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ctr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发明</a:t>
                      </a: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ctr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Constantia" panose="020306020503060A0303" pitchFamily="2" charset="0"/>
                          <a:ea typeface="微软雅黑" panose="020B0503020204020204" pitchFamily="2" charset="-122"/>
                        </a:rPr>
                        <a:t>时间</a:t>
                      </a: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t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ctr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国别</a:t>
                      </a: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t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ctr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发明人</a:t>
                      </a: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t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585470">
                <a:tc rowSpan="3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l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en-US" altLang="zh-CN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       </a:t>
                      </a:r>
                      <a:endParaRPr lang="en-US" altLang="zh-CN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743585">
                <a:tc vMerge="1"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 </a:t>
                      </a: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945515">
                <a:tc vMerge="1"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en-US" altLang="zh-CN" sz="2800" b="0" dirty="0">
                        <a:solidFill>
                          <a:schemeClr val="tx1"/>
                        </a:solidFill>
                        <a:latin typeface="Impact" panose="020B08060309020502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 </a:t>
                      </a: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92964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l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r>
                        <a:rPr lang="en-US" altLang="zh-CN" sz="2800" b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微软雅黑" panose="020B0503020204020204" pitchFamily="2" charset="-122"/>
                        </a:rPr>
                        <a:t>               </a:t>
                      </a:r>
                      <a:endParaRPr lang="en-US" altLang="zh-CN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832485">
                <a:tc rowSpan="2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 algn="l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  <a:tr h="736600">
                <a:tc vMerge="1">
                  <a:tcPr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Constantia" panose="020306020503060A0303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273050" lvl="0" indent="-273050">
                        <a:spcBef>
                          <a:spcPct val="0"/>
                        </a:spcBef>
                        <a:buClr>
                          <a:srgbClr val="0BD0D9"/>
                        </a:buClr>
                        <a:buSzPct val="95000"/>
                        <a:buFont typeface="Wingdings 2" panose="05020102010507070707" pitchFamily="2" charset="2"/>
                        <a:buNone/>
                      </a:pPr>
                      <a:endParaRPr lang="zh-CN" altLang="en-US" sz="2800" b="0">
                        <a:solidFill>
                          <a:schemeClr val="tx1"/>
                        </a:solidFill>
                        <a:latin typeface="Times New Roman" panose="02020603050405020304" pitchFamily="2" charset="0"/>
                        <a:ea typeface="微软雅黑" panose="020B0503020204020204" pitchFamily="2" charset="-122"/>
                      </a:endParaRPr>
                    </a:p>
                  </a:txBody>
                  <a:tcPr marL="90170" marR="90170" marT="46990" marB="46990" vert="horz"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10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409" name="Text Box 55">
            <a:hlinkClick r:id="rId1" action="ppaction://hlinksldjump"/>
          </p:cNvPr>
          <p:cNvSpPr txBox="1"/>
          <p:nvPr/>
        </p:nvSpPr>
        <p:spPr>
          <a:xfrm>
            <a:off x="1676400" y="1744663"/>
            <a:ext cx="2438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微软雅黑" panose="020B0503020204020204" pitchFamily="2" charset="-122"/>
              </a:rPr>
              <a:t>珍妮纺纱机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0" name="Text Box 56">
            <a:hlinkClick r:id="rId1" action="ppaction://hlinksldjump"/>
          </p:cNvPr>
          <p:cNvSpPr txBox="1"/>
          <p:nvPr/>
        </p:nvSpPr>
        <p:spPr>
          <a:xfrm>
            <a:off x="1718310" y="4284028"/>
            <a:ext cx="2362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微软雅黑" panose="020B0503020204020204" pitchFamily="2" charset="-122"/>
              </a:rPr>
              <a:t>改良蒸汽机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2" name="Text Box 59">
            <a:hlinkClick r:id="rId1" action="ppaction://hlinksldjump"/>
          </p:cNvPr>
          <p:cNvSpPr txBox="1"/>
          <p:nvPr/>
        </p:nvSpPr>
        <p:spPr>
          <a:xfrm>
            <a:off x="1878648" y="5115243"/>
            <a:ext cx="1066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微软雅黑" panose="020B0503020204020204" pitchFamily="2" charset="-122"/>
              </a:rPr>
              <a:t>汽船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3" name="Rectangle 60"/>
          <p:cNvSpPr/>
          <p:nvPr/>
        </p:nvSpPr>
        <p:spPr>
          <a:xfrm>
            <a:off x="468313" y="260350"/>
            <a:ext cx="86756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2" charset="-122"/>
                <a:ea typeface="微软雅黑" panose="020B0503020204020204" pitchFamily="2" charset="-122"/>
              </a:rPr>
              <a:t>知识归纳：第一次工业革命的主要发明</a:t>
            </a:r>
            <a:endParaRPr lang="zh-CN" altLang="en-US" sz="3200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14414" name="Text Box 61">
            <a:hlinkClick r:id="rId1" action="ppaction://hlinksldjump"/>
          </p:cNvPr>
          <p:cNvSpPr txBox="1"/>
          <p:nvPr/>
        </p:nvSpPr>
        <p:spPr>
          <a:xfrm>
            <a:off x="1796733" y="2419668"/>
            <a:ext cx="2362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微软雅黑" panose="020B0503020204020204" pitchFamily="2" charset="-122"/>
              </a:rPr>
              <a:t>骡机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5" name="Text Box 62"/>
          <p:cNvSpPr txBox="1"/>
          <p:nvPr/>
        </p:nvSpPr>
        <p:spPr>
          <a:xfrm>
            <a:off x="3962400" y="1744663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Impact" panose="020B0806030902050204" pitchFamily="2" charset="0"/>
                <a:ea typeface="微软雅黑" panose="020B0503020204020204" pitchFamily="2" charset="-122"/>
              </a:rPr>
              <a:t>1765</a:t>
            </a:r>
            <a:endParaRPr lang="en-US" altLang="zh-CN" sz="3200" dirty="0">
              <a:latin typeface="Impact" panose="020B080603090205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6" name="Text Box 63"/>
          <p:cNvSpPr txBox="1"/>
          <p:nvPr/>
        </p:nvSpPr>
        <p:spPr>
          <a:xfrm>
            <a:off x="4028758" y="2492693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Impact" panose="020B0806030902050204" pitchFamily="2" charset="0"/>
                <a:ea typeface="微软雅黑" panose="020B0503020204020204" pitchFamily="2" charset="-122"/>
              </a:rPr>
              <a:t>1779</a:t>
            </a:r>
            <a:endParaRPr lang="en-US" altLang="zh-CN" sz="3200" dirty="0">
              <a:latin typeface="Impact" panose="020B080603090205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7" name="Text Box 64"/>
          <p:cNvSpPr txBox="1"/>
          <p:nvPr/>
        </p:nvSpPr>
        <p:spPr>
          <a:xfrm>
            <a:off x="3928110" y="4284028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Impact" panose="020B0806030902050204" pitchFamily="2" charset="0"/>
                <a:ea typeface="微软雅黑" panose="020B0503020204020204" pitchFamily="2" charset="-122"/>
              </a:rPr>
              <a:t>1785</a:t>
            </a:r>
            <a:endParaRPr lang="en-US" altLang="zh-CN" sz="3200" dirty="0">
              <a:latin typeface="Impact" panose="020B080603090205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8" name="Text Box 65"/>
          <p:cNvSpPr txBox="1"/>
          <p:nvPr/>
        </p:nvSpPr>
        <p:spPr>
          <a:xfrm>
            <a:off x="3996055" y="5115560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Impact" panose="020B0806030902050204" pitchFamily="2" charset="0"/>
                <a:ea typeface="微软雅黑" panose="020B0503020204020204" pitchFamily="2" charset="-122"/>
              </a:rPr>
              <a:t>1804</a:t>
            </a:r>
            <a:endParaRPr lang="en-US" altLang="zh-CN" sz="3200" dirty="0">
              <a:latin typeface="Impact" panose="020B080603090205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19" name="Text Box 66"/>
          <p:cNvSpPr txBox="1"/>
          <p:nvPr/>
        </p:nvSpPr>
        <p:spPr>
          <a:xfrm>
            <a:off x="3950970" y="5927725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latin typeface="Impact" panose="020B0806030902050204" pitchFamily="2" charset="0"/>
                <a:ea typeface="微软雅黑" panose="020B0503020204020204" pitchFamily="2" charset="-122"/>
              </a:rPr>
              <a:t>1814</a:t>
            </a:r>
            <a:endParaRPr lang="en-US" altLang="zh-CN" sz="3200" dirty="0">
              <a:latin typeface="Impact" panose="020B080603090205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20" name="Text Box 70">
            <a:hlinkClick r:id="rId1" action="ppaction://hlinksldjump"/>
          </p:cNvPr>
          <p:cNvSpPr txBox="1"/>
          <p:nvPr/>
        </p:nvSpPr>
        <p:spPr>
          <a:xfrm>
            <a:off x="1752283" y="5915025"/>
            <a:ext cx="1905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微软雅黑" panose="020B0503020204020204" pitchFamily="2" charset="-122"/>
              </a:rPr>
              <a:t>蒸汽机车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微软雅黑" panose="020B0503020204020204" pitchFamily="2" charset="-122"/>
            </a:endParaRPr>
          </a:p>
        </p:txBody>
      </p:sp>
      <p:sp>
        <p:nvSpPr>
          <p:cNvPr id="14421" name="Text Box 87"/>
          <p:cNvSpPr txBox="1"/>
          <p:nvPr/>
        </p:nvSpPr>
        <p:spPr>
          <a:xfrm>
            <a:off x="468313" y="2458720"/>
            <a:ext cx="11430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棉纺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织业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14422" name="Text Box 91"/>
          <p:cNvSpPr txBox="1"/>
          <p:nvPr/>
        </p:nvSpPr>
        <p:spPr>
          <a:xfrm>
            <a:off x="458788" y="4305300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动力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14423" name="Text Box 97"/>
          <p:cNvSpPr txBox="1"/>
          <p:nvPr/>
        </p:nvSpPr>
        <p:spPr>
          <a:xfrm>
            <a:off x="468313" y="5351463"/>
            <a:ext cx="11430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2" charset="0"/>
                <a:ea typeface="微软雅黑" panose="020B0503020204020204" pitchFamily="2" charset="-122"/>
              </a:rPr>
              <a:t>交通运输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sp>
        <p:nvSpPr>
          <p:cNvPr id="14424" name="Text Box 121">
            <a:hlinkClick r:id="rId1" action="ppaction://hlinksldjump"/>
          </p:cNvPr>
          <p:cNvSpPr txBox="1"/>
          <p:nvPr/>
        </p:nvSpPr>
        <p:spPr>
          <a:xfrm>
            <a:off x="1660525" y="3404870"/>
            <a:ext cx="2362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2" charset="0"/>
                <a:ea typeface="微软雅黑" panose="020B0503020204020204" pitchFamily="2" charset="-122"/>
              </a:rPr>
              <a:t>水力织布机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2" charset="0"/>
              <a:ea typeface="微软雅黑" panose="020B0503020204020204" pitchFamily="2" charset="-122"/>
            </a:endParaRPr>
          </a:p>
        </p:txBody>
      </p:sp>
      <p:sp>
        <p:nvSpPr>
          <p:cNvPr id="2" name="Text Box 62"/>
          <p:cNvSpPr txBox="1"/>
          <p:nvPr/>
        </p:nvSpPr>
        <p:spPr>
          <a:xfrm>
            <a:off x="5105400" y="1744663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英国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5" name="Text Box 62"/>
          <p:cNvSpPr txBox="1"/>
          <p:nvPr/>
        </p:nvSpPr>
        <p:spPr>
          <a:xfrm>
            <a:off x="6148070" y="1765300"/>
            <a:ext cx="35299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lvl="0" indent="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哈格里夫斯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6" name="Text Box 63"/>
          <p:cNvSpPr txBox="1"/>
          <p:nvPr/>
        </p:nvSpPr>
        <p:spPr>
          <a:xfrm>
            <a:off x="6181090" y="2443480"/>
            <a:ext cx="26320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克隆普顿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7" name="Text Box 62"/>
          <p:cNvSpPr txBox="1"/>
          <p:nvPr/>
        </p:nvSpPr>
        <p:spPr>
          <a:xfrm>
            <a:off x="5121910" y="2464118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英国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8" name="Text Box 63"/>
          <p:cNvSpPr txBox="1"/>
          <p:nvPr/>
        </p:nvSpPr>
        <p:spPr>
          <a:xfrm>
            <a:off x="3946208" y="3404553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en-US" altLang="zh-CN" sz="3200" dirty="0">
                <a:latin typeface="Impact" panose="020B0806030902050204" pitchFamily="2" charset="0"/>
                <a:ea typeface="微软雅黑" panose="020B0503020204020204" pitchFamily="2" charset="-122"/>
                <a:sym typeface="+mn-ea"/>
              </a:rPr>
              <a:t>1785</a:t>
            </a:r>
            <a:endParaRPr lang="en-US" altLang="zh-CN" sz="3200" dirty="0">
              <a:latin typeface="Impact" panose="020B08060309020502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9" name="Text Box 62"/>
          <p:cNvSpPr txBox="1"/>
          <p:nvPr/>
        </p:nvSpPr>
        <p:spPr>
          <a:xfrm>
            <a:off x="5034915" y="3404553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英国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10" name="Text Box 63"/>
          <p:cNvSpPr txBox="1"/>
          <p:nvPr/>
        </p:nvSpPr>
        <p:spPr>
          <a:xfrm>
            <a:off x="6177915" y="3404870"/>
            <a:ext cx="26320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卡特莱特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11" name="Text Box 62"/>
          <p:cNvSpPr txBox="1"/>
          <p:nvPr/>
        </p:nvSpPr>
        <p:spPr>
          <a:xfrm>
            <a:off x="5071110" y="4304983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英国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12" name="Text Box 63"/>
          <p:cNvSpPr txBox="1"/>
          <p:nvPr/>
        </p:nvSpPr>
        <p:spPr>
          <a:xfrm>
            <a:off x="6214110" y="4272915"/>
            <a:ext cx="26320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瓦特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13" name="Text Box 62"/>
          <p:cNvSpPr txBox="1"/>
          <p:nvPr/>
        </p:nvSpPr>
        <p:spPr>
          <a:xfrm>
            <a:off x="5071110" y="5123498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美</a:t>
            </a: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国</a:t>
            </a:r>
            <a:endParaRPr lang="en-US" altLang="zh-CN" sz="3200" dirty="0">
              <a:latin typeface="Impact" panose="020B0806030902050204" pitchFamily="2" charset="0"/>
              <a:ea typeface="微软雅黑" panose="020B0503020204020204" pitchFamily="2" charset="-122"/>
            </a:endParaRPr>
          </a:p>
        </p:txBody>
      </p:sp>
      <p:sp>
        <p:nvSpPr>
          <p:cNvPr id="14" name="Text Box 63"/>
          <p:cNvSpPr txBox="1"/>
          <p:nvPr/>
        </p:nvSpPr>
        <p:spPr>
          <a:xfrm>
            <a:off x="6400800" y="5111115"/>
            <a:ext cx="26320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富尔顿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15" name="Text Box 62"/>
          <p:cNvSpPr txBox="1"/>
          <p:nvPr/>
        </p:nvSpPr>
        <p:spPr>
          <a:xfrm>
            <a:off x="5034915" y="5952173"/>
            <a:ext cx="1143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英国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16" name="Text Box 63"/>
          <p:cNvSpPr txBox="1"/>
          <p:nvPr/>
        </p:nvSpPr>
        <p:spPr>
          <a:xfrm>
            <a:off x="6148070" y="5850255"/>
            <a:ext cx="26320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273050" lvl="0" indent="-273050">
              <a:spcBef>
                <a:spcPct val="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None/>
            </a:pPr>
            <a:r>
              <a:rPr lang="zh-CN" altLang="en-US" sz="3200"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史蒂芬孙</a:t>
            </a:r>
            <a:endParaRPr lang="zh-CN" altLang="en-US" sz="3200" dirty="0">
              <a:latin typeface="Times New Roman" panose="02020603050405020304" pitchFamily="2" charset="0"/>
              <a:ea typeface="微软雅黑" panose="020B0503020204020204" pitchFamily="2" charset="-122"/>
              <a:sym typeface="+mn-ea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10" grpId="0"/>
      <p:bldP spid="14417" grpId="0"/>
      <p:bldP spid="11" grpId="0"/>
      <p:bldP spid="12" grpId="0"/>
      <p:bldP spid="14412" grpId="0"/>
      <p:bldP spid="14418" grpId="0"/>
      <p:bldP spid="13" grpId="0"/>
      <p:bldP spid="14" grpId="0"/>
      <p:bldP spid="14420" grpId="0"/>
      <p:bldP spid="14419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标题 1126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algn="l"/>
            <a:r>
              <a:rPr lang="zh-CN" altLang="en-US" sz="3200" b="1" dirty="0">
                <a:latin typeface="微软雅黑" panose="020B0503020204020204" pitchFamily="2" charset="-122"/>
                <a:sym typeface="Arial" panose="020B0604020202020204" pitchFamily="34" charset="0"/>
              </a:rPr>
              <a:t>二、第一次工业革命的进程</a:t>
            </a:r>
            <a:endParaRPr lang="zh-CN" altLang="en-US" sz="3200" b="1" dirty="0">
              <a:latin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11267" name="文本框 11266"/>
          <p:cNvSpPr txBox="1"/>
          <p:nvPr/>
        </p:nvSpPr>
        <p:spPr>
          <a:xfrm>
            <a:off x="2045335" y="5951855"/>
            <a:ext cx="5363845" cy="64516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rPr>
              <a:t>瓦特及其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rPr>
              <a:t>改良</a:t>
            </a:r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rPr>
              <a:t>的蒸汽机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pic>
        <p:nvPicPr>
          <p:cNvPr id="11268" name="图片 11267" descr="200706250008457338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9688" y="2365375"/>
            <a:ext cx="2473325" cy="3546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图片 11268" descr="99096bb04c96785a3add8&amp;a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7550" y="2366963"/>
            <a:ext cx="3375025" cy="3584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文本框 11269"/>
          <p:cNvSpPr txBox="1"/>
          <p:nvPr/>
        </p:nvSpPr>
        <p:spPr>
          <a:xfrm>
            <a:off x="584200" y="1409700"/>
            <a:ext cx="7686675" cy="73183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（二）进一步发展：瓦特蒸汽机的出现和应用</a:t>
            </a:r>
            <a:endParaRPr lang="zh-CN" altLang="en-US" sz="2800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2290" name="Group 3"/>
          <p:cNvGrpSpPr/>
          <p:nvPr/>
        </p:nvGrpSpPr>
        <p:grpSpPr>
          <a:xfrm>
            <a:off x="611188" y="1708150"/>
            <a:ext cx="3198812" cy="4860925"/>
            <a:chOff x="0" y="0"/>
            <a:chExt cx="1248" cy="1797"/>
          </a:xfrm>
        </p:grpSpPr>
        <p:pic>
          <p:nvPicPr>
            <p:cNvPr id="12291" name="Picture 4" descr="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248" cy="158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2" name="Text Box 5"/>
            <p:cNvSpPr txBox="1"/>
            <p:nvPr/>
          </p:nvSpPr>
          <p:spPr>
            <a:xfrm>
              <a:off x="336" y="1632"/>
              <a:ext cx="548" cy="1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latin typeface="Arial" panose="020B0604020202020204" pitchFamily="34" charset="0"/>
                  <a:ea typeface="微软雅黑" panose="020B0503020204020204" pitchFamily="2" charset="-122"/>
                  <a:sym typeface="Arial" panose="020B0604020202020204" pitchFamily="34" charset="0"/>
                </a:rPr>
                <a:t>富尔顿</a:t>
              </a:r>
              <a:endParaRPr lang="zh-CN" altLang="en-US" sz="2400" b="1" dirty="0"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293" name="Rectangle 6"/>
          <p:cNvSpPr/>
          <p:nvPr/>
        </p:nvSpPr>
        <p:spPr>
          <a:xfrm>
            <a:off x="3810000" y="4897438"/>
            <a:ext cx="53340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rPr>
              <a:t>1804年富尔顿制成的蒸汽机轮船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pic>
        <p:nvPicPr>
          <p:cNvPr id="12295" name="图片 12294" descr="53B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7838" y="1708150"/>
            <a:ext cx="4506912" cy="2974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sz="half"/>
          </p:nvPr>
        </p:nvSpPr>
        <p:spPr>
          <a:xfrm>
            <a:off x="0" y="2454275"/>
            <a:ext cx="4038600" cy="4527550"/>
          </a:xfrm>
        </p:spPr>
        <p:txBody>
          <a:bodyPr/>
          <a:lstStyle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</a:lstStyle>
          <a:p>
            <a:pPr marL="1905" lvl="0" indent="-344805">
              <a:buNone/>
            </a:pPr>
            <a:endParaRPr lang="zh-CN" altLang="en-US" dirty="0"/>
          </a:p>
          <a:p>
            <a:pPr marL="1905" lvl="0" indent="-344805">
              <a:buNone/>
            </a:pPr>
            <a:endParaRPr lang="zh-CN" altLang="en-US" dirty="0"/>
          </a:p>
        </p:txBody>
      </p:sp>
      <p:pic>
        <p:nvPicPr>
          <p:cNvPr id="13315" name="图片 13314" descr="W0200801145598617956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125" y="236538"/>
            <a:ext cx="4495800" cy="3087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图片 13315" descr="53B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2873375"/>
            <a:ext cx="4883150" cy="3157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7" name="文本框 13316"/>
          <p:cNvSpPr txBox="1"/>
          <p:nvPr/>
        </p:nvSpPr>
        <p:spPr>
          <a:xfrm>
            <a:off x="111125" y="3559175"/>
            <a:ext cx="32321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111125" y="3559175"/>
            <a:ext cx="314007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rPr>
              <a:t>1814年史蒂芬孙发明的蒸汽机车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4105275" y="6200775"/>
            <a:ext cx="4816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微软雅黑" panose="020B0503020204020204" pitchFamily="2" charset="-122"/>
                <a:sym typeface="Arial" panose="020B0604020202020204" pitchFamily="34" charset="0"/>
              </a:rPr>
              <a:t>英国早期的铁路运输</a:t>
            </a:r>
            <a:endParaRPr lang="zh-CN" altLang="en-US" sz="2400" b="1" dirty="0">
              <a:latin typeface="Arial" panose="020B0604020202020204" pitchFamily="34" charset="0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15361"/>
          <p:cNvSpPr>
            <a:spLocks noGrp="1"/>
          </p:cNvSpPr>
          <p:nvPr/>
        </p:nvSpPr>
        <p:spPr>
          <a:xfrm>
            <a:off x="217805" y="5746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zh-CN" altLang="en-US" sz="3200" b="1" dirty="0">
                <a:latin typeface="微软雅黑" panose="020B0503020204020204" pitchFamily="2" charset="-122"/>
                <a:ea typeface="微软雅黑" panose="020B0503020204020204" pitchFamily="2" charset="-122"/>
              </a:rPr>
              <a:t>三、第一次工业革命的影响</a:t>
            </a:r>
            <a:endParaRPr lang="zh-CN" altLang="en-US" sz="3200" b="1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15363" name="文本占位符 15362"/>
          <p:cNvSpPr>
            <a:spLocks noGrp="1"/>
          </p:cNvSpPr>
          <p:nvPr>
            <p:ph type="body" sz="half"/>
          </p:nvPr>
        </p:nvSpPr>
        <p:spPr>
          <a:xfrm>
            <a:off x="0" y="2454275"/>
            <a:ext cx="4038600" cy="4527550"/>
          </a:xfrm>
        </p:spPr>
        <p:txBody>
          <a:bodyPr/>
          <a:lstStyle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</a:lstStyle>
          <a:p>
            <a:pPr marL="1905" lvl="0" indent="-344805">
              <a:buNone/>
            </a:pPr>
            <a:endParaRPr lang="zh-CN" altLang="en-US" dirty="0"/>
          </a:p>
          <a:p>
            <a:pPr marL="1905" lvl="0" indent="-344805">
              <a:buNone/>
            </a:pPr>
            <a:endParaRPr lang="zh-CN" altLang="en-US" dirty="0"/>
          </a:p>
        </p:txBody>
      </p:sp>
      <p:sp>
        <p:nvSpPr>
          <p:cNvPr id="15364" name="文本框 15363"/>
          <p:cNvSpPr txBox="1"/>
          <p:nvPr/>
        </p:nvSpPr>
        <p:spPr>
          <a:xfrm>
            <a:off x="643255" y="1141730"/>
            <a:ext cx="7410450" cy="1143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endParaRPr lang="zh-CN" altLang="en-US" sz="2800" dirty="0"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graphicFrame>
        <p:nvGraphicFramePr>
          <p:cNvPr id="15365" name="表格 15364"/>
          <p:cNvGraphicFramePr/>
          <p:nvPr/>
        </p:nvGraphicFramePr>
        <p:xfrm>
          <a:off x="407670" y="2360930"/>
          <a:ext cx="8328660" cy="355663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73530"/>
                <a:gridCol w="2141855"/>
                <a:gridCol w="2336800"/>
                <a:gridCol w="2276475"/>
              </a:tblGrid>
              <a:tr h="725170">
                <a:tc rowSpan="4">
                  <a:txBody>
                    <a:bodyPr/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3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+mn-ea"/>
                        </a:rPr>
                        <a:t>不同点</a:t>
                      </a: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+mn-ea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zh-CN" sz="3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对比项</a:t>
                      </a:r>
                      <a:endParaRPr lang="zh-CN" altLang="zh-CN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3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工场</a:t>
                      </a: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3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工厂</a:t>
                      </a: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</a:tr>
              <a:tr h="584835">
                <a:tc vMerge="1">
                  <a:tcPr vert="horz" anchor="ctr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32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规模</a:t>
                      </a:r>
                      <a:endParaRPr lang="zh-CN" altLang="en-US" sz="3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</a:tr>
              <a:tr h="584835">
                <a:tc vMerge="1">
                  <a:tcPr vert="horz" anchor="ctr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32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生产方式</a:t>
                      </a:r>
                      <a:endParaRPr lang="zh-CN" altLang="en-US" sz="3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</a:tr>
              <a:tr h="584835">
                <a:tc vMerge="1">
                  <a:tcPr vert="horz" anchor="ctr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32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管理组织</a:t>
                      </a:r>
                      <a:endParaRPr lang="zh-CN" altLang="en-US" sz="3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</a:tr>
              <a:tr h="1076960">
                <a:tc>
                  <a:txBody>
                    <a:bodyPr/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r>
                        <a:rPr lang="zh-CN" altLang="en-US" sz="3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微软雅黑" panose="020B0503020204020204" pitchFamily="2" charset="-122"/>
                          <a:sym typeface="+mn-ea"/>
                        </a:rPr>
                        <a:t>相同点</a:t>
                      </a: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ea typeface="微软雅黑" panose="020B0503020204020204" pitchFamily="2" charset="-122"/>
                        <a:sym typeface="+mn-ea"/>
                      </a:endParaRPr>
                    </a:p>
                  </a:txBody>
                  <a:tcPr vert="horz" anchor="ctr" anchorCtr="1"/>
                </a:tc>
                <a:tc gridSpan="3">
                  <a:txBody>
                    <a:bodyPr/>
                    <a:p>
                      <a:pPr marL="0" lvl="0" indent="0" algn="ctr">
                        <a:lnSpc>
                          <a:spcPct val="130000"/>
                        </a:lnSpc>
                        <a:buNone/>
                      </a:pPr>
                      <a:endParaRPr lang="zh-CN" altLang="en-US" sz="3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vert="horz" anchor="ctr" anchorCtr="1"/>
                </a:tc>
                <a:tc hMerge="1">
                  <a:tcPr vert="horz" anchor="ctr"/>
                </a:tc>
                <a:tc hMerge="1">
                  <a:tcPr vert="horz" anchor="ctr"/>
                </a:tc>
              </a:tr>
            </a:tbl>
          </a:graphicData>
        </a:graphic>
      </p:graphicFrame>
      <p:sp>
        <p:nvSpPr>
          <p:cNvPr id="15409" name="Text Box 8"/>
          <p:cNvSpPr txBox="1"/>
          <p:nvPr/>
        </p:nvSpPr>
        <p:spPr>
          <a:xfrm>
            <a:off x="306070" y="1141730"/>
            <a:ext cx="8260715" cy="102616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effectLst/>
                <a:latin typeface="Times New Roman" panose="02020603050405020304" pitchFamily="2" charset="0"/>
                <a:ea typeface="微软雅黑" panose="020B0503020204020204" pitchFamily="2" charset="-122"/>
                <a:sym typeface="Arial" panose="020B0604020202020204" pitchFamily="34" charset="0"/>
              </a:rPr>
              <a:t>（一）生产组织方式：</a:t>
            </a:r>
            <a:endParaRPr lang="zh-CN" altLang="en-US" sz="3200" dirty="0">
              <a:solidFill>
                <a:srgbClr val="FF0000"/>
              </a:solidFill>
              <a:effectLst/>
              <a:latin typeface="Times New Roman" panose="02020603050405020304" pitchFamily="2" charset="0"/>
              <a:ea typeface="微软雅黑" panose="020B0503020204020204" pitchFamily="2" charset="-122"/>
              <a:sym typeface="Arial" panose="020B0604020202020204" pitchFamily="34" charset="0"/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effectLst/>
                <a:latin typeface="Times New Roman" panose="02020603050405020304" pitchFamily="2" charset="0"/>
                <a:ea typeface="微软雅黑" panose="020B0503020204020204" pitchFamily="2" charset="-122"/>
                <a:sym typeface="+mn-ea"/>
              </a:rPr>
              <a:t>从手工劳动到机器生产，</a:t>
            </a:r>
            <a:r>
              <a:rPr lang="zh-CN" altLang="en-US" sz="3200" dirty="0">
                <a:solidFill>
                  <a:srgbClr val="FF0000"/>
                </a:solidFill>
                <a:effectLst/>
                <a:latin typeface="Times New Roman" panose="02020603050405020304" pitchFamily="2" charset="0"/>
                <a:ea typeface="微软雅黑" panose="020B0503020204020204" pitchFamily="2" charset="-122"/>
                <a:sym typeface="Arial" panose="020B0604020202020204" pitchFamily="34" charset="0"/>
              </a:rPr>
              <a:t>从工场到工厂。</a:t>
            </a:r>
            <a:endParaRPr lang="en-US" altLang="zh-CN" sz="3200" dirty="0">
              <a:solidFill>
                <a:srgbClr val="FF0000"/>
              </a:solidFill>
              <a:effectLst/>
              <a:latin typeface="Times New Roman" panose="02020603050405020304" pitchFamily="2" charset="0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94250" y="3136900"/>
            <a:ext cx="995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较小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64705" y="3136900"/>
            <a:ext cx="995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较大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87850" y="3882390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手工劳动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58305" y="3882390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机器生产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66005" y="4526280"/>
            <a:ext cx="995680" cy="7308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分散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261860" y="4526280"/>
            <a:ext cx="995680" cy="7308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集中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pitchFamily="2" charset="-122"/>
              <a:ea typeface="微软雅黑" panose="020B0503020204020204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75050" y="5415280"/>
            <a:ext cx="3434080" cy="7308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lvl="0" indent="0" algn="ctr"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2" charset="-122"/>
                <a:sym typeface="Arial" panose="020B0604020202020204" pitchFamily="34" charset="0"/>
              </a:rPr>
              <a:t>都是资本主义性质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pitchFamily="2" charset="-122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0659" name="对象 68610"/>
          <p:cNvGraphicFramePr/>
          <p:nvPr/>
        </p:nvGraphicFramePr>
        <p:xfrm>
          <a:off x="1329055" y="1074420"/>
          <a:ext cx="7239000" cy="406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140700" imgH="5435600" progId="MSGraph.Chart.8">
                  <p:embed/>
                </p:oleObj>
              </mc:Choice>
              <mc:Fallback>
                <p:oleObj name="" r:id="rId1" imgW="8140700" imgH="5435600" progId="MSGraph.Char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29055" y="1074420"/>
                        <a:ext cx="7239000" cy="406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0" name="文本框 68611"/>
          <p:cNvSpPr txBox="1"/>
          <p:nvPr/>
        </p:nvSpPr>
        <p:spPr>
          <a:xfrm>
            <a:off x="135890" y="34290"/>
            <a:ext cx="887285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  <a:ea typeface="微软雅黑" panose="020B0503020204020204" pitchFamily="2" charset="-122"/>
              </a:rPr>
              <a:t>17</a:t>
            </a:r>
            <a:r>
              <a:rPr lang="zh-CN" altLang="en-US" sz="3200" b="1" dirty="0">
                <a:latin typeface="Arial" panose="020B0604020202020204" pitchFamily="34" charset="0"/>
                <a:ea typeface="微软雅黑" panose="020B0503020204020204" pitchFamily="2" charset="-122"/>
              </a:rPr>
              <a:t>世纪中</a:t>
            </a:r>
            <a:r>
              <a:rPr lang="en-US" altLang="zh-CN" sz="3200" b="1">
                <a:latin typeface="Arial" panose="020B0604020202020204" pitchFamily="34" charset="0"/>
                <a:ea typeface="微软雅黑" panose="020B0503020204020204" pitchFamily="2" charset="-122"/>
              </a:rPr>
              <a:t>—19</a:t>
            </a:r>
            <a:r>
              <a:rPr lang="zh-CN" altLang="en-US" sz="3200" b="1" dirty="0">
                <a:latin typeface="Arial" panose="020B0604020202020204" pitchFamily="34" charset="0"/>
                <a:ea typeface="微软雅黑" panose="020B0503020204020204" pitchFamily="2" charset="-122"/>
              </a:rPr>
              <a:t>世纪中</a:t>
            </a:r>
            <a:endParaRPr lang="zh-CN" altLang="en-US" sz="32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微软雅黑" panose="020B0503020204020204" pitchFamily="2" charset="-122"/>
              </a:rPr>
              <a:t>英国农村人口和城市人口占总人口比例比较</a:t>
            </a:r>
            <a:endParaRPr lang="zh-CN" altLang="en-US" sz="32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68613" name="矩形 68612"/>
          <p:cNvSpPr/>
          <p:nvPr/>
        </p:nvSpPr>
        <p:spPr>
          <a:xfrm>
            <a:off x="135890" y="5745798"/>
            <a:ext cx="8839200" cy="95313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fontAlgn="base"/>
            <a:r>
              <a:rPr lang="zh-CN" altLang="en-US" sz="3200" b="1" strike="noStrike" noProof="1" dirty="0">
                <a:effectLst/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促进人口由农村向城市流动，加速</a:t>
            </a:r>
            <a:r>
              <a:rPr lang="zh-CN" altLang="en-US" sz="3200" b="1" u="sng" strike="noStrike" noProof="1" dirty="0">
                <a:effectLst/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              </a:t>
            </a:r>
            <a:r>
              <a:rPr lang="zh-CN" altLang="en-US" sz="3200" b="1" strike="noStrike" noProof="1" dirty="0">
                <a:effectLst/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进程。</a:t>
            </a:r>
            <a:endParaRPr lang="zh-CN" altLang="en-US" sz="3200" b="1" strike="noStrike" noProof="1" dirty="0">
              <a:effectLst/>
              <a:latin typeface="Arial" panose="020B0604020202020204" pitchFamily="34" charset="0"/>
              <a:ea typeface="微软雅黑" panose="020B0503020204020204" pitchFamily="2" charset="-122"/>
            </a:endParaRPr>
          </a:p>
          <a:p>
            <a:pPr lvl="0" fontAlgn="base"/>
            <a:r>
              <a:rPr lang="zh-CN" altLang="en-US" sz="2400" b="1" strike="noStrike" noProof="1" dirty="0">
                <a:effectLst/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   </a:t>
            </a:r>
            <a:endParaRPr lang="zh-CN" altLang="en-US" sz="2400" b="1" strike="noStrike" noProof="1" dirty="0">
              <a:effectLst/>
              <a:latin typeface="Arial" panose="020B0604020202020204" pitchFamily="34" charset="0"/>
              <a:ea typeface="微软雅黑" panose="020B0503020204020204" pitchFamily="2" charset="-122"/>
              <a:cs typeface="微软雅黑" panose="020B0503020204020204" pitchFamily="2" charset="-122"/>
            </a:endParaRPr>
          </a:p>
        </p:txBody>
      </p:sp>
      <p:sp>
        <p:nvSpPr>
          <p:cNvPr id="68614" name="矩形 68613"/>
          <p:cNvSpPr/>
          <p:nvPr/>
        </p:nvSpPr>
        <p:spPr>
          <a:xfrm>
            <a:off x="6358255" y="5512435"/>
            <a:ext cx="1793875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微软雅黑" panose="020B0503020204020204" pitchFamily="2" charset="-122"/>
              </a:rPr>
              <a:t>城市化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68616" name="矩形 68615"/>
          <p:cNvSpPr/>
          <p:nvPr/>
        </p:nvSpPr>
        <p:spPr>
          <a:xfrm>
            <a:off x="-168910" y="5069840"/>
            <a:ext cx="1402080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lvl="0" fontAlgn="base"/>
            <a:r>
              <a:rPr lang="zh-CN" altLang="en-US" sz="3200" b="1" strike="noStrike" noProof="1" dirty="0">
                <a:effectLst/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（二）</a:t>
            </a:r>
            <a:endParaRPr lang="zh-CN" altLang="en-US" sz="3200" b="1" strike="noStrike" noProof="1" dirty="0">
              <a:effectLst/>
              <a:latin typeface="Arial" panose="020B0604020202020204" pitchFamily="34" charset="0"/>
              <a:ea typeface="微软雅黑" panose="020B0503020204020204" pitchFamily="2" charset="-122"/>
              <a:cs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  <p:bldP spid="686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82" name="图片 69633" descr="c899ab42641b623173f05de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73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35" name="内容占位符 69634"/>
          <p:cNvSpPr>
            <a:spLocks noGrp="1"/>
          </p:cNvSpPr>
          <p:nvPr>
            <p:ph idx="1"/>
          </p:nvPr>
        </p:nvSpPr>
        <p:spPr>
          <a:xfrm>
            <a:off x="5486400" y="838200"/>
            <a:ext cx="3657600" cy="4525963"/>
          </a:xfrm>
        </p:spPr>
        <p:txBody>
          <a:bodyPr anchor="t"/>
          <a:p>
            <a:pPr>
              <a:lnSpc>
                <a:spcPct val="110000"/>
              </a:lnSpc>
              <a:buNone/>
            </a:pPr>
            <a:endParaRPr lang="zh-CN" altLang="en-US" sz="3600" b="1" dirty="0"/>
          </a:p>
          <a:p>
            <a:pPr>
              <a:lnSpc>
                <a:spcPct val="110000"/>
              </a:lnSpc>
              <a:buNone/>
            </a:pPr>
            <a:r>
              <a:rPr lang="zh-CN" altLang="en-US" sz="3600" b="1" dirty="0"/>
              <a:t>      社会日益分裂为两大对立的阶级</a:t>
            </a:r>
            <a:r>
              <a:rPr lang="en-US" altLang="zh-CN" sz="3600" b="1"/>
              <a:t>——</a:t>
            </a:r>
            <a:r>
              <a:rPr lang="en-US" altLang="zh-CN" b="1" u="sng"/>
              <a:t> </a:t>
            </a:r>
            <a:r>
              <a:rPr lang="en-US" altLang="zh-CN" b="1"/>
              <a:t>                         </a:t>
            </a:r>
            <a:endParaRPr lang="en-US" altLang="zh-CN" b="1"/>
          </a:p>
          <a:p>
            <a:pPr>
              <a:lnSpc>
                <a:spcPct val="110000"/>
              </a:lnSpc>
              <a:buNone/>
            </a:pPr>
            <a:r>
              <a:rPr lang="en-US" altLang="zh-CN" b="1"/>
              <a:t>                              </a:t>
            </a:r>
            <a:endParaRPr lang="en-US" altLang="zh-CN" b="1"/>
          </a:p>
          <a:p>
            <a:pPr>
              <a:lnSpc>
                <a:spcPct val="110000"/>
              </a:lnSpc>
              <a:buNone/>
            </a:pPr>
            <a:endParaRPr lang="en-US" altLang="zh-CN" b="1"/>
          </a:p>
          <a:p>
            <a:pPr>
              <a:lnSpc>
                <a:spcPct val="110000"/>
              </a:lnSpc>
              <a:buNone/>
            </a:pPr>
            <a:r>
              <a:rPr lang="en-US" altLang="zh-CN" b="1" u="sng"/>
              <a:t>                 </a:t>
            </a:r>
            <a:r>
              <a:rPr lang="en-US" altLang="zh-CN" b="1"/>
              <a:t>                                  </a:t>
            </a:r>
            <a:endParaRPr lang="en-US" altLang="zh-CN" b="1"/>
          </a:p>
        </p:txBody>
      </p:sp>
      <p:sp>
        <p:nvSpPr>
          <p:cNvPr id="69636" name="矩形 69635"/>
          <p:cNvSpPr/>
          <p:nvPr/>
        </p:nvSpPr>
        <p:spPr>
          <a:xfrm>
            <a:off x="5676900" y="3246755"/>
            <a:ext cx="3545840" cy="18637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fontAlgn="base">
              <a:lnSpc>
                <a:spcPct val="160000"/>
              </a:lnSpc>
            </a:pPr>
            <a:r>
              <a:rPr lang="zh-CN" altLang="en-US" sz="3600" b="1" strike="noStrike" noProof="1" dirty="0">
                <a:solidFill>
                  <a:srgbClr val="FF3300"/>
                </a:solidFill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工业资产阶级</a:t>
            </a:r>
            <a:endParaRPr lang="zh-CN" altLang="en-US" sz="3600" b="1" strike="noStrike" noProof="1" dirty="0">
              <a:solidFill>
                <a:srgbClr val="FF3300"/>
              </a:solidFill>
              <a:latin typeface="Arial" panose="020B0604020202020204" pitchFamily="34" charset="0"/>
              <a:ea typeface="微软雅黑" panose="020B0503020204020204" pitchFamily="2" charset="-122"/>
              <a:cs typeface="微软雅黑" panose="020B0503020204020204" pitchFamily="2" charset="-122"/>
            </a:endParaRPr>
          </a:p>
          <a:p>
            <a:pPr lvl="0" fontAlgn="base">
              <a:lnSpc>
                <a:spcPct val="160000"/>
              </a:lnSpc>
            </a:pPr>
            <a:r>
              <a:rPr lang="zh-CN" altLang="en-US" sz="3600" b="1" strike="noStrike" noProof="1" dirty="0">
                <a:solidFill>
                  <a:srgbClr val="FF3300"/>
                </a:solidFill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和工业无产阶级</a:t>
            </a:r>
            <a:r>
              <a:rPr lang="zh-CN" altLang="en-US" sz="28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。</a:t>
            </a:r>
            <a:endParaRPr lang="zh-CN" altLang="en-US" sz="2800" b="1" strike="noStrike" noProof="1" dirty="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71686" name="直接连接符 69637"/>
          <p:cNvSpPr/>
          <p:nvPr/>
        </p:nvSpPr>
        <p:spPr>
          <a:xfrm>
            <a:off x="5676900" y="4173855"/>
            <a:ext cx="32766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71687" name="直接连接符 69638"/>
          <p:cNvSpPr/>
          <p:nvPr/>
        </p:nvSpPr>
        <p:spPr>
          <a:xfrm>
            <a:off x="5755640" y="5045710"/>
            <a:ext cx="32766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69643" name="矩形 69642"/>
          <p:cNvSpPr/>
          <p:nvPr/>
        </p:nvSpPr>
        <p:spPr>
          <a:xfrm>
            <a:off x="5598160" y="956945"/>
            <a:ext cx="3434080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lvl="0" fontAlgn="base"/>
            <a:r>
              <a:rPr lang="zh-CN" altLang="en-US" sz="32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（三）社会关系：</a:t>
            </a:r>
            <a:endParaRPr lang="zh-CN" altLang="en-US" sz="32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charRg st="1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charRg st="1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  <p:bldP spid="696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文本占位符 70657"/>
          <p:cNvSpPr>
            <a:spLocks noGrp="1"/>
          </p:cNvSpPr>
          <p:nvPr>
            <p:ph idx="1"/>
          </p:nvPr>
        </p:nvSpPr>
        <p:spPr>
          <a:xfrm>
            <a:off x="76200" y="198120"/>
            <a:ext cx="9144000" cy="4525963"/>
          </a:xfrm>
        </p:spPr>
        <p:txBody>
          <a:bodyPr anchor="t"/>
          <a:p>
            <a:pPr>
              <a:lnSpc>
                <a:spcPct val="120000"/>
              </a:lnSpc>
              <a:buNone/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2" charset="-122"/>
              </a:rPr>
              <a:t>      材料：</a:t>
            </a:r>
            <a:r>
              <a:rPr lang="zh-CN" altLang="en-US" sz="3600" dirty="0">
                <a:solidFill>
                  <a:schemeClr val="tx1"/>
                </a:solidFill>
              </a:rPr>
              <a:t>作为工业资产阶级的代言人，亚当</a:t>
            </a:r>
            <a:r>
              <a:rPr lang="en-US" altLang="zh-CN" sz="3600">
                <a:solidFill>
                  <a:schemeClr val="tx1"/>
                </a:solidFill>
              </a:rPr>
              <a:t>·</a:t>
            </a:r>
            <a:r>
              <a:rPr lang="zh-CN" altLang="en-US" sz="3600" dirty="0">
                <a:solidFill>
                  <a:schemeClr val="tx1"/>
                </a:solidFill>
              </a:rPr>
              <a:t>斯密反对重商主义的理论和政策，要求取消保护关税、行会制度和特权公司；主张自由放任，他把自由竞争当作永恒不变的法则，要求国家不干涉工商业活动</a:t>
            </a:r>
            <a:r>
              <a:rPr lang="en-US" altLang="zh-CN" sz="3600">
                <a:solidFill>
                  <a:schemeClr val="tx1"/>
                </a:solidFill>
              </a:rPr>
              <a:t>……</a:t>
            </a:r>
            <a:endParaRPr lang="en-US" altLang="zh-CN" sz="3600">
              <a:solidFill>
                <a:schemeClr val="tx1"/>
              </a:solidFill>
            </a:endParaRPr>
          </a:p>
        </p:txBody>
      </p:sp>
      <p:sp>
        <p:nvSpPr>
          <p:cNvPr id="70659" name="矩形 70658"/>
          <p:cNvSpPr/>
          <p:nvPr/>
        </p:nvSpPr>
        <p:spPr>
          <a:xfrm>
            <a:off x="381000" y="4724400"/>
            <a:ext cx="8991600" cy="645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fontAlgn="base"/>
            <a:r>
              <a:rPr lang="zh-CN" altLang="en-US" sz="3600" b="1" strike="noStrike" noProof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 </a:t>
            </a:r>
            <a:r>
              <a:rPr lang="zh-CN" altLang="en-US" sz="3600" b="1" i="1" strike="noStrike" noProof="1" dirty="0">
                <a:solidFill>
                  <a:srgbClr val="FFFF00"/>
                </a:solidFill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                                                       </a:t>
            </a:r>
            <a:endParaRPr lang="zh-CN" altLang="en-US" sz="3600" b="1" i="1" strike="noStrike" noProof="1" dirty="0">
              <a:solidFill>
                <a:srgbClr val="FF3300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grpSp>
        <p:nvGrpSpPr>
          <p:cNvPr id="70660" name="组合 70659"/>
          <p:cNvGrpSpPr/>
          <p:nvPr/>
        </p:nvGrpSpPr>
        <p:grpSpPr>
          <a:xfrm>
            <a:off x="76200" y="4800600"/>
            <a:ext cx="8915400" cy="584200"/>
            <a:chOff x="240" y="2880"/>
            <a:chExt cx="5616" cy="368"/>
          </a:xfrm>
        </p:grpSpPr>
        <p:sp>
          <p:nvSpPr>
            <p:cNvPr id="70661" name="矩形 70660"/>
            <p:cNvSpPr/>
            <p:nvPr/>
          </p:nvSpPr>
          <p:spPr>
            <a:xfrm>
              <a:off x="240" y="2880"/>
              <a:ext cx="5616" cy="36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p>
              <a:pPr lvl="0" fontAlgn="base"/>
              <a:r>
                <a:rPr lang="zh-CN" altLang="en-US" sz="3200" b="1" strike="noStrike" noProof="1" dirty="0">
                  <a:effectLst>
                    <a:outerShdw blurRad="38100" dist="38100" dir="2700000">
                      <a:srgbClr val="FFFFFF"/>
                    </a:outerShdw>
                  </a:effectLst>
                  <a:latin typeface="Arial" panose="020B0604020202020204" pitchFamily="34" charset="0"/>
                  <a:ea typeface="微软雅黑" panose="020B0503020204020204" pitchFamily="2" charset="-122"/>
                  <a:cs typeface="微软雅黑" panose="020B0503020204020204" pitchFamily="2" charset="-122"/>
                </a:rPr>
                <a:t>工业资产阶级要                                          </a:t>
              </a:r>
              <a:endParaRPr lang="zh-CN" altLang="en-US" sz="32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endParaRPr>
            </a:p>
          </p:txBody>
        </p:sp>
        <p:sp>
          <p:nvSpPr>
            <p:cNvPr id="72710" name="直接连接符 70661"/>
            <p:cNvSpPr/>
            <p:nvPr/>
          </p:nvSpPr>
          <p:spPr>
            <a:xfrm>
              <a:off x="2155" y="3238"/>
              <a:ext cx="3493" cy="1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微软雅黑" panose="020B0503020204020204" pitchFamily="2" charset="-122"/>
              </a:endParaRPr>
            </a:p>
          </p:txBody>
        </p:sp>
      </p:grpSp>
      <p:sp>
        <p:nvSpPr>
          <p:cNvPr id="70665" name="矩形 70664"/>
          <p:cNvSpPr/>
          <p:nvPr/>
        </p:nvSpPr>
        <p:spPr>
          <a:xfrm>
            <a:off x="287655" y="3928745"/>
            <a:ext cx="3253740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lvl="0" fontAlgn="base"/>
            <a:r>
              <a:rPr lang="zh-CN" altLang="en-US" sz="32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（</a:t>
            </a:r>
            <a:r>
              <a:rPr lang="en-US" altLang="zh-CN" sz="32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4</a:t>
            </a:r>
            <a:r>
              <a:rPr lang="zh-CN" altLang="en-US" sz="32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）经济思想：</a:t>
            </a:r>
            <a:endParaRPr lang="zh-CN" altLang="en-US" sz="32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83890" y="4785995"/>
            <a:ext cx="51898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fontAlgn="base"/>
            <a:r>
              <a:rPr lang="zh-CN" altLang="en-US" sz="2800" b="1" dirty="0">
                <a:solidFill>
                  <a:srgbClr val="FF3300"/>
                </a:solidFill>
                <a:ea typeface="微软雅黑" panose="020B0503020204020204" pitchFamily="2" charset="-122"/>
                <a:cs typeface="微软雅黑" panose="020B0503020204020204" pitchFamily="2" charset="-122"/>
                <a:sym typeface="+mn-ea"/>
              </a:rPr>
              <a:t>自由经营、自由竞争和自由贸易</a:t>
            </a:r>
            <a:endParaRPr lang="zh-CN" altLang="en-US" sz="2800" b="1" dirty="0">
              <a:solidFill>
                <a:srgbClr val="FF3300"/>
              </a:solidFill>
              <a:ea typeface="微软雅黑" panose="020B0503020204020204" pitchFamily="2" charset="-122"/>
              <a:cs typeface="微软雅黑" panose="020B0503020204020204" pitchFamily="2" charset="-122"/>
              <a:sym typeface="+mn-ea"/>
            </a:endParaRPr>
          </a:p>
        </p:txBody>
      </p:sp>
      <p:sp>
        <p:nvSpPr>
          <p:cNvPr id="3" name="左弧形箭头 2"/>
          <p:cNvSpPr/>
          <p:nvPr/>
        </p:nvSpPr>
        <p:spPr>
          <a:xfrm>
            <a:off x="287655" y="5384800"/>
            <a:ext cx="570865" cy="10325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8520" y="5917565"/>
            <a:ext cx="7184390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 fontAlgn="base"/>
            <a:r>
              <a:rPr lang="zh-CN" altLang="en-US" sz="3200" b="1" strike="noStrike" noProof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自由主义经济</a:t>
            </a:r>
            <a:r>
              <a:rPr lang="zh-CN" altLang="en-US" sz="32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微软雅黑" panose="020B0503020204020204" pitchFamily="2" charset="-122"/>
                <a:cs typeface="微软雅黑" panose="020B0503020204020204" pitchFamily="2" charset="-122"/>
              </a:rPr>
              <a:t>理论 </a:t>
            </a:r>
            <a:endParaRPr lang="zh-CN" altLang="en-US" sz="32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微软雅黑" panose="020B0503020204020204" pitchFamily="2" charset="-122"/>
              <a:cs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  <p:bldP spid="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占位符 22529"/>
          <p:cNvSpPr>
            <a:spLocks noGrp="1"/>
          </p:cNvSpPr>
          <p:nvPr>
            <p:ph type="body" idx="1"/>
          </p:nvPr>
        </p:nvSpPr>
        <p:spPr>
          <a:xfrm>
            <a:off x="396875" y="263525"/>
            <a:ext cx="8641080" cy="548640"/>
          </a:xfrm>
        </p:spPr>
        <p:txBody>
          <a:bodyPr/>
          <a:p>
            <a:pPr marL="0" indent="0">
              <a:lnSpc>
                <a:spcPct val="80000"/>
              </a:lnSpc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2" charset="-122"/>
                <a:sym typeface="Arial" panose="020B0604020202020204" pitchFamily="34" charset="0"/>
              </a:rPr>
              <a:t>工业革命如何推动世界市场的基本形成？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37892" name="Text Box 5"/>
          <p:cNvSpPr txBox="1"/>
          <p:nvPr/>
        </p:nvSpPr>
        <p:spPr>
          <a:xfrm>
            <a:off x="374650" y="1336040"/>
            <a:ext cx="1524000" cy="1323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工业革命</a:t>
            </a:r>
            <a:endParaRPr lang="zh-CN" altLang="en-US" sz="4000" b="1" dirty="0">
              <a:solidFill>
                <a:srgbClr val="FF0000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894" name="Text Box 8"/>
          <p:cNvSpPr txBox="1"/>
          <p:nvPr/>
        </p:nvSpPr>
        <p:spPr>
          <a:xfrm>
            <a:off x="6139180" y="1537335"/>
            <a:ext cx="2809240" cy="706755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殖民扩张</a:t>
            </a:r>
            <a:endParaRPr lang="zh-CN" altLang="en-US" sz="4000" b="1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896" name="Text Box 10"/>
          <p:cNvSpPr txBox="1"/>
          <p:nvPr/>
        </p:nvSpPr>
        <p:spPr>
          <a:xfrm>
            <a:off x="2266950" y="1241425"/>
            <a:ext cx="20104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经济、军事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897" name="Text Box 11"/>
          <p:cNvSpPr txBox="1"/>
          <p:nvPr/>
        </p:nvSpPr>
        <p:spPr>
          <a:xfrm>
            <a:off x="2390775" y="2059305"/>
            <a:ext cx="3352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水陆交通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0" name="AutoShape 15"/>
          <p:cNvSpPr/>
          <p:nvPr/>
        </p:nvSpPr>
        <p:spPr>
          <a:xfrm>
            <a:off x="1609725" y="1763395"/>
            <a:ext cx="4324350" cy="254635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3" name="AutoShape 19"/>
          <p:cNvSpPr/>
          <p:nvPr/>
        </p:nvSpPr>
        <p:spPr>
          <a:xfrm>
            <a:off x="7134225" y="2476500"/>
            <a:ext cx="304800" cy="1219200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6" name="Text Box 22"/>
          <p:cNvSpPr txBox="1"/>
          <p:nvPr/>
        </p:nvSpPr>
        <p:spPr>
          <a:xfrm>
            <a:off x="6061075" y="2628900"/>
            <a:ext cx="1044575" cy="990600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掠夺原料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7" name="Text Box 23"/>
          <p:cNvSpPr txBox="1"/>
          <p:nvPr/>
        </p:nvSpPr>
        <p:spPr>
          <a:xfrm>
            <a:off x="7537450" y="2628900"/>
            <a:ext cx="1044575" cy="914400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推销商品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2" name="Text Box 10"/>
          <p:cNvSpPr txBox="1"/>
          <p:nvPr/>
        </p:nvSpPr>
        <p:spPr>
          <a:xfrm>
            <a:off x="4180840" y="1228090"/>
            <a:ext cx="9664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增强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" name="Text Box 10"/>
          <p:cNvSpPr txBox="1"/>
          <p:nvPr/>
        </p:nvSpPr>
        <p:spPr>
          <a:xfrm>
            <a:off x="3898265" y="2059305"/>
            <a:ext cx="9664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改善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4" name="Text Box 17"/>
          <p:cNvSpPr txBox="1"/>
          <p:nvPr/>
        </p:nvSpPr>
        <p:spPr>
          <a:xfrm>
            <a:off x="4986655" y="3601085"/>
            <a:ext cx="3913505" cy="583565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世界贸易规模、范围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4" grpId="0" bldLvl="0" animBg="1"/>
      <p:bldP spid="37896" grpId="0"/>
      <p:bldP spid="37897" grpId="0"/>
      <p:bldP spid="37900" grpId="0" bldLvl="0" animBg="1"/>
      <p:bldP spid="37903" grpId="0" bldLvl="0" animBg="1"/>
      <p:bldP spid="37906" grpId="0" bldLvl="0" animBg="1"/>
      <p:bldP spid="37907" grpId="0" bldLvl="0" animBg="1"/>
      <p:bldP spid="22530" grpId="0" build="p"/>
      <p:bldP spid="2" grpId="0"/>
      <p:bldP spid="3" grpId="0"/>
      <p:bldP spid="4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3729" name="Picture 3" descr="dt1"/>
          <p:cNvPicPr>
            <a:picLocks noChangeAspect="1"/>
          </p:cNvPicPr>
          <p:nvPr/>
        </p:nvPicPr>
        <p:blipFill>
          <a:blip r:embed="rId1">
            <a:lum bright="-19998" contrast="29999"/>
          </a:blip>
          <a:stretch>
            <a:fillRect/>
          </a:stretch>
        </p:blipFill>
        <p:spPr>
          <a:xfrm>
            <a:off x="122555" y="571500"/>
            <a:ext cx="8897938" cy="571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Freeform 4"/>
          <p:cNvSpPr/>
          <p:nvPr/>
        </p:nvSpPr>
        <p:spPr bwMode="auto">
          <a:xfrm>
            <a:off x="2533968" y="1408113"/>
            <a:ext cx="4127500" cy="4724400"/>
          </a:xfrm>
          <a:custGeom>
            <a:avLst/>
            <a:gdLst>
              <a:gd name="T0" fmla="*/ 2147483647 w 2544"/>
              <a:gd name="T1" fmla="*/ 0 h 2840"/>
              <a:gd name="T2" fmla="*/ 2147483647 w 2544"/>
              <a:gd name="T3" fmla="*/ 2147483647 h 2840"/>
              <a:gd name="T4" fmla="*/ 2147483647 w 2544"/>
              <a:gd name="T5" fmla="*/ 2147483647 h 2840"/>
              <a:gd name="T6" fmla="*/ 2147483647 w 2544"/>
              <a:gd name="T7" fmla="*/ 2147483647 h 2840"/>
              <a:gd name="T8" fmla="*/ 2147483647 w 2544"/>
              <a:gd name="T9" fmla="*/ 2147483647 h 28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44"/>
              <a:gd name="T16" fmla="*/ 0 h 2840"/>
              <a:gd name="T17" fmla="*/ 2544 w 2544"/>
              <a:gd name="T18" fmla="*/ 2840 h 28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44" h="2840">
                <a:moveTo>
                  <a:pt x="728" y="0"/>
                </a:moveTo>
                <a:cubicBezTo>
                  <a:pt x="364" y="212"/>
                  <a:pt x="0" y="424"/>
                  <a:pt x="8" y="864"/>
                </a:cubicBezTo>
                <a:cubicBezTo>
                  <a:pt x="16" y="1304"/>
                  <a:pt x="400" y="2440"/>
                  <a:pt x="776" y="2640"/>
                </a:cubicBezTo>
                <a:cubicBezTo>
                  <a:pt x="1152" y="2840"/>
                  <a:pt x="1984" y="2344"/>
                  <a:pt x="2264" y="2064"/>
                </a:cubicBezTo>
                <a:cubicBezTo>
                  <a:pt x="2544" y="1784"/>
                  <a:pt x="2424" y="1144"/>
                  <a:pt x="2456" y="960"/>
                </a:cubicBezTo>
              </a:path>
            </a:pathLst>
          </a:custGeom>
          <a:noFill/>
          <a:ln w="101600" cmpd="sng">
            <a:solidFill>
              <a:srgbClr val="FF0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48" name="Freeform 5"/>
          <p:cNvSpPr/>
          <p:nvPr/>
        </p:nvSpPr>
        <p:spPr bwMode="auto">
          <a:xfrm>
            <a:off x="6350318" y="2705100"/>
            <a:ext cx="1308100" cy="1905000"/>
          </a:xfrm>
          <a:custGeom>
            <a:avLst/>
            <a:gdLst>
              <a:gd name="T0" fmla="*/ 0 w 872"/>
              <a:gd name="T1" fmla="*/ 2147483647 h 1200"/>
              <a:gd name="T2" fmla="*/ 2147483647 w 872"/>
              <a:gd name="T3" fmla="*/ 2147483647 h 1200"/>
              <a:gd name="T4" fmla="*/ 2147483647 w 872"/>
              <a:gd name="T5" fmla="*/ 2147483647 h 1200"/>
              <a:gd name="T6" fmla="*/ 2147483647 w 872"/>
              <a:gd name="T7" fmla="*/ 0 h 1200"/>
              <a:gd name="T8" fmla="*/ 0 60000 65536"/>
              <a:gd name="T9" fmla="*/ 0 60000 65536"/>
              <a:gd name="T10" fmla="*/ 0 60000 65536"/>
              <a:gd name="T11" fmla="*/ 0 60000 65536"/>
              <a:gd name="T12" fmla="*/ 0 w 872"/>
              <a:gd name="T13" fmla="*/ 0 h 1200"/>
              <a:gd name="T14" fmla="*/ 872 w 872"/>
              <a:gd name="T15" fmla="*/ 1200 h 12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72" h="1200">
                <a:moveTo>
                  <a:pt x="0" y="1200"/>
                </a:moveTo>
                <a:cubicBezTo>
                  <a:pt x="240" y="1048"/>
                  <a:pt x="480" y="896"/>
                  <a:pt x="624" y="720"/>
                </a:cubicBezTo>
                <a:cubicBezTo>
                  <a:pt x="768" y="544"/>
                  <a:pt x="856" y="264"/>
                  <a:pt x="864" y="144"/>
                </a:cubicBezTo>
                <a:cubicBezTo>
                  <a:pt x="872" y="24"/>
                  <a:pt x="704" y="24"/>
                  <a:pt x="672" y="0"/>
                </a:cubicBezTo>
              </a:path>
            </a:pathLst>
          </a:custGeom>
          <a:noFill/>
          <a:ln w="63500" cmpd="sng">
            <a:solidFill>
              <a:srgbClr val="FF0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49" name="Freeform 6"/>
          <p:cNvSpPr/>
          <p:nvPr/>
        </p:nvSpPr>
        <p:spPr bwMode="auto">
          <a:xfrm>
            <a:off x="5126355" y="2271713"/>
            <a:ext cx="787400" cy="3276600"/>
          </a:xfrm>
          <a:custGeom>
            <a:avLst/>
            <a:gdLst>
              <a:gd name="T0" fmla="*/ 0 w 448"/>
              <a:gd name="T1" fmla="*/ 2147483647 h 1824"/>
              <a:gd name="T2" fmla="*/ 2147483647 w 448"/>
              <a:gd name="T3" fmla="*/ 2147483647 h 1824"/>
              <a:gd name="T4" fmla="*/ 2147483647 w 448"/>
              <a:gd name="T5" fmla="*/ 2147483647 h 1824"/>
              <a:gd name="T6" fmla="*/ 2147483647 w 448"/>
              <a:gd name="T7" fmla="*/ 0 h 1824"/>
              <a:gd name="T8" fmla="*/ 0 60000 65536"/>
              <a:gd name="T9" fmla="*/ 0 60000 65536"/>
              <a:gd name="T10" fmla="*/ 0 60000 65536"/>
              <a:gd name="T11" fmla="*/ 0 60000 65536"/>
              <a:gd name="T12" fmla="*/ 0 w 448"/>
              <a:gd name="T13" fmla="*/ 0 h 1824"/>
              <a:gd name="T14" fmla="*/ 448 w 448"/>
              <a:gd name="T15" fmla="*/ 1824 h 182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48" h="1824">
                <a:moveTo>
                  <a:pt x="0" y="1824"/>
                </a:moveTo>
                <a:cubicBezTo>
                  <a:pt x="160" y="1588"/>
                  <a:pt x="320" y="1352"/>
                  <a:pt x="384" y="1104"/>
                </a:cubicBezTo>
                <a:cubicBezTo>
                  <a:pt x="448" y="856"/>
                  <a:pt x="400" y="520"/>
                  <a:pt x="384" y="336"/>
                </a:cubicBezTo>
                <a:cubicBezTo>
                  <a:pt x="368" y="152"/>
                  <a:pt x="304" y="56"/>
                  <a:pt x="288" y="0"/>
                </a:cubicBezTo>
              </a:path>
            </a:pathLst>
          </a:custGeom>
          <a:noFill/>
          <a:ln w="63500" cmpd="sng">
            <a:solidFill>
              <a:srgbClr val="FF0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50" name="Freeform 7"/>
          <p:cNvSpPr/>
          <p:nvPr/>
        </p:nvSpPr>
        <p:spPr bwMode="auto">
          <a:xfrm>
            <a:off x="5199380" y="4505325"/>
            <a:ext cx="3505200" cy="1079500"/>
          </a:xfrm>
          <a:custGeom>
            <a:avLst/>
            <a:gdLst>
              <a:gd name="T0" fmla="*/ 0 w 2208"/>
              <a:gd name="T1" fmla="*/ 2147483647 h 536"/>
              <a:gd name="T2" fmla="*/ 2147483647 w 2208"/>
              <a:gd name="T3" fmla="*/ 2147483647 h 536"/>
              <a:gd name="T4" fmla="*/ 2147483647 w 2208"/>
              <a:gd name="T5" fmla="*/ 2147483647 h 536"/>
              <a:gd name="T6" fmla="*/ 2147483647 w 2208"/>
              <a:gd name="T7" fmla="*/ 2147483647 h 536"/>
              <a:gd name="T8" fmla="*/ 0 60000 65536"/>
              <a:gd name="T9" fmla="*/ 0 60000 65536"/>
              <a:gd name="T10" fmla="*/ 0 60000 65536"/>
              <a:gd name="T11" fmla="*/ 0 60000 65536"/>
              <a:gd name="T12" fmla="*/ 0 w 2208"/>
              <a:gd name="T13" fmla="*/ 0 h 536"/>
              <a:gd name="T14" fmla="*/ 2208 w 2208"/>
              <a:gd name="T15" fmla="*/ 536 h 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08" h="536">
                <a:moveTo>
                  <a:pt x="0" y="488"/>
                </a:moveTo>
                <a:cubicBezTo>
                  <a:pt x="488" y="300"/>
                  <a:pt x="976" y="112"/>
                  <a:pt x="1296" y="56"/>
                </a:cubicBezTo>
                <a:cubicBezTo>
                  <a:pt x="1616" y="0"/>
                  <a:pt x="1768" y="72"/>
                  <a:pt x="1920" y="152"/>
                </a:cubicBezTo>
                <a:cubicBezTo>
                  <a:pt x="2072" y="232"/>
                  <a:pt x="2160" y="472"/>
                  <a:pt x="2208" y="536"/>
                </a:cubicBezTo>
              </a:path>
            </a:pathLst>
          </a:custGeom>
          <a:noFill/>
          <a:ln w="63500" cmpd="sng">
            <a:solidFill>
              <a:srgbClr val="FF0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0727" name="Freeform 8"/>
          <p:cNvSpPr/>
          <p:nvPr/>
        </p:nvSpPr>
        <p:spPr>
          <a:xfrm rot="-419249" flipV="1">
            <a:off x="2462530" y="2416175"/>
            <a:ext cx="1828800" cy="246063"/>
          </a:xfrm>
          <a:custGeom>
            <a:avLst/>
            <a:gdLst>
              <a:gd name="txL" fmla="*/ 0 w 1008"/>
              <a:gd name="txT" fmla="*/ 0 h 496"/>
              <a:gd name="txR" fmla="*/ 1008 w 1008"/>
              <a:gd name="txB" fmla="*/ 496 h 496"/>
            </a:gdLst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008" h="496">
                <a:moveTo>
                  <a:pt x="0" y="0"/>
                </a:moveTo>
                <a:cubicBezTo>
                  <a:pt x="8" y="128"/>
                  <a:pt x="16" y="256"/>
                  <a:pt x="144" y="336"/>
                </a:cubicBezTo>
                <a:cubicBezTo>
                  <a:pt x="272" y="416"/>
                  <a:pt x="624" y="496"/>
                  <a:pt x="768" y="480"/>
                </a:cubicBezTo>
                <a:cubicBezTo>
                  <a:pt x="912" y="464"/>
                  <a:pt x="968" y="280"/>
                  <a:pt x="1008" y="240"/>
                </a:cubicBezTo>
              </a:path>
            </a:pathLst>
          </a:custGeom>
          <a:noFill/>
          <a:ln w="63500" cap="flat" cmpd="sng">
            <a:solidFill>
              <a:srgbClr val="FF0000"/>
            </a:solidFill>
            <a:prstDash val="solid"/>
            <a:miter/>
            <a:headEnd type="none" w="med" len="med"/>
            <a:tailEnd type="triangle" w="med" len="med"/>
          </a:ln>
        </p:spPr>
        <p:txBody>
          <a:bodyPr rot="10800000"/>
          <a:p>
            <a:pPr lvl="0" eaLnBrk="1" fontAlgn="base" hangingPunct="1"/>
            <a:endParaRPr lang="zh-CN" altLang="en-US" sz="1800" strike="noStrike" noProof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31752" name="Freeform 9"/>
          <p:cNvSpPr/>
          <p:nvPr/>
        </p:nvSpPr>
        <p:spPr bwMode="auto">
          <a:xfrm>
            <a:off x="1886268" y="2776538"/>
            <a:ext cx="609600" cy="2438400"/>
          </a:xfrm>
          <a:custGeom>
            <a:avLst/>
            <a:gdLst>
              <a:gd name="T0" fmla="*/ 2147483647 w 336"/>
              <a:gd name="T1" fmla="*/ 0 h 1536"/>
              <a:gd name="T2" fmla="*/ 2147483647 w 336"/>
              <a:gd name="T3" fmla="*/ 2147483647 h 1536"/>
              <a:gd name="T4" fmla="*/ 2147483647 w 336"/>
              <a:gd name="T5" fmla="*/ 2147483647 h 1536"/>
              <a:gd name="T6" fmla="*/ 0 w 336"/>
              <a:gd name="T7" fmla="*/ 2147483647 h 1536"/>
              <a:gd name="T8" fmla="*/ 0 60000 65536"/>
              <a:gd name="T9" fmla="*/ 0 60000 65536"/>
              <a:gd name="T10" fmla="*/ 0 60000 65536"/>
              <a:gd name="T11" fmla="*/ 0 60000 65536"/>
              <a:gd name="T12" fmla="*/ 0 w 336"/>
              <a:gd name="T13" fmla="*/ 0 h 1536"/>
              <a:gd name="T14" fmla="*/ 336 w 336"/>
              <a:gd name="T15" fmla="*/ 1536 h 1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" h="1536">
                <a:moveTo>
                  <a:pt x="336" y="0"/>
                </a:moveTo>
                <a:cubicBezTo>
                  <a:pt x="328" y="224"/>
                  <a:pt x="320" y="448"/>
                  <a:pt x="288" y="672"/>
                </a:cubicBezTo>
                <a:cubicBezTo>
                  <a:pt x="256" y="896"/>
                  <a:pt x="192" y="1200"/>
                  <a:pt x="144" y="1344"/>
                </a:cubicBezTo>
                <a:cubicBezTo>
                  <a:pt x="96" y="1488"/>
                  <a:pt x="48" y="1512"/>
                  <a:pt x="0" y="1536"/>
                </a:cubicBezTo>
              </a:path>
            </a:pathLst>
          </a:custGeom>
          <a:noFill/>
          <a:ln w="63500" cmpd="sng">
            <a:solidFill>
              <a:srgbClr val="FF0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53" name="Freeform 10"/>
          <p:cNvSpPr/>
          <p:nvPr/>
        </p:nvSpPr>
        <p:spPr bwMode="auto">
          <a:xfrm>
            <a:off x="1238568" y="2344738"/>
            <a:ext cx="1371600" cy="1663700"/>
          </a:xfrm>
          <a:custGeom>
            <a:avLst/>
            <a:gdLst>
              <a:gd name="T0" fmla="*/ 2147483647 w 768"/>
              <a:gd name="T1" fmla="*/ 0 h 1048"/>
              <a:gd name="T2" fmla="*/ 2147483647 w 768"/>
              <a:gd name="T3" fmla="*/ 2147483647 h 1048"/>
              <a:gd name="T4" fmla="*/ 2147483647 w 768"/>
              <a:gd name="T5" fmla="*/ 2147483647 h 1048"/>
              <a:gd name="T6" fmla="*/ 0 w 768"/>
              <a:gd name="T7" fmla="*/ 2147483647 h 1048"/>
              <a:gd name="T8" fmla="*/ 0 60000 65536"/>
              <a:gd name="T9" fmla="*/ 0 60000 65536"/>
              <a:gd name="T10" fmla="*/ 0 60000 65536"/>
              <a:gd name="T11" fmla="*/ 0 60000 65536"/>
              <a:gd name="T12" fmla="*/ 0 w 768"/>
              <a:gd name="T13" fmla="*/ 0 h 1048"/>
              <a:gd name="T14" fmla="*/ 768 w 768"/>
              <a:gd name="T15" fmla="*/ 1048 h 10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68" h="1048">
                <a:moveTo>
                  <a:pt x="768" y="0"/>
                </a:moveTo>
                <a:cubicBezTo>
                  <a:pt x="680" y="300"/>
                  <a:pt x="592" y="600"/>
                  <a:pt x="480" y="768"/>
                </a:cubicBezTo>
                <a:cubicBezTo>
                  <a:pt x="368" y="936"/>
                  <a:pt x="176" y="968"/>
                  <a:pt x="96" y="1008"/>
                </a:cubicBezTo>
                <a:cubicBezTo>
                  <a:pt x="16" y="1048"/>
                  <a:pt x="8" y="1028"/>
                  <a:pt x="0" y="1008"/>
                </a:cubicBezTo>
              </a:path>
            </a:pathLst>
          </a:custGeom>
          <a:noFill/>
          <a:ln w="63500" cmpd="sng">
            <a:solidFill>
              <a:srgbClr val="FF0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54" name="Freeform 11"/>
          <p:cNvSpPr/>
          <p:nvPr/>
        </p:nvSpPr>
        <p:spPr bwMode="auto">
          <a:xfrm>
            <a:off x="3686493" y="1697038"/>
            <a:ext cx="417513" cy="496888"/>
          </a:xfrm>
          <a:custGeom>
            <a:avLst/>
            <a:gdLst>
              <a:gd name="T0" fmla="*/ 2147483647 w 264"/>
              <a:gd name="T1" fmla="*/ 0 h 312"/>
              <a:gd name="T2" fmla="*/ 2147483647 w 264"/>
              <a:gd name="T3" fmla="*/ 2147483647 h 312"/>
              <a:gd name="T4" fmla="*/ 2147483647 w 264"/>
              <a:gd name="T5" fmla="*/ 2147483647 h 312"/>
              <a:gd name="T6" fmla="*/ 0 w 264"/>
              <a:gd name="T7" fmla="*/ 2147483647 h 312"/>
              <a:gd name="T8" fmla="*/ 0 60000 65536"/>
              <a:gd name="T9" fmla="*/ 0 60000 65536"/>
              <a:gd name="T10" fmla="*/ 0 60000 65536"/>
              <a:gd name="T11" fmla="*/ 0 60000 65536"/>
              <a:gd name="T12" fmla="*/ 0 w 264"/>
              <a:gd name="T13" fmla="*/ 0 h 312"/>
              <a:gd name="T14" fmla="*/ 264 w 264"/>
              <a:gd name="T15" fmla="*/ 312 h 3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4" h="312">
                <a:moveTo>
                  <a:pt x="240" y="0"/>
                </a:moveTo>
                <a:cubicBezTo>
                  <a:pt x="252" y="48"/>
                  <a:pt x="264" y="96"/>
                  <a:pt x="240" y="144"/>
                </a:cubicBezTo>
                <a:cubicBezTo>
                  <a:pt x="216" y="192"/>
                  <a:pt x="136" y="264"/>
                  <a:pt x="96" y="288"/>
                </a:cubicBezTo>
                <a:cubicBezTo>
                  <a:pt x="56" y="312"/>
                  <a:pt x="28" y="300"/>
                  <a:pt x="0" y="288"/>
                </a:cubicBezTo>
              </a:path>
            </a:pathLst>
          </a:custGeom>
          <a:noFill/>
          <a:ln w="63500" cmpd="sng">
            <a:solidFill>
              <a:srgbClr val="008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55" name="Freeform 12"/>
          <p:cNvSpPr/>
          <p:nvPr/>
        </p:nvSpPr>
        <p:spPr bwMode="auto">
          <a:xfrm>
            <a:off x="4118293" y="1697038"/>
            <a:ext cx="533400" cy="381000"/>
          </a:xfrm>
          <a:custGeom>
            <a:avLst/>
            <a:gdLst>
              <a:gd name="T0" fmla="*/ 0 w 384"/>
              <a:gd name="T1" fmla="*/ 0 h 288"/>
              <a:gd name="T2" fmla="*/ 2147483647 w 384"/>
              <a:gd name="T3" fmla="*/ 2147483647 h 288"/>
              <a:gd name="T4" fmla="*/ 2147483647 w 384"/>
              <a:gd name="T5" fmla="*/ 2147483647 h 288"/>
              <a:gd name="T6" fmla="*/ 0 60000 65536"/>
              <a:gd name="T7" fmla="*/ 0 60000 65536"/>
              <a:gd name="T8" fmla="*/ 0 60000 65536"/>
              <a:gd name="T9" fmla="*/ 0 w 384"/>
              <a:gd name="T10" fmla="*/ 0 h 288"/>
              <a:gd name="T11" fmla="*/ 384 w 384"/>
              <a:gd name="T12" fmla="*/ 288 h 2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84" h="288">
                <a:moveTo>
                  <a:pt x="0" y="0"/>
                </a:moveTo>
                <a:cubicBezTo>
                  <a:pt x="64" y="72"/>
                  <a:pt x="128" y="144"/>
                  <a:pt x="192" y="192"/>
                </a:cubicBezTo>
                <a:cubicBezTo>
                  <a:pt x="256" y="240"/>
                  <a:pt x="320" y="264"/>
                  <a:pt x="384" y="288"/>
                </a:cubicBezTo>
              </a:path>
            </a:pathLst>
          </a:custGeom>
          <a:noFill/>
          <a:ln w="63500" cmpd="sng">
            <a:solidFill>
              <a:srgbClr val="008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56" name="Freeform 13"/>
          <p:cNvSpPr/>
          <p:nvPr/>
        </p:nvSpPr>
        <p:spPr bwMode="auto">
          <a:xfrm>
            <a:off x="3038793" y="1624013"/>
            <a:ext cx="4737100" cy="4114800"/>
          </a:xfrm>
          <a:custGeom>
            <a:avLst/>
            <a:gdLst>
              <a:gd name="T0" fmla="*/ 2147483647 w 2984"/>
              <a:gd name="T1" fmla="*/ 0 h 2408"/>
              <a:gd name="T2" fmla="*/ 2147483647 w 2984"/>
              <a:gd name="T3" fmla="*/ 2147483647 h 2408"/>
              <a:gd name="T4" fmla="*/ 2147483647 w 2984"/>
              <a:gd name="T5" fmla="*/ 2147483647 h 2408"/>
              <a:gd name="T6" fmla="*/ 2147483647 w 2984"/>
              <a:gd name="T7" fmla="*/ 2147483647 h 2408"/>
              <a:gd name="T8" fmla="*/ 2147483647 w 2984"/>
              <a:gd name="T9" fmla="*/ 2147483647 h 2408"/>
              <a:gd name="T10" fmla="*/ 2147483647 w 2984"/>
              <a:gd name="T11" fmla="*/ 2147483647 h 2408"/>
              <a:gd name="T12" fmla="*/ 2147483647 w 2984"/>
              <a:gd name="T13" fmla="*/ 2147483647 h 2408"/>
              <a:gd name="T14" fmla="*/ 2147483647 w 2984"/>
              <a:gd name="T15" fmla="*/ 2147483647 h 2408"/>
              <a:gd name="T16" fmla="*/ 2147483647 w 2984"/>
              <a:gd name="T17" fmla="*/ 2147483647 h 2408"/>
              <a:gd name="T18" fmla="*/ 2147483647 w 2984"/>
              <a:gd name="T19" fmla="*/ 2147483647 h 2408"/>
              <a:gd name="T20" fmla="*/ 2147483647 w 2984"/>
              <a:gd name="T21" fmla="*/ 2147483647 h 240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984"/>
              <a:gd name="T34" fmla="*/ 0 h 2408"/>
              <a:gd name="T35" fmla="*/ 2984 w 2984"/>
              <a:gd name="T36" fmla="*/ 2408 h 240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984" h="2408">
                <a:moveTo>
                  <a:pt x="672" y="0"/>
                </a:moveTo>
                <a:cubicBezTo>
                  <a:pt x="484" y="100"/>
                  <a:pt x="296" y="200"/>
                  <a:pt x="192" y="384"/>
                </a:cubicBezTo>
                <a:cubicBezTo>
                  <a:pt x="88" y="568"/>
                  <a:pt x="0" y="824"/>
                  <a:pt x="48" y="1104"/>
                </a:cubicBezTo>
                <a:cubicBezTo>
                  <a:pt x="96" y="1384"/>
                  <a:pt x="312" y="1848"/>
                  <a:pt x="480" y="2064"/>
                </a:cubicBezTo>
                <a:cubicBezTo>
                  <a:pt x="648" y="2280"/>
                  <a:pt x="888" y="2392"/>
                  <a:pt x="1056" y="2400"/>
                </a:cubicBezTo>
                <a:cubicBezTo>
                  <a:pt x="1224" y="2408"/>
                  <a:pt x="1272" y="2232"/>
                  <a:pt x="1488" y="2112"/>
                </a:cubicBezTo>
                <a:cubicBezTo>
                  <a:pt x="1704" y="1992"/>
                  <a:pt x="2136" y="1800"/>
                  <a:pt x="2352" y="1680"/>
                </a:cubicBezTo>
                <a:cubicBezTo>
                  <a:pt x="2568" y="1560"/>
                  <a:pt x="2680" y="1504"/>
                  <a:pt x="2784" y="1392"/>
                </a:cubicBezTo>
                <a:cubicBezTo>
                  <a:pt x="2888" y="1280"/>
                  <a:pt x="2968" y="1104"/>
                  <a:pt x="2976" y="1008"/>
                </a:cubicBezTo>
                <a:cubicBezTo>
                  <a:pt x="2984" y="912"/>
                  <a:pt x="2864" y="888"/>
                  <a:pt x="2832" y="816"/>
                </a:cubicBezTo>
                <a:cubicBezTo>
                  <a:pt x="2800" y="744"/>
                  <a:pt x="2792" y="660"/>
                  <a:pt x="2784" y="576"/>
                </a:cubicBezTo>
              </a:path>
            </a:pathLst>
          </a:custGeom>
          <a:noFill/>
          <a:ln w="63500" cmpd="sng">
            <a:solidFill>
              <a:srgbClr val="00800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57" name="Freeform 14"/>
          <p:cNvSpPr/>
          <p:nvPr/>
        </p:nvSpPr>
        <p:spPr bwMode="auto">
          <a:xfrm>
            <a:off x="1165543" y="1984375"/>
            <a:ext cx="6324600" cy="4114800"/>
          </a:xfrm>
          <a:custGeom>
            <a:avLst/>
            <a:gdLst>
              <a:gd name="T0" fmla="*/ 0 w 4160"/>
              <a:gd name="T1" fmla="*/ 0 h 2320"/>
              <a:gd name="T2" fmla="*/ 2147483647 w 4160"/>
              <a:gd name="T3" fmla="*/ 2147483647 h 2320"/>
              <a:gd name="T4" fmla="*/ 2147483647 w 4160"/>
              <a:gd name="T5" fmla="*/ 2147483647 h 2320"/>
              <a:gd name="T6" fmla="*/ 2147483647 w 4160"/>
              <a:gd name="T7" fmla="*/ 2147483647 h 2320"/>
              <a:gd name="T8" fmla="*/ 2147483647 w 4160"/>
              <a:gd name="T9" fmla="*/ 2147483647 h 2320"/>
              <a:gd name="T10" fmla="*/ 2147483647 w 4160"/>
              <a:gd name="T11" fmla="*/ 2147483647 h 2320"/>
              <a:gd name="T12" fmla="*/ 2147483647 w 4160"/>
              <a:gd name="T13" fmla="*/ 2147483647 h 23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160"/>
              <a:gd name="T22" fmla="*/ 0 h 2320"/>
              <a:gd name="T23" fmla="*/ 4160 w 4160"/>
              <a:gd name="T24" fmla="*/ 2320 h 23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160" h="2320">
                <a:moveTo>
                  <a:pt x="0" y="0"/>
                </a:moveTo>
                <a:cubicBezTo>
                  <a:pt x="252" y="132"/>
                  <a:pt x="504" y="264"/>
                  <a:pt x="720" y="576"/>
                </a:cubicBezTo>
                <a:cubicBezTo>
                  <a:pt x="936" y="888"/>
                  <a:pt x="976" y="1600"/>
                  <a:pt x="1296" y="1872"/>
                </a:cubicBezTo>
                <a:cubicBezTo>
                  <a:pt x="1616" y="2144"/>
                  <a:pt x="2224" y="2320"/>
                  <a:pt x="2640" y="2208"/>
                </a:cubicBezTo>
                <a:cubicBezTo>
                  <a:pt x="3056" y="2096"/>
                  <a:pt x="3544" y="1448"/>
                  <a:pt x="3792" y="1200"/>
                </a:cubicBezTo>
                <a:cubicBezTo>
                  <a:pt x="4040" y="952"/>
                  <a:pt x="4096" y="872"/>
                  <a:pt x="4128" y="720"/>
                </a:cubicBezTo>
                <a:cubicBezTo>
                  <a:pt x="4160" y="568"/>
                  <a:pt x="4072" y="428"/>
                  <a:pt x="3984" y="288"/>
                </a:cubicBezTo>
              </a:path>
            </a:pathLst>
          </a:custGeom>
          <a:noFill/>
          <a:ln w="63500" cmpd="sng">
            <a:solidFill>
              <a:srgbClr val="00008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31758" name="Freeform 15"/>
          <p:cNvSpPr/>
          <p:nvPr/>
        </p:nvSpPr>
        <p:spPr bwMode="auto">
          <a:xfrm flipH="1">
            <a:off x="301943" y="1984375"/>
            <a:ext cx="1143000" cy="2590800"/>
          </a:xfrm>
          <a:custGeom>
            <a:avLst/>
            <a:gdLst>
              <a:gd name="T0" fmla="*/ 2147483647 w 240"/>
              <a:gd name="T1" fmla="*/ 0 h 1344"/>
              <a:gd name="T2" fmla="*/ 2147483647 w 240"/>
              <a:gd name="T3" fmla="*/ 2147483647 h 1344"/>
              <a:gd name="T4" fmla="*/ 2147483647 w 240"/>
              <a:gd name="T5" fmla="*/ 2147483647 h 1344"/>
              <a:gd name="T6" fmla="*/ 0 w 240"/>
              <a:gd name="T7" fmla="*/ 2147483647 h 1344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1344"/>
              <a:gd name="T14" fmla="*/ 240 w 240"/>
              <a:gd name="T15" fmla="*/ 1344 h 13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1344">
                <a:moveTo>
                  <a:pt x="48" y="0"/>
                </a:moveTo>
                <a:cubicBezTo>
                  <a:pt x="144" y="136"/>
                  <a:pt x="240" y="272"/>
                  <a:pt x="240" y="432"/>
                </a:cubicBezTo>
                <a:cubicBezTo>
                  <a:pt x="240" y="592"/>
                  <a:pt x="88" y="808"/>
                  <a:pt x="48" y="960"/>
                </a:cubicBezTo>
                <a:cubicBezTo>
                  <a:pt x="8" y="1112"/>
                  <a:pt x="4" y="1228"/>
                  <a:pt x="0" y="1344"/>
                </a:cubicBezTo>
              </a:path>
            </a:pathLst>
          </a:custGeom>
          <a:noFill/>
          <a:ln w="63500" cmpd="sng">
            <a:solidFill>
              <a:srgbClr val="000080"/>
            </a:solidFill>
            <a:miter lim="800000"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微软雅黑" panose="020B0503020204020204" pitchFamily="2" charset="-122"/>
              <a:cs typeface="+mn-cs"/>
            </a:endParaRPr>
          </a:p>
        </p:txBody>
      </p:sp>
      <p:sp>
        <p:nvSpPr>
          <p:cNvPr id="73746" name="标题 1"/>
          <p:cNvSpPr>
            <a:spLocks noGrp="1"/>
          </p:cNvSpPr>
          <p:nvPr>
            <p:ph type="title"/>
          </p:nvPr>
        </p:nvSpPr>
        <p:spPr>
          <a:xfrm>
            <a:off x="960755" y="936625"/>
            <a:ext cx="10515600" cy="1325563"/>
          </a:xfrm>
        </p:spPr>
        <p:txBody>
          <a:bodyPr lIns="91440" tIns="45720" rIns="91440" bIns="45720" anchor="ctr"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ldLvl="0" animBg="1"/>
      <p:bldP spid="31748" grpId="0" bldLvl="0" animBg="1"/>
      <p:bldP spid="31749" grpId="0" bldLvl="0" animBg="1"/>
      <p:bldP spid="31750" grpId="0" bldLvl="0" animBg="1"/>
      <p:bldP spid="30727" grpId="0" bldLvl="0" animBg="1"/>
      <p:bldP spid="31752" grpId="0" bldLvl="0" animBg="1"/>
      <p:bldP spid="31753" grpId="0" bldLvl="0" animBg="1"/>
      <p:bldP spid="31754" grpId="0" bldLvl="0" animBg="1"/>
      <p:bldP spid="31755" grpId="0" bldLvl="0" animBg="1"/>
      <p:bldP spid="31756" grpId="0" bldLvl="0" animBg="1"/>
      <p:bldP spid="31757" grpId="0" bldLvl="0" animBg="1"/>
      <p:bldP spid="31758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占位符 22529"/>
          <p:cNvSpPr>
            <a:spLocks noGrp="1"/>
          </p:cNvSpPr>
          <p:nvPr>
            <p:ph type="body" idx="1"/>
          </p:nvPr>
        </p:nvSpPr>
        <p:spPr>
          <a:xfrm>
            <a:off x="396875" y="263525"/>
            <a:ext cx="8641080" cy="548640"/>
          </a:xfrm>
        </p:spPr>
        <p:txBody>
          <a:bodyPr/>
          <a:p>
            <a:pPr marL="0" indent="0">
              <a:lnSpc>
                <a:spcPct val="80000"/>
              </a:lnSpc>
              <a:buNone/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pitchFamily="2" charset="-122"/>
                <a:sym typeface="Arial" panose="020B0604020202020204" pitchFamily="34" charset="0"/>
              </a:rPr>
              <a:t>工业革命如何推动世界市场的基本形成？</a:t>
            </a:r>
            <a:endParaRPr lang="zh-CN" altLang="en-US" sz="2800" b="1" dirty="0">
              <a:solidFill>
                <a:schemeClr val="tx1"/>
              </a:solidFill>
              <a:latin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37892" name="Text Box 5"/>
          <p:cNvSpPr txBox="1"/>
          <p:nvPr/>
        </p:nvSpPr>
        <p:spPr>
          <a:xfrm>
            <a:off x="374650" y="1336040"/>
            <a:ext cx="1524000" cy="1323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工业革命</a:t>
            </a:r>
            <a:endParaRPr lang="zh-CN" altLang="en-US" sz="4000" b="1" dirty="0">
              <a:solidFill>
                <a:srgbClr val="FF0000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894" name="Text Box 8"/>
          <p:cNvSpPr txBox="1"/>
          <p:nvPr/>
        </p:nvSpPr>
        <p:spPr>
          <a:xfrm>
            <a:off x="6139180" y="1537335"/>
            <a:ext cx="2809240" cy="706755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4000" b="1" dirty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殖民扩张</a:t>
            </a:r>
            <a:endParaRPr lang="zh-CN" altLang="en-US" sz="4000" b="1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895" name="Text Box 9"/>
          <p:cNvSpPr txBox="1"/>
          <p:nvPr/>
        </p:nvSpPr>
        <p:spPr>
          <a:xfrm>
            <a:off x="2209800" y="4724400"/>
            <a:ext cx="43434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资本主义世界市场基本形成</a:t>
            </a:r>
            <a:endParaRPr lang="zh-CN" altLang="en-US" sz="4800" b="1" dirty="0">
              <a:solidFill>
                <a:srgbClr val="FF0000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896" name="Text Box 10"/>
          <p:cNvSpPr txBox="1"/>
          <p:nvPr/>
        </p:nvSpPr>
        <p:spPr>
          <a:xfrm>
            <a:off x="2266950" y="1241425"/>
            <a:ext cx="20104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经济、军事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897" name="Text Box 11"/>
          <p:cNvSpPr txBox="1"/>
          <p:nvPr/>
        </p:nvSpPr>
        <p:spPr>
          <a:xfrm>
            <a:off x="2390775" y="2059305"/>
            <a:ext cx="3352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水陆交通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0" name="AutoShape 15"/>
          <p:cNvSpPr/>
          <p:nvPr/>
        </p:nvSpPr>
        <p:spPr>
          <a:xfrm>
            <a:off x="1609725" y="1763395"/>
            <a:ext cx="4324350" cy="254635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2" name="Text Box 17"/>
          <p:cNvSpPr txBox="1"/>
          <p:nvPr/>
        </p:nvSpPr>
        <p:spPr>
          <a:xfrm>
            <a:off x="5329555" y="4140835"/>
            <a:ext cx="3913505" cy="583565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扩大，联系加强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3" name="AutoShape 19"/>
          <p:cNvSpPr/>
          <p:nvPr/>
        </p:nvSpPr>
        <p:spPr>
          <a:xfrm>
            <a:off x="7134225" y="2476500"/>
            <a:ext cx="304800" cy="1219200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4" name="AutoShape 20"/>
          <p:cNvSpPr/>
          <p:nvPr/>
        </p:nvSpPr>
        <p:spPr>
          <a:xfrm rot="20100000">
            <a:off x="1410335" y="2535555"/>
            <a:ext cx="160655" cy="2715260"/>
          </a:xfrm>
          <a:prstGeom prst="downArrow">
            <a:avLst>
              <a:gd name="adj1" fmla="val 50000"/>
              <a:gd name="adj2" fmla="val 387500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6" name="Text Box 22"/>
          <p:cNvSpPr txBox="1"/>
          <p:nvPr/>
        </p:nvSpPr>
        <p:spPr>
          <a:xfrm>
            <a:off x="6061075" y="2628900"/>
            <a:ext cx="1044575" cy="990600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掠夺原料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7" name="Text Box 23"/>
          <p:cNvSpPr txBox="1"/>
          <p:nvPr/>
        </p:nvSpPr>
        <p:spPr>
          <a:xfrm>
            <a:off x="7537450" y="2628900"/>
            <a:ext cx="1044575" cy="914400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推销商品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8" name="AutoShape 24"/>
          <p:cNvSpPr/>
          <p:nvPr/>
        </p:nvSpPr>
        <p:spPr>
          <a:xfrm>
            <a:off x="6448425" y="5410200"/>
            <a:ext cx="990600" cy="381000"/>
          </a:xfrm>
          <a:prstGeom prst="leftArrow">
            <a:avLst>
              <a:gd name="adj1" fmla="val 50000"/>
              <a:gd name="adj2" fmla="val 65000"/>
            </a:avLst>
          </a:prstGeom>
          <a:solidFill>
            <a:schemeClr val="tx1"/>
          </a:solidFill>
          <a:ln w="9525">
            <a:noFill/>
          </a:ln>
        </p:spPr>
        <p:txBody>
          <a:bodyPr wrap="none" anchor="ctr"/>
          <a:p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7909" name="AutoShape 25"/>
          <p:cNvSpPr/>
          <p:nvPr/>
        </p:nvSpPr>
        <p:spPr>
          <a:xfrm>
            <a:off x="7096125" y="4943475"/>
            <a:ext cx="381000" cy="7620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>
            <a:noFill/>
          </a:ln>
        </p:spPr>
        <p:txBody>
          <a:bodyPr vert="eaVert" wrap="none" anchor="ctr"/>
          <a:p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2" name="Text Box 10"/>
          <p:cNvSpPr txBox="1"/>
          <p:nvPr/>
        </p:nvSpPr>
        <p:spPr>
          <a:xfrm>
            <a:off x="4180840" y="1228090"/>
            <a:ext cx="9664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增强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3" name="Text Box 10"/>
          <p:cNvSpPr txBox="1"/>
          <p:nvPr/>
        </p:nvSpPr>
        <p:spPr>
          <a:xfrm>
            <a:off x="3898265" y="2059305"/>
            <a:ext cx="9664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+mn-ea"/>
              </a:rPr>
              <a:t>改善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sp>
        <p:nvSpPr>
          <p:cNvPr id="4" name="Text Box 17"/>
          <p:cNvSpPr txBox="1"/>
          <p:nvPr/>
        </p:nvSpPr>
        <p:spPr>
          <a:xfrm>
            <a:off x="4986655" y="3601085"/>
            <a:ext cx="3913505" cy="583565"/>
          </a:xfrm>
          <a:prstGeom prst="rect">
            <a:avLst/>
          </a:prstGeom>
          <a:solidFill>
            <a:schemeClr val="bg1"/>
          </a:solidFill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世界贸易规模、范围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  <p:bldP spid="37902" grpId="0" bldLvl="0" animBg="1"/>
      <p:bldP spid="37904" grpId="0" bldLvl="0" animBg="1"/>
      <p:bldP spid="37908" grpId="0" bldLvl="0" animBg="1"/>
      <p:bldP spid="37909" grpId="0" bldLvl="0" animBg="1"/>
      <p:bldP spid="2253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4" name="文本框 43013"/>
          <p:cNvSpPr txBox="1"/>
          <p:nvPr/>
        </p:nvSpPr>
        <p:spPr>
          <a:xfrm>
            <a:off x="351155" y="173355"/>
            <a:ext cx="55168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2" charset="-122"/>
              </a:rPr>
              <a:t>归纳：工业革命产生了哪些影响？</a:t>
            </a:r>
            <a:endParaRPr lang="zh-CN" altLang="en-US" sz="28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graphicFrame>
        <p:nvGraphicFramePr>
          <p:cNvPr id="5" name="表格 4"/>
          <p:cNvGraphicFramePr/>
          <p:nvPr/>
        </p:nvGraphicFramePr>
        <p:xfrm>
          <a:off x="351155" y="786130"/>
          <a:ext cx="8337550" cy="5886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0880"/>
                <a:gridCol w="2155825"/>
                <a:gridCol w="5490845"/>
              </a:tblGrid>
              <a:tr h="508635">
                <a:tc rowSpan="7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经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济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生产力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en-US" altLang="zh-CN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Arial" panose="020B0604020202020204" pitchFamily="34" charset="0"/>
                        </a:rPr>
                        <a:t>生产组织方式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Arial" panose="020B0604020202020204" pitchFamily="3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ct val="50000"/>
                        </a:spcBef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Arial" panose="020B0604020202020204" pitchFamily="34" charset="0"/>
                      </a:endParaRPr>
                    </a:p>
                  </a:txBody>
                  <a:tcPr anchor="ctr" anchorCtr="1"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城市化进程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ct val="50000"/>
                        </a:spcBef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产业结构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ct val="50000"/>
                        </a:spcBef>
                        <a:buNone/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经济格局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+mn-ea"/>
                        </a:rPr>
                        <a:t>经济思想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  <a:sym typeface="+mn-ea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世界市场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政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治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制度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社会关系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4" name="文本框 43013"/>
          <p:cNvSpPr txBox="1"/>
          <p:nvPr/>
        </p:nvSpPr>
        <p:spPr>
          <a:xfrm>
            <a:off x="351155" y="173355"/>
            <a:ext cx="55168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微软雅黑" panose="020B0503020204020204" pitchFamily="2" charset="-122"/>
              </a:rPr>
              <a:t>归纳：工业革命产生了哪些影响？</a:t>
            </a:r>
            <a:endParaRPr lang="zh-CN" altLang="en-US" sz="28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graphicFrame>
        <p:nvGraphicFramePr>
          <p:cNvPr id="5" name="表格 4"/>
          <p:cNvGraphicFramePr/>
          <p:nvPr/>
        </p:nvGraphicFramePr>
        <p:xfrm>
          <a:off x="351155" y="786130"/>
          <a:ext cx="8337550" cy="5886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0880"/>
                <a:gridCol w="2155825"/>
                <a:gridCol w="5490845"/>
              </a:tblGrid>
              <a:tr h="508635">
                <a:tc rowSpan="7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经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济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生产力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</a:rPr>
                        <a:t>促进生产力的发展，进入</a:t>
                      </a:r>
                      <a:r>
                        <a:rPr lang="en-US" altLang="zh-CN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</a:rPr>
                        <a:t>“</a:t>
                      </a: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</a:rPr>
                        <a:t>蒸汽时代</a:t>
                      </a:r>
                      <a:r>
                        <a:rPr lang="en-US" altLang="zh-CN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</a:rPr>
                        <a:t>”</a:t>
                      </a:r>
                      <a:endParaRPr lang="en-US" altLang="zh-CN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Arial" panose="020B0604020202020204" pitchFamily="34" charset="0"/>
                        </a:rPr>
                        <a:t>生产组织方式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Arial" panose="020B0604020202020204" pitchFamily="3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ct val="50000"/>
                        </a:spcBef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+mn-ea"/>
                        </a:rPr>
                        <a:t>从手工劳动到机器生产，</a:t>
                      </a: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Arial" panose="020B0604020202020204" pitchFamily="34" charset="0"/>
                        </a:rPr>
                        <a:t>从工场到工厂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Arial" panose="020B0604020202020204" pitchFamily="34" charset="0"/>
                      </a:endParaRPr>
                    </a:p>
                  </a:txBody>
                  <a:tcPr anchor="ctr" anchorCtr="1"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城市化进程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ct val="50000"/>
                        </a:spcBef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宋体" panose="02010600030101010101" pitchFamily="2" charset="-122"/>
                          <a:sym typeface="+mn-ea"/>
                        </a:rPr>
                        <a:t>加快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产业结构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ct val="50000"/>
                        </a:spcBef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宋体" panose="02010600030101010101" pitchFamily="2" charset="-122"/>
                          <a:sym typeface="+mn-ea"/>
                        </a:rPr>
                        <a:t>发展从以农业为中心到以工业为中心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经济格局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英国成为世界工厂，成为头号资本主义经济强国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+mn-ea"/>
                        </a:rPr>
                        <a:t>经济思想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  <a:sym typeface="+mn-ea"/>
                        </a:rPr>
                        <a:t>自由主义经济理论          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  <a:sym typeface="+mn-ea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世界市场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基本形成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政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治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制度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欧美资产阶级确立对世界的统治，传播先进思想和生产方式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/>
                </a:tc>
              </a:tr>
              <a:tr h="508635">
                <a:tc vMerge="1"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社会关系</a:t>
                      </a:r>
                      <a:endParaRPr lang="zh-CN" altLang="en-US" sz="24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</a:rPr>
                        <a:t>产生了两大对立阶级</a:t>
                      </a:r>
                      <a:r>
                        <a:rPr lang="en-US" altLang="zh-CN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</a:rPr>
                        <a:t>——</a:t>
                      </a:r>
                      <a:endParaRPr lang="en-US" altLang="zh-CN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</a:rPr>
                        <a:t>工业资产阶级和工业无产阶级</a:t>
                      </a:r>
                      <a:endParaRPr lang="zh-CN" altLang="en-US" sz="240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277495" y="338455"/>
            <a:ext cx="8590915" cy="4965700"/>
          </a:xfrm>
        </p:spPr>
        <p:txBody>
          <a:bodyPr/>
          <a:p>
            <a:pPr marL="0" indent="622300">
              <a:lnSpc>
                <a:spcPct val="110000"/>
              </a:lnSpc>
              <a:buNone/>
            </a:pPr>
            <a:r>
              <a:rPr lang="zh-CN" altLang="en-US" sz="2800" dirty="0">
                <a:latin typeface="宋体" panose="02010600030101010101" pitchFamily="2" charset="-122"/>
                <a:sym typeface="Arial" panose="020B0604020202020204" pitchFamily="34" charset="0"/>
              </a:rPr>
              <a:t>工人的处境最糟：工业革命中心曼彻斯特浓烟滚滚，污水横流，方圆几英里草木不生。纺织厂女工每天干活12——16小时，平均寿命17岁。……工人居住在肮脏的棚户区和墙上流着水的地下室里，热病蔓延，贫困和缺乏教育使他们变得自暴自弃，愚昧粗野，酗酒成了唯一的精神安慰。在不到100万人口的伦敦，有小偷1万，妓女5万，白天乞丐成群，晚上则明火执仗地抢劫。</a:t>
            </a:r>
            <a:endParaRPr lang="zh-CN" altLang="en-US" sz="2800" dirty="0"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marL="0" indent="622300">
              <a:lnSpc>
                <a:spcPct val="110000"/>
              </a:lnSpc>
              <a:buNone/>
            </a:pPr>
            <a:endParaRPr lang="zh-CN" altLang="en-US" sz="2000" dirty="0"/>
          </a:p>
          <a:p>
            <a:pPr marL="0" indent="622300">
              <a:lnSpc>
                <a:spcPct val="110000"/>
              </a:lnSpc>
              <a:buNone/>
            </a:pPr>
            <a:r>
              <a:rPr lang="zh-CN" altLang="en-US" sz="2000" dirty="0">
                <a:ea typeface="楷体" panose="02010609060101010101" pitchFamily="1" charset="-122"/>
                <a:sym typeface="Arial" panose="020B0604020202020204" pitchFamily="34" charset="0"/>
              </a:rPr>
              <a:t>                                              </a:t>
            </a:r>
            <a:r>
              <a:rPr lang="zh-CN" altLang="en-US" sz="2000" dirty="0">
                <a:latin typeface="Arial" panose="020B0604020202020204" pitchFamily="34" charset="0"/>
                <a:ea typeface="楷体" panose="02010609060101010101" pitchFamily="1" charset="-122"/>
                <a:sym typeface="Arial" panose="020B0604020202020204" pitchFamily="34" charset="0"/>
              </a:rPr>
              <a:t>——</a:t>
            </a:r>
            <a:r>
              <a:rPr lang="zh-CN" altLang="en-US" sz="2000" dirty="0">
                <a:ea typeface="楷体" panose="02010609060101010101" pitchFamily="1" charset="-122"/>
                <a:sym typeface="Arial" panose="020B0604020202020204" pitchFamily="34" charset="0"/>
              </a:rPr>
              <a:t>黄正华《世界现代化进程十五讲》</a:t>
            </a:r>
            <a:endParaRPr lang="zh-CN" altLang="en-US" sz="2000" dirty="0">
              <a:ea typeface="楷体" panose="020106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75779" name="文本框 43014"/>
          <p:cNvSpPr txBox="1"/>
          <p:nvPr/>
        </p:nvSpPr>
        <p:spPr>
          <a:xfrm>
            <a:off x="358775" y="5523230"/>
            <a:ext cx="8426450" cy="1210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社会问题：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2" charset="-122"/>
              </a:rPr>
              <a:t>工业的发展造成交通、住房、环境污染等问题。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sp>
        <p:nvSpPr>
          <p:cNvPr id="2" name="文本框 43014"/>
          <p:cNvSpPr txBox="1"/>
          <p:nvPr/>
        </p:nvSpPr>
        <p:spPr>
          <a:xfrm>
            <a:off x="359410" y="4812030"/>
            <a:ext cx="8426450" cy="650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2" charset="-122"/>
              </a:rPr>
              <a:t>消极影响？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577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4" name="文本框 43013"/>
          <p:cNvSpPr txBox="1"/>
          <p:nvPr/>
        </p:nvSpPr>
        <p:spPr>
          <a:xfrm>
            <a:off x="76200" y="228600"/>
            <a:ext cx="7954963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微软雅黑" panose="020B0503020204020204" pitchFamily="2" charset="-122"/>
              </a:rPr>
              <a:t>思考：工业革命产生了哪些消极影响？</a:t>
            </a:r>
            <a:endParaRPr lang="zh-CN" altLang="en-US" sz="36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  <p:graphicFrame>
        <p:nvGraphicFramePr>
          <p:cNvPr id="8" name="表格 7"/>
          <p:cNvGraphicFramePr/>
          <p:nvPr/>
        </p:nvGraphicFramePr>
        <p:xfrm>
          <a:off x="313055" y="1402715"/>
          <a:ext cx="8597265" cy="36468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2390"/>
                <a:gridCol w="5984875"/>
              </a:tblGrid>
              <a:tr h="9340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Arial" panose="020B0604020202020204" pitchFamily="34" charset="0"/>
                        </a:rPr>
                        <a:t>社会问题</a:t>
                      </a:r>
                      <a:endParaRPr lang="zh-CN" altLang="en-US" sz="28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Arial" panose="020B0604020202020204" pitchFamily="34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dirty="0">
                          <a:latin typeface="Arial" panose="020B0604020202020204" pitchFamily="34" charset="0"/>
                          <a:ea typeface="微软雅黑" panose="020B0503020204020204" pitchFamily="2" charset="-122"/>
                          <a:sym typeface="+mn-ea"/>
                        </a:rPr>
                        <a:t>交通、住房、环境污染等问题</a:t>
                      </a:r>
                      <a:endParaRPr lang="zh-CN" altLang="en-US" sz="2800" dirty="0">
                        <a:latin typeface="Arial" panose="020B0604020202020204" pitchFamily="34" charset="0"/>
                        <a:ea typeface="微软雅黑" panose="020B0503020204020204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13563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>
                          <a:latin typeface="微软雅黑" panose="020B0503020204020204" pitchFamily="2" charset="-122"/>
                          <a:ea typeface="微软雅黑" panose="020B0503020204020204" pitchFamily="2" charset="-122"/>
                        </a:rPr>
                        <a:t>社会关系</a:t>
                      </a:r>
                      <a:endParaRPr lang="zh-CN" altLang="en-US" sz="2800" b="1">
                        <a:latin typeface="微软雅黑" panose="020B0503020204020204" pitchFamily="2" charset="-122"/>
                        <a:ea typeface="微软雅黑" panose="020B0503020204020204" pitchFamily="2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dirty="0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+mn-ea"/>
                        </a:rPr>
                        <a:t>资产阶级通过各种剥削手段，使得无产阶级日益贫困。</a:t>
                      </a:r>
                      <a:endParaRPr lang="zh-CN" altLang="en-US" sz="2800" dirty="0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13563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  <a:sym typeface="+mn-ea"/>
                        </a:rPr>
                        <a:t>对亚非拉国家</a:t>
                      </a:r>
                      <a:endParaRPr lang="zh-CN" altLang="en-US" sz="28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latin typeface="微软雅黑" panose="020B0503020204020204" pitchFamily="2" charset="-122"/>
                          <a:ea typeface="微软雅黑" panose="020B0503020204020204" pitchFamily="2" charset="-122"/>
                          <a:cs typeface="微软雅黑" panose="020B0503020204020204" pitchFamily="2" charset="-122"/>
                          <a:sym typeface="+mn-ea"/>
                        </a:rPr>
                        <a:t>和地区</a:t>
                      </a:r>
                      <a:endParaRPr lang="zh-CN" altLang="en-US" sz="2800" b="1" dirty="0">
                        <a:latin typeface="微软雅黑" panose="020B0503020204020204" pitchFamily="2" charset="-122"/>
                        <a:ea typeface="微软雅黑" panose="020B0503020204020204" pitchFamily="2" charset="-122"/>
                        <a:cs typeface="微软雅黑" panose="020B0503020204020204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dirty="0">
                          <a:latin typeface="微软雅黑" panose="020B0503020204020204" pitchFamily="2" charset="-122"/>
                          <a:ea typeface="微软雅黑" panose="020B0503020204020204" pitchFamily="2" charset="-122"/>
                          <a:sym typeface="+mn-ea"/>
                        </a:rPr>
                        <a:t>殖民扩张和掠夺，造成这些国家和地区的长期落后和贫困。</a:t>
                      </a:r>
                      <a:endParaRPr lang="zh-CN" altLang="en-US" sz="2800" dirty="0">
                        <a:latin typeface="微软雅黑" panose="020B0503020204020204" pitchFamily="2" charset="-122"/>
                        <a:ea typeface="微软雅黑" panose="020B0503020204020204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矩形 24577"/>
          <p:cNvSpPr/>
          <p:nvPr/>
        </p:nvSpPr>
        <p:spPr>
          <a:xfrm>
            <a:off x="322580" y="437833"/>
            <a:ext cx="8534400" cy="150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6223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探究：历史图片蕴含了丰富的历史信息，为后人研究历史提供了重要资料。阅读下列材料：</a:t>
            </a:r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 indent="622300" algn="ctr">
              <a:lnSpc>
                <a:spcPct val="110000"/>
              </a:lnSpc>
              <a:spcBef>
                <a:spcPct val="20000"/>
              </a:spcBef>
            </a:pPr>
            <a:endParaRPr lang="zh-CN" altLang="en-US" sz="2800" dirty="0">
              <a:solidFill>
                <a:schemeClr val="tx1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</p:txBody>
      </p:sp>
      <p:pic>
        <p:nvPicPr>
          <p:cNvPr id="24579" name="图片 24578" descr="20110126134021644112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46650" y="1943100"/>
            <a:ext cx="3786188" cy="297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文本框 24579"/>
          <p:cNvSpPr txBox="1"/>
          <p:nvPr/>
        </p:nvSpPr>
        <p:spPr>
          <a:xfrm>
            <a:off x="5194300" y="4921250"/>
            <a:ext cx="32829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latin typeface="Arial" panose="020B0604020202020204" pitchFamily="34" charset="0"/>
              </a:rPr>
              <a:t>图一：使用蒸汽机的工厂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sp>
        <p:nvSpPr>
          <p:cNvPr id="24581" name="文本框 24580"/>
          <p:cNvSpPr txBox="1"/>
          <p:nvPr/>
        </p:nvSpPr>
        <p:spPr>
          <a:xfrm>
            <a:off x="79375" y="3536950"/>
            <a:ext cx="4895850" cy="9531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请回答：</a:t>
            </a:r>
            <a:endParaRPr lang="zh-CN" altLang="en-US" sz="2800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  <a:p>
            <a:r>
              <a:rPr lang="en-US" altLang="zh-CN" sz="2800"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(1)</a:t>
            </a:r>
            <a:r>
              <a:rPr lang="zh-CN" altLang="en-US" sz="2800">
                <a:latin typeface="微软雅黑" panose="020B0503020204020204" pitchFamily="2" charset="-122"/>
                <a:ea typeface="微软雅黑" panose="020B0503020204020204" pitchFamily="2" charset="-122"/>
                <a:cs typeface="微软雅黑" panose="020B0503020204020204" pitchFamily="2" charset="-122"/>
              </a:rPr>
              <a:t>图一反映了什么历史现象？</a:t>
            </a:r>
            <a:endParaRPr lang="zh-CN" altLang="en-US" sz="2800">
              <a:latin typeface="微软雅黑" panose="020B0503020204020204" pitchFamily="2" charset="-122"/>
              <a:ea typeface="微软雅黑" panose="020B0503020204020204" pitchFamily="2" charset="-122"/>
              <a:cs typeface="微软雅黑" panose="020B0503020204020204" pitchFamily="2" charset="-122"/>
            </a:endParaRPr>
          </a:p>
        </p:txBody>
      </p:sp>
      <p:sp>
        <p:nvSpPr>
          <p:cNvPr id="24582" name="文本框 24581"/>
          <p:cNvSpPr txBox="1"/>
          <p:nvPr/>
        </p:nvSpPr>
        <p:spPr>
          <a:xfrm>
            <a:off x="313373" y="5541963"/>
            <a:ext cx="851693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622300"/>
            <a:r>
              <a:rPr lang="zh-CN" altLang="en-US" sz="2800">
                <a:solidFill>
                  <a:srgbClr val="0000FF"/>
                </a:solidFill>
                <a:latin typeface="微软雅黑" panose="020B0503020204020204" pitchFamily="2" charset="-122"/>
                <a:ea typeface="微软雅黑" panose="020B0503020204020204" pitchFamily="2" charset="-122"/>
                <a:sym typeface="Arial" panose="020B0604020202020204" pitchFamily="34" charset="0"/>
              </a:rPr>
              <a:t>反映出工厂大量使用蒸汽机。同时也表明当时的环境污染严重。</a:t>
            </a:r>
            <a:endParaRPr lang="zh-CN" altLang="en-US" sz="2800">
              <a:solidFill>
                <a:srgbClr val="0000FF"/>
              </a:solidFill>
              <a:latin typeface="微软雅黑" panose="020B0503020204020204" pitchFamily="2" charset="-122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58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71120" y="3903345"/>
            <a:ext cx="8895715" cy="28486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622300" algn="l">
              <a:lnSpc>
                <a:spcPct val="10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2" charset="0"/>
                <a:ea typeface="微软雅黑" panose="020B0503020204020204" pitchFamily="2" charset="-122"/>
                <a:sym typeface="Arial" panose="020B0604020202020204" pitchFamily="34" charset="0"/>
              </a:rPr>
              <a:t>新的交通工具的发明，便利了英国倾销商品和掠夺原料，推动了海外贸易的发展。</a:t>
            </a:r>
            <a:endParaRPr lang="zh-CN" altLang="en-US" sz="2800">
              <a:solidFill>
                <a:srgbClr val="0000FF"/>
              </a:solidFill>
              <a:latin typeface="Times New Roman" panose="02020603050405020304" pitchFamily="2" charset="0"/>
              <a:ea typeface="微软雅黑" panose="020B0503020204020204" pitchFamily="2" charset="-122"/>
              <a:sym typeface="Arial" panose="020B0604020202020204" pitchFamily="34" charset="0"/>
            </a:endParaRPr>
          </a:p>
          <a:p>
            <a:pPr indent="622300" algn="l">
              <a:lnSpc>
                <a:spcPct val="10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2" charset="0"/>
                <a:ea typeface="微软雅黑" panose="020B0503020204020204" pitchFamily="2" charset="-122"/>
                <a:sym typeface="Arial" panose="020B0604020202020204" pitchFamily="34" charset="0"/>
              </a:rPr>
              <a:t>地位：英国掌握着世界工业霸权和商业霸权，成为世界工厂。</a:t>
            </a:r>
            <a:endParaRPr lang="zh-CN" altLang="en-US" sz="2800">
              <a:solidFill>
                <a:srgbClr val="0000FF"/>
              </a:solidFill>
              <a:latin typeface="Times New Roman" panose="02020603050405020304" pitchFamily="2" charset="0"/>
              <a:ea typeface="微软雅黑" panose="020B0503020204020204" pitchFamily="2" charset="-122"/>
              <a:sym typeface="Arial" panose="020B0604020202020204" pitchFamily="34" charset="0"/>
            </a:endParaRPr>
          </a:p>
          <a:p>
            <a:pPr indent="622300" algn="l">
              <a:lnSpc>
                <a:spcPct val="10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2" charset="0"/>
                <a:ea typeface="微软雅黑" panose="020B0503020204020204" pitchFamily="2" charset="-122"/>
                <a:sym typeface="Arial" panose="020B0604020202020204" pitchFamily="34" charset="0"/>
              </a:rPr>
              <a:t>主要原因：英国率先完成工业革命；殖民扩张和掠夺等。</a:t>
            </a:r>
            <a:endParaRPr lang="zh-CN" altLang="en-US" sz="2800">
              <a:solidFill>
                <a:srgbClr val="0000FF"/>
              </a:solidFill>
              <a:latin typeface="Times New Roman" panose="02020603050405020304" pitchFamily="2" charset="0"/>
              <a:ea typeface="微软雅黑" panose="020B0503020204020204" pitchFamily="2" charset="-122"/>
              <a:sym typeface="Arial" panose="020B0604020202020204" pitchFamily="34" charset="0"/>
            </a:endParaRPr>
          </a:p>
        </p:txBody>
      </p:sp>
      <p:sp>
        <p:nvSpPr>
          <p:cNvPr id="25603" name="文本框 25602"/>
          <p:cNvSpPr txBox="1"/>
          <p:nvPr/>
        </p:nvSpPr>
        <p:spPr>
          <a:xfrm>
            <a:off x="304800" y="2959100"/>
            <a:ext cx="80660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Times New Roman" panose="02020603050405020304" pitchFamily="2" charset="0"/>
                <a:ea typeface="微软雅黑" panose="020B0503020204020204" pitchFamily="2" charset="-122"/>
              </a:rPr>
              <a:t>请回答：（</a:t>
            </a:r>
            <a:r>
              <a:rPr lang="en-US" altLang="zh-CN" sz="2400" dirty="0">
                <a:latin typeface="Times New Roman" panose="02020603050405020304" pitchFamily="2" charset="0"/>
                <a:ea typeface="微软雅黑" panose="020B0503020204020204" pitchFamily="2" charset="-122"/>
              </a:rPr>
              <a:t>2</a:t>
            </a:r>
            <a:r>
              <a:rPr lang="zh-CN" altLang="en-US" sz="2400" dirty="0">
                <a:latin typeface="Times New Roman" panose="02020603050405020304" pitchFamily="2" charset="0"/>
                <a:ea typeface="微软雅黑" panose="020B0503020204020204" pitchFamily="2" charset="-122"/>
              </a:rPr>
              <a:t>）图二和图三之间存在怎样的因果关系？图二表明当时英国在世界经济中处于什么地位？分析主要原因。</a:t>
            </a:r>
            <a:endParaRPr lang="zh-CN" altLang="en-US" sz="2400" dirty="0"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  <p:pic>
        <p:nvPicPr>
          <p:cNvPr id="25604" name="图片 25603" descr="QQ截图20150518214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5525" y="59055"/>
            <a:ext cx="5531485" cy="2867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5" name="图片 25604" descr="QQ截图201505182141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75" y="-26987"/>
            <a:ext cx="3524250" cy="2351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6" name="文本框 25605"/>
          <p:cNvSpPr txBox="1"/>
          <p:nvPr/>
        </p:nvSpPr>
        <p:spPr>
          <a:xfrm>
            <a:off x="43180" y="2590800"/>
            <a:ext cx="4606925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2" charset="-122"/>
              </a:rPr>
              <a:t>图二：19世纪后期英国海外贸易示意图</a:t>
            </a:r>
            <a:endParaRPr lang="zh-CN" altLang="en-US" sz="1800" b="1" dirty="0">
              <a:latin typeface="Arial" panose="020B0604020202020204" pitchFamily="34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6" name="矩形 26625"/>
          <p:cNvSpPr/>
          <p:nvPr/>
        </p:nvSpPr>
        <p:spPr>
          <a:xfrm>
            <a:off x="919163" y="228600"/>
            <a:ext cx="1700212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>
              <a:ea typeface="微软雅黑" panose="020B0503020204020204" pitchFamily="2" charset="-122"/>
            </a:endParaRPr>
          </a:p>
        </p:txBody>
      </p:sp>
      <p:sp>
        <p:nvSpPr>
          <p:cNvPr id="26627" name="矩形 26626"/>
          <p:cNvSpPr/>
          <p:nvPr/>
        </p:nvSpPr>
        <p:spPr>
          <a:xfrm>
            <a:off x="919163" y="228600"/>
            <a:ext cx="1700212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>
              <a:ea typeface="微软雅黑" panose="020B0503020204020204" pitchFamily="2" charset="-122"/>
            </a:endParaRPr>
          </a:p>
        </p:txBody>
      </p:sp>
      <p:sp>
        <p:nvSpPr>
          <p:cNvPr id="26628" name="矩形 26627"/>
          <p:cNvSpPr/>
          <p:nvPr/>
        </p:nvSpPr>
        <p:spPr>
          <a:xfrm>
            <a:off x="919163" y="228600"/>
            <a:ext cx="1700212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>
              <a:ea typeface="微软雅黑" panose="020B0503020204020204" pitchFamily="2" charset="-122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323850" y="238125"/>
            <a:ext cx="8534400" cy="56470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6223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(</a:t>
            </a:r>
            <a:r>
              <a:rPr lang="en-US" altLang="zh-CN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2</a:t>
            </a:r>
            <a:r>
              <a:rPr lang="zh-CN" altLang="en-US" sz="2800" dirty="0">
                <a:latin typeface="微软雅黑" panose="020B0503020204020204" pitchFamily="2" charset="-122"/>
                <a:ea typeface="微软雅黑" panose="020B0503020204020204" pitchFamily="2" charset="-122"/>
              </a:rPr>
              <a:t>)有人说19世纪的世界是逐渐连成一个整体的世界。请选择上述图片中的两幅说明其对整体世界形成的重要作用。</a:t>
            </a:r>
            <a:endParaRPr lang="zh-CN" altLang="en-US" sz="2800" dirty="0">
              <a:solidFill>
                <a:srgbClr val="0000FF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 indent="622300" algn="just">
              <a:lnSpc>
                <a:spcPct val="110000"/>
              </a:lnSpc>
              <a:spcBef>
                <a:spcPct val="20000"/>
              </a:spcBef>
            </a:pPr>
            <a:endParaRPr lang="zh-CN" altLang="en-US" sz="2800" dirty="0">
              <a:solidFill>
                <a:srgbClr val="0000FF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 indent="6223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图一，蒸汽机在工厂里使用，商品数量激增，既增强了资本主义扩张的实力，又推动了海外贸易的发展。</a:t>
            </a:r>
            <a:endParaRPr lang="zh-CN" altLang="en-US" sz="2800" dirty="0">
              <a:solidFill>
                <a:srgbClr val="0000FF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 indent="6223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图二 ，殖民扩张和海外贸易，将世界各地连成一个整体。</a:t>
            </a:r>
            <a:endParaRPr lang="zh-CN" altLang="en-US" sz="2800" dirty="0">
              <a:solidFill>
                <a:srgbClr val="0000FF"/>
              </a:solidFill>
              <a:latin typeface="微软雅黑" panose="020B0503020204020204" pitchFamily="2" charset="-122"/>
              <a:ea typeface="微软雅黑" panose="020B0503020204020204" pitchFamily="2" charset="-122"/>
            </a:endParaRPr>
          </a:p>
          <a:p>
            <a:pPr indent="622300" algn="just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微软雅黑" panose="020B0503020204020204" pitchFamily="2" charset="-122"/>
                <a:ea typeface="微软雅黑" panose="020B0503020204020204" pitchFamily="2" charset="-122"/>
              </a:rPr>
              <a:t>图三，迅速、快捷的交通工具便利了世界各地的联系。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2" charset="0"/>
              <a:ea typeface="微软雅黑" panose="020B0503020204020204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charRg st="61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9">
                                            <p:txEl>
                                              <p:charRg st="61" end="1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9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char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9">
                                            <p:txEl>
                                              <p:char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EF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EF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EF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3248</Words>
  <Application>WPS 演示</Application>
  <PresentationFormat>在屏幕上显示</PresentationFormat>
  <Paragraphs>605</Paragraphs>
  <Slides>32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8" baseType="lpstr">
      <vt:lpstr>Arial</vt:lpstr>
      <vt:lpstr>宋体</vt:lpstr>
      <vt:lpstr>Wingdings</vt:lpstr>
      <vt:lpstr>微软雅黑</vt:lpstr>
      <vt:lpstr>Calibri</vt:lpstr>
      <vt:lpstr>Times New Roman</vt:lpstr>
      <vt:lpstr>Arial Unicode MS</vt:lpstr>
      <vt:lpstr>Wingdings 2</vt:lpstr>
      <vt:lpstr>Constantia</vt:lpstr>
      <vt:lpstr>Impact</vt:lpstr>
      <vt:lpstr>Tahoma</vt:lpstr>
      <vt:lpstr>楷体</vt:lpstr>
      <vt:lpstr>默认设计模板</vt:lpstr>
      <vt:lpstr>1_默认设计模板</vt:lpstr>
      <vt:lpstr>2_默认设计模板</vt:lpstr>
      <vt:lpstr>MSGraph.Chart.8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二、第一次工业革命的进程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嘉泳</cp:lastModifiedBy>
  <cp:revision>10</cp:revision>
  <dcterms:created xsi:type="dcterms:W3CDTF">2013-01-25T01:44:00Z</dcterms:created>
  <dcterms:modified xsi:type="dcterms:W3CDTF">2019-03-08T02:29:02Z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