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70" r:id="rId9"/>
    <p:sldId id="261" r:id="rId10"/>
    <p:sldId id="263" r:id="rId11"/>
    <p:sldId id="264" r:id="rId12"/>
    <p:sldId id="265" r:id="rId13"/>
    <p:sldId id="266" r:id="rId14"/>
    <p:sldId id="267" r:id="rId15"/>
    <p:sldId id="271" r:id="rId16"/>
    <p:sldId id="268" r:id="rId1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99FF33"/>
    <a:srgbClr val="FFFFCC"/>
    <a:srgbClr val="660066"/>
    <a:srgbClr val="FF00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3177"/>
  </p:normalViewPr>
  <p:slideViewPr>
    <p:cSldViewPr showGuides="1">
      <p:cViewPr varScale="1">
        <p:scale>
          <a:sx n="108" d="100"/>
          <a:sy n="108" d="100"/>
        </p:scale>
        <p:origin x="-1068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2530" name="页眉占位符 2252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2531" name="日期占位符 2253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2532" name="幻灯片图像占位符 2253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2533" name="文本占位符 2253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2534" name="页脚占位符 2253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22535" name="灯片编号占位符 2253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幻灯片图像占位符 2355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3555" name="文本占位符 2355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幻灯片图像占位符 245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4579" name="文本占位符 2457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dirty="0"/>
              <a:t>www.czsx.com.cn</a:t>
            </a:r>
            <a:endParaRPr lang="en-US" altLang="zh-CN" dirty="0"/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1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1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2" name="矩形 2051"/>
          <p:cNvSpPr/>
          <p:nvPr/>
        </p:nvSpPr>
        <p:spPr>
          <a:xfrm>
            <a:off x="755650" y="908050"/>
            <a:ext cx="7056438" cy="345598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61690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5.1 相交线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0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81" name="图片 3080" descr="00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7088" y="239713"/>
            <a:ext cx="7561262" cy="3549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6" name="直接连接符 3075"/>
          <p:cNvSpPr/>
          <p:nvPr/>
        </p:nvSpPr>
        <p:spPr>
          <a:xfrm>
            <a:off x="6588125" y="1341438"/>
            <a:ext cx="1871663" cy="1727200"/>
          </a:xfrm>
          <a:prstGeom prst="line">
            <a:avLst/>
          </a:prstGeom>
          <a:ln w="38100" cap="flat" cmpd="sng">
            <a:solidFill>
              <a:srgbClr val="99FF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7" name="直接连接符 3076"/>
          <p:cNvSpPr/>
          <p:nvPr/>
        </p:nvSpPr>
        <p:spPr>
          <a:xfrm>
            <a:off x="6084888" y="1844675"/>
            <a:ext cx="2663825" cy="576263"/>
          </a:xfrm>
          <a:prstGeom prst="line">
            <a:avLst/>
          </a:prstGeom>
          <a:ln w="38100" cap="flat" cmpd="sng">
            <a:solidFill>
              <a:srgbClr val="99FF33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078" name="文本框 3077"/>
          <p:cNvSpPr txBox="1"/>
          <p:nvPr/>
        </p:nvSpPr>
        <p:spPr>
          <a:xfrm>
            <a:off x="611188" y="3789363"/>
            <a:ext cx="8086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有一个公共点的两条直线形成相交直线</a:t>
            </a:r>
            <a:r>
              <a:rPr lang="en-US" altLang="zh-CN" sz="36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600" b="1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079" name="文本框 3078"/>
          <p:cNvSpPr txBox="1"/>
          <p:nvPr/>
        </p:nvSpPr>
        <p:spPr>
          <a:xfrm>
            <a:off x="682625" y="5445125"/>
            <a:ext cx="81375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        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请你画出任意两条相交直线</a:t>
            </a:r>
            <a:r>
              <a:rPr lang="en-US" altLang="zh-CN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看看这四个角有什么关系</a:t>
            </a:r>
            <a:r>
              <a:rPr lang="en-US" altLang="zh-CN" sz="3600" b="1"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080" name="文本框 3079"/>
          <p:cNvSpPr txBox="1"/>
          <p:nvPr/>
        </p:nvSpPr>
        <p:spPr>
          <a:xfrm>
            <a:off x="611188" y="4365625"/>
            <a:ext cx="83534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问题</a:t>
            </a:r>
            <a:r>
              <a:rPr lang="en-US" altLang="zh-CN" sz="3600" b="1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两条相交直线</a:t>
            </a:r>
            <a:r>
              <a:rPr lang="en-US" altLang="zh-CN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形成的小于平角的角有几个</a:t>
            </a:r>
            <a:r>
              <a:rPr lang="en-US" altLang="zh-CN" sz="3600" b="1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 b="1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/>
      <p:bldP spid="3079" grpId="0"/>
      <p:bldP spid="308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01" name="文本框 4100"/>
          <p:cNvSpPr txBox="1"/>
          <p:nvPr/>
        </p:nvSpPr>
        <p:spPr>
          <a:xfrm>
            <a:off x="466725" y="1628775"/>
            <a:ext cx="8353425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     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任意画两条相交直线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在形成的四个角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如图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中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102" name="矩形 4101"/>
          <p:cNvSpPr/>
          <p:nvPr/>
        </p:nvSpPr>
        <p:spPr>
          <a:xfrm>
            <a:off x="323850" y="188913"/>
            <a:ext cx="1584325" cy="15113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83787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p>
            <a:pPr algn="ctr"/>
            <a:r>
              <a:rPr lang="zh-CN" altLang="en-US" sz="3600"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讨论:</a:t>
            </a:r>
            <a:endParaRPr lang="zh-CN" altLang="en-US" sz="3600"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103" name="矩形 4102"/>
          <p:cNvSpPr/>
          <p:nvPr/>
        </p:nvSpPr>
        <p:spPr>
          <a:xfrm>
            <a:off x="468313" y="2165350"/>
            <a:ext cx="82804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                  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两两相配共组成几对角？各对角存在怎样的位置关系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aphicFrame>
        <p:nvGraphicFramePr>
          <p:cNvPr id="4173" name="表格 4172"/>
          <p:cNvGraphicFramePr/>
          <p:nvPr/>
        </p:nvGraphicFramePr>
        <p:xfrm>
          <a:off x="107950" y="3368675"/>
          <a:ext cx="8856663" cy="3373438"/>
        </p:xfrm>
        <a:graphic>
          <a:graphicData uri="http://schemas.openxmlformats.org/drawingml/2006/table">
            <a:tbl>
              <a:tblPr/>
              <a:tblGrid>
                <a:gridCol w="2952750"/>
                <a:gridCol w="2232025"/>
                <a:gridCol w="3671888"/>
              </a:tblGrid>
              <a:tr h="66357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FF9900"/>
                          </a:solidFill>
                          <a:ea typeface="华文新魏" panose="02010800040101010101" pitchFamily="2" charset="-122"/>
                        </a:rPr>
                        <a:t>两直线相交</a:t>
                      </a:r>
                      <a:endParaRPr lang="zh-CN" altLang="en-US" sz="3200" b="1" dirty="0">
                        <a:solidFill>
                          <a:srgbClr val="FF9900"/>
                        </a:solidFill>
                        <a:ea typeface="华文新魏" panose="02010800040101010101" pitchFamily="2" charset="-122"/>
                      </a:endParaRPr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FF9900"/>
                          </a:solidFill>
                          <a:ea typeface="华文新魏" panose="02010800040101010101" pitchFamily="2" charset="-122"/>
                        </a:rPr>
                        <a:t>所形成的角</a:t>
                      </a:r>
                      <a:endParaRPr lang="zh-CN" altLang="en-US" sz="3200" b="1" dirty="0">
                        <a:solidFill>
                          <a:srgbClr val="FF9900"/>
                        </a:solidFill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FF9900"/>
                          </a:solidFill>
                          <a:ea typeface="华文新魏" panose="02010800040101010101" pitchFamily="2" charset="-122"/>
                        </a:rPr>
                        <a:t>分     类</a:t>
                      </a:r>
                      <a:endParaRPr lang="zh-CN" altLang="en-US" sz="3200" b="1" dirty="0">
                        <a:solidFill>
                          <a:srgbClr val="FF9900"/>
                        </a:solidFill>
                        <a:ea typeface="华文新魏" panose="02010800040101010101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355725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354138">
                <a:tc vMerge="1">
                  <a:tcPr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grpSp>
        <p:nvGrpSpPr>
          <p:cNvPr id="4194" name="组合 4193"/>
          <p:cNvGrpSpPr/>
          <p:nvPr/>
        </p:nvGrpSpPr>
        <p:grpSpPr>
          <a:xfrm>
            <a:off x="128588" y="4292600"/>
            <a:ext cx="2906712" cy="2154238"/>
            <a:chOff x="81" y="2704"/>
            <a:chExt cx="1831" cy="1357"/>
          </a:xfrm>
        </p:grpSpPr>
        <p:sp>
          <p:nvSpPr>
            <p:cNvPr id="4104" name="直接连接符 4103"/>
            <p:cNvSpPr/>
            <p:nvPr/>
          </p:nvSpPr>
          <p:spPr>
            <a:xfrm flipV="1">
              <a:off x="340" y="2931"/>
              <a:ext cx="1225" cy="817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5" name="直接连接符 4104"/>
            <p:cNvSpPr/>
            <p:nvPr/>
          </p:nvSpPr>
          <p:spPr>
            <a:xfrm>
              <a:off x="385" y="2931"/>
              <a:ext cx="1180" cy="862"/>
            </a:xfrm>
            <a:prstGeom prst="line">
              <a:avLst/>
            </a:prstGeom>
            <a:ln w="5715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06" name="文本框 4105"/>
            <p:cNvSpPr txBox="1"/>
            <p:nvPr/>
          </p:nvSpPr>
          <p:spPr>
            <a:xfrm>
              <a:off x="900" y="2840"/>
              <a:ext cx="34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O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07" name="文本框 4106"/>
            <p:cNvSpPr txBox="1"/>
            <p:nvPr/>
          </p:nvSpPr>
          <p:spPr>
            <a:xfrm>
              <a:off x="113" y="3657"/>
              <a:ext cx="312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A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08" name="文本框 4107"/>
            <p:cNvSpPr txBox="1"/>
            <p:nvPr/>
          </p:nvSpPr>
          <p:spPr>
            <a:xfrm>
              <a:off x="1565" y="2704"/>
              <a:ext cx="32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B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09" name="文本框 4108"/>
            <p:cNvSpPr txBox="1"/>
            <p:nvPr/>
          </p:nvSpPr>
          <p:spPr>
            <a:xfrm>
              <a:off x="81" y="2723"/>
              <a:ext cx="329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C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0" name="文本框 4109"/>
            <p:cNvSpPr txBox="1"/>
            <p:nvPr/>
          </p:nvSpPr>
          <p:spPr>
            <a:xfrm>
              <a:off x="1565" y="3612"/>
              <a:ext cx="347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D</a:t>
              </a:r>
              <a:endPara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1" name="文本框 4110"/>
            <p:cNvSpPr txBox="1"/>
            <p:nvPr/>
          </p:nvSpPr>
          <p:spPr>
            <a:xfrm>
              <a:off x="1065" y="3131"/>
              <a:ext cx="40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）</a:t>
              </a:r>
              <a:endPara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2" name="文本框 4111"/>
            <p:cNvSpPr txBox="1"/>
            <p:nvPr/>
          </p:nvSpPr>
          <p:spPr>
            <a:xfrm>
              <a:off x="431" y="3122"/>
              <a:ext cx="404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3600" b="1" dirty="0">
                  <a:solidFill>
                    <a:srgbClr val="660066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（</a:t>
              </a:r>
              <a:endPara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3" name="文本框 4112"/>
            <p:cNvSpPr txBox="1"/>
            <p:nvPr/>
          </p:nvSpPr>
          <p:spPr>
            <a:xfrm>
              <a:off x="422" y="3131"/>
              <a:ext cx="29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1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4" name="文本框 4113"/>
            <p:cNvSpPr txBox="1"/>
            <p:nvPr/>
          </p:nvSpPr>
          <p:spPr>
            <a:xfrm>
              <a:off x="1202" y="3158"/>
              <a:ext cx="29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3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5" name="文本框 4114"/>
            <p:cNvSpPr txBox="1"/>
            <p:nvPr/>
          </p:nvSpPr>
          <p:spPr>
            <a:xfrm>
              <a:off x="793" y="3521"/>
              <a:ext cx="29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4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6" name="文本框 4115"/>
            <p:cNvSpPr txBox="1"/>
            <p:nvPr/>
          </p:nvSpPr>
          <p:spPr>
            <a:xfrm>
              <a:off x="712" y="2822"/>
              <a:ext cx="295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36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2</a:t>
              </a:r>
              <a:endPara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17" name="文本框 4116"/>
            <p:cNvSpPr txBox="1"/>
            <p:nvPr/>
          </p:nvSpPr>
          <p:spPr>
            <a:xfrm>
              <a:off x="738" y="3321"/>
              <a:ext cx="462" cy="43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none" anchor="t">
              <a:spAutoFit/>
            </a:bodyPr>
            <a:p>
              <a:r>
                <a:rPr lang="zh-CN" altLang="en-US" sz="3600" b="1" dirty="0">
                  <a:solidFill>
                    <a:srgbClr val="660066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）</a:t>
              </a:r>
              <a:endPara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endParaRPr>
            </a:p>
          </p:txBody>
        </p:sp>
        <p:sp>
          <p:nvSpPr>
            <p:cNvPr id="4118" name="文本框 4117"/>
            <p:cNvSpPr txBox="1"/>
            <p:nvPr/>
          </p:nvSpPr>
          <p:spPr>
            <a:xfrm>
              <a:off x="749" y="2904"/>
              <a:ext cx="462" cy="454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r>
                <a:rPr lang="zh-CN" altLang="en-US" sz="3600" b="1" dirty="0">
                  <a:solidFill>
                    <a:srgbClr val="660066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（</a:t>
              </a:r>
              <a:endPara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endParaRPr>
            </a:p>
          </p:txBody>
        </p:sp>
      </p:grpSp>
      <p:sp>
        <p:nvSpPr>
          <p:cNvPr id="4119" name="文本框 4118"/>
          <p:cNvSpPr txBox="1"/>
          <p:nvPr/>
        </p:nvSpPr>
        <p:spPr>
          <a:xfrm>
            <a:off x="3132138" y="5451475"/>
            <a:ext cx="925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20" name="文本框 4119"/>
          <p:cNvSpPr txBox="1"/>
          <p:nvPr/>
        </p:nvSpPr>
        <p:spPr>
          <a:xfrm>
            <a:off x="3143250" y="4443413"/>
            <a:ext cx="925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21" name="文本框 4120"/>
          <p:cNvSpPr txBox="1"/>
          <p:nvPr/>
        </p:nvSpPr>
        <p:spPr>
          <a:xfrm>
            <a:off x="4078288" y="4443413"/>
            <a:ext cx="925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22" name="文本框 4121"/>
          <p:cNvSpPr txBox="1"/>
          <p:nvPr/>
        </p:nvSpPr>
        <p:spPr>
          <a:xfrm>
            <a:off x="4078288" y="5451475"/>
            <a:ext cx="9255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24" name="文本框 4123"/>
          <p:cNvSpPr txBox="1"/>
          <p:nvPr/>
        </p:nvSpPr>
        <p:spPr>
          <a:xfrm>
            <a:off x="5148263" y="4076700"/>
            <a:ext cx="19081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和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2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28" name="文本框 4127"/>
          <p:cNvSpPr txBox="1"/>
          <p:nvPr/>
        </p:nvSpPr>
        <p:spPr>
          <a:xfrm>
            <a:off x="7366000" y="6049963"/>
            <a:ext cx="43656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2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4175" name="组合 4174"/>
          <p:cNvGrpSpPr/>
          <p:nvPr/>
        </p:nvGrpSpPr>
        <p:grpSpPr>
          <a:xfrm>
            <a:off x="6948488" y="4073525"/>
            <a:ext cx="2016125" cy="579438"/>
            <a:chOff x="4377" y="2566"/>
            <a:chExt cx="1270" cy="365"/>
          </a:xfrm>
        </p:grpSpPr>
        <p:sp>
          <p:nvSpPr>
            <p:cNvPr id="4129" name="文本框 4128"/>
            <p:cNvSpPr txBox="1"/>
            <p:nvPr/>
          </p:nvSpPr>
          <p:spPr>
            <a:xfrm>
              <a:off x="4377" y="2566"/>
              <a:ext cx="1043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r>
                <a:rPr lang="en-US" altLang="zh-CN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2</a:t>
              </a:r>
              <a:r>
                <a:rPr lang="zh-CN" altLang="en-US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和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endPara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74" name="直接连接符 4173"/>
            <p:cNvSpPr/>
            <p:nvPr/>
          </p:nvSpPr>
          <p:spPr>
            <a:xfrm>
              <a:off x="5329" y="2931"/>
              <a:ext cx="318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178" name="组合 4177"/>
          <p:cNvGrpSpPr/>
          <p:nvPr/>
        </p:nvGrpSpPr>
        <p:grpSpPr>
          <a:xfrm>
            <a:off x="5148263" y="4724400"/>
            <a:ext cx="1944687" cy="579438"/>
            <a:chOff x="3243" y="2976"/>
            <a:chExt cx="1225" cy="365"/>
          </a:xfrm>
        </p:grpSpPr>
        <p:sp>
          <p:nvSpPr>
            <p:cNvPr id="4127" name="文本框 4126"/>
            <p:cNvSpPr txBox="1"/>
            <p:nvPr/>
          </p:nvSpPr>
          <p:spPr>
            <a:xfrm>
              <a:off x="3243" y="2976"/>
              <a:ext cx="104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r>
                <a:rPr lang="en-US" altLang="zh-CN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和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endPara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76" name="直接连接符 4175"/>
            <p:cNvSpPr/>
            <p:nvPr/>
          </p:nvSpPr>
          <p:spPr>
            <a:xfrm>
              <a:off x="3515" y="3339"/>
              <a:ext cx="2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77" name="直接连接符 4176"/>
            <p:cNvSpPr/>
            <p:nvPr/>
          </p:nvSpPr>
          <p:spPr>
            <a:xfrm>
              <a:off x="4196" y="3339"/>
              <a:ext cx="2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179" name="组合 4178"/>
          <p:cNvGrpSpPr/>
          <p:nvPr/>
        </p:nvGrpSpPr>
        <p:grpSpPr>
          <a:xfrm>
            <a:off x="7019925" y="4724400"/>
            <a:ext cx="1944688" cy="579438"/>
            <a:chOff x="3243" y="2976"/>
            <a:chExt cx="1225" cy="365"/>
          </a:xfrm>
        </p:grpSpPr>
        <p:sp>
          <p:nvSpPr>
            <p:cNvPr id="4180" name="文本框 4179"/>
            <p:cNvSpPr txBox="1"/>
            <p:nvPr/>
          </p:nvSpPr>
          <p:spPr>
            <a:xfrm>
              <a:off x="3243" y="2976"/>
              <a:ext cx="104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r>
                <a:rPr lang="en-US" altLang="zh-CN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和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endPara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81" name="直接连接符 4180"/>
            <p:cNvSpPr/>
            <p:nvPr/>
          </p:nvSpPr>
          <p:spPr>
            <a:xfrm>
              <a:off x="3515" y="3339"/>
              <a:ext cx="2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82" name="直接连接符 4181"/>
            <p:cNvSpPr/>
            <p:nvPr/>
          </p:nvSpPr>
          <p:spPr>
            <a:xfrm>
              <a:off x="4196" y="3339"/>
              <a:ext cx="2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83" name="文本框 4182"/>
          <p:cNvSpPr txBox="1"/>
          <p:nvPr/>
        </p:nvSpPr>
        <p:spPr>
          <a:xfrm>
            <a:off x="5580063" y="4724400"/>
            <a:ext cx="4365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2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84" name="文本框 4183"/>
          <p:cNvSpPr txBox="1"/>
          <p:nvPr/>
        </p:nvSpPr>
        <p:spPr>
          <a:xfrm>
            <a:off x="6659563" y="4724400"/>
            <a:ext cx="4365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2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85" name="文本框 4184"/>
          <p:cNvSpPr txBox="1"/>
          <p:nvPr/>
        </p:nvSpPr>
        <p:spPr>
          <a:xfrm>
            <a:off x="7451725" y="4724400"/>
            <a:ext cx="43656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2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86" name="文本框 4185"/>
          <p:cNvSpPr txBox="1"/>
          <p:nvPr/>
        </p:nvSpPr>
        <p:spPr>
          <a:xfrm>
            <a:off x="8488363" y="4724400"/>
            <a:ext cx="4365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2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87" name="文本框 4186"/>
          <p:cNvSpPr txBox="1"/>
          <p:nvPr/>
        </p:nvSpPr>
        <p:spPr>
          <a:xfrm>
            <a:off x="8428038" y="4102100"/>
            <a:ext cx="436562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2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4188" name="文本框 4187"/>
          <p:cNvSpPr txBox="1"/>
          <p:nvPr/>
        </p:nvSpPr>
        <p:spPr>
          <a:xfrm>
            <a:off x="5867400" y="5445125"/>
            <a:ext cx="1908175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r>
              <a:rPr lang="zh-CN" altLang="en-US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和</a:t>
            </a:r>
            <a:r>
              <a:rPr lang="en-US" altLang="zh-CN" sz="3200" b="1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∠</a:t>
            </a:r>
            <a:r>
              <a: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2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4189" name="组合 4188"/>
          <p:cNvGrpSpPr/>
          <p:nvPr/>
        </p:nvGrpSpPr>
        <p:grpSpPr>
          <a:xfrm>
            <a:off x="5867400" y="6021388"/>
            <a:ext cx="1944688" cy="579437"/>
            <a:chOff x="3243" y="2976"/>
            <a:chExt cx="1225" cy="365"/>
          </a:xfrm>
        </p:grpSpPr>
        <p:sp>
          <p:nvSpPr>
            <p:cNvPr id="4190" name="文本框 4189"/>
            <p:cNvSpPr txBox="1"/>
            <p:nvPr/>
          </p:nvSpPr>
          <p:spPr>
            <a:xfrm>
              <a:off x="3243" y="2976"/>
              <a:ext cx="1048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r>
                <a:rPr lang="en-US" altLang="zh-CN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  </a:t>
              </a:r>
              <a:r>
                <a:rPr lang="zh-CN" altLang="en-US" sz="32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和</a:t>
              </a:r>
              <a:r>
                <a:rPr lang="en-US" altLang="zh-CN" sz="3200" b="1">
                  <a:solidFill>
                    <a:srgbClr val="FF0000"/>
                  </a:solidFill>
                  <a:latin typeface="Arial" panose="020B0604020202020204" pitchFamily="34" charset="0"/>
                  <a:ea typeface="华文中宋" panose="02010600040101010101" pitchFamily="2" charset="-122"/>
                </a:rPr>
                <a:t>∠</a:t>
              </a:r>
              <a:endParaRPr lang="en-US" altLang="zh-CN" sz="32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sp>
          <p:nvSpPr>
            <p:cNvPr id="4191" name="直接连接符 4190"/>
            <p:cNvSpPr/>
            <p:nvPr/>
          </p:nvSpPr>
          <p:spPr>
            <a:xfrm>
              <a:off x="3515" y="3339"/>
              <a:ext cx="2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192" name="直接连接符 4191"/>
            <p:cNvSpPr/>
            <p:nvPr/>
          </p:nvSpPr>
          <p:spPr>
            <a:xfrm>
              <a:off x="4196" y="3339"/>
              <a:ext cx="272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4193" name="文本框 4192"/>
          <p:cNvSpPr txBox="1"/>
          <p:nvPr/>
        </p:nvSpPr>
        <p:spPr>
          <a:xfrm>
            <a:off x="6227763" y="6021388"/>
            <a:ext cx="436562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2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2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4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770" decel="100000"/>
                                        <p:tgtEl>
                                          <p:spTgt spid="41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770" decel="100000"/>
                                        <p:tgtEl>
                                          <p:spTgt spid="418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8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770" fill="hold"/>
                                        <p:tgtEl>
                                          <p:spTgt spid="4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770" fill="hold"/>
                                        <p:tgtEl>
                                          <p:spTgt spid="4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4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2" dur="2000"/>
                                        <p:tgtEl>
                                          <p:spTgt spid="4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1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4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1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1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4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3" grpId="0"/>
      <p:bldP spid="4119" grpId="0"/>
      <p:bldP spid="4120" grpId="0"/>
      <p:bldP spid="4121" grpId="0"/>
      <p:bldP spid="4122" grpId="0"/>
      <p:bldP spid="4124" grpId="0"/>
      <p:bldP spid="4128" grpId="0"/>
      <p:bldP spid="4183" grpId="0"/>
      <p:bldP spid="4184" grpId="0"/>
      <p:bldP spid="4185" grpId="0"/>
      <p:bldP spid="4186" grpId="0"/>
      <p:bldP spid="4187" grpId="0"/>
      <p:bldP spid="4188" grpId="0"/>
      <p:bldP spid="419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7" name="直接连接符 5126"/>
          <p:cNvSpPr/>
          <p:nvPr/>
        </p:nvSpPr>
        <p:spPr>
          <a:xfrm flipV="1">
            <a:off x="6180138" y="1347788"/>
            <a:ext cx="1944687" cy="12969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8" name="直接连接符 5127"/>
          <p:cNvSpPr/>
          <p:nvPr/>
        </p:nvSpPr>
        <p:spPr>
          <a:xfrm>
            <a:off x="6251575" y="1347788"/>
            <a:ext cx="1873250" cy="136842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29" name="文本框 5128"/>
          <p:cNvSpPr txBox="1"/>
          <p:nvPr/>
        </p:nvSpPr>
        <p:spPr>
          <a:xfrm>
            <a:off x="7069138" y="1203325"/>
            <a:ext cx="55086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0" name="文本框 5129"/>
          <p:cNvSpPr txBox="1"/>
          <p:nvPr/>
        </p:nvSpPr>
        <p:spPr>
          <a:xfrm>
            <a:off x="5819775" y="2500313"/>
            <a:ext cx="495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1" name="文本框 5130"/>
          <p:cNvSpPr txBox="1"/>
          <p:nvPr/>
        </p:nvSpPr>
        <p:spPr>
          <a:xfrm>
            <a:off x="8124825" y="987425"/>
            <a:ext cx="52228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2" name="文本框 5131"/>
          <p:cNvSpPr txBox="1"/>
          <p:nvPr/>
        </p:nvSpPr>
        <p:spPr>
          <a:xfrm>
            <a:off x="5768975" y="1017588"/>
            <a:ext cx="52228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3" name="文本框 5132"/>
          <p:cNvSpPr txBox="1"/>
          <p:nvPr/>
        </p:nvSpPr>
        <p:spPr>
          <a:xfrm>
            <a:off x="8124825" y="2428875"/>
            <a:ext cx="5508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4" name="文本框 5133"/>
          <p:cNvSpPr txBox="1"/>
          <p:nvPr/>
        </p:nvSpPr>
        <p:spPr>
          <a:xfrm>
            <a:off x="7331075" y="1665288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5" name="文本框 5134"/>
          <p:cNvSpPr txBox="1"/>
          <p:nvPr/>
        </p:nvSpPr>
        <p:spPr>
          <a:xfrm>
            <a:off x="6324600" y="165100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6" name="文本框 5135"/>
          <p:cNvSpPr txBox="1"/>
          <p:nvPr/>
        </p:nvSpPr>
        <p:spPr>
          <a:xfrm>
            <a:off x="6310313" y="1665288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7" name="文本框 5136"/>
          <p:cNvSpPr txBox="1"/>
          <p:nvPr/>
        </p:nvSpPr>
        <p:spPr>
          <a:xfrm>
            <a:off x="7548563" y="1708150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8" name="文本框 5137"/>
          <p:cNvSpPr txBox="1"/>
          <p:nvPr/>
        </p:nvSpPr>
        <p:spPr>
          <a:xfrm>
            <a:off x="6899275" y="2284413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39" name="文本框 5138"/>
          <p:cNvSpPr txBox="1"/>
          <p:nvPr/>
        </p:nvSpPr>
        <p:spPr>
          <a:xfrm>
            <a:off x="6770688" y="1174750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40" name="文本框 5139"/>
          <p:cNvSpPr txBox="1"/>
          <p:nvPr/>
        </p:nvSpPr>
        <p:spPr>
          <a:xfrm>
            <a:off x="6811963" y="1966913"/>
            <a:ext cx="733425" cy="687387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5141" name="文本框 5140"/>
          <p:cNvSpPr txBox="1"/>
          <p:nvPr/>
        </p:nvSpPr>
        <p:spPr>
          <a:xfrm>
            <a:off x="6829425" y="1304925"/>
            <a:ext cx="733425" cy="7207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5142" name="直接连接符 5141"/>
          <p:cNvSpPr/>
          <p:nvPr/>
        </p:nvSpPr>
        <p:spPr>
          <a:xfrm flipV="1">
            <a:off x="6108700" y="4652963"/>
            <a:ext cx="1944688" cy="12969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43" name="直接连接符 5142"/>
          <p:cNvSpPr/>
          <p:nvPr/>
        </p:nvSpPr>
        <p:spPr>
          <a:xfrm>
            <a:off x="6180138" y="4652963"/>
            <a:ext cx="1873250" cy="136842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44" name="文本框 5143"/>
          <p:cNvSpPr txBox="1"/>
          <p:nvPr/>
        </p:nvSpPr>
        <p:spPr>
          <a:xfrm>
            <a:off x="6997700" y="4508500"/>
            <a:ext cx="5508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45" name="文本框 5144"/>
          <p:cNvSpPr txBox="1"/>
          <p:nvPr/>
        </p:nvSpPr>
        <p:spPr>
          <a:xfrm>
            <a:off x="5748338" y="5805488"/>
            <a:ext cx="495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46" name="文本框 5145"/>
          <p:cNvSpPr txBox="1"/>
          <p:nvPr/>
        </p:nvSpPr>
        <p:spPr>
          <a:xfrm>
            <a:off x="8053388" y="4292600"/>
            <a:ext cx="52228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47" name="文本框 5146"/>
          <p:cNvSpPr txBox="1"/>
          <p:nvPr/>
        </p:nvSpPr>
        <p:spPr>
          <a:xfrm>
            <a:off x="5697538" y="4322763"/>
            <a:ext cx="522287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48" name="文本框 5147"/>
          <p:cNvSpPr txBox="1"/>
          <p:nvPr/>
        </p:nvSpPr>
        <p:spPr>
          <a:xfrm>
            <a:off x="8053388" y="5734050"/>
            <a:ext cx="55086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49" name="文本框 5148"/>
          <p:cNvSpPr txBox="1"/>
          <p:nvPr/>
        </p:nvSpPr>
        <p:spPr>
          <a:xfrm>
            <a:off x="7259638" y="4970463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50" name="文本框 5149"/>
          <p:cNvSpPr txBox="1"/>
          <p:nvPr/>
        </p:nvSpPr>
        <p:spPr>
          <a:xfrm>
            <a:off x="6253163" y="4956175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51" name="文本框 5150"/>
          <p:cNvSpPr txBox="1"/>
          <p:nvPr/>
        </p:nvSpPr>
        <p:spPr>
          <a:xfrm>
            <a:off x="6238875" y="4970463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52" name="文本框 5151"/>
          <p:cNvSpPr txBox="1"/>
          <p:nvPr/>
        </p:nvSpPr>
        <p:spPr>
          <a:xfrm>
            <a:off x="7477125" y="5013325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53" name="文本框 5152"/>
          <p:cNvSpPr txBox="1"/>
          <p:nvPr/>
        </p:nvSpPr>
        <p:spPr>
          <a:xfrm>
            <a:off x="6827838" y="5589588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54" name="文本框 5153"/>
          <p:cNvSpPr txBox="1"/>
          <p:nvPr/>
        </p:nvSpPr>
        <p:spPr>
          <a:xfrm>
            <a:off x="6699250" y="4479925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5155" name="文本框 5154"/>
          <p:cNvSpPr txBox="1"/>
          <p:nvPr/>
        </p:nvSpPr>
        <p:spPr>
          <a:xfrm>
            <a:off x="6740525" y="5272088"/>
            <a:ext cx="733425" cy="687387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5156" name="文本框 5155"/>
          <p:cNvSpPr txBox="1"/>
          <p:nvPr/>
        </p:nvSpPr>
        <p:spPr>
          <a:xfrm>
            <a:off x="6757988" y="4610100"/>
            <a:ext cx="733425" cy="7207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5157" name="文本框 5156"/>
          <p:cNvSpPr txBox="1"/>
          <p:nvPr/>
        </p:nvSpPr>
        <p:spPr>
          <a:xfrm>
            <a:off x="466725" y="188913"/>
            <a:ext cx="2736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有关概念：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58" name="文本框 5157"/>
          <p:cNvSpPr txBox="1"/>
          <p:nvPr/>
        </p:nvSpPr>
        <p:spPr>
          <a:xfrm>
            <a:off x="323850" y="779463"/>
            <a:ext cx="5400675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邻补角：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如果两个角有一条公共边，它们的另一边互为反向延长线，那么这两个角互为邻补角。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59" name="文本框 5158"/>
          <p:cNvSpPr txBox="1"/>
          <p:nvPr/>
        </p:nvSpPr>
        <p:spPr>
          <a:xfrm>
            <a:off x="323850" y="3803650"/>
            <a:ext cx="5400675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对顶角：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有一个公共顶点一个角的两边是另一个角的两边的反向延长线，那么这两个角互为对顶角。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160" name="直接连接符 5159"/>
          <p:cNvSpPr/>
          <p:nvPr/>
        </p:nvSpPr>
        <p:spPr>
          <a:xfrm>
            <a:off x="7078663" y="5314950"/>
            <a:ext cx="920750" cy="677863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5161" name="直接连接符 5160"/>
          <p:cNvSpPr/>
          <p:nvPr/>
        </p:nvSpPr>
        <p:spPr>
          <a:xfrm flipV="1">
            <a:off x="7092950" y="4652963"/>
            <a:ext cx="935038" cy="633412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5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5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6" dur="2000"/>
                                        <p:tgtEl>
                                          <p:spTgt spid="5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9" dur="2000"/>
                                        <p:tgtEl>
                                          <p:spTgt spid="5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2" dur="20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1" dur="20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4" dur="20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0" dur="2000"/>
                                        <p:tgtEl>
                                          <p:spTgt spid="5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3" dur="2000"/>
                                        <p:tgtEl>
                                          <p:spTgt spid="5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6" dur="2000"/>
                                        <p:tgtEl>
                                          <p:spTgt spid="5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000"/>
                                        <p:tgtEl>
                                          <p:spTgt spid="5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2000"/>
                                        <p:tgtEl>
                                          <p:spTgt spid="5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51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4" grpId="0"/>
      <p:bldP spid="5145" grpId="0"/>
      <p:bldP spid="5146" grpId="0"/>
      <p:bldP spid="5147" grpId="0"/>
      <p:bldP spid="5148" grpId="0"/>
      <p:bldP spid="5149" grpId="0"/>
      <p:bldP spid="5150" grpId="0"/>
      <p:bldP spid="5151" grpId="0"/>
      <p:bldP spid="5152" grpId="0"/>
      <p:bldP spid="5153" grpId="0"/>
      <p:bldP spid="5154" grpId="0"/>
      <p:bldP spid="5155" grpId="0"/>
      <p:bldP spid="5156" grpId="0"/>
      <p:bldP spid="5158" grpId="0"/>
      <p:bldP spid="515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8" name="文本框 6147"/>
          <p:cNvSpPr txBox="1"/>
          <p:nvPr/>
        </p:nvSpPr>
        <p:spPr>
          <a:xfrm>
            <a:off x="1474788" y="981075"/>
            <a:ext cx="32416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对顶角相等</a:t>
            </a: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.</a:t>
            </a:r>
            <a:endParaRPr lang="en-US" altLang="zh-CN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49" name="文本框 6148"/>
          <p:cNvSpPr txBox="1"/>
          <p:nvPr/>
        </p:nvSpPr>
        <p:spPr>
          <a:xfrm>
            <a:off x="539750" y="333375"/>
            <a:ext cx="41052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对顶角的性质</a:t>
            </a:r>
            <a:r>
              <a:rPr lang="en-US" altLang="zh-CN" sz="36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:</a:t>
            </a:r>
            <a:endParaRPr lang="en-US" altLang="zh-CN" sz="3600" b="1">
              <a:solidFill>
                <a:srgbClr val="660066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50" name="直接连接符 6149"/>
          <p:cNvSpPr/>
          <p:nvPr/>
        </p:nvSpPr>
        <p:spPr>
          <a:xfrm flipV="1">
            <a:off x="6180138" y="1347788"/>
            <a:ext cx="1944687" cy="1296987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1" name="直接连接符 6150"/>
          <p:cNvSpPr/>
          <p:nvPr/>
        </p:nvSpPr>
        <p:spPr>
          <a:xfrm>
            <a:off x="6251575" y="1347788"/>
            <a:ext cx="1873250" cy="1368425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6152" name="文本框 6151"/>
          <p:cNvSpPr txBox="1"/>
          <p:nvPr/>
        </p:nvSpPr>
        <p:spPr>
          <a:xfrm>
            <a:off x="7069138" y="1203325"/>
            <a:ext cx="55086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O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3" name="文本框 6152"/>
          <p:cNvSpPr txBox="1"/>
          <p:nvPr/>
        </p:nvSpPr>
        <p:spPr>
          <a:xfrm>
            <a:off x="5819775" y="2500313"/>
            <a:ext cx="495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4" name="文本框 6153"/>
          <p:cNvSpPr txBox="1"/>
          <p:nvPr/>
        </p:nvSpPr>
        <p:spPr>
          <a:xfrm>
            <a:off x="8124825" y="987425"/>
            <a:ext cx="52228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5" name="文本框 6154"/>
          <p:cNvSpPr txBox="1"/>
          <p:nvPr/>
        </p:nvSpPr>
        <p:spPr>
          <a:xfrm>
            <a:off x="5768975" y="1017588"/>
            <a:ext cx="52228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C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6" name="文本框 6155"/>
          <p:cNvSpPr txBox="1"/>
          <p:nvPr/>
        </p:nvSpPr>
        <p:spPr>
          <a:xfrm>
            <a:off x="8124825" y="2428875"/>
            <a:ext cx="5508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D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7" name="文本框 6156"/>
          <p:cNvSpPr txBox="1"/>
          <p:nvPr/>
        </p:nvSpPr>
        <p:spPr>
          <a:xfrm>
            <a:off x="7331075" y="1665288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8" name="文本框 6157"/>
          <p:cNvSpPr txBox="1"/>
          <p:nvPr/>
        </p:nvSpPr>
        <p:spPr>
          <a:xfrm>
            <a:off x="6324600" y="1651000"/>
            <a:ext cx="6413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59" name="文本框 6158"/>
          <p:cNvSpPr txBox="1"/>
          <p:nvPr/>
        </p:nvSpPr>
        <p:spPr>
          <a:xfrm>
            <a:off x="6310313" y="1665288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60" name="文本框 6159"/>
          <p:cNvSpPr txBox="1"/>
          <p:nvPr/>
        </p:nvSpPr>
        <p:spPr>
          <a:xfrm>
            <a:off x="7548563" y="1708150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61" name="文本框 6160"/>
          <p:cNvSpPr txBox="1"/>
          <p:nvPr/>
        </p:nvSpPr>
        <p:spPr>
          <a:xfrm>
            <a:off x="6899275" y="2284413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62" name="文本框 6161"/>
          <p:cNvSpPr txBox="1"/>
          <p:nvPr/>
        </p:nvSpPr>
        <p:spPr>
          <a:xfrm>
            <a:off x="6770688" y="1174750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6163" name="文本框 6162"/>
          <p:cNvSpPr txBox="1"/>
          <p:nvPr/>
        </p:nvSpPr>
        <p:spPr>
          <a:xfrm>
            <a:off x="6811963" y="1966913"/>
            <a:ext cx="733425" cy="687387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6164" name="文本框 6163"/>
          <p:cNvSpPr txBox="1"/>
          <p:nvPr/>
        </p:nvSpPr>
        <p:spPr>
          <a:xfrm>
            <a:off x="6829425" y="1304925"/>
            <a:ext cx="733425" cy="7207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6165" name="文本框 6164"/>
          <p:cNvSpPr txBox="1"/>
          <p:nvPr/>
        </p:nvSpPr>
        <p:spPr>
          <a:xfrm>
            <a:off x="6189663" y="3213100"/>
            <a:ext cx="24860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为什么</a:t>
            </a:r>
            <a:r>
              <a:rPr lang="en-US" altLang="zh-CN" sz="3600" b="1">
                <a:effectLst>
                  <a:outerShdw blurRad="38100" dist="38100" dir="2700000">
                    <a:srgbClr val="FFFFFF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?</a:t>
            </a:r>
            <a:endParaRPr lang="en-US" altLang="zh-CN" sz="3600" b="1">
              <a:effectLst>
                <a:outerShdw blurRad="38100" dist="38100" dir="2700000">
                  <a:srgbClr val="FFFFFF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66" name="文本框 6165"/>
          <p:cNvSpPr txBox="1"/>
          <p:nvPr/>
        </p:nvSpPr>
        <p:spPr>
          <a:xfrm>
            <a:off x="250825" y="1773238"/>
            <a:ext cx="54737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已知：直线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AB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CD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相交于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O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点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如图</a:t>
            </a: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),</a:t>
            </a:r>
            <a:r>
              <a:rPr lang="zh-CN" altLang="en-US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说明</a:t>
            </a:r>
            <a:r>
              <a:rPr lang="en-US" altLang="zh-CN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∠1=∠3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 </a:t>
            </a:r>
            <a:r>
              <a:rPr lang="en-US" altLang="zh-CN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∠2=∠4</a:t>
            </a:r>
            <a:r>
              <a:rPr lang="zh-CN" altLang="en-US" sz="3600" b="1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的理由</a:t>
            </a:r>
            <a:endParaRPr lang="zh-CN" altLang="en-US" sz="3600" b="1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71" name="文本框 6170"/>
          <p:cNvSpPr txBox="1"/>
          <p:nvPr/>
        </p:nvSpPr>
        <p:spPr>
          <a:xfrm>
            <a:off x="539750" y="3860800"/>
            <a:ext cx="72009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解：</a:t>
            </a:r>
            <a:r>
              <a:rPr lang="zh-CN" altLang="zh-CN" sz="36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∵</a:t>
            </a:r>
            <a:r>
              <a:rPr lang="zh-CN" altLang="en-US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直线</a:t>
            </a:r>
            <a:r>
              <a:rPr lang="en-US" altLang="zh-CN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AB</a:t>
            </a:r>
            <a:r>
              <a:rPr lang="zh-CN" altLang="en-US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与</a:t>
            </a:r>
            <a:r>
              <a:rPr lang="en-US" altLang="zh-CN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CD</a:t>
            </a:r>
            <a:r>
              <a:rPr lang="zh-CN" altLang="en-US" sz="3600" b="1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相交于</a:t>
            </a:r>
            <a:r>
              <a:rPr lang="en-US" altLang="zh-CN" sz="36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O</a:t>
            </a:r>
            <a:r>
              <a:rPr lang="zh-CN" altLang="en-US" sz="36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点</a:t>
            </a:r>
            <a:r>
              <a:rPr lang="en-US" altLang="zh-CN" sz="3600" b="1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endParaRPr lang="en-US" altLang="zh-CN" sz="3600" b="1">
              <a:solidFill>
                <a:srgbClr val="660066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6172" name="矩形 6171"/>
          <p:cNvSpPr/>
          <p:nvPr/>
        </p:nvSpPr>
        <p:spPr>
          <a:xfrm>
            <a:off x="755650" y="4581525"/>
            <a:ext cx="79930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 dirty="0">
                <a:solidFill>
                  <a:srgbClr val="660066"/>
                </a:solidFill>
                <a:latin typeface="Arial" panose="020B0604020202020204" pitchFamily="34" charset="0"/>
              </a:rPr>
              <a:t>∴∠1+∠2=180°</a:t>
            </a:r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</a:rPr>
              <a:t>、 </a:t>
            </a:r>
            <a:r>
              <a:rPr lang="en-US" altLang="zh-CN" sz="3600" b="1">
                <a:solidFill>
                  <a:srgbClr val="660066"/>
                </a:solidFill>
                <a:latin typeface="Arial" panose="020B0604020202020204" pitchFamily="34" charset="0"/>
              </a:rPr>
              <a:t>∠2+∠3=180°</a:t>
            </a:r>
            <a:endParaRPr lang="en-US" altLang="zh-CN" sz="3600" b="1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  <p:sp>
        <p:nvSpPr>
          <p:cNvPr id="6173" name="矩形 6172"/>
          <p:cNvSpPr/>
          <p:nvPr/>
        </p:nvSpPr>
        <p:spPr>
          <a:xfrm>
            <a:off x="755650" y="5300663"/>
            <a:ext cx="27368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Arial" panose="020B0604020202020204" pitchFamily="34" charset="0"/>
              </a:rPr>
              <a:t>∴∠1=∠3</a:t>
            </a:r>
            <a:endParaRPr lang="en-US" altLang="zh-CN" sz="3600" b="1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  <p:sp>
        <p:nvSpPr>
          <p:cNvPr id="6174" name="矩形 6173"/>
          <p:cNvSpPr/>
          <p:nvPr/>
        </p:nvSpPr>
        <p:spPr>
          <a:xfrm>
            <a:off x="755650" y="5949950"/>
            <a:ext cx="475297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66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同理可得：</a:t>
            </a:r>
            <a:r>
              <a:rPr lang="en-US" altLang="zh-CN" sz="3600" b="1">
                <a:solidFill>
                  <a:srgbClr val="660066"/>
                </a:solidFill>
                <a:latin typeface="Arial" panose="020B0604020202020204" pitchFamily="34" charset="0"/>
              </a:rPr>
              <a:t>∠2=∠4</a:t>
            </a:r>
            <a:endParaRPr lang="en-US" altLang="zh-CN" sz="3600" b="1">
              <a:solidFill>
                <a:srgbClr val="66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70" decel="1000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770" decel="100000"/>
                                        <p:tgtEl>
                                          <p:spTgt spid="616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8" dur="77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61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6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/>
      <p:bldP spid="6165" grpId="0"/>
      <p:bldP spid="6166" grpId="0"/>
      <p:bldP spid="6171" grpId="0"/>
      <p:bldP spid="6172" grpId="0"/>
      <p:bldP spid="6173" grpId="0"/>
      <p:bldP spid="617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8" name="文本框 16387"/>
          <p:cNvSpPr txBox="1"/>
          <p:nvPr/>
        </p:nvSpPr>
        <p:spPr>
          <a:xfrm>
            <a:off x="1066800" y="2022475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389" name="矩形 16388"/>
          <p:cNvSpPr/>
          <p:nvPr/>
        </p:nvSpPr>
        <p:spPr>
          <a:xfrm>
            <a:off x="684213" y="26035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练习</a:t>
            </a:r>
            <a:r>
              <a:rPr lang="en-US" altLang="zh-CN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、下列各图中</a:t>
            </a:r>
            <a:r>
              <a:rPr lang="en-US" altLang="zh-CN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∠1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∠2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是对顶角吗？为什么？</a:t>
            </a:r>
            <a:endParaRPr lang="zh-CN" altLang="en-US" sz="3600" b="1" dirty="0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6390" name="直接连接符 16389"/>
          <p:cNvSpPr/>
          <p:nvPr/>
        </p:nvSpPr>
        <p:spPr>
          <a:xfrm>
            <a:off x="381000" y="2636838"/>
            <a:ext cx="2590800" cy="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1" name="直接连接符 16390"/>
          <p:cNvSpPr/>
          <p:nvPr/>
        </p:nvSpPr>
        <p:spPr>
          <a:xfrm>
            <a:off x="6172200" y="2636838"/>
            <a:ext cx="2590800" cy="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2" name="直接连接符 16391"/>
          <p:cNvSpPr/>
          <p:nvPr/>
        </p:nvSpPr>
        <p:spPr>
          <a:xfrm>
            <a:off x="3276600" y="2636838"/>
            <a:ext cx="2590800" cy="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3" name="直接连接符 16392"/>
          <p:cNvSpPr/>
          <p:nvPr/>
        </p:nvSpPr>
        <p:spPr>
          <a:xfrm flipH="1" flipV="1">
            <a:off x="838200" y="1417638"/>
            <a:ext cx="914400" cy="12192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4" name="直接连接符 16393"/>
          <p:cNvSpPr/>
          <p:nvPr/>
        </p:nvSpPr>
        <p:spPr>
          <a:xfrm flipH="1" flipV="1">
            <a:off x="6491288" y="1384300"/>
            <a:ext cx="914400" cy="12192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5" name="直接连接符 16394"/>
          <p:cNvSpPr/>
          <p:nvPr/>
        </p:nvSpPr>
        <p:spPr>
          <a:xfrm flipH="1" flipV="1">
            <a:off x="3657600" y="1417638"/>
            <a:ext cx="914400" cy="12192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6" name="直接连接符 16395"/>
          <p:cNvSpPr/>
          <p:nvPr/>
        </p:nvSpPr>
        <p:spPr>
          <a:xfrm>
            <a:off x="1752600" y="2636838"/>
            <a:ext cx="227013" cy="936625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7" name="直接连接符 16396"/>
          <p:cNvSpPr/>
          <p:nvPr/>
        </p:nvSpPr>
        <p:spPr>
          <a:xfrm flipH="1" flipV="1">
            <a:off x="4729163" y="2622550"/>
            <a:ext cx="649287" cy="8636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8" name="直接连接符 16397"/>
          <p:cNvSpPr/>
          <p:nvPr/>
        </p:nvSpPr>
        <p:spPr>
          <a:xfrm flipV="1">
            <a:off x="7391400" y="1417638"/>
            <a:ext cx="1066800" cy="12192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399" name="文本框 16398"/>
          <p:cNvSpPr txBox="1"/>
          <p:nvPr/>
        </p:nvSpPr>
        <p:spPr>
          <a:xfrm>
            <a:off x="1857375" y="2560638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04" name="文本框 16403"/>
          <p:cNvSpPr txBox="1"/>
          <p:nvPr/>
        </p:nvSpPr>
        <p:spPr>
          <a:xfrm>
            <a:off x="3903663" y="2032000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05" name="文本框 16404"/>
          <p:cNvSpPr txBox="1"/>
          <p:nvPr/>
        </p:nvSpPr>
        <p:spPr>
          <a:xfrm>
            <a:off x="5032375" y="2506663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06" name="文本框 16405"/>
          <p:cNvSpPr txBox="1"/>
          <p:nvPr/>
        </p:nvSpPr>
        <p:spPr>
          <a:xfrm>
            <a:off x="6773863" y="2046288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07" name="文本框 16406"/>
          <p:cNvSpPr txBox="1"/>
          <p:nvPr/>
        </p:nvSpPr>
        <p:spPr>
          <a:xfrm>
            <a:off x="7667625" y="2046288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08" name="文本框 16407"/>
          <p:cNvSpPr txBox="1"/>
          <p:nvPr/>
        </p:nvSpPr>
        <p:spPr>
          <a:xfrm>
            <a:off x="7567613" y="2176463"/>
            <a:ext cx="3079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09" name="文本框 16408"/>
          <p:cNvSpPr txBox="1"/>
          <p:nvPr/>
        </p:nvSpPr>
        <p:spPr>
          <a:xfrm>
            <a:off x="1289050" y="2162175"/>
            <a:ext cx="3032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10" name="文本框 16409"/>
          <p:cNvSpPr txBox="1"/>
          <p:nvPr/>
        </p:nvSpPr>
        <p:spPr>
          <a:xfrm>
            <a:off x="4111625" y="2162175"/>
            <a:ext cx="3032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11" name="文本框 16410"/>
          <p:cNvSpPr txBox="1"/>
          <p:nvPr/>
        </p:nvSpPr>
        <p:spPr>
          <a:xfrm>
            <a:off x="6977063" y="2147888"/>
            <a:ext cx="30321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12" name="文本框 16411"/>
          <p:cNvSpPr txBox="1"/>
          <p:nvPr/>
        </p:nvSpPr>
        <p:spPr>
          <a:xfrm>
            <a:off x="1735138" y="2520950"/>
            <a:ext cx="3079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13" name="文本框 16412"/>
          <p:cNvSpPr txBox="1"/>
          <p:nvPr/>
        </p:nvSpPr>
        <p:spPr>
          <a:xfrm>
            <a:off x="4845050" y="2520950"/>
            <a:ext cx="30797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21" name="文本框 16420"/>
          <p:cNvSpPr txBox="1"/>
          <p:nvPr/>
        </p:nvSpPr>
        <p:spPr>
          <a:xfrm>
            <a:off x="1123950" y="5407025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22" name="矩形 16421"/>
          <p:cNvSpPr/>
          <p:nvPr/>
        </p:nvSpPr>
        <p:spPr>
          <a:xfrm>
            <a:off x="741363" y="36449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algn="l"/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练习</a:t>
            </a:r>
            <a:r>
              <a:rPr lang="en-US" altLang="zh-CN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、下列各图中</a:t>
            </a:r>
            <a:r>
              <a:rPr lang="en-US" altLang="zh-CN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∠1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∠2</a:t>
            </a:r>
            <a:r>
              <a:rPr lang="zh-CN" altLang="en-US" sz="3600" b="1" dirty="0">
                <a:solidFill>
                  <a:schemeClr val="accent2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是邻补角吗？为什么？</a:t>
            </a:r>
            <a:endParaRPr lang="zh-CN" altLang="en-US" sz="3600" b="1" dirty="0">
              <a:solidFill>
                <a:schemeClr val="accent2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6423" name="直接连接符 16422"/>
          <p:cNvSpPr/>
          <p:nvPr/>
        </p:nvSpPr>
        <p:spPr>
          <a:xfrm>
            <a:off x="552450" y="6021388"/>
            <a:ext cx="1254125" cy="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24" name="直接连接符 16423"/>
          <p:cNvSpPr/>
          <p:nvPr/>
        </p:nvSpPr>
        <p:spPr>
          <a:xfrm>
            <a:off x="6229350" y="6021388"/>
            <a:ext cx="2590800" cy="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25" name="直接连接符 16424"/>
          <p:cNvSpPr/>
          <p:nvPr/>
        </p:nvSpPr>
        <p:spPr>
          <a:xfrm>
            <a:off x="3333750" y="6021388"/>
            <a:ext cx="2590800" cy="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26" name="直接连接符 16425"/>
          <p:cNvSpPr/>
          <p:nvPr/>
        </p:nvSpPr>
        <p:spPr>
          <a:xfrm flipH="1" flipV="1">
            <a:off x="895350" y="4802188"/>
            <a:ext cx="914400" cy="1219200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27" name="直接连接符 16426"/>
          <p:cNvSpPr/>
          <p:nvPr/>
        </p:nvSpPr>
        <p:spPr>
          <a:xfrm flipH="1" flipV="1">
            <a:off x="6732588" y="4940300"/>
            <a:ext cx="719137" cy="1081088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28" name="直接连接符 16427"/>
          <p:cNvSpPr/>
          <p:nvPr/>
        </p:nvSpPr>
        <p:spPr>
          <a:xfrm flipV="1">
            <a:off x="4629150" y="4868863"/>
            <a:ext cx="14288" cy="1152525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29" name="直接连接符 16428"/>
          <p:cNvSpPr/>
          <p:nvPr/>
        </p:nvSpPr>
        <p:spPr>
          <a:xfrm flipV="1">
            <a:off x="1792288" y="5257800"/>
            <a:ext cx="792162" cy="763588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31" name="直接连接符 16430"/>
          <p:cNvSpPr/>
          <p:nvPr/>
        </p:nvSpPr>
        <p:spPr>
          <a:xfrm flipH="1" flipV="1">
            <a:off x="7092950" y="4868863"/>
            <a:ext cx="792163" cy="1152525"/>
          </a:xfrm>
          <a:prstGeom prst="line">
            <a:avLst/>
          </a:prstGeom>
          <a:ln w="57150" cap="flat" cmpd="sng">
            <a:solidFill>
              <a:schemeClr val="accent2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432" name="文本框 16431"/>
          <p:cNvSpPr txBox="1"/>
          <p:nvPr/>
        </p:nvSpPr>
        <p:spPr>
          <a:xfrm>
            <a:off x="1649413" y="5084763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33" name="文本框 16432"/>
          <p:cNvSpPr txBox="1"/>
          <p:nvPr/>
        </p:nvSpPr>
        <p:spPr>
          <a:xfrm>
            <a:off x="4140200" y="5300663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34" name="文本框 16433"/>
          <p:cNvSpPr txBox="1"/>
          <p:nvPr/>
        </p:nvSpPr>
        <p:spPr>
          <a:xfrm>
            <a:off x="4845050" y="5300663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35" name="文本框 16434"/>
          <p:cNvSpPr txBox="1"/>
          <p:nvPr/>
        </p:nvSpPr>
        <p:spPr>
          <a:xfrm>
            <a:off x="6831013" y="5430838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36" name="文本框 16435"/>
          <p:cNvSpPr txBox="1"/>
          <p:nvPr/>
        </p:nvSpPr>
        <p:spPr>
          <a:xfrm>
            <a:off x="7848600" y="5308600"/>
            <a:ext cx="381000" cy="64135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>
                <a:schemeClr val="bg1"/>
              </a:buClr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</a:t>
            </a: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6437" name="文本框 16436"/>
          <p:cNvSpPr txBox="1"/>
          <p:nvPr/>
        </p:nvSpPr>
        <p:spPr>
          <a:xfrm rot="-3137881">
            <a:off x="7729538" y="5589588"/>
            <a:ext cx="30797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38" name="文本框 16437"/>
          <p:cNvSpPr txBox="1"/>
          <p:nvPr/>
        </p:nvSpPr>
        <p:spPr>
          <a:xfrm>
            <a:off x="1346200" y="5546725"/>
            <a:ext cx="3032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39" name="文本框 16438"/>
          <p:cNvSpPr txBox="1"/>
          <p:nvPr/>
        </p:nvSpPr>
        <p:spPr>
          <a:xfrm>
            <a:off x="4291013" y="5565775"/>
            <a:ext cx="30956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i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(</a:t>
            </a:r>
            <a:endParaRPr lang="en-US" altLang="zh-CN" sz="2800" b="1" i="1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6440" name="文本框 16439"/>
          <p:cNvSpPr txBox="1"/>
          <p:nvPr/>
        </p:nvSpPr>
        <p:spPr>
          <a:xfrm>
            <a:off x="7034213" y="5532438"/>
            <a:ext cx="303212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(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6442" name="文本框 16441"/>
          <p:cNvSpPr txBox="1"/>
          <p:nvPr/>
        </p:nvSpPr>
        <p:spPr>
          <a:xfrm rot="-2011999">
            <a:off x="4614863" y="5380038"/>
            <a:ext cx="647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)</a:t>
            </a:r>
            <a:endParaRPr lang="en-US" altLang="zh-CN" sz="3600" b="1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6443" name="文本框 16442"/>
          <p:cNvSpPr txBox="1"/>
          <p:nvPr/>
        </p:nvSpPr>
        <p:spPr>
          <a:xfrm>
            <a:off x="1487488" y="5229225"/>
            <a:ext cx="733425" cy="687388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6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6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4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64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6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6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6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21" grpId="0"/>
      <p:bldP spid="16422" grpId="0"/>
      <p:bldP spid="16432" grpId="0"/>
      <p:bldP spid="16433" grpId="0"/>
      <p:bldP spid="16434" grpId="0"/>
      <p:bldP spid="16435" grpId="0"/>
      <p:bldP spid="16436" grpId="0"/>
      <p:bldP spid="16437" grpId="0"/>
      <p:bldP spid="16438" grpId="0"/>
      <p:bldP spid="16439" grpId="0"/>
      <p:bldP spid="16440" grpId="0"/>
      <p:bldP spid="16442" grpId="0"/>
      <p:bldP spid="164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2" name="直接连接符 7171"/>
          <p:cNvSpPr/>
          <p:nvPr/>
        </p:nvSpPr>
        <p:spPr>
          <a:xfrm>
            <a:off x="5867400" y="2630488"/>
            <a:ext cx="2832100" cy="635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3" name="直接连接符 7172"/>
          <p:cNvSpPr/>
          <p:nvPr/>
        </p:nvSpPr>
        <p:spPr>
          <a:xfrm>
            <a:off x="6083300" y="1911350"/>
            <a:ext cx="2447925" cy="15113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175" name="文本框 7174"/>
          <p:cNvSpPr txBox="1"/>
          <p:nvPr/>
        </p:nvSpPr>
        <p:spPr>
          <a:xfrm>
            <a:off x="5867400" y="2487613"/>
            <a:ext cx="44926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a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7" name="文本框 7176"/>
          <p:cNvSpPr txBox="1"/>
          <p:nvPr/>
        </p:nvSpPr>
        <p:spPr>
          <a:xfrm>
            <a:off x="6083300" y="1479550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b</a:t>
            </a:r>
            <a:endParaRPr lang="en-US" altLang="zh-CN" sz="3600" b="1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79" name="文本框 7178"/>
          <p:cNvSpPr txBox="1"/>
          <p:nvPr/>
        </p:nvSpPr>
        <p:spPr>
          <a:xfrm>
            <a:off x="7704138" y="2544763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）</a:t>
            </a:r>
            <a:endParaRPr lang="zh-CN" altLang="en-US" sz="28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0" name="文本框 7179"/>
          <p:cNvSpPr txBox="1"/>
          <p:nvPr/>
        </p:nvSpPr>
        <p:spPr>
          <a:xfrm>
            <a:off x="6313488" y="2195513"/>
            <a:ext cx="539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b="1" dirty="0">
                <a:solidFill>
                  <a:srgbClr val="660066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（</a:t>
            </a:r>
            <a:endParaRPr lang="zh-CN" altLang="en-US" sz="2800" b="1" dirty="0">
              <a:solidFill>
                <a:srgbClr val="660066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1" name="文本框 7180"/>
          <p:cNvSpPr txBox="1"/>
          <p:nvPr/>
        </p:nvSpPr>
        <p:spPr>
          <a:xfrm>
            <a:off x="6199188" y="2098675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2" name="文本框 7181"/>
          <p:cNvSpPr txBox="1"/>
          <p:nvPr/>
        </p:nvSpPr>
        <p:spPr>
          <a:xfrm>
            <a:off x="7883525" y="2559050"/>
            <a:ext cx="4683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3" name="文本框 7182"/>
          <p:cNvSpPr txBox="1"/>
          <p:nvPr/>
        </p:nvSpPr>
        <p:spPr>
          <a:xfrm>
            <a:off x="6875463" y="2703513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4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4" name="文本框 7183"/>
          <p:cNvSpPr txBox="1"/>
          <p:nvPr/>
        </p:nvSpPr>
        <p:spPr>
          <a:xfrm>
            <a:off x="7119938" y="1882775"/>
            <a:ext cx="4683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2</a:t>
            </a:r>
            <a:endParaRPr lang="en-US" altLang="zh-CN" sz="3600" b="1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185" name="文本框 7184"/>
          <p:cNvSpPr txBox="1"/>
          <p:nvPr/>
        </p:nvSpPr>
        <p:spPr>
          <a:xfrm>
            <a:off x="6873875" y="2414588"/>
            <a:ext cx="733425" cy="687387"/>
          </a:xfrm>
          <a:prstGeom prst="rect">
            <a:avLst/>
          </a:prstGeom>
          <a:noFill/>
          <a:ln w="9525">
            <a:noFill/>
          </a:ln>
        </p:spPr>
        <p:txBody>
          <a:bodyPr vert="eaVert" wrap="none" anchor="t">
            <a:spAutoFit/>
          </a:bodyPr>
          <a:p>
            <a:r>
              <a:rPr lang="zh-CN" altLang="en-US" sz="3600" b="1" i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）</a:t>
            </a:r>
            <a:endParaRPr lang="zh-CN" altLang="en-US" sz="3600" b="1" i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86" name="文本框 7185"/>
          <p:cNvSpPr txBox="1"/>
          <p:nvPr/>
        </p:nvSpPr>
        <p:spPr>
          <a:xfrm>
            <a:off x="6948488" y="2060575"/>
            <a:ext cx="733425" cy="720725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i="1" dirty="0">
                <a:solidFill>
                  <a:srgbClr val="660066"/>
                </a:solidFill>
                <a:latin typeface="Arial" panose="020B0604020202020204" pitchFamily="34" charset="0"/>
                <a:ea typeface="华文中宋" panose="02010600040101010101" pitchFamily="2" charset="-122"/>
              </a:rPr>
              <a:t>（</a:t>
            </a:r>
            <a:endParaRPr lang="zh-CN" altLang="en-US" sz="3600" b="1" i="1" dirty="0">
              <a:solidFill>
                <a:srgbClr val="660066"/>
              </a:solidFill>
              <a:latin typeface="Arial" panose="020B0604020202020204" pitchFamily="34" charset="0"/>
              <a:ea typeface="华文中宋" panose="02010600040101010101" pitchFamily="2" charset="-122"/>
            </a:endParaRPr>
          </a:p>
        </p:txBody>
      </p:sp>
      <p:sp>
        <p:nvSpPr>
          <p:cNvPr id="7188" name="矩形 7187"/>
          <p:cNvSpPr/>
          <p:nvPr/>
        </p:nvSpPr>
        <p:spPr>
          <a:xfrm>
            <a:off x="323850" y="173038"/>
            <a:ext cx="8497888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例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、如图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,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直线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a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b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相交，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∠1=40°,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求 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∠2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∠3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lang="en-US" altLang="zh-CN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 4</a:t>
            </a:r>
            <a:r>
              <a:rPr lang="zh-CN" altLang="en-US" sz="4000" b="1" dirty="0">
                <a:solidFill>
                  <a:srgbClr val="66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的度数。</a:t>
            </a:r>
            <a:endParaRPr lang="zh-CN" altLang="en-US" sz="4000" b="1" dirty="0">
              <a:solidFill>
                <a:srgbClr val="66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7189" name="文本框 7188"/>
          <p:cNvSpPr txBox="1"/>
          <p:nvPr/>
        </p:nvSpPr>
        <p:spPr>
          <a:xfrm>
            <a:off x="3708400" y="4654550"/>
            <a:ext cx="4648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（对顶角相等）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0" name="文本框 7189"/>
          <p:cNvSpPr txBox="1"/>
          <p:nvPr/>
        </p:nvSpPr>
        <p:spPr>
          <a:xfrm>
            <a:off x="250825" y="1911350"/>
            <a:ext cx="28082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∵∠3=∠1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1" name="文本框 7190"/>
          <p:cNvSpPr txBox="1"/>
          <p:nvPr/>
        </p:nvSpPr>
        <p:spPr>
          <a:xfrm>
            <a:off x="684213" y="2565400"/>
            <a:ext cx="453548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∠1=40°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        ）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2" name="文本框 7191"/>
          <p:cNvSpPr txBox="1"/>
          <p:nvPr/>
        </p:nvSpPr>
        <p:spPr>
          <a:xfrm>
            <a:off x="3001963" y="2514600"/>
            <a:ext cx="1282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3" name="文本框 7192"/>
          <p:cNvSpPr txBox="1"/>
          <p:nvPr/>
        </p:nvSpPr>
        <p:spPr>
          <a:xfrm>
            <a:off x="250825" y="3214688"/>
            <a:ext cx="259238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∴∠3=40°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4" name="文本框 7193"/>
          <p:cNvSpPr txBox="1"/>
          <p:nvPr/>
        </p:nvSpPr>
        <p:spPr>
          <a:xfrm>
            <a:off x="250825" y="1341438"/>
            <a:ext cx="1101725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解：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5" name="文本框 7194"/>
          <p:cNvSpPr txBox="1"/>
          <p:nvPr/>
        </p:nvSpPr>
        <p:spPr>
          <a:xfrm>
            <a:off x="2555875" y="3214688"/>
            <a:ext cx="33115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（等量代换）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6" name="文本框 7195"/>
          <p:cNvSpPr txBox="1"/>
          <p:nvPr/>
        </p:nvSpPr>
        <p:spPr>
          <a:xfrm>
            <a:off x="250825" y="3919538"/>
            <a:ext cx="5545138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∴∠2=180°—∠1=140°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7" name="文本框 7196"/>
          <p:cNvSpPr txBox="1"/>
          <p:nvPr/>
        </p:nvSpPr>
        <p:spPr>
          <a:xfrm>
            <a:off x="250825" y="4654550"/>
            <a:ext cx="38163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600" b="1">
                <a:solidFill>
                  <a:srgbClr val="FF0000"/>
                </a:solidFill>
                <a:latin typeface="Times New Roman" panose="02020603050405020304" pitchFamily="18" charset="0"/>
              </a:rPr>
              <a:t>∴∠4=∠2=140°</a:t>
            </a:r>
            <a:endParaRPr lang="en-US" altLang="zh-CN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8" name="文本框 7197"/>
          <p:cNvSpPr txBox="1"/>
          <p:nvPr/>
        </p:nvSpPr>
        <p:spPr>
          <a:xfrm>
            <a:off x="2273300" y="1911350"/>
            <a:ext cx="38830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（对顶角相等）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199" name="文本框 7198"/>
          <p:cNvSpPr txBox="1"/>
          <p:nvPr/>
        </p:nvSpPr>
        <p:spPr>
          <a:xfrm>
            <a:off x="4932363" y="3933825"/>
            <a:ext cx="408146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（邻补角的定义）</a:t>
            </a:r>
            <a:endParaRPr lang="zh-CN" altLang="en-US" sz="36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7200" name="矩形 7199"/>
          <p:cNvSpPr/>
          <p:nvPr/>
        </p:nvSpPr>
        <p:spPr>
          <a:xfrm>
            <a:off x="468313" y="5445125"/>
            <a:ext cx="8280400" cy="10668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p>
            <a:pPr indent="332105" algn="just" defTabSz="0">
              <a:buClr>
                <a:schemeClr val="bg1"/>
              </a:buClr>
              <a:buChar char="•"/>
              <a:tabLst>
                <a:tab pos="2038350" algn="l"/>
                <a:tab pos="4126230" algn="l"/>
              </a:tabLst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变式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：若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∠1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倍，求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∠3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的度数？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  <a:p>
            <a:pPr indent="332105" algn="just" defTabSz="0">
              <a:buClr>
                <a:schemeClr val="bg1"/>
              </a:buClr>
              <a:buChar char="•"/>
              <a:tabLst>
                <a:tab pos="2038350" algn="l"/>
                <a:tab pos="4126230" algn="l"/>
              </a:tabLst>
            </a:pP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变式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：若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∠2-∠1=40</a:t>
            </a:r>
            <a:r>
              <a:rPr lang="en-US" altLang="zh-CN" sz="3200" b="1" baseline="30000"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, 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求</a:t>
            </a:r>
            <a:r>
              <a:rPr lang="en-US" altLang="zh-CN" sz="3200" b="1" dirty="0">
                <a:latin typeface="楷体_GB2312" pitchFamily="49" charset="-122"/>
                <a:ea typeface="楷体_GB2312" pitchFamily="49" charset="-122"/>
              </a:rPr>
              <a:t>∠4</a:t>
            </a:r>
            <a:r>
              <a:rPr lang="zh-CN" altLang="en-US" sz="3200" b="1" dirty="0">
                <a:latin typeface="楷体_GB2312" pitchFamily="49" charset="-122"/>
                <a:ea typeface="楷体_GB2312" pitchFamily="49" charset="-122"/>
              </a:rPr>
              <a:t>的度数</a:t>
            </a:r>
            <a:r>
              <a:rPr lang="zh-CN" altLang="en-US" sz="3200" b="1" dirty="0">
                <a:latin typeface="楷体_GB2312" pitchFamily="49" charset="-122"/>
              </a:rPr>
              <a:t>？</a:t>
            </a:r>
            <a:endParaRPr lang="zh-CN" altLang="en-US" sz="3200" b="1" dirty="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300"/>
                                        <p:tgtEl>
                                          <p:spTgt spid="7200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0">
                                            <p:txEl>
                                              <p:charRg st="22" end="4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300"/>
                                        <p:tgtEl>
                                          <p:spTgt spid="7200">
                                            <p:txEl>
                                              <p:charRg st="22" end="4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9" grpId="0"/>
      <p:bldP spid="7190" grpId="0"/>
      <p:bldP spid="7191" grpId="0"/>
      <p:bldP spid="7192" grpId="0"/>
      <p:bldP spid="7193" grpId="0"/>
      <p:bldP spid="7194" grpId="0"/>
      <p:bldP spid="7195" grpId="0"/>
      <p:bldP spid="7196" grpId="0"/>
      <p:bldP spid="7197" grpId="0"/>
      <p:bldP spid="7198" grpId="0"/>
      <p:bldP spid="7199" grpId="0"/>
      <p:bldP spid="7200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9220" name="对象 9219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6096000" imgH="4572000" progId="Paint.Picture">
                  <p:embed/>
                </p:oleObj>
              </mc:Choice>
              <mc:Fallback>
                <p:oleObj name="" r:id="rId1" imgW="6096000" imgH="45720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rcRect l="8333" r="10001" b="27760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1" name="文本框 9220"/>
          <p:cNvSpPr txBox="1"/>
          <p:nvPr/>
        </p:nvSpPr>
        <p:spPr>
          <a:xfrm>
            <a:off x="7359650" y="5667375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57" name="文本框 10256"/>
          <p:cNvSpPr txBox="1"/>
          <p:nvPr/>
        </p:nvSpPr>
        <p:spPr>
          <a:xfrm>
            <a:off x="539750" y="4413250"/>
            <a:ext cx="8193088" cy="222726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解：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∵∠DOB=∠</a:t>
            </a:r>
            <a:r>
              <a:rPr lang="en-US" altLang="zh-CN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       </a:t>
            </a:r>
            <a:r>
              <a:rPr lang="zh-CN" altLang="en-US" sz="2800" b="1">
                <a:solidFill>
                  <a:srgbClr val="660066"/>
                </a:solidFill>
                <a:latin typeface="Times New Roman" panose="02020603050405020304" pitchFamily="18" charset="0"/>
              </a:rPr>
              <a:t>，（</a:t>
            </a:r>
            <a:r>
              <a:rPr lang="zh-CN" altLang="en-US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                      </a:t>
            </a:r>
            <a:r>
              <a:rPr lang="zh-CN" altLang="en-US" sz="2800" b="1">
                <a:solidFill>
                  <a:srgbClr val="660066"/>
                </a:solidFill>
                <a:latin typeface="Times New Roman" panose="02020603050405020304" pitchFamily="18" charset="0"/>
              </a:rPr>
              <a:t>）        </a:t>
            </a:r>
            <a:endParaRPr lang="zh-CN" altLang="en-US" sz="2800" b="1">
              <a:solidFill>
                <a:srgbClr val="66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              </a:t>
            </a:r>
            <a:r>
              <a:rPr lang="zh-CN" altLang="en-US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           </a:t>
            </a:r>
            <a:r>
              <a:rPr lang="en-US" altLang="zh-CN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=80°</a:t>
            </a: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（已知）</a:t>
            </a:r>
            <a:endParaRPr lang="zh-CN" altLang="en-US" sz="28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        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∴∠DOB=</a:t>
            </a:r>
            <a:r>
              <a:rPr lang="en-US" altLang="zh-CN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</a:t>
            </a:r>
            <a:r>
              <a:rPr lang="zh-CN" altLang="en-US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　</a:t>
            </a:r>
            <a:r>
              <a:rPr lang="en-US" altLang="zh-CN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°</a:t>
            </a: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（等量代换）</a:t>
            </a:r>
            <a:endParaRPr lang="zh-CN" altLang="en-US" sz="28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    又</a:t>
            </a:r>
            <a:r>
              <a:rPr lang="en-US" altLang="zh-CN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∵∠1=30°</a:t>
            </a: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en-US" sz="2800" b="1" u="sng" dirty="0">
                <a:solidFill>
                  <a:srgbClr val="660066"/>
                </a:solidFill>
                <a:latin typeface="Times New Roman" panose="02020603050405020304" pitchFamily="18" charset="0"/>
              </a:rPr>
              <a:t>         </a:t>
            </a: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）</a:t>
            </a:r>
            <a:endParaRPr lang="zh-CN" altLang="en-US" sz="2800" b="1" dirty="0">
              <a:solidFill>
                <a:srgbClr val="66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660066"/>
                </a:solidFill>
                <a:latin typeface="Times New Roman" panose="02020603050405020304" pitchFamily="18" charset="0"/>
              </a:rPr>
              <a:t>        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∴∠2=∠</a:t>
            </a:r>
            <a:r>
              <a:rPr lang="en-US" altLang="zh-CN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      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-∠</a:t>
            </a:r>
            <a:r>
              <a:rPr lang="en-US" altLang="zh-CN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    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-</a:t>
            </a:r>
            <a:r>
              <a:rPr lang="en-US" altLang="zh-CN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=</a:t>
            </a:r>
            <a:r>
              <a:rPr lang="en-US" altLang="zh-CN" sz="2800" b="1" u="sng">
                <a:solidFill>
                  <a:srgbClr val="660066"/>
                </a:solidFill>
                <a:latin typeface="Times New Roman" panose="02020603050405020304" pitchFamily="18" charset="0"/>
              </a:rPr>
              <a:t>       </a:t>
            </a: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°</a:t>
            </a:r>
            <a:endParaRPr lang="en-US" altLang="zh-CN" sz="2800" b="1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458788" y="836613"/>
            <a:ext cx="8361362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1</a:t>
            </a:r>
            <a:r>
              <a:rPr lang="zh-CN" altLang="en-US" sz="3200" b="1" dirty="0">
                <a:latin typeface="Times New Roman" panose="02020603050405020304" pitchFamily="18" charset="0"/>
              </a:rPr>
              <a:t>、一个角的对顶角有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个，邻补角最多有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u="sng" dirty="0">
                <a:latin typeface="Times New Roman" panose="02020603050405020304" pitchFamily="18" charset="0"/>
              </a:rPr>
              <a:t>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个，而补角则可以有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个。</a:t>
            </a:r>
            <a:endParaRPr lang="zh-CN" altLang="en-US" sz="3200" b="1">
              <a:latin typeface="Times New Roman" panose="02020603050405020304" pitchFamily="18" charset="0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482600" y="2873375"/>
            <a:ext cx="5673725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3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、如图，直线</a:t>
            </a:r>
            <a:r>
              <a:rPr lang="en-US" altLang="zh-CN" sz="3200" b="1" dirty="0">
                <a:latin typeface="Times New Roman" panose="02020603050405020304" pitchFamily="18" charset="0"/>
              </a:rPr>
              <a:t>AB</a:t>
            </a:r>
            <a:r>
              <a:rPr lang="zh-CN" altLang="en-US" sz="3200" b="1" dirty="0">
                <a:latin typeface="Times New Roman" panose="02020603050405020304" pitchFamily="18" charset="0"/>
              </a:rPr>
              <a:t>、</a:t>
            </a:r>
            <a:r>
              <a:rPr lang="en-US" altLang="zh-CN" sz="3200" b="1" dirty="0">
                <a:latin typeface="Times New Roman" panose="02020603050405020304" pitchFamily="18" charset="0"/>
              </a:rPr>
              <a:t>CD</a:t>
            </a:r>
            <a:r>
              <a:rPr lang="zh-CN" altLang="en-US" sz="3200" b="1" dirty="0">
                <a:latin typeface="Times New Roman" panose="02020603050405020304" pitchFamily="18" charset="0"/>
              </a:rPr>
              <a:t>相交于</a:t>
            </a:r>
            <a:r>
              <a:rPr lang="en-US" altLang="zh-CN" sz="3200" b="1" dirty="0">
                <a:latin typeface="Times New Roman" panose="02020603050405020304" pitchFamily="18" charset="0"/>
              </a:rPr>
              <a:t>O</a:t>
            </a:r>
            <a:r>
              <a:rPr lang="zh-CN" altLang="en-US" sz="3200" b="1" dirty="0">
                <a:latin typeface="Times New Roman" panose="02020603050405020304" pitchFamily="18" charset="0"/>
              </a:rPr>
              <a:t>，</a:t>
            </a:r>
            <a:r>
              <a:rPr lang="en-US" altLang="zh-CN" sz="3200" b="1" dirty="0">
                <a:latin typeface="Times New Roman" panose="02020603050405020304" pitchFamily="18" charset="0"/>
              </a:rPr>
              <a:t>∠AOC=80°∠1=30°</a:t>
            </a:r>
            <a:r>
              <a:rPr lang="zh-CN" altLang="en-US" sz="3200" b="1" dirty="0">
                <a:latin typeface="Times New Roman" panose="02020603050405020304" pitchFamily="18" charset="0"/>
              </a:rPr>
              <a:t>；求</a:t>
            </a:r>
            <a:r>
              <a:rPr lang="en-US" altLang="zh-CN" sz="3200" b="1" dirty="0">
                <a:latin typeface="Times New Roman" panose="02020603050405020304" pitchFamily="18" charset="0"/>
              </a:rPr>
              <a:t>∠2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的度数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0246" name="直接连接符 10245"/>
          <p:cNvSpPr/>
          <p:nvPr/>
        </p:nvSpPr>
        <p:spPr>
          <a:xfrm>
            <a:off x="6454775" y="2955925"/>
            <a:ext cx="2438400" cy="144780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7" name="直接连接符 10246"/>
          <p:cNvSpPr/>
          <p:nvPr/>
        </p:nvSpPr>
        <p:spPr>
          <a:xfrm flipH="1">
            <a:off x="6454775" y="2574925"/>
            <a:ext cx="2057400" cy="182880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8" name="直接连接符 10247"/>
          <p:cNvSpPr/>
          <p:nvPr/>
        </p:nvSpPr>
        <p:spPr>
          <a:xfrm flipV="1">
            <a:off x="7445375" y="3336925"/>
            <a:ext cx="1447800" cy="228600"/>
          </a:xfrm>
          <a:prstGeom prst="line">
            <a:avLst/>
          </a:prstGeom>
          <a:ln w="57150" cap="flat" cmpd="sng">
            <a:solidFill>
              <a:srgbClr val="FF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249" name="文本框 10248"/>
          <p:cNvSpPr txBox="1"/>
          <p:nvPr/>
        </p:nvSpPr>
        <p:spPr>
          <a:xfrm>
            <a:off x="6372225" y="2565400"/>
            <a:ext cx="40481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400" b="1">
                <a:solidFill>
                  <a:srgbClr val="CC3399"/>
                </a:solidFill>
                <a:latin typeface="Times New Roman" panose="02020603050405020304" pitchFamily="18" charset="0"/>
              </a:rPr>
              <a:t>A</a:t>
            </a:r>
            <a:endParaRPr lang="en-US" altLang="zh-CN" sz="24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0" name="文本框 10249"/>
          <p:cNvSpPr txBox="1"/>
          <p:nvPr/>
        </p:nvSpPr>
        <p:spPr>
          <a:xfrm>
            <a:off x="6156325" y="393382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1" name="文本框 10250"/>
          <p:cNvSpPr txBox="1"/>
          <p:nvPr/>
        </p:nvSpPr>
        <p:spPr>
          <a:xfrm>
            <a:off x="8505825" y="4292600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2" name="文本框 10251"/>
          <p:cNvSpPr txBox="1"/>
          <p:nvPr/>
        </p:nvSpPr>
        <p:spPr>
          <a:xfrm>
            <a:off x="8459788" y="24050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3" name="文本框 10252"/>
          <p:cNvSpPr txBox="1"/>
          <p:nvPr/>
        </p:nvSpPr>
        <p:spPr>
          <a:xfrm>
            <a:off x="8604250" y="334168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E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6" name="文本框 10255"/>
          <p:cNvSpPr txBox="1"/>
          <p:nvPr/>
        </p:nvSpPr>
        <p:spPr>
          <a:xfrm>
            <a:off x="7885113" y="2981325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58" name="文本框 10257"/>
          <p:cNvSpPr txBox="1"/>
          <p:nvPr/>
        </p:nvSpPr>
        <p:spPr>
          <a:xfrm>
            <a:off x="4643438" y="777875"/>
            <a:ext cx="59055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一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0259" name="文本框 10258"/>
          <p:cNvSpPr txBox="1"/>
          <p:nvPr/>
        </p:nvSpPr>
        <p:spPr>
          <a:xfrm>
            <a:off x="684213" y="1268413"/>
            <a:ext cx="5905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两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0260" name="文本框 10259"/>
          <p:cNvSpPr txBox="1"/>
          <p:nvPr/>
        </p:nvSpPr>
        <p:spPr>
          <a:xfrm>
            <a:off x="5148263" y="1265238"/>
            <a:ext cx="996950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无数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10261" name="文本框 10260"/>
          <p:cNvSpPr txBox="1"/>
          <p:nvPr/>
        </p:nvSpPr>
        <p:spPr>
          <a:xfrm>
            <a:off x="3473450" y="4403725"/>
            <a:ext cx="11699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AOC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2" name="文本框 10261"/>
          <p:cNvSpPr txBox="1"/>
          <p:nvPr/>
        </p:nvSpPr>
        <p:spPr>
          <a:xfrm>
            <a:off x="1828800" y="4797425"/>
            <a:ext cx="15192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∠AOC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文本框 10262"/>
          <p:cNvSpPr txBox="1"/>
          <p:nvPr/>
        </p:nvSpPr>
        <p:spPr>
          <a:xfrm>
            <a:off x="2754313" y="6092825"/>
            <a:ext cx="95408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DOB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4" name="文本框 10263"/>
          <p:cNvSpPr txBox="1"/>
          <p:nvPr/>
        </p:nvSpPr>
        <p:spPr>
          <a:xfrm>
            <a:off x="4325938" y="610711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5" name="文本框 10264"/>
          <p:cNvSpPr txBox="1"/>
          <p:nvPr/>
        </p:nvSpPr>
        <p:spPr>
          <a:xfrm>
            <a:off x="4989513" y="6092825"/>
            <a:ext cx="950912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80°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6" name="文本框 10265"/>
          <p:cNvSpPr txBox="1"/>
          <p:nvPr/>
        </p:nvSpPr>
        <p:spPr>
          <a:xfrm>
            <a:off x="5765800" y="6092825"/>
            <a:ext cx="9667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30°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7" name="文本框 10266"/>
          <p:cNvSpPr txBox="1"/>
          <p:nvPr/>
        </p:nvSpPr>
        <p:spPr>
          <a:xfrm>
            <a:off x="6588125" y="609282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50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8" name="文本框 10267"/>
          <p:cNvSpPr txBox="1"/>
          <p:nvPr/>
        </p:nvSpPr>
        <p:spPr>
          <a:xfrm>
            <a:off x="5338763" y="4351338"/>
            <a:ext cx="21859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对顶角相等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9" name="文本框 10268"/>
          <p:cNvSpPr txBox="1"/>
          <p:nvPr/>
        </p:nvSpPr>
        <p:spPr>
          <a:xfrm>
            <a:off x="3457575" y="5646738"/>
            <a:ext cx="1042988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0" name="文本框 10269"/>
          <p:cNvSpPr txBox="1"/>
          <p:nvPr/>
        </p:nvSpPr>
        <p:spPr>
          <a:xfrm>
            <a:off x="468313" y="230188"/>
            <a:ext cx="2125662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二、 填空</a:t>
            </a:r>
            <a:endParaRPr lang="zh-CN" altLang="en-US" sz="3600" b="1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271" name="文本框 10270"/>
          <p:cNvSpPr txBox="1"/>
          <p:nvPr/>
        </p:nvSpPr>
        <p:spPr>
          <a:xfrm>
            <a:off x="3095625" y="5229225"/>
            <a:ext cx="5397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80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2" name="文本框 10271"/>
          <p:cNvSpPr txBox="1"/>
          <p:nvPr/>
        </p:nvSpPr>
        <p:spPr>
          <a:xfrm>
            <a:off x="468313" y="1857375"/>
            <a:ext cx="8135937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latin typeface="Times New Roman" panose="02020603050405020304" pitchFamily="18" charset="0"/>
              </a:rPr>
              <a:t>、右图中</a:t>
            </a:r>
            <a:r>
              <a:rPr lang="en-US" altLang="zh-CN" sz="3200" b="1" dirty="0">
                <a:latin typeface="Times New Roman" panose="02020603050405020304" pitchFamily="18" charset="0"/>
              </a:rPr>
              <a:t>∠AOC</a:t>
            </a:r>
            <a:r>
              <a:rPr lang="zh-CN" altLang="en-US" sz="3200" b="1" dirty="0">
                <a:latin typeface="Times New Roman" panose="02020603050405020304" pitchFamily="18" charset="0"/>
              </a:rPr>
              <a:t>的对顶角是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            </a:t>
            </a:r>
            <a:r>
              <a:rPr lang="en-US" altLang="zh-CN" sz="3200" b="1">
                <a:latin typeface="Times New Roman" panose="02020603050405020304" pitchFamily="18" charset="0"/>
              </a:rPr>
              <a:t>,</a:t>
            </a:r>
            <a:endParaRPr lang="en-US" altLang="zh-CN" sz="3200" b="1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latin typeface="Times New Roman" panose="02020603050405020304" pitchFamily="18" charset="0"/>
              </a:rPr>
              <a:t>邻补角是</a:t>
            </a:r>
            <a:r>
              <a:rPr lang="zh-CN" altLang="en-US" sz="3200" b="1" u="sng" dirty="0">
                <a:latin typeface="Times New Roman" panose="02020603050405020304" pitchFamily="18" charset="0"/>
              </a:rPr>
              <a:t>                                 </a:t>
            </a:r>
            <a:r>
              <a:rPr lang="zh-CN" altLang="en-US" sz="3200" b="1" dirty="0">
                <a:latin typeface="Times New Roman" panose="02020603050405020304" pitchFamily="18" charset="0"/>
              </a:rPr>
              <a:t> </a:t>
            </a:r>
            <a:r>
              <a:rPr lang="en-US" altLang="zh-CN" sz="3200" b="1">
                <a:latin typeface="Times New Roman" panose="02020603050405020304" pitchFamily="18" charset="0"/>
              </a:rPr>
              <a:t>.</a:t>
            </a:r>
            <a:endParaRPr lang="en-US" altLang="zh-CN" sz="3200" b="1">
              <a:latin typeface="Times New Roman" panose="02020603050405020304" pitchFamily="18" charset="0"/>
            </a:endParaRPr>
          </a:p>
        </p:txBody>
      </p:sp>
      <p:sp>
        <p:nvSpPr>
          <p:cNvPr id="10273" name="文本框 10272"/>
          <p:cNvSpPr txBox="1"/>
          <p:nvPr/>
        </p:nvSpPr>
        <p:spPr>
          <a:xfrm>
            <a:off x="6084888" y="1836738"/>
            <a:ext cx="1468437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∠DOB</a:t>
            </a:r>
            <a:endParaRPr lang="en-US" altLang="zh-CN" sz="3200" b="1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274" name="文本框 10273"/>
          <p:cNvSpPr txBox="1"/>
          <p:nvPr/>
        </p:nvSpPr>
        <p:spPr>
          <a:xfrm>
            <a:off x="2339975" y="2320925"/>
            <a:ext cx="3160713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∠AOD</a:t>
            </a:r>
            <a:r>
              <a:rPr lang="zh-CN" altLang="en-US" sz="32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和</a:t>
            </a:r>
            <a:r>
              <a:rPr lang="en-US" altLang="zh-CN" sz="3200" b="1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∠COB</a:t>
            </a:r>
            <a:endParaRPr lang="en-US" altLang="zh-CN" sz="3200" b="1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0275" name="文本框 10274"/>
          <p:cNvSpPr txBox="1"/>
          <p:nvPr/>
        </p:nvSpPr>
        <p:spPr>
          <a:xfrm>
            <a:off x="7885113" y="341471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6" name="文本框 10275"/>
          <p:cNvSpPr txBox="1"/>
          <p:nvPr/>
        </p:nvSpPr>
        <p:spPr>
          <a:xfrm>
            <a:off x="7740650" y="3321050"/>
            <a:ext cx="303213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7" name="文本框 10276"/>
          <p:cNvSpPr txBox="1"/>
          <p:nvPr/>
        </p:nvSpPr>
        <p:spPr>
          <a:xfrm>
            <a:off x="7712075" y="3046413"/>
            <a:ext cx="30321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)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8" name="文本框 10277"/>
          <p:cNvSpPr txBox="1"/>
          <p:nvPr/>
        </p:nvSpPr>
        <p:spPr>
          <a:xfrm>
            <a:off x="7250113" y="3557588"/>
            <a:ext cx="4603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CC3399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>
              <a:solidFill>
                <a:srgbClr val="CC3399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0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7" grpId="0"/>
      <p:bldP spid="10258" grpId="0"/>
      <p:bldP spid="10259" grpId="0"/>
      <p:bldP spid="10260" grpId="0"/>
      <p:bldP spid="10261" grpId="0"/>
      <p:bldP spid="10262" grpId="0"/>
      <p:bldP spid="10263" grpId="0"/>
      <p:bldP spid="10264" grpId="0"/>
      <p:bldP spid="10265" grpId="0"/>
      <p:bldP spid="10266" grpId="0"/>
      <p:bldP spid="10267" grpId="0"/>
      <p:bldP spid="10268" grpId="0"/>
      <p:bldP spid="10269" grpId="0"/>
      <p:bldP spid="10271" grpId="0"/>
      <p:bldP spid="10273" grpId="0"/>
      <p:bldP spid="1027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8" name="文本框 11267"/>
          <p:cNvSpPr txBox="1"/>
          <p:nvPr/>
        </p:nvSpPr>
        <p:spPr>
          <a:xfrm>
            <a:off x="3581400" y="0"/>
            <a:ext cx="20701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CC00CC"/>
                </a:solidFill>
                <a:latin typeface="Times New Roman" panose="02020603050405020304" pitchFamily="18" charset="0"/>
              </a:rPr>
              <a:t>达标测试</a:t>
            </a:r>
            <a:endParaRPr lang="zh-CN" altLang="en-US" sz="3200" b="1">
              <a:solidFill>
                <a:srgbClr val="CC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69" name="文本框 11268"/>
          <p:cNvSpPr txBox="1"/>
          <p:nvPr/>
        </p:nvSpPr>
        <p:spPr>
          <a:xfrm>
            <a:off x="0" y="381000"/>
            <a:ext cx="8893175" cy="2227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一、判断题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、有公共顶点且相等的两个角是对顶角。（      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、两条直线相交，有两组对顶角。            （      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、两条直线相交所构成的四个角中有一个角是直角，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那么其余的三个角也是直角。                （            ）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1270" name="文本框 11269"/>
          <p:cNvSpPr txBox="1"/>
          <p:nvPr/>
        </p:nvSpPr>
        <p:spPr>
          <a:xfrm>
            <a:off x="0" y="2438400"/>
            <a:ext cx="9144000" cy="4362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二、选择题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、如右图直线</a:t>
            </a:r>
            <a:r>
              <a:rPr lang="en-US" altLang="zh-CN" sz="2800" b="1" dirty="0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</a:rPr>
              <a:t>交于点</a:t>
            </a:r>
            <a:r>
              <a:rPr lang="en-US" altLang="zh-CN" sz="2800" b="1" dirty="0">
                <a:latin typeface="Times New Roman" panose="02020603050405020304" pitchFamily="18" charset="0"/>
              </a:rPr>
              <a:t>O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</a:rPr>
              <a:t>OE</a:t>
            </a:r>
            <a:r>
              <a:rPr lang="zh-CN" altLang="en-US" sz="2800" b="1" dirty="0">
                <a:latin typeface="Times New Roman" panose="02020603050405020304" pitchFamily="18" charset="0"/>
              </a:rPr>
              <a:t>为射线，那么（ 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r>
              <a:rPr lang="en-US" altLang="zh-CN" sz="2800" b="1" dirty="0">
                <a:latin typeface="Times New Roman" panose="02020603050405020304" pitchFamily="18" charset="0"/>
              </a:rPr>
              <a:t>∠AOC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∠BOE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是对顶角；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r>
              <a:rPr lang="en-US" altLang="zh-CN" sz="2800" b="1" dirty="0">
                <a:latin typeface="Times New Roman" panose="02020603050405020304" pitchFamily="18" charset="0"/>
              </a:rPr>
              <a:t>∠COE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∠AOD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是对顶角；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r>
              <a:rPr lang="en-US" altLang="zh-CN" sz="2800" b="1" dirty="0">
                <a:latin typeface="Times New Roman" panose="02020603050405020304" pitchFamily="18" charset="0"/>
              </a:rPr>
              <a:t>∠BOC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∠AOD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是对顶角；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D</a:t>
            </a:r>
            <a:r>
              <a:rPr lang="zh-CN" altLang="en-US" sz="2800" b="1" dirty="0">
                <a:latin typeface="Times New Roman" panose="02020603050405020304" pitchFamily="18" charset="0"/>
              </a:rPr>
              <a:t>。</a:t>
            </a:r>
            <a:r>
              <a:rPr lang="en-US" altLang="zh-CN" sz="2800" b="1" dirty="0">
                <a:latin typeface="Times New Roman" panose="02020603050405020304" pitchFamily="18" charset="0"/>
              </a:rPr>
              <a:t>∠AOE</a:t>
            </a:r>
            <a:r>
              <a:rPr lang="zh-CN" altLang="en-US" sz="2800" b="1" dirty="0">
                <a:latin typeface="Times New Roman" panose="02020603050405020304" pitchFamily="18" charset="0"/>
              </a:rPr>
              <a:t>和</a:t>
            </a:r>
            <a:r>
              <a:rPr lang="en-US" altLang="zh-CN" sz="2800" b="1" dirty="0">
                <a:latin typeface="Times New Roman" panose="02020603050405020304" pitchFamily="18" charset="0"/>
              </a:rPr>
              <a:t>∠DOE</a:t>
            </a:r>
            <a:r>
              <a:rPr lang="zh-CN" altLang="en-US" sz="2800" b="1" dirty="0">
                <a:latin typeface="Times New Roman" panose="02020603050405020304" pitchFamily="18" charset="0"/>
              </a:rPr>
              <a:t>是对顶角。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</a:rPr>
              <a:t>、如右图中直线</a:t>
            </a:r>
            <a:r>
              <a:rPr lang="en-US" altLang="zh-CN" sz="2800" b="1" dirty="0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</a:rPr>
              <a:t>交于</a:t>
            </a:r>
            <a:r>
              <a:rPr lang="en-US" altLang="zh-CN" sz="2800" b="1">
                <a:latin typeface="Times New Roman" panose="02020603050405020304" pitchFamily="18" charset="0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</a:rPr>
              <a:t>，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</a:t>
            </a:r>
            <a:r>
              <a:rPr lang="en-US" altLang="zh-CN" sz="2800" b="1" dirty="0">
                <a:latin typeface="Times New Roman" panose="02020603050405020304" pitchFamily="18" charset="0"/>
              </a:rPr>
              <a:t>OE</a:t>
            </a:r>
            <a:r>
              <a:rPr lang="zh-CN" altLang="en-US" sz="2800" b="1" dirty="0">
                <a:latin typeface="Times New Roman" panose="02020603050405020304" pitchFamily="18" charset="0"/>
              </a:rPr>
              <a:t>是</a:t>
            </a:r>
            <a:r>
              <a:rPr lang="en-US" altLang="zh-CN" sz="2800" b="1" dirty="0">
                <a:latin typeface="Times New Roman" panose="02020603050405020304" pitchFamily="18" charset="0"/>
              </a:rPr>
              <a:t>∠BOC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的平分线且</a:t>
            </a:r>
            <a:r>
              <a:rPr lang="en-US" altLang="zh-CN" sz="2800" b="1" dirty="0">
                <a:latin typeface="Times New Roman" panose="02020603050405020304" pitchFamily="18" charset="0"/>
              </a:rPr>
              <a:t>∠BOE=50</a:t>
            </a:r>
            <a:r>
              <a:rPr lang="zh-CN" altLang="en-US" sz="2800" b="1" dirty="0">
                <a:latin typeface="Times New Roman" panose="02020603050405020304" pitchFamily="18" charset="0"/>
              </a:rPr>
              <a:t>度，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那么</a:t>
            </a:r>
            <a:r>
              <a:rPr lang="en-US" altLang="zh-CN" sz="2800" b="1" dirty="0">
                <a:latin typeface="Times New Roman" panose="02020603050405020304" pitchFamily="18" charset="0"/>
              </a:rPr>
              <a:t>∠AOE=</a:t>
            </a:r>
            <a:r>
              <a:rPr lang="zh-CN" altLang="en-US" sz="2800" b="1" dirty="0">
                <a:latin typeface="Times New Roman" panose="02020603050405020304" pitchFamily="18" charset="0"/>
              </a:rPr>
              <a:t>（   ）度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>
                <a:latin typeface="Times New Roman" panose="02020603050405020304" pitchFamily="18" charset="0"/>
              </a:rPr>
              <a:t>   （</a:t>
            </a:r>
            <a:r>
              <a:rPr lang="en-US" altLang="zh-CN" sz="2800" b="1">
                <a:latin typeface="Times New Roman" panose="02020603050405020304" pitchFamily="18" charset="0"/>
              </a:rPr>
              <a:t>A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80</a:t>
            </a:r>
            <a:r>
              <a:rPr lang="zh-CN" altLang="en-US" sz="2800" b="1">
                <a:latin typeface="Times New Roman" panose="02020603050405020304" pitchFamily="18" charset="0"/>
              </a:rPr>
              <a:t>；（</a:t>
            </a:r>
            <a:r>
              <a:rPr lang="en-US" altLang="zh-CN" sz="2800" b="1">
                <a:latin typeface="Times New Roman" panose="02020603050405020304" pitchFamily="18" charset="0"/>
              </a:rPr>
              <a:t>B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100</a:t>
            </a:r>
            <a:r>
              <a:rPr lang="zh-CN" altLang="en-US" sz="2800" b="1">
                <a:latin typeface="Times New Roman" panose="02020603050405020304" pitchFamily="18" charset="0"/>
              </a:rPr>
              <a:t>；（</a:t>
            </a:r>
            <a:r>
              <a:rPr lang="en-US" altLang="zh-CN" sz="2800" b="1">
                <a:latin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130</a:t>
            </a:r>
            <a:r>
              <a:rPr lang="zh-CN" altLang="en-US" sz="2800" b="1">
                <a:latin typeface="Times New Roman" panose="02020603050405020304" pitchFamily="18" charset="0"/>
              </a:rPr>
              <a:t>（</a:t>
            </a:r>
            <a:r>
              <a:rPr lang="en-US" altLang="zh-CN" sz="2800" b="1">
                <a:latin typeface="Times New Roman" panose="02020603050405020304" pitchFamily="18" charset="0"/>
              </a:rPr>
              <a:t>D</a:t>
            </a:r>
            <a:r>
              <a:rPr lang="zh-CN" altLang="en-US" sz="2800" b="1">
                <a:latin typeface="Times New Roman" panose="02020603050405020304" pitchFamily="18" charset="0"/>
              </a:rPr>
              <a:t>）</a:t>
            </a:r>
            <a:r>
              <a:rPr lang="en-US" altLang="zh-CN" sz="2800" b="1">
                <a:latin typeface="Times New Roman" panose="02020603050405020304" pitchFamily="18" charset="0"/>
              </a:rPr>
              <a:t>150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1271" name="直接连接符 11270"/>
          <p:cNvSpPr/>
          <p:nvPr/>
        </p:nvSpPr>
        <p:spPr>
          <a:xfrm>
            <a:off x="6400800" y="4267200"/>
            <a:ext cx="2362200" cy="13716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2" name="直接连接符 11271"/>
          <p:cNvSpPr/>
          <p:nvPr/>
        </p:nvSpPr>
        <p:spPr>
          <a:xfrm flipH="1">
            <a:off x="6324600" y="3962400"/>
            <a:ext cx="2438400" cy="16002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3" name="直接连接符 11272"/>
          <p:cNvSpPr/>
          <p:nvPr/>
        </p:nvSpPr>
        <p:spPr>
          <a:xfrm>
            <a:off x="7391400" y="4876800"/>
            <a:ext cx="76200" cy="9906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1274" name="文本框 11273"/>
          <p:cNvSpPr txBox="1"/>
          <p:nvPr/>
        </p:nvSpPr>
        <p:spPr>
          <a:xfrm>
            <a:off x="6291263" y="378936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b="1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5" name="文本框 11274"/>
          <p:cNvSpPr txBox="1"/>
          <p:nvPr/>
        </p:nvSpPr>
        <p:spPr>
          <a:xfrm>
            <a:off x="8594725" y="5084763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B</a:t>
            </a:r>
            <a:endParaRPr lang="en-US" altLang="zh-CN" sz="2800" b="1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6" name="文本框 11275"/>
          <p:cNvSpPr txBox="1"/>
          <p:nvPr/>
        </p:nvSpPr>
        <p:spPr>
          <a:xfrm>
            <a:off x="6096000" y="505460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7" name="文本框 11276"/>
          <p:cNvSpPr txBox="1"/>
          <p:nvPr/>
        </p:nvSpPr>
        <p:spPr>
          <a:xfrm>
            <a:off x="8594725" y="398938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solidFill>
                  <a:srgbClr val="660066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8" name="文本框 11277"/>
          <p:cNvSpPr txBox="1"/>
          <p:nvPr/>
        </p:nvSpPr>
        <p:spPr>
          <a:xfrm>
            <a:off x="7162800" y="4368800"/>
            <a:ext cx="46037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660066"/>
                </a:solidFill>
                <a:latin typeface="Times New Roman" panose="02020603050405020304" pitchFamily="18" charset="0"/>
              </a:rPr>
              <a:t>O</a:t>
            </a:r>
            <a:endParaRPr lang="en-US" altLang="zh-CN" sz="2800" b="1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9" name="文本框 11278"/>
          <p:cNvSpPr txBox="1"/>
          <p:nvPr/>
        </p:nvSpPr>
        <p:spPr>
          <a:xfrm>
            <a:off x="7467600" y="5283200"/>
            <a:ext cx="4016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solidFill>
                  <a:srgbClr val="660066"/>
                </a:solidFill>
                <a:latin typeface="Times New Roman" panose="02020603050405020304" pitchFamily="18" charset="0"/>
              </a:rPr>
              <a:t>E</a:t>
            </a:r>
            <a:endParaRPr lang="en-US" altLang="zh-CN" sz="2800">
              <a:solidFill>
                <a:srgbClr val="66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0" name="文本框 11279"/>
          <p:cNvSpPr txBox="1"/>
          <p:nvPr/>
        </p:nvSpPr>
        <p:spPr>
          <a:xfrm>
            <a:off x="7553325" y="73025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×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1" name="文本框 11280"/>
          <p:cNvSpPr txBox="1"/>
          <p:nvPr/>
        </p:nvSpPr>
        <p:spPr>
          <a:xfrm>
            <a:off x="7553325" y="126365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√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2" name="文本框 11281"/>
          <p:cNvSpPr txBox="1"/>
          <p:nvPr/>
        </p:nvSpPr>
        <p:spPr>
          <a:xfrm>
            <a:off x="7629525" y="2101850"/>
            <a:ext cx="5429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√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3" name="文本框 11282"/>
          <p:cNvSpPr txBox="1"/>
          <p:nvPr/>
        </p:nvSpPr>
        <p:spPr>
          <a:xfrm>
            <a:off x="8366125" y="28860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84" name="文本框 11283"/>
          <p:cNvSpPr txBox="1"/>
          <p:nvPr/>
        </p:nvSpPr>
        <p:spPr>
          <a:xfrm>
            <a:off x="2690813" y="58578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0" grpId="0"/>
      <p:bldP spid="11281" grpId="0"/>
      <p:bldP spid="11282" grpId="0"/>
      <p:bldP spid="11283" grpId="0"/>
      <p:bldP spid="1128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2" name="文本框 12291"/>
          <p:cNvSpPr txBox="1"/>
          <p:nvPr/>
        </p:nvSpPr>
        <p:spPr>
          <a:xfrm>
            <a:off x="392113" y="182563"/>
            <a:ext cx="7780337" cy="4362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三、填空（每空</a:t>
            </a:r>
            <a:r>
              <a:rPr lang="en-US" altLang="zh-CN" sz="2800" b="1" dirty="0">
                <a:latin typeface="Times New Roman" panose="02020603050405020304" pitchFamily="18" charset="0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</a:rPr>
              <a:t>分）</a:t>
            </a:r>
            <a:endParaRPr lang="zh-CN" altLang="en-US" sz="2800" b="1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如图</a:t>
            </a:r>
            <a:r>
              <a:rPr lang="en-US" altLang="zh-CN" sz="2800" b="1" dirty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</a:rPr>
              <a:t>，直线</a:t>
            </a:r>
            <a:r>
              <a:rPr lang="en-US" altLang="zh-CN" sz="2800" b="1" dirty="0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</a:rPr>
              <a:t>交</a:t>
            </a:r>
            <a:r>
              <a:rPr lang="en-US" altLang="zh-CN" sz="2800" b="1" dirty="0">
                <a:latin typeface="Times New Roman" panose="02020603050405020304" pitchFamily="18" charset="0"/>
              </a:rPr>
              <a:t>EF</a:t>
            </a:r>
            <a:r>
              <a:rPr lang="zh-CN" altLang="en-US" sz="2800" b="1" dirty="0">
                <a:latin typeface="Times New Roman" panose="02020603050405020304" pitchFamily="18" charset="0"/>
              </a:rPr>
              <a:t>于点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G</a:t>
            </a:r>
            <a:r>
              <a:rPr lang="zh-CN" altLang="en-US" sz="2800" b="1" dirty="0">
                <a:latin typeface="Times New Roman" panose="02020603050405020304" pitchFamily="18" charset="0"/>
              </a:rPr>
              <a:t>、</a:t>
            </a:r>
            <a:r>
              <a:rPr lang="en-US" altLang="zh-CN" sz="2800" b="1" dirty="0">
                <a:latin typeface="Times New Roman" panose="02020603050405020304" pitchFamily="18" charset="0"/>
              </a:rPr>
              <a:t>H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</a:rPr>
              <a:t>∠2=∠3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</a:rPr>
              <a:t>∠1=70</a:t>
            </a:r>
            <a:r>
              <a:rPr lang="zh-CN" altLang="en-US" sz="2800" b="1" dirty="0">
                <a:latin typeface="Times New Roman" panose="02020603050405020304" pitchFamily="18" charset="0"/>
              </a:rPr>
              <a:t>度。求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2800" b="1" dirty="0">
                <a:latin typeface="Times New Roman" panose="02020603050405020304" pitchFamily="18" charset="0"/>
              </a:rPr>
              <a:t>∠4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的度数。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解：</a:t>
            </a:r>
            <a:r>
              <a:rPr lang="en-US" altLang="zh-CN" sz="2800" b="1">
                <a:latin typeface="Times New Roman" panose="02020603050405020304" pitchFamily="18" charset="0"/>
              </a:rPr>
              <a:t>∵∠2=∠</a:t>
            </a:r>
            <a:r>
              <a:rPr lang="en-US" altLang="zh-CN" sz="2800" b="1" u="sng">
                <a:latin typeface="Times New Roman" panose="02020603050405020304" pitchFamily="18" charset="0"/>
              </a:rPr>
              <a:t>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（             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∠1=70 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2800" b="1">
                <a:latin typeface="Times New Roman" panose="02020603050405020304" pitchFamily="18" charset="0"/>
              </a:rPr>
              <a:t>∴∠2=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</a:t>
            </a:r>
            <a:r>
              <a:rPr lang="en-US" altLang="zh-CN" sz="2800" b="1" dirty="0">
                <a:latin typeface="Times New Roman" panose="02020603050405020304" pitchFamily="18" charset="0"/>
              </a:rPr>
              <a:t> </a:t>
            </a:r>
            <a:r>
              <a:rPr lang="zh-CN" altLang="en-US" sz="2800" b="1" dirty="0">
                <a:latin typeface="Times New Roman" panose="02020603050405020304" pitchFamily="18" charset="0"/>
              </a:rPr>
              <a:t>（等量代换）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 又</a:t>
            </a:r>
            <a:r>
              <a:rPr lang="en-US" altLang="zh-CN" sz="2800" b="1">
                <a:latin typeface="Times New Roman" panose="02020603050405020304" pitchFamily="18" charset="0"/>
              </a:rPr>
              <a:t>∵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 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（已知）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2800" b="1">
                <a:latin typeface="Times New Roman" panose="02020603050405020304" pitchFamily="18" charset="0"/>
              </a:rPr>
              <a:t>∴∠3=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（                ）</a:t>
            </a:r>
            <a:endParaRPr lang="zh-CN" altLang="en-US" sz="28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2800" b="1" dirty="0">
                <a:latin typeface="Times New Roman" panose="02020603050405020304" pitchFamily="18" charset="0"/>
              </a:rPr>
              <a:t>        </a:t>
            </a:r>
            <a:r>
              <a:rPr lang="en-US" altLang="zh-CN" sz="2800" b="1">
                <a:latin typeface="Times New Roman" panose="02020603050405020304" pitchFamily="18" charset="0"/>
              </a:rPr>
              <a:t>∴∠4=180°—∠</a:t>
            </a:r>
            <a:r>
              <a:rPr lang="en-US" altLang="zh-CN" sz="2800" b="1" u="sng">
                <a:latin typeface="Times New Roman" panose="02020603050405020304" pitchFamily="18" charset="0"/>
              </a:rPr>
              <a:t>    </a:t>
            </a:r>
            <a:r>
              <a:rPr lang="en-US" altLang="zh-CN" sz="2800" b="1">
                <a:latin typeface="Times New Roman" panose="02020603050405020304" pitchFamily="18" charset="0"/>
              </a:rPr>
              <a:t>=</a:t>
            </a:r>
            <a:r>
              <a:rPr lang="en-US" altLang="zh-CN" sz="2800" b="1" u="sng">
                <a:latin typeface="Times New Roman" panose="02020603050405020304" pitchFamily="18" charset="0"/>
              </a:rPr>
              <a:t>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zh-CN" altLang="en-US" sz="2800" b="1" u="sng" dirty="0">
                <a:latin typeface="Times New Roman" panose="02020603050405020304" pitchFamily="18" charset="0"/>
              </a:rPr>
              <a:t>       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的定义）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12293" name="直接连接符 12292"/>
          <p:cNvSpPr/>
          <p:nvPr/>
        </p:nvSpPr>
        <p:spPr>
          <a:xfrm>
            <a:off x="5894388" y="1019175"/>
            <a:ext cx="2590800" cy="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4" name="直接连接符 12293"/>
          <p:cNvSpPr/>
          <p:nvPr/>
        </p:nvSpPr>
        <p:spPr>
          <a:xfrm>
            <a:off x="5970588" y="2009775"/>
            <a:ext cx="2362200" cy="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5" name="直接连接符 12294"/>
          <p:cNvSpPr/>
          <p:nvPr/>
        </p:nvSpPr>
        <p:spPr>
          <a:xfrm>
            <a:off x="6275388" y="257175"/>
            <a:ext cx="1905000" cy="2667000"/>
          </a:xfrm>
          <a:prstGeom prst="line">
            <a:avLst/>
          </a:prstGeom>
          <a:ln w="57150" cap="flat" cmpd="sng">
            <a:solidFill>
              <a:srgbClr val="3399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6" name="文本框 12295"/>
          <p:cNvSpPr txBox="1"/>
          <p:nvPr/>
        </p:nvSpPr>
        <p:spPr>
          <a:xfrm>
            <a:off x="5589588" y="790575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A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297" name="文本框 12296"/>
          <p:cNvSpPr txBox="1"/>
          <p:nvPr/>
        </p:nvSpPr>
        <p:spPr>
          <a:xfrm>
            <a:off x="5649913" y="1847850"/>
            <a:ext cx="42068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C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298" name="文本框 12297"/>
          <p:cNvSpPr txBox="1"/>
          <p:nvPr/>
        </p:nvSpPr>
        <p:spPr>
          <a:xfrm>
            <a:off x="8240713" y="17716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D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299" name="文本框 12298"/>
          <p:cNvSpPr txBox="1"/>
          <p:nvPr/>
        </p:nvSpPr>
        <p:spPr>
          <a:xfrm>
            <a:off x="8521700" y="71437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B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300" name="文本框 12299"/>
          <p:cNvSpPr txBox="1"/>
          <p:nvPr/>
        </p:nvSpPr>
        <p:spPr>
          <a:xfrm>
            <a:off x="5940425" y="173038"/>
            <a:ext cx="4016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E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301" name="文本框 12300"/>
          <p:cNvSpPr txBox="1"/>
          <p:nvPr/>
        </p:nvSpPr>
        <p:spPr>
          <a:xfrm>
            <a:off x="7935913" y="2838450"/>
            <a:ext cx="382587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F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302" name="文本框 12301"/>
          <p:cNvSpPr txBox="1"/>
          <p:nvPr/>
        </p:nvSpPr>
        <p:spPr>
          <a:xfrm>
            <a:off x="6640513" y="4000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G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303" name="文本框 12302"/>
          <p:cNvSpPr txBox="1"/>
          <p:nvPr/>
        </p:nvSpPr>
        <p:spPr>
          <a:xfrm>
            <a:off x="7402513" y="1619250"/>
            <a:ext cx="4413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H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304" name="任意多边形 12303"/>
          <p:cNvSpPr/>
          <p:nvPr/>
        </p:nvSpPr>
        <p:spPr>
          <a:xfrm rot="-5761176">
            <a:off x="6357938" y="706438"/>
            <a:ext cx="295275" cy="309562"/>
          </a:xfrm>
          <a:custGeom>
            <a:avLst/>
            <a:gdLst>
              <a:gd name="txL" fmla="*/ 0 w 21022"/>
              <a:gd name="txT" fmla="*/ 0 h 21600"/>
              <a:gd name="txR" fmla="*/ 21022 w 21022"/>
              <a:gd name="txB" fmla="*/ 21600 h 21600"/>
            </a:gdLst>
            <a:ahLst/>
            <a:cxnLst>
              <a:cxn ang="270">
                <a:pos x="0" y="0"/>
              </a:cxn>
              <a:cxn ang="0">
                <a:pos x="21021" y="16635"/>
              </a:cxn>
              <a:cxn ang="90">
                <a:pos x="0" y="21600"/>
              </a:cxn>
            </a:cxnLst>
            <a:rect l="txL" t="txT" r="txR" b="txB"/>
            <a:pathLst>
              <a:path w="21022" h="21600" fill="none">
                <a:moveTo>
                  <a:pt x="0" y="0"/>
                </a:moveTo>
                <a:arcTo wR="21600" hR="21600" stAng="-5400000" swAng="4602643"/>
              </a:path>
              <a:path w="21022" h="21600" stroke="0">
                <a:moveTo>
                  <a:pt x="0" y="0"/>
                </a:moveTo>
                <a:arcTo wR="21600" hR="21600" stAng="-5400000" swAng="4602643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FF7C8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5" name="文本框 12304"/>
          <p:cNvSpPr txBox="1"/>
          <p:nvPr/>
        </p:nvSpPr>
        <p:spPr>
          <a:xfrm>
            <a:off x="6107113" y="5524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6" name="任意多边形 12305"/>
          <p:cNvSpPr/>
          <p:nvPr/>
        </p:nvSpPr>
        <p:spPr>
          <a:xfrm rot="-15872366">
            <a:off x="6967538" y="1011238"/>
            <a:ext cx="295275" cy="309562"/>
          </a:xfrm>
          <a:custGeom>
            <a:avLst/>
            <a:gdLst>
              <a:gd name="txL" fmla="*/ 0 w 21022"/>
              <a:gd name="txT" fmla="*/ 0 h 21600"/>
              <a:gd name="txR" fmla="*/ 21022 w 21022"/>
              <a:gd name="txB" fmla="*/ 21600 h 21600"/>
            </a:gdLst>
            <a:ahLst/>
            <a:cxnLst>
              <a:cxn ang="270">
                <a:pos x="0" y="0"/>
              </a:cxn>
              <a:cxn ang="0">
                <a:pos x="21021" y="16635"/>
              </a:cxn>
              <a:cxn ang="90">
                <a:pos x="0" y="21600"/>
              </a:cxn>
            </a:cxnLst>
            <a:rect l="txL" t="txT" r="txR" b="txB"/>
            <a:pathLst>
              <a:path w="21022" h="21600" fill="none">
                <a:moveTo>
                  <a:pt x="0" y="0"/>
                </a:moveTo>
                <a:arcTo wR="21600" hR="21600" stAng="-5400000" swAng="4602643"/>
              </a:path>
              <a:path w="21022" h="21600" stroke="0">
                <a:moveTo>
                  <a:pt x="0" y="0"/>
                </a:moveTo>
                <a:arcTo wR="21600" hR="21600" stAng="-5400000" swAng="4602643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FF7C8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7" name="文本框 12306"/>
          <p:cNvSpPr txBox="1"/>
          <p:nvPr/>
        </p:nvSpPr>
        <p:spPr>
          <a:xfrm>
            <a:off x="7173913" y="10096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2</a:t>
            </a:r>
            <a:endParaRPr lang="en-US" altLang="zh-CN" sz="28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08" name="任意多边形 12307"/>
          <p:cNvSpPr/>
          <p:nvPr/>
        </p:nvSpPr>
        <p:spPr>
          <a:xfrm rot="-5761176">
            <a:off x="7119938" y="1697038"/>
            <a:ext cx="295275" cy="309562"/>
          </a:xfrm>
          <a:custGeom>
            <a:avLst/>
            <a:gdLst>
              <a:gd name="txL" fmla="*/ 0 w 21022"/>
              <a:gd name="txT" fmla="*/ 0 h 21600"/>
              <a:gd name="txR" fmla="*/ 21022 w 21022"/>
              <a:gd name="txB" fmla="*/ 21600 h 21600"/>
            </a:gdLst>
            <a:ahLst/>
            <a:cxnLst>
              <a:cxn ang="270">
                <a:pos x="0" y="0"/>
              </a:cxn>
              <a:cxn ang="0">
                <a:pos x="21021" y="16635"/>
              </a:cxn>
              <a:cxn ang="90">
                <a:pos x="0" y="21600"/>
              </a:cxn>
            </a:cxnLst>
            <a:rect l="txL" t="txT" r="txR" b="txB"/>
            <a:pathLst>
              <a:path w="21022" h="21600" fill="none">
                <a:moveTo>
                  <a:pt x="0" y="0"/>
                </a:moveTo>
                <a:arcTo wR="21600" hR="21600" stAng="-5400000" swAng="4602643"/>
              </a:path>
              <a:path w="21022" h="21600" stroke="0">
                <a:moveTo>
                  <a:pt x="0" y="0"/>
                </a:moveTo>
                <a:arcTo wR="21600" hR="21600" stAng="-5400000" swAng="4602643"/>
                <a:lnTo>
                  <a:pt x="0" y="21600"/>
                </a:lnTo>
                <a:close/>
              </a:path>
            </a:pathLst>
          </a:custGeom>
          <a:noFill/>
          <a:ln w="57150" cap="flat" cmpd="sng">
            <a:solidFill>
              <a:srgbClr val="FF7C8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09" name="任意多边形 12308"/>
          <p:cNvSpPr/>
          <p:nvPr/>
        </p:nvSpPr>
        <p:spPr>
          <a:xfrm rot="-11082933">
            <a:off x="7189788" y="1933575"/>
            <a:ext cx="415925" cy="309563"/>
          </a:xfrm>
          <a:custGeom>
            <a:avLst/>
            <a:gdLst>
              <a:gd name="txL" fmla="*/ 0 w 29638"/>
              <a:gd name="txT" fmla="*/ 0 h 21600"/>
              <a:gd name="txR" fmla="*/ 29638 w 29638"/>
              <a:gd name="txB" fmla="*/ 21600 h 21600"/>
            </a:gdLst>
            <a:ahLst/>
            <a:cxnLst>
              <a:cxn ang="180">
                <a:pos x="0" y="1792"/>
              </a:cxn>
              <a:cxn ang="0">
                <a:pos x="29637" y="16635"/>
              </a:cxn>
              <a:cxn ang="90">
                <a:pos x="8616" y="21600"/>
              </a:cxn>
            </a:cxnLst>
            <a:rect l="txL" t="txT" r="txR" b="txB"/>
            <a:pathLst>
              <a:path w="29638" h="21600" fill="none">
                <a:moveTo>
                  <a:pt x="0" y="1792"/>
                </a:moveTo>
                <a:arcTo wR="21600" hR="21600" stAng="-6810472" swAng="6013116"/>
              </a:path>
              <a:path w="29638" h="21600" stroke="0">
                <a:moveTo>
                  <a:pt x="0" y="1792"/>
                </a:moveTo>
                <a:arcTo wR="21600" hR="21600" stAng="-6810472" swAng="6013116"/>
                <a:lnTo>
                  <a:pt x="8616" y="21600"/>
                </a:lnTo>
                <a:close/>
              </a:path>
            </a:pathLst>
          </a:custGeom>
          <a:noFill/>
          <a:ln w="3810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310" name="文本框 12309"/>
          <p:cNvSpPr txBox="1"/>
          <p:nvPr/>
        </p:nvSpPr>
        <p:spPr>
          <a:xfrm>
            <a:off x="6869113" y="16192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3</a:t>
            </a:r>
            <a:endParaRPr lang="en-US" altLang="zh-CN" sz="28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11" name="文本框 12310"/>
          <p:cNvSpPr txBox="1"/>
          <p:nvPr/>
        </p:nvSpPr>
        <p:spPr>
          <a:xfrm>
            <a:off x="7021513" y="2152650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chemeClr val="accent2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2" name="文本框 12321"/>
          <p:cNvSpPr txBox="1"/>
          <p:nvPr/>
        </p:nvSpPr>
        <p:spPr>
          <a:xfrm>
            <a:off x="6640513" y="2686050"/>
            <a:ext cx="717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>
                <a:latin typeface="Times New Roman" panose="02020603050405020304" pitchFamily="18" charset="0"/>
              </a:rPr>
              <a:t>图</a:t>
            </a:r>
            <a:r>
              <a:rPr lang="en-US" altLang="zh-CN" sz="2800">
                <a:latin typeface="Times New Roman" panose="02020603050405020304" pitchFamily="18" charset="0"/>
              </a:rPr>
              <a:t>1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2324" name="文本框 12323"/>
          <p:cNvSpPr txBox="1"/>
          <p:nvPr/>
        </p:nvSpPr>
        <p:spPr>
          <a:xfrm>
            <a:off x="2693988" y="1814513"/>
            <a:ext cx="3619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1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5" name="文本框 12324"/>
          <p:cNvSpPr txBox="1"/>
          <p:nvPr/>
        </p:nvSpPr>
        <p:spPr>
          <a:xfrm>
            <a:off x="3287713" y="1858963"/>
            <a:ext cx="21478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对顶角相等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6" name="文本框 12325"/>
          <p:cNvSpPr txBox="1"/>
          <p:nvPr/>
        </p:nvSpPr>
        <p:spPr>
          <a:xfrm>
            <a:off x="3327400" y="2257425"/>
            <a:ext cx="1128713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已知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7" name="文本框 12326"/>
          <p:cNvSpPr txBox="1"/>
          <p:nvPr/>
        </p:nvSpPr>
        <p:spPr>
          <a:xfrm>
            <a:off x="2297113" y="2719388"/>
            <a:ext cx="97948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70°</a:t>
            </a:r>
            <a:endParaRPr lang="en-US" altLang="zh-CN" sz="2800" b="1">
              <a:latin typeface="Times New Roman" panose="02020603050405020304" pitchFamily="18" charset="0"/>
            </a:endParaRPr>
          </a:p>
        </p:txBody>
      </p:sp>
      <p:sp>
        <p:nvSpPr>
          <p:cNvPr id="12328" name="文本框 12327"/>
          <p:cNvSpPr txBox="1"/>
          <p:nvPr/>
        </p:nvSpPr>
        <p:spPr>
          <a:xfrm>
            <a:off x="1535113" y="3176588"/>
            <a:ext cx="15970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∠2=∠3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29" name="文本框 12328"/>
          <p:cNvSpPr txBox="1"/>
          <p:nvPr/>
        </p:nvSpPr>
        <p:spPr>
          <a:xfrm>
            <a:off x="2235200" y="3590925"/>
            <a:ext cx="9874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70 °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30" name="文本框 12329"/>
          <p:cNvSpPr txBox="1"/>
          <p:nvPr/>
        </p:nvSpPr>
        <p:spPr>
          <a:xfrm>
            <a:off x="3074988" y="3567113"/>
            <a:ext cx="1784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等量代换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31" name="文本框 12330"/>
          <p:cNvSpPr txBox="1"/>
          <p:nvPr/>
        </p:nvSpPr>
        <p:spPr>
          <a:xfrm>
            <a:off x="3870325" y="4010025"/>
            <a:ext cx="361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3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32" name="文本框 12331"/>
          <p:cNvSpPr txBox="1"/>
          <p:nvPr/>
        </p:nvSpPr>
        <p:spPr>
          <a:xfrm>
            <a:off x="4375150" y="3995738"/>
            <a:ext cx="12763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</a:rPr>
              <a:t>110 °</a:t>
            </a:r>
            <a:endParaRPr lang="en-US" altLang="zh-CN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333" name="文本框 12332"/>
          <p:cNvSpPr txBox="1"/>
          <p:nvPr/>
        </p:nvSpPr>
        <p:spPr>
          <a:xfrm>
            <a:off x="5313363" y="3967163"/>
            <a:ext cx="14478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邻补角</a:t>
            </a:r>
            <a:endParaRPr lang="zh-CN" altLang="en-US" sz="28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54" end="8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12292">
                                            <p:txEl>
                                              <p:charRg st="54" end="8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88" end="1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2000"/>
                                        <p:tgtEl>
                                          <p:spTgt spid="12292">
                                            <p:txEl>
                                              <p:charRg st="88" end="1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118" end="1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12292">
                                            <p:txEl>
                                              <p:charRg st="118" end="1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144" end="17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2292">
                                            <p:txEl>
                                              <p:charRg st="144" end="17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170" end="2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12292">
                                            <p:txEl>
                                              <p:charRg st="170" end="2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>
                                            <p:txEl>
                                              <p:charRg st="207" end="2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12292">
                                            <p:txEl>
                                              <p:charRg st="207" end="2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3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3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4" grpId="0"/>
      <p:bldP spid="12325" grpId="0"/>
      <p:bldP spid="12326" grpId="0"/>
      <p:bldP spid="12327" grpId="0"/>
      <p:bldP spid="12328" grpId="0"/>
      <p:bldP spid="12329" grpId="0"/>
      <p:bldP spid="12330" grpId="0"/>
      <p:bldP spid="12331" grpId="0"/>
      <p:bldP spid="12332" grpId="0"/>
      <p:bldP spid="123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6" name="文本框 13315"/>
          <p:cNvSpPr txBox="1"/>
          <p:nvPr/>
        </p:nvSpPr>
        <p:spPr>
          <a:xfrm>
            <a:off x="381000" y="3175000"/>
            <a:ext cx="8478838" cy="3016250"/>
          </a:xfrm>
          <a:prstGeom prst="rect">
            <a:avLst/>
          </a:prstGeom>
          <a:solidFill>
            <a:srgbClr val="CCFF99"/>
          </a:solidFill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解：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∵∠AOC=50°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（已知）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        </a:t>
            </a:r>
            <a:r>
              <a:rPr lang="en-US" altLang="zh-CN" sz="3200" b="1">
                <a:solidFill>
                  <a:srgbClr val="FF0066"/>
                </a:solidFill>
                <a:latin typeface="Times New Roman" panose="02020603050405020304" pitchFamily="18" charset="0"/>
              </a:rPr>
              <a:t>∴∠AOD=180°—∠AOC=180°—50°</a:t>
            </a:r>
            <a:endParaRPr lang="en-US" altLang="zh-CN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=130°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（邻补角的定义）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        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∵OE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平分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∠AOD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（已知）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        </a:t>
            </a:r>
            <a:r>
              <a:rPr lang="en-US" altLang="zh-CN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∴∠DOE=1/2∠AOD=130°÷2=65°</a:t>
            </a: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（角</a:t>
            </a:r>
            <a:endParaRPr lang="zh-CN" altLang="en-US" sz="3200" b="1" dirty="0">
              <a:solidFill>
                <a:srgbClr val="FF0066"/>
              </a:solidFill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FF0066"/>
                </a:solidFill>
                <a:latin typeface="Times New Roman" panose="02020603050405020304" pitchFamily="18" charset="0"/>
              </a:rPr>
              <a:t>平分线的定义）</a:t>
            </a:r>
            <a:endParaRPr lang="zh-CN" altLang="en-US" sz="3200" b="1">
              <a:solidFill>
                <a:srgbClr val="FF0066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文本框 13316"/>
          <p:cNvSpPr txBox="1"/>
          <p:nvPr/>
        </p:nvSpPr>
        <p:spPr>
          <a:xfrm>
            <a:off x="323850" y="155575"/>
            <a:ext cx="5903913" cy="283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四、解答题</a:t>
            </a:r>
            <a:endParaRPr lang="zh-CN" altLang="en-US" sz="3600" b="1" dirty="0">
              <a:latin typeface="Times New Roman" panose="02020603050405020304" pitchFamily="18" charset="0"/>
            </a:endParaRPr>
          </a:p>
          <a:p>
            <a:pPr>
              <a:buClr>
                <a:schemeClr val="bg1"/>
              </a:buClr>
            </a:pPr>
            <a:r>
              <a:rPr lang="zh-CN" altLang="en-US" sz="3600" b="1" dirty="0">
                <a:latin typeface="Times New Roman" panose="02020603050405020304" pitchFamily="18" charset="0"/>
              </a:rPr>
              <a:t> 直线</a:t>
            </a:r>
            <a:r>
              <a:rPr lang="en-US" altLang="zh-CN" sz="3600" b="1" dirty="0">
                <a:latin typeface="Times New Roman" panose="02020603050405020304" pitchFamily="18" charset="0"/>
              </a:rPr>
              <a:t>AB</a:t>
            </a:r>
            <a:r>
              <a:rPr lang="zh-CN" altLang="en-US" sz="3600" b="1" dirty="0">
                <a:latin typeface="Times New Roman" panose="02020603050405020304" pitchFamily="18" charset="0"/>
              </a:rPr>
              <a:t>、</a:t>
            </a:r>
            <a:r>
              <a:rPr lang="en-US" altLang="zh-CN" sz="3600" b="1" dirty="0">
                <a:latin typeface="Times New Roman" panose="02020603050405020304" pitchFamily="18" charset="0"/>
              </a:rPr>
              <a:t>CD</a:t>
            </a:r>
            <a:r>
              <a:rPr lang="zh-CN" altLang="en-US" sz="3600" b="1" dirty="0">
                <a:latin typeface="Times New Roman" panose="02020603050405020304" pitchFamily="18" charset="0"/>
              </a:rPr>
              <a:t>交于点</a:t>
            </a:r>
            <a:r>
              <a:rPr lang="en-US" altLang="zh-CN" sz="3600" b="1" dirty="0">
                <a:latin typeface="Times New Roman" panose="02020603050405020304" pitchFamily="18" charset="0"/>
              </a:rPr>
              <a:t>O</a:t>
            </a:r>
            <a:r>
              <a:rPr lang="zh-CN" altLang="en-US" sz="3600" b="1" dirty="0">
                <a:latin typeface="Times New Roman" panose="02020603050405020304" pitchFamily="18" charset="0"/>
              </a:rPr>
              <a:t>，</a:t>
            </a:r>
            <a:r>
              <a:rPr lang="en-US" altLang="zh-CN" sz="3600" b="1" dirty="0">
                <a:latin typeface="Times New Roman" panose="02020603050405020304" pitchFamily="18" charset="0"/>
              </a:rPr>
              <a:t>OE</a:t>
            </a:r>
            <a:r>
              <a:rPr lang="zh-CN" altLang="en-US" sz="3600" b="1" dirty="0">
                <a:latin typeface="Times New Roman" panose="02020603050405020304" pitchFamily="18" charset="0"/>
              </a:rPr>
              <a:t>是</a:t>
            </a:r>
            <a:r>
              <a:rPr lang="en-US" altLang="zh-CN" sz="3600" b="1" dirty="0">
                <a:latin typeface="Times New Roman" panose="02020603050405020304" pitchFamily="18" charset="0"/>
              </a:rPr>
              <a:t>∠AOD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的平分线，已知</a:t>
            </a:r>
            <a:r>
              <a:rPr lang="en-US" altLang="zh-CN" sz="3600" b="1">
                <a:latin typeface="Times New Roman" panose="02020603050405020304" pitchFamily="18" charset="0"/>
              </a:rPr>
              <a:t>∠AOC=50</a:t>
            </a:r>
            <a:r>
              <a:rPr lang="en-US" altLang="zh-CN" sz="3600" b="1">
                <a:latin typeface="Arial" panose="020B0604020202020204" pitchFamily="34" charset="0"/>
              </a:rPr>
              <a:t>°</a:t>
            </a:r>
            <a:r>
              <a:rPr lang="zh-CN" altLang="en-US" sz="3600" b="1" dirty="0">
                <a:latin typeface="Times New Roman" panose="02020603050405020304" pitchFamily="18" charset="0"/>
              </a:rPr>
              <a:t>。求</a:t>
            </a:r>
            <a:r>
              <a:rPr lang="en-US" altLang="zh-CN" sz="3600" b="1" dirty="0">
                <a:latin typeface="Times New Roman" panose="02020603050405020304" pitchFamily="18" charset="0"/>
              </a:rPr>
              <a:t>∠DOE</a:t>
            </a:r>
            <a:r>
              <a:rPr lang="zh-CN" altLang="en-US" sz="3600" b="1" dirty="0">
                <a:latin typeface="Times New Roman" panose="02020603050405020304" pitchFamily="18" charset="0"/>
              </a:rPr>
              <a:t>的度数。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  <p:sp>
        <p:nvSpPr>
          <p:cNvPr id="13318" name="直接连接符 13317"/>
          <p:cNvSpPr/>
          <p:nvPr/>
        </p:nvSpPr>
        <p:spPr>
          <a:xfrm>
            <a:off x="6537325" y="1112838"/>
            <a:ext cx="2133600" cy="1066800"/>
          </a:xfrm>
          <a:prstGeom prst="line">
            <a:avLst/>
          </a:prstGeom>
          <a:ln w="5715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19" name="直接连接符 13318"/>
          <p:cNvSpPr/>
          <p:nvPr/>
        </p:nvSpPr>
        <p:spPr>
          <a:xfrm flipH="1">
            <a:off x="6537325" y="1112838"/>
            <a:ext cx="2057400" cy="990600"/>
          </a:xfrm>
          <a:prstGeom prst="line">
            <a:avLst/>
          </a:prstGeom>
          <a:ln w="5715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0" name="直接连接符 13319"/>
          <p:cNvSpPr/>
          <p:nvPr/>
        </p:nvSpPr>
        <p:spPr>
          <a:xfrm flipV="1">
            <a:off x="7527925" y="655638"/>
            <a:ext cx="0" cy="914400"/>
          </a:xfrm>
          <a:prstGeom prst="line">
            <a:avLst/>
          </a:prstGeom>
          <a:ln w="57150" cap="flat" cmpd="sng">
            <a:solidFill>
              <a:srgbClr val="CC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21" name="文本框 13320"/>
          <p:cNvSpPr txBox="1"/>
          <p:nvPr/>
        </p:nvSpPr>
        <p:spPr>
          <a:xfrm>
            <a:off x="6292850" y="8747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A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22" name="文本框 13321"/>
          <p:cNvSpPr txBox="1"/>
          <p:nvPr/>
        </p:nvSpPr>
        <p:spPr>
          <a:xfrm>
            <a:off x="8289925" y="2117725"/>
            <a:ext cx="4206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B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23" name="文本框 13322"/>
          <p:cNvSpPr txBox="1"/>
          <p:nvPr/>
        </p:nvSpPr>
        <p:spPr>
          <a:xfrm>
            <a:off x="6156325" y="1722438"/>
            <a:ext cx="42068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C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24" name="文本框 13323"/>
          <p:cNvSpPr txBox="1"/>
          <p:nvPr/>
        </p:nvSpPr>
        <p:spPr>
          <a:xfrm>
            <a:off x="8289925" y="655638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D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25" name="文本框 13324"/>
          <p:cNvSpPr txBox="1"/>
          <p:nvPr/>
        </p:nvSpPr>
        <p:spPr>
          <a:xfrm>
            <a:off x="7207250" y="1712913"/>
            <a:ext cx="4413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O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26" name="文本框 13325"/>
          <p:cNvSpPr txBox="1"/>
          <p:nvPr/>
        </p:nvSpPr>
        <p:spPr>
          <a:xfrm>
            <a:off x="7283450" y="265113"/>
            <a:ext cx="4016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en-US" altLang="zh-CN" sz="2800">
                <a:latin typeface="Times New Roman" panose="02020603050405020304" pitchFamily="18" charset="0"/>
              </a:rPr>
              <a:t>E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  <p:sp>
        <p:nvSpPr>
          <p:cNvPr id="13327" name="文本框 13326"/>
          <p:cNvSpPr txBox="1"/>
          <p:nvPr/>
        </p:nvSpPr>
        <p:spPr>
          <a:xfrm>
            <a:off x="6842125" y="2117725"/>
            <a:ext cx="7175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>
                <a:schemeClr val="bg1"/>
              </a:buClr>
            </a:pPr>
            <a:r>
              <a:rPr lang="zh-CN" altLang="en-US" sz="2800">
                <a:latin typeface="Times New Roman" panose="02020603050405020304" pitchFamily="18" charset="0"/>
              </a:rPr>
              <a:t>图</a:t>
            </a:r>
            <a:r>
              <a:rPr lang="en-US" altLang="zh-CN" sz="2800">
                <a:latin typeface="Times New Roman" panose="02020603050405020304" pitchFamily="18" charset="0"/>
              </a:rPr>
              <a:t>2</a:t>
            </a:r>
            <a:endParaRPr lang="en-US" altLang="zh-CN" sz="280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2" name="矩形 17411"/>
          <p:cNvSpPr/>
          <p:nvPr/>
        </p:nvSpPr>
        <p:spPr>
          <a:xfrm>
            <a:off x="684213" y="188913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 anchor="ctr"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dirty="0">
                <a:solidFill>
                  <a:schemeClr val="accent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归纳小结</a:t>
            </a:r>
            <a:r>
              <a:rPr lang="zh-CN" altLang="en-US" sz="2800">
                <a:solidFill>
                  <a:srgbClr val="FFFF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</a:t>
            </a:r>
            <a:r>
              <a:rPr lang="zh-CN" altLang="en-US" sz="4000">
                <a:latin typeface="华文中宋" panose="02010600040101010101" pitchFamily="2" charset="-122"/>
                <a:ea typeface="华文中宋" panose="02010600040101010101" pitchFamily="2" charset="-122"/>
              </a:rPr>
              <a:t>         </a:t>
            </a:r>
            <a:endParaRPr lang="zh-CN" altLang="en-US" sz="4000" baseline="3000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aphicFrame>
        <p:nvGraphicFramePr>
          <p:cNvPr id="17474" name="表格 17473"/>
          <p:cNvGraphicFramePr/>
          <p:nvPr/>
        </p:nvGraphicFramePr>
        <p:xfrm>
          <a:off x="255588" y="1268413"/>
          <a:ext cx="8534400" cy="5184775"/>
        </p:xfrm>
        <a:graphic>
          <a:graphicData uri="http://schemas.openxmlformats.org/drawingml/2006/table">
            <a:tbl>
              <a:tblPr/>
              <a:tblGrid>
                <a:gridCol w="1147763"/>
                <a:gridCol w="2447925"/>
                <a:gridCol w="865187"/>
                <a:gridCol w="2087563"/>
                <a:gridCol w="1985962"/>
              </a:tblGrid>
              <a:tr h="11636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角的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名称</a:t>
                      </a:r>
                      <a:endParaRPr lang="zh-CN" altLang="en-US" sz="3200" b="1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特    征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性 质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相 同 点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不 同 点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6055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对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顶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角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60587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邻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补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660066"/>
                          </a:solidFill>
                          <a:latin typeface="华文新魏" panose="02010800040101010101" pitchFamily="2" charset="-122"/>
                          <a:ea typeface="华文新魏" panose="02010800040101010101" pitchFamily="2" charset="-122"/>
                        </a:rPr>
                        <a:t>角</a:t>
                      </a: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Clr>
                          <a:schemeClr val="accent2"/>
                        </a:buClr>
                        <a:buSzPct val="80000"/>
                        <a:buFont typeface="Wingdings" panose="05000000000000000000" pitchFamily="2" charset="2"/>
                        <a:buNone/>
                      </a:pPr>
                      <a:endParaRPr lang="en-US" altLang="zh-CN" b="1" dirty="0">
                        <a:solidFill>
                          <a:schemeClr val="accent2"/>
                        </a:solidFill>
                      </a:endParaRPr>
                    </a:p>
                    <a:p>
                      <a:pPr marL="0" lvl="0" indent="0" algn="ctr">
                        <a:buNone/>
                      </a:pPr>
                      <a:endParaRPr lang="zh-CN" altLang="en-US" b="1" dirty="0">
                        <a:solidFill>
                          <a:schemeClr val="accent2"/>
                        </a:solidFill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200" b="1" dirty="0">
                        <a:solidFill>
                          <a:srgbClr val="660066"/>
                        </a:solidFill>
                        <a:latin typeface="华文新魏" panose="02010800040101010101" pitchFamily="2" charset="-122"/>
                        <a:ea typeface="华文新魏" panose="02010800040101010101" pitchFamily="2" charset="-122"/>
                      </a:endParaRPr>
                    </a:p>
                  </a:txBody>
                  <a:tcPr marL="92075" marR="92075" marT="46038" marB="46038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 vMerge="1"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7439" name="矩形 17438"/>
          <p:cNvSpPr/>
          <p:nvPr/>
        </p:nvSpPr>
        <p:spPr>
          <a:xfrm>
            <a:off x="3779838" y="2636838"/>
            <a:ext cx="990600" cy="14859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p>
            <a:pPr marL="342900" indent="-342900" algn="just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对顶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342900" indent="-342900" algn="just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角相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342900" indent="-342900" algn="just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等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342900" indent="-342900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endParaRPr lang="zh-CN" altLang="en-US" sz="2800" b="1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442" name="矩形 17441"/>
          <p:cNvSpPr/>
          <p:nvPr/>
        </p:nvSpPr>
        <p:spPr>
          <a:xfrm>
            <a:off x="3802063" y="4784725"/>
            <a:ext cx="914400" cy="1524000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/>
          <a:p>
            <a:pPr marL="342900" indent="-342900" algn="just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邻补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342900" indent="-342900" algn="just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角互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pPr marL="342900" indent="-342900" algn="just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补 </a:t>
            </a:r>
            <a:endParaRPr lang="zh-CN" altLang="en-US" sz="2800" b="1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458" name="矩形 17457"/>
          <p:cNvSpPr/>
          <p:nvPr/>
        </p:nvSpPr>
        <p:spPr>
          <a:xfrm>
            <a:off x="1403350" y="3270250"/>
            <a:ext cx="259238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②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有公共顶点</a:t>
            </a:r>
            <a:r>
              <a:rPr lang="en-US" altLang="zh-CN" sz="2800" b="1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60" name="矩形 17459"/>
          <p:cNvSpPr/>
          <p:nvPr/>
        </p:nvSpPr>
        <p:spPr>
          <a:xfrm>
            <a:off x="1403350" y="3789363"/>
            <a:ext cx="23177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③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没有公共边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61" name="矩形 17460"/>
          <p:cNvSpPr/>
          <p:nvPr/>
        </p:nvSpPr>
        <p:spPr>
          <a:xfrm>
            <a:off x="1403350" y="2420938"/>
            <a:ext cx="2374900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①</a:t>
            </a: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两条直线相交形成的角；</a:t>
            </a:r>
            <a:r>
              <a:rPr lang="zh-CN" altLang="en-US" sz="2800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endParaRPr lang="zh-CN" altLang="en-US" sz="2800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463" name="矩形 17462"/>
          <p:cNvSpPr/>
          <p:nvPr/>
        </p:nvSpPr>
        <p:spPr>
          <a:xfrm>
            <a:off x="1403350" y="4354513"/>
            <a:ext cx="24479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①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两条直线相交而成；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64" name="矩形 17463"/>
          <p:cNvSpPr/>
          <p:nvPr/>
        </p:nvSpPr>
        <p:spPr>
          <a:xfrm>
            <a:off x="1403350" y="5141913"/>
            <a:ext cx="24479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②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有公共顶点</a:t>
            </a:r>
            <a:r>
              <a:rPr lang="en-US" altLang="zh-CN" sz="2800" b="1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;</a:t>
            </a:r>
            <a:endParaRPr lang="en-US" altLang="zh-CN" sz="2800" b="1">
              <a:solidFill>
                <a:srgbClr val="FF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65" name="矩形 17464"/>
          <p:cNvSpPr/>
          <p:nvPr/>
        </p:nvSpPr>
        <p:spPr>
          <a:xfrm>
            <a:off x="1389063" y="5578475"/>
            <a:ext cx="2462212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③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有一条公共边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69" name="矩形 17468"/>
          <p:cNvSpPr/>
          <p:nvPr/>
        </p:nvSpPr>
        <p:spPr>
          <a:xfrm>
            <a:off x="4716463" y="2560638"/>
            <a:ext cx="2087562" cy="1373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①</a:t>
            </a: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都是两条直线相交而成的角；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470" name="矩形 17469"/>
          <p:cNvSpPr/>
          <p:nvPr/>
        </p:nvSpPr>
        <p:spPr>
          <a:xfrm>
            <a:off x="4787900" y="5291138"/>
            <a:ext cx="20161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③</a:t>
            </a: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都是成对出现的</a:t>
            </a:r>
            <a:r>
              <a:rPr lang="zh-CN" altLang="en-US" sz="2800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endParaRPr lang="zh-CN" altLang="en-US" sz="2800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471" name="矩形 17470"/>
          <p:cNvSpPr/>
          <p:nvPr/>
        </p:nvSpPr>
        <p:spPr>
          <a:xfrm>
            <a:off x="4716463" y="4138613"/>
            <a:ext cx="2016125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②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都有一个公共顶点；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7472" name="矩形 17471"/>
          <p:cNvSpPr/>
          <p:nvPr/>
        </p:nvSpPr>
        <p:spPr>
          <a:xfrm>
            <a:off x="6791325" y="3573463"/>
            <a:ext cx="2244725" cy="265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②</a:t>
            </a:r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两直线相交时，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对顶角只有两对</a:t>
            </a:r>
            <a:endParaRPr lang="zh-CN" altLang="en-US" sz="2800" b="1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   邻补角有四对</a:t>
            </a:r>
            <a:r>
              <a:rPr lang="zh-CN" altLang="en-US" sz="2800" dirty="0">
                <a:solidFill>
                  <a:srgbClr val="FF0066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endParaRPr lang="zh-CN" altLang="en-US" sz="2800" dirty="0">
              <a:solidFill>
                <a:srgbClr val="FF0066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7473" name="矩形 17472"/>
          <p:cNvSpPr/>
          <p:nvPr/>
        </p:nvSpPr>
        <p:spPr>
          <a:xfrm>
            <a:off x="6769100" y="2554288"/>
            <a:ext cx="2195513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  <a:buNone/>
            </a:pPr>
            <a:r>
              <a:rPr lang="en-US" altLang="zh-CN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①</a:t>
            </a:r>
            <a:r>
              <a:rPr lang="zh-CN" altLang="en-US" sz="2800" b="1" dirty="0">
                <a:solidFill>
                  <a:srgbClr val="FF0066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有无公共边</a:t>
            </a:r>
            <a:endParaRPr lang="zh-CN" altLang="en-US" sz="2800" b="1" dirty="0">
              <a:solidFill>
                <a:srgbClr val="FF0066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7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7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7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7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17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17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17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4" dur="2000"/>
                                        <p:tgtEl>
                                          <p:spTgt spid="17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4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7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0" dur="1000"/>
                                        <p:tgtEl>
                                          <p:spTgt spid="17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39" grpId="0"/>
      <p:bldP spid="17442" grpId="0"/>
      <p:bldP spid="17458" grpId="0"/>
      <p:bldP spid="17460" grpId="0"/>
      <p:bldP spid="17461" grpId="0"/>
      <p:bldP spid="17463" grpId="0"/>
      <p:bldP spid="17464" grpId="0"/>
      <p:bldP spid="17465" grpId="0"/>
      <p:bldP spid="17469" grpId="0"/>
      <p:bldP spid="17470" grpId="0"/>
      <p:bldP spid="17471" grpId="0"/>
      <p:bldP spid="17472" grpId="0"/>
      <p:bldP spid="1747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40" name="文本框 14339"/>
          <p:cNvSpPr txBox="1"/>
          <p:nvPr/>
        </p:nvSpPr>
        <p:spPr>
          <a:xfrm>
            <a:off x="971550" y="1196975"/>
            <a:ext cx="7056438" cy="3381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5400" b="1" dirty="0">
                <a:latin typeface="Arial" panose="020B0604020202020204" pitchFamily="34" charset="0"/>
              </a:rPr>
              <a:t>作业</a:t>
            </a:r>
            <a:r>
              <a:rPr lang="en-US" altLang="zh-CN" sz="5400" b="1">
                <a:latin typeface="Arial" panose="020B0604020202020204" pitchFamily="34" charset="0"/>
              </a:rPr>
              <a:t>:</a:t>
            </a:r>
            <a:endParaRPr lang="en-US" altLang="zh-CN" sz="5400" b="1">
              <a:latin typeface="Arial" panose="020B0604020202020204" pitchFamily="34" charset="0"/>
            </a:endParaRPr>
          </a:p>
          <a:p>
            <a:endParaRPr lang="en-US" altLang="zh-CN" sz="5400" b="1">
              <a:latin typeface="Arial" panose="020B0604020202020204" pitchFamily="34" charset="0"/>
            </a:endParaRPr>
          </a:p>
          <a:p>
            <a:r>
              <a:rPr lang="en-US" altLang="zh-CN" sz="5400" b="1" dirty="0">
                <a:latin typeface="Arial" panose="020B0604020202020204" pitchFamily="34" charset="0"/>
              </a:rPr>
              <a:t>2</a:t>
            </a:r>
            <a:r>
              <a:rPr lang="zh-CN" altLang="en-US" sz="5400" b="1" dirty="0">
                <a:latin typeface="Arial" panose="020B0604020202020204" pitchFamily="34" charset="0"/>
              </a:rPr>
              <a:t>、书本第</a:t>
            </a:r>
            <a:r>
              <a:rPr lang="en-US" altLang="zh-CN" sz="5400" b="1" dirty="0">
                <a:latin typeface="Arial" panose="020B0604020202020204" pitchFamily="34" charset="0"/>
              </a:rPr>
              <a:t>9</a:t>
            </a:r>
            <a:r>
              <a:rPr lang="zh-CN" altLang="en-US" sz="5400" b="1" dirty="0">
                <a:latin typeface="Arial" panose="020B0604020202020204" pitchFamily="34" charset="0"/>
              </a:rPr>
              <a:t>页</a:t>
            </a:r>
            <a:r>
              <a:rPr lang="en-US" altLang="zh-CN" sz="5400" b="1">
                <a:latin typeface="Arial" panose="020B0604020202020204" pitchFamily="34" charset="0"/>
              </a:rPr>
              <a:t>2</a:t>
            </a:r>
            <a:endParaRPr lang="en-US" altLang="zh-CN" sz="5400" b="1">
              <a:latin typeface="Arial" panose="020B0604020202020204" pitchFamily="34" charset="0"/>
            </a:endParaRPr>
          </a:p>
          <a:p>
            <a:r>
              <a:rPr lang="en-US" altLang="zh-CN" sz="5400" b="1" dirty="0">
                <a:latin typeface="Arial" panose="020B0604020202020204" pitchFamily="34" charset="0"/>
              </a:rPr>
              <a:t>             </a:t>
            </a:r>
            <a:r>
              <a:rPr lang="zh-CN" altLang="en-US" sz="5400" b="1" dirty="0">
                <a:latin typeface="Arial" panose="020B0604020202020204" pitchFamily="34" charset="0"/>
              </a:rPr>
              <a:t>第</a:t>
            </a:r>
            <a:r>
              <a:rPr lang="en-US" altLang="zh-CN" sz="5400" b="1" dirty="0">
                <a:latin typeface="Arial" panose="020B0604020202020204" pitchFamily="34" charset="0"/>
              </a:rPr>
              <a:t>10</a:t>
            </a:r>
            <a:r>
              <a:rPr lang="zh-CN" altLang="en-US" sz="5400" b="1" dirty="0">
                <a:latin typeface="Arial" panose="020B0604020202020204" pitchFamily="34" charset="0"/>
              </a:rPr>
              <a:t>页</a:t>
            </a:r>
            <a:r>
              <a:rPr lang="en-US" altLang="zh-CN" sz="5400" b="1">
                <a:latin typeface="Arial" panose="020B0604020202020204" pitchFamily="34" charset="0"/>
              </a:rPr>
              <a:t>7</a:t>
            </a:r>
            <a:endParaRPr lang="en-US" altLang="zh-CN" sz="5400" b="1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2214</Words>
  <Application>WPS 演示</Application>
  <PresentationFormat>在屏幕上显示</PresentationFormat>
  <Paragraphs>528</Paragraphs>
  <Slides>14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Arial</vt:lpstr>
      <vt:lpstr>宋体</vt:lpstr>
      <vt:lpstr>Wingdings</vt:lpstr>
      <vt:lpstr>华文新魏</vt:lpstr>
      <vt:lpstr>华文中宋</vt:lpstr>
      <vt:lpstr>楷体_GB2312</vt:lpstr>
      <vt:lpstr>Times New Roman</vt:lpstr>
      <vt:lpstr>新宋体</vt:lpstr>
      <vt:lpstr>微软雅黑</vt:lpstr>
      <vt:lpstr>Arial Unicode MS</vt:lpstr>
      <vt:lpstr>默认设计模板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一二三</cp:lastModifiedBy>
  <cp:revision>21</cp:revision>
  <dcterms:created xsi:type="dcterms:W3CDTF">2005-02-21T03:09:30Z</dcterms:created>
  <dcterms:modified xsi:type="dcterms:W3CDTF">2018-02-26T00:29:02Z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2052-10.1.0.7106</vt:lpwstr>
  </property>
</Properties>
</file>