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1" r:id="rId2"/>
    <p:sldId id="378" r:id="rId3"/>
    <p:sldId id="379" r:id="rId4"/>
    <p:sldId id="380" r:id="rId5"/>
    <p:sldId id="381" r:id="rId6"/>
    <p:sldId id="382" r:id="rId7"/>
    <p:sldId id="383" r:id="rId8"/>
    <p:sldId id="384" r:id="rId9"/>
    <p:sldId id="385" r:id="rId10"/>
    <p:sldId id="386" r:id="rId11"/>
    <p:sldId id="387" r:id="rId12"/>
    <p:sldId id="388" r:id="rId13"/>
    <p:sldId id="389" r:id="rId14"/>
    <p:sldId id="390" r:id="rId15"/>
    <p:sldId id="391" r:id="rId16"/>
    <p:sldId id="392" r:id="rId17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4885"/>
    <a:srgbClr val="4886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 autoAdjust="0"/>
    <p:restoredTop sz="94660" autoAdjust="0"/>
  </p:normalViewPr>
  <p:slideViewPr>
    <p:cSldViewPr snapToGrid="0">
      <p:cViewPr varScale="1">
        <p:scale>
          <a:sx n="108" d="100"/>
          <a:sy n="108" d="100"/>
        </p:scale>
        <p:origin x="-636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fld id="{7FDD06FC-7F58-4087-A72D-71DBDCD28798}" type="datetimeFigureOut">
              <a:rPr lang="zh-CN" altLang="en-US"/>
              <a:pPr>
                <a:defRPr/>
              </a:pPr>
              <a:t>2020/7/17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fld id="{71E53F53-623F-44D2-BCD4-2AAD6A889EA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39626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20087D-1EDD-4C58-972D-890AA84EFF1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7080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1D8DE9-596E-4BF9-90F9-6FB021F7F2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9717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8269A9-8765-4EFD-8AAF-289019BA559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824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08938A-F45B-4752-926B-B373D2F45D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2053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D8CC0-0BE9-4B42-BF46-EC859142663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503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7BCF5-1BD3-48CA-A33D-477A7E990FF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4452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94B94-F6E8-495B-AD01-3EF82F885C7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3852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A4372-E724-4CC3-B6F5-9AA19A2DB13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2253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80A85B-92F5-4955-9394-5233D3FC9A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5667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73DF00-DF8E-4D27-809E-9F7A684A561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1629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CFAC4E-69DF-4615-B5F4-4B6157681F0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5342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68F7C07-F1B0-4664-B9C9-0B0E8BC622F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slide" Target="slide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075" y="354013"/>
            <a:ext cx="7481888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矩形 6"/>
          <p:cNvSpPr>
            <a:spLocks noChangeArrowheads="1"/>
          </p:cNvSpPr>
          <p:nvPr/>
        </p:nvSpPr>
        <p:spPr bwMode="auto">
          <a:xfrm>
            <a:off x="0" y="4902200"/>
            <a:ext cx="12192000" cy="195580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52" name="文本框 12"/>
          <p:cNvSpPr txBox="1">
            <a:spLocks noChangeArrowheads="1"/>
          </p:cNvSpPr>
          <p:nvPr/>
        </p:nvSpPr>
        <p:spPr bwMode="auto">
          <a:xfrm>
            <a:off x="1034440" y="2357438"/>
            <a:ext cx="697071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6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程序的顺序结构</a:t>
            </a:r>
            <a:endParaRPr lang="zh-CN" altLang="en-US" sz="6600" b="1" dirty="0">
              <a:solidFill>
                <a:srgbClr val="1C488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53" name="组合 13"/>
          <p:cNvGrpSpPr>
            <a:grpSpLocks noChangeAspect="1"/>
          </p:cNvGrpSpPr>
          <p:nvPr/>
        </p:nvGrpSpPr>
        <p:grpSpPr bwMode="auto">
          <a:xfrm>
            <a:off x="6804025" y="3178175"/>
            <a:ext cx="5578475" cy="3481388"/>
            <a:chOff x="0" y="0"/>
            <a:chExt cx="5324473" cy="3322983"/>
          </a:xfrm>
        </p:grpSpPr>
        <p:pic>
          <p:nvPicPr>
            <p:cNvPr id="2054" name="图片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2040"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" name="图片 1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633" r="2628"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71797" y="1916833"/>
            <a:ext cx="4609083" cy="932335"/>
          </a:xfrm>
        </p:spPr>
        <p:txBody>
          <a:bodyPr>
            <a:noAutofit/>
          </a:bodyPr>
          <a:lstStyle/>
          <a:p>
            <a:r>
              <a:rPr lang="zh-CN" altLang="en-US" sz="6000" dirty="0" smtClean="0"/>
              <a:t>知识讲堂</a:t>
            </a:r>
            <a:endParaRPr lang="zh-CN" altLang="en-US" sz="60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80587" y="3212976"/>
            <a:ext cx="5263819" cy="1944216"/>
          </a:xfrm>
        </p:spPr>
        <p:txBody>
          <a:bodyPr>
            <a:normAutofit/>
          </a:bodyPr>
          <a:lstStyle/>
          <a:p>
            <a:r>
              <a:rPr lang="zh-CN" altLang="en-US" sz="3600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顺序结构</a:t>
            </a:r>
            <a:endParaRPr lang="en-US" altLang="zh-CN" sz="3600" u="sng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3600" dirty="0" smtClean="0"/>
              <a:t>分支结构</a:t>
            </a:r>
            <a:endParaRPr lang="en-US" altLang="zh-CN" sz="3600" dirty="0" smtClean="0"/>
          </a:p>
          <a:p>
            <a:r>
              <a:rPr lang="zh-CN" altLang="en-US" sz="3600" dirty="0"/>
              <a:t>循环</a:t>
            </a:r>
            <a:r>
              <a:rPr lang="zh-CN" altLang="en-US" sz="3600" dirty="0" smtClean="0"/>
              <a:t>结构</a:t>
            </a:r>
            <a:endParaRPr lang="en-US" altLang="zh-CN" sz="3600" dirty="0" smtClean="0"/>
          </a:p>
        </p:txBody>
      </p:sp>
      <p:sp>
        <p:nvSpPr>
          <p:cNvPr id="4" name="椭圆 3"/>
          <p:cNvSpPr/>
          <p:nvPr/>
        </p:nvSpPr>
        <p:spPr>
          <a:xfrm>
            <a:off x="1391478" y="1988840"/>
            <a:ext cx="2496277" cy="1872208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半闭框 4"/>
          <p:cNvSpPr/>
          <p:nvPr/>
        </p:nvSpPr>
        <p:spPr>
          <a:xfrm rot="7958254">
            <a:off x="1855910" y="2216281"/>
            <a:ext cx="1156396" cy="1417324"/>
          </a:xfrm>
          <a:prstGeom prst="halfFrame">
            <a:avLst>
              <a:gd name="adj1" fmla="val 33333"/>
              <a:gd name="adj2" fmla="val 3238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7" name="直接箭头连接符 6"/>
          <p:cNvCxnSpPr>
            <a:stCxn id="4" idx="6"/>
          </p:cNvCxnSpPr>
          <p:nvPr/>
        </p:nvCxnSpPr>
        <p:spPr>
          <a:xfrm>
            <a:off x="3887755" y="2924944"/>
            <a:ext cx="5856651" cy="0"/>
          </a:xfrm>
          <a:prstGeom prst="straightConnector1">
            <a:avLst/>
          </a:prstGeom>
          <a:ln w="76200">
            <a:solidFill>
              <a:srgbClr val="92D050"/>
            </a:solidFill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1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BA260-F7EB-42E9-9645-74FDC5D60B7A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12" name="灯片编号占位符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40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3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719403" y="264418"/>
            <a:ext cx="8064896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1.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 程序的顺序结构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1007435" y="1916832"/>
            <a:ext cx="2304256" cy="955268"/>
            <a:chOff x="3419872" y="1916832"/>
            <a:chExt cx="1728192" cy="955268"/>
          </a:xfrm>
        </p:grpSpPr>
        <p:sp>
          <p:nvSpPr>
            <p:cNvPr id="7" name="TextBox 6"/>
            <p:cNvSpPr txBox="1"/>
            <p:nvPr/>
          </p:nvSpPr>
          <p:spPr>
            <a:xfrm>
              <a:off x="3419872" y="2348880"/>
              <a:ext cx="1728192" cy="523220"/>
            </a:xfrm>
            <a:prstGeom prst="rect">
              <a:avLst/>
            </a:prstGeom>
            <a:noFill/>
            <a:ln w="28575">
              <a:solidFill>
                <a:srgbClr val="195324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楷体" panose="02010600040101010101" pitchFamily="2" charset="-122"/>
                  <a:ea typeface="华文楷体" panose="02010600040101010101" pitchFamily="2" charset="-122"/>
                </a:rPr>
                <a:t>语句</a:t>
              </a:r>
              <a:r>
                <a:rPr lang="en-US" altLang="zh-CN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楷体" panose="02010600040101010101" pitchFamily="2" charset="-122"/>
                  <a:ea typeface="华文楷体" panose="02010600040101010101" pitchFamily="2" charset="-122"/>
                </a:rPr>
                <a:t>1</a:t>
              </a:r>
              <a:endParaRPr lang="zh-CN" altLang="en-US" sz="2800" b="1" dirty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cxnSp>
          <p:nvCxnSpPr>
            <p:cNvPr id="9" name="直接箭头连接符 8"/>
            <p:cNvCxnSpPr/>
            <p:nvPr/>
          </p:nvCxnSpPr>
          <p:spPr>
            <a:xfrm>
              <a:off x="4269879" y="1916832"/>
              <a:ext cx="14089" cy="432048"/>
            </a:xfrm>
            <a:prstGeom prst="straightConnector1">
              <a:avLst/>
            </a:prstGeom>
            <a:ln w="28575">
              <a:solidFill>
                <a:srgbClr val="195324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>
            <a:off x="1007435" y="2872100"/>
            <a:ext cx="2304256" cy="936104"/>
            <a:chOff x="3419872" y="2872100"/>
            <a:chExt cx="1728192" cy="936104"/>
          </a:xfrm>
        </p:grpSpPr>
        <p:sp>
          <p:nvSpPr>
            <p:cNvPr id="11" name="TextBox 10"/>
            <p:cNvSpPr txBox="1"/>
            <p:nvPr/>
          </p:nvSpPr>
          <p:spPr>
            <a:xfrm>
              <a:off x="3419872" y="3284984"/>
              <a:ext cx="1728192" cy="523220"/>
            </a:xfrm>
            <a:prstGeom prst="rect">
              <a:avLst/>
            </a:prstGeom>
            <a:noFill/>
            <a:ln w="28575">
              <a:solidFill>
                <a:srgbClr val="195324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楷体" panose="02010600040101010101" pitchFamily="2" charset="-122"/>
                  <a:ea typeface="华文楷体" panose="02010600040101010101" pitchFamily="2" charset="-122"/>
                </a:rPr>
                <a:t>语句</a:t>
              </a:r>
              <a:r>
                <a:rPr lang="en-US" altLang="zh-CN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楷体" panose="02010600040101010101" pitchFamily="2" charset="-122"/>
                  <a:ea typeface="华文楷体" panose="02010600040101010101" pitchFamily="2" charset="-122"/>
                </a:rPr>
                <a:t>2</a:t>
              </a:r>
              <a:endParaRPr lang="zh-CN" altLang="en-US" sz="2800" b="1" dirty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cxnSp>
          <p:nvCxnSpPr>
            <p:cNvPr id="13" name="直接箭头连接符 12"/>
            <p:cNvCxnSpPr>
              <a:stCxn id="7" idx="2"/>
              <a:endCxn id="11" idx="0"/>
            </p:cNvCxnSpPr>
            <p:nvPr/>
          </p:nvCxnSpPr>
          <p:spPr>
            <a:xfrm>
              <a:off x="4283968" y="2872100"/>
              <a:ext cx="0" cy="412884"/>
            </a:xfrm>
            <a:prstGeom prst="straightConnector1">
              <a:avLst/>
            </a:prstGeom>
            <a:ln w="28575">
              <a:solidFill>
                <a:srgbClr val="195324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1007435" y="3808204"/>
            <a:ext cx="2304256" cy="1728192"/>
            <a:chOff x="3419872" y="3808204"/>
            <a:chExt cx="1728192" cy="1728192"/>
          </a:xfrm>
        </p:grpSpPr>
        <p:sp>
          <p:nvSpPr>
            <p:cNvPr id="12" name="TextBox 11"/>
            <p:cNvSpPr txBox="1"/>
            <p:nvPr/>
          </p:nvSpPr>
          <p:spPr>
            <a:xfrm>
              <a:off x="3419872" y="5013176"/>
              <a:ext cx="1728192" cy="523220"/>
            </a:xfrm>
            <a:prstGeom prst="rect">
              <a:avLst/>
            </a:prstGeom>
            <a:noFill/>
            <a:ln w="28575">
              <a:solidFill>
                <a:srgbClr val="195324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楷体" panose="02010600040101010101" pitchFamily="2" charset="-122"/>
                  <a:ea typeface="华文楷体" panose="02010600040101010101" pitchFamily="2" charset="-122"/>
                </a:rPr>
                <a:t>语句</a:t>
              </a:r>
              <a:r>
                <a:rPr lang="en-US" altLang="zh-CN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楷体" panose="02010600040101010101" pitchFamily="2" charset="-122"/>
                  <a:ea typeface="华文楷体" panose="02010600040101010101" pitchFamily="2" charset="-122"/>
                </a:rPr>
                <a:t>n</a:t>
              </a:r>
              <a:endParaRPr lang="zh-CN" altLang="en-US" sz="2800" b="1" dirty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cxnSp>
          <p:nvCxnSpPr>
            <p:cNvPr id="14" name="直接箭头连接符 13"/>
            <p:cNvCxnSpPr/>
            <p:nvPr/>
          </p:nvCxnSpPr>
          <p:spPr>
            <a:xfrm>
              <a:off x="4269879" y="3808204"/>
              <a:ext cx="0" cy="412884"/>
            </a:xfrm>
            <a:prstGeom prst="straightConnector1">
              <a:avLst/>
            </a:prstGeom>
            <a:ln w="28575">
              <a:solidFill>
                <a:srgbClr val="195324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Box 14"/>
            <p:cNvSpPr txBox="1"/>
            <p:nvPr/>
          </p:nvSpPr>
          <p:spPr>
            <a:xfrm>
              <a:off x="3419872" y="4060232"/>
              <a:ext cx="1728192" cy="523220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楷体" panose="02010600040101010101" pitchFamily="2" charset="-122"/>
                  <a:ea typeface="华文楷体" panose="02010600040101010101" pitchFamily="2" charset="-122"/>
                </a:rPr>
                <a:t>……</a:t>
              </a:r>
              <a:endParaRPr lang="zh-CN" altLang="en-US" sz="2800" b="1" dirty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cxnSp>
          <p:nvCxnSpPr>
            <p:cNvPr id="16" name="直接箭头连接符 15"/>
            <p:cNvCxnSpPr>
              <a:stCxn id="15" idx="2"/>
              <a:endCxn id="12" idx="0"/>
            </p:cNvCxnSpPr>
            <p:nvPr/>
          </p:nvCxnSpPr>
          <p:spPr>
            <a:xfrm>
              <a:off x="4283968" y="4583452"/>
              <a:ext cx="0" cy="429724"/>
            </a:xfrm>
            <a:prstGeom prst="straightConnector1">
              <a:avLst/>
            </a:prstGeom>
            <a:ln w="28575">
              <a:solidFill>
                <a:srgbClr val="195324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24" name="组合 1023"/>
          <p:cNvGrpSpPr/>
          <p:nvPr/>
        </p:nvGrpSpPr>
        <p:grpSpPr>
          <a:xfrm>
            <a:off x="3898723" y="1604549"/>
            <a:ext cx="7744166" cy="3553805"/>
            <a:chOff x="3068058" y="1650248"/>
            <a:chExt cx="5808124" cy="3553805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8058" y="1650248"/>
              <a:ext cx="1823159" cy="1680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Box 29"/>
            <p:cNvSpPr txBox="1"/>
            <p:nvPr/>
          </p:nvSpPr>
          <p:spPr>
            <a:xfrm>
              <a:off x="3979638" y="3511282"/>
              <a:ext cx="4896544" cy="1692771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19050">
              <a:solidFill>
                <a:srgbClr val="195324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latin typeface="华文楷体" panose="02010600040101010101" pitchFamily="2" charset="-122"/>
                  <a:ea typeface="华文楷体" panose="02010600040101010101" pitchFamily="2" charset="-122"/>
                </a:rPr>
                <a:t>程序的执行一般按照书写的顺序，</a:t>
              </a:r>
              <a:r>
                <a:rPr lang="zh-CN" altLang="en-US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楷体" panose="02010600040101010101" pitchFamily="2" charset="-122"/>
                  <a:ea typeface="华文楷体" panose="02010600040101010101" pitchFamily="2" charset="-122"/>
                </a:rPr>
                <a:t>由上而下</a:t>
              </a:r>
              <a:r>
                <a:rPr lang="zh-CN" altLang="en-US" sz="2800" dirty="0" smtClean="0">
                  <a:latin typeface="华文楷体" panose="02010600040101010101" pitchFamily="2" charset="-122"/>
                  <a:ea typeface="华文楷体" panose="02010600040101010101" pitchFamily="2" charset="-122"/>
                </a:rPr>
                <a:t>、</a:t>
              </a:r>
              <a:r>
                <a:rPr lang="zh-CN" altLang="en-US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楷体" panose="02010600040101010101" pitchFamily="2" charset="-122"/>
                  <a:ea typeface="华文楷体" panose="02010600040101010101" pitchFamily="2" charset="-122"/>
                </a:rPr>
                <a:t>从左到右</a:t>
              </a:r>
              <a:r>
                <a:rPr lang="zh-CN" altLang="en-US" sz="2800" dirty="0" smtClean="0">
                  <a:latin typeface="华文楷体" panose="02010600040101010101" pitchFamily="2" charset="-122"/>
                  <a:ea typeface="华文楷体" panose="02010600040101010101" pitchFamily="2" charset="-122"/>
                </a:rPr>
                <a:t>依次逐个语句执行，这种程序结构称为</a:t>
              </a:r>
              <a:r>
                <a:rPr lang="zh-CN" altLang="en-US" sz="4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楷体" panose="02010600040101010101" pitchFamily="2" charset="-122"/>
                  <a:ea typeface="华文楷体" panose="02010600040101010101" pitchFamily="2" charset="-122"/>
                </a:rPr>
                <a:t>顺序结构</a:t>
              </a:r>
              <a:r>
                <a:rPr lang="zh-CN" altLang="en-US" sz="2800" dirty="0" smtClean="0">
                  <a:latin typeface="华文楷体" panose="02010600040101010101" pitchFamily="2" charset="-122"/>
                  <a:ea typeface="华文楷体" panose="02010600040101010101" pitchFamily="2" charset="-122"/>
                </a:rPr>
                <a:t>。</a:t>
              </a:r>
              <a:endPara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2451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程序是由若干个语句组成的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x=8</a:t>
            </a:r>
          </a:p>
          <a:p>
            <a:r>
              <a:rPr lang="en-US" altLang="zh-CN" dirty="0" smtClean="0"/>
              <a:t>y=6</a:t>
            </a:r>
          </a:p>
          <a:p>
            <a:r>
              <a:rPr lang="en-US" altLang="zh-CN" dirty="0" smtClean="0">
                <a:solidFill>
                  <a:srgbClr val="FF0000"/>
                </a:solidFill>
              </a:rPr>
              <a:t>x=x+2</a:t>
            </a:r>
          </a:p>
          <a:p>
            <a:r>
              <a:rPr lang="en-US" altLang="zh-CN" dirty="0" smtClean="0"/>
              <a:t>Print  “x=” ; x</a:t>
            </a:r>
          </a:p>
          <a:p>
            <a:r>
              <a:rPr lang="en-US" altLang="zh-CN" dirty="0" smtClean="0"/>
              <a:t>Print  “y=” ; y</a:t>
            </a:r>
          </a:p>
          <a:p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10343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Text Box 2"/>
          <p:cNvSpPr txBox="1">
            <a:spLocks noChangeArrowheads="1"/>
          </p:cNvSpPr>
          <p:nvPr/>
        </p:nvSpPr>
        <p:spPr bwMode="auto">
          <a:xfrm>
            <a:off x="2324100" y="533401"/>
            <a:ext cx="510909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1" lang="zh-CN" altLang="en-US" sz="4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隶书" pitchFamily="49" charset="-122"/>
              </a:rPr>
              <a:t>赋值语句的方向性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2857501" y="2500314"/>
            <a:ext cx="593936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3200" b="1">
                <a:latin typeface="仿宋_GB2312" pitchFamily="49" charset="-122"/>
                <a:ea typeface="仿宋_GB2312" pitchFamily="49" charset="-122"/>
              </a:rPr>
              <a:t>&lt;</a:t>
            </a:r>
            <a:r>
              <a:rPr kumimoji="1" lang="zh-CN" altLang="en-US" sz="3200" b="1">
                <a:latin typeface="仿宋_GB2312" pitchFamily="49" charset="-122"/>
                <a:ea typeface="仿宋_GB2312" pitchFamily="49" charset="-122"/>
              </a:rPr>
              <a:t>变量</a:t>
            </a:r>
            <a:r>
              <a:rPr kumimoji="1" lang="en-US" altLang="zh-CN" sz="3200" b="1">
                <a:latin typeface="仿宋_GB2312" pitchFamily="49" charset="-122"/>
                <a:ea typeface="仿宋_GB2312" pitchFamily="49" charset="-122"/>
              </a:rPr>
              <a:t>&gt; = &lt;</a:t>
            </a:r>
            <a:r>
              <a:rPr kumimoji="1" lang="zh-CN" altLang="en-US" sz="3200" b="1">
                <a:latin typeface="仿宋_GB2312" pitchFamily="49" charset="-122"/>
                <a:ea typeface="仿宋_GB2312" pitchFamily="49" charset="-122"/>
              </a:rPr>
              <a:t>表达式</a:t>
            </a:r>
            <a:r>
              <a:rPr kumimoji="1" lang="en-US" altLang="zh-CN" sz="3200" b="1">
                <a:latin typeface="仿宋_GB2312" pitchFamily="49" charset="-122"/>
                <a:ea typeface="仿宋_GB2312" pitchFamily="49" charset="-122"/>
              </a:rPr>
              <a:t>&gt;</a:t>
            </a:r>
          </a:p>
        </p:txBody>
      </p:sp>
      <p:pic>
        <p:nvPicPr>
          <p:cNvPr id="19460" name="Picture 4" descr="heart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1" y="501651"/>
            <a:ext cx="48683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1621" name="Line 5"/>
          <p:cNvSpPr>
            <a:spLocks noChangeShapeType="1"/>
          </p:cNvSpPr>
          <p:nvPr/>
        </p:nvSpPr>
        <p:spPr bwMode="auto">
          <a:xfrm>
            <a:off x="6718300" y="3065463"/>
            <a:ext cx="0" cy="6858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1622" name="Text Box 6"/>
          <p:cNvSpPr txBox="1">
            <a:spLocks noChangeArrowheads="1"/>
          </p:cNvSpPr>
          <p:nvPr/>
        </p:nvSpPr>
        <p:spPr bwMode="auto">
          <a:xfrm>
            <a:off x="6921500" y="3065463"/>
            <a:ext cx="44873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2400" b="1">
                <a:latin typeface="Times New Roman" pitchFamily="18" charset="0"/>
                <a:cs typeface="Times New Roman" pitchFamily="18" charset="0"/>
              </a:rPr>
              <a:t>1</a:t>
            </a:r>
            <a:endParaRPr kumimoji="1" lang="en-US" altLang="zh-CN" sz="2400" b="1">
              <a:latin typeface="Times New Roman" pitchFamily="18" charset="0"/>
            </a:endParaRPr>
          </a:p>
        </p:txBody>
      </p:sp>
      <p:sp>
        <p:nvSpPr>
          <p:cNvPr id="111623" name="Text Box 7"/>
          <p:cNvSpPr txBox="1">
            <a:spLocks noChangeArrowheads="1"/>
          </p:cNvSpPr>
          <p:nvPr/>
        </p:nvSpPr>
        <p:spPr bwMode="auto">
          <a:xfrm>
            <a:off x="6007100" y="3924300"/>
            <a:ext cx="35862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 b="1">
                <a:latin typeface="Times New Roman" pitchFamily="18" charset="0"/>
              </a:rPr>
              <a:t>先计算右边</a:t>
            </a:r>
            <a:r>
              <a:rPr kumimoji="1" lang="en-US" altLang="zh-CN" sz="2400" b="1">
                <a:latin typeface="Times New Roman" pitchFamily="18" charset="0"/>
              </a:rPr>
              <a:t>—</a:t>
            </a:r>
            <a:r>
              <a:rPr kumimoji="1" lang="zh-CN" altLang="en-US" sz="2400" b="1">
                <a:latin typeface="Times New Roman" pitchFamily="18" charset="0"/>
              </a:rPr>
              <a:t>表达式的值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4076700" y="3217863"/>
            <a:ext cx="2844800" cy="1981200"/>
            <a:chOff x="1920" y="1584"/>
            <a:chExt cx="1344" cy="1248"/>
          </a:xfrm>
        </p:grpSpPr>
        <p:sp>
          <p:nvSpPr>
            <p:cNvPr id="19469" name="Line 9"/>
            <p:cNvSpPr>
              <a:spLocks noChangeShapeType="1"/>
            </p:cNvSpPr>
            <p:nvPr/>
          </p:nvSpPr>
          <p:spPr bwMode="auto">
            <a:xfrm>
              <a:off x="3264" y="2400"/>
              <a:ext cx="0" cy="432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0" name="Line 10"/>
            <p:cNvSpPr>
              <a:spLocks noChangeShapeType="1"/>
            </p:cNvSpPr>
            <p:nvPr/>
          </p:nvSpPr>
          <p:spPr bwMode="auto">
            <a:xfrm>
              <a:off x="1920" y="2832"/>
              <a:ext cx="1344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1" name="Line 11"/>
            <p:cNvSpPr>
              <a:spLocks noChangeShapeType="1"/>
            </p:cNvSpPr>
            <p:nvPr/>
          </p:nvSpPr>
          <p:spPr bwMode="auto">
            <a:xfrm flipV="1">
              <a:off x="1920" y="1584"/>
              <a:ext cx="0" cy="1248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1628" name="Text Box 12"/>
          <p:cNvSpPr txBox="1">
            <a:spLocks noChangeArrowheads="1"/>
          </p:cNvSpPr>
          <p:nvPr/>
        </p:nvSpPr>
        <p:spPr bwMode="auto">
          <a:xfrm>
            <a:off x="4991100" y="5275263"/>
            <a:ext cx="44873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2400" b="1">
                <a:latin typeface="Times New Roman" pitchFamily="18" charset="0"/>
                <a:cs typeface="Times New Roman" pitchFamily="18" charset="0"/>
              </a:rPr>
              <a:t>2</a:t>
            </a:r>
            <a:endParaRPr kumimoji="1" lang="en-US" altLang="zh-CN" sz="2400" b="1">
              <a:latin typeface="Times New Roman" pitchFamily="18" charset="0"/>
            </a:endParaRPr>
          </a:p>
        </p:txBody>
      </p:sp>
      <p:sp>
        <p:nvSpPr>
          <p:cNvPr id="111629" name="Text Box 13"/>
          <p:cNvSpPr txBox="1">
            <a:spLocks noChangeArrowheads="1"/>
          </p:cNvSpPr>
          <p:nvPr/>
        </p:nvSpPr>
        <p:spPr bwMode="auto">
          <a:xfrm>
            <a:off x="2084917" y="5808663"/>
            <a:ext cx="7863416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 b="1">
                <a:latin typeface="Times New Roman" pitchFamily="18" charset="0"/>
              </a:rPr>
              <a:t>再把右边</a:t>
            </a:r>
            <a:r>
              <a:rPr kumimoji="1" lang="en-US" altLang="zh-CN" sz="2400" b="1">
                <a:latin typeface="Times New Roman" pitchFamily="18" charset="0"/>
              </a:rPr>
              <a:t>—</a:t>
            </a:r>
            <a:r>
              <a:rPr kumimoji="1" lang="zh-CN" altLang="en-US" sz="2400" b="1">
                <a:latin typeface="Times New Roman" pitchFamily="18" charset="0"/>
              </a:rPr>
              <a:t>表达式的值</a:t>
            </a:r>
            <a:r>
              <a:rPr kumimoji="1" lang="zh-CN" altLang="en-US" sz="2400" b="1">
                <a:latin typeface="Times New Roman" pitchFamily="18" charset="0"/>
                <a:sym typeface="Wingdings" pitchFamily="2" charset="2"/>
              </a:rPr>
              <a:t></a:t>
            </a:r>
            <a:r>
              <a:rPr kumimoji="1" lang="zh-CN" altLang="en-US" sz="2400" b="1">
                <a:latin typeface="Times New Roman" pitchFamily="18" charset="0"/>
              </a:rPr>
              <a:t>左边</a:t>
            </a:r>
            <a:r>
              <a:rPr kumimoji="1" lang="en-US" altLang="zh-CN" sz="2400" b="1">
                <a:latin typeface="Times New Roman" pitchFamily="18" charset="0"/>
              </a:rPr>
              <a:t>—</a:t>
            </a:r>
            <a:r>
              <a:rPr kumimoji="1" lang="zh-CN" altLang="en-US" sz="2400" b="1">
                <a:latin typeface="Times New Roman" pitchFamily="18" charset="0"/>
              </a:rPr>
              <a:t>变量</a:t>
            </a:r>
          </a:p>
        </p:txBody>
      </p:sp>
      <p:sp>
        <p:nvSpPr>
          <p:cNvPr id="19467" name="Text Box 14"/>
          <p:cNvSpPr txBox="1">
            <a:spLocks noChangeArrowheads="1"/>
          </p:cNvSpPr>
          <p:nvPr/>
        </p:nvSpPr>
        <p:spPr bwMode="auto">
          <a:xfrm>
            <a:off x="3524251" y="1568451"/>
            <a:ext cx="5429249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lvl="1" eaLnBrk="1" hangingPunct="1"/>
            <a:r>
              <a:rPr lang="en-US" altLang="zh-CN" sz="3600" dirty="0" smtClean="0">
                <a:solidFill>
                  <a:srgbClr val="FF0000"/>
                </a:solidFill>
              </a:rPr>
              <a:t>a  </a:t>
            </a:r>
            <a:r>
              <a:rPr lang="en-US" altLang="zh-CN" sz="3600" dirty="0">
                <a:solidFill>
                  <a:srgbClr val="FF0000"/>
                </a:solidFill>
              </a:rPr>
              <a:t>=  text1.text</a:t>
            </a:r>
          </a:p>
        </p:txBody>
      </p:sp>
      <p:cxnSp>
        <p:nvCxnSpPr>
          <p:cNvPr id="19468" name="直接箭头连接符 16"/>
          <p:cNvCxnSpPr>
            <a:cxnSpLocks noChangeShapeType="1"/>
          </p:cNvCxnSpPr>
          <p:nvPr/>
        </p:nvCxnSpPr>
        <p:spPr bwMode="auto">
          <a:xfrm rot="5400000">
            <a:off x="4737630" y="1499130"/>
            <a:ext cx="428625" cy="2116"/>
          </a:xfrm>
          <a:prstGeom prst="straightConnector1">
            <a:avLst/>
          </a:prstGeom>
          <a:noFill/>
          <a:ln w="5715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92876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16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16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6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111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111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" fill="hold"/>
                                        <p:tgtEl>
                                          <p:spTgt spid="111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1" grpId="0" animBg="1"/>
      <p:bldP spid="111622" grpId="0" build="p" autoUpdateAnimBg="0"/>
      <p:bldP spid="111623" grpId="0" build="p" autoUpdateAnimBg="0"/>
      <p:bldP spid="111628" grpId="0" build="p" autoUpdateAnimBg="0"/>
      <p:bldP spid="111629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程序是由若干个语句组成的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mtClean="0"/>
              <a:t>x=8</a:t>
            </a:r>
          </a:p>
          <a:p>
            <a:r>
              <a:rPr lang="en-US" altLang="zh-CN" smtClean="0"/>
              <a:t>y=6</a:t>
            </a:r>
          </a:p>
          <a:p>
            <a:r>
              <a:rPr lang="en-US" altLang="zh-CN" smtClean="0">
                <a:solidFill>
                  <a:srgbClr val="FF0000"/>
                </a:solidFill>
              </a:rPr>
              <a:t>x=x+2</a:t>
            </a:r>
          </a:p>
          <a:p>
            <a:r>
              <a:rPr lang="en-US" altLang="zh-CN" smtClean="0"/>
              <a:t>Print  “x=” ; x</a:t>
            </a:r>
          </a:p>
          <a:p>
            <a:r>
              <a:rPr lang="en-US" altLang="zh-CN" smtClean="0"/>
              <a:t>Print  “y=” ; y</a:t>
            </a:r>
          </a:p>
          <a:p>
            <a:endParaRPr lang="en-US" altLang="zh-CN" smtClean="0"/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1871133" y="4953001"/>
            <a:ext cx="5929828" cy="181588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800" dirty="0">
                <a:latin typeface="黑体" pitchFamily="2" charset="-122"/>
                <a:ea typeface="黑体" pitchFamily="2" charset="-122"/>
              </a:rPr>
              <a:t>赋值语句中的</a:t>
            </a:r>
            <a:r>
              <a:rPr lang="zh-CN" altLang="en-US" sz="2800" dirty="0">
                <a:ea typeface="黑体" pitchFamily="2" charset="-122"/>
              </a:rPr>
              <a:t>“</a:t>
            </a:r>
            <a:r>
              <a:rPr lang="en-US" altLang="zh-CN" sz="2800" dirty="0">
                <a:latin typeface="黑体" pitchFamily="2" charset="-122"/>
                <a:ea typeface="黑体" pitchFamily="2" charset="-122"/>
              </a:rPr>
              <a:t>=</a:t>
            </a:r>
            <a:r>
              <a:rPr lang="en-US" altLang="zh-CN" sz="2800" dirty="0">
                <a:ea typeface="黑体" pitchFamily="2" charset="-122"/>
              </a:rPr>
              <a:t>“</a:t>
            </a:r>
            <a:r>
              <a:rPr lang="zh-CN" altLang="en-US" sz="2800" dirty="0">
                <a:latin typeface="黑体" pitchFamily="2" charset="-122"/>
                <a:ea typeface="黑体" pitchFamily="2" charset="-122"/>
              </a:rPr>
              <a:t>称为</a:t>
            </a:r>
            <a:r>
              <a:rPr lang="zh-CN" altLang="en-US" sz="2800" dirty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赋值号</a:t>
            </a:r>
          </a:p>
          <a:p>
            <a:pPr eaLnBrk="1" hangingPunct="1"/>
            <a:r>
              <a:rPr lang="zh-CN" altLang="en-US" sz="2800" dirty="0">
                <a:latin typeface="黑体" pitchFamily="2" charset="-122"/>
                <a:ea typeface="黑体" pitchFamily="2" charset="-122"/>
              </a:rPr>
              <a:t>赋值语句的功能是把赋值号右边表达</a:t>
            </a:r>
          </a:p>
          <a:p>
            <a:pPr eaLnBrk="1" hangingPunct="1"/>
            <a:r>
              <a:rPr lang="zh-CN" altLang="en-US" sz="2800" dirty="0">
                <a:latin typeface="黑体" pitchFamily="2" charset="-122"/>
                <a:ea typeface="黑体" pitchFamily="2" charset="-122"/>
              </a:rPr>
              <a:t>式的值赋给左边的变量</a:t>
            </a:r>
          </a:p>
          <a:p>
            <a:pPr eaLnBrk="1" hangingPunct="1"/>
            <a:r>
              <a:rPr lang="zh-CN" altLang="en-US" sz="2800" dirty="0">
                <a:latin typeface="黑体" pitchFamily="2" charset="-122"/>
                <a:ea typeface="黑体" pitchFamily="2" charset="-122"/>
              </a:rPr>
              <a:t>赋值号与数学中的等号是不相同的</a:t>
            </a:r>
          </a:p>
        </p:txBody>
      </p:sp>
      <p:sp>
        <p:nvSpPr>
          <p:cNvPr id="96261" name="WordArt 5"/>
          <p:cNvSpPr>
            <a:spLocks noChangeArrowheads="1" noChangeShapeType="1" noTextEdit="1"/>
          </p:cNvSpPr>
          <p:nvPr/>
        </p:nvSpPr>
        <p:spPr bwMode="auto">
          <a:xfrm>
            <a:off x="8208433" y="3573463"/>
            <a:ext cx="1524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x=10</a:t>
            </a:r>
            <a:endParaRPr lang="zh-CN" altLang="en-US" sz="3600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</p:txBody>
      </p:sp>
      <p:sp>
        <p:nvSpPr>
          <p:cNvPr id="96262" name="WordArt 6"/>
          <p:cNvSpPr>
            <a:spLocks noChangeArrowheads="1" noChangeShapeType="1" noTextEdit="1"/>
          </p:cNvSpPr>
          <p:nvPr/>
        </p:nvSpPr>
        <p:spPr bwMode="auto">
          <a:xfrm>
            <a:off x="8208433" y="4221163"/>
            <a:ext cx="1524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y=6</a:t>
            </a:r>
            <a:endParaRPr lang="zh-CN" altLang="en-US" sz="3600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36791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6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6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1" grpId="0" animBg="1"/>
      <p:bldP spid="9626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2734734" y="1880320"/>
            <a:ext cx="7200900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4000"/>
              <a:t>a = 3</a:t>
            </a:r>
          </a:p>
          <a:p>
            <a:pPr eaLnBrk="1" hangingPunct="1"/>
            <a:r>
              <a:rPr lang="en-US" altLang="zh-CN" sz="4000"/>
              <a:t>a = a + 1</a:t>
            </a:r>
          </a:p>
          <a:p>
            <a:pPr eaLnBrk="1" hangingPunct="1"/>
            <a:r>
              <a:rPr lang="en-US" altLang="zh-CN" sz="4000"/>
              <a:t>b=a</a:t>
            </a:r>
          </a:p>
          <a:p>
            <a:pPr eaLnBrk="1" hangingPunct="1"/>
            <a:r>
              <a:rPr lang="en-US" altLang="zh-CN" sz="4000"/>
              <a:t>a=b+1</a:t>
            </a:r>
          </a:p>
          <a:p>
            <a:pPr eaLnBrk="1" hangingPunct="1"/>
            <a:r>
              <a:rPr lang="en-US" altLang="zh-CN" sz="4000"/>
              <a:t>Print  a , b</a:t>
            </a:r>
          </a:p>
        </p:txBody>
      </p:sp>
      <p:sp>
        <p:nvSpPr>
          <p:cNvPr id="98308" name="WordArt 4"/>
          <p:cNvSpPr>
            <a:spLocks noChangeArrowheads="1" noChangeShapeType="1" noTextEdit="1"/>
          </p:cNvSpPr>
          <p:nvPr/>
        </p:nvSpPr>
        <p:spPr bwMode="auto">
          <a:xfrm>
            <a:off x="8401051" y="4472706"/>
            <a:ext cx="15240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5   4</a:t>
            </a:r>
            <a:endParaRPr lang="zh-CN" altLang="en-US" sz="3600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</p:txBody>
      </p:sp>
      <p:sp>
        <p:nvSpPr>
          <p:cNvPr id="98309" name="WordArt 5"/>
          <p:cNvSpPr>
            <a:spLocks noChangeArrowheads="1" noChangeShapeType="1" noTextEdit="1"/>
          </p:cNvSpPr>
          <p:nvPr/>
        </p:nvSpPr>
        <p:spPr bwMode="auto">
          <a:xfrm>
            <a:off x="8303684" y="2599456"/>
            <a:ext cx="1524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a=4</a:t>
            </a:r>
            <a:endParaRPr lang="zh-CN" altLang="en-US" sz="3600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</p:txBody>
      </p:sp>
      <p:sp>
        <p:nvSpPr>
          <p:cNvPr id="98310" name="WordArt 6"/>
          <p:cNvSpPr>
            <a:spLocks noChangeArrowheads="1" noChangeShapeType="1" noTextEdit="1"/>
          </p:cNvSpPr>
          <p:nvPr/>
        </p:nvSpPr>
        <p:spPr bwMode="auto">
          <a:xfrm>
            <a:off x="8316384" y="3175719"/>
            <a:ext cx="1524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b=4</a:t>
            </a:r>
            <a:endParaRPr lang="zh-CN" altLang="en-US" sz="3600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</p:txBody>
      </p:sp>
      <p:sp>
        <p:nvSpPr>
          <p:cNvPr id="98311" name="WordArt 7"/>
          <p:cNvSpPr>
            <a:spLocks noChangeArrowheads="1" noChangeShapeType="1" noTextEdit="1"/>
          </p:cNvSpPr>
          <p:nvPr/>
        </p:nvSpPr>
        <p:spPr bwMode="auto">
          <a:xfrm>
            <a:off x="8303684" y="3823419"/>
            <a:ext cx="1524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a=5</a:t>
            </a:r>
            <a:endParaRPr lang="zh-CN" altLang="en-US" sz="3600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</p:txBody>
      </p:sp>
      <p:sp>
        <p:nvSpPr>
          <p:cNvPr id="98312" name="Text Box 8"/>
          <p:cNvSpPr txBox="1">
            <a:spLocks noChangeArrowheads="1"/>
          </p:cNvSpPr>
          <p:nvPr/>
        </p:nvSpPr>
        <p:spPr bwMode="auto">
          <a:xfrm>
            <a:off x="1745501" y="5589241"/>
            <a:ext cx="7295852" cy="83099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800" b="1" dirty="0">
                <a:solidFill>
                  <a:srgbClr val="FFFF00"/>
                </a:solidFill>
                <a:latin typeface="Arial Black" pitchFamily="34" charset="0"/>
              </a:rPr>
              <a:t>5        4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947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8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8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98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8" grpId="0" animBg="1"/>
      <p:bldP spid="98309" grpId="0" animBg="1"/>
      <p:bldP spid="98310" grpId="0" animBg="1"/>
      <p:bldP spid="98311" grpId="0" animBg="1"/>
      <p:bldP spid="983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3"/>
          <p:cNvSpPr txBox="1">
            <a:spLocks noChangeArrowheads="1"/>
          </p:cNvSpPr>
          <p:nvPr/>
        </p:nvSpPr>
        <p:spPr bwMode="auto">
          <a:xfrm>
            <a:off x="2734734" y="404665"/>
            <a:ext cx="7200900" cy="317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4000"/>
              <a:t>a = 2 ;  b=3</a:t>
            </a:r>
          </a:p>
          <a:p>
            <a:pPr eaLnBrk="1" hangingPunct="1"/>
            <a:r>
              <a:rPr lang="en-US" altLang="zh-CN" sz="4000"/>
              <a:t>Print  a , b</a:t>
            </a:r>
          </a:p>
          <a:p>
            <a:pPr eaLnBrk="1" hangingPunct="1"/>
            <a:r>
              <a:rPr lang="en-US" altLang="zh-CN" sz="4000"/>
              <a:t>a = a + b</a:t>
            </a:r>
          </a:p>
          <a:p>
            <a:pPr eaLnBrk="1" hangingPunct="1"/>
            <a:r>
              <a:rPr lang="en-US" altLang="zh-CN" sz="4000"/>
              <a:t>b = a + b</a:t>
            </a:r>
          </a:p>
          <a:p>
            <a:pPr eaLnBrk="1" hangingPunct="1"/>
            <a:r>
              <a:rPr lang="en-US" altLang="zh-CN" sz="4000"/>
              <a:t>Print  a , b</a:t>
            </a:r>
          </a:p>
        </p:txBody>
      </p:sp>
      <p:sp>
        <p:nvSpPr>
          <p:cNvPr id="98308" name="WordArt 4"/>
          <p:cNvSpPr>
            <a:spLocks noChangeArrowheads="1" noChangeShapeType="1" noTextEdit="1"/>
          </p:cNvSpPr>
          <p:nvPr/>
        </p:nvSpPr>
        <p:spPr bwMode="auto">
          <a:xfrm>
            <a:off x="8382000" y="3057376"/>
            <a:ext cx="1524000" cy="4333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5   8</a:t>
            </a:r>
            <a:endParaRPr lang="zh-CN" altLang="en-US" sz="3600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</p:txBody>
      </p:sp>
      <p:sp>
        <p:nvSpPr>
          <p:cNvPr id="98310" name="WordArt 6"/>
          <p:cNvSpPr>
            <a:spLocks noChangeArrowheads="1" noChangeShapeType="1" noTextEdit="1"/>
          </p:cNvSpPr>
          <p:nvPr/>
        </p:nvSpPr>
        <p:spPr bwMode="auto">
          <a:xfrm>
            <a:off x="8316384" y="1700064"/>
            <a:ext cx="1524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a=5</a:t>
            </a:r>
            <a:endParaRPr lang="zh-CN" altLang="en-US" sz="3600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</p:txBody>
      </p:sp>
      <p:sp>
        <p:nvSpPr>
          <p:cNvPr id="98311" name="WordArt 7"/>
          <p:cNvSpPr>
            <a:spLocks noChangeArrowheads="1" noChangeShapeType="1" noTextEdit="1"/>
          </p:cNvSpPr>
          <p:nvPr/>
        </p:nvSpPr>
        <p:spPr bwMode="auto">
          <a:xfrm>
            <a:off x="8303684" y="2347764"/>
            <a:ext cx="1524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b=8</a:t>
            </a:r>
            <a:endParaRPr lang="zh-CN" altLang="en-US" sz="3600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</p:txBody>
      </p:sp>
      <p:sp>
        <p:nvSpPr>
          <p:cNvPr id="9" name="WordArt 4"/>
          <p:cNvSpPr>
            <a:spLocks noChangeArrowheads="1" noChangeShapeType="1" noTextEdit="1"/>
          </p:cNvSpPr>
          <p:nvPr/>
        </p:nvSpPr>
        <p:spPr bwMode="auto">
          <a:xfrm>
            <a:off x="8286751" y="1057127"/>
            <a:ext cx="1524000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2   3</a:t>
            </a:r>
            <a:endParaRPr lang="zh-CN" altLang="en-US" sz="3600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1745501" y="4436566"/>
            <a:ext cx="7295852" cy="19389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marL="914400" indent="-914400" algn="ctr" eaLnBrk="1" hangingPunct="1">
              <a:spcBef>
                <a:spcPct val="50000"/>
              </a:spcBef>
              <a:buAutoNum type="arabicPlain" startAt="2"/>
            </a:pPr>
            <a:r>
              <a:rPr lang="en-US" altLang="zh-CN" sz="4800" b="1" dirty="0" smtClean="0">
                <a:solidFill>
                  <a:srgbClr val="FFFF00"/>
                </a:solidFill>
                <a:latin typeface="Arial Black" pitchFamily="34" charset="0"/>
              </a:rPr>
              <a:t> 3</a:t>
            </a:r>
          </a:p>
          <a:p>
            <a:pPr marL="0" indent="0" algn="ctr" eaLnBrk="1" hangingPunct="1">
              <a:spcBef>
                <a:spcPct val="50000"/>
              </a:spcBef>
            </a:pPr>
            <a:r>
              <a:rPr lang="en-US" altLang="zh-CN" sz="4800" b="1" dirty="0" smtClean="0">
                <a:solidFill>
                  <a:srgbClr val="FFFF00"/>
                </a:solidFill>
                <a:latin typeface="Arial Black" pitchFamily="34" charset="0"/>
              </a:rPr>
              <a:t>5    8</a:t>
            </a:r>
          </a:p>
        </p:txBody>
      </p:sp>
    </p:spTree>
    <p:extLst>
      <p:ext uri="{BB962C8B-B14F-4D97-AF65-F5344CB8AC3E}">
        <p14:creationId xmlns:p14="http://schemas.microsoft.com/office/powerpoint/2010/main" val="263157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8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8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8" grpId="0" animBg="1"/>
      <p:bldP spid="98310" grpId="0" animBg="1"/>
      <p:bldP spid="98311" grpId="0" animBg="1"/>
      <p:bldP spid="9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b="0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9</a:t>
            </a:fld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916832"/>
            <a:ext cx="5709643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49" y="1916832"/>
            <a:ext cx="5709643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46189" y="264418"/>
            <a:ext cx="10082260" cy="932335"/>
          </a:xfrm>
        </p:spPr>
        <p:txBody>
          <a:bodyPr/>
          <a:lstStyle/>
          <a:p>
            <a:pPr algn="ctr"/>
            <a:r>
              <a:rPr lang="zh-CN" altLang="en-US" dirty="0" smtClean="0"/>
              <a:t>实践练习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两数互换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8958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 1"/>
          <p:cNvSpPr>
            <a:spLocks noGrp="1"/>
          </p:cNvSpPr>
          <p:nvPr>
            <p:ph type="title"/>
          </p:nvPr>
        </p:nvSpPr>
        <p:spPr>
          <a:xfrm>
            <a:off x="431371" y="116632"/>
            <a:ext cx="10972800" cy="1143000"/>
          </a:xfrm>
        </p:spPr>
        <p:txBody>
          <a:bodyPr/>
          <a:lstStyle/>
          <a:p>
            <a:r>
              <a:rPr lang="zh-CN" altLang="en-US" dirty="0" smtClean="0"/>
              <a:t>思考题：</a:t>
            </a:r>
            <a:r>
              <a:rPr lang="en-US" altLang="zh-CN" dirty="0" err="1" smtClean="0"/>
              <a:t>ab</a:t>
            </a:r>
            <a:r>
              <a:rPr lang="zh-CN" altLang="en-US" dirty="0" smtClean="0"/>
              <a:t>两个数互相交换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9" t="10742" r="62646" b="49219"/>
          <a:stretch>
            <a:fillRect/>
          </a:stretch>
        </p:blipFill>
        <p:spPr bwMode="auto">
          <a:xfrm>
            <a:off x="1714501" y="2571750"/>
            <a:ext cx="4095751" cy="292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Box 3"/>
          <p:cNvSpPr txBox="1">
            <a:spLocks noChangeArrowheads="1"/>
          </p:cNvSpPr>
          <p:nvPr/>
        </p:nvSpPr>
        <p:spPr bwMode="auto">
          <a:xfrm>
            <a:off x="7524751" y="2500313"/>
            <a:ext cx="69762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7200">
                <a:solidFill>
                  <a:srgbClr val="FF0000"/>
                </a:solidFill>
              </a:rPr>
              <a:t>a</a:t>
            </a:r>
            <a:endParaRPr lang="zh-CN" altLang="en-US" sz="7200">
              <a:solidFill>
                <a:srgbClr val="FF0000"/>
              </a:solidFill>
            </a:endParaRPr>
          </a:p>
        </p:txBody>
      </p:sp>
      <p:sp>
        <p:nvSpPr>
          <p:cNvPr id="5125" name="TextBox 4"/>
          <p:cNvSpPr txBox="1">
            <a:spLocks noChangeArrowheads="1"/>
          </p:cNvSpPr>
          <p:nvPr/>
        </p:nvSpPr>
        <p:spPr bwMode="auto">
          <a:xfrm>
            <a:off x="9810751" y="2500313"/>
            <a:ext cx="69762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7200">
                <a:solidFill>
                  <a:srgbClr val="FF0000"/>
                </a:solidFill>
              </a:rPr>
              <a:t>b</a:t>
            </a:r>
            <a:endParaRPr lang="zh-CN" altLang="en-US" sz="720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429500" y="3786189"/>
            <a:ext cx="1358064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5400"/>
              <a:t>a=b</a:t>
            </a:r>
          </a:p>
          <a:p>
            <a:pPr eaLnBrk="1" hangingPunct="1"/>
            <a:r>
              <a:rPr lang="en-US" altLang="zh-CN" sz="5400"/>
              <a:t>b=a</a:t>
            </a:r>
            <a:endParaRPr lang="zh-CN" altLang="en-US" sz="5400"/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0382252" y="4071938"/>
            <a:ext cx="110799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7200">
                <a:solidFill>
                  <a:srgbClr val="FF0000"/>
                </a:solidFill>
              </a:rPr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143105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15413" y="4221088"/>
            <a:ext cx="10465163" cy="20882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dirty="0" smtClean="0"/>
              <a:t>    把输入的两个数分别放在变量</a:t>
            </a:r>
            <a:r>
              <a:rPr lang="en-US" altLang="zh-CN" dirty="0" smtClean="0"/>
              <a:t>a</a:t>
            </a:r>
            <a:r>
              <a:rPr lang="zh-CN" altLang="en-US" dirty="0" smtClean="0"/>
              <a:t>和</a:t>
            </a:r>
            <a:r>
              <a:rPr lang="en-US" altLang="zh-CN" dirty="0" smtClean="0"/>
              <a:t>b</a:t>
            </a:r>
            <a:r>
              <a:rPr lang="zh-CN" altLang="en-US" dirty="0" smtClean="0"/>
              <a:t>中，引入第三个变量</a:t>
            </a:r>
            <a:r>
              <a:rPr lang="en-US" altLang="zh-CN" dirty="0" smtClean="0"/>
              <a:t>m</a:t>
            </a:r>
            <a:r>
              <a:rPr lang="zh-CN" altLang="en-US" dirty="0" smtClean="0"/>
              <a:t>作为中转站；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    把</a:t>
            </a:r>
            <a:r>
              <a:rPr lang="en-US" altLang="zh-CN" dirty="0" smtClean="0"/>
              <a:t>a</a:t>
            </a:r>
            <a:r>
              <a:rPr lang="zh-CN" altLang="en-US" dirty="0" smtClean="0"/>
              <a:t>的值赋给</a:t>
            </a:r>
            <a:r>
              <a:rPr lang="en-US" altLang="zh-CN" dirty="0" smtClean="0"/>
              <a:t>m</a:t>
            </a:r>
            <a:r>
              <a:rPr lang="zh-CN" altLang="en-US" dirty="0" smtClean="0"/>
              <a:t>，把</a:t>
            </a:r>
            <a:r>
              <a:rPr lang="en-US" altLang="zh-CN" dirty="0" smtClean="0"/>
              <a:t>b</a:t>
            </a:r>
            <a:r>
              <a:rPr lang="zh-CN" altLang="en-US" dirty="0" smtClean="0"/>
              <a:t>的值赋给</a:t>
            </a:r>
            <a:r>
              <a:rPr lang="en-US" altLang="zh-CN" dirty="0" smtClean="0"/>
              <a:t>a</a:t>
            </a:r>
            <a:r>
              <a:rPr lang="zh-CN" altLang="en-US" dirty="0" smtClean="0"/>
              <a:t>，把</a:t>
            </a:r>
            <a:r>
              <a:rPr lang="en-US" altLang="zh-CN" dirty="0" smtClean="0"/>
              <a:t>m</a:t>
            </a:r>
            <a:r>
              <a:rPr lang="zh-CN" altLang="en-US" dirty="0" smtClean="0"/>
              <a:t>的值赋给</a:t>
            </a:r>
            <a:r>
              <a:rPr lang="en-US" altLang="zh-CN" dirty="0" smtClean="0"/>
              <a:t>b</a:t>
            </a:r>
            <a:r>
              <a:rPr lang="zh-CN" altLang="en-US" dirty="0" smtClean="0"/>
              <a:t>，从而实现</a:t>
            </a:r>
            <a:r>
              <a:rPr lang="en-US" altLang="zh-CN" dirty="0" smtClean="0"/>
              <a:t>a</a:t>
            </a:r>
            <a:r>
              <a:rPr lang="zh-CN" altLang="en-US" dirty="0" smtClean="0"/>
              <a:t>和</a:t>
            </a:r>
            <a:r>
              <a:rPr lang="en-US" altLang="zh-CN" dirty="0" smtClean="0"/>
              <a:t>b</a:t>
            </a:r>
            <a:r>
              <a:rPr lang="zh-CN" altLang="en-US" dirty="0" smtClean="0"/>
              <a:t>的值交换。</a:t>
            </a:r>
            <a:endParaRPr lang="en-US" altLang="zh-CN" dirty="0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11</a:t>
            </a:fld>
            <a:endParaRPr lang="zh-CN" altLang="en-US"/>
          </a:p>
        </p:txBody>
      </p:sp>
      <p:sp>
        <p:nvSpPr>
          <p:cNvPr id="6" name="圆柱形 5"/>
          <p:cNvSpPr/>
          <p:nvPr/>
        </p:nvSpPr>
        <p:spPr>
          <a:xfrm>
            <a:off x="1399961" y="1916832"/>
            <a:ext cx="1824203" cy="2088232"/>
          </a:xfrm>
          <a:prstGeom prst="can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1953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000" dirty="0" smtClean="0">
                <a:solidFill>
                  <a:srgbClr val="195324"/>
                </a:solidFill>
              </a:rPr>
              <a:t>a</a:t>
            </a:r>
            <a:endParaRPr lang="zh-CN" altLang="en-US" sz="8000" dirty="0">
              <a:solidFill>
                <a:srgbClr val="195324"/>
              </a:solidFill>
            </a:endParaRPr>
          </a:p>
        </p:txBody>
      </p:sp>
      <p:sp>
        <p:nvSpPr>
          <p:cNvPr id="9" name="圆柱形 8"/>
          <p:cNvSpPr/>
          <p:nvPr/>
        </p:nvSpPr>
        <p:spPr>
          <a:xfrm>
            <a:off x="5327915" y="1916832"/>
            <a:ext cx="1824203" cy="2088232"/>
          </a:xfrm>
          <a:prstGeom prst="can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1953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000" dirty="0" smtClean="0">
                <a:solidFill>
                  <a:srgbClr val="195324"/>
                </a:solidFill>
              </a:rPr>
              <a:t>b</a:t>
            </a:r>
            <a:endParaRPr lang="zh-CN" altLang="en-US" sz="8000" dirty="0">
              <a:solidFill>
                <a:srgbClr val="195324"/>
              </a:solidFill>
            </a:endParaRPr>
          </a:p>
        </p:txBody>
      </p:sp>
      <p:sp>
        <p:nvSpPr>
          <p:cNvPr id="10" name="圆柱形 9"/>
          <p:cNvSpPr/>
          <p:nvPr/>
        </p:nvSpPr>
        <p:spPr>
          <a:xfrm>
            <a:off x="8976320" y="1916832"/>
            <a:ext cx="1824203" cy="2088232"/>
          </a:xfrm>
          <a:prstGeom prst="can">
            <a:avLst/>
          </a:prstGeom>
          <a:solidFill>
            <a:srgbClr val="168C2A"/>
          </a:solidFill>
          <a:ln>
            <a:solidFill>
              <a:srgbClr val="1953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000" dirty="0">
                <a:solidFill>
                  <a:schemeClr val="bg1"/>
                </a:solidFill>
              </a:rPr>
              <a:t>m</a:t>
            </a:r>
            <a:endParaRPr lang="zh-CN" altLang="en-US" sz="8000" dirty="0">
              <a:solidFill>
                <a:schemeClr val="bg1"/>
              </a:solidFill>
            </a:endParaRPr>
          </a:p>
        </p:txBody>
      </p:sp>
      <p:sp>
        <p:nvSpPr>
          <p:cNvPr id="12" name="标题 1"/>
          <p:cNvSpPr>
            <a:spLocks noGrp="1"/>
          </p:cNvSpPr>
          <p:nvPr>
            <p:ph type="title"/>
          </p:nvPr>
        </p:nvSpPr>
        <p:spPr>
          <a:xfrm>
            <a:off x="46189" y="264418"/>
            <a:ext cx="10082260" cy="932335"/>
          </a:xfrm>
        </p:spPr>
        <p:txBody>
          <a:bodyPr/>
          <a:lstStyle/>
          <a:p>
            <a:pPr algn="ctr"/>
            <a:r>
              <a:rPr lang="zh-CN" altLang="en-US" dirty="0" smtClean="0"/>
              <a:t>实践练习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两数互换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77018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3"/>
          <p:cNvSpPr>
            <a:spLocks noChangeArrowheads="1"/>
          </p:cNvSpPr>
          <p:nvPr/>
        </p:nvSpPr>
        <p:spPr bwMode="auto">
          <a:xfrm>
            <a:off x="1333500" y="285751"/>
            <a:ext cx="10382251" cy="612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n-US" altLang="zh-CN" sz="2800"/>
          </a:p>
          <a:p>
            <a:r>
              <a:rPr lang="en-US" altLang="zh-CN" sz="2800"/>
              <a:t>Private Sub Command1_Click()</a:t>
            </a:r>
          </a:p>
          <a:p>
            <a:endParaRPr lang="en-US" altLang="zh-CN" sz="2800"/>
          </a:p>
          <a:p>
            <a:r>
              <a:rPr lang="en-US" altLang="zh-CN" sz="2800"/>
              <a:t>a = Text1.Text</a:t>
            </a:r>
          </a:p>
          <a:p>
            <a:r>
              <a:rPr lang="en-US" altLang="zh-CN" sz="2800"/>
              <a:t>b = Text2.Text</a:t>
            </a:r>
          </a:p>
          <a:p>
            <a:endParaRPr lang="en-US" altLang="zh-CN" sz="2800"/>
          </a:p>
          <a:p>
            <a:endParaRPr lang="en-US" altLang="zh-CN" sz="2800"/>
          </a:p>
          <a:p>
            <a:endParaRPr lang="en-US" altLang="zh-CN" sz="2800"/>
          </a:p>
          <a:p>
            <a:endParaRPr lang="en-US" altLang="zh-CN" sz="2800"/>
          </a:p>
          <a:p>
            <a:endParaRPr lang="en-US" altLang="zh-CN" sz="2800"/>
          </a:p>
          <a:p>
            <a:r>
              <a:rPr lang="en-US" altLang="zh-CN" sz="2800"/>
              <a:t>Text1.Text = a</a:t>
            </a:r>
          </a:p>
          <a:p>
            <a:r>
              <a:rPr lang="en-US" altLang="zh-CN" sz="2800"/>
              <a:t>Text2.Text = b</a:t>
            </a:r>
          </a:p>
          <a:p>
            <a:endParaRPr lang="en-US" altLang="zh-CN" sz="2800"/>
          </a:p>
          <a:p>
            <a:r>
              <a:rPr lang="en-US" altLang="zh-CN" sz="2800"/>
              <a:t>End Sub</a:t>
            </a:r>
            <a:endParaRPr lang="zh-CN" altLang="en-US" sz="2800"/>
          </a:p>
        </p:txBody>
      </p:sp>
      <p:sp>
        <p:nvSpPr>
          <p:cNvPr id="6147" name="矩形 4"/>
          <p:cNvSpPr>
            <a:spLocks noChangeArrowheads="1"/>
          </p:cNvSpPr>
          <p:nvPr/>
        </p:nvSpPr>
        <p:spPr bwMode="auto">
          <a:xfrm>
            <a:off x="1047751" y="2500313"/>
            <a:ext cx="5238749" cy="200025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333501" y="2571750"/>
            <a:ext cx="1095172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3600"/>
              <a:t>m=a</a:t>
            </a:r>
          </a:p>
          <a:p>
            <a:pPr eaLnBrk="1" hangingPunct="1"/>
            <a:r>
              <a:rPr lang="en-US" altLang="zh-CN" sz="3600"/>
              <a:t>a=b</a:t>
            </a:r>
          </a:p>
          <a:p>
            <a:pPr eaLnBrk="1" hangingPunct="1"/>
            <a:r>
              <a:rPr lang="en-US" altLang="zh-CN" sz="3600"/>
              <a:t>b=m</a:t>
            </a:r>
            <a:endParaRPr lang="zh-CN" altLang="en-US" sz="3600"/>
          </a:p>
        </p:txBody>
      </p:sp>
      <p:sp>
        <p:nvSpPr>
          <p:cNvPr id="6149" name="TextBox 6"/>
          <p:cNvSpPr txBox="1">
            <a:spLocks noChangeArrowheads="1"/>
          </p:cNvSpPr>
          <p:nvPr/>
        </p:nvSpPr>
        <p:spPr bwMode="auto">
          <a:xfrm>
            <a:off x="7524751" y="2500313"/>
            <a:ext cx="69762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7200">
                <a:solidFill>
                  <a:srgbClr val="FF0000"/>
                </a:solidFill>
              </a:rPr>
              <a:t>a</a:t>
            </a:r>
            <a:endParaRPr lang="zh-CN" altLang="en-US" sz="7200">
              <a:solidFill>
                <a:srgbClr val="FF0000"/>
              </a:solidFill>
            </a:endParaRPr>
          </a:p>
        </p:txBody>
      </p:sp>
      <p:sp>
        <p:nvSpPr>
          <p:cNvPr id="6150" name="TextBox 7"/>
          <p:cNvSpPr txBox="1">
            <a:spLocks noChangeArrowheads="1"/>
          </p:cNvSpPr>
          <p:nvPr/>
        </p:nvSpPr>
        <p:spPr bwMode="auto">
          <a:xfrm>
            <a:off x="9810751" y="2500313"/>
            <a:ext cx="69762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7200">
                <a:solidFill>
                  <a:srgbClr val="FF0000"/>
                </a:solidFill>
              </a:rPr>
              <a:t>b</a:t>
            </a:r>
            <a:endParaRPr lang="zh-CN" altLang="en-US" sz="7200">
              <a:solidFill>
                <a:srgbClr val="FF0000"/>
              </a:solidFill>
            </a:endParaRPr>
          </a:p>
        </p:txBody>
      </p:sp>
      <p:sp>
        <p:nvSpPr>
          <p:cNvPr id="6151" name="椭圆 8"/>
          <p:cNvSpPr>
            <a:spLocks noChangeArrowheads="1"/>
          </p:cNvSpPr>
          <p:nvPr/>
        </p:nvSpPr>
        <p:spPr bwMode="auto">
          <a:xfrm>
            <a:off x="8286751" y="4286250"/>
            <a:ext cx="2286000" cy="1143000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en-US" altLang="zh-CN" sz="2800"/>
              <a:t>m</a:t>
            </a:r>
            <a:endParaRPr lang="zh-CN" altLang="en-US" sz="2800"/>
          </a:p>
        </p:txBody>
      </p:sp>
      <p:grpSp>
        <p:nvGrpSpPr>
          <p:cNvPr id="2" name="组合 23"/>
          <p:cNvGrpSpPr>
            <a:grpSpLocks/>
          </p:cNvGrpSpPr>
          <p:nvPr/>
        </p:nvGrpSpPr>
        <p:grpSpPr bwMode="auto">
          <a:xfrm>
            <a:off x="7715251" y="3571875"/>
            <a:ext cx="1238249" cy="717747"/>
            <a:chOff x="5786446" y="3571876"/>
            <a:chExt cx="928694" cy="717966"/>
          </a:xfrm>
        </p:grpSpPr>
        <p:cxnSp>
          <p:nvCxnSpPr>
            <p:cNvPr id="6159" name="直接箭头连接符 10"/>
            <p:cNvCxnSpPr>
              <a:cxnSpLocks noChangeShapeType="1"/>
            </p:cNvCxnSpPr>
            <p:nvPr/>
          </p:nvCxnSpPr>
          <p:spPr bwMode="auto">
            <a:xfrm rot="16200000" flipH="1">
              <a:off x="6107917" y="3679033"/>
              <a:ext cx="714380" cy="500066"/>
            </a:xfrm>
            <a:prstGeom prst="straightConnector1">
              <a:avLst/>
            </a:prstGeom>
            <a:noFill/>
            <a:ln w="76200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160" name="矩形 20"/>
            <p:cNvSpPr>
              <a:spLocks noChangeArrowheads="1"/>
            </p:cNvSpPr>
            <p:nvPr/>
          </p:nvSpPr>
          <p:spPr bwMode="auto">
            <a:xfrm>
              <a:off x="5786446" y="3643314"/>
              <a:ext cx="484752" cy="646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3600">
                  <a:solidFill>
                    <a:srgbClr val="FF0000"/>
                  </a:solidFill>
                  <a:latin typeface="Arial Black" pitchFamily="34" charset="0"/>
                </a:rPr>
                <a:t>①</a:t>
              </a:r>
            </a:p>
          </p:txBody>
        </p:sp>
      </p:grpSp>
      <p:grpSp>
        <p:nvGrpSpPr>
          <p:cNvPr id="3" name="组合 24"/>
          <p:cNvGrpSpPr>
            <a:grpSpLocks/>
          </p:cNvGrpSpPr>
          <p:nvPr/>
        </p:nvGrpSpPr>
        <p:grpSpPr bwMode="auto">
          <a:xfrm>
            <a:off x="9906004" y="3571875"/>
            <a:ext cx="1027244" cy="717747"/>
            <a:chOff x="7429520" y="3571876"/>
            <a:chExt cx="770613" cy="717966"/>
          </a:xfrm>
        </p:grpSpPr>
        <p:cxnSp>
          <p:nvCxnSpPr>
            <p:cNvPr id="6157" name="直接箭头连接符 16"/>
            <p:cNvCxnSpPr>
              <a:cxnSpLocks noChangeShapeType="1"/>
            </p:cNvCxnSpPr>
            <p:nvPr/>
          </p:nvCxnSpPr>
          <p:spPr bwMode="auto">
            <a:xfrm rot="5400000" flipH="1" flipV="1">
              <a:off x="7215206" y="3786190"/>
              <a:ext cx="714380" cy="285752"/>
            </a:xfrm>
            <a:prstGeom prst="straightConnector1">
              <a:avLst/>
            </a:prstGeom>
            <a:noFill/>
            <a:ln w="76200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158" name="矩形 21"/>
            <p:cNvSpPr>
              <a:spLocks noChangeArrowheads="1"/>
            </p:cNvSpPr>
            <p:nvPr/>
          </p:nvSpPr>
          <p:spPr bwMode="auto">
            <a:xfrm>
              <a:off x="7715271" y="3643314"/>
              <a:ext cx="484862" cy="646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3600">
                  <a:solidFill>
                    <a:srgbClr val="FF0000"/>
                  </a:solidFill>
                  <a:latin typeface="Arial Black" pitchFamily="34" charset="0"/>
                </a:rPr>
                <a:t>③</a:t>
              </a:r>
            </a:p>
          </p:txBody>
        </p:sp>
      </p:grpSp>
      <p:grpSp>
        <p:nvGrpSpPr>
          <p:cNvPr id="4" name="组合 25"/>
          <p:cNvGrpSpPr>
            <a:grpSpLocks/>
          </p:cNvGrpSpPr>
          <p:nvPr/>
        </p:nvGrpSpPr>
        <p:grpSpPr bwMode="auto">
          <a:xfrm>
            <a:off x="8222376" y="2357438"/>
            <a:ext cx="1588373" cy="743040"/>
            <a:chOff x="6167822" y="2357431"/>
            <a:chExt cx="1189951" cy="743223"/>
          </a:xfrm>
        </p:grpSpPr>
        <p:cxnSp>
          <p:nvCxnSpPr>
            <p:cNvPr id="6155" name="直接箭头连接符 11"/>
            <p:cNvCxnSpPr>
              <a:cxnSpLocks noChangeShapeType="1"/>
              <a:stCxn id="6150" idx="1"/>
              <a:endCxn id="6149" idx="3"/>
            </p:cNvCxnSpPr>
            <p:nvPr/>
          </p:nvCxnSpPr>
          <p:spPr bwMode="auto">
            <a:xfrm flipH="1">
              <a:off x="6167822" y="3100654"/>
              <a:ext cx="1189951" cy="0"/>
            </a:xfrm>
            <a:prstGeom prst="straightConnector1">
              <a:avLst/>
            </a:prstGeom>
            <a:noFill/>
            <a:ln w="76200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156" name="矩形 22"/>
            <p:cNvSpPr>
              <a:spLocks noChangeArrowheads="1"/>
            </p:cNvSpPr>
            <p:nvPr/>
          </p:nvSpPr>
          <p:spPr bwMode="auto">
            <a:xfrm>
              <a:off x="6643700" y="2357431"/>
              <a:ext cx="599495" cy="646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3600">
                  <a:solidFill>
                    <a:srgbClr val="FF0000"/>
                  </a:solidFill>
                  <a:latin typeface="Arial Black" pitchFamily="34" charset="0"/>
                </a:rPr>
                <a:t> ②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75337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4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5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11691" y="264418"/>
            <a:ext cx="3744416" cy="932335"/>
          </a:xfrm>
        </p:spPr>
        <p:txBody>
          <a:bodyPr>
            <a:noAutofit/>
          </a:bodyPr>
          <a:lstStyle/>
          <a:p>
            <a:pPr algn="ctr"/>
            <a:r>
              <a:rPr lang="en-US" altLang="zh-CN" sz="9600" dirty="0" smtClean="0">
                <a:solidFill>
                  <a:srgbClr val="FF0000"/>
                </a:solidFill>
              </a:rPr>
              <a:t>=</a:t>
            </a:r>
            <a:r>
              <a:rPr lang="zh-CN" altLang="en-US" sz="9600" dirty="0" smtClean="0">
                <a:solidFill>
                  <a:srgbClr val="FF0000"/>
                </a:solidFill>
              </a:rPr>
              <a:t>？</a:t>
            </a:r>
            <a:endParaRPr lang="zh-CN" altLang="en-US" sz="9600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1424" y="1628801"/>
            <a:ext cx="6912768" cy="648071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 smtClean="0"/>
              <a:t>LET   </a:t>
            </a:r>
            <a:r>
              <a:rPr lang="zh-CN" altLang="en-US" dirty="0" smtClean="0"/>
              <a:t>变量</a:t>
            </a:r>
            <a:r>
              <a:rPr lang="en-US" altLang="zh-CN" dirty="0" smtClean="0"/>
              <a:t>=</a:t>
            </a:r>
            <a:r>
              <a:rPr lang="zh-CN" altLang="en-US" dirty="0" smtClean="0"/>
              <a:t>表达式</a:t>
            </a:r>
            <a:endParaRPr lang="en-US" altLang="zh-CN" dirty="0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3392" y="6309321"/>
            <a:ext cx="2844800" cy="365125"/>
          </a:xfrm>
        </p:spPr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13</a:t>
            </a:fld>
            <a:endParaRPr lang="zh-CN" altLang="en-US"/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903817" y="2348880"/>
            <a:ext cx="10369152" cy="2380084"/>
          </a:xfrm>
          <a:prstGeom prst="rect">
            <a:avLst/>
          </a:prstGeom>
          <a:ln>
            <a:solidFill>
              <a:srgbClr val="168C2A"/>
            </a:solidFill>
            <a:prstDash val="lgDashDotDot"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zh-CN" altLang="en-US" sz="2800" dirty="0" smtClean="0"/>
              <a:t>赋值语句：计算“</a:t>
            </a:r>
            <a:r>
              <a:rPr lang="en-US" altLang="zh-CN" sz="2800" dirty="0" smtClean="0"/>
              <a:t>=</a:t>
            </a:r>
            <a:r>
              <a:rPr lang="zh-CN" altLang="en-US" sz="2800" dirty="0" smtClean="0"/>
              <a:t>”右边表达式的值并将其赋值给“</a:t>
            </a:r>
            <a:r>
              <a:rPr lang="en-US" altLang="zh-CN" sz="2800" dirty="0" smtClean="0"/>
              <a:t>=</a:t>
            </a:r>
            <a:r>
              <a:rPr lang="zh-CN" altLang="en-US" sz="2800" dirty="0" smtClean="0"/>
              <a:t>”左边的变量。</a:t>
            </a:r>
            <a:endParaRPr lang="en-US" altLang="zh-CN" sz="2800" dirty="0" smtClean="0"/>
          </a:p>
          <a:p>
            <a:pPr marL="0" indent="0">
              <a:buFont typeface="Arial" pitchFamily="34" charset="0"/>
              <a:buNone/>
            </a:pPr>
            <a:r>
              <a:rPr lang="zh-CN" altLang="en-US" sz="2800" u="sng" dirty="0" smtClean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因为赋值语句使用很频繁，所以</a:t>
            </a:r>
            <a:r>
              <a:rPr lang="en-US" altLang="zh-CN" sz="2800" u="sng" dirty="0" smtClean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</a:t>
            </a:r>
            <a:r>
              <a:rPr lang="zh-CN" altLang="en-US" sz="2800" u="sng" dirty="0" smtClean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一般省略不写。</a:t>
            </a:r>
            <a:r>
              <a:rPr lang="zh-CN" altLang="en-US" sz="2800" dirty="0" smtClean="0"/>
              <a:t>其中的“</a:t>
            </a:r>
            <a:r>
              <a:rPr lang="en-US" altLang="zh-CN" sz="2800" dirty="0" smtClean="0"/>
              <a:t>=</a:t>
            </a:r>
            <a:r>
              <a:rPr lang="zh-CN" altLang="en-US" sz="2800" dirty="0" smtClean="0"/>
              <a:t>”号称为赋值号，与数学上的等号意义不同，但写法一样。</a:t>
            </a:r>
            <a:endParaRPr lang="en-US" altLang="zh-CN" sz="2800" dirty="0" smtClean="0"/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911424" y="5089004"/>
            <a:ext cx="10657184" cy="10763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zh-CN" altLang="en-US" sz="2800" dirty="0" smtClean="0"/>
              <a:t>（</a:t>
            </a:r>
            <a:r>
              <a:rPr lang="en-US" altLang="zh-CN" sz="2800" dirty="0" smtClean="0"/>
              <a:t>1</a:t>
            </a:r>
            <a:r>
              <a:rPr lang="zh-CN" altLang="en-US" sz="2800" dirty="0" smtClean="0"/>
              <a:t>）数学。</a:t>
            </a:r>
            <a:r>
              <a:rPr lang="en-US" altLang="zh-CN" sz="2800" dirty="0" smtClean="0"/>
              <a:t>N=N+1</a:t>
            </a:r>
            <a:r>
              <a:rPr lang="zh-CN" altLang="en-US" sz="2800" dirty="0" smtClean="0"/>
              <a:t>代表的意思是（                ）</a:t>
            </a:r>
            <a:endParaRPr lang="en-US" altLang="zh-CN" sz="2800" dirty="0" smtClean="0"/>
          </a:p>
          <a:p>
            <a:pPr marL="0" indent="0">
              <a:buNone/>
            </a:pPr>
            <a:r>
              <a:rPr lang="zh-CN" altLang="en-US" sz="2800" dirty="0" smtClean="0"/>
              <a:t>（</a:t>
            </a:r>
            <a:r>
              <a:rPr lang="en-US" altLang="zh-CN" sz="2800" dirty="0" smtClean="0"/>
              <a:t>2</a:t>
            </a:r>
            <a:r>
              <a:rPr lang="zh-CN" altLang="en-US" sz="2800" dirty="0" smtClean="0"/>
              <a:t>）</a:t>
            </a:r>
            <a:r>
              <a:rPr lang="en-US" altLang="zh-CN" sz="2800" dirty="0" smtClean="0"/>
              <a:t>VB</a:t>
            </a:r>
            <a:r>
              <a:rPr lang="zh-CN" altLang="en-US" sz="2800" dirty="0" smtClean="0"/>
              <a:t>。</a:t>
            </a:r>
            <a:r>
              <a:rPr lang="en-US" altLang="zh-CN" sz="2800" dirty="0" smtClean="0"/>
              <a:t>N=N+1</a:t>
            </a:r>
            <a:r>
              <a:rPr lang="zh-CN" altLang="en-US" sz="2800" dirty="0"/>
              <a:t>代表的意思是（                ）</a:t>
            </a:r>
            <a:endParaRPr lang="en-US" altLang="zh-CN" sz="2800" dirty="0" smtClean="0"/>
          </a:p>
        </p:txBody>
      </p:sp>
    </p:spTree>
    <p:extLst>
      <p:ext uri="{BB962C8B-B14F-4D97-AF65-F5344CB8AC3E}">
        <p14:creationId xmlns:p14="http://schemas.microsoft.com/office/powerpoint/2010/main" val="158127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79509" y="264418"/>
            <a:ext cx="6912768" cy="932335"/>
          </a:xfrm>
        </p:spPr>
        <p:txBody>
          <a:bodyPr>
            <a:noAutofit/>
          </a:bodyPr>
          <a:lstStyle/>
          <a:p>
            <a:pPr algn="ctr"/>
            <a:r>
              <a:rPr lang="en-US" altLang="zh-CN" sz="9600" dirty="0" smtClean="0"/>
              <a:t>Rem</a:t>
            </a:r>
            <a:r>
              <a:rPr lang="zh-CN" altLang="en-US" sz="9600" dirty="0" smtClean="0"/>
              <a:t>语句</a:t>
            </a:r>
            <a:endParaRPr lang="zh-CN" altLang="en-US" sz="9600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3392" y="6309321"/>
            <a:ext cx="2844800" cy="365125"/>
          </a:xfrm>
        </p:spPr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14</a:t>
            </a:fld>
            <a:endParaRPr lang="zh-CN" altLang="en-US"/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719403" y="2420888"/>
            <a:ext cx="10849205" cy="22322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zh-CN" altLang="en-US" sz="2400" dirty="0" smtClean="0"/>
              <a:t>即注释语句，可用</a:t>
            </a:r>
            <a:r>
              <a:rPr lang="en-US" altLang="zh-CN" sz="2400" dirty="0" smtClean="0"/>
              <a:t>Rem</a:t>
            </a:r>
            <a:r>
              <a:rPr lang="zh-CN" altLang="en-US" sz="2400" dirty="0" smtClean="0"/>
              <a:t>或者单引号开头，其语句格式为：</a:t>
            </a:r>
            <a:endParaRPr lang="en-US" altLang="zh-CN" sz="2400" dirty="0" smtClean="0"/>
          </a:p>
          <a:p>
            <a:pPr marL="0" indent="0">
              <a:buFont typeface="Arial" pitchFamily="34" charset="0"/>
              <a:buNone/>
            </a:pPr>
            <a:r>
              <a:rPr lang="en-US" altLang="zh-CN" sz="4400" dirty="0" smtClean="0">
                <a:solidFill>
                  <a:srgbClr val="FF0000"/>
                </a:solidFill>
              </a:rPr>
              <a:t>Rem  </a:t>
            </a:r>
            <a:r>
              <a:rPr lang="zh-CN" altLang="en-US" sz="4400" dirty="0" smtClean="0">
                <a:solidFill>
                  <a:srgbClr val="FF0000"/>
                </a:solidFill>
              </a:rPr>
              <a:t>注释内容</a:t>
            </a:r>
            <a:endParaRPr lang="en-US" altLang="zh-CN" sz="4400" dirty="0" smtClean="0">
              <a:solidFill>
                <a:srgbClr val="FF0000"/>
              </a:solidFill>
            </a:endParaRPr>
          </a:p>
          <a:p>
            <a:pPr marL="0" indent="0">
              <a:buFont typeface="Arial" pitchFamily="34" charset="0"/>
              <a:buNone/>
            </a:pPr>
            <a:r>
              <a:rPr lang="en-US" altLang="zh-CN" sz="4400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 </a:t>
            </a:r>
            <a:r>
              <a:rPr lang="en-US" altLang="zh-CN" sz="4400" dirty="0" smtClean="0">
                <a:solidFill>
                  <a:srgbClr val="FF0000"/>
                </a:solidFill>
              </a:rPr>
              <a:t> </a:t>
            </a:r>
            <a:r>
              <a:rPr lang="zh-CN" altLang="en-US" sz="4400" dirty="0" smtClean="0">
                <a:solidFill>
                  <a:srgbClr val="FF0000"/>
                </a:solidFill>
              </a:rPr>
              <a:t>注释内容</a:t>
            </a:r>
            <a:endParaRPr lang="en-US" altLang="zh-CN" sz="44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34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63552" y="264418"/>
            <a:ext cx="8064896" cy="932335"/>
          </a:xfrm>
        </p:spPr>
        <p:txBody>
          <a:bodyPr/>
          <a:lstStyle/>
          <a:p>
            <a:r>
              <a:rPr lang="en-US" altLang="zh-CN" dirty="0" smtClean="0"/>
              <a:t>End</a:t>
            </a:r>
            <a:r>
              <a:rPr lang="zh-CN" altLang="en-US" dirty="0" smtClean="0"/>
              <a:t>语句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91477" y="3356992"/>
            <a:ext cx="9025003" cy="792088"/>
          </a:xfrm>
        </p:spPr>
        <p:txBody>
          <a:bodyPr/>
          <a:lstStyle/>
          <a:p>
            <a:r>
              <a:rPr lang="en-US" altLang="zh-CN" dirty="0" smtClean="0"/>
              <a:t>End</a:t>
            </a:r>
            <a:r>
              <a:rPr lang="zh-CN" altLang="en-US" dirty="0" smtClean="0"/>
              <a:t>语句用于强制结束程序的执行。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909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 Box 2"/>
          <p:cNvSpPr txBox="1">
            <a:spLocks noChangeArrowheads="1"/>
          </p:cNvSpPr>
          <p:nvPr/>
        </p:nvSpPr>
        <p:spPr bwMode="auto">
          <a:xfrm>
            <a:off x="527051" y="692151"/>
            <a:ext cx="264687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1" lang="zh-CN" altLang="en-US" sz="48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隶书" pitchFamily="49" charset="-122"/>
              </a:rPr>
              <a:t>输出语句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4656668" y="908050"/>
            <a:ext cx="622723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3200" b="1">
                <a:latin typeface="Times New Roman" pitchFamily="18" charset="0"/>
              </a:rPr>
              <a:t>Print   &lt;</a:t>
            </a:r>
            <a:r>
              <a:rPr kumimoji="1" lang="zh-CN" altLang="en-US" sz="3200" b="1">
                <a:latin typeface="Times New Roman" pitchFamily="18" charset="0"/>
              </a:rPr>
              <a:t>表达式列表</a:t>
            </a:r>
            <a:r>
              <a:rPr kumimoji="1" lang="en-US" altLang="zh-CN" sz="3200" b="1">
                <a:latin typeface="Times New Roman" pitchFamily="18" charset="0"/>
              </a:rPr>
              <a:t>&gt;</a:t>
            </a:r>
          </a:p>
        </p:txBody>
      </p:sp>
      <p:sp>
        <p:nvSpPr>
          <p:cNvPr id="114692" name="Text Box 4"/>
          <p:cNvSpPr txBox="1">
            <a:spLocks noChangeArrowheads="1"/>
          </p:cNvSpPr>
          <p:nvPr/>
        </p:nvSpPr>
        <p:spPr bwMode="auto">
          <a:xfrm>
            <a:off x="3695700" y="2524125"/>
            <a:ext cx="167225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3600" b="1">
                <a:latin typeface="Times New Roman" pitchFamily="18" charset="0"/>
              </a:rPr>
              <a:t>Print  a</a:t>
            </a:r>
          </a:p>
        </p:txBody>
      </p:sp>
      <p:sp>
        <p:nvSpPr>
          <p:cNvPr id="114693" name="Text Box 5"/>
          <p:cNvSpPr txBox="1">
            <a:spLocks noChangeArrowheads="1"/>
          </p:cNvSpPr>
          <p:nvPr/>
        </p:nvSpPr>
        <p:spPr bwMode="auto">
          <a:xfrm>
            <a:off x="3695700" y="3362325"/>
            <a:ext cx="218521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3600" b="1">
                <a:latin typeface="Times New Roman" pitchFamily="18" charset="0"/>
              </a:rPr>
              <a:t>Print  "a"</a:t>
            </a:r>
          </a:p>
        </p:txBody>
      </p:sp>
      <p:sp>
        <p:nvSpPr>
          <p:cNvPr id="114694" name="Text Box 6"/>
          <p:cNvSpPr txBox="1">
            <a:spLocks noChangeArrowheads="1"/>
          </p:cNvSpPr>
          <p:nvPr/>
        </p:nvSpPr>
        <p:spPr bwMode="auto">
          <a:xfrm>
            <a:off x="3594100" y="5235575"/>
            <a:ext cx="30636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3600" b="1">
                <a:latin typeface="Times New Roman" pitchFamily="18" charset="0"/>
              </a:rPr>
              <a:t>Print  "a=" </a:t>
            </a:r>
            <a:r>
              <a:rPr kumimoji="1" lang="en-US" altLang="zh-CN" sz="3600" b="1">
                <a:solidFill>
                  <a:srgbClr val="FF0000"/>
                </a:solidFill>
                <a:latin typeface="Times New Roman" pitchFamily="18" charset="0"/>
              </a:rPr>
              <a:t>;</a:t>
            </a:r>
            <a:r>
              <a:rPr kumimoji="1" lang="en-US" altLang="zh-CN" sz="3600" b="1">
                <a:latin typeface="Times New Roman" pitchFamily="18" charset="0"/>
              </a:rPr>
              <a:t> a</a:t>
            </a:r>
          </a:p>
        </p:txBody>
      </p:sp>
      <p:sp>
        <p:nvSpPr>
          <p:cNvPr id="114695" name="Text Box 7"/>
          <p:cNvSpPr txBox="1">
            <a:spLocks noChangeArrowheads="1"/>
          </p:cNvSpPr>
          <p:nvPr/>
        </p:nvSpPr>
        <p:spPr bwMode="auto">
          <a:xfrm>
            <a:off x="3670300" y="4321175"/>
            <a:ext cx="23647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3600" b="1">
                <a:latin typeface="Times New Roman" pitchFamily="18" charset="0"/>
              </a:rPr>
              <a:t>Print  a * a</a:t>
            </a:r>
          </a:p>
        </p:txBody>
      </p:sp>
      <p:sp>
        <p:nvSpPr>
          <p:cNvPr id="114696" name="Text Box 8"/>
          <p:cNvSpPr txBox="1">
            <a:spLocks noChangeArrowheads="1"/>
          </p:cNvSpPr>
          <p:nvPr/>
        </p:nvSpPr>
        <p:spPr bwMode="auto">
          <a:xfrm>
            <a:off x="4176184" y="1779588"/>
            <a:ext cx="220768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3600" b="1">
                <a:latin typeface="Times New Roman" pitchFamily="18" charset="0"/>
              </a:rPr>
              <a:t>a = 3</a:t>
            </a:r>
          </a:p>
        </p:txBody>
      </p:sp>
      <p:sp>
        <p:nvSpPr>
          <p:cNvPr id="114697" name="Text Box 9"/>
          <p:cNvSpPr txBox="1">
            <a:spLocks noChangeArrowheads="1"/>
          </p:cNvSpPr>
          <p:nvPr/>
        </p:nvSpPr>
        <p:spPr bwMode="auto">
          <a:xfrm>
            <a:off x="9002184" y="2571750"/>
            <a:ext cx="4154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3600" b="1">
                <a:solidFill>
                  <a:srgbClr val="FF0000"/>
                </a:solidFill>
                <a:latin typeface="Times New Roman" pitchFamily="18" charset="0"/>
              </a:rPr>
              <a:t>3</a:t>
            </a:r>
          </a:p>
        </p:txBody>
      </p:sp>
      <p:sp>
        <p:nvSpPr>
          <p:cNvPr id="114698" name="Text Box 10"/>
          <p:cNvSpPr txBox="1">
            <a:spLocks noChangeArrowheads="1"/>
          </p:cNvSpPr>
          <p:nvPr/>
        </p:nvSpPr>
        <p:spPr bwMode="auto">
          <a:xfrm>
            <a:off x="8976784" y="3363913"/>
            <a:ext cx="4154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3600" b="1">
                <a:solidFill>
                  <a:srgbClr val="FF0000"/>
                </a:solidFill>
                <a:latin typeface="Times New Roman" pitchFamily="18" charset="0"/>
              </a:rPr>
              <a:t>a</a:t>
            </a:r>
          </a:p>
        </p:txBody>
      </p:sp>
      <p:sp>
        <p:nvSpPr>
          <p:cNvPr id="114699" name="Text Box 11"/>
          <p:cNvSpPr txBox="1">
            <a:spLocks noChangeArrowheads="1"/>
          </p:cNvSpPr>
          <p:nvPr/>
        </p:nvSpPr>
        <p:spPr bwMode="auto">
          <a:xfrm>
            <a:off x="9072034" y="4371975"/>
            <a:ext cx="4154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3600" b="1">
                <a:solidFill>
                  <a:srgbClr val="FF0000"/>
                </a:solidFill>
                <a:latin typeface="Times New Roman" pitchFamily="18" charset="0"/>
              </a:rPr>
              <a:t>9</a:t>
            </a:r>
          </a:p>
        </p:txBody>
      </p:sp>
      <p:sp>
        <p:nvSpPr>
          <p:cNvPr id="114700" name="Text Box 12"/>
          <p:cNvSpPr txBox="1">
            <a:spLocks noChangeArrowheads="1"/>
          </p:cNvSpPr>
          <p:nvPr/>
        </p:nvSpPr>
        <p:spPr bwMode="auto">
          <a:xfrm>
            <a:off x="8976784" y="5157788"/>
            <a:ext cx="90922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3600" b="1">
                <a:solidFill>
                  <a:srgbClr val="FF0000"/>
                </a:solidFill>
                <a:latin typeface="Times New Roman" pitchFamily="18" charset="0"/>
              </a:rPr>
              <a:t>a=3</a:t>
            </a:r>
          </a:p>
        </p:txBody>
      </p:sp>
      <p:sp>
        <p:nvSpPr>
          <p:cNvPr id="11277" name="AutoShape 13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1567584" y="6354764"/>
            <a:ext cx="624416" cy="503237"/>
          </a:xfrm>
          <a:prstGeom prst="actionButtonHome">
            <a:avLst/>
          </a:prstGeom>
          <a:solidFill>
            <a:schemeClr val="folHlink">
              <a:alpha val="3882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9115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1146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46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46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46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46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2" grpId="0" build="p" autoUpdateAnimBg="0"/>
      <p:bldP spid="114693" grpId="0" build="p" autoUpdateAnimBg="0"/>
      <p:bldP spid="114694" grpId="0" build="p" autoUpdateAnimBg="0"/>
      <p:bldP spid="114695" grpId="0" build="p" autoUpdateAnimBg="0"/>
      <p:bldP spid="114696" grpId="0"/>
      <p:bldP spid="114697" grpId="0"/>
      <p:bldP spid="114698" grpId="0"/>
      <p:bldP spid="114699" grpId="0"/>
      <p:bldP spid="114700" grpId="0"/>
    </p:bldLst>
  </p:timing>
</p:sld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Pages>0</Pages>
  <Words>505</Words>
  <Characters>0</Characters>
  <Application>Microsoft Office PowerPoint</Application>
  <DocSecurity>0</DocSecurity>
  <PresentationFormat>自定义</PresentationFormat>
  <Lines>0</Lines>
  <Paragraphs>130</Paragraphs>
  <Slides>16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Office 主题</vt:lpstr>
      <vt:lpstr>PowerPoint 演示文稿</vt:lpstr>
      <vt:lpstr>知识讲堂</vt:lpstr>
      <vt:lpstr>1. 程序的顺序结构</vt:lpstr>
      <vt:lpstr>程序是由若干个语句组成的</vt:lpstr>
      <vt:lpstr>PowerPoint 演示文稿</vt:lpstr>
      <vt:lpstr>程序是由若干个语句组成的</vt:lpstr>
      <vt:lpstr>PowerPoint 演示文稿</vt:lpstr>
      <vt:lpstr>PowerPoint 演示文稿</vt:lpstr>
      <vt:lpstr>实践练习——两数互换</vt:lpstr>
      <vt:lpstr>思考题：ab两个数互相交换</vt:lpstr>
      <vt:lpstr>实践练习——两数互换</vt:lpstr>
      <vt:lpstr>PowerPoint 演示文稿</vt:lpstr>
      <vt:lpstr>=？</vt:lpstr>
      <vt:lpstr>Rem语句</vt:lpstr>
      <vt:lpstr>End语句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keywords>user</cp:keywords>
  <cp:lastModifiedBy>mingko</cp:lastModifiedBy>
  <cp:revision>25</cp:revision>
  <dcterms:created xsi:type="dcterms:W3CDTF">2015-07-17T02:38:59Z</dcterms:created>
  <dcterms:modified xsi:type="dcterms:W3CDTF">2020-07-17T08:47:35Z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