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14"/>
  </p:notesMasterIdLst>
  <p:sldIdLst>
    <p:sldId id="312" r:id="rId2"/>
    <p:sldId id="326" r:id="rId3"/>
    <p:sldId id="327" r:id="rId4"/>
    <p:sldId id="321" r:id="rId5"/>
    <p:sldId id="262" r:id="rId6"/>
    <p:sldId id="322" r:id="rId7"/>
    <p:sldId id="315" r:id="rId8"/>
    <p:sldId id="323" r:id="rId9"/>
    <p:sldId id="324" r:id="rId10"/>
    <p:sldId id="301" r:id="rId11"/>
    <p:sldId id="292" r:id="rId12"/>
    <p:sldId id="293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007E39"/>
    <a:srgbClr val="003300"/>
    <a:srgbClr val="336600"/>
    <a:srgbClr val="FCD4F6"/>
    <a:srgbClr val="FAA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905" autoAdjust="0"/>
    <p:restoredTop sz="94660"/>
  </p:normalViewPr>
  <p:slideViewPr>
    <p:cSldViewPr>
      <p:cViewPr varScale="1">
        <p:scale>
          <a:sx n="83" d="100"/>
          <a:sy n="83" d="100"/>
        </p:scale>
        <p:origin x="8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30DF2C-767A-47E9-9899-138A743D1559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67F8-A531-4603-B17E-F13E26DC9D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776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C867F8-A531-4603-B17E-F13E26DC9D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749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942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063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125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4725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53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1662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192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415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962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88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84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14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27584" y="1340768"/>
            <a:ext cx="769229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Unit 4 </a:t>
            </a:r>
          </a:p>
          <a:p>
            <a:pPr algn="ctr"/>
            <a:r>
              <a:rPr lang="en-US" altLang="zh-CN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BODY LANGUAGE</a:t>
            </a:r>
            <a:endParaRPr lang="zh-CN" altLang="en-US" sz="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64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377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628800"/>
            <a:ext cx="7185146" cy="122413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97841" y="2720939"/>
            <a:ext cx="7820695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learn some words formed by derivation and conversion.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complete a passage about body language.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7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075651"/>
              </p:ext>
            </p:extLst>
          </p:nvPr>
        </p:nvGraphicFramePr>
        <p:xfrm>
          <a:off x="87355" y="1644243"/>
          <a:ext cx="8983610" cy="44899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2245902">
                  <a:extLst>
                    <a:ext uri="{9D8B030D-6E8A-4147-A177-3AD203B41FA5}">
                      <a16:colId xmlns:a16="http://schemas.microsoft.com/office/drawing/2014/main" xmlns="" val="1757552510"/>
                    </a:ext>
                  </a:extLst>
                </a:gridCol>
                <a:gridCol w="2022719">
                  <a:extLst>
                    <a:ext uri="{9D8B030D-6E8A-4147-A177-3AD203B41FA5}">
                      <a16:colId xmlns:a16="http://schemas.microsoft.com/office/drawing/2014/main" xmlns="" val="255852754"/>
                    </a:ext>
                  </a:extLst>
                </a:gridCol>
                <a:gridCol w="2469087">
                  <a:extLst>
                    <a:ext uri="{9D8B030D-6E8A-4147-A177-3AD203B41FA5}">
                      <a16:colId xmlns:a16="http://schemas.microsoft.com/office/drawing/2014/main" xmlns="" val="1865017000"/>
                    </a:ext>
                  </a:extLst>
                </a:gridCol>
                <a:gridCol w="2245902">
                  <a:extLst>
                    <a:ext uri="{9D8B030D-6E8A-4147-A177-3AD203B41FA5}">
                      <a16:colId xmlns:a16="http://schemas.microsoft.com/office/drawing/2014/main" xmlns="" val="3121950929"/>
                    </a:ext>
                  </a:extLst>
                </a:gridCol>
              </a:tblGrid>
              <a:tr h="5819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Noun</a:t>
                      </a:r>
                      <a:endParaRPr lang="zh-CN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Verb</a:t>
                      </a:r>
                      <a:endParaRPr lang="zh-CN" sz="32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Adjective</a:t>
                      </a:r>
                      <a:endParaRPr lang="zh-CN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Adverb</a:t>
                      </a:r>
                      <a:endParaRPr lang="zh-CN" sz="3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3411341"/>
                  </a:ext>
                </a:extLst>
              </a:tr>
              <a:tr h="581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differ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39631367"/>
                  </a:ext>
                </a:extLst>
              </a:tr>
              <a:tr h="581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vary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3790746722"/>
                  </a:ext>
                </a:extLst>
              </a:tr>
              <a:tr h="581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rely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 </a:t>
                      </a:r>
                      <a:endParaRPr lang="zh-CN" sz="36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87665250"/>
                  </a:ext>
                </a:extLst>
              </a:tr>
              <a:tr h="581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interact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>
                          <a:effectLst/>
                        </a:rPr>
                        <a:t> </a:t>
                      </a:r>
                      <a:endParaRPr lang="zh-CN" sz="36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88278956"/>
                  </a:ext>
                </a:extLst>
              </a:tr>
              <a:tr h="58196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approve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85387501"/>
                  </a:ext>
                </a:extLst>
              </a:tr>
              <a:tr h="9981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zh-CN" sz="3200" b="1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embarrass</a:t>
                      </a:r>
                      <a:endParaRPr lang="zh-CN" sz="3200" b="1" dirty="0">
                        <a:solidFill>
                          <a:srgbClr val="3366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600" dirty="0">
                          <a:effectLst/>
                        </a:rPr>
                        <a:t> </a:t>
                      </a:r>
                      <a:endParaRPr lang="zh-CN" sz="3600" b="1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42888895"/>
                  </a:ext>
                </a:extLst>
              </a:tr>
            </a:tbl>
          </a:graphicData>
        </a:graphic>
      </p:graphicFrame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81292" y="431516"/>
            <a:ext cx="8726793" cy="107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Fill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table with different forms of the words. Refer to a dictionary if necessary.</a:t>
            </a:r>
            <a:endParaRPr lang="en-US" altLang="zh-CN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9"/>
          <p:cNvSpPr>
            <a:spLocks noChangeArrowheads="1"/>
          </p:cNvSpPr>
          <p:nvPr/>
        </p:nvSpPr>
        <p:spPr bwMode="auto">
          <a:xfrm>
            <a:off x="124236" y="2235074"/>
            <a:ext cx="2130974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difference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4544690" y="2163583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6848947" y="2192098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differently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181292" y="2790311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variety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auto">
          <a:xfrm>
            <a:off x="4544689" y="2752614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6920955" y="2780928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variously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179512" y="3356992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</p:txBody>
      </p:sp>
      <p:sp>
        <p:nvSpPr>
          <p:cNvPr id="13" name="Rectangle 19"/>
          <p:cNvSpPr>
            <a:spLocks noChangeArrowheads="1"/>
          </p:cNvSpPr>
          <p:nvPr/>
        </p:nvSpPr>
        <p:spPr bwMode="auto">
          <a:xfrm>
            <a:off x="4544689" y="3302868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reliable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6920955" y="3356992"/>
            <a:ext cx="225955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reliably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179512" y="3927848"/>
            <a:ext cx="2215281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9"/>
          <p:cNvSpPr>
            <a:spLocks noChangeArrowheads="1"/>
          </p:cNvSpPr>
          <p:nvPr/>
        </p:nvSpPr>
        <p:spPr bwMode="auto">
          <a:xfrm>
            <a:off x="4480563" y="3888140"/>
            <a:ext cx="2443839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>
            <a:off x="6732240" y="3938667"/>
            <a:ext cx="2446263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interactively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235417" y="4509120"/>
            <a:ext cx="1888311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approval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4480563" y="4477171"/>
            <a:ext cx="2446263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approved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6806257" y="4492094"/>
            <a:ext cx="2446263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approvingly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112157" y="5079051"/>
            <a:ext cx="2155133" cy="107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embarrass-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4357985" y="5085184"/>
            <a:ext cx="2446263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embarrassed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4308739" y="5517232"/>
            <a:ext cx="2639525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embarrassing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6877892" y="4987813"/>
            <a:ext cx="2219673" cy="92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embarrass-</a:t>
            </a:r>
            <a:r>
              <a:rPr lang="en-US" altLang="zh-CN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edly</a:t>
            </a:r>
            <a:endParaRPr lang="en-US" altLang="zh-CN" sz="30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9"/>
          <p:cNvSpPr>
            <a:spLocks noChangeArrowheads="1"/>
          </p:cNvSpPr>
          <p:nvPr/>
        </p:nvSpPr>
        <p:spPr bwMode="auto">
          <a:xfrm>
            <a:off x="6885880" y="5717074"/>
            <a:ext cx="2044227" cy="925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embarrass-</a:t>
            </a:r>
            <a:r>
              <a:rPr lang="en-US" altLang="zh-CN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ingly</a:t>
            </a:r>
            <a:endParaRPr lang="en-US" altLang="zh-CN" sz="3000" b="1" dirty="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7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31923" y="550189"/>
            <a:ext cx="84974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 the meanings of the underlined words in the sentences below. In pairs, list more words of the same kind.</a:t>
            </a:r>
          </a:p>
        </p:txBody>
      </p:sp>
      <p:sp>
        <p:nvSpPr>
          <p:cNvPr id="3" name="矩形 2"/>
          <p:cNvSpPr/>
          <p:nvPr/>
        </p:nvSpPr>
        <p:spPr>
          <a:xfrm>
            <a:off x="367889" y="2008462"/>
            <a:ext cx="8461499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20000"/>
              </a:lnSpc>
              <a:tabLst>
                <a:tab pos="457200" algn="l"/>
              </a:tabLst>
            </a:pP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I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rest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my head on the desk to get some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rest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20000"/>
              </a:lnSpc>
              <a:tabLst>
                <a:tab pos="457200" algn="l"/>
              </a:tabLst>
            </a:pP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20000"/>
              </a:lnSpc>
              <a:tabLst>
                <a:tab pos="457200" algn="l"/>
              </a:tabLst>
            </a:pP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The child </a:t>
            </a:r>
            <a:r>
              <a:rPr lang="zh-CN" altLang="zh-CN" sz="3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</a:t>
            </a:r>
            <a:r>
              <a:rPr lang="en-US" altLang="zh-CN" sz="3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zh-CN" sz="3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layed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great interest in the huge fireworks </a:t>
            </a:r>
            <a:r>
              <a:rPr lang="zh-CN" altLang="zh-CN" sz="3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</a:t>
            </a:r>
            <a:r>
              <a:rPr lang="en-US" altLang="zh-CN" sz="3200" b="1" u="sng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</a:t>
            </a:r>
            <a:r>
              <a:rPr lang="zh-CN" altLang="zh-CN" sz="3200" b="1" u="sng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20000"/>
              </a:lnSpc>
              <a:tabLst>
                <a:tab pos="457200" algn="l"/>
              </a:tabLst>
            </a:pP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20000"/>
              </a:lnSpc>
              <a:tabLst>
                <a:tab pos="457200" algn="l"/>
              </a:tabLst>
            </a:pP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Most students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favour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plan, while their teachers are not in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favour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it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71600" y="2564904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依靠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020272" y="2628201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休息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67744" y="4401666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表演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11860" y="2829923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显露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98124" y="4580583"/>
            <a:ext cx="2174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较喜欢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968044" y="6038855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赞同，支持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6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5536" y="1124744"/>
            <a:ext cx="8640960" cy="442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2913" indent="-442913">
              <a:lnSpc>
                <a:spcPct val="110000"/>
              </a:lnSpc>
              <a:tabLst>
                <a:tab pos="457200" algn="l"/>
              </a:tabLst>
            </a:pP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Jeremy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witnessed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whole incident and was expected to be the key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witness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 the trial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10000"/>
              </a:lnSpc>
              <a:tabLst>
                <a:tab pos="457200" algn="l"/>
              </a:tabLst>
            </a:pP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10000"/>
              </a:lnSpc>
              <a:tabLst>
                <a:tab pos="457200" algn="l"/>
              </a:tabLst>
            </a:pP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His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lack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eye contact when talking with people shows that he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lacks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confidence</a:t>
            </a:r>
            <a:r>
              <a:rPr lang="zh-CN" altLang="zh-CN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10000"/>
              </a:lnSpc>
              <a:tabLst>
                <a:tab pos="457200" algn="l"/>
              </a:tabLst>
            </a:pP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42913" indent="-442913">
              <a:lnSpc>
                <a:spcPct val="110000"/>
              </a:lnSpc>
              <a:tabLst>
                <a:tab pos="457200" algn="l"/>
              </a:tabLst>
            </a:pP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When he noticed a slight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frown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 his twin sister's face, he </a:t>
            </a:r>
            <a:r>
              <a:rPr lang="zh-CN" altLang="zh-CN" sz="3200" b="1" u="sng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frowned</a:t>
            </a:r>
            <a:r>
              <a:rPr lang="zh-CN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as well.</a:t>
            </a:r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27984" y="3869759"/>
            <a:ext cx="32242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缺乏，不足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148064" y="2204864"/>
            <a:ext cx="2174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目击者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405114" y="2268161"/>
            <a:ext cx="2174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缺乏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492152" y="764377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目睹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65236" y="4814901"/>
            <a:ext cx="2174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皱眉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57567" y="5472333"/>
            <a:ext cx="2174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皱眉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53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1520" y="2672368"/>
            <a:ext cx="8712968" cy="4092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t" anchorCtr="0">
            <a:no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think about nonverbal behaviour, or body language, we think about communication. When we think about communication, we think about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what is our body language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others? Social scientists have spent a lot of time looking at the effects of our body language. We make assessments and inferences from body language. And according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5536" y="187384"/>
            <a:ext cx="83636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passage about body language. Fill in the blanks with the correct forms of the words and phrases in the box.</a:t>
            </a:r>
            <a:endParaRPr lang="en-US" altLang="zh-CN" sz="3200" b="1" dirty="0" smtClean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42784" y="4110888"/>
            <a:ext cx="2098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interaction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70631"/>
              </p:ext>
            </p:extLst>
          </p:nvPr>
        </p:nvGraphicFramePr>
        <p:xfrm>
          <a:off x="454615" y="1726707"/>
          <a:ext cx="8341445" cy="975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341445">
                  <a:extLst>
                    <a:ext uri="{9D8B030D-6E8A-4147-A177-3AD203B41FA5}">
                      <a16:colId xmlns:a16="http://schemas.microsoft.com/office/drawing/2014/main" xmlns="" val="1413776185"/>
                    </a:ext>
                  </a:extLst>
                </a:gridCol>
              </a:tblGrid>
              <a:tr h="578156"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by</a:t>
                      </a:r>
                      <a:r>
                        <a:rPr lang="en-US" sz="32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contrast, by comparison, break down, </a:t>
                      </a:r>
                      <a:r>
                        <a:rPr lang="en-US" altLang="zh-CN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clue,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interaction, demonstrate, approve of, gesture</a:t>
                      </a:r>
                      <a:endParaRPr lang="zh-CN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656577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335011" y="4644425"/>
            <a:ext cx="27366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demonstrating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67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95536" y="1926346"/>
            <a:ext cx="8612688" cy="4598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t" anchorCtr="0">
            <a:noAutofit/>
          </a:bodyPr>
          <a:lstStyle/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those judgements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person and dislike another. So body language provides external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are influenced by internal thoughts and feelings. Scientists have found that when we feel proud and powerful, we usually straighten up to make ourselves bigger.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feel powerless, we tend to slump, making ourselves smaller. It is obvious that our minds can influence our bodies. 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53843" y="1926347"/>
            <a:ext cx="20575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approve of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78946" y="2924944"/>
            <a:ext cx="10518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clues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5536" y="4869160"/>
            <a:ext cx="22028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By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contrast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438927"/>
              </p:ext>
            </p:extLst>
          </p:nvPr>
        </p:nvGraphicFramePr>
        <p:xfrm>
          <a:off x="467544" y="854938"/>
          <a:ext cx="8341445" cy="975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341445">
                  <a:extLst>
                    <a:ext uri="{9D8B030D-6E8A-4147-A177-3AD203B41FA5}">
                      <a16:colId xmlns:a16="http://schemas.microsoft.com/office/drawing/2014/main" xmlns="" val="1413776185"/>
                    </a:ext>
                  </a:extLst>
                </a:gridCol>
              </a:tblGrid>
              <a:tr h="578156"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by</a:t>
                      </a:r>
                      <a:r>
                        <a:rPr lang="en-US" sz="32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contrast, by comparison, break down, </a:t>
                      </a:r>
                      <a:r>
                        <a:rPr lang="en-US" altLang="zh-CN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clue,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interaction, demonstrate, approve of, gesture</a:t>
                      </a:r>
                      <a:endParaRPr lang="zh-CN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656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989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39816" y="1801346"/>
            <a:ext cx="8524672" cy="361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 anchor="t" anchorCtr="0">
            <a:no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is it also true that our bodies can affect our minds? Scientific experiments show that if we make powerful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enough, we may actually feel more powerful. People who remember to use positive body language are more likely to feel positive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_____________,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some scientists suggest that we use our bodies to try power posing to help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feelings of shyness and powerlessness.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88699" y="2770139"/>
            <a:ext cx="1803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gestures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91565" y="4251696"/>
            <a:ext cx="2771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</a:rPr>
              <a:t>by comparison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43522" y="5220489"/>
            <a:ext cx="22627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itchFamily="18" charset="0"/>
              </a:rPr>
              <a:t>break down</a:t>
            </a:r>
            <a:endParaRPr lang="zh-CN" altLang="en-US" sz="1600" dirty="0">
              <a:solidFill>
                <a:srgbClr val="FF0000"/>
              </a:solidFill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810368"/>
              </p:ext>
            </p:extLst>
          </p:nvPr>
        </p:nvGraphicFramePr>
        <p:xfrm>
          <a:off x="467544" y="753915"/>
          <a:ext cx="8341445" cy="975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8341445">
                  <a:extLst>
                    <a:ext uri="{9D8B030D-6E8A-4147-A177-3AD203B41FA5}">
                      <a16:colId xmlns:a16="http://schemas.microsoft.com/office/drawing/2014/main" xmlns="" val="1413776185"/>
                    </a:ext>
                  </a:extLst>
                </a:gridCol>
              </a:tblGrid>
              <a:tr h="578156"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by</a:t>
                      </a:r>
                      <a:r>
                        <a:rPr lang="en-US" sz="32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contrast, by comparison, break down, </a:t>
                      </a:r>
                      <a:r>
                        <a:rPr lang="en-US" altLang="zh-CN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clue, </a:t>
                      </a:r>
                      <a:r>
                        <a:rPr lang="en-US" sz="3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interaction, demonstrate, approve of, gesture</a:t>
                      </a:r>
                      <a:endParaRPr lang="zh-CN" sz="3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656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384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795281" y="2711761"/>
            <a:ext cx="7920880" cy="1293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pairs, discuss how people </a:t>
            </a:r>
            <a:r>
              <a:rPr lang="en-US" altLang="zh-CN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shape their future by using proper body language.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485614"/>
            <a:ext cx="4536504" cy="121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0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910071" y="2348880"/>
            <a:ext cx="7704856" cy="245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63023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itchFamily="18" charset="0"/>
              </a:rPr>
              <a:t>1. Review the words, expressions and sentences we have learned in the reading part.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dirty="0" smtClean="0">
                <a:latin typeface="Times New Roman" pitchFamily="18" charset="0"/>
              </a:rPr>
              <a:t>2. Finish the exercises in the workbook.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139" y="1052736"/>
            <a:ext cx="5790721" cy="14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7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746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3997</TotalTime>
  <Words>580</Words>
  <Application>Microsoft Office PowerPoint</Application>
  <PresentationFormat>全屏显示(4:3)</PresentationFormat>
  <Paragraphs>95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8" baseType="lpstr"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148</cp:revision>
  <dcterms:created xsi:type="dcterms:W3CDTF">2017-10-05T11:44:55Z</dcterms:created>
  <dcterms:modified xsi:type="dcterms:W3CDTF">2020-05-07T03:25:35Z</dcterms:modified>
</cp:coreProperties>
</file>