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90" r:id="rId2"/>
    <p:sldId id="298" r:id="rId3"/>
    <p:sldId id="268" r:id="rId4"/>
    <p:sldId id="306" r:id="rId5"/>
    <p:sldId id="307" r:id="rId6"/>
    <p:sldId id="291" r:id="rId7"/>
    <p:sldId id="292" r:id="rId8"/>
    <p:sldId id="300" r:id="rId9"/>
    <p:sldId id="293" r:id="rId10"/>
    <p:sldId id="267" r:id="rId11"/>
    <p:sldId id="279" r:id="rId12"/>
    <p:sldId id="305" r:id="rId13"/>
    <p:sldId id="299" r:id="rId14"/>
    <p:sldId id="294" r:id="rId15"/>
    <p:sldId id="301" r:id="rId16"/>
    <p:sldId id="295" r:id="rId17"/>
    <p:sldId id="303" r:id="rId18"/>
    <p:sldId id="304" r:id="rId19"/>
    <p:sldId id="302" r:id="rId20"/>
    <p:sldId id="284" r:id="rId21"/>
    <p:sldId id="282" r:id="rId22"/>
    <p:sldId id="289" r:id="rId2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336600"/>
    <a:srgbClr val="00CC00"/>
    <a:srgbClr val="0000FF"/>
    <a:srgbClr val="FF0000"/>
    <a:srgbClr val="FF0066"/>
    <a:srgbClr val="0000CC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481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81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2AE2A599-C6FA-41D2-8EE7-0E7F4E7CAE2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39B0-85A0-4C99-9C02-7553D1F28C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B38760-2E02-40DB-91FB-A7E87FFD61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0CD1A-4957-4987-87B8-C5F24B819D9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D6E23-EE90-4555-AE7C-948A491832A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781FE-65AF-4037-A5D2-D3D47FABFF2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F259A-CF26-40E4-9396-7AAD09BC7E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31CC8-81A3-46F6-9873-837D894F3F8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E84BD-8425-48B2-89F1-EF6F35288D2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10854-5A89-4075-9E36-C4068C7DE9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5BB57-998E-4D0D-A800-0A5BC6355BA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4711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71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71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71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fld id="{6677F13B-2E42-4819-AE00-19F50DDDF76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http://www.pep.com.cn/czhx/jshzhx/tbxzy/jnshc/dydy/xytpian/201209/W020120912583667025301.jpg" TargetMode="Externa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pep.com.cn/czhx/jshzhx/tbxzy/jnshc/dedy/xytpian/201209/W020120913345749768049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Oval 2"/>
          <p:cNvSpPr>
            <a:spLocks noChangeArrowheads="1"/>
          </p:cNvSpPr>
          <p:nvPr/>
        </p:nvSpPr>
        <p:spPr bwMode="auto">
          <a:xfrm>
            <a:off x="2195513" y="1268413"/>
            <a:ext cx="720725" cy="720725"/>
          </a:xfrm>
          <a:prstGeom prst="ellipse">
            <a:avLst/>
          </a:prstGeom>
          <a:solidFill>
            <a:srgbClr val="FEFCA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79" name="Oval 3"/>
          <p:cNvSpPr>
            <a:spLocks noChangeArrowheads="1"/>
          </p:cNvSpPr>
          <p:nvPr/>
        </p:nvSpPr>
        <p:spPr bwMode="auto">
          <a:xfrm>
            <a:off x="6804025" y="4868863"/>
            <a:ext cx="720725" cy="720725"/>
          </a:xfrm>
          <a:prstGeom prst="ellipse">
            <a:avLst/>
          </a:prstGeom>
          <a:solidFill>
            <a:srgbClr val="0000CC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987675" y="4868863"/>
            <a:ext cx="576263" cy="647700"/>
            <a:chOff x="1791" y="3158"/>
            <a:chExt cx="363" cy="408"/>
          </a:xfrm>
        </p:grpSpPr>
        <p:sp>
          <p:nvSpPr>
            <p:cNvPr id="3085" name="Oval 5"/>
            <p:cNvSpPr>
              <a:spLocks noChangeArrowheads="1"/>
            </p:cNvSpPr>
            <p:nvPr/>
          </p:nvSpPr>
          <p:spPr bwMode="auto">
            <a:xfrm>
              <a:off x="1791" y="3203"/>
              <a:ext cx="273" cy="272"/>
            </a:xfrm>
            <a:prstGeom prst="ellipse">
              <a:avLst/>
            </a:prstGeom>
            <a:solidFill>
              <a:srgbClr val="F92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86" name="Oval 6"/>
            <p:cNvSpPr>
              <a:spLocks noChangeArrowheads="1"/>
            </p:cNvSpPr>
            <p:nvPr/>
          </p:nvSpPr>
          <p:spPr bwMode="auto">
            <a:xfrm>
              <a:off x="2018" y="3158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87" name="Oval 7"/>
            <p:cNvSpPr>
              <a:spLocks noChangeArrowheads="1"/>
            </p:cNvSpPr>
            <p:nvPr/>
          </p:nvSpPr>
          <p:spPr bwMode="auto">
            <a:xfrm>
              <a:off x="1973" y="3430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6877050" y="1557338"/>
            <a:ext cx="647700" cy="647700"/>
            <a:chOff x="3379" y="3203"/>
            <a:chExt cx="408" cy="408"/>
          </a:xfrm>
        </p:grpSpPr>
        <p:sp>
          <p:nvSpPr>
            <p:cNvPr id="3082" name="Oval 9"/>
            <p:cNvSpPr>
              <a:spLocks noChangeArrowheads="1"/>
            </p:cNvSpPr>
            <p:nvPr/>
          </p:nvSpPr>
          <p:spPr bwMode="auto">
            <a:xfrm>
              <a:off x="3379" y="3339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83" name="Oval 10"/>
            <p:cNvSpPr>
              <a:spLocks noChangeArrowheads="1"/>
            </p:cNvSpPr>
            <p:nvPr/>
          </p:nvSpPr>
          <p:spPr bwMode="auto">
            <a:xfrm>
              <a:off x="3606" y="3203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84" name="Oval 11"/>
            <p:cNvSpPr>
              <a:spLocks noChangeArrowheads="1"/>
            </p:cNvSpPr>
            <p:nvPr/>
          </p:nvSpPr>
          <p:spPr bwMode="auto">
            <a:xfrm>
              <a:off x="3514" y="3339"/>
              <a:ext cx="273" cy="272"/>
            </a:xfrm>
            <a:prstGeom prst="ellipse">
              <a:avLst/>
            </a:prstGeom>
            <a:solidFill>
              <a:srgbClr val="F92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078" name="Text Box 12"/>
          <p:cNvSpPr txBox="1">
            <a:spLocks noChangeArrowheads="1"/>
          </p:cNvSpPr>
          <p:nvPr/>
        </p:nvSpPr>
        <p:spPr bwMode="auto">
          <a:xfrm>
            <a:off x="3563938" y="3933825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（第</a:t>
            </a:r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课时）</a:t>
            </a:r>
          </a:p>
        </p:txBody>
      </p:sp>
      <p:sp>
        <p:nvSpPr>
          <p:cNvPr id="3079" name="Text Box 13"/>
          <p:cNvSpPr txBox="1">
            <a:spLocks noChangeArrowheads="1"/>
          </p:cNvSpPr>
          <p:nvPr/>
        </p:nvSpPr>
        <p:spPr bwMode="auto">
          <a:xfrm>
            <a:off x="1619250" y="2276475"/>
            <a:ext cx="6408738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3080" name="Text Box 14"/>
          <p:cNvSpPr txBox="1">
            <a:spLocks noChangeArrowheads="1"/>
          </p:cNvSpPr>
          <p:nvPr/>
        </p:nvSpPr>
        <p:spPr bwMode="auto">
          <a:xfrm>
            <a:off x="6877050" y="5805488"/>
            <a:ext cx="1749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mtClean="0"/>
              <a:t>20191009</a:t>
            </a:r>
            <a:endParaRPr lang="en-US" altLang="zh-CN" dirty="0"/>
          </a:p>
        </p:txBody>
      </p:sp>
      <p:sp>
        <p:nvSpPr>
          <p:cNvPr id="50191" name="Oval 15"/>
          <p:cNvSpPr>
            <a:spLocks noChangeArrowheads="1"/>
          </p:cNvSpPr>
          <p:nvPr/>
        </p:nvSpPr>
        <p:spPr bwMode="auto">
          <a:xfrm>
            <a:off x="900113" y="4148138"/>
            <a:ext cx="72072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944 -0.08392 C 0.05642 -0.08392 0.08645 -0.04138 0.08645 0.01109 C 0.08645 0.06333 0.05642 0.1061 0.01944 0.1061 C -0.01754 0.1061 -0.0474 0.06333 -0.0474 0.01109 C -0.0474 -0.04138 -0.01754 -0.08392 0.01944 -0.08392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88889E-6 7.40741E-7 C 0.04098 7.40741E-7 0.07934 -0.0581 0.07934 -0.01597 C 0.08993 -0.00695 0.09705 0.07361 0.08455 0.09792 C 0.07726 0.10995 0.05591 0.06319 0.03559 0.05625 C 0.01424 0.05301 -0.01215 0.05185 -0.03767 0.05625 C -0.06319 0.06065 -0.1085 0.09491 -0.1177 0.0831 C -0.12691 0.0713 -0.11284 -0.00093 -0.09323 -0.01458 C -0.09323 -0.05671 -0.04097 7.40741E-7 -3.88889E-6 7.40741E-7 Z " pathEditMode="relative" rAng="0" ptsTypes="ffafaaff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" y="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repeatCount="indefinite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.02361 -0.0682 C 0.05625 -0.0682 0.08281 -0.03283 0.08281 0.01109 C 0.08281 0.05478 0.05625 0.09038 0.02361 0.09038 C -0.00903 0.09038 -0.03542 0.05478 -0.03542 0.01109 C -0.03542 -0.03283 -0.00903 -0.0682 0.02361 -0.0682 Z " pathEditMode="relative" rAng="0" ptsTypes="fffff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82 -0.16806 C -0.04063 -0.16806 -0.07084 -0.10463 -0.07084 -0.02639 C -0.07084 0.05162 -0.04063 0.11528 -0.00382 0.11528 C 0.03316 0.11528 0.06319 0.05162 0.06319 -0.02639 C 0.06319 -0.10463 0.03316 -0.16806 -0.00382 -0.16806 Z " pathEditMode="relative" rAng="0" ptsTypes="fffff">
                                      <p:cBhvr>
                                        <p:cTn id="12" dur="3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781 -0.1051 C -0.02517 -0.1051 -0.03941 -0.0625 -0.03941 -0.00996 C -0.03941 0.04236 -0.02517 0.08495 -0.00781 0.08495 C 0.00972 0.08495 0.02361 0.04236 0.02361 -0.00996 C 0.02361 -0.0625 0.00972 -0.1051 -0.00781 -0.1051 Z " pathEditMode="relative" rAng="0" ptsTypes="fffff">
                                      <p:cBhvr>
                                        <p:cTn id="14" dur="50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/>
      <p:bldP spid="50179" grpId="0" animBg="1"/>
      <p:bldP spid="5019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1120775" y="0"/>
            <a:ext cx="184150" cy="769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kumimoji="1" lang="zh-CN" altLang="en-US" sz="4400">
              <a:solidFill>
                <a:srgbClr val="990000"/>
              </a:solidFill>
            </a:endParaRPr>
          </a:p>
        </p:txBody>
      </p:sp>
      <p:sp>
        <p:nvSpPr>
          <p:cNvPr id="4099" name="矩形 5"/>
          <p:cNvSpPr>
            <a:spLocks noChangeArrowheads="1"/>
          </p:cNvSpPr>
          <p:nvPr/>
        </p:nvSpPr>
        <p:spPr bwMode="auto">
          <a:xfrm>
            <a:off x="1008063" y="2538413"/>
            <a:ext cx="720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6200" eaLnBrk="0" hangingPunct="0"/>
            <a:r>
              <a:rPr lang="zh-CN" altLang="en-US">
                <a:latin typeface="Times New Roman" pitchFamily="18" charset="0"/>
                <a:cs typeface="Times New Roman" pitchFamily="18" charset="0"/>
              </a:rPr>
              <a:t>水是由</a:t>
            </a:r>
            <a:r>
              <a:rPr lang="zh-CN" altLang="en-US" u="sng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zh-CN" altLang="en-US">
                <a:latin typeface="Times New Roman" pitchFamily="18" charset="0"/>
                <a:cs typeface="Times New Roman" pitchFamily="18" charset="0"/>
              </a:rPr>
              <a:t>构成的。铜是由</a:t>
            </a:r>
            <a:r>
              <a:rPr lang="zh-CN" altLang="en-US" u="sng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zh-CN" altLang="en-US">
                <a:latin typeface="Times New Roman" pitchFamily="18" charset="0"/>
                <a:cs typeface="Times New Roman" pitchFamily="18" charset="0"/>
              </a:rPr>
              <a:t>构成的。</a:t>
            </a:r>
            <a:endParaRPr lang="zh-CN" altLang="en-US"/>
          </a:p>
        </p:txBody>
      </p:sp>
      <p:grpSp>
        <p:nvGrpSpPr>
          <p:cNvPr id="2" name="组合 25"/>
          <p:cNvGrpSpPr>
            <a:grpSpLocks/>
          </p:cNvGrpSpPr>
          <p:nvPr/>
        </p:nvGrpSpPr>
        <p:grpSpPr bwMode="auto">
          <a:xfrm>
            <a:off x="500063" y="5241925"/>
            <a:ext cx="8588375" cy="1303338"/>
            <a:chOff x="500034" y="5241914"/>
            <a:chExt cx="8589079" cy="1304099"/>
          </a:xfrm>
        </p:grpSpPr>
        <p:sp>
          <p:nvSpPr>
            <p:cNvPr id="4118" name="矩形 10"/>
            <p:cNvSpPr>
              <a:spLocks noChangeArrowheads="1"/>
            </p:cNvSpPr>
            <p:nvPr/>
          </p:nvSpPr>
          <p:spPr bwMode="auto">
            <a:xfrm>
              <a:off x="500034" y="5241914"/>
              <a:ext cx="505619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indent="76200" eaLnBrk="0" hangingPunct="0"/>
              <a:r>
                <a:rPr lang="en-US" altLang="zh-CN"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、运用分子的观点解释实际问题：</a:t>
              </a:r>
              <a:endParaRPr lang="zh-CN" altLang="en-US"/>
            </a:p>
          </p:txBody>
        </p:sp>
        <p:sp>
          <p:nvSpPr>
            <p:cNvPr id="4119" name="Rectangle 2"/>
            <p:cNvSpPr>
              <a:spLocks noChangeArrowheads="1"/>
            </p:cNvSpPr>
            <p:nvPr/>
          </p:nvSpPr>
          <p:spPr bwMode="auto">
            <a:xfrm>
              <a:off x="1006451" y="5715016"/>
              <a:ext cx="8082662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eaLnBrk="0" hangingPunct="0"/>
              <a:r>
                <a:rPr lang="zh-CN" altLang="zh-CN">
                  <a:latin typeface="Times New Roman" pitchFamily="18" charset="0"/>
                  <a:cs typeface="Times New Roman" pitchFamily="18" charset="0"/>
                </a:rPr>
                <a:t>①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能闻到花的香味是因为</a:t>
              </a:r>
              <a:r>
                <a:rPr lang="zh-CN" altLang="en-US" u="sng">
                  <a:latin typeface="Times New Roman" pitchFamily="18" charset="0"/>
                  <a:cs typeface="Times New Roman" pitchFamily="18" charset="0"/>
                </a:rPr>
                <a:t>                                                  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；</a:t>
              </a:r>
              <a:endParaRPr lang="zh-CN" altLang="en-US"/>
            </a:p>
            <a:p>
              <a:pPr eaLnBrk="0" hangingPunct="0"/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②</a:t>
              </a:r>
              <a:r>
                <a:rPr lang="en-US" altLang="zh-CN">
                  <a:latin typeface="Times New Roman" pitchFamily="18" charset="0"/>
                  <a:cs typeface="Times New Roman" pitchFamily="18" charset="0"/>
                </a:rPr>
                <a:t>50ml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水和</a:t>
              </a:r>
              <a:r>
                <a:rPr lang="en-US" altLang="zh-CN">
                  <a:latin typeface="Times New Roman" pitchFamily="18" charset="0"/>
                  <a:cs typeface="Times New Roman" pitchFamily="18" charset="0"/>
                </a:rPr>
                <a:t>50ml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酒精混合总体积小于</a:t>
              </a:r>
              <a:r>
                <a:rPr lang="en-US" altLang="zh-CN">
                  <a:latin typeface="Times New Roman" pitchFamily="18" charset="0"/>
                  <a:cs typeface="Times New Roman" pitchFamily="18" charset="0"/>
                </a:rPr>
                <a:t>100ml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是因为</a:t>
              </a:r>
              <a:r>
                <a:rPr lang="zh-CN" altLang="en-US" u="sng"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。</a:t>
              </a:r>
              <a:endParaRPr lang="zh-CN" altLang="en-US"/>
            </a:p>
          </p:txBody>
        </p:sp>
      </p:grp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14563" y="2462213"/>
            <a:ext cx="11128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水分子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43563" y="2466975"/>
            <a:ext cx="11128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铜原子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649413" y="4071938"/>
            <a:ext cx="23510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分子在不断运动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627188" y="3538538"/>
            <a:ext cx="3587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分子的质量和体积都很小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649413" y="4681538"/>
            <a:ext cx="23510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分子之间有间隔</a:t>
            </a:r>
          </a:p>
        </p:txBody>
      </p:sp>
      <p:sp>
        <p:nvSpPr>
          <p:cNvPr id="4106" name="Text Box 21"/>
          <p:cNvSpPr txBox="1">
            <a:spLocks noChangeArrowheads="1"/>
          </p:cNvSpPr>
          <p:nvPr/>
        </p:nvSpPr>
        <p:spPr bwMode="auto">
          <a:xfrm>
            <a:off x="588963" y="1971675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等</a:t>
            </a:r>
            <a:r>
              <a:rPr lang="zh-CN" altLang="en-US">
                <a:latin typeface="宋体" charset="-122"/>
              </a:rPr>
              <a:t>构成的</a:t>
            </a:r>
          </a:p>
        </p:txBody>
      </p:sp>
      <p:grpSp>
        <p:nvGrpSpPr>
          <p:cNvPr id="3" name="组合 24"/>
          <p:cNvGrpSpPr>
            <a:grpSpLocks/>
          </p:cNvGrpSpPr>
          <p:nvPr/>
        </p:nvGrpSpPr>
        <p:grpSpPr bwMode="auto">
          <a:xfrm>
            <a:off x="592138" y="3071813"/>
            <a:ext cx="6408737" cy="2143125"/>
            <a:chOff x="592329" y="3071810"/>
            <a:chExt cx="6408563" cy="2143140"/>
          </a:xfrm>
        </p:grpSpPr>
        <p:sp>
          <p:nvSpPr>
            <p:cNvPr id="4114" name="矩形 6"/>
            <p:cNvSpPr>
              <a:spLocks noChangeArrowheads="1"/>
            </p:cNvSpPr>
            <p:nvPr/>
          </p:nvSpPr>
          <p:spPr bwMode="auto">
            <a:xfrm>
              <a:off x="996960" y="3603933"/>
              <a:ext cx="571818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indent="76200" eaLnBrk="0" hangingPunct="0"/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①</a:t>
              </a:r>
              <a:r>
                <a:rPr lang="zh-CN" altLang="en-US" u="sng">
                  <a:latin typeface="Times New Roman" pitchFamily="18" charset="0"/>
                  <a:cs typeface="Times New Roman" pitchFamily="18" charset="0"/>
                </a:rPr>
                <a:t>                                                     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 ；</a:t>
              </a:r>
              <a:endParaRPr lang="en-US" altLang="zh-CN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15" name="矩形 9"/>
            <p:cNvSpPr>
              <a:spLocks noChangeArrowheads="1"/>
            </p:cNvSpPr>
            <p:nvPr/>
          </p:nvSpPr>
          <p:spPr bwMode="auto">
            <a:xfrm>
              <a:off x="592329" y="3071810"/>
              <a:ext cx="405110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、分子（或原子）的特征：</a:t>
              </a:r>
              <a:endParaRPr lang="zh-CN" altLang="en-US"/>
            </a:p>
          </p:txBody>
        </p:sp>
        <p:sp>
          <p:nvSpPr>
            <p:cNvPr id="4116" name="矩形 21"/>
            <p:cNvSpPr>
              <a:spLocks noChangeArrowheads="1"/>
            </p:cNvSpPr>
            <p:nvPr/>
          </p:nvSpPr>
          <p:spPr bwMode="auto">
            <a:xfrm>
              <a:off x="1000116" y="4169639"/>
              <a:ext cx="600077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indent="76200" eaLnBrk="0" hangingPunct="0"/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②</a:t>
              </a:r>
              <a:r>
                <a:rPr lang="zh-CN" altLang="en-US" u="sng">
                  <a:latin typeface="Times New Roman" pitchFamily="18" charset="0"/>
                  <a:cs typeface="Times New Roman" pitchFamily="18" charset="0"/>
                </a:rPr>
                <a:t>                                                     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 ；</a:t>
              </a:r>
              <a:endParaRPr lang="en-US" altLang="zh-CN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17" name="矩形 22"/>
            <p:cNvSpPr>
              <a:spLocks noChangeArrowheads="1"/>
            </p:cNvSpPr>
            <p:nvPr/>
          </p:nvSpPr>
          <p:spPr bwMode="auto">
            <a:xfrm>
              <a:off x="1000116" y="4753285"/>
              <a:ext cx="557214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indent="76200" eaLnBrk="0" hangingPunct="0"/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③ </a:t>
              </a:r>
              <a:r>
                <a:rPr lang="zh-CN" altLang="en-US" u="sng">
                  <a:latin typeface="Times New Roman" pitchFamily="18" charset="0"/>
                  <a:cs typeface="Times New Roman" pitchFamily="18" charset="0"/>
                </a:rPr>
                <a:t>                                                    </a:t>
              </a:r>
              <a:r>
                <a:rPr lang="zh-CN" altLang="en-US">
                  <a:latin typeface="Times New Roman" pitchFamily="18" charset="0"/>
                  <a:cs typeface="Times New Roman" pitchFamily="18" charset="0"/>
                </a:rPr>
                <a:t> 。</a:t>
              </a:r>
              <a:endParaRPr lang="zh-CN" altLang="en-US"/>
            </a:p>
          </p:txBody>
        </p:sp>
      </p:grp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143125" y="785813"/>
            <a:ext cx="3857625" cy="83026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kumimoji="1" lang="en-US" altLang="zh-CN" sz="4800" dirty="0">
                <a:solidFill>
                  <a:srgbClr val="0000CC"/>
                </a:solidFill>
                <a:latin typeface="Times New Roman" pitchFamily="18" charset="0"/>
                <a:ea typeface="隶书" pitchFamily="49" charset="-122"/>
              </a:rPr>
              <a:t>【</a:t>
            </a:r>
            <a:r>
              <a:rPr kumimoji="1" lang="zh-CN" altLang="en-US" sz="4800" dirty="0">
                <a:solidFill>
                  <a:srgbClr val="0000CC"/>
                </a:solidFill>
                <a:latin typeface="Times New Roman" pitchFamily="18" charset="0"/>
                <a:ea typeface="隶书" pitchFamily="49" charset="-122"/>
              </a:rPr>
              <a:t>知识回顾</a:t>
            </a:r>
            <a:r>
              <a:rPr kumimoji="1" lang="en-US" altLang="zh-CN" sz="4800" dirty="0">
                <a:solidFill>
                  <a:srgbClr val="0000CC"/>
                </a:solidFill>
                <a:latin typeface="Times New Roman" pitchFamily="18" charset="0"/>
                <a:ea typeface="隶书" pitchFamily="49" charset="-122"/>
              </a:rPr>
              <a:t>】</a:t>
            </a:r>
            <a:endParaRPr kumimoji="1" lang="zh-CN" altLang="en-US" sz="4800" dirty="0">
              <a:solidFill>
                <a:srgbClr val="0000CC"/>
              </a:solidFill>
              <a:latin typeface="Times New Roman" pitchFamily="18" charset="0"/>
              <a:ea typeface="隶书" pitchFamily="49" charset="-122"/>
            </a:endParaRPr>
          </a:p>
        </p:txBody>
      </p:sp>
      <p:grpSp>
        <p:nvGrpSpPr>
          <p:cNvPr id="4" name="组合 28"/>
          <p:cNvGrpSpPr>
            <a:grpSpLocks/>
          </p:cNvGrpSpPr>
          <p:nvPr/>
        </p:nvGrpSpPr>
        <p:grpSpPr bwMode="auto">
          <a:xfrm>
            <a:off x="6429375" y="3643313"/>
            <a:ext cx="1857375" cy="1143000"/>
            <a:chOff x="5929322" y="4214818"/>
            <a:chExt cx="1857388" cy="1143008"/>
          </a:xfrm>
        </p:grpSpPr>
        <p:sp>
          <p:nvSpPr>
            <p:cNvPr id="4112" name="矩形标注 24"/>
            <p:cNvSpPr>
              <a:spLocks noChangeArrowheads="1"/>
            </p:cNvSpPr>
            <p:nvPr/>
          </p:nvSpPr>
          <p:spPr bwMode="auto">
            <a:xfrm>
              <a:off x="5929322" y="4214818"/>
              <a:ext cx="1857388" cy="1143008"/>
            </a:xfrm>
            <a:prstGeom prst="wedgeRectCallout">
              <a:avLst>
                <a:gd name="adj1" fmla="val -112148"/>
                <a:gd name="adj2" fmla="val 115144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" name="TextBox 25"/>
            <p:cNvSpPr txBox="1">
              <a:spLocks noChangeArrowheads="1"/>
            </p:cNvSpPr>
            <p:nvPr/>
          </p:nvSpPr>
          <p:spPr bwMode="auto">
            <a:xfrm>
              <a:off x="6000760" y="4286256"/>
              <a:ext cx="1627369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>
                  <a:solidFill>
                    <a:schemeClr val="bg1"/>
                  </a:solidFill>
                </a:rPr>
                <a:t>宏观现象</a:t>
              </a:r>
              <a:endParaRPr lang="en-US" altLang="zh-CN" sz="2800">
                <a:solidFill>
                  <a:schemeClr val="bg1"/>
                </a:solidFill>
              </a:endParaRPr>
            </a:p>
            <a:p>
              <a:r>
                <a:rPr lang="zh-CN" altLang="en-US" sz="2800">
                  <a:solidFill>
                    <a:schemeClr val="bg1"/>
                  </a:solidFill>
                </a:rPr>
                <a:t>微观解释</a:t>
              </a:r>
            </a:p>
          </p:txBody>
        </p:sp>
      </p:grpSp>
      <p:pic>
        <p:nvPicPr>
          <p:cNvPr id="30" name="Picture 1" descr="C:\Documents and Settings\Administrator\Application Data\Tencent\Users\328266738\QQ\WinTemp\RichOle\XQPI(_O9Y1X$1OUZWZ3$~K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7988"/>
            <a:ext cx="9144000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 descr="C:\Documents and Settings\Administrator\Application Data\Tencent\Users\328266738\QQ\WinTemp\RichOle\(ZMAP[$EIY6NP[HDVGXDB_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3"/>
            <a:ext cx="914400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4"/>
          <p:cNvSpPr txBox="1">
            <a:spLocks noChangeArrowheads="1"/>
          </p:cNvSpPr>
          <p:nvPr/>
        </p:nvSpPr>
        <p:spPr bwMode="auto">
          <a:xfrm>
            <a:off x="1000125" y="1285875"/>
            <a:ext cx="7693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【</a:t>
            </a:r>
            <a:r>
              <a:rPr lang="zh-CN" altLang="en-US">
                <a:latin typeface="宋体" charset="-122"/>
              </a:rPr>
              <a:t>试试看</a:t>
            </a:r>
            <a:r>
              <a:rPr lang="en-US" altLang="zh-CN">
                <a:latin typeface="宋体" charset="-122"/>
              </a:rPr>
              <a:t>】</a:t>
            </a:r>
            <a:r>
              <a:rPr lang="zh-CN" altLang="en-US">
                <a:latin typeface="宋体" charset="-122"/>
              </a:rPr>
              <a:t>阅读图</a:t>
            </a:r>
            <a:r>
              <a:rPr lang="en-US" altLang="zh-CN">
                <a:latin typeface="宋体" charset="-122"/>
              </a:rPr>
              <a:t>3-5</a:t>
            </a:r>
            <a:r>
              <a:rPr lang="zh-CN" altLang="en-US">
                <a:latin typeface="宋体" charset="-122"/>
              </a:rPr>
              <a:t>，你能说出图中所表示的含义吗？</a:t>
            </a:r>
          </a:p>
        </p:txBody>
      </p:sp>
      <p:pic>
        <p:nvPicPr>
          <p:cNvPr id="512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363" y="2500313"/>
            <a:ext cx="75311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52"/>
          <p:cNvGrpSpPr>
            <a:grpSpLocks/>
          </p:cNvGrpSpPr>
          <p:nvPr/>
        </p:nvGrpSpPr>
        <p:grpSpPr bwMode="auto">
          <a:xfrm>
            <a:off x="928688" y="428625"/>
            <a:ext cx="7572375" cy="5715000"/>
            <a:chOff x="928662" y="428604"/>
            <a:chExt cx="7572428" cy="5715040"/>
          </a:xfrm>
        </p:grpSpPr>
        <p:pic>
          <p:nvPicPr>
            <p:cNvPr id="6147" name="图片 6" descr="氧气袋.jpg"/>
            <p:cNvPicPr>
              <a:picLocks noChangeAspect="1"/>
            </p:cNvPicPr>
            <p:nvPr/>
          </p:nvPicPr>
          <p:blipFill>
            <a:blip r:embed="rId2"/>
            <a:srcRect l="9396" t="2158" r="7416" b="6508"/>
            <a:stretch>
              <a:fillRect/>
            </a:stretch>
          </p:blipFill>
          <p:spPr bwMode="auto">
            <a:xfrm>
              <a:off x="928662" y="500042"/>
              <a:ext cx="1714512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8" name="图片 7" descr="氨气.jpg"/>
            <p:cNvPicPr>
              <a:picLocks noChangeAspect="1"/>
            </p:cNvPicPr>
            <p:nvPr/>
          </p:nvPicPr>
          <p:blipFill>
            <a:blip r:embed="rId3"/>
            <a:srcRect l="43750" r="16406" b="13168"/>
            <a:stretch>
              <a:fillRect/>
            </a:stretch>
          </p:blipFill>
          <p:spPr bwMode="auto">
            <a:xfrm>
              <a:off x="6658023" y="428604"/>
              <a:ext cx="842935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9" name="Picture 2" descr="二氧化碳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814898" y="571480"/>
              <a:ext cx="1257300" cy="1209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0" name="Picture 3" descr="氢气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14678" y="642926"/>
              <a:ext cx="137160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51" name="矩形 10"/>
            <p:cNvSpPr>
              <a:spLocks noChangeArrowheads="1"/>
            </p:cNvSpPr>
            <p:nvPr/>
          </p:nvSpPr>
          <p:spPr bwMode="auto">
            <a:xfrm>
              <a:off x="1214414" y="1857364"/>
              <a:ext cx="7286676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/>
                <a:t>  氧气</a:t>
              </a:r>
              <a:r>
                <a:rPr lang="en-US"/>
                <a:t>              </a:t>
              </a:r>
              <a:r>
                <a:rPr lang="zh-CN" altLang="en-US"/>
                <a:t>氢气</a:t>
              </a:r>
              <a:r>
                <a:rPr lang="en-US"/>
                <a:t>            </a:t>
              </a:r>
              <a:r>
                <a:rPr lang="zh-CN" altLang="en-US"/>
                <a:t>二氧化碳         氨气</a:t>
              </a:r>
            </a:p>
            <a:p>
              <a:r>
                <a:rPr lang="zh-CN" altLang="en-US"/>
                <a:t>（</a:t>
              </a:r>
              <a:r>
                <a:rPr lang="en-US" altLang="zh-CN"/>
                <a:t>O</a:t>
              </a:r>
              <a:r>
                <a:rPr lang="en-US" altLang="zh-CN" baseline="-25000"/>
                <a:t>2</a:t>
              </a:r>
              <a:r>
                <a:rPr lang="zh-CN" altLang="en-US"/>
                <a:t>）</a:t>
              </a:r>
              <a:r>
                <a:rPr lang="en-US"/>
                <a:t>          </a:t>
              </a:r>
              <a:r>
                <a:rPr lang="zh-CN" altLang="en-US"/>
                <a:t>（</a:t>
              </a:r>
              <a:r>
                <a:rPr lang="en-US" altLang="zh-CN"/>
                <a:t>H</a:t>
              </a:r>
              <a:r>
                <a:rPr lang="en-US" altLang="zh-CN" baseline="-25000"/>
                <a:t>2</a:t>
              </a:r>
              <a:r>
                <a:rPr lang="zh-CN" altLang="en-US"/>
                <a:t>）</a:t>
              </a:r>
              <a:r>
                <a:rPr lang="en-US"/>
                <a:t>         </a:t>
              </a:r>
              <a:r>
                <a:rPr lang="zh-CN" altLang="en-US"/>
                <a:t>（</a:t>
              </a:r>
              <a:r>
                <a:rPr lang="en-US" altLang="zh-CN"/>
                <a:t>CO</a:t>
              </a:r>
              <a:r>
                <a:rPr lang="en-US" altLang="zh-CN" baseline="-25000"/>
                <a:t>2</a:t>
              </a:r>
              <a:r>
                <a:rPr lang="zh-CN" altLang="en-US"/>
                <a:t>）        （</a:t>
              </a:r>
              <a:r>
                <a:rPr lang="en-US" altLang="zh-CN"/>
                <a:t>NH</a:t>
              </a:r>
              <a:r>
                <a:rPr lang="en-US" altLang="zh-CN" baseline="-25000"/>
                <a:t>3</a:t>
              </a:r>
              <a:r>
                <a:rPr lang="zh-CN" altLang="en-US"/>
                <a:t>）</a:t>
              </a:r>
            </a:p>
          </p:txBody>
        </p:sp>
        <p:pic>
          <p:nvPicPr>
            <p:cNvPr id="6152" name="Picture 4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247761" y="3467113"/>
              <a:ext cx="1076325" cy="1085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3" name="Picture 5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286116" y="3538551"/>
              <a:ext cx="866775" cy="96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4" name="Picture 6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929190" y="3324237"/>
              <a:ext cx="1390650" cy="1171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9" name="直接箭头连接符 18"/>
            <p:cNvCxnSpPr/>
            <p:nvPr/>
          </p:nvCxnSpPr>
          <p:spPr bwMode="auto">
            <a:xfrm rot="5400000" flipH="1" flipV="1">
              <a:off x="1608911" y="3002753"/>
              <a:ext cx="355602" cy="1587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/>
            <p:nvPr/>
          </p:nvCxnSpPr>
          <p:spPr bwMode="auto">
            <a:xfrm rot="5400000" flipH="1" flipV="1">
              <a:off x="3464711" y="3002753"/>
              <a:ext cx="357191" cy="317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 bwMode="auto">
            <a:xfrm rot="5400000" flipH="1" flipV="1">
              <a:off x="5322099" y="3002753"/>
              <a:ext cx="357191" cy="317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/>
            <p:cNvCxnSpPr/>
            <p:nvPr/>
          </p:nvCxnSpPr>
          <p:spPr bwMode="auto">
            <a:xfrm rot="5400000" flipH="1" flipV="1">
              <a:off x="7179487" y="3002753"/>
              <a:ext cx="357191" cy="317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pic>
          <p:nvPicPr>
            <p:cNvPr id="6159" name="Picture 9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357290" y="5410219"/>
              <a:ext cx="742950" cy="695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0" name="Picture 10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286116" y="5410219"/>
              <a:ext cx="790575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1" name="Picture 11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5143504" y="5410219"/>
              <a:ext cx="6762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2" name="Picture 12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7000892" y="5410219"/>
              <a:ext cx="666750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8" name="直接箭头连接符 27"/>
            <p:cNvCxnSpPr/>
            <p:nvPr/>
          </p:nvCxnSpPr>
          <p:spPr bwMode="auto">
            <a:xfrm rot="5400000" flipH="1" flipV="1">
              <a:off x="1428729" y="4981586"/>
              <a:ext cx="571504" cy="3175"/>
            </a:xfrm>
            <a:prstGeom prst="straightConnector1">
              <a:avLst/>
            </a:prstGeom>
            <a:ln>
              <a:solidFill>
                <a:srgbClr val="0000FF"/>
              </a:solidFill>
              <a:headEnd type="none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箭头连接符 28"/>
            <p:cNvCxnSpPr/>
            <p:nvPr/>
          </p:nvCxnSpPr>
          <p:spPr bwMode="auto">
            <a:xfrm rot="5400000" flipH="1" flipV="1">
              <a:off x="3356760" y="4980792"/>
              <a:ext cx="571504" cy="1588"/>
            </a:xfrm>
            <a:prstGeom prst="straightConnector1">
              <a:avLst/>
            </a:prstGeom>
            <a:ln>
              <a:solidFill>
                <a:srgbClr val="CC3300"/>
              </a:solidFill>
              <a:headEnd type="none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箭头连接符 29"/>
            <p:cNvCxnSpPr/>
            <p:nvPr/>
          </p:nvCxnSpPr>
          <p:spPr bwMode="auto">
            <a:xfrm rot="5400000" flipH="1" flipV="1">
              <a:off x="5142710" y="4980792"/>
              <a:ext cx="571504" cy="1587"/>
            </a:xfrm>
            <a:prstGeom prst="straightConnector1">
              <a:avLst/>
            </a:prstGeom>
            <a:ln>
              <a:solidFill>
                <a:schemeClr val="accent2">
                  <a:lumMod val="75000"/>
                </a:schemeClr>
              </a:solidFill>
              <a:headEnd type="none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箭头连接符 30"/>
            <p:cNvCxnSpPr/>
            <p:nvPr/>
          </p:nvCxnSpPr>
          <p:spPr bwMode="auto">
            <a:xfrm rot="5400000" flipH="1" flipV="1">
              <a:off x="7071536" y="4980792"/>
              <a:ext cx="571504" cy="1588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箭头连接符 32"/>
            <p:cNvCxnSpPr/>
            <p:nvPr/>
          </p:nvCxnSpPr>
          <p:spPr bwMode="auto">
            <a:xfrm flipV="1">
              <a:off x="2071670" y="4695834"/>
              <a:ext cx="3143272" cy="642943"/>
            </a:xfrm>
            <a:prstGeom prst="straightConnector1">
              <a:avLst/>
            </a:prstGeom>
            <a:ln>
              <a:solidFill>
                <a:schemeClr val="accent2">
                  <a:lumMod val="75000"/>
                </a:schemeClr>
              </a:solidFill>
              <a:headEnd type="none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箭头连接符 34"/>
            <p:cNvCxnSpPr/>
            <p:nvPr/>
          </p:nvCxnSpPr>
          <p:spPr bwMode="auto">
            <a:xfrm flipV="1">
              <a:off x="4000495" y="4695834"/>
              <a:ext cx="3214711" cy="785819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none" w="med" len="me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6169" name="Picture 1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7000892" y="3424250"/>
              <a:ext cx="790575" cy="1057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2"/>
          <p:cNvSpPr txBox="1">
            <a:spLocks noChangeArrowheads="1"/>
          </p:cNvSpPr>
          <p:nvPr/>
        </p:nvSpPr>
        <p:spPr bwMode="auto">
          <a:xfrm>
            <a:off x="1187450" y="1190625"/>
            <a:ext cx="3756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/>
              <a:t>二、分子可以分为原子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1239838" y="1989138"/>
            <a:ext cx="4360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、分子</a:t>
            </a:r>
            <a:r>
              <a:rPr lang="zh-CN" altLang="en-US">
                <a:solidFill>
                  <a:srgbClr val="FF0000"/>
                </a:solidFill>
              </a:rPr>
              <a:t>一定</a:t>
            </a:r>
            <a:r>
              <a:rPr lang="zh-CN" altLang="en-US"/>
              <a:t>是由原子构成的。</a:t>
            </a:r>
          </a:p>
        </p:txBody>
      </p:sp>
      <p:sp>
        <p:nvSpPr>
          <p:cNvPr id="7172" name="Text Box 14"/>
          <p:cNvSpPr txBox="1">
            <a:spLocks noChangeArrowheads="1"/>
          </p:cNvSpPr>
          <p:nvPr/>
        </p:nvSpPr>
        <p:spPr bwMode="auto">
          <a:xfrm>
            <a:off x="592138" y="2708275"/>
            <a:ext cx="7693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【</a:t>
            </a:r>
            <a:r>
              <a:rPr lang="zh-CN" altLang="en-US">
                <a:latin typeface="宋体" charset="-122"/>
              </a:rPr>
              <a:t>试试看</a:t>
            </a:r>
            <a:r>
              <a:rPr lang="en-US" altLang="zh-CN">
                <a:latin typeface="宋体" charset="-122"/>
              </a:rPr>
              <a:t>】</a:t>
            </a:r>
            <a:r>
              <a:rPr lang="zh-CN" altLang="en-US">
                <a:latin typeface="宋体" charset="-122"/>
              </a:rPr>
              <a:t>阅读图</a:t>
            </a:r>
            <a:r>
              <a:rPr lang="en-US" altLang="zh-CN">
                <a:latin typeface="宋体" charset="-122"/>
              </a:rPr>
              <a:t>3-5</a:t>
            </a:r>
            <a:r>
              <a:rPr lang="zh-CN" altLang="en-US">
                <a:latin typeface="宋体" charset="-122"/>
              </a:rPr>
              <a:t>，你能说出图中所表示的含义吗？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611188" y="5661025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>
                <a:solidFill>
                  <a:srgbClr val="FF0000"/>
                </a:solidFill>
              </a:rPr>
              <a:t>由分子构成的物质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CC"/>
                </a:solidFill>
              </a:rPr>
              <a:t>发生变化时</a:t>
            </a:r>
            <a:r>
              <a:rPr lang="zh-CN" altLang="en-US"/>
              <a:t>，分子本身是否</a:t>
            </a:r>
          </a:p>
          <a:p>
            <a:r>
              <a:rPr lang="zh-CN" altLang="en-US"/>
              <a:t>               会发生变化？</a:t>
            </a:r>
          </a:p>
        </p:txBody>
      </p:sp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3214688"/>
            <a:ext cx="7272338" cy="213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/>
      <p:bldP spid="143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3963" y="4457700"/>
            <a:ext cx="1008062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12"/>
          <p:cNvSpPr txBox="1">
            <a:spLocks noChangeArrowheads="1"/>
          </p:cNvSpPr>
          <p:nvPr/>
        </p:nvSpPr>
        <p:spPr bwMode="auto">
          <a:xfrm>
            <a:off x="1187450" y="1125538"/>
            <a:ext cx="1825625" cy="588962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物理变化</a:t>
            </a:r>
          </a:p>
        </p:txBody>
      </p:sp>
      <p:sp>
        <p:nvSpPr>
          <p:cNvPr id="8196" name="Text Box 13"/>
          <p:cNvSpPr txBox="1">
            <a:spLocks noChangeArrowheads="1"/>
          </p:cNvSpPr>
          <p:nvPr/>
        </p:nvSpPr>
        <p:spPr bwMode="auto">
          <a:xfrm>
            <a:off x="2987675" y="12430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zh-CN" altLang="en-US">
                <a:solidFill>
                  <a:srgbClr val="FF0000"/>
                </a:solidFill>
              </a:rPr>
              <a:t>由分子构成</a:t>
            </a:r>
            <a:r>
              <a:rPr lang="zh-CN" altLang="en-US"/>
              <a:t>的物质）</a:t>
            </a:r>
          </a:p>
        </p:txBody>
      </p:sp>
      <p:pic>
        <p:nvPicPr>
          <p:cNvPr id="52239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309938"/>
            <a:ext cx="2476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40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2733675"/>
            <a:ext cx="344805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 Box 17"/>
          <p:cNvSpPr txBox="1">
            <a:spLocks noChangeArrowheads="1"/>
          </p:cNvSpPr>
          <p:nvPr/>
        </p:nvSpPr>
        <p:spPr bwMode="auto">
          <a:xfrm>
            <a:off x="827088" y="2108200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水的蒸发</a:t>
            </a:r>
          </a:p>
        </p:txBody>
      </p:sp>
      <p:sp>
        <p:nvSpPr>
          <p:cNvPr id="52242" name="Text Box 18"/>
          <p:cNvSpPr txBox="1">
            <a:spLocks noChangeArrowheads="1"/>
          </p:cNvSpPr>
          <p:nvPr/>
        </p:nvSpPr>
        <p:spPr bwMode="auto">
          <a:xfrm>
            <a:off x="2195513" y="2084388"/>
            <a:ext cx="6280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：</a:t>
            </a:r>
            <a:r>
              <a:rPr lang="zh-CN" altLang="en-US">
                <a:solidFill>
                  <a:srgbClr val="FF0000"/>
                </a:solidFill>
              </a:rPr>
              <a:t>水分子不断运动导致分子之间的间隔变大，</a:t>
            </a:r>
          </a:p>
          <a:p>
            <a:r>
              <a:rPr lang="zh-CN" altLang="en-US">
                <a:solidFill>
                  <a:srgbClr val="FF0000"/>
                </a:solidFill>
              </a:rPr>
              <a:t>    </a:t>
            </a:r>
            <a:r>
              <a:rPr lang="zh-CN" altLang="en-US">
                <a:solidFill>
                  <a:srgbClr val="0000CC"/>
                </a:solidFill>
              </a:rPr>
              <a:t>而进入空气中</a:t>
            </a:r>
            <a:r>
              <a:rPr lang="zh-CN" altLang="en-US">
                <a:solidFill>
                  <a:srgbClr val="FF0000"/>
                </a:solidFill>
              </a:rPr>
              <a:t>。</a:t>
            </a:r>
          </a:p>
        </p:txBody>
      </p:sp>
      <p:pic>
        <p:nvPicPr>
          <p:cNvPr id="8201" name="Picture 1" descr="http://www.pep.com.cn/czhx/jshzhx/tbxzy/jnshc/dydy/xytpian/201209/W020120912583667025301.jpg"/>
          <p:cNvPicPr>
            <a:picLocks noChangeAspect="1" noChangeArrowheads="1"/>
          </p:cNvPicPr>
          <p:nvPr/>
        </p:nvPicPr>
        <p:blipFill>
          <a:blip r:embed="rId5" r:link="rId6"/>
          <a:srcRect/>
          <a:stretch>
            <a:fillRect/>
          </a:stretch>
        </p:blipFill>
        <p:spPr bwMode="auto">
          <a:xfrm>
            <a:off x="6929438" y="142875"/>
            <a:ext cx="192881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52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529013"/>
            <a:ext cx="2476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4176713"/>
            <a:ext cx="195262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5963" y="3168650"/>
            <a:ext cx="29622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5" name="AutoShape 7"/>
          <p:cNvSpPr>
            <a:spLocks noChangeArrowheads="1"/>
          </p:cNvSpPr>
          <p:nvPr/>
        </p:nvSpPr>
        <p:spPr bwMode="auto">
          <a:xfrm rot="-9079782">
            <a:off x="2125663" y="3051175"/>
            <a:ext cx="1695450" cy="539750"/>
          </a:xfrm>
          <a:prstGeom prst="curvedUpArrow">
            <a:avLst>
              <a:gd name="adj1" fmla="val 62824"/>
              <a:gd name="adj2" fmla="val 12564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3256" name="AutoShape 8"/>
          <p:cNvSpPr>
            <a:spLocks noChangeArrowheads="1"/>
          </p:cNvSpPr>
          <p:nvPr/>
        </p:nvSpPr>
        <p:spPr bwMode="auto">
          <a:xfrm>
            <a:off x="5148263" y="4826000"/>
            <a:ext cx="576262" cy="433388"/>
          </a:xfrm>
          <a:prstGeom prst="rightArrow">
            <a:avLst>
              <a:gd name="adj1" fmla="val 50000"/>
              <a:gd name="adj2" fmla="val 33242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3" name="Text Box 11"/>
          <p:cNvSpPr txBox="1">
            <a:spLocks noChangeArrowheads="1"/>
          </p:cNvSpPr>
          <p:nvPr/>
        </p:nvSpPr>
        <p:spPr bwMode="auto">
          <a:xfrm>
            <a:off x="1042988" y="189230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品红在水中扩散：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1116013" y="2420938"/>
            <a:ext cx="661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水分子和品红分子不断运动进入对方的间隔中。</a:t>
            </a:r>
          </a:p>
        </p:txBody>
      </p:sp>
      <p:sp>
        <p:nvSpPr>
          <p:cNvPr id="9225" name="Text Box 13"/>
          <p:cNvSpPr txBox="1">
            <a:spLocks noChangeArrowheads="1"/>
          </p:cNvSpPr>
          <p:nvPr/>
        </p:nvSpPr>
        <p:spPr bwMode="auto">
          <a:xfrm>
            <a:off x="1187450" y="1125538"/>
            <a:ext cx="1825625" cy="588962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物理变化</a:t>
            </a:r>
          </a:p>
        </p:txBody>
      </p:sp>
      <p:sp>
        <p:nvSpPr>
          <p:cNvPr id="9226" name="Text Box 14"/>
          <p:cNvSpPr txBox="1">
            <a:spLocks noChangeArrowheads="1"/>
          </p:cNvSpPr>
          <p:nvPr/>
        </p:nvSpPr>
        <p:spPr bwMode="auto">
          <a:xfrm>
            <a:off x="2987675" y="12430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zh-CN" altLang="en-US">
                <a:solidFill>
                  <a:srgbClr val="FF0000"/>
                </a:solidFill>
              </a:rPr>
              <a:t>由分子构成</a:t>
            </a:r>
            <a:r>
              <a:rPr lang="zh-CN" altLang="en-US"/>
              <a:t>的物质）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animBg="1"/>
      <p:bldP spid="53256" grpId="0" animBg="1"/>
      <p:bldP spid="532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2"/>
          <p:cNvSpPr txBox="1">
            <a:spLocks noChangeArrowheads="1"/>
          </p:cNvSpPr>
          <p:nvPr/>
        </p:nvSpPr>
        <p:spPr bwMode="auto">
          <a:xfrm>
            <a:off x="201613" y="404813"/>
            <a:ext cx="793432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/>
              <a:t>**从微观</a:t>
            </a:r>
            <a:r>
              <a:rPr lang="en-US" altLang="zh-CN" sz="2800"/>
              <a:t>(</a:t>
            </a:r>
            <a:r>
              <a:rPr lang="zh-CN" altLang="en-US" sz="2800"/>
              <a:t>分子</a:t>
            </a:r>
            <a:r>
              <a:rPr lang="en-US" altLang="zh-CN" sz="2800"/>
              <a:t>)</a:t>
            </a:r>
            <a:r>
              <a:rPr lang="zh-CN" altLang="en-US" sz="2800"/>
              <a:t>的角度解释</a:t>
            </a:r>
            <a:r>
              <a:rPr lang="zh-CN" altLang="en-US" sz="2800">
                <a:solidFill>
                  <a:srgbClr val="FF0000"/>
                </a:solidFill>
              </a:rPr>
              <a:t>物理变化</a:t>
            </a:r>
            <a:r>
              <a:rPr lang="zh-CN" altLang="en-US" sz="2800"/>
              <a:t>和</a:t>
            </a:r>
            <a:r>
              <a:rPr lang="zh-CN" altLang="en-US" sz="2800">
                <a:solidFill>
                  <a:srgbClr val="0000FF"/>
                </a:solidFill>
              </a:rPr>
              <a:t>化学变化</a:t>
            </a:r>
            <a:r>
              <a:rPr lang="en-US" altLang="zh-CN" sz="2800">
                <a:solidFill>
                  <a:srgbClr val="0000FF"/>
                </a:solidFill>
              </a:rPr>
              <a:t>.</a:t>
            </a:r>
            <a:endParaRPr lang="zh-CN" altLang="en-US" sz="2800">
              <a:solidFill>
                <a:srgbClr val="0000FF"/>
              </a:solidFill>
            </a:endParaRPr>
          </a:p>
        </p:txBody>
      </p:sp>
      <p:graphicFrame>
        <p:nvGraphicFramePr>
          <p:cNvPr id="21545" name="Group 41"/>
          <p:cNvGraphicFramePr>
            <a:graphicFrameLocks noGrp="1"/>
          </p:cNvGraphicFramePr>
          <p:nvPr/>
        </p:nvGraphicFramePr>
        <p:xfrm>
          <a:off x="395288" y="1071563"/>
          <a:ext cx="8497887" cy="5286412"/>
        </p:xfrm>
        <a:graphic>
          <a:graphicData uri="http://schemas.openxmlformats.org/drawingml/2006/table">
            <a:tbl>
              <a:tblPr/>
              <a:tblGrid>
                <a:gridCol w="2390762"/>
                <a:gridCol w="2857520"/>
                <a:gridCol w="3249605"/>
              </a:tblGrid>
              <a:tr h="73658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物理变化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水的蒸发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化学变化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过氧化氢分解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变化前后，是否有新物质生成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14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变化前后，是否有新分子生成（即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分子种类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是否改变）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变化前后，分子的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化学性质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是否改变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6964"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结论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2786063" y="5500688"/>
            <a:ext cx="6000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en-US" altLang="zh-CN" kern="100" dirty="0">
                <a:solidFill>
                  <a:srgbClr val="000000"/>
                </a:solidFill>
                <a:latin typeface="宋体"/>
                <a:ea typeface="宋体"/>
                <a:cs typeface="Times New Roman"/>
              </a:rPr>
              <a:t> 2.</a:t>
            </a:r>
            <a:r>
              <a:rPr lang="zh-CN" altLang="zh-CN" kern="100" dirty="0">
                <a:solidFill>
                  <a:srgbClr val="0000CC"/>
                </a:solidFill>
                <a:latin typeface="Times New Roman"/>
                <a:ea typeface="宋体"/>
                <a:cs typeface="Times New Roman"/>
              </a:rPr>
              <a:t>由分子构成的物质</a:t>
            </a:r>
            <a:r>
              <a:rPr lang="zh-CN" altLang="zh-CN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，分子是保持其</a:t>
            </a:r>
            <a:endParaRPr lang="en-US" altLang="zh-CN" kern="100" dirty="0">
              <a:solidFill>
                <a:srgbClr val="000000"/>
              </a:solidFill>
              <a:latin typeface="Times New Roman"/>
              <a:ea typeface="宋体"/>
              <a:cs typeface="Times New Roman"/>
            </a:endParaRPr>
          </a:p>
          <a:p>
            <a:pPr algn="just">
              <a:spcAft>
                <a:spcPts val="0"/>
              </a:spcAft>
              <a:defRPr/>
            </a:pPr>
            <a:r>
              <a:rPr lang="en-US" altLang="zh-CN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       </a:t>
            </a:r>
            <a:r>
              <a:rPr lang="en-US" altLang="zh-CN" u="sng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                       </a:t>
            </a:r>
            <a:r>
              <a:rPr lang="zh-CN" altLang="zh-CN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的最小粒子。</a:t>
            </a:r>
          </a:p>
        </p:txBody>
      </p:sp>
      <p:sp>
        <p:nvSpPr>
          <p:cNvPr id="10269" name="Rectangle 1"/>
          <p:cNvSpPr>
            <a:spLocks noChangeArrowheads="1"/>
          </p:cNvSpPr>
          <p:nvPr/>
        </p:nvSpPr>
        <p:spPr bwMode="auto">
          <a:xfrm>
            <a:off x="2928938" y="4500563"/>
            <a:ext cx="57594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>
                <a:latin typeface="宋体" charset="-122"/>
                <a:cs typeface="Times New Roman" pitchFamily="18" charset="0"/>
              </a:rPr>
              <a:t>1.</a:t>
            </a:r>
            <a:r>
              <a:rPr lang="zh-CN" altLang="en-US">
                <a:latin typeface="宋体" charset="-122"/>
                <a:cs typeface="Times New Roman" pitchFamily="18" charset="0"/>
              </a:rPr>
              <a:t>在物理变化中，分子的种类和化学性质</a:t>
            </a:r>
            <a:endParaRPr lang="en-US" altLang="zh-CN">
              <a:latin typeface="宋体" charset="-122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en-US" altLang="zh-CN">
                <a:latin typeface="宋体" charset="-122"/>
                <a:cs typeface="Times New Roman" pitchFamily="18" charset="0"/>
              </a:rPr>
              <a:t>   </a:t>
            </a:r>
            <a:r>
              <a:rPr lang="zh-CN" altLang="en-US" u="sng">
                <a:latin typeface="宋体" charset="-122"/>
                <a:cs typeface="Times New Roman" pitchFamily="18" charset="0"/>
              </a:rPr>
              <a:t>     </a:t>
            </a:r>
            <a:r>
              <a:rPr lang="zh-CN" altLang="en-US">
                <a:latin typeface="宋体" charset="-122"/>
                <a:cs typeface="Times New Roman" pitchFamily="18" charset="0"/>
              </a:rPr>
              <a:t>；而</a:t>
            </a:r>
            <a:r>
              <a:rPr lang="zh-CN" altLang="en-US"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zh-CN" altLang="en-US">
                <a:cs typeface="Times New Roman" pitchFamily="18" charset="0"/>
              </a:rPr>
              <a:t>化学变化中，分子的种类</a:t>
            </a:r>
            <a:endParaRPr lang="en-US" altLang="zh-CN"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en-US" altLang="zh-CN">
                <a:cs typeface="Times New Roman" pitchFamily="18" charset="0"/>
              </a:rPr>
              <a:t>     </a:t>
            </a:r>
            <a:r>
              <a:rPr lang="zh-CN" altLang="en-US">
                <a:cs typeface="Times New Roman" pitchFamily="18" charset="0"/>
              </a:rPr>
              <a:t>和化学性质</a:t>
            </a:r>
            <a:r>
              <a:rPr lang="zh-CN" altLang="en-US" u="sng">
                <a:cs typeface="Times New Roman" pitchFamily="18" charset="0"/>
              </a:rPr>
              <a:t>         </a:t>
            </a:r>
            <a:r>
              <a:rPr lang="en-US" altLang="zh-CN" u="sng">
                <a:cs typeface="Times New Roman" pitchFamily="18" charset="0"/>
              </a:rPr>
              <a:t>   </a:t>
            </a:r>
            <a:r>
              <a:rPr lang="zh-CN" altLang="en-US">
                <a:cs typeface="Times New Roman" pitchFamily="18" charset="0"/>
              </a:rPr>
              <a:t>。</a:t>
            </a:r>
            <a:endParaRPr lang="en-US" altLang="zh-CN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294063" y="3786188"/>
            <a:ext cx="2041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0000FF"/>
                </a:solidFill>
              </a:rPr>
              <a:t>化学性质不变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509963" y="4764088"/>
            <a:ext cx="803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不变</a:t>
            </a:r>
          </a:p>
        </p:txBody>
      </p:sp>
      <p:sp>
        <p:nvSpPr>
          <p:cNvPr id="21537" name="TextBox 14"/>
          <p:cNvSpPr txBox="1">
            <a:spLocks noChangeArrowheads="1"/>
          </p:cNvSpPr>
          <p:nvPr/>
        </p:nvSpPr>
        <p:spPr bwMode="auto">
          <a:xfrm>
            <a:off x="3238500" y="1928813"/>
            <a:ext cx="2349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没有新物质生成</a:t>
            </a:r>
          </a:p>
        </p:txBody>
      </p:sp>
      <p:sp>
        <p:nvSpPr>
          <p:cNvPr id="21538" name="TextBox 24"/>
          <p:cNvSpPr txBox="1">
            <a:spLocks noChangeArrowheads="1"/>
          </p:cNvSpPr>
          <p:nvPr/>
        </p:nvSpPr>
        <p:spPr bwMode="auto">
          <a:xfrm>
            <a:off x="3149600" y="2681288"/>
            <a:ext cx="2351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0000CC"/>
                </a:solidFill>
              </a:rPr>
              <a:t>没有新分子生成</a:t>
            </a:r>
          </a:p>
        </p:txBody>
      </p:sp>
      <p:sp>
        <p:nvSpPr>
          <p:cNvPr id="21539" name="TextBox 25"/>
          <p:cNvSpPr txBox="1">
            <a:spLocks noChangeArrowheads="1"/>
          </p:cNvSpPr>
          <p:nvPr/>
        </p:nvSpPr>
        <p:spPr bwMode="auto">
          <a:xfrm>
            <a:off x="3000375" y="3143250"/>
            <a:ext cx="2659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（分子种类不变）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  <p:bldP spid="21537" grpId="0"/>
      <p:bldP spid="21538" grpId="0"/>
      <p:bldP spid="215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1187450" y="1125538"/>
            <a:ext cx="1825625" cy="588962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化学变化</a:t>
            </a:r>
          </a:p>
        </p:txBody>
      </p:sp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2987675" y="12430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zh-CN" altLang="en-US">
                <a:solidFill>
                  <a:srgbClr val="FF0000"/>
                </a:solidFill>
              </a:rPr>
              <a:t>由分子构成</a:t>
            </a:r>
            <a:r>
              <a:rPr lang="zh-CN" altLang="en-US"/>
              <a:t>的物质）</a:t>
            </a:r>
          </a:p>
        </p:txBody>
      </p:sp>
      <p:grpSp>
        <p:nvGrpSpPr>
          <p:cNvPr id="11268" name="Group 11"/>
          <p:cNvGrpSpPr>
            <a:grpSpLocks/>
          </p:cNvGrpSpPr>
          <p:nvPr/>
        </p:nvGrpSpPr>
        <p:grpSpPr bwMode="auto">
          <a:xfrm>
            <a:off x="1042988" y="2060575"/>
            <a:ext cx="3840162" cy="612775"/>
            <a:chOff x="917" y="3113"/>
            <a:chExt cx="2419" cy="386"/>
          </a:xfrm>
        </p:grpSpPr>
        <p:sp>
          <p:nvSpPr>
            <p:cNvPr id="11271" name="Text Box 7"/>
            <p:cNvSpPr txBox="1">
              <a:spLocks noChangeArrowheads="1"/>
            </p:cNvSpPr>
            <p:nvPr/>
          </p:nvSpPr>
          <p:spPr bwMode="auto">
            <a:xfrm>
              <a:off x="917" y="3211"/>
              <a:ext cx="64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latin typeface="Arial" charset="0"/>
                </a:rPr>
                <a:t>H</a:t>
              </a:r>
              <a:r>
                <a:rPr lang="en-US" altLang="zh-CN" baseline="-25000">
                  <a:latin typeface="Arial" charset="0"/>
                </a:rPr>
                <a:t>2</a:t>
              </a:r>
              <a:r>
                <a:rPr lang="en-US" altLang="zh-CN">
                  <a:latin typeface="Arial" charset="0"/>
                </a:rPr>
                <a:t>O</a:t>
              </a:r>
              <a:r>
                <a:rPr lang="en-US" altLang="zh-CN" baseline="-25000">
                  <a:latin typeface="Arial" charset="0"/>
                </a:rPr>
                <a:t>2</a:t>
              </a:r>
              <a:endParaRPr lang="en-US" altLang="zh-CN">
                <a:latin typeface="Arial" charset="0"/>
              </a:endParaRPr>
            </a:p>
          </p:txBody>
        </p:sp>
        <p:sp>
          <p:nvSpPr>
            <p:cNvPr id="11272" name="Line 8"/>
            <p:cNvSpPr>
              <a:spLocks noChangeShapeType="1"/>
            </p:cNvSpPr>
            <p:nvPr/>
          </p:nvSpPr>
          <p:spPr bwMode="auto">
            <a:xfrm>
              <a:off x="1519" y="3385"/>
              <a:ext cx="681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3" name="Text Box 9"/>
            <p:cNvSpPr txBox="1">
              <a:spLocks noChangeArrowheads="1"/>
            </p:cNvSpPr>
            <p:nvPr/>
          </p:nvSpPr>
          <p:spPr bwMode="auto">
            <a:xfrm>
              <a:off x="2336" y="3187"/>
              <a:ext cx="10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Arial" charset="0"/>
                </a:rPr>
                <a:t>H</a:t>
              </a:r>
              <a:r>
                <a:rPr lang="en-US" altLang="zh-CN" baseline="-25000">
                  <a:latin typeface="Arial" charset="0"/>
                </a:rPr>
                <a:t>2</a:t>
              </a:r>
              <a:r>
                <a:rPr lang="en-US" altLang="zh-CN">
                  <a:latin typeface="Arial" charset="0"/>
                </a:rPr>
                <a:t>O+O</a:t>
              </a:r>
              <a:r>
                <a:rPr lang="en-US" altLang="zh-CN" baseline="-25000">
                  <a:latin typeface="Arial" charset="0"/>
                </a:rPr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11274" name="Text Box 10"/>
            <p:cNvSpPr txBox="1">
              <a:spLocks noChangeArrowheads="1"/>
            </p:cNvSpPr>
            <p:nvPr/>
          </p:nvSpPr>
          <p:spPr bwMode="auto">
            <a:xfrm>
              <a:off x="1519" y="3113"/>
              <a:ext cx="61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Arial" charset="0"/>
                </a:rPr>
                <a:t>MnO</a:t>
              </a:r>
              <a:r>
                <a:rPr lang="en-US" altLang="zh-CN" baseline="-25000">
                  <a:latin typeface="Arial" charset="0"/>
                </a:rPr>
                <a:t>2</a:t>
              </a:r>
            </a:p>
          </p:txBody>
        </p:sp>
      </p:grpSp>
      <p:pic>
        <p:nvPicPr>
          <p:cNvPr id="11269" name="Picture 5" descr="C:\Documents and Settings\Administrator\My Documents\Tencent Files\328266738\Image\C2C\OA(H3RJ9BBBP[JC{SY]P2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3422650"/>
            <a:ext cx="7429500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2" descr="http://www.pep.com.cn/czhx/jshzhx/tbxzy/jnshc/dedy/xytpian/201209/W020120913345749768049.jpg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6143625" y="142875"/>
            <a:ext cx="278606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611188" y="2133600"/>
            <a:ext cx="83883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200">
                <a:latin typeface="宋体" charset="-122"/>
              </a:rPr>
              <a:t>【</a:t>
            </a:r>
            <a:r>
              <a:rPr kumimoji="1" lang="zh-CN" altLang="en-US" sz="2200">
                <a:latin typeface="宋体" charset="-122"/>
              </a:rPr>
              <a:t>讨论</a:t>
            </a:r>
            <a:r>
              <a:rPr kumimoji="1" lang="en-US" altLang="zh-CN" sz="2200">
                <a:latin typeface="宋体" charset="-122"/>
              </a:rPr>
              <a:t>P</a:t>
            </a:r>
            <a:r>
              <a:rPr kumimoji="1" lang="en-US" altLang="zh-CN" sz="2200" baseline="-25000">
                <a:latin typeface="宋体" charset="-122"/>
              </a:rPr>
              <a:t>51</a:t>
            </a:r>
            <a:r>
              <a:rPr kumimoji="1" lang="en-US" altLang="zh-CN" sz="2200">
                <a:latin typeface="宋体" charset="-122"/>
              </a:rPr>
              <a:t>】</a:t>
            </a:r>
          </a:p>
          <a:p>
            <a:r>
              <a:rPr kumimoji="1" lang="en-US" altLang="zh-CN" sz="2200">
                <a:latin typeface="宋体" charset="-122"/>
              </a:rPr>
              <a:t> </a:t>
            </a:r>
            <a:r>
              <a:rPr kumimoji="1" lang="zh-CN" altLang="en-US" sz="2200">
                <a:latin typeface="宋体" charset="-122"/>
              </a:rPr>
              <a:t>氢气在氯气中燃烧生成氯化氢（如图</a:t>
            </a:r>
            <a:r>
              <a:rPr kumimoji="1" lang="en-US" altLang="zh-CN" sz="2200">
                <a:latin typeface="宋体" charset="-122"/>
              </a:rPr>
              <a:t>3-7</a:t>
            </a:r>
            <a:r>
              <a:rPr kumimoji="1" lang="zh-CN" altLang="en-US" sz="2200">
                <a:latin typeface="宋体" charset="-122"/>
              </a:rPr>
              <a:t>）。试分析在氢气与</a:t>
            </a:r>
          </a:p>
          <a:p>
            <a:r>
              <a:rPr kumimoji="1" lang="zh-CN" altLang="en-US" sz="2200">
                <a:latin typeface="宋体" charset="-122"/>
              </a:rPr>
              <a:t> 氯气的反应中分子和原子的变化情况，推论在化学变化中，发</a:t>
            </a:r>
          </a:p>
          <a:p>
            <a:r>
              <a:rPr kumimoji="1" lang="zh-CN" altLang="en-US" sz="2200">
                <a:latin typeface="宋体" charset="-122"/>
              </a:rPr>
              <a:t> 生变化的是分子还是原子？</a:t>
            </a:r>
          </a:p>
        </p:txBody>
      </p:sp>
      <p:pic>
        <p:nvPicPr>
          <p:cNvPr id="12291" name="Picture 7" descr="图3-11 氢气与氯气反应的示意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3813175"/>
            <a:ext cx="5338763" cy="242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11"/>
          <p:cNvSpPr txBox="1">
            <a:spLocks noChangeArrowheads="1"/>
          </p:cNvSpPr>
          <p:nvPr/>
        </p:nvSpPr>
        <p:spPr bwMode="auto">
          <a:xfrm>
            <a:off x="1187450" y="1125538"/>
            <a:ext cx="1825625" cy="588962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化学变化</a:t>
            </a:r>
          </a:p>
        </p:txBody>
      </p:sp>
      <p:sp>
        <p:nvSpPr>
          <p:cNvPr id="12293" name="Text Box 12"/>
          <p:cNvSpPr txBox="1">
            <a:spLocks noChangeArrowheads="1"/>
          </p:cNvSpPr>
          <p:nvPr/>
        </p:nvSpPr>
        <p:spPr bwMode="auto">
          <a:xfrm>
            <a:off x="2987675" y="12430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zh-CN" altLang="en-US">
                <a:solidFill>
                  <a:srgbClr val="FF0000"/>
                </a:solidFill>
              </a:rPr>
              <a:t>由分子构成</a:t>
            </a:r>
            <a:r>
              <a:rPr lang="zh-CN" altLang="en-US"/>
              <a:t>的物质）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图3-13 氧化汞分子分解示意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2660650"/>
            <a:ext cx="6345237" cy="285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1187450" y="2060575"/>
            <a:ext cx="3260725" cy="576263"/>
            <a:chOff x="1416" y="709"/>
            <a:chExt cx="2054" cy="363"/>
          </a:xfrm>
        </p:grpSpPr>
        <p:sp>
          <p:nvSpPr>
            <p:cNvPr id="13319" name="Text Box 5"/>
            <p:cNvSpPr txBox="1">
              <a:spLocks noChangeArrowheads="1"/>
            </p:cNvSpPr>
            <p:nvPr/>
          </p:nvSpPr>
          <p:spPr bwMode="auto">
            <a:xfrm>
              <a:off x="1416" y="754"/>
              <a:ext cx="20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宋体" charset="-122"/>
                </a:rPr>
                <a:t>HgO         Hg  + O</a:t>
              </a:r>
              <a:r>
                <a:rPr lang="en-US" altLang="zh-CN" baseline="-25000">
                  <a:latin typeface="宋体" charset="-122"/>
                </a:rPr>
                <a:t>2</a:t>
              </a:r>
              <a:endParaRPr lang="en-US" altLang="zh-CN">
                <a:latin typeface="宋体" charset="-122"/>
              </a:endParaRPr>
            </a:p>
          </p:txBody>
        </p:sp>
        <p:sp>
          <p:nvSpPr>
            <p:cNvPr id="13320" name="Line 6"/>
            <p:cNvSpPr>
              <a:spLocks noChangeShapeType="1"/>
            </p:cNvSpPr>
            <p:nvPr/>
          </p:nvSpPr>
          <p:spPr bwMode="auto">
            <a:xfrm>
              <a:off x="1837" y="935"/>
              <a:ext cx="7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AutoShape 8"/>
            <p:cNvSpPr>
              <a:spLocks noChangeArrowheads="1"/>
            </p:cNvSpPr>
            <p:nvPr/>
          </p:nvSpPr>
          <p:spPr bwMode="auto">
            <a:xfrm>
              <a:off x="2064" y="709"/>
              <a:ext cx="181" cy="136"/>
            </a:xfrm>
            <a:prstGeom prst="flowChartExtra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2" name="Line 9"/>
            <p:cNvSpPr>
              <a:spLocks noChangeShapeType="1"/>
            </p:cNvSpPr>
            <p:nvPr/>
          </p:nvSpPr>
          <p:spPr bwMode="auto">
            <a:xfrm flipV="1">
              <a:off x="3470" y="799"/>
              <a:ext cx="0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2268538" y="5708650"/>
            <a:ext cx="4322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图</a:t>
            </a:r>
            <a:r>
              <a:rPr lang="en-US" altLang="zh-CN">
                <a:latin typeface="宋体" charset="-122"/>
              </a:rPr>
              <a:t>3</a:t>
            </a:r>
            <a:r>
              <a:rPr lang="zh-CN" altLang="en-US">
                <a:latin typeface="宋体" charset="-122"/>
              </a:rPr>
              <a:t>－</a:t>
            </a:r>
            <a:r>
              <a:rPr lang="en-US" altLang="zh-CN">
                <a:latin typeface="宋体" charset="-122"/>
              </a:rPr>
              <a:t>6 </a:t>
            </a:r>
            <a:r>
              <a:rPr lang="zh-CN" altLang="en-US">
                <a:latin typeface="宋体" charset="-122"/>
              </a:rPr>
              <a:t>氧化汞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</a:t>
            </a:r>
            <a:r>
              <a:rPr lang="zh-CN" altLang="en-US">
                <a:latin typeface="宋体" charset="-122"/>
              </a:rPr>
              <a:t>分解示意图</a:t>
            </a:r>
          </a:p>
        </p:txBody>
      </p:sp>
      <p:sp>
        <p:nvSpPr>
          <p:cNvPr id="13317" name="Text Box 12"/>
          <p:cNvSpPr txBox="1">
            <a:spLocks noChangeArrowheads="1"/>
          </p:cNvSpPr>
          <p:nvPr/>
        </p:nvSpPr>
        <p:spPr bwMode="auto">
          <a:xfrm>
            <a:off x="1187450" y="1125538"/>
            <a:ext cx="1825625" cy="588962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化学变化</a:t>
            </a:r>
          </a:p>
        </p:txBody>
      </p:sp>
      <p:sp>
        <p:nvSpPr>
          <p:cNvPr id="13318" name="Text Box 13"/>
          <p:cNvSpPr txBox="1">
            <a:spLocks noChangeArrowheads="1"/>
          </p:cNvSpPr>
          <p:nvPr/>
        </p:nvSpPr>
        <p:spPr bwMode="auto">
          <a:xfrm>
            <a:off x="2987675" y="12430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zh-CN" altLang="en-US">
                <a:solidFill>
                  <a:srgbClr val="FF0000"/>
                </a:solidFill>
              </a:rPr>
              <a:t>由分子构成</a:t>
            </a:r>
            <a:r>
              <a:rPr lang="zh-CN" altLang="en-US"/>
              <a:t>的物质）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571500" y="3779838"/>
            <a:ext cx="85534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u="sng">
                <a:latin typeface="宋体" charset="-122"/>
              </a:rPr>
              <a:t>           </a:t>
            </a:r>
            <a:r>
              <a:rPr lang="zh-CN" altLang="en-US">
                <a:latin typeface="宋体" charset="-122"/>
              </a:rPr>
              <a:t>是保持氧化汞化学性质的最小粒子，在氧化汞</a:t>
            </a:r>
          </a:p>
          <a:p>
            <a:r>
              <a:rPr lang="zh-CN" altLang="en-US">
                <a:latin typeface="宋体" charset="-122"/>
              </a:rPr>
              <a:t>受热分解的化学变化中，氧化汞</a:t>
            </a:r>
            <a:r>
              <a:rPr lang="zh-CN" altLang="en-US" u="sng">
                <a:latin typeface="宋体" charset="-122"/>
              </a:rPr>
              <a:t>        </a:t>
            </a:r>
            <a:r>
              <a:rPr lang="zh-CN" altLang="en-US">
                <a:latin typeface="宋体" charset="-122"/>
              </a:rPr>
              <a:t>分裂为汞</a:t>
            </a:r>
            <a:r>
              <a:rPr lang="en-US" altLang="zh-CN" u="sng">
                <a:latin typeface="宋体" charset="-122"/>
              </a:rPr>
              <a:t>______</a:t>
            </a:r>
          </a:p>
          <a:p>
            <a:r>
              <a:rPr lang="zh-CN" altLang="en-US">
                <a:latin typeface="宋体" charset="-122"/>
              </a:rPr>
              <a:t>和氧</a:t>
            </a:r>
            <a:r>
              <a:rPr lang="zh-CN" altLang="en-US" u="sng">
                <a:latin typeface="宋体" charset="-122"/>
              </a:rPr>
              <a:t>         </a:t>
            </a:r>
            <a:r>
              <a:rPr lang="zh-CN" altLang="en-US">
                <a:latin typeface="宋体" charset="-122"/>
              </a:rPr>
              <a:t>，其中汞</a:t>
            </a:r>
            <a:r>
              <a:rPr lang="en-US" altLang="zh-CN" u="sng">
                <a:latin typeface="宋体" charset="-122"/>
              </a:rPr>
              <a:t>        </a:t>
            </a:r>
            <a:r>
              <a:rPr lang="zh-CN" altLang="en-US">
                <a:latin typeface="宋体" charset="-122"/>
              </a:rPr>
              <a:t>直接构成金属汞，两个氧</a:t>
            </a:r>
          </a:p>
          <a:p>
            <a:r>
              <a:rPr lang="zh-CN" altLang="en-US">
                <a:latin typeface="宋体" charset="-122"/>
              </a:rPr>
              <a:t> </a:t>
            </a:r>
            <a:r>
              <a:rPr lang="en-US" altLang="zh-CN" u="sng">
                <a:latin typeface="宋体" charset="-122"/>
              </a:rPr>
              <a:t>         </a:t>
            </a:r>
            <a:r>
              <a:rPr lang="zh-CN" altLang="en-US">
                <a:latin typeface="宋体" charset="-122"/>
              </a:rPr>
              <a:t>构成一个氧 </a:t>
            </a:r>
            <a:r>
              <a:rPr lang="en-US" altLang="zh-CN" u="sng">
                <a:latin typeface="宋体" charset="-122"/>
              </a:rPr>
              <a:t>______</a:t>
            </a:r>
            <a:r>
              <a:rPr lang="en-US" altLang="zh-CN">
                <a:latin typeface="宋体" charset="-122"/>
              </a:rPr>
              <a:t> </a:t>
            </a:r>
            <a:r>
              <a:rPr lang="zh-CN" altLang="en-US">
                <a:latin typeface="宋体" charset="-122"/>
              </a:rPr>
              <a:t>；许多氧</a:t>
            </a:r>
            <a:r>
              <a:rPr lang="en-US" altLang="zh-CN" u="sng">
                <a:latin typeface="宋体" charset="-122"/>
              </a:rPr>
              <a:t>______</a:t>
            </a:r>
            <a:r>
              <a:rPr lang="zh-CN" altLang="en-US">
                <a:latin typeface="宋体" charset="-122"/>
              </a:rPr>
              <a:t>聚成氧气。</a:t>
            </a:r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644525" y="3748088"/>
            <a:ext cx="1716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氧化汞分子</a:t>
            </a: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5037138" y="4108450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</a:t>
            </a: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7407275" y="4108450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原子</a:t>
            </a: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1508125" y="4468813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原子</a:t>
            </a: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4100513" y="4468813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原子</a:t>
            </a: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220788" y="4900613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原子</a:t>
            </a: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3956050" y="4829175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261100" y="4829175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</a:t>
            </a:r>
          </a:p>
        </p:txBody>
      </p:sp>
      <p:pic>
        <p:nvPicPr>
          <p:cNvPr id="14347" name="Picture 4" descr="图3-13 氧化汞分子分解示意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52413"/>
            <a:ext cx="7215188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2"/>
          <p:cNvSpPr txBox="1">
            <a:spLocks noChangeArrowheads="1"/>
          </p:cNvSpPr>
          <p:nvPr/>
        </p:nvSpPr>
        <p:spPr bwMode="auto">
          <a:xfrm>
            <a:off x="201613" y="404813"/>
            <a:ext cx="793432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/>
              <a:t>**从微观</a:t>
            </a:r>
            <a:r>
              <a:rPr lang="en-US" altLang="zh-CN" sz="2800"/>
              <a:t>(</a:t>
            </a:r>
            <a:r>
              <a:rPr lang="zh-CN" altLang="en-US" sz="2800"/>
              <a:t>分子</a:t>
            </a:r>
            <a:r>
              <a:rPr lang="en-US" altLang="zh-CN" sz="2800"/>
              <a:t>)</a:t>
            </a:r>
            <a:r>
              <a:rPr lang="zh-CN" altLang="en-US" sz="2800"/>
              <a:t>的角度解释</a:t>
            </a:r>
            <a:r>
              <a:rPr lang="zh-CN" altLang="en-US" sz="2800">
                <a:solidFill>
                  <a:srgbClr val="FF0000"/>
                </a:solidFill>
              </a:rPr>
              <a:t>物理变化</a:t>
            </a:r>
            <a:r>
              <a:rPr lang="zh-CN" altLang="en-US" sz="2800"/>
              <a:t>和</a:t>
            </a:r>
            <a:r>
              <a:rPr lang="zh-CN" altLang="en-US" sz="2800">
                <a:solidFill>
                  <a:srgbClr val="0000FF"/>
                </a:solidFill>
              </a:rPr>
              <a:t>化学变化</a:t>
            </a:r>
            <a:r>
              <a:rPr lang="en-US" altLang="zh-CN" sz="2800">
                <a:solidFill>
                  <a:srgbClr val="0000FF"/>
                </a:solidFill>
              </a:rPr>
              <a:t>.</a:t>
            </a:r>
            <a:endParaRPr lang="zh-CN" altLang="en-US" sz="2800">
              <a:solidFill>
                <a:srgbClr val="0000FF"/>
              </a:solidFill>
            </a:endParaRPr>
          </a:p>
        </p:txBody>
      </p:sp>
      <p:graphicFrame>
        <p:nvGraphicFramePr>
          <p:cNvPr id="21545" name="Group 41"/>
          <p:cNvGraphicFramePr>
            <a:graphicFrameLocks noGrp="1"/>
          </p:cNvGraphicFramePr>
          <p:nvPr/>
        </p:nvGraphicFramePr>
        <p:xfrm>
          <a:off x="395288" y="1071563"/>
          <a:ext cx="8497887" cy="5286375"/>
        </p:xfrm>
        <a:graphic>
          <a:graphicData uri="http://schemas.openxmlformats.org/drawingml/2006/table">
            <a:tbl>
              <a:tblPr/>
              <a:tblGrid>
                <a:gridCol w="2390762"/>
                <a:gridCol w="2857520"/>
                <a:gridCol w="3249605"/>
              </a:tblGrid>
              <a:tr h="73658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物理变化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水的蒸发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化学变化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过氧化氢分解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变化前后，是否有新物质生成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14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变化前后，是否有新分子生成（即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分子种类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是否改变）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变化前后，分子的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化学性质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是否改变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6964"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结论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2786063" y="5500688"/>
            <a:ext cx="6000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en-US" altLang="zh-CN" kern="100" dirty="0">
                <a:solidFill>
                  <a:srgbClr val="000000"/>
                </a:solidFill>
                <a:latin typeface="宋体"/>
                <a:ea typeface="宋体"/>
                <a:cs typeface="Times New Roman"/>
              </a:rPr>
              <a:t> 2.</a:t>
            </a:r>
            <a:r>
              <a:rPr lang="zh-CN" altLang="zh-CN" kern="100" dirty="0">
                <a:solidFill>
                  <a:srgbClr val="0000CC"/>
                </a:solidFill>
                <a:latin typeface="Times New Roman"/>
                <a:ea typeface="宋体"/>
                <a:cs typeface="Times New Roman"/>
              </a:rPr>
              <a:t>由分子构成的物质</a:t>
            </a:r>
            <a:r>
              <a:rPr lang="zh-CN" altLang="zh-CN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，分子是保持其</a:t>
            </a:r>
            <a:endParaRPr lang="en-US" altLang="zh-CN" kern="100" dirty="0">
              <a:solidFill>
                <a:srgbClr val="000000"/>
              </a:solidFill>
              <a:latin typeface="Times New Roman"/>
              <a:ea typeface="宋体"/>
              <a:cs typeface="Times New Roman"/>
            </a:endParaRPr>
          </a:p>
          <a:p>
            <a:pPr algn="just">
              <a:spcAft>
                <a:spcPts val="0"/>
              </a:spcAft>
              <a:defRPr/>
            </a:pPr>
            <a:r>
              <a:rPr lang="en-US" altLang="zh-CN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       </a:t>
            </a:r>
            <a:r>
              <a:rPr lang="en-US" altLang="zh-CN" u="sng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                       </a:t>
            </a:r>
            <a:r>
              <a:rPr lang="zh-CN" altLang="zh-CN" kern="100" dirty="0">
                <a:solidFill>
                  <a:srgbClr val="000000"/>
                </a:solidFill>
                <a:latin typeface="Times New Roman"/>
                <a:ea typeface="宋体"/>
                <a:cs typeface="Times New Roman"/>
              </a:rPr>
              <a:t>的最小粒子。</a:t>
            </a:r>
          </a:p>
        </p:txBody>
      </p:sp>
      <p:sp>
        <p:nvSpPr>
          <p:cNvPr id="15389" name="Rectangle 1"/>
          <p:cNvSpPr>
            <a:spLocks noChangeArrowheads="1"/>
          </p:cNvSpPr>
          <p:nvPr/>
        </p:nvSpPr>
        <p:spPr bwMode="auto">
          <a:xfrm>
            <a:off x="2928938" y="4500563"/>
            <a:ext cx="57594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CN">
                <a:latin typeface="宋体" charset="-122"/>
                <a:cs typeface="Times New Roman" pitchFamily="18" charset="0"/>
              </a:rPr>
              <a:t>1.</a:t>
            </a:r>
            <a:r>
              <a:rPr lang="zh-CN" altLang="en-US">
                <a:latin typeface="宋体" charset="-122"/>
                <a:cs typeface="Times New Roman" pitchFamily="18" charset="0"/>
              </a:rPr>
              <a:t>在物理变化中，分子的种类和化学性质</a:t>
            </a:r>
            <a:endParaRPr lang="en-US" altLang="zh-CN">
              <a:latin typeface="宋体" charset="-122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en-US" altLang="zh-CN">
                <a:latin typeface="宋体" charset="-122"/>
                <a:cs typeface="Times New Roman" pitchFamily="18" charset="0"/>
              </a:rPr>
              <a:t>   </a:t>
            </a:r>
            <a:r>
              <a:rPr lang="zh-CN" altLang="en-US" u="sng">
                <a:latin typeface="宋体" charset="-122"/>
                <a:cs typeface="Times New Roman" pitchFamily="18" charset="0"/>
              </a:rPr>
              <a:t>     </a:t>
            </a:r>
            <a:r>
              <a:rPr lang="zh-CN" altLang="en-US">
                <a:latin typeface="宋体" charset="-122"/>
                <a:cs typeface="Times New Roman" pitchFamily="18" charset="0"/>
              </a:rPr>
              <a:t>；而</a:t>
            </a:r>
            <a:r>
              <a:rPr lang="zh-CN" altLang="en-US"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zh-CN" altLang="en-US">
                <a:cs typeface="Times New Roman" pitchFamily="18" charset="0"/>
              </a:rPr>
              <a:t>化学变化中，分子的种类</a:t>
            </a:r>
            <a:endParaRPr lang="en-US" altLang="zh-CN"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en-US" altLang="zh-CN">
                <a:cs typeface="Times New Roman" pitchFamily="18" charset="0"/>
              </a:rPr>
              <a:t>     </a:t>
            </a:r>
            <a:r>
              <a:rPr lang="zh-CN" altLang="en-US">
                <a:cs typeface="Times New Roman" pitchFamily="18" charset="0"/>
              </a:rPr>
              <a:t>和化学性质</a:t>
            </a:r>
            <a:r>
              <a:rPr lang="zh-CN" altLang="en-US" u="sng">
                <a:cs typeface="Times New Roman" pitchFamily="18" charset="0"/>
              </a:rPr>
              <a:t>         </a:t>
            </a:r>
            <a:r>
              <a:rPr lang="en-US" altLang="zh-CN" u="sng">
                <a:cs typeface="Times New Roman" pitchFamily="18" charset="0"/>
              </a:rPr>
              <a:t>   </a:t>
            </a:r>
            <a:r>
              <a:rPr lang="zh-CN" altLang="en-US">
                <a:cs typeface="Times New Roman" pitchFamily="18" charset="0"/>
              </a:rPr>
              <a:t>。</a:t>
            </a:r>
            <a:endParaRPr lang="en-US" altLang="zh-CN"/>
          </a:p>
        </p:txBody>
      </p:sp>
      <p:sp>
        <p:nvSpPr>
          <p:cNvPr id="15390" name="TextBox 16"/>
          <p:cNvSpPr txBox="1">
            <a:spLocks noChangeArrowheads="1"/>
          </p:cNvSpPr>
          <p:nvPr/>
        </p:nvSpPr>
        <p:spPr bwMode="auto">
          <a:xfrm>
            <a:off x="3294063" y="3786188"/>
            <a:ext cx="2041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0000FF"/>
                </a:solidFill>
              </a:rPr>
              <a:t>化学性质不变</a:t>
            </a:r>
          </a:p>
        </p:txBody>
      </p:sp>
      <p:sp>
        <p:nvSpPr>
          <p:cNvPr id="15391" name="TextBox 21"/>
          <p:cNvSpPr txBox="1">
            <a:spLocks noChangeArrowheads="1"/>
          </p:cNvSpPr>
          <p:nvPr/>
        </p:nvSpPr>
        <p:spPr bwMode="auto">
          <a:xfrm>
            <a:off x="3509963" y="4764088"/>
            <a:ext cx="803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不变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143500" y="5038725"/>
            <a:ext cx="803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改变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649663" y="5857875"/>
            <a:ext cx="1422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化学性质</a:t>
            </a:r>
          </a:p>
        </p:txBody>
      </p:sp>
      <p:sp>
        <p:nvSpPr>
          <p:cNvPr id="15394" name="TextBox 14"/>
          <p:cNvSpPr txBox="1">
            <a:spLocks noChangeArrowheads="1"/>
          </p:cNvSpPr>
          <p:nvPr/>
        </p:nvSpPr>
        <p:spPr bwMode="auto">
          <a:xfrm>
            <a:off x="3238500" y="1928813"/>
            <a:ext cx="2349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没有新物质生成</a:t>
            </a:r>
          </a:p>
        </p:txBody>
      </p:sp>
      <p:sp>
        <p:nvSpPr>
          <p:cNvPr id="15395" name="TextBox 24"/>
          <p:cNvSpPr txBox="1">
            <a:spLocks noChangeArrowheads="1"/>
          </p:cNvSpPr>
          <p:nvPr/>
        </p:nvSpPr>
        <p:spPr bwMode="auto">
          <a:xfrm>
            <a:off x="3149600" y="2681288"/>
            <a:ext cx="2351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0000CC"/>
                </a:solidFill>
              </a:rPr>
              <a:t>没有新分子生成</a:t>
            </a:r>
          </a:p>
        </p:txBody>
      </p:sp>
      <p:sp>
        <p:nvSpPr>
          <p:cNvPr id="15396" name="TextBox 25"/>
          <p:cNvSpPr txBox="1">
            <a:spLocks noChangeArrowheads="1"/>
          </p:cNvSpPr>
          <p:nvPr/>
        </p:nvSpPr>
        <p:spPr bwMode="auto">
          <a:xfrm>
            <a:off x="3000375" y="3143250"/>
            <a:ext cx="2659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（分子种类不变）</a:t>
            </a:r>
          </a:p>
        </p:txBody>
      </p:sp>
      <p:sp>
        <p:nvSpPr>
          <p:cNvPr id="21540" name="TextBox 26"/>
          <p:cNvSpPr txBox="1">
            <a:spLocks noChangeArrowheads="1"/>
          </p:cNvSpPr>
          <p:nvPr/>
        </p:nvSpPr>
        <p:spPr bwMode="auto">
          <a:xfrm>
            <a:off x="6119813" y="1928813"/>
            <a:ext cx="2039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有新物质生成</a:t>
            </a:r>
          </a:p>
        </p:txBody>
      </p:sp>
      <p:sp>
        <p:nvSpPr>
          <p:cNvPr id="21541" name="TextBox 27"/>
          <p:cNvSpPr txBox="1">
            <a:spLocks noChangeArrowheads="1"/>
          </p:cNvSpPr>
          <p:nvPr/>
        </p:nvSpPr>
        <p:spPr bwMode="auto">
          <a:xfrm>
            <a:off x="6119813" y="2714625"/>
            <a:ext cx="20399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0000CC"/>
                </a:solidFill>
              </a:rPr>
              <a:t>有新分子生成</a:t>
            </a:r>
          </a:p>
        </p:txBody>
      </p:sp>
      <p:sp>
        <p:nvSpPr>
          <p:cNvPr id="21542" name="TextBox 28"/>
          <p:cNvSpPr txBox="1">
            <a:spLocks noChangeArrowheads="1"/>
          </p:cNvSpPr>
          <p:nvPr/>
        </p:nvSpPr>
        <p:spPr bwMode="auto">
          <a:xfrm>
            <a:off x="5857875" y="3143250"/>
            <a:ext cx="2659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（分子种类改变）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6119813" y="3786188"/>
            <a:ext cx="2039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rgbClr val="0000FF"/>
                </a:solidFill>
              </a:rPr>
              <a:t>化学性质改变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1540" grpId="0"/>
      <p:bldP spid="21541" grpId="0"/>
      <p:bldP spid="21542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187450" y="1190625"/>
            <a:ext cx="3756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/>
              <a:t>二、分子可以分为原子</a:t>
            </a:r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1017588" y="2136775"/>
            <a:ext cx="4360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、分子</a:t>
            </a:r>
            <a:r>
              <a:rPr lang="zh-CN" altLang="en-US">
                <a:solidFill>
                  <a:srgbClr val="FF0000"/>
                </a:solidFill>
              </a:rPr>
              <a:t>一定</a:t>
            </a:r>
            <a:r>
              <a:rPr lang="zh-CN" altLang="en-US"/>
              <a:t>是由原子构成的。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1036638" y="2757488"/>
            <a:ext cx="589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、分子是保持物质</a:t>
            </a:r>
            <a:r>
              <a:rPr lang="zh-CN" altLang="en-US">
                <a:solidFill>
                  <a:srgbClr val="FF0000"/>
                </a:solidFill>
              </a:rPr>
              <a:t>化学性质</a:t>
            </a:r>
            <a:r>
              <a:rPr lang="zh-CN" altLang="en-US"/>
              <a:t>的最小粒子。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1036638" y="3400425"/>
            <a:ext cx="4973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、原子是</a:t>
            </a:r>
            <a:r>
              <a:rPr lang="zh-CN" altLang="en-US">
                <a:solidFill>
                  <a:srgbClr val="0000CC"/>
                </a:solidFill>
              </a:rPr>
              <a:t>化学变化</a:t>
            </a:r>
            <a:r>
              <a:rPr lang="zh-CN" altLang="en-US"/>
              <a:t>中的最小粒子。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142875" y="4038600"/>
            <a:ext cx="83835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【</a:t>
            </a:r>
            <a:r>
              <a:rPr lang="zh-CN" altLang="en-US">
                <a:latin typeface="宋体" charset="-122"/>
              </a:rPr>
              <a:t>思考</a:t>
            </a:r>
            <a:r>
              <a:rPr lang="en-US" altLang="zh-CN">
                <a:latin typeface="宋体" charset="-122"/>
              </a:rPr>
              <a:t>1】</a:t>
            </a:r>
            <a:r>
              <a:rPr lang="zh-CN" altLang="en-US">
                <a:latin typeface="宋体" charset="-122"/>
              </a:rPr>
              <a:t>从微观分析：</a:t>
            </a:r>
            <a:r>
              <a:rPr lang="zh-CN" altLang="en-US">
                <a:solidFill>
                  <a:srgbClr val="0000CC"/>
                </a:solidFill>
                <a:latin typeface="宋体" charset="-122"/>
              </a:rPr>
              <a:t>由分子构成的物质</a:t>
            </a:r>
            <a:r>
              <a:rPr lang="zh-CN" altLang="en-US">
                <a:solidFill>
                  <a:srgbClr val="000000"/>
                </a:solidFill>
                <a:latin typeface="宋体" charset="-122"/>
              </a:rPr>
              <a:t>在发生</a:t>
            </a:r>
            <a:r>
              <a:rPr lang="zh-CN" altLang="en-US">
                <a:latin typeface="宋体" charset="-122"/>
              </a:rPr>
              <a:t>物理变化和</a:t>
            </a:r>
            <a:endParaRPr lang="en-US" altLang="zh-CN">
              <a:latin typeface="宋体" charset="-122"/>
            </a:endParaRPr>
          </a:p>
          <a:p>
            <a:r>
              <a:rPr lang="en-US" altLang="zh-CN">
                <a:latin typeface="宋体" charset="-122"/>
              </a:rPr>
              <a:t>         </a:t>
            </a:r>
            <a:r>
              <a:rPr lang="zh-CN" altLang="en-US">
                <a:latin typeface="宋体" charset="-122"/>
              </a:rPr>
              <a:t>化学变化时有什么不同？</a:t>
            </a:r>
            <a:endParaRPr lang="zh-CN" altLang="en-US">
              <a:solidFill>
                <a:srgbClr val="0000CC"/>
              </a:solidFill>
              <a:latin typeface="宋体" charset="-122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428750" y="4862513"/>
            <a:ext cx="5753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物理变化：构成物质的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分子本身没有变化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428750" y="5395913"/>
            <a:ext cx="6429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化学变化：构成物质的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分子本身发生了变化</a:t>
            </a:r>
            <a:r>
              <a:rPr lang="en-US" altLang="zh-CN">
                <a:latin typeface="宋体" charset="-122"/>
              </a:rPr>
              <a:t>        </a:t>
            </a:r>
            <a:endParaRPr lang="zh-CN" altLang="en-US">
              <a:latin typeface="宋体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428750" y="5895975"/>
            <a:ext cx="7215188" cy="46196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分子分裂成原子，而原子又重新组合成新的分子。</a:t>
            </a: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7072313" y="714375"/>
            <a:ext cx="1571625" cy="928688"/>
            <a:chOff x="7072330" y="1785926"/>
            <a:chExt cx="1571636" cy="928694"/>
          </a:xfrm>
        </p:grpSpPr>
        <p:sp>
          <p:nvSpPr>
            <p:cNvPr id="16395" name="矩形标注 13"/>
            <p:cNvSpPr>
              <a:spLocks noChangeArrowheads="1"/>
            </p:cNvSpPr>
            <p:nvPr/>
          </p:nvSpPr>
          <p:spPr bwMode="auto">
            <a:xfrm>
              <a:off x="7072330" y="1785926"/>
              <a:ext cx="1571636" cy="928694"/>
            </a:xfrm>
            <a:prstGeom prst="wedgeRectCallout">
              <a:avLst>
                <a:gd name="adj1" fmla="val -253634"/>
                <a:gd name="adj2" fmla="val 461745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6" name="TextBox 12"/>
            <p:cNvSpPr txBox="1">
              <a:spLocks noChangeArrowheads="1"/>
            </p:cNvSpPr>
            <p:nvPr/>
          </p:nvSpPr>
          <p:spPr bwMode="auto">
            <a:xfrm>
              <a:off x="7143768" y="1857364"/>
              <a:ext cx="142218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化学变化</a:t>
              </a:r>
              <a:endParaRPr lang="en-US" altLang="zh-CN">
                <a:solidFill>
                  <a:schemeClr val="bg1"/>
                </a:solidFill>
              </a:endParaRPr>
            </a:p>
            <a:p>
              <a:r>
                <a:rPr lang="zh-CN" altLang="en-US">
                  <a:solidFill>
                    <a:schemeClr val="bg1"/>
                  </a:solidFill>
                </a:rPr>
                <a:t>的实质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03" grpId="0"/>
      <p:bldP spid="55304" grpId="0"/>
      <p:bldP spid="10" grpId="0"/>
      <p:bldP spid="11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1187450" y="1190625"/>
            <a:ext cx="3756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/>
              <a:t>二、分子可以分为原子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142875" y="5572125"/>
            <a:ext cx="5908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【</a:t>
            </a:r>
            <a:r>
              <a:rPr lang="zh-CN" altLang="en-US">
                <a:latin typeface="宋体" charset="-122"/>
              </a:rPr>
              <a:t>思考</a:t>
            </a:r>
            <a:r>
              <a:rPr lang="en-US" altLang="zh-CN">
                <a:latin typeface="宋体" charset="-122"/>
              </a:rPr>
              <a:t>3】</a:t>
            </a:r>
            <a:r>
              <a:rPr lang="zh-CN" altLang="en-US">
                <a:latin typeface="宋体" charset="-122"/>
              </a:rPr>
              <a:t>分子与原子的本质区别是什么？</a:t>
            </a:r>
            <a:endParaRPr lang="zh-CN" altLang="en-US">
              <a:solidFill>
                <a:srgbClr val="0000CC"/>
              </a:solidFill>
              <a:latin typeface="宋体" charset="-122"/>
            </a:endParaRP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1017588" y="2136775"/>
            <a:ext cx="4360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、分子</a:t>
            </a:r>
            <a:r>
              <a:rPr lang="zh-CN" altLang="en-US">
                <a:solidFill>
                  <a:srgbClr val="FF0000"/>
                </a:solidFill>
              </a:rPr>
              <a:t>一定</a:t>
            </a:r>
            <a:r>
              <a:rPr lang="zh-CN" altLang="en-US"/>
              <a:t>是由原子构成的。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1036638" y="2757488"/>
            <a:ext cx="589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、分子是保持物质</a:t>
            </a:r>
            <a:r>
              <a:rPr lang="zh-CN" altLang="en-US">
                <a:solidFill>
                  <a:srgbClr val="FF0000"/>
                </a:solidFill>
              </a:rPr>
              <a:t>化学性质</a:t>
            </a:r>
            <a:r>
              <a:rPr lang="zh-CN" altLang="en-US"/>
              <a:t>的最小粒子。</a:t>
            </a:r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1036638" y="3400425"/>
            <a:ext cx="4973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、原子是</a:t>
            </a:r>
            <a:r>
              <a:rPr lang="zh-CN" altLang="en-US">
                <a:solidFill>
                  <a:srgbClr val="0000CC"/>
                </a:solidFill>
              </a:rPr>
              <a:t>化学变化</a:t>
            </a:r>
            <a:r>
              <a:rPr lang="zh-CN" altLang="en-US"/>
              <a:t>中的最小粒子。</a:t>
            </a: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142875" y="4038600"/>
            <a:ext cx="83835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【</a:t>
            </a:r>
            <a:r>
              <a:rPr lang="zh-CN" altLang="en-US">
                <a:latin typeface="宋体" charset="-122"/>
              </a:rPr>
              <a:t>思考</a:t>
            </a:r>
            <a:r>
              <a:rPr lang="en-US" altLang="zh-CN">
                <a:latin typeface="宋体" charset="-122"/>
              </a:rPr>
              <a:t>2】</a:t>
            </a:r>
            <a:r>
              <a:rPr lang="zh-CN" altLang="en-US">
                <a:latin typeface="宋体" charset="-122"/>
              </a:rPr>
              <a:t>从分子的角度分析：混合物与纯净物有什么不同？</a:t>
            </a:r>
            <a:endParaRPr lang="zh-CN" altLang="en-US">
              <a:solidFill>
                <a:srgbClr val="0000CC"/>
              </a:solidFill>
              <a:latin typeface="宋体" charset="-122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1071563" y="4572000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混合物：</a:t>
            </a: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1071563" y="507206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纯净物：</a:t>
            </a:r>
          </a:p>
        </p:txBody>
      </p:sp>
      <p:sp>
        <p:nvSpPr>
          <p:cNvPr id="22" name="Text Box 15"/>
          <p:cNvSpPr txBox="1">
            <a:spLocks noChangeArrowheads="1"/>
          </p:cNvSpPr>
          <p:nvPr/>
        </p:nvSpPr>
        <p:spPr bwMode="auto">
          <a:xfrm>
            <a:off x="2408238" y="4597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由</a:t>
            </a:r>
            <a:r>
              <a:rPr lang="zh-CN" altLang="en-US">
                <a:solidFill>
                  <a:srgbClr val="0000CC"/>
                </a:solidFill>
              </a:rPr>
              <a:t>不同种</a:t>
            </a:r>
            <a:r>
              <a:rPr lang="zh-CN" altLang="en-US">
                <a:solidFill>
                  <a:srgbClr val="FF0000"/>
                </a:solidFill>
              </a:rPr>
              <a:t>分子构成的物质。</a:t>
            </a: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2408238" y="5072063"/>
            <a:ext cx="3554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由</a:t>
            </a:r>
            <a:r>
              <a:rPr lang="zh-CN" altLang="en-US">
                <a:solidFill>
                  <a:srgbClr val="0000CC"/>
                </a:solidFill>
              </a:rPr>
              <a:t>同种</a:t>
            </a:r>
            <a:r>
              <a:rPr lang="zh-CN" altLang="en-US">
                <a:solidFill>
                  <a:srgbClr val="FF0000"/>
                </a:solidFill>
              </a:rPr>
              <a:t>分子构成的物质。</a:t>
            </a: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1000125" y="6110288"/>
            <a:ext cx="54435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化学变化中分子可分，</a:t>
            </a:r>
            <a:r>
              <a:rPr lang="zh-CN" altLang="en-US">
                <a:solidFill>
                  <a:srgbClr val="0000FF"/>
                </a:solidFill>
              </a:rPr>
              <a:t>而原子不可分。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827088" y="2286000"/>
            <a:ext cx="74723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、小明站在阳台上想：湿衣服被晒干了，水跑到什么</a:t>
            </a:r>
          </a:p>
          <a:p>
            <a:r>
              <a:rPr lang="zh-CN" altLang="en-US">
                <a:latin typeface="Arial" charset="0"/>
              </a:rPr>
              <a:t>      地方去了？</a:t>
            </a:r>
          </a:p>
          <a:p>
            <a:endParaRPr lang="en-US" altLang="zh-CN">
              <a:latin typeface="Arial" charset="0"/>
            </a:endParaRPr>
          </a:p>
          <a:p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、路过花店时，小丸子对小英子说：我闻到了花香，</a:t>
            </a:r>
          </a:p>
          <a:p>
            <a:r>
              <a:rPr lang="zh-CN" altLang="en-US">
                <a:latin typeface="Arial" charset="0"/>
              </a:rPr>
              <a:t>      你闻到了吗？</a:t>
            </a:r>
          </a:p>
          <a:p>
            <a:endParaRPr lang="en-US" altLang="zh-CN">
              <a:latin typeface="Arial" charset="0"/>
            </a:endParaRPr>
          </a:p>
          <a:p>
            <a:r>
              <a:rPr lang="en-US" altLang="zh-CN">
                <a:latin typeface="Arial" charset="0"/>
              </a:rPr>
              <a:t>3</a:t>
            </a:r>
            <a:r>
              <a:rPr lang="zh-CN" altLang="en-US">
                <a:latin typeface="Arial" charset="0"/>
              </a:rPr>
              <a:t>、冲糖开水时，小强感到迷惑：将白糖放入开水中，</a:t>
            </a:r>
          </a:p>
          <a:p>
            <a:r>
              <a:rPr lang="zh-CN" altLang="en-US">
                <a:latin typeface="Arial" charset="0"/>
              </a:rPr>
              <a:t>      糖一会儿就不见了，而水却有甜味了。</a:t>
            </a:r>
          </a:p>
          <a:p>
            <a:endParaRPr lang="en-US" altLang="zh-CN">
              <a:latin typeface="Arial" charset="0"/>
            </a:endParaRPr>
          </a:p>
          <a:p>
            <a:r>
              <a:rPr lang="en-US" altLang="zh-CN">
                <a:latin typeface="Arial" charset="0"/>
              </a:rPr>
              <a:t>4</a:t>
            </a:r>
            <a:r>
              <a:rPr lang="zh-CN" altLang="en-US">
                <a:latin typeface="Arial" charset="0"/>
              </a:rPr>
              <a:t>、为什么酒香不怕巷子深？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258888" y="1125538"/>
            <a:ext cx="6711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Arial" charset="0"/>
              </a:rPr>
              <a:t>下述现象你能从</a:t>
            </a:r>
            <a:r>
              <a:rPr lang="zh-CN" altLang="en-US" sz="3200">
                <a:solidFill>
                  <a:srgbClr val="0000CC"/>
                </a:solidFill>
                <a:latin typeface="Arial" charset="0"/>
              </a:rPr>
              <a:t>微观的角度</a:t>
            </a:r>
            <a:r>
              <a:rPr lang="zh-CN" altLang="en-US" sz="3200">
                <a:solidFill>
                  <a:srgbClr val="FF0000"/>
                </a:solidFill>
                <a:latin typeface="Arial" charset="0"/>
              </a:rPr>
              <a:t>解释吗？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5"/>
          <p:cNvSpPr>
            <a:spLocks noChangeArrowheads="1"/>
          </p:cNvSpPr>
          <p:nvPr/>
        </p:nvSpPr>
        <p:spPr bwMode="auto">
          <a:xfrm>
            <a:off x="574675" y="2119313"/>
            <a:ext cx="82121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52400" eaLnBrk="0" hangingPunct="0">
              <a:defRPr/>
            </a:pP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．下列变化中分子本身发生了变化的（     ）</a:t>
            </a:r>
            <a:endParaRPr lang="zh-CN" altLang="en-US" dirty="0">
              <a:latin typeface="+mn-ea"/>
              <a:ea typeface="+mn-ea"/>
            </a:endParaRPr>
          </a:p>
          <a:p>
            <a:pPr indent="152400" eaLnBrk="0" hangingPunct="0">
              <a:defRPr/>
            </a:pP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    A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．氨水挥发             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．空气液化     </a:t>
            </a:r>
            <a:endParaRPr lang="zh-CN" altLang="en-US" dirty="0">
              <a:latin typeface="+mn-ea"/>
              <a:ea typeface="+mn-ea"/>
            </a:endParaRPr>
          </a:p>
          <a:p>
            <a:pPr indent="152400" eaLnBrk="0" hangingPunct="0">
              <a:defRPr/>
            </a:pP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    C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．石蜡受热熔化         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． 氢气在氧气中燃烧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7651" name="矩形 2"/>
          <p:cNvSpPr>
            <a:spLocks noChangeArrowheads="1"/>
          </p:cNvSpPr>
          <p:nvPr/>
        </p:nvSpPr>
        <p:spPr bwMode="auto">
          <a:xfrm>
            <a:off x="708025" y="3643313"/>
            <a:ext cx="81502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2</a:t>
            </a:r>
            <a:r>
              <a:rPr lang="zh-CN" altLang="en-US" dirty="0">
                <a:latin typeface="+mn-ea"/>
                <a:ea typeface="+mn-ea"/>
              </a:rPr>
              <a:t>．下列关于分子和原子的说法中，正确的是 （     ）</a:t>
            </a: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    A</a:t>
            </a:r>
            <a:r>
              <a:rPr lang="zh-CN" altLang="en-US" dirty="0">
                <a:latin typeface="+mn-ea"/>
                <a:ea typeface="+mn-ea"/>
              </a:rPr>
              <a:t>．分子是保持物质化学性质的唯一粒子      </a:t>
            </a:r>
            <a:endParaRPr lang="en-US" altLang="zh-CN" dirty="0"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dirty="0">
                <a:latin typeface="+mn-ea"/>
                <a:ea typeface="+mn-ea"/>
              </a:rPr>
              <a:t>    </a:t>
            </a:r>
            <a:r>
              <a:rPr lang="en-US" altLang="zh-CN" dirty="0">
                <a:latin typeface="+mn-ea"/>
                <a:ea typeface="+mn-ea"/>
              </a:rPr>
              <a:t>B</a:t>
            </a:r>
            <a:r>
              <a:rPr lang="zh-CN" altLang="en-US" dirty="0">
                <a:latin typeface="+mn-ea"/>
                <a:ea typeface="+mn-ea"/>
              </a:rPr>
              <a:t>．化学变化中分子可分，原子也可分</a:t>
            </a:r>
            <a:endParaRPr lang="en-US" altLang="zh-CN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    C</a:t>
            </a:r>
            <a:r>
              <a:rPr lang="zh-CN" altLang="en-US" dirty="0">
                <a:latin typeface="+mn-ea"/>
                <a:ea typeface="+mn-ea"/>
              </a:rPr>
              <a:t>．原子是化学变化中的最小微粒           </a:t>
            </a:r>
            <a:endParaRPr lang="en-US" altLang="zh-CN" dirty="0"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dirty="0">
                <a:latin typeface="+mn-ea"/>
                <a:ea typeface="+mn-ea"/>
              </a:rPr>
              <a:t>    </a:t>
            </a:r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en-US" dirty="0">
                <a:latin typeface="+mn-ea"/>
                <a:ea typeface="+mn-ea"/>
              </a:rPr>
              <a:t>．分子的大小和质量都比原子大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6446838" y="2109788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7446963" y="3681413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071813" y="1068388"/>
            <a:ext cx="2963862" cy="646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1" lang="en-US" altLang="zh-CN" sz="36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kumimoji="1" lang="zh-CN" altLang="en-US" sz="3600" dirty="0">
                <a:solidFill>
                  <a:srgbClr val="0000FF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3600" dirty="0">
                <a:solidFill>
                  <a:srgbClr val="0000FF"/>
                </a:solidFill>
                <a:latin typeface="+mn-ea"/>
                <a:ea typeface="+mn-ea"/>
              </a:rPr>
              <a:t>】</a:t>
            </a:r>
            <a:endParaRPr kumimoji="1" lang="zh-CN" altLang="en-US" sz="36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ChangeArrowheads="1"/>
          </p:cNvSpPr>
          <p:nvPr/>
        </p:nvSpPr>
        <p:spPr bwMode="auto">
          <a:xfrm>
            <a:off x="684213" y="1855788"/>
            <a:ext cx="7704137" cy="19383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3</a:t>
            </a:r>
            <a:r>
              <a:rPr lang="zh-CN" altLang="en-US" dirty="0">
                <a:latin typeface="+mn-ea"/>
                <a:ea typeface="+mn-ea"/>
              </a:rPr>
              <a:t>．关于氨气（</a:t>
            </a:r>
            <a:r>
              <a:rPr lang="en-US" altLang="zh-CN" dirty="0">
                <a:latin typeface="+mn-ea"/>
                <a:ea typeface="+mn-ea"/>
              </a:rPr>
              <a:t>NH</a:t>
            </a:r>
            <a:r>
              <a:rPr lang="en-US" altLang="zh-CN" baseline="-25000" dirty="0">
                <a:latin typeface="+mn-ea"/>
                <a:ea typeface="+mn-ea"/>
              </a:rPr>
              <a:t>3</a:t>
            </a:r>
            <a:r>
              <a:rPr lang="zh-CN" altLang="en-US" dirty="0">
                <a:latin typeface="+mn-ea"/>
                <a:ea typeface="+mn-ea"/>
              </a:rPr>
              <a:t>）的说法不正确的是（   ）</a:t>
            </a:r>
          </a:p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   A</a:t>
            </a:r>
            <a:r>
              <a:rPr lang="zh-CN" altLang="en-US" dirty="0">
                <a:latin typeface="+mn-ea"/>
                <a:ea typeface="+mn-ea"/>
              </a:rPr>
              <a:t>．保持氨气化学性质的最小粒子是氨分子    </a:t>
            </a:r>
          </a:p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   B</a:t>
            </a:r>
            <a:r>
              <a:rPr lang="zh-CN" altLang="en-US" dirty="0">
                <a:latin typeface="+mn-ea"/>
                <a:ea typeface="+mn-ea"/>
              </a:rPr>
              <a:t>．每个氨分子是由</a:t>
            </a:r>
            <a:r>
              <a:rPr lang="en-US" altLang="zh-CN" dirty="0">
                <a:latin typeface="+mn-ea"/>
                <a:ea typeface="+mn-ea"/>
              </a:rPr>
              <a:t>1</a:t>
            </a:r>
            <a:r>
              <a:rPr lang="zh-CN" altLang="en-US" dirty="0">
                <a:latin typeface="+mn-ea"/>
                <a:ea typeface="+mn-ea"/>
              </a:rPr>
              <a:t>个氮原子和</a:t>
            </a:r>
            <a:r>
              <a:rPr lang="en-US" altLang="zh-CN" dirty="0">
                <a:latin typeface="+mn-ea"/>
                <a:ea typeface="+mn-ea"/>
              </a:rPr>
              <a:t>3</a:t>
            </a:r>
            <a:r>
              <a:rPr lang="zh-CN" altLang="en-US" dirty="0">
                <a:latin typeface="+mn-ea"/>
                <a:ea typeface="+mn-ea"/>
              </a:rPr>
              <a:t>个氢原子构成的</a:t>
            </a:r>
          </a:p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   C</a:t>
            </a:r>
            <a:r>
              <a:rPr lang="zh-CN" altLang="en-US" dirty="0">
                <a:latin typeface="+mn-ea"/>
                <a:ea typeface="+mn-ea"/>
              </a:rPr>
              <a:t>．液态氨中氨分子是在不断运动着的          </a:t>
            </a:r>
          </a:p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   D</a:t>
            </a:r>
            <a:r>
              <a:rPr lang="zh-CN" altLang="en-US" dirty="0">
                <a:latin typeface="+mn-ea"/>
                <a:ea typeface="+mn-ea"/>
              </a:rPr>
              <a:t>．氨分子不可再分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571500" y="4014788"/>
            <a:ext cx="77771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4</a:t>
            </a:r>
            <a:r>
              <a:rPr lang="zh-CN" altLang="en-US" dirty="0">
                <a:latin typeface="+mn-ea"/>
                <a:ea typeface="+mn-ea"/>
              </a:rPr>
              <a:t>．构成氧气的分子和构成液氧的分子具有（     ）</a:t>
            </a:r>
          </a:p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    A</a:t>
            </a:r>
            <a:r>
              <a:rPr lang="zh-CN" altLang="en-US" dirty="0">
                <a:latin typeface="+mn-ea"/>
                <a:ea typeface="+mn-ea"/>
              </a:rPr>
              <a:t>．相同的物理性质        </a:t>
            </a:r>
            <a:r>
              <a:rPr lang="en-US" altLang="zh-CN" dirty="0">
                <a:latin typeface="+mn-ea"/>
                <a:ea typeface="+mn-ea"/>
              </a:rPr>
              <a:t>B</a:t>
            </a:r>
            <a:r>
              <a:rPr lang="zh-CN" altLang="en-US" dirty="0">
                <a:latin typeface="+mn-ea"/>
                <a:ea typeface="+mn-ea"/>
              </a:rPr>
              <a:t>．相同的化学性质 </a:t>
            </a:r>
          </a:p>
          <a:p>
            <a:pPr indent="152400">
              <a:defRPr/>
            </a:pPr>
            <a:r>
              <a:rPr lang="zh-CN" altLang="en-US" dirty="0">
                <a:latin typeface="+mn-ea"/>
                <a:ea typeface="+mn-ea"/>
              </a:rPr>
              <a:t>    </a:t>
            </a:r>
            <a:r>
              <a:rPr lang="en-US" altLang="zh-CN" dirty="0">
                <a:latin typeface="+mn-ea"/>
                <a:ea typeface="+mn-ea"/>
              </a:rPr>
              <a:t>C</a:t>
            </a:r>
            <a:r>
              <a:rPr lang="zh-CN" altLang="en-US" dirty="0">
                <a:latin typeface="+mn-ea"/>
                <a:ea typeface="+mn-ea"/>
              </a:rPr>
              <a:t>．不同的物理性质        </a:t>
            </a:r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en-US" dirty="0">
                <a:latin typeface="+mn-ea"/>
                <a:ea typeface="+mn-ea"/>
              </a:rPr>
              <a:t>．不同的化学性质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6429375" y="1857375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7018338" y="4000500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  <p:bldP spid="286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ChangeArrowheads="1"/>
          </p:cNvSpPr>
          <p:nvPr/>
        </p:nvSpPr>
        <p:spPr bwMode="auto">
          <a:xfrm>
            <a:off x="3071813" y="1068388"/>
            <a:ext cx="2963862" cy="646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1" lang="en-US" altLang="zh-CN" sz="36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kumimoji="1" lang="zh-CN" altLang="en-US" sz="3600" dirty="0">
                <a:solidFill>
                  <a:srgbClr val="0000FF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3600" dirty="0">
                <a:solidFill>
                  <a:srgbClr val="0000FF"/>
                </a:solidFill>
                <a:latin typeface="+mn-ea"/>
                <a:ea typeface="+mn-ea"/>
              </a:rPr>
              <a:t>】</a:t>
            </a:r>
            <a:endParaRPr kumimoji="1" lang="zh-CN" altLang="en-US" sz="36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49225" y="4143375"/>
            <a:ext cx="6994525" cy="1200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6</a:t>
            </a:r>
            <a:r>
              <a:rPr lang="zh-CN" altLang="en-US" dirty="0">
                <a:latin typeface="+mn-ea"/>
                <a:ea typeface="+mn-ea"/>
              </a:rPr>
              <a:t>．保持二氧化碳化学性质的最小粒子是 （   ）</a:t>
            </a:r>
          </a:p>
          <a:p>
            <a:pPr indent="152400">
              <a:defRPr/>
            </a:pPr>
            <a:r>
              <a:rPr lang="en-US" altLang="zh-CN" dirty="0">
                <a:latin typeface="+mn-ea"/>
                <a:ea typeface="+mn-ea"/>
              </a:rPr>
              <a:t>   A</a:t>
            </a:r>
            <a:r>
              <a:rPr lang="zh-CN" altLang="en-US" dirty="0">
                <a:latin typeface="+mn-ea"/>
                <a:ea typeface="+mn-ea"/>
              </a:rPr>
              <a:t>．碳原子               </a:t>
            </a:r>
            <a:r>
              <a:rPr lang="en-US" altLang="zh-CN" dirty="0">
                <a:latin typeface="+mn-ea"/>
                <a:ea typeface="+mn-ea"/>
              </a:rPr>
              <a:t>B</a:t>
            </a:r>
            <a:r>
              <a:rPr lang="zh-CN" altLang="en-US" dirty="0">
                <a:latin typeface="+mn-ea"/>
                <a:ea typeface="+mn-ea"/>
              </a:rPr>
              <a:t>．氧原子       </a:t>
            </a:r>
          </a:p>
          <a:p>
            <a:pPr indent="152400">
              <a:defRPr/>
            </a:pPr>
            <a:r>
              <a:rPr lang="zh-CN" altLang="en-US" dirty="0">
                <a:latin typeface="+mn-ea"/>
                <a:ea typeface="+mn-ea"/>
              </a:rPr>
              <a:t>   </a:t>
            </a:r>
            <a:r>
              <a:rPr lang="en-US" altLang="zh-CN" dirty="0">
                <a:latin typeface="+mn-ea"/>
                <a:ea typeface="+mn-ea"/>
              </a:rPr>
              <a:t>C</a:t>
            </a:r>
            <a:r>
              <a:rPr lang="zh-CN" altLang="en-US" dirty="0">
                <a:latin typeface="+mn-ea"/>
                <a:ea typeface="+mn-ea"/>
              </a:rPr>
              <a:t>．氧分子               </a:t>
            </a:r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en-US" dirty="0">
                <a:latin typeface="+mn-ea"/>
                <a:ea typeface="+mn-ea"/>
              </a:rPr>
              <a:t>．二氧化碳分子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000500" y="2786063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0000"/>
                </a:solidFill>
                <a:latin typeface="+mn-ea"/>
                <a:ea typeface="+mn-ea"/>
              </a:rPr>
              <a:t>A</a:t>
            </a:r>
            <a:endParaRPr lang="zh-CN" altLang="en-US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286500" y="4143375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2534" name="矩形 8"/>
          <p:cNvSpPr>
            <a:spLocks noChangeArrowheads="1"/>
          </p:cNvSpPr>
          <p:nvPr/>
        </p:nvSpPr>
        <p:spPr bwMode="auto">
          <a:xfrm>
            <a:off x="0" y="2420938"/>
            <a:ext cx="87852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04800">
              <a:defRPr/>
            </a:pPr>
            <a:r>
              <a:rPr lang="en-US" altLang="zh-CN" dirty="0">
                <a:latin typeface="+mn-ea"/>
                <a:ea typeface="+mn-ea"/>
              </a:rPr>
              <a:t>5</a:t>
            </a:r>
            <a:r>
              <a:rPr lang="zh-CN" altLang="en-US" dirty="0">
                <a:latin typeface="+mn-ea"/>
                <a:ea typeface="+mn-ea"/>
              </a:rPr>
              <a:t>．淀粉与固体碘、碘溶液和碘蒸气接触，都会变蓝色，</a:t>
            </a:r>
            <a:endParaRPr lang="en-US" altLang="zh-CN" dirty="0">
              <a:latin typeface="+mn-ea"/>
              <a:ea typeface="+mn-ea"/>
            </a:endParaRPr>
          </a:p>
          <a:p>
            <a:pPr indent="304800">
              <a:defRPr/>
            </a:pPr>
            <a:r>
              <a:rPr lang="en-US" altLang="zh-CN" dirty="0">
                <a:latin typeface="+mn-ea"/>
                <a:ea typeface="+mn-ea"/>
              </a:rPr>
              <a:t>   </a:t>
            </a:r>
            <a:r>
              <a:rPr lang="zh-CN" altLang="en-US" dirty="0">
                <a:latin typeface="+mn-ea"/>
                <a:ea typeface="+mn-ea"/>
              </a:rPr>
              <a:t>这一实验现象说明（       ） </a:t>
            </a:r>
          </a:p>
          <a:p>
            <a:pPr indent="304800">
              <a:defRPr/>
            </a:pPr>
            <a:r>
              <a:rPr lang="en-US" altLang="zh-CN" dirty="0">
                <a:latin typeface="+mn-ea"/>
                <a:ea typeface="+mn-ea"/>
              </a:rPr>
              <a:t>   A</a:t>
            </a:r>
            <a:r>
              <a:rPr lang="zh-CN" altLang="en-US" dirty="0">
                <a:latin typeface="+mn-ea"/>
                <a:ea typeface="+mn-ea"/>
              </a:rPr>
              <a:t>．同种分子化学性质相同    </a:t>
            </a:r>
            <a:r>
              <a:rPr lang="en-US" altLang="zh-CN" dirty="0">
                <a:latin typeface="+mn-ea"/>
                <a:ea typeface="+mn-ea"/>
              </a:rPr>
              <a:t>B</a:t>
            </a:r>
            <a:r>
              <a:rPr lang="zh-CN" altLang="en-US" dirty="0">
                <a:latin typeface="+mn-ea"/>
                <a:ea typeface="+mn-ea"/>
              </a:rPr>
              <a:t>．同种分子体积相等</a:t>
            </a:r>
          </a:p>
          <a:p>
            <a:pPr indent="304800">
              <a:defRPr/>
            </a:pPr>
            <a:r>
              <a:rPr lang="en-US" altLang="zh-CN" dirty="0">
                <a:latin typeface="+mn-ea"/>
                <a:ea typeface="+mn-ea"/>
              </a:rPr>
              <a:t>   C</a:t>
            </a:r>
            <a:r>
              <a:rPr lang="zh-CN" altLang="en-US" dirty="0">
                <a:latin typeface="+mn-ea"/>
                <a:ea typeface="+mn-ea"/>
              </a:rPr>
              <a:t>．同种分子质量相等        </a:t>
            </a:r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en-US" dirty="0">
                <a:latin typeface="+mn-ea"/>
                <a:ea typeface="+mn-ea"/>
              </a:rPr>
              <a:t>．同种分子运动速度相等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9"/>
          <p:cNvSpPr txBox="1">
            <a:spLocks noChangeArrowheads="1"/>
          </p:cNvSpPr>
          <p:nvPr/>
        </p:nvSpPr>
        <p:spPr bwMode="auto">
          <a:xfrm>
            <a:off x="2189163" y="765175"/>
            <a:ext cx="381158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【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作业讲评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】</a:t>
            </a:r>
            <a:endParaRPr kumimoji="1" lang="zh-CN" altLang="en-US" sz="480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2531" name="Text Box 19"/>
          <p:cNvSpPr txBox="1">
            <a:spLocks noChangeArrowheads="1"/>
          </p:cNvSpPr>
          <p:nvPr/>
        </p:nvSpPr>
        <p:spPr bwMode="auto">
          <a:xfrm>
            <a:off x="642938" y="2000250"/>
            <a:ext cx="648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、</a:t>
            </a:r>
            <a:r>
              <a:rPr kumimoji="1" lang="zh-CN" altLang="en-US">
                <a:solidFill>
                  <a:srgbClr val="0000CC"/>
                </a:solidFill>
                <a:latin typeface="宋体" charset="-122"/>
              </a:rPr>
              <a:t>从分子的角度</a:t>
            </a:r>
            <a:r>
              <a:rPr kumimoji="1" lang="zh-CN" altLang="en-US">
                <a:latin typeface="宋体" charset="-122"/>
              </a:rPr>
              <a:t>分析并解析下列问题：（</a:t>
            </a:r>
            <a:r>
              <a:rPr kumimoji="1" lang="en-US" altLang="zh-CN">
                <a:latin typeface="宋体" charset="-122"/>
              </a:rPr>
              <a:t>P</a:t>
            </a:r>
            <a:r>
              <a:rPr kumimoji="1" lang="en-US" altLang="zh-CN" baseline="-25000">
                <a:latin typeface="宋体" charset="-122"/>
              </a:rPr>
              <a:t>52</a:t>
            </a:r>
            <a:r>
              <a:rPr kumimoji="1" lang="zh-CN" altLang="en-US">
                <a:latin typeface="宋体" charset="-122"/>
              </a:rPr>
              <a:t>）</a:t>
            </a:r>
          </a:p>
        </p:txBody>
      </p:sp>
      <p:sp>
        <p:nvSpPr>
          <p:cNvPr id="22532" name="Text Box 20"/>
          <p:cNvSpPr txBox="1">
            <a:spLocks noChangeArrowheads="1"/>
          </p:cNvSpPr>
          <p:nvPr/>
        </p:nvSpPr>
        <p:spPr bwMode="auto">
          <a:xfrm>
            <a:off x="735013" y="2551113"/>
            <a:ext cx="5240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（</a:t>
            </a:r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）水蒸发为水蒸气，所占体积变大</a:t>
            </a: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857250" y="3109913"/>
            <a:ext cx="6991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答：</a:t>
            </a:r>
            <a:r>
              <a:rPr lang="zh-CN" altLang="en-US">
                <a:solidFill>
                  <a:srgbClr val="FF0000"/>
                </a:solidFill>
              </a:rPr>
              <a:t>水蒸发为水蒸气时，水分子之间的间隔变大。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755650" y="3681413"/>
            <a:ext cx="554513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2</a:t>
            </a:r>
            <a:r>
              <a:rPr kumimoji="1" lang="zh-CN" altLang="en-US">
                <a:latin typeface="宋体" charset="-122"/>
              </a:rPr>
              <a:t>）为什么墙内开花墙外香？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900113" y="4257675"/>
            <a:ext cx="7231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答：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墙内花粉中的</a:t>
            </a:r>
            <a:r>
              <a:rPr lang="zh-CN" altLang="en-US">
                <a:solidFill>
                  <a:srgbClr val="0000CC"/>
                </a:solidFill>
                <a:latin typeface="宋体" charset="-122"/>
              </a:rPr>
              <a:t>分子不断运动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到墙外人的鼻子中</a:t>
            </a:r>
            <a:r>
              <a:rPr kumimoji="1" lang="zh-CN" altLang="en-US">
                <a:solidFill>
                  <a:srgbClr val="FF0000"/>
                </a:solidFill>
                <a:latin typeface="宋体" charset="-122"/>
              </a:rPr>
              <a:t>。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755650" y="4959350"/>
            <a:ext cx="619283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3</a:t>
            </a:r>
            <a:r>
              <a:rPr kumimoji="1" lang="zh-CN" altLang="en-US">
                <a:latin typeface="宋体" charset="-122"/>
              </a:rPr>
              <a:t>）香水、汽油为什么要密封保存？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900113" y="5464175"/>
            <a:ext cx="78438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答：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香水以及汽油中的分子</a:t>
            </a:r>
            <a:r>
              <a:rPr lang="zh-CN" altLang="en-US">
                <a:solidFill>
                  <a:srgbClr val="0000CC"/>
                </a:solidFill>
                <a:latin typeface="宋体" charset="-122"/>
              </a:rPr>
              <a:t>运动速度较快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，能快速运动到</a:t>
            </a:r>
          </a:p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    空气中，而使香水、汽油减少，甚至消失</a:t>
            </a:r>
            <a:r>
              <a:rPr kumimoji="1" lang="zh-CN" altLang="en-US">
                <a:solidFill>
                  <a:srgbClr val="FF0000"/>
                </a:solidFill>
                <a:latin typeface="宋体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68313" y="2133600"/>
            <a:ext cx="6408737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4</a:t>
            </a:r>
            <a:r>
              <a:rPr kumimoji="1" lang="zh-CN" altLang="en-US">
                <a:latin typeface="宋体" charset="-122"/>
              </a:rPr>
              <a:t>）湿衣服在阳光下比在阴凉处干得快。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612775" y="2679700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答：</a:t>
            </a:r>
            <a:r>
              <a:rPr kumimoji="1" lang="zh-CN" altLang="en-US">
                <a:solidFill>
                  <a:srgbClr val="FF0000"/>
                </a:solidFill>
                <a:latin typeface="宋体" charset="-122"/>
              </a:rPr>
              <a:t>湿衣服在阳光下比在阴凉处的温度高，水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分子</a:t>
            </a:r>
            <a:r>
              <a:rPr lang="zh-CN" altLang="en-US">
                <a:solidFill>
                  <a:srgbClr val="0000CC"/>
                </a:solidFill>
                <a:latin typeface="宋体" charset="-122"/>
              </a:rPr>
              <a:t>运动</a:t>
            </a:r>
          </a:p>
          <a:p>
            <a:r>
              <a:rPr lang="zh-CN" altLang="en-US">
                <a:solidFill>
                  <a:srgbClr val="0000CC"/>
                </a:solidFill>
                <a:latin typeface="宋体" charset="-122"/>
              </a:rPr>
              <a:t>    速度加快</a:t>
            </a:r>
            <a:r>
              <a:rPr kumimoji="1" lang="zh-CN" altLang="en-US">
                <a:solidFill>
                  <a:srgbClr val="FF0000"/>
                </a:solidFill>
                <a:latin typeface="宋体" charset="-122"/>
              </a:rPr>
              <a:t>。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468313" y="3695700"/>
            <a:ext cx="83883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5</a:t>
            </a:r>
            <a:r>
              <a:rPr kumimoji="1" lang="zh-CN" altLang="en-US">
                <a:latin typeface="宋体" charset="-122"/>
              </a:rPr>
              <a:t>）</a:t>
            </a:r>
            <a:r>
              <a:rPr kumimoji="1" lang="en-US" altLang="zh-CN">
                <a:latin typeface="宋体" charset="-122"/>
              </a:rPr>
              <a:t>6000L</a:t>
            </a:r>
            <a:r>
              <a:rPr kumimoji="1" lang="zh-CN" altLang="en-US">
                <a:latin typeface="宋体" charset="-122"/>
              </a:rPr>
              <a:t>的氧气在加压的情况下可装入容积为</a:t>
            </a:r>
            <a:r>
              <a:rPr kumimoji="1" lang="en-US" altLang="zh-CN">
                <a:latin typeface="宋体" charset="-122"/>
              </a:rPr>
              <a:t>40L</a:t>
            </a:r>
            <a:r>
              <a:rPr kumimoji="1" lang="zh-CN" altLang="en-US">
                <a:latin typeface="宋体" charset="-122"/>
              </a:rPr>
              <a:t>的钢瓶中。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684213" y="4292600"/>
            <a:ext cx="784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答：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气体分子间的</a:t>
            </a:r>
            <a:r>
              <a:rPr lang="zh-CN" altLang="en-US">
                <a:solidFill>
                  <a:srgbClr val="0000CC"/>
                </a:solidFill>
                <a:latin typeface="宋体" charset="-122"/>
              </a:rPr>
              <a:t>间隔较大</a:t>
            </a:r>
            <a:r>
              <a:rPr lang="zh-CN" altLang="en-US">
                <a:solidFill>
                  <a:srgbClr val="FF0000"/>
                </a:solidFill>
                <a:latin typeface="宋体" charset="-122"/>
              </a:rPr>
              <a:t>，当压强增大时，氧气分子</a:t>
            </a:r>
          </a:p>
          <a:p>
            <a:r>
              <a:rPr lang="zh-CN" altLang="en-US">
                <a:solidFill>
                  <a:srgbClr val="FF0000"/>
                </a:solidFill>
                <a:latin typeface="宋体" charset="-122"/>
              </a:rPr>
              <a:t>    的间隔很容易被压缩变小</a:t>
            </a:r>
            <a:r>
              <a:rPr kumimoji="1" lang="zh-CN" altLang="en-US">
                <a:solidFill>
                  <a:srgbClr val="FF0000"/>
                </a:solidFill>
                <a:latin typeface="宋体" charset="-122"/>
              </a:rPr>
              <a:t>。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539750" y="5257800"/>
            <a:ext cx="4933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charset="-122"/>
              </a:rPr>
              <a:t>（</a:t>
            </a:r>
            <a:r>
              <a:rPr lang="en-US" altLang="zh-CN">
                <a:latin typeface="宋体" charset="-122"/>
              </a:rPr>
              <a:t>6</a:t>
            </a:r>
            <a:r>
              <a:rPr lang="zh-CN" altLang="en-US">
                <a:latin typeface="宋体" charset="-122"/>
              </a:rPr>
              <a:t>）混合物与纯净物有什么不同？</a:t>
            </a:r>
          </a:p>
        </p:txBody>
      </p:sp>
      <p:sp>
        <p:nvSpPr>
          <p:cNvPr id="23559" name="Text Box 9"/>
          <p:cNvSpPr txBox="1">
            <a:spLocks noChangeArrowheads="1"/>
          </p:cNvSpPr>
          <p:nvPr/>
        </p:nvSpPr>
        <p:spPr bwMode="auto">
          <a:xfrm>
            <a:off x="2189163" y="765175"/>
            <a:ext cx="381158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【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作业讲评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】</a:t>
            </a:r>
            <a:endParaRPr kumimoji="1" lang="zh-CN" altLang="en-US" sz="480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50" grpId="0"/>
      <p:bldP spid="35851" grpId="0"/>
      <p:bldP spid="358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050925" y="2205038"/>
            <a:ext cx="5392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从上述两副图中，你能得到什么信息？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187450" y="2708275"/>
            <a:ext cx="4933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、说明分子（或原子）真实存在，</a:t>
            </a: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1208088" y="3140075"/>
            <a:ext cx="568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、说明分子（或原子）的体积很小，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209675" y="4652963"/>
            <a:ext cx="5853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5</a:t>
            </a:r>
            <a:r>
              <a:rPr lang="zh-CN" altLang="en-US">
                <a:latin typeface="宋体" charset="-122"/>
              </a:rPr>
              <a:t>、中国的科学技术已达世界领先地位</a:t>
            </a:r>
            <a:r>
              <a:rPr lang="en-US" altLang="zh-CN">
                <a:latin typeface="宋体" charset="-122"/>
              </a:rPr>
              <a:t>……</a:t>
            </a: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1208088" y="4148138"/>
            <a:ext cx="5240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4</a:t>
            </a:r>
            <a:r>
              <a:rPr lang="zh-CN" altLang="en-US">
                <a:latin typeface="宋体" charset="-122"/>
              </a:rPr>
              <a:t>、说明分子（或原子）可以被移动，</a:t>
            </a: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1208088" y="3644900"/>
            <a:ext cx="5853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宋体" charset="-122"/>
              </a:rPr>
              <a:t>3</a:t>
            </a:r>
            <a:r>
              <a:rPr lang="zh-CN" altLang="en-US">
                <a:latin typeface="宋体" charset="-122"/>
              </a:rPr>
              <a:t>、说明分子（或原子）间有一定的间隔，</a:t>
            </a:r>
          </a:p>
        </p:txBody>
      </p:sp>
      <p:pic>
        <p:nvPicPr>
          <p:cNvPr id="24584" name="Picture 8" descr="20039171157497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5388" y="325438"/>
            <a:ext cx="2519362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9" descr="苯分子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312738"/>
            <a:ext cx="244792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2" name="Text Box 16"/>
          <p:cNvSpPr txBox="1">
            <a:spLocks noChangeArrowheads="1"/>
          </p:cNvSpPr>
          <p:nvPr/>
        </p:nvSpPr>
        <p:spPr bwMode="auto">
          <a:xfrm>
            <a:off x="684213" y="5300663"/>
            <a:ext cx="71739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charset="-122"/>
              </a:rPr>
              <a:t>家庭作业：</a:t>
            </a:r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、课后作业（做在书上）</a:t>
            </a:r>
          </a:p>
          <a:p>
            <a:r>
              <a:rPr lang="zh-CN" altLang="en-US">
                <a:latin typeface="宋体" charset="-122"/>
              </a:rPr>
              <a:t>          </a:t>
            </a:r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、完成</a:t>
            </a:r>
            <a:r>
              <a:rPr lang="en-US" altLang="zh-CN">
                <a:latin typeface="宋体" charset="-122"/>
              </a:rPr>
              <a:t>《</a:t>
            </a:r>
            <a:r>
              <a:rPr lang="zh-CN" altLang="en-US">
                <a:latin typeface="宋体" charset="-122"/>
              </a:rPr>
              <a:t>闯关</a:t>
            </a:r>
            <a:r>
              <a:rPr lang="en-US" altLang="zh-CN">
                <a:latin typeface="宋体" charset="-122"/>
              </a:rPr>
              <a:t>100</a:t>
            </a:r>
            <a:r>
              <a:rPr lang="zh-CN" altLang="en-US">
                <a:latin typeface="宋体" charset="-122"/>
              </a:rPr>
              <a:t>分</a:t>
            </a:r>
            <a:r>
              <a:rPr lang="en-US" altLang="zh-CN">
                <a:latin typeface="宋体" charset="-122"/>
              </a:rPr>
              <a:t>》</a:t>
            </a:r>
            <a:r>
              <a:rPr lang="zh-CN" altLang="en-US">
                <a:latin typeface="宋体" charset="-122"/>
              </a:rPr>
              <a:t>－－课题</a:t>
            </a:r>
            <a:r>
              <a:rPr lang="en-US" altLang="zh-CN">
                <a:latin typeface="宋体" charset="-122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  <p:bldP spid="45062" grpId="0"/>
      <p:bldP spid="45063" grpId="0"/>
      <p:bldP spid="45072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2162</TotalTime>
  <Words>1533</Words>
  <Application>Microsoft Office PowerPoint</Application>
  <PresentationFormat>全屏显示(4:3)</PresentationFormat>
  <Paragraphs>201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Tahoma</vt:lpstr>
      <vt:lpstr>宋体</vt:lpstr>
      <vt:lpstr>Arial</vt:lpstr>
      <vt:lpstr>Wingdings</vt:lpstr>
      <vt:lpstr>Calibri</vt:lpstr>
      <vt:lpstr>隶书</vt:lpstr>
      <vt:lpstr>Times New Roman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邓作逵</cp:lastModifiedBy>
  <cp:revision>134</cp:revision>
  <dcterms:created xsi:type="dcterms:W3CDTF">2004-12-14T04:11:40Z</dcterms:created>
  <dcterms:modified xsi:type="dcterms:W3CDTF">2019-10-09T02:53:35Z</dcterms:modified>
</cp:coreProperties>
</file>