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6" r:id="rId3"/>
    <p:sldId id="268" r:id="rId4"/>
    <p:sldId id="267" r:id="rId5"/>
    <p:sldId id="260" r:id="rId6"/>
    <p:sldId id="264" r:id="rId7"/>
    <p:sldId id="265" r:id="rId8"/>
    <p:sldId id="269" r:id="rId9"/>
    <p:sldId id="270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浅色样式 2 - 强调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1" d="100"/>
          <a:sy n="51" d="100"/>
        </p:scale>
        <p:origin x="124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7FF2A-3BEA-4A9E-8850-1FF87B7E0FE5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4D5DBF-544D-413D-9DCE-4FE6F36C4D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762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4D5DBF-544D-413D-9DCE-4FE6F36C4D6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141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4D5DBF-544D-413D-9DCE-4FE6F36C4D6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1857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4D5DBF-544D-413D-9DCE-4FE6F36C4D6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725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8842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2528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658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417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413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402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880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2184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235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826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44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5076B-7D3F-4847-9634-1C559913C1C0}" type="datetimeFigureOut">
              <a:rPr lang="zh-CN" altLang="en-US" smtClean="0"/>
              <a:t>2016/5/1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9F063-0C7F-4567-8A4B-4A4CF12645B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72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1785729"/>
          </a:xfrm>
        </p:spPr>
        <p:txBody>
          <a:bodyPr>
            <a:normAutofit/>
          </a:bodyPr>
          <a:lstStyle/>
          <a:p>
            <a:pPr algn="l"/>
            <a:r>
              <a:rPr lang="en-US" altLang="zh-CN" sz="5400" b="1" dirty="0" smtClean="0">
                <a:solidFill>
                  <a:srgbClr val="FF0000"/>
                </a:solidFill>
              </a:rPr>
              <a:t>            </a:t>
            </a:r>
            <a:r>
              <a:rPr lang="zh-CN" altLang="en-US" sz="5400" b="1" dirty="0" smtClean="0">
                <a:solidFill>
                  <a:srgbClr val="FF0000"/>
                </a:solidFill>
              </a:rPr>
              <a:t>五大发展理念</a:t>
            </a:r>
            <a:endParaRPr lang="zh-CN" altLang="en-US" sz="5400" b="1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</a:rPr>
              <a:t>时事学习</a:t>
            </a:r>
            <a:r>
              <a:rPr lang="en-US" altLang="zh-CN" sz="3600" b="1" dirty="0">
                <a:solidFill>
                  <a:srgbClr val="0000FF"/>
                </a:solidFill>
              </a:rPr>
              <a:t>3</a:t>
            </a:r>
            <a:endParaRPr lang="zh-CN" altLang="en-US" sz="3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6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0000FF"/>
                </a:solidFill>
              </a:rPr>
              <a:t>环节一：阅读时事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/>
              <a:t>地位</a:t>
            </a:r>
            <a:endParaRPr lang="en-US" altLang="zh-CN" b="1" dirty="0" smtClean="0"/>
          </a:p>
          <a:p>
            <a:r>
              <a:rPr lang="zh-CN" altLang="en-US" b="1" dirty="0" smtClean="0"/>
              <a:t>内涵</a:t>
            </a:r>
            <a:endParaRPr lang="en-US" altLang="zh-CN" b="1" dirty="0" smtClean="0"/>
          </a:p>
          <a:p>
            <a:r>
              <a:rPr lang="zh-CN" altLang="en-US" b="1" dirty="0" smtClean="0"/>
              <a:t>原因</a:t>
            </a:r>
            <a:endParaRPr lang="en-US" altLang="zh-CN" b="1" dirty="0" smtClean="0"/>
          </a:p>
          <a:p>
            <a:r>
              <a:rPr lang="zh-CN" altLang="en-US" b="1" dirty="0" smtClean="0"/>
              <a:t>做法</a:t>
            </a:r>
            <a:endParaRPr lang="en-US" altLang="zh-CN" b="1" dirty="0" smtClean="0"/>
          </a:p>
          <a:p>
            <a:r>
              <a:rPr lang="zh-CN" altLang="en-US" b="1" dirty="0"/>
              <a:t>意义</a:t>
            </a:r>
          </a:p>
        </p:txBody>
      </p:sp>
    </p:spTree>
    <p:extLst>
      <p:ext uri="{BB962C8B-B14F-4D97-AF65-F5344CB8AC3E}">
        <p14:creationId xmlns:p14="http://schemas.microsoft.com/office/powerpoint/2010/main" val="353770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5102438"/>
              </p:ext>
            </p:extLst>
          </p:nvPr>
        </p:nvGraphicFramePr>
        <p:xfrm>
          <a:off x="794479" y="1181719"/>
          <a:ext cx="7720871" cy="48289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5201587"/>
                <a:gridCol w="2519284"/>
              </a:tblGrid>
              <a:tr h="4389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kern="100" dirty="0" smtClean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举</a:t>
                      </a:r>
                      <a:r>
                        <a:rPr lang="en-US" altLang="zh-CN" sz="2400" kern="100" dirty="0" smtClean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    </a:t>
                      </a:r>
                      <a:r>
                        <a:rPr lang="zh-CN" sz="2400" kern="100" dirty="0" smtClean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措</a:t>
                      </a: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400" kern="10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体现的发展理念</a:t>
                      </a:r>
                      <a:endParaRPr lang="zh-CN" sz="2400" kern="10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9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实施《中国制造</a:t>
                      </a:r>
                      <a:r>
                        <a:rPr lang="en-US" sz="2400" kern="10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2025</a:t>
                      </a:r>
                      <a:r>
                        <a:rPr lang="zh-CN" sz="2400" kern="10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》</a:t>
                      </a:r>
                      <a:endParaRPr lang="zh-CN" sz="2400" kern="10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04800" algn="just"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 </a:t>
                      </a: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79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逐步打开封闭住宅小区，实现内部道路公共化</a:t>
                      </a: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04800"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9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推动低碳循环发展</a:t>
                      </a:r>
                      <a:endParaRPr lang="zh-CN" sz="2400" kern="10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04800"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9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加快实施自由贸易区战略</a:t>
                      </a:r>
                      <a:endParaRPr lang="zh-CN" sz="2400" kern="10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04800"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9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</a:rPr>
                        <a:t>健全城乡发展一体化体制机制</a:t>
                      </a: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04800"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9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 smtClean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Times New Roman" panose="02020603050405020304" pitchFamily="18" charset="0"/>
                        </a:rPr>
                        <a:t>全面放开二孩</a:t>
                      </a: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04800"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9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 smtClean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Times New Roman" panose="02020603050405020304" pitchFamily="18" charset="0"/>
                        </a:rPr>
                        <a:t>精准扶贫</a:t>
                      </a: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04800"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9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 smtClean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Times New Roman" panose="02020603050405020304" pitchFamily="18" charset="0"/>
                        </a:rPr>
                        <a:t>培育工匠精神</a:t>
                      </a: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04800"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99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 smtClean="0">
                          <a:effectLst/>
                          <a:latin typeface="华文中宋" panose="02010600040101010101" pitchFamily="2" charset="-122"/>
                          <a:ea typeface="华文中宋" panose="02010600040101010101" pitchFamily="2" charset="-122"/>
                          <a:cs typeface="Times New Roman" panose="02020603050405020304" pitchFamily="18" charset="0"/>
                        </a:rPr>
                        <a:t>南沙自贸区、一带一路战略</a:t>
                      </a: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04800"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华文中宋" panose="02010600040101010101" pitchFamily="2" charset="-122"/>
                        <a:ea typeface="华文中宋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6363528" y="1637098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4800" algn="just"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FF0000"/>
                </a:solidFill>
              </a:rPr>
              <a:t>创新</a:t>
            </a:r>
            <a:endParaRPr lang="zh-CN" altLang="zh-CN" sz="2800" b="1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63528" y="2325181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4800" algn="just"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FF0000"/>
                </a:solidFill>
              </a:rPr>
              <a:t>共享</a:t>
            </a:r>
            <a:endParaRPr lang="zh-CN" altLang="zh-CN" sz="2800" b="1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363529" y="2928536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4800" algn="just"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FF0000"/>
                </a:solidFill>
              </a:rPr>
              <a:t>绿色</a:t>
            </a:r>
            <a:endParaRPr lang="zh-CN" altLang="zh-CN" sz="2800" b="1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63529" y="3316873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4800" algn="just">
              <a:spcAft>
                <a:spcPts val="0"/>
              </a:spcAft>
            </a:pPr>
            <a:r>
              <a:rPr lang="zh-CN" altLang="en-US" sz="2800" b="1" kern="100" dirty="0">
                <a:solidFill>
                  <a:srgbClr val="FF0000"/>
                </a:solidFill>
              </a:rPr>
              <a:t>开放</a:t>
            </a:r>
            <a:endParaRPr lang="zh-CN" altLang="zh-CN" sz="2800" b="1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363529" y="3814705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4800" algn="just"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FF0000"/>
                </a:solidFill>
              </a:rPr>
              <a:t>协调</a:t>
            </a:r>
            <a:endParaRPr lang="zh-CN" altLang="zh-CN" sz="2800" b="1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63528" y="4253817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4800" algn="just"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FF0000"/>
                </a:solidFill>
              </a:rPr>
              <a:t>共享</a:t>
            </a:r>
            <a:endParaRPr lang="zh-CN" altLang="zh-CN" sz="2800" b="1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852496" y="4700874"/>
            <a:ext cx="2295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4800" algn="just"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FF0000"/>
                </a:solidFill>
              </a:rPr>
              <a:t>协调、共享</a:t>
            </a:r>
            <a:endParaRPr lang="zh-CN" altLang="zh-CN" sz="2800" b="1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63528" y="5158757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4800" algn="just">
              <a:spcAft>
                <a:spcPts val="0"/>
              </a:spcAft>
            </a:pPr>
            <a:r>
              <a:rPr lang="zh-CN" altLang="en-US" sz="2800" b="1" kern="100" dirty="0" smtClean="0">
                <a:solidFill>
                  <a:srgbClr val="FF0000"/>
                </a:solidFill>
              </a:rPr>
              <a:t>创新</a:t>
            </a:r>
            <a:endParaRPr lang="zh-CN" altLang="zh-CN" sz="2800" b="1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363528" y="5579098"/>
            <a:ext cx="1213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04800" algn="just">
              <a:spcAft>
                <a:spcPts val="0"/>
              </a:spcAft>
            </a:pPr>
            <a:r>
              <a:rPr lang="zh-CN" altLang="en-US" sz="2800" b="1" kern="100" dirty="0">
                <a:solidFill>
                  <a:srgbClr val="FF0000"/>
                </a:solidFill>
              </a:rPr>
              <a:t>开放</a:t>
            </a:r>
            <a:endParaRPr lang="zh-CN" altLang="zh-CN" sz="2800" b="1" kern="1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标题 1"/>
          <p:cNvSpPr txBox="1">
            <a:spLocks/>
          </p:cNvSpPr>
          <p:nvPr/>
        </p:nvSpPr>
        <p:spPr>
          <a:xfrm>
            <a:off x="706099" y="-51414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solidFill>
                  <a:srgbClr val="0000FF"/>
                </a:solidFill>
              </a:rPr>
              <a:t>环节二：活学活用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85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00FF"/>
                </a:solidFill>
              </a:rPr>
              <a:t>环节三：构建网络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17" name="内容占位符 16"/>
          <p:cNvSpPr>
            <a:spLocks noGrp="1"/>
          </p:cNvSpPr>
          <p:nvPr>
            <p:ph idx="1"/>
          </p:nvPr>
        </p:nvSpPr>
        <p:spPr>
          <a:xfrm>
            <a:off x="628650" y="1477519"/>
            <a:ext cx="7886700" cy="4351338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3039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606426" y="2168395"/>
            <a:ext cx="713282" cy="20621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ea typeface="黑体" pitchFamily="49" charset="-122"/>
              </a:rPr>
              <a:t>五大理念</a:t>
            </a:r>
            <a:endParaRPr lang="zh-CN" altLang="en-US" sz="32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73732" name="AutoShape 4"/>
          <p:cNvSpPr>
            <a:spLocks/>
          </p:cNvSpPr>
          <p:nvPr/>
        </p:nvSpPr>
        <p:spPr bwMode="auto">
          <a:xfrm>
            <a:off x="3934443" y="883563"/>
            <a:ext cx="224424" cy="1389390"/>
          </a:xfrm>
          <a:prstGeom prst="leftBrace">
            <a:avLst>
              <a:gd name="adj1" fmla="val 45076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736958" y="1295250"/>
            <a:ext cx="2073287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ea typeface="黑体" pitchFamily="49" charset="-122"/>
              </a:rPr>
              <a:t>一创新发展</a:t>
            </a:r>
            <a:endParaRPr lang="zh-CN" altLang="en-US" sz="2800" b="1" dirty="0">
              <a:solidFill>
                <a:srgbClr val="0000FF"/>
              </a:solidFill>
              <a:ea typeface="黑体" pitchFamily="49" charset="-122"/>
            </a:endParaRP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4242045" y="517460"/>
            <a:ext cx="1084289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原因意义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4249390" y="1952803"/>
            <a:ext cx="1084289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做法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1754779" y="4610234"/>
            <a:ext cx="2073287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ea typeface="黑体" pitchFamily="49" charset="-122"/>
              </a:rPr>
              <a:t>二协调发展</a:t>
            </a:r>
            <a:endParaRPr lang="zh-CN" altLang="en-US" sz="2800" b="1" dirty="0">
              <a:solidFill>
                <a:srgbClr val="0000FF"/>
              </a:solidFill>
              <a:ea typeface="黑体" pitchFamily="49" charset="-122"/>
            </a:endParaRPr>
          </a:p>
        </p:txBody>
      </p:sp>
      <p:sp>
        <p:nvSpPr>
          <p:cNvPr id="73738" name="AutoShape 10"/>
          <p:cNvSpPr>
            <a:spLocks/>
          </p:cNvSpPr>
          <p:nvPr/>
        </p:nvSpPr>
        <p:spPr bwMode="auto">
          <a:xfrm>
            <a:off x="3902475" y="3987384"/>
            <a:ext cx="288272" cy="2185740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740" name="Text Box 12"/>
          <p:cNvSpPr txBox="1">
            <a:spLocks noChangeArrowheads="1"/>
          </p:cNvSpPr>
          <p:nvPr/>
        </p:nvSpPr>
        <p:spPr bwMode="auto">
          <a:xfrm>
            <a:off x="4265156" y="5990054"/>
            <a:ext cx="1052540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做法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136525" y="-9525"/>
            <a:ext cx="34291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时事三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P2-4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五大理念</a:t>
            </a:r>
            <a:endParaRPr lang="en-US" altLang="zh-CN" sz="2800" b="1" dirty="0">
              <a:solidFill>
                <a:srgbClr val="FF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0500" name="AutoShape 20"/>
          <p:cNvSpPr>
            <a:spLocks/>
          </p:cNvSpPr>
          <p:nvPr/>
        </p:nvSpPr>
        <p:spPr bwMode="auto">
          <a:xfrm>
            <a:off x="1376591" y="1515502"/>
            <a:ext cx="274643" cy="3356077"/>
          </a:xfrm>
          <a:prstGeom prst="leftBrace">
            <a:avLst>
              <a:gd name="adj1" fmla="val 97917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AutoShape 10"/>
          <p:cNvSpPr>
            <a:spLocks/>
          </p:cNvSpPr>
          <p:nvPr/>
        </p:nvSpPr>
        <p:spPr bwMode="auto">
          <a:xfrm>
            <a:off x="5437213" y="299803"/>
            <a:ext cx="233078" cy="1171764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5752863" y="81725"/>
            <a:ext cx="3409481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科技国情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：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初三</a:t>
            </a:r>
            <a:r>
              <a:rPr lang="en-US" altLang="zh-CN" sz="2800" b="1" dirty="0" smtClean="0">
                <a:latin typeface="华文中宋" pitchFamily="2" charset="-122"/>
                <a:ea typeface="华文中宋" pitchFamily="2" charset="-122"/>
              </a:rPr>
              <a:t>P61</a:t>
            </a: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5734519" y="711158"/>
            <a:ext cx="2882005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国家：初三</a:t>
            </a:r>
            <a:r>
              <a:rPr lang="en-US" altLang="zh-CN" sz="2800" b="1" dirty="0">
                <a:latin typeface="华文中宋" pitchFamily="2" charset="-122"/>
                <a:ea typeface="华文中宋" pitchFamily="2" charset="-122"/>
              </a:rPr>
              <a:t>P64</a:t>
            </a: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个人</a:t>
            </a:r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：初三</a:t>
            </a:r>
            <a:r>
              <a:rPr lang="en-US" altLang="zh-CN" sz="2800" b="1" dirty="0" smtClean="0">
                <a:latin typeface="华文中宋" pitchFamily="2" charset="-122"/>
                <a:ea typeface="华文中宋" pitchFamily="2" charset="-122"/>
              </a:rPr>
              <a:t>P143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1" name="AutoShape 10"/>
          <p:cNvSpPr>
            <a:spLocks/>
          </p:cNvSpPr>
          <p:nvPr/>
        </p:nvSpPr>
        <p:spPr bwMode="auto">
          <a:xfrm>
            <a:off x="5437213" y="1850621"/>
            <a:ext cx="233078" cy="699510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5734519" y="1723163"/>
            <a:ext cx="2882005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国家：初三</a:t>
            </a:r>
            <a:r>
              <a:rPr lang="en-US" altLang="zh-CN" sz="2800" b="1" dirty="0" smtClean="0">
                <a:latin typeface="华文中宋" pitchFamily="2" charset="-122"/>
                <a:ea typeface="华文中宋" pitchFamily="2" charset="-122"/>
              </a:rPr>
              <a:t>P64</a:t>
            </a: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5752863" y="2328665"/>
            <a:ext cx="2882005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个人：指</a:t>
            </a:r>
            <a:r>
              <a:rPr lang="en-US" altLang="zh-CN" sz="2800" b="1" dirty="0" smtClean="0">
                <a:latin typeface="华文中宋" pitchFamily="2" charset="-122"/>
                <a:ea typeface="华文中宋" pitchFamily="2" charset="-122"/>
              </a:rPr>
              <a:t>P51-3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4190747" y="3728509"/>
            <a:ext cx="1084289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原因意义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5" name="AutoShape 10"/>
          <p:cNvSpPr>
            <a:spLocks/>
          </p:cNvSpPr>
          <p:nvPr/>
        </p:nvSpPr>
        <p:spPr bwMode="auto">
          <a:xfrm>
            <a:off x="5411589" y="3696294"/>
            <a:ext cx="258702" cy="1295431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" name="Text Box 11"/>
          <p:cNvSpPr txBox="1">
            <a:spLocks noChangeArrowheads="1"/>
          </p:cNvSpPr>
          <p:nvPr/>
        </p:nvSpPr>
        <p:spPr bwMode="auto">
          <a:xfrm>
            <a:off x="5744166" y="3033845"/>
            <a:ext cx="3399834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6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基本</a:t>
            </a:r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国情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:</a:t>
            </a:r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初三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P34</a:t>
            </a:r>
          </a:p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小康特点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:</a:t>
            </a:r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初</a:t>
            </a:r>
            <a:r>
              <a:rPr lang="zh-CN" altLang="en-US" sz="2800" b="1" dirty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三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P116</a:t>
            </a:r>
          </a:p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时事三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P3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5744166" y="4544143"/>
            <a:ext cx="3382907" cy="13388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7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中国特色社会主义</a:t>
            </a:r>
            <a:r>
              <a:rPr lang="en-US" altLang="zh-CN" sz="27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:</a:t>
            </a:r>
            <a:r>
              <a:rPr lang="zh-CN" altLang="en-US" sz="27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初三</a:t>
            </a:r>
            <a:r>
              <a:rPr lang="en-US" altLang="zh-CN" sz="27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P103</a:t>
            </a:r>
            <a:endParaRPr lang="en-US" altLang="zh-CN" sz="27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7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意义：</a:t>
            </a:r>
            <a:r>
              <a:rPr lang="zh-CN" altLang="en-US" sz="27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时事三</a:t>
            </a:r>
            <a:r>
              <a:rPr lang="en-US" altLang="zh-CN" sz="27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P2-3</a:t>
            </a:r>
            <a:endParaRPr lang="en-US" altLang="zh-CN" sz="2700" b="1" dirty="0" smtClean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6" name="Text Box 12"/>
          <p:cNvSpPr txBox="1">
            <a:spLocks noChangeArrowheads="1"/>
          </p:cNvSpPr>
          <p:nvPr/>
        </p:nvSpPr>
        <p:spPr bwMode="auto">
          <a:xfrm>
            <a:off x="6016781" y="6005443"/>
            <a:ext cx="2103185" cy="5078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7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时事三</a:t>
            </a:r>
            <a:r>
              <a:rPr lang="en-US" altLang="zh-CN" sz="27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P2-3</a:t>
            </a:r>
            <a:endParaRPr lang="en-US" altLang="zh-CN" sz="2700" b="1" dirty="0" smtClean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37" name="直接箭头连接符 36"/>
          <p:cNvCxnSpPr/>
          <p:nvPr/>
        </p:nvCxnSpPr>
        <p:spPr>
          <a:xfrm flipV="1">
            <a:off x="5409071" y="6241428"/>
            <a:ext cx="516335" cy="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743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40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588465" y="2411337"/>
            <a:ext cx="713282" cy="20621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ea typeface="黑体" pitchFamily="49" charset="-122"/>
              </a:rPr>
              <a:t>五大理念</a:t>
            </a:r>
            <a:endParaRPr lang="zh-CN" altLang="en-US" sz="32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73732" name="AutoShape 4"/>
          <p:cNvSpPr>
            <a:spLocks/>
          </p:cNvSpPr>
          <p:nvPr/>
        </p:nvSpPr>
        <p:spPr bwMode="auto">
          <a:xfrm>
            <a:off x="3926996" y="1131672"/>
            <a:ext cx="203569" cy="1531040"/>
          </a:xfrm>
          <a:prstGeom prst="leftBrace">
            <a:avLst>
              <a:gd name="adj1" fmla="val 45076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731712" y="1645175"/>
            <a:ext cx="2073287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ea typeface="黑体" pitchFamily="49" charset="-122"/>
              </a:rPr>
              <a:t>三绿色发展</a:t>
            </a:r>
            <a:endParaRPr lang="zh-CN" altLang="en-US" sz="2800" b="1" dirty="0">
              <a:solidFill>
                <a:srgbClr val="0000FF"/>
              </a:solidFill>
              <a:ea typeface="黑体" pitchFamily="49" charset="-122"/>
            </a:endParaRP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4235925" y="791969"/>
            <a:ext cx="1084289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原因意义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4242045" y="2514821"/>
            <a:ext cx="1084289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做法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1746785" y="4858888"/>
            <a:ext cx="2073287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ea typeface="黑体" pitchFamily="49" charset="-122"/>
              </a:rPr>
              <a:t>四开放发展</a:t>
            </a:r>
            <a:endParaRPr lang="zh-CN" altLang="en-US" sz="2800" b="1" dirty="0">
              <a:solidFill>
                <a:srgbClr val="0000FF"/>
              </a:solidFill>
              <a:ea typeface="黑体" pitchFamily="49" charset="-122"/>
            </a:endParaRPr>
          </a:p>
        </p:txBody>
      </p:sp>
      <p:sp>
        <p:nvSpPr>
          <p:cNvPr id="73738" name="AutoShape 10"/>
          <p:cNvSpPr>
            <a:spLocks/>
          </p:cNvSpPr>
          <p:nvPr/>
        </p:nvSpPr>
        <p:spPr bwMode="auto">
          <a:xfrm>
            <a:off x="3896999" y="4230498"/>
            <a:ext cx="293748" cy="1942626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740" name="Text Box 12"/>
          <p:cNvSpPr txBox="1">
            <a:spLocks noChangeArrowheads="1"/>
          </p:cNvSpPr>
          <p:nvPr/>
        </p:nvSpPr>
        <p:spPr bwMode="auto">
          <a:xfrm>
            <a:off x="4267674" y="5859996"/>
            <a:ext cx="1052540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做法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136525" y="-9525"/>
            <a:ext cx="34291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时事四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P2-4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五大理念</a:t>
            </a:r>
            <a:endParaRPr lang="en-US" altLang="zh-CN" sz="2800" b="1" dirty="0">
              <a:solidFill>
                <a:srgbClr val="FF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0500" name="AutoShape 20"/>
          <p:cNvSpPr>
            <a:spLocks/>
          </p:cNvSpPr>
          <p:nvPr/>
        </p:nvSpPr>
        <p:spPr bwMode="auto">
          <a:xfrm>
            <a:off x="1357487" y="1918740"/>
            <a:ext cx="293748" cy="3214713"/>
          </a:xfrm>
          <a:prstGeom prst="leftBrace">
            <a:avLst>
              <a:gd name="adj1" fmla="val 97917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AutoShape 10"/>
          <p:cNvSpPr>
            <a:spLocks/>
          </p:cNvSpPr>
          <p:nvPr/>
        </p:nvSpPr>
        <p:spPr bwMode="auto">
          <a:xfrm>
            <a:off x="5445443" y="873875"/>
            <a:ext cx="218728" cy="876036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5761093" y="24733"/>
            <a:ext cx="3391137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环境国情：初三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P54</a:t>
            </a:r>
          </a:p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资源国情：初三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P55</a:t>
            </a:r>
          </a:p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可持续发展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:</a:t>
            </a:r>
            <a:r>
              <a:rPr lang="zh-CN" altLang="en-US" sz="26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初三</a:t>
            </a:r>
            <a:r>
              <a:rPr lang="en-US" altLang="zh-CN" sz="26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P57</a:t>
            </a:r>
            <a:endParaRPr lang="zh-CN" altLang="en-US" sz="26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5744649" y="1503359"/>
            <a:ext cx="3390654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意义：初三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P58-59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1" name="AutoShape 10"/>
          <p:cNvSpPr>
            <a:spLocks/>
          </p:cNvSpPr>
          <p:nvPr/>
        </p:nvSpPr>
        <p:spPr bwMode="auto">
          <a:xfrm>
            <a:off x="5437213" y="2411337"/>
            <a:ext cx="233078" cy="699510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5727239" y="2138859"/>
            <a:ext cx="3504765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国家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:</a:t>
            </a:r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初三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P54</a:t>
            </a:r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笔记改</a:t>
            </a:r>
            <a:endParaRPr lang="zh-CN" altLang="en-US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5727239" y="2698160"/>
            <a:ext cx="3416761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个人：指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P50</a:t>
            </a:r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可持续发展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4228525" y="3873153"/>
            <a:ext cx="1084289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原因意义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5" name="AutoShape 10"/>
          <p:cNvSpPr>
            <a:spLocks/>
          </p:cNvSpPr>
          <p:nvPr/>
        </p:nvSpPr>
        <p:spPr bwMode="auto">
          <a:xfrm>
            <a:off x="5445443" y="3913998"/>
            <a:ext cx="241241" cy="949527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" name="Text Box 11"/>
          <p:cNvSpPr txBox="1">
            <a:spLocks noChangeArrowheads="1"/>
          </p:cNvSpPr>
          <p:nvPr/>
        </p:nvSpPr>
        <p:spPr bwMode="auto">
          <a:xfrm>
            <a:off x="5761093" y="3741348"/>
            <a:ext cx="3399834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华文中宋" pitchFamily="2" charset="-122"/>
                <a:ea typeface="华文中宋" pitchFamily="2" charset="-122"/>
              </a:rPr>
              <a:t>原因：初三</a:t>
            </a:r>
            <a:r>
              <a:rPr lang="en-US" altLang="zh-CN" sz="2800" b="1" dirty="0" smtClean="0">
                <a:latin typeface="华文中宋" pitchFamily="2" charset="-122"/>
                <a:ea typeface="华文中宋" pitchFamily="2" charset="-122"/>
              </a:rPr>
              <a:t>P47-48</a:t>
            </a:r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auto">
          <a:xfrm>
            <a:off x="5761093" y="4494225"/>
            <a:ext cx="3487838" cy="5078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700" b="1" dirty="0" smtClean="0">
                <a:latin typeface="华文中宋" pitchFamily="2" charset="-122"/>
                <a:ea typeface="华文中宋" pitchFamily="2" charset="-122"/>
              </a:rPr>
              <a:t>意义：初三</a:t>
            </a:r>
            <a:r>
              <a:rPr lang="en-US" altLang="zh-CN" sz="2700" b="1" dirty="0" smtClean="0">
                <a:latin typeface="华文中宋" pitchFamily="2" charset="-122"/>
                <a:ea typeface="华文中宋" pitchFamily="2" charset="-122"/>
              </a:rPr>
              <a:t>P48-49</a:t>
            </a:r>
            <a:r>
              <a:rPr lang="zh-CN" altLang="en-US" sz="2700" b="1" dirty="0" smtClean="0">
                <a:latin typeface="华文中宋" pitchFamily="2" charset="-122"/>
                <a:ea typeface="华文中宋" pitchFamily="2" charset="-122"/>
              </a:rPr>
              <a:t>改</a:t>
            </a:r>
            <a:endParaRPr lang="en-US" altLang="zh-CN" sz="2700" b="1" dirty="0" smtClean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6" name="Text Box 12"/>
          <p:cNvSpPr txBox="1">
            <a:spLocks noChangeArrowheads="1"/>
          </p:cNvSpPr>
          <p:nvPr/>
        </p:nvSpPr>
        <p:spPr bwMode="auto">
          <a:xfrm>
            <a:off x="6019299" y="5461371"/>
            <a:ext cx="3086894" cy="13388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700" b="1" dirty="0" smtClean="0">
                <a:latin typeface="华文中宋" pitchFamily="2" charset="-122"/>
                <a:ea typeface="华文中宋" pitchFamily="2" charset="-122"/>
              </a:rPr>
              <a:t>初三</a:t>
            </a:r>
            <a:r>
              <a:rPr lang="en-US" altLang="zh-CN" sz="2700" b="1" dirty="0" smtClean="0">
                <a:latin typeface="华文中宋" pitchFamily="2" charset="-122"/>
                <a:ea typeface="华文中宋" pitchFamily="2" charset="-122"/>
              </a:rPr>
              <a:t>P49-50</a:t>
            </a:r>
          </a:p>
          <a:p>
            <a:r>
              <a:rPr lang="zh-CN" altLang="en-US" sz="2700" b="1" dirty="0" smtClean="0">
                <a:latin typeface="华文中宋" pitchFamily="2" charset="-122"/>
                <a:ea typeface="华文中宋" pitchFamily="2" charset="-122"/>
              </a:rPr>
              <a:t>参考：</a:t>
            </a:r>
            <a:r>
              <a:rPr lang="zh-CN" altLang="en-US" sz="2700" b="1" dirty="0" smtClean="0">
                <a:latin typeface="华文中宋" pitchFamily="2" charset="-122"/>
                <a:ea typeface="华文中宋" pitchFamily="2" charset="-122"/>
              </a:rPr>
              <a:t>时事三</a:t>
            </a:r>
            <a:r>
              <a:rPr lang="en-US" altLang="zh-CN" sz="2700" b="1" dirty="0" smtClean="0">
                <a:latin typeface="华文中宋" pitchFamily="2" charset="-122"/>
                <a:ea typeface="华文中宋" pitchFamily="2" charset="-122"/>
              </a:rPr>
              <a:t>P3-4</a:t>
            </a:r>
            <a:r>
              <a:rPr lang="zh-CN" altLang="en-US" sz="2700" b="1" dirty="0" smtClean="0">
                <a:latin typeface="华文中宋" pitchFamily="2" charset="-122"/>
                <a:ea typeface="华文中宋" pitchFamily="2" charset="-122"/>
              </a:rPr>
              <a:t>及创新做法</a:t>
            </a:r>
            <a:endParaRPr lang="en-US" altLang="zh-CN" sz="2700" b="1" dirty="0" smtClean="0"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37" name="直接箭头连接符 36"/>
          <p:cNvCxnSpPr/>
          <p:nvPr/>
        </p:nvCxnSpPr>
        <p:spPr>
          <a:xfrm flipV="1">
            <a:off x="5411589" y="6130745"/>
            <a:ext cx="516335" cy="0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019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4" grpId="0" animBg="1"/>
      <p:bldP spid="73735" grpId="0" animBg="1"/>
      <p:bldP spid="73740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83533" y="2676268"/>
            <a:ext cx="713282" cy="20621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  <a:ea typeface="黑体" pitchFamily="49" charset="-122"/>
              </a:rPr>
              <a:t>五大理念</a:t>
            </a:r>
            <a:endParaRPr lang="zh-CN" altLang="en-US" sz="32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73732" name="AutoShape 4"/>
          <p:cNvSpPr>
            <a:spLocks/>
          </p:cNvSpPr>
          <p:nvPr/>
        </p:nvSpPr>
        <p:spPr bwMode="auto">
          <a:xfrm>
            <a:off x="3947454" y="1422660"/>
            <a:ext cx="217327" cy="2054260"/>
          </a:xfrm>
          <a:prstGeom prst="leftBrace">
            <a:avLst>
              <a:gd name="adj1" fmla="val 45076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731713" y="2018817"/>
            <a:ext cx="2073287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ea typeface="黑体" pitchFamily="49" charset="-122"/>
              </a:rPr>
              <a:t>五共享发展</a:t>
            </a:r>
            <a:endParaRPr lang="zh-CN" altLang="en-US" sz="2800" b="1" dirty="0">
              <a:solidFill>
                <a:srgbClr val="0000FF"/>
              </a:solidFill>
              <a:ea typeface="黑体" pitchFamily="49" charset="-122"/>
            </a:endParaRP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4239140" y="1183206"/>
            <a:ext cx="1084289" cy="954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原因意义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4242044" y="3267124"/>
            <a:ext cx="1084289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做法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1746785" y="4858888"/>
            <a:ext cx="2073287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FF0066"/>
                </a:solidFill>
                <a:ea typeface="黑体" pitchFamily="49" charset="-122"/>
              </a:rPr>
              <a:t>五者关系</a:t>
            </a:r>
            <a:endParaRPr lang="zh-CN" altLang="en-US" sz="2800" b="1" dirty="0">
              <a:solidFill>
                <a:srgbClr val="FF0066"/>
              </a:solidFill>
              <a:ea typeface="黑体" pitchFamily="49" charset="-122"/>
            </a:endParaRP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136525" y="-9525"/>
            <a:ext cx="34291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时事四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P2-4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五大理念</a:t>
            </a:r>
            <a:endParaRPr lang="en-US" altLang="zh-CN" sz="2800" b="1" dirty="0">
              <a:solidFill>
                <a:srgbClr val="FF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0500" name="AutoShape 20"/>
          <p:cNvSpPr>
            <a:spLocks/>
          </p:cNvSpPr>
          <p:nvPr/>
        </p:nvSpPr>
        <p:spPr bwMode="auto">
          <a:xfrm>
            <a:off x="1301747" y="2170119"/>
            <a:ext cx="349488" cy="2963334"/>
          </a:xfrm>
          <a:prstGeom prst="leftBrace">
            <a:avLst>
              <a:gd name="adj1" fmla="val 97917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AutoShape 10"/>
          <p:cNvSpPr>
            <a:spLocks/>
          </p:cNvSpPr>
          <p:nvPr/>
        </p:nvSpPr>
        <p:spPr bwMode="auto">
          <a:xfrm>
            <a:off x="5425884" y="1071719"/>
            <a:ext cx="244406" cy="1339617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5744166" y="516204"/>
            <a:ext cx="3391137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我国是人民当家作主共同富裕是根本原则</a:t>
            </a:r>
            <a:endParaRPr lang="en-US" altLang="zh-CN" sz="2800" b="1" dirty="0" smtClean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社会和谐是本质属性</a:t>
            </a:r>
            <a:endParaRPr lang="zh-CN" altLang="en-US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5744649" y="2172628"/>
            <a:ext cx="3390654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意义：初三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P96</a:t>
            </a:r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笔记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1" name="AutoShape 10"/>
          <p:cNvSpPr>
            <a:spLocks/>
          </p:cNvSpPr>
          <p:nvPr/>
        </p:nvSpPr>
        <p:spPr bwMode="auto">
          <a:xfrm>
            <a:off x="5437212" y="3157296"/>
            <a:ext cx="233078" cy="699510"/>
          </a:xfrm>
          <a:prstGeom prst="leftBrace">
            <a:avLst>
              <a:gd name="adj1" fmla="val 63971"/>
              <a:gd name="adj2" fmla="val 50000"/>
            </a:avLst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5744166" y="2953700"/>
            <a:ext cx="3399834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指导书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P61</a:t>
            </a:r>
            <a:endParaRPr lang="zh-CN" altLang="en-US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5744164" y="3617241"/>
            <a:ext cx="3399835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时事四</a:t>
            </a:r>
            <a:r>
              <a:rPr lang="en-US" altLang="zh-CN" sz="2800" b="1" dirty="0" smtClean="0">
                <a:solidFill>
                  <a:srgbClr val="009900"/>
                </a:solidFill>
                <a:latin typeface="华文中宋" pitchFamily="2" charset="-122"/>
                <a:ea typeface="华文中宋" pitchFamily="2" charset="-122"/>
              </a:rPr>
              <a:t>P4</a:t>
            </a:r>
            <a:endParaRPr lang="en-US" altLang="zh-CN" sz="2800" b="1" dirty="0">
              <a:solidFill>
                <a:srgbClr val="0099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6" name="Text Box 12"/>
          <p:cNvSpPr txBox="1">
            <a:spLocks noChangeArrowheads="1"/>
          </p:cNvSpPr>
          <p:nvPr/>
        </p:nvSpPr>
        <p:spPr bwMode="auto">
          <a:xfrm>
            <a:off x="5998058" y="4850269"/>
            <a:ext cx="3137245" cy="5078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7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时事四</a:t>
            </a:r>
            <a:r>
              <a:rPr lang="en-US" altLang="zh-CN" sz="2700" b="1" dirty="0" smtClean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P4</a:t>
            </a:r>
          </a:p>
        </p:txBody>
      </p:sp>
      <p:cxnSp>
        <p:nvCxnSpPr>
          <p:cNvPr id="37" name="直接箭头连接符 36"/>
          <p:cNvCxnSpPr/>
          <p:nvPr/>
        </p:nvCxnSpPr>
        <p:spPr>
          <a:xfrm>
            <a:off x="3926996" y="5112420"/>
            <a:ext cx="1964138" cy="21033"/>
          </a:xfrm>
          <a:prstGeom prst="straightConnector1">
            <a:avLst/>
          </a:prstGeom>
          <a:ln w="28575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708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4" grpId="0" animBg="1"/>
      <p:bldP spid="73735" grpId="0" animBg="1"/>
      <p:bldP spid="73737" grpId="0" animBg="1"/>
      <p:bldP spid="19" grpId="0" animBg="1"/>
      <p:bldP spid="20" grpId="0" animBg="1"/>
      <p:bldP spid="22" grpId="0" animBg="1"/>
      <p:bldP spid="23" grpId="0" animBg="1"/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824459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00FF"/>
                </a:solidFill>
              </a:rPr>
              <a:t>环节</a:t>
            </a:r>
            <a:r>
              <a:rPr lang="zh-CN" altLang="en-US" b="1" dirty="0">
                <a:solidFill>
                  <a:srgbClr val="0000FF"/>
                </a:solidFill>
              </a:rPr>
              <a:t>四</a:t>
            </a:r>
            <a:r>
              <a:rPr lang="zh-CN" altLang="en-US" b="1" dirty="0" smtClean="0">
                <a:solidFill>
                  <a:srgbClr val="0000FF"/>
                </a:solidFill>
              </a:rPr>
              <a:t>：实战练习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17" name="内容占位符 16"/>
          <p:cNvSpPr>
            <a:spLocks noGrp="1"/>
          </p:cNvSpPr>
          <p:nvPr>
            <p:ph idx="1"/>
          </p:nvPr>
        </p:nvSpPr>
        <p:spPr>
          <a:xfrm>
            <a:off x="-1" y="1094281"/>
            <a:ext cx="9263921" cy="4734575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增城区模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24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题：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）上述材料表明，广东省精准扶贫做法坚持</a:t>
            </a:r>
            <a:r>
              <a:rPr lang="zh-CN" altLang="en-US" b="1" u="sng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</a:t>
            </a:r>
            <a:r>
              <a:rPr lang="en-US" altLang="zh-CN" b="1" u="sng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)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，这一中国特色社会主义的根本原则；同时也体现了和谐社会的</a:t>
            </a:r>
            <a:r>
              <a:rPr lang="zh-CN" altLang="en-US" b="1" u="sng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  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分）。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共同富裕    公平正义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追问：精准扶贫体现五大发展理念中的</a:t>
            </a:r>
            <a:r>
              <a:rPr lang="zh-CN" altLang="en-US" b="1" u="sng" dirty="0" smtClean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  </a:t>
            </a:r>
            <a:r>
              <a:rPr lang="zh-CN" altLang="en-US" b="1" dirty="0" smtClean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b="1" dirty="0" smtClean="0">
              <a:solidFill>
                <a:srgbClr val="FF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协调、共享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）结合材料谈谈广东省这一做法的积极意义？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714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824459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0000FF"/>
                </a:solidFill>
              </a:rPr>
              <a:t>环节</a:t>
            </a:r>
            <a:r>
              <a:rPr lang="zh-CN" altLang="en-US" b="1" dirty="0">
                <a:solidFill>
                  <a:srgbClr val="0000FF"/>
                </a:solidFill>
              </a:rPr>
              <a:t>四</a:t>
            </a:r>
            <a:r>
              <a:rPr lang="zh-CN" altLang="en-US" b="1" dirty="0" smtClean="0">
                <a:solidFill>
                  <a:srgbClr val="0000FF"/>
                </a:solidFill>
              </a:rPr>
              <a:t>：实战练习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17" name="内容占位符 16"/>
          <p:cNvSpPr>
            <a:spLocks noGrp="1"/>
          </p:cNvSpPr>
          <p:nvPr>
            <p:ph idx="1"/>
          </p:nvPr>
        </p:nvSpPr>
        <p:spPr>
          <a:xfrm>
            <a:off x="-1" y="824459"/>
            <a:ext cx="9263921" cy="55163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增城区模</a:t>
            </a:r>
            <a:r>
              <a:rPr lang="en-US" altLang="zh-CN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24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题：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）结合材料谈谈广东省这一做法的积极意义？</a:t>
            </a:r>
            <a:endParaRPr lang="en-US" altLang="zh-CN" b="1" dirty="0" smtClean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①广东省精准扶贫为我国其它省市及世界扶贫提供了扶贫模式的借鉴。</a:t>
            </a:r>
            <a:endParaRPr lang="en-US" altLang="zh-CN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有利于解决广东城乡和区域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协调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发展，解决收入差距较大问题，有利于实现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共同富裕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有利于让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全体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人民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共享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经济繁荣发展，贯彻以人为本的</a:t>
            </a:r>
            <a:r>
              <a:rPr lang="zh-CN" altLang="en-US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科学发展观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有利于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维护社会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公平正义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，保证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社会和谐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稳定</a:t>
            </a:r>
            <a:r>
              <a:rPr lang="zh-CN" altLang="en-US" b="1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en-US" altLang="zh-CN" b="1" dirty="0" smtClean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追问：如何实施精准扶贫，打赢脱贫攻坚战</a:t>
            </a:r>
            <a:r>
              <a:rPr lang="zh-CN" altLang="en-US" b="1" dirty="0" smtClean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？</a:t>
            </a:r>
            <a:endParaRPr lang="en-US" altLang="zh-CN" b="1" dirty="0" smtClean="0">
              <a:solidFill>
                <a:srgbClr val="FF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阅读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《</a:t>
            </a:r>
            <a:r>
              <a:rPr lang="zh-CN" altLang="en-US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时事学习三</a:t>
            </a:r>
            <a:r>
              <a:rPr lang="en-US" altLang="zh-CN" b="1" dirty="0" smtClean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》P8-10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6489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1439</TotalTime>
  <Words>494</Words>
  <Application>Microsoft Office PowerPoint</Application>
  <PresentationFormat>全屏显示(4:3)</PresentationFormat>
  <Paragraphs>100</Paragraphs>
  <Slides>9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黑体</vt:lpstr>
      <vt:lpstr>华文细黑</vt:lpstr>
      <vt:lpstr>华文中宋</vt:lpstr>
      <vt:lpstr>宋体</vt:lpstr>
      <vt:lpstr>Arial</vt:lpstr>
      <vt:lpstr>Calibri</vt:lpstr>
      <vt:lpstr>Calibri Light</vt:lpstr>
      <vt:lpstr>Times New Roman</vt:lpstr>
      <vt:lpstr>Office 主题</vt:lpstr>
      <vt:lpstr>            五大发展理念</vt:lpstr>
      <vt:lpstr>环节一：阅读时事</vt:lpstr>
      <vt:lpstr>PowerPoint 演示文稿</vt:lpstr>
      <vt:lpstr>环节三：构建网络</vt:lpstr>
      <vt:lpstr>PowerPoint 演示文稿</vt:lpstr>
      <vt:lpstr>PowerPoint 演示文稿</vt:lpstr>
      <vt:lpstr>PowerPoint 演示文稿</vt:lpstr>
      <vt:lpstr>环节四：实战练习</vt:lpstr>
      <vt:lpstr>环节四：实战练习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指导书专题1-4网络</dc:title>
  <dc:creator>G40</dc:creator>
  <cp:lastModifiedBy>G40</cp:lastModifiedBy>
  <cp:revision>38</cp:revision>
  <dcterms:created xsi:type="dcterms:W3CDTF">2016-04-24T01:37:02Z</dcterms:created>
  <dcterms:modified xsi:type="dcterms:W3CDTF">2016-05-01T15:53:03Z</dcterms:modified>
</cp:coreProperties>
</file>