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4"/>
  </p:notesMasterIdLst>
  <p:sldIdLst>
    <p:sldId id="256" r:id="rId2"/>
    <p:sldId id="269" r:id="rId3"/>
    <p:sldId id="276" r:id="rId4"/>
    <p:sldId id="277" r:id="rId5"/>
    <p:sldId id="278" r:id="rId6"/>
    <p:sldId id="258" r:id="rId7"/>
    <p:sldId id="274" r:id="rId8"/>
    <p:sldId id="279" r:id="rId9"/>
    <p:sldId id="281" r:id="rId10"/>
    <p:sldId id="272" r:id="rId11"/>
    <p:sldId id="267" r:id="rId12"/>
    <p:sldId id="280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ECFF"/>
    <a:srgbClr val="3333FF"/>
    <a:srgbClr val="CCFFFF"/>
    <a:srgbClr val="009900"/>
    <a:srgbClr val="FF0000"/>
    <a:srgbClr val="00FF99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2718" autoAdjust="0"/>
  </p:normalViewPr>
  <p:slideViewPr>
    <p:cSldViewPr>
      <p:cViewPr>
        <p:scale>
          <a:sx n="66" d="100"/>
          <a:sy n="66" d="100"/>
        </p:scale>
        <p:origin x="-150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03ACE810-9BEA-457E-8CB6-C67FAC4E478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59974-E974-4661-80EA-887B9885489E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657685-F8F1-4DF8-AF6D-E1EE6F901BE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0CAF3-081C-494E-808F-AC52EE50D5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CCA81-743A-434B-BD5B-BF0B6E0C008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B10A-FC1D-4EAE-9390-386CE48D78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6CEA2-BA04-4B82-8F0D-E723C7423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580CC-A62F-41A7-BDB1-E415BC3871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7D580-C59B-4A80-B1DB-FAF7742E5E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33DE1-813D-4614-9799-0D67FAF9BE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E20F8-7536-4361-B925-9E3CF9E0B7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9C04B-4EAA-4F6C-9607-3DEC48992E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76BBE-ED4A-42D3-8C34-A275E11038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E9A3104F-E570-45D2-996A-CC1225A746C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39135;&#30416;&#28342;&#35299;.sw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39135;&#30416;&#28342;&#35299;.sw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0017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pic>
        <p:nvPicPr>
          <p:cNvPr id="2054" name="Picture 6" descr="图9-3 溶液具有广泛的用途（图）"/>
          <p:cNvPicPr>
            <a:picLocks noChangeAspect="1" noChangeArrowheads="1"/>
          </p:cNvPicPr>
          <p:nvPr/>
        </p:nvPicPr>
        <p:blipFill>
          <a:blip r:embed="rId3"/>
          <a:srcRect r="76271"/>
          <a:stretch>
            <a:fillRect/>
          </a:stretch>
        </p:blipFill>
        <p:spPr bwMode="auto">
          <a:xfrm>
            <a:off x="971550" y="2420938"/>
            <a:ext cx="2843213" cy="3384550"/>
          </a:xfrm>
          <a:prstGeom prst="rect">
            <a:avLst/>
          </a:prstGeom>
          <a:noFill/>
        </p:spPr>
      </p:pic>
      <p:pic>
        <p:nvPicPr>
          <p:cNvPr id="2055" name="Picture 7" descr="溶液的组成"/>
          <p:cNvPicPr>
            <a:picLocks noChangeAspect="1" noChangeArrowheads="1"/>
          </p:cNvPicPr>
          <p:nvPr/>
        </p:nvPicPr>
        <p:blipFill>
          <a:blip r:embed="rId4"/>
          <a:srcRect l="13567" t="8353" r="14099" b="25969"/>
          <a:stretch>
            <a:fillRect/>
          </a:stretch>
        </p:blipFill>
        <p:spPr bwMode="auto">
          <a:xfrm>
            <a:off x="4716463" y="2420938"/>
            <a:ext cx="3071812" cy="338455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300788" y="6237288"/>
            <a:ext cx="2343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2018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12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22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5832475" cy="4572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Arial" charset="0"/>
              </a:rPr>
              <a:t>提问：什么是溶液？溶液是怎样形成的？</a:t>
            </a:r>
          </a:p>
        </p:txBody>
      </p:sp>
      <p:grpSp>
        <p:nvGrpSpPr>
          <p:cNvPr id="34829" name="Group 13"/>
          <p:cNvGrpSpPr>
            <a:grpSpLocks/>
          </p:cNvGrpSpPr>
          <p:nvPr/>
        </p:nvGrpSpPr>
        <p:grpSpPr bwMode="auto">
          <a:xfrm>
            <a:off x="1403350" y="2941638"/>
            <a:ext cx="6696075" cy="3656012"/>
            <a:chOff x="885" y="1853"/>
            <a:chExt cx="4218" cy="2303"/>
          </a:xfrm>
        </p:grpSpPr>
        <p:pic>
          <p:nvPicPr>
            <p:cNvPr id="34822" name="Picture 6" descr="图9-2 蔗糖溶解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85" y="1853"/>
              <a:ext cx="4218" cy="1940"/>
            </a:xfrm>
            <a:prstGeom prst="rect">
              <a:avLst/>
            </a:prstGeom>
            <a:noFill/>
          </p:spPr>
        </p:pic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1791" y="3868"/>
              <a:ext cx="27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latin typeface="Arial" charset="0"/>
                </a:rPr>
                <a:t>       </a:t>
              </a:r>
              <a:r>
                <a:rPr lang="zh-CN" altLang="en-US">
                  <a:latin typeface="Arial" charset="0"/>
                </a:rPr>
                <a:t>图</a:t>
              </a:r>
              <a:r>
                <a:rPr lang="en-US" altLang="zh-CN">
                  <a:latin typeface="Arial" charset="0"/>
                </a:rPr>
                <a:t>9-2  </a:t>
              </a:r>
              <a:r>
                <a:rPr lang="zh-CN" altLang="en-US">
                  <a:latin typeface="Arial" charset="0"/>
                </a:rPr>
                <a:t>蔗糖溶液</a:t>
              </a:r>
            </a:p>
          </p:txBody>
        </p:sp>
      </p:grpSp>
      <p:grpSp>
        <p:nvGrpSpPr>
          <p:cNvPr id="34830" name="Group 14"/>
          <p:cNvGrpSpPr>
            <a:grpSpLocks/>
          </p:cNvGrpSpPr>
          <p:nvPr/>
        </p:nvGrpSpPr>
        <p:grpSpPr bwMode="auto">
          <a:xfrm>
            <a:off x="323850" y="1412875"/>
            <a:ext cx="8299450" cy="1254125"/>
            <a:chOff x="204" y="890"/>
            <a:chExt cx="5228" cy="790"/>
          </a:xfrm>
        </p:grpSpPr>
        <p:sp>
          <p:nvSpPr>
            <p:cNvPr id="34821" name="Text Box 5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04" y="890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【</a:t>
              </a:r>
              <a:r>
                <a:rPr lang="zh-CN" altLang="en-US">
                  <a:solidFill>
                    <a:srgbClr val="0000FF"/>
                  </a:solidFill>
                  <a:latin typeface="Arial" charset="0"/>
                </a:rPr>
                <a:t>演示实验</a:t>
              </a:r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9-1】</a:t>
              </a:r>
            </a:p>
          </p:txBody>
        </p:sp>
        <p:sp>
          <p:nvSpPr>
            <p:cNvPr id="34828" name="Text Box 12"/>
            <p:cNvSpPr txBox="1">
              <a:spLocks noChangeArrowheads="1"/>
            </p:cNvSpPr>
            <p:nvPr/>
          </p:nvSpPr>
          <p:spPr bwMode="auto">
            <a:xfrm>
              <a:off x="612" y="1162"/>
              <a:ext cx="482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在</a:t>
              </a:r>
              <a:r>
                <a:rPr lang="zh-CN" altLang="en-US">
                  <a:solidFill>
                    <a:srgbClr val="FF0000"/>
                  </a:solidFill>
                </a:rPr>
                <a:t>装有</a:t>
              </a:r>
              <a:r>
                <a:rPr lang="en-US" altLang="zh-CN"/>
                <a:t>20mL</a:t>
              </a:r>
              <a:r>
                <a:rPr lang="zh-CN" altLang="en-US"/>
                <a:t>水的</a:t>
              </a:r>
              <a:r>
                <a:rPr lang="zh-CN" altLang="en-US">
                  <a:solidFill>
                    <a:srgbClr val="FF0000"/>
                  </a:solidFill>
                </a:rPr>
                <a:t>烧杯</a:t>
              </a:r>
              <a:r>
                <a:rPr lang="zh-CN" altLang="en-US"/>
                <a:t>中加入一药匙蔗糖，用</a:t>
              </a:r>
              <a:r>
                <a:rPr lang="zh-CN" altLang="en-US">
                  <a:solidFill>
                    <a:srgbClr val="0000CC"/>
                  </a:solidFill>
                </a:rPr>
                <a:t>玻璃棒不断</a:t>
              </a:r>
            </a:p>
            <a:p>
              <a:r>
                <a:rPr lang="zh-CN" altLang="en-US">
                  <a:solidFill>
                    <a:srgbClr val="0000CC"/>
                  </a:solidFill>
                </a:rPr>
                <a:t>搅拌</a:t>
              </a:r>
              <a:r>
                <a:rPr lang="zh-CN" altLang="en-US"/>
                <a:t>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49" name="Group 97"/>
          <p:cNvGrpSpPr>
            <a:grpSpLocks/>
          </p:cNvGrpSpPr>
          <p:nvPr/>
        </p:nvGrpSpPr>
        <p:grpSpPr bwMode="auto">
          <a:xfrm>
            <a:off x="2700338" y="3573463"/>
            <a:ext cx="3529012" cy="2062162"/>
            <a:chOff x="1746" y="2840"/>
            <a:chExt cx="2223" cy="1299"/>
          </a:xfrm>
        </p:grpSpPr>
        <p:pic>
          <p:nvPicPr>
            <p:cNvPr id="49185" name="Picture 3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49247" name="Line 95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49175" name="Group 23"/>
          <p:cNvGraphicFramePr>
            <a:graphicFrameLocks noGrp="1"/>
          </p:cNvGraphicFramePr>
          <p:nvPr/>
        </p:nvGraphicFramePr>
        <p:xfrm>
          <a:off x="755650" y="404813"/>
          <a:ext cx="7632700" cy="1239838"/>
        </p:xfrm>
        <a:graphic>
          <a:graphicData uri="http://schemas.openxmlformats.org/drawingml/2006/table">
            <a:tbl>
              <a:tblPr/>
              <a:tblGrid>
                <a:gridCol w="1457325"/>
                <a:gridCol w="6175375"/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形成什么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2413000" y="4524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蔗糖溶解了</a:t>
            </a: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3995738" y="45243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（蔗糖消失了）</a:t>
            </a: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2413000" y="1052513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糖水</a:t>
            </a: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539750" y="1865313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1】</a:t>
            </a:r>
            <a:r>
              <a:rPr lang="zh-CN" altLang="en-US"/>
              <a:t>你能从微观角度来解释这一现象吗？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690563" y="234950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蔗糖分子和水分子不断运动，进入了彼此的分子间隔中</a:t>
            </a:r>
          </a:p>
        </p:txBody>
      </p:sp>
      <p:grpSp>
        <p:nvGrpSpPr>
          <p:cNvPr id="49188" name="Group 36"/>
          <p:cNvGrpSpPr>
            <a:grpSpLocks/>
          </p:cNvGrpSpPr>
          <p:nvPr/>
        </p:nvGrpSpPr>
        <p:grpSpPr bwMode="auto">
          <a:xfrm>
            <a:off x="539750" y="2781300"/>
            <a:ext cx="7956550" cy="822325"/>
            <a:chOff x="385" y="2248"/>
            <a:chExt cx="5012" cy="518"/>
          </a:xfrm>
        </p:grpSpPr>
        <p:sp>
          <p:nvSpPr>
            <p:cNvPr id="49181" name="Text Box 29"/>
            <p:cNvSpPr txBox="1">
              <a:spLocks noChangeArrowheads="1"/>
            </p:cNvSpPr>
            <p:nvPr/>
          </p:nvSpPr>
          <p:spPr bwMode="auto">
            <a:xfrm>
              <a:off x="385" y="2248"/>
              <a:ext cx="50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2】</a:t>
              </a:r>
              <a:r>
                <a:rPr lang="zh-CN" altLang="en-US"/>
                <a:t>如果用        表示</a:t>
              </a:r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  <a:r>
                <a:rPr lang="zh-CN" altLang="en-US"/>
                <a:t>，用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r>
                <a:rPr lang="zh-CN" altLang="en-US"/>
                <a:t>，</a:t>
              </a:r>
            </a:p>
            <a:p>
              <a:r>
                <a:rPr lang="zh-CN" altLang="en-US"/>
                <a:t>                  你能画出两种分子共存一体的模拟图形吗？</a:t>
              </a: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2019" y="2297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3923" y="234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9186" name="Oval 34"/>
          <p:cNvSpPr>
            <a:spLocks noChangeArrowheads="1"/>
          </p:cNvSpPr>
          <p:nvPr/>
        </p:nvSpPr>
        <p:spPr bwMode="auto">
          <a:xfrm>
            <a:off x="32051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7" name="Oval 35"/>
          <p:cNvSpPr>
            <a:spLocks noChangeArrowheads="1"/>
          </p:cNvSpPr>
          <p:nvPr/>
        </p:nvSpPr>
        <p:spPr bwMode="auto">
          <a:xfrm>
            <a:off x="28448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9" name="Oval 37"/>
          <p:cNvSpPr>
            <a:spLocks noChangeArrowheads="1"/>
          </p:cNvSpPr>
          <p:nvPr/>
        </p:nvSpPr>
        <p:spPr bwMode="auto">
          <a:xfrm>
            <a:off x="38528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0" name="Oval 38"/>
          <p:cNvSpPr>
            <a:spLocks noChangeArrowheads="1"/>
          </p:cNvSpPr>
          <p:nvPr/>
        </p:nvSpPr>
        <p:spPr bwMode="auto">
          <a:xfrm>
            <a:off x="34925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1" name="Oval 39"/>
          <p:cNvSpPr>
            <a:spLocks noChangeArrowheads="1"/>
          </p:cNvSpPr>
          <p:nvPr/>
        </p:nvSpPr>
        <p:spPr bwMode="auto">
          <a:xfrm>
            <a:off x="45005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2" name="Oval 40"/>
          <p:cNvSpPr>
            <a:spLocks noChangeArrowheads="1"/>
          </p:cNvSpPr>
          <p:nvPr/>
        </p:nvSpPr>
        <p:spPr bwMode="auto">
          <a:xfrm>
            <a:off x="41402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3" name="Oval 41"/>
          <p:cNvSpPr>
            <a:spLocks noChangeArrowheads="1"/>
          </p:cNvSpPr>
          <p:nvPr/>
        </p:nvSpPr>
        <p:spPr bwMode="auto">
          <a:xfrm>
            <a:off x="51482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4" name="Oval 42"/>
          <p:cNvSpPr>
            <a:spLocks noChangeArrowheads="1"/>
          </p:cNvSpPr>
          <p:nvPr/>
        </p:nvSpPr>
        <p:spPr bwMode="auto">
          <a:xfrm>
            <a:off x="47879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5" name="Oval 43"/>
          <p:cNvSpPr>
            <a:spLocks noChangeArrowheads="1"/>
          </p:cNvSpPr>
          <p:nvPr/>
        </p:nvSpPr>
        <p:spPr bwMode="auto">
          <a:xfrm>
            <a:off x="5797550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6" name="Oval 44"/>
          <p:cNvSpPr>
            <a:spLocks noChangeArrowheads="1"/>
          </p:cNvSpPr>
          <p:nvPr/>
        </p:nvSpPr>
        <p:spPr bwMode="auto">
          <a:xfrm>
            <a:off x="5437188" y="52308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7" name="Oval 45"/>
          <p:cNvSpPr>
            <a:spLocks noChangeArrowheads="1"/>
          </p:cNvSpPr>
          <p:nvPr/>
        </p:nvSpPr>
        <p:spPr bwMode="auto">
          <a:xfrm>
            <a:off x="2844800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8" name="Oval 46"/>
          <p:cNvSpPr>
            <a:spLocks noChangeArrowheads="1"/>
          </p:cNvSpPr>
          <p:nvPr/>
        </p:nvSpPr>
        <p:spPr bwMode="auto">
          <a:xfrm>
            <a:off x="3133725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9" name="Oval 47"/>
          <p:cNvSpPr>
            <a:spLocks noChangeArrowheads="1"/>
          </p:cNvSpPr>
          <p:nvPr/>
        </p:nvSpPr>
        <p:spPr bwMode="auto">
          <a:xfrm>
            <a:off x="35639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0" name="Oval 48"/>
          <p:cNvSpPr>
            <a:spLocks noChangeArrowheads="1"/>
          </p:cNvSpPr>
          <p:nvPr/>
        </p:nvSpPr>
        <p:spPr bwMode="auto">
          <a:xfrm>
            <a:off x="38528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1" name="Oval 49"/>
          <p:cNvSpPr>
            <a:spLocks noChangeArrowheads="1"/>
          </p:cNvSpPr>
          <p:nvPr/>
        </p:nvSpPr>
        <p:spPr bwMode="auto">
          <a:xfrm>
            <a:off x="42116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2" name="Oval 50"/>
          <p:cNvSpPr>
            <a:spLocks noChangeArrowheads="1"/>
          </p:cNvSpPr>
          <p:nvPr/>
        </p:nvSpPr>
        <p:spPr bwMode="auto">
          <a:xfrm>
            <a:off x="45005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3" name="Oval 51"/>
          <p:cNvSpPr>
            <a:spLocks noChangeArrowheads="1"/>
          </p:cNvSpPr>
          <p:nvPr/>
        </p:nvSpPr>
        <p:spPr bwMode="auto">
          <a:xfrm>
            <a:off x="48609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4" name="Oval 52"/>
          <p:cNvSpPr>
            <a:spLocks noChangeArrowheads="1"/>
          </p:cNvSpPr>
          <p:nvPr/>
        </p:nvSpPr>
        <p:spPr bwMode="auto">
          <a:xfrm>
            <a:off x="5149850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5" name="Oval 53"/>
          <p:cNvSpPr>
            <a:spLocks noChangeArrowheads="1"/>
          </p:cNvSpPr>
          <p:nvPr/>
        </p:nvSpPr>
        <p:spPr bwMode="auto">
          <a:xfrm>
            <a:off x="55086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6" name="Oval 54"/>
          <p:cNvSpPr>
            <a:spLocks noChangeArrowheads="1"/>
          </p:cNvSpPr>
          <p:nvPr/>
        </p:nvSpPr>
        <p:spPr bwMode="auto">
          <a:xfrm>
            <a:off x="5797550" y="49418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7" name="Oval 55"/>
          <p:cNvSpPr>
            <a:spLocks noChangeArrowheads="1"/>
          </p:cNvSpPr>
          <p:nvPr/>
        </p:nvSpPr>
        <p:spPr bwMode="auto">
          <a:xfrm>
            <a:off x="32051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8" name="Oval 56"/>
          <p:cNvSpPr>
            <a:spLocks noChangeArrowheads="1"/>
          </p:cNvSpPr>
          <p:nvPr/>
        </p:nvSpPr>
        <p:spPr bwMode="auto">
          <a:xfrm>
            <a:off x="28448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9" name="Oval 57"/>
          <p:cNvSpPr>
            <a:spLocks noChangeArrowheads="1"/>
          </p:cNvSpPr>
          <p:nvPr/>
        </p:nvSpPr>
        <p:spPr bwMode="auto">
          <a:xfrm>
            <a:off x="38528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0" name="Oval 58"/>
          <p:cNvSpPr>
            <a:spLocks noChangeArrowheads="1"/>
          </p:cNvSpPr>
          <p:nvPr/>
        </p:nvSpPr>
        <p:spPr bwMode="auto">
          <a:xfrm>
            <a:off x="34925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1" name="Oval 59"/>
          <p:cNvSpPr>
            <a:spLocks noChangeArrowheads="1"/>
          </p:cNvSpPr>
          <p:nvPr/>
        </p:nvSpPr>
        <p:spPr bwMode="auto">
          <a:xfrm>
            <a:off x="45005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2" name="Oval 60"/>
          <p:cNvSpPr>
            <a:spLocks noChangeArrowheads="1"/>
          </p:cNvSpPr>
          <p:nvPr/>
        </p:nvSpPr>
        <p:spPr bwMode="auto">
          <a:xfrm>
            <a:off x="41402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3" name="Oval 61"/>
          <p:cNvSpPr>
            <a:spLocks noChangeArrowheads="1"/>
          </p:cNvSpPr>
          <p:nvPr/>
        </p:nvSpPr>
        <p:spPr bwMode="auto">
          <a:xfrm>
            <a:off x="51482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4" name="Oval 62"/>
          <p:cNvSpPr>
            <a:spLocks noChangeArrowheads="1"/>
          </p:cNvSpPr>
          <p:nvPr/>
        </p:nvSpPr>
        <p:spPr bwMode="auto">
          <a:xfrm>
            <a:off x="47879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5" name="Oval 63"/>
          <p:cNvSpPr>
            <a:spLocks noChangeArrowheads="1"/>
          </p:cNvSpPr>
          <p:nvPr/>
        </p:nvSpPr>
        <p:spPr bwMode="auto">
          <a:xfrm>
            <a:off x="5797550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6" name="Oval 64"/>
          <p:cNvSpPr>
            <a:spLocks noChangeArrowheads="1"/>
          </p:cNvSpPr>
          <p:nvPr/>
        </p:nvSpPr>
        <p:spPr bwMode="auto">
          <a:xfrm>
            <a:off x="5437188" y="45831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7" name="Oval 65"/>
          <p:cNvSpPr>
            <a:spLocks noChangeArrowheads="1"/>
          </p:cNvSpPr>
          <p:nvPr/>
        </p:nvSpPr>
        <p:spPr bwMode="auto">
          <a:xfrm>
            <a:off x="2844800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8" name="Oval 66"/>
          <p:cNvSpPr>
            <a:spLocks noChangeArrowheads="1"/>
          </p:cNvSpPr>
          <p:nvPr/>
        </p:nvSpPr>
        <p:spPr bwMode="auto">
          <a:xfrm>
            <a:off x="3133725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9" name="Oval 67"/>
          <p:cNvSpPr>
            <a:spLocks noChangeArrowheads="1"/>
          </p:cNvSpPr>
          <p:nvPr/>
        </p:nvSpPr>
        <p:spPr bwMode="auto">
          <a:xfrm>
            <a:off x="35639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0" name="Oval 68"/>
          <p:cNvSpPr>
            <a:spLocks noChangeArrowheads="1"/>
          </p:cNvSpPr>
          <p:nvPr/>
        </p:nvSpPr>
        <p:spPr bwMode="auto">
          <a:xfrm>
            <a:off x="38528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1" name="Oval 69"/>
          <p:cNvSpPr>
            <a:spLocks noChangeArrowheads="1"/>
          </p:cNvSpPr>
          <p:nvPr/>
        </p:nvSpPr>
        <p:spPr bwMode="auto">
          <a:xfrm>
            <a:off x="42116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2" name="Oval 70"/>
          <p:cNvSpPr>
            <a:spLocks noChangeArrowheads="1"/>
          </p:cNvSpPr>
          <p:nvPr/>
        </p:nvSpPr>
        <p:spPr bwMode="auto">
          <a:xfrm>
            <a:off x="45005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3" name="Oval 71"/>
          <p:cNvSpPr>
            <a:spLocks noChangeArrowheads="1"/>
          </p:cNvSpPr>
          <p:nvPr/>
        </p:nvSpPr>
        <p:spPr bwMode="auto">
          <a:xfrm>
            <a:off x="48609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4" name="Oval 72"/>
          <p:cNvSpPr>
            <a:spLocks noChangeArrowheads="1"/>
          </p:cNvSpPr>
          <p:nvPr/>
        </p:nvSpPr>
        <p:spPr bwMode="auto">
          <a:xfrm>
            <a:off x="5149850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5" name="Oval 73"/>
          <p:cNvSpPr>
            <a:spLocks noChangeArrowheads="1"/>
          </p:cNvSpPr>
          <p:nvPr/>
        </p:nvSpPr>
        <p:spPr bwMode="auto">
          <a:xfrm>
            <a:off x="55086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6" name="Oval 74"/>
          <p:cNvSpPr>
            <a:spLocks noChangeArrowheads="1"/>
          </p:cNvSpPr>
          <p:nvPr/>
        </p:nvSpPr>
        <p:spPr bwMode="auto">
          <a:xfrm>
            <a:off x="5797550" y="42941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50" name="Text Box 98"/>
          <p:cNvSpPr txBox="1">
            <a:spLocks noChangeArrowheads="1"/>
          </p:cNvSpPr>
          <p:nvPr/>
        </p:nvSpPr>
        <p:spPr bwMode="auto">
          <a:xfrm>
            <a:off x="587375" y="5775325"/>
            <a:ext cx="7956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3】</a:t>
            </a:r>
            <a:r>
              <a:rPr lang="zh-CN" altLang="en-US"/>
              <a:t>如果将上述实验中的蔗糖改为食盐，你还能画出</a:t>
            </a:r>
          </a:p>
          <a:p>
            <a:r>
              <a:rPr lang="zh-CN" altLang="en-US"/>
              <a:t>                  食盐水中粒子存在的情况吗？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4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2000"/>
                                        <p:tgtEl>
                                          <p:spTgt spid="4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/>
      <p:bldP spid="49177" grpId="0"/>
      <p:bldP spid="49178" grpId="0"/>
      <p:bldP spid="49179" grpId="0"/>
      <p:bldP spid="49180" grpId="0"/>
      <p:bldP spid="49186" grpId="0" animBg="1"/>
      <p:bldP spid="49187" grpId="0" animBg="1"/>
      <p:bldP spid="49189" grpId="0" animBg="1"/>
      <p:bldP spid="49190" grpId="0" animBg="1"/>
      <p:bldP spid="49191" grpId="0" animBg="1"/>
      <p:bldP spid="49192" grpId="0" animBg="1"/>
      <p:bldP spid="49193" grpId="0" animBg="1"/>
      <p:bldP spid="49194" grpId="0" animBg="1"/>
      <p:bldP spid="49195" grpId="0" animBg="1"/>
      <p:bldP spid="49196" grpId="0" animBg="1"/>
      <p:bldP spid="49197" grpId="0" animBg="1"/>
      <p:bldP spid="49198" grpId="0" animBg="1"/>
      <p:bldP spid="49199" grpId="0" animBg="1"/>
      <p:bldP spid="49200" grpId="0" animBg="1"/>
      <p:bldP spid="49201" grpId="0" animBg="1"/>
      <p:bldP spid="49202" grpId="0" animBg="1"/>
      <p:bldP spid="49203" grpId="0" animBg="1"/>
      <p:bldP spid="49204" grpId="0" animBg="1"/>
      <p:bldP spid="49205" grpId="0" animBg="1"/>
      <p:bldP spid="49206" grpId="0" animBg="1"/>
      <p:bldP spid="49207" grpId="0" animBg="1"/>
      <p:bldP spid="49208" grpId="0" animBg="1"/>
      <p:bldP spid="49209" grpId="0" animBg="1"/>
      <p:bldP spid="49210" grpId="0" animBg="1"/>
      <p:bldP spid="49211" grpId="0" animBg="1"/>
      <p:bldP spid="49212" grpId="0" animBg="1"/>
      <p:bldP spid="49213" grpId="0" animBg="1"/>
      <p:bldP spid="49214" grpId="0" animBg="1"/>
      <p:bldP spid="49215" grpId="0" animBg="1"/>
      <p:bldP spid="49216" grpId="0" animBg="1"/>
      <p:bldP spid="49217" grpId="0" animBg="1"/>
      <p:bldP spid="49218" grpId="0" animBg="1"/>
      <p:bldP spid="49219" grpId="0" animBg="1"/>
      <p:bldP spid="49220" grpId="0" animBg="1"/>
      <p:bldP spid="49221" grpId="0" animBg="1"/>
      <p:bldP spid="49222" grpId="0" animBg="1"/>
      <p:bldP spid="49223" grpId="0" animBg="1"/>
      <p:bldP spid="49224" grpId="0" animBg="1"/>
      <p:bldP spid="49225" grpId="0" animBg="1"/>
      <p:bldP spid="49226" grpId="0" animBg="1"/>
      <p:bldP spid="492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92" name="Group 16"/>
          <p:cNvGrpSpPr>
            <a:grpSpLocks/>
          </p:cNvGrpSpPr>
          <p:nvPr/>
        </p:nvGrpSpPr>
        <p:grpSpPr bwMode="auto">
          <a:xfrm>
            <a:off x="2700338" y="2924175"/>
            <a:ext cx="3384550" cy="2062163"/>
            <a:chOff x="1746" y="2840"/>
            <a:chExt cx="2223" cy="1299"/>
          </a:xfrm>
        </p:grpSpPr>
        <p:pic>
          <p:nvPicPr>
            <p:cNvPr id="50193" name="Picture 1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50194" name="Line 18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68313" y="908050"/>
            <a:ext cx="7956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3】</a:t>
            </a:r>
            <a:r>
              <a:rPr lang="zh-CN" altLang="en-US"/>
              <a:t>如果将上述实验中的蔗糖改为食盐，你还能画出</a:t>
            </a:r>
          </a:p>
          <a:p>
            <a:r>
              <a:rPr lang="zh-CN" altLang="en-US"/>
              <a:t>                  食盐水中粒子存在的情况吗？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1835150" y="1797050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氯化钠在水中以什么粒子存在？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280150" y="1819275"/>
            <a:ext cx="1350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Na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Cl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endParaRPr lang="en-US" altLang="zh-CN">
              <a:solidFill>
                <a:srgbClr val="FF0000"/>
              </a:solidFill>
            </a:endParaRPr>
          </a:p>
        </p:txBody>
      </p:sp>
      <p:grpSp>
        <p:nvGrpSpPr>
          <p:cNvPr id="50238" name="Group 62"/>
          <p:cNvGrpSpPr>
            <a:grpSpLocks/>
          </p:cNvGrpSpPr>
          <p:nvPr/>
        </p:nvGrpSpPr>
        <p:grpSpPr bwMode="auto">
          <a:xfrm>
            <a:off x="539750" y="5589588"/>
            <a:ext cx="7827963" cy="457200"/>
            <a:chOff x="340" y="3521"/>
            <a:chExt cx="4931" cy="288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340" y="3521"/>
              <a:ext cx="493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如果用        表示</a:t>
              </a:r>
              <a:r>
                <a:rPr lang="en-US" altLang="zh-CN">
                  <a:solidFill>
                    <a:srgbClr val="0000FF"/>
                  </a:solidFill>
                </a:rPr>
                <a:t>Na</a:t>
              </a:r>
              <a:r>
                <a:rPr lang="en-US" altLang="zh-CN" baseline="30000">
                  <a:solidFill>
                    <a:srgbClr val="0000FF"/>
                  </a:solidFill>
                </a:rPr>
                <a:t>+</a:t>
              </a:r>
              <a:r>
                <a:rPr lang="zh-CN" altLang="en-US"/>
                <a:t>，用        表示</a:t>
              </a:r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r>
                <a:rPr lang="zh-CN" altLang="en-US"/>
                <a:t>，用 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/>
            </a:p>
          </p:txBody>
        </p:sp>
        <p:sp>
          <p:nvSpPr>
            <p:cNvPr id="50183" name="Oval 7"/>
            <p:cNvSpPr>
              <a:spLocks noChangeArrowheads="1"/>
            </p:cNvSpPr>
            <p:nvPr/>
          </p:nvSpPr>
          <p:spPr bwMode="auto">
            <a:xfrm>
              <a:off x="2562" y="356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4" name="Oval 8"/>
            <p:cNvSpPr>
              <a:spLocks noChangeArrowheads="1"/>
            </p:cNvSpPr>
            <p:nvPr/>
          </p:nvSpPr>
          <p:spPr bwMode="auto">
            <a:xfrm>
              <a:off x="3995" y="361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7" name="Oval 11"/>
            <p:cNvSpPr>
              <a:spLocks noChangeArrowheads="1"/>
            </p:cNvSpPr>
            <p:nvPr/>
          </p:nvSpPr>
          <p:spPr bwMode="auto">
            <a:xfrm>
              <a:off x="1156" y="3612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284321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9" name="Oval 13"/>
          <p:cNvSpPr>
            <a:spLocks noChangeArrowheads="1"/>
          </p:cNvSpPr>
          <p:nvPr/>
        </p:nvSpPr>
        <p:spPr bwMode="auto">
          <a:xfrm>
            <a:off x="320357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0" name="Oval 14"/>
          <p:cNvSpPr>
            <a:spLocks noChangeArrowheads="1"/>
          </p:cNvSpPr>
          <p:nvPr/>
        </p:nvSpPr>
        <p:spPr bwMode="auto">
          <a:xfrm>
            <a:off x="3492500" y="46529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37084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3997325" y="45815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7" name="Oval 21"/>
          <p:cNvSpPr>
            <a:spLocks noChangeArrowheads="1"/>
          </p:cNvSpPr>
          <p:nvPr/>
        </p:nvSpPr>
        <p:spPr bwMode="auto">
          <a:xfrm>
            <a:off x="43561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8" name="Oval 22"/>
          <p:cNvSpPr>
            <a:spLocks noChangeArrowheads="1"/>
          </p:cNvSpPr>
          <p:nvPr/>
        </p:nvSpPr>
        <p:spPr bwMode="auto">
          <a:xfrm>
            <a:off x="4643438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9" name="Oval 23"/>
          <p:cNvSpPr>
            <a:spLocks noChangeArrowheads="1"/>
          </p:cNvSpPr>
          <p:nvPr/>
        </p:nvSpPr>
        <p:spPr bwMode="auto">
          <a:xfrm>
            <a:off x="48609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0" name="Oval 24"/>
          <p:cNvSpPr>
            <a:spLocks noChangeArrowheads="1"/>
          </p:cNvSpPr>
          <p:nvPr/>
        </p:nvSpPr>
        <p:spPr bwMode="auto">
          <a:xfrm>
            <a:off x="514826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1" name="Oval 25"/>
          <p:cNvSpPr>
            <a:spLocks noChangeArrowheads="1"/>
          </p:cNvSpPr>
          <p:nvPr/>
        </p:nvSpPr>
        <p:spPr bwMode="auto">
          <a:xfrm>
            <a:off x="55086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2" name="Oval 26"/>
          <p:cNvSpPr>
            <a:spLocks noChangeArrowheads="1"/>
          </p:cNvSpPr>
          <p:nvPr/>
        </p:nvSpPr>
        <p:spPr bwMode="auto">
          <a:xfrm>
            <a:off x="5795963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3" name="Oval 27"/>
          <p:cNvSpPr>
            <a:spLocks noChangeArrowheads="1"/>
          </p:cNvSpPr>
          <p:nvPr/>
        </p:nvSpPr>
        <p:spPr bwMode="auto">
          <a:xfrm>
            <a:off x="284321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4" name="Oval 28"/>
          <p:cNvSpPr>
            <a:spLocks noChangeArrowheads="1"/>
          </p:cNvSpPr>
          <p:nvPr/>
        </p:nvSpPr>
        <p:spPr bwMode="auto">
          <a:xfrm>
            <a:off x="3203575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6" name="Oval 30"/>
          <p:cNvSpPr>
            <a:spLocks noChangeArrowheads="1"/>
          </p:cNvSpPr>
          <p:nvPr/>
        </p:nvSpPr>
        <p:spPr bwMode="auto">
          <a:xfrm>
            <a:off x="341947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7" name="Oval 31"/>
          <p:cNvSpPr>
            <a:spLocks noChangeArrowheads="1"/>
          </p:cNvSpPr>
          <p:nvPr/>
        </p:nvSpPr>
        <p:spPr bwMode="auto">
          <a:xfrm>
            <a:off x="3708400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8" name="Oval 32"/>
          <p:cNvSpPr>
            <a:spLocks noChangeArrowheads="1"/>
          </p:cNvSpPr>
          <p:nvPr/>
        </p:nvSpPr>
        <p:spPr bwMode="auto">
          <a:xfrm>
            <a:off x="406876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9" name="Oval 33"/>
          <p:cNvSpPr>
            <a:spLocks noChangeArrowheads="1"/>
          </p:cNvSpPr>
          <p:nvPr/>
        </p:nvSpPr>
        <p:spPr bwMode="auto">
          <a:xfrm>
            <a:off x="4356100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0" name="Oval 34"/>
          <p:cNvSpPr>
            <a:spLocks noChangeArrowheads="1"/>
          </p:cNvSpPr>
          <p:nvPr/>
        </p:nvSpPr>
        <p:spPr bwMode="auto">
          <a:xfrm>
            <a:off x="45720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1" name="Oval 35"/>
          <p:cNvSpPr>
            <a:spLocks noChangeArrowheads="1"/>
          </p:cNvSpPr>
          <p:nvPr/>
        </p:nvSpPr>
        <p:spPr bwMode="auto">
          <a:xfrm>
            <a:off x="4860925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2" name="Oval 36"/>
          <p:cNvSpPr>
            <a:spLocks noChangeArrowheads="1"/>
          </p:cNvSpPr>
          <p:nvPr/>
        </p:nvSpPr>
        <p:spPr bwMode="auto">
          <a:xfrm>
            <a:off x="52197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3" name="Oval 37"/>
          <p:cNvSpPr>
            <a:spLocks noChangeArrowheads="1"/>
          </p:cNvSpPr>
          <p:nvPr/>
        </p:nvSpPr>
        <p:spPr bwMode="auto">
          <a:xfrm>
            <a:off x="5507038" y="43656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4" name="Oval 38"/>
          <p:cNvSpPr>
            <a:spLocks noChangeArrowheads="1"/>
          </p:cNvSpPr>
          <p:nvPr/>
        </p:nvSpPr>
        <p:spPr bwMode="auto">
          <a:xfrm>
            <a:off x="572452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5" name="Oval 39"/>
          <p:cNvSpPr>
            <a:spLocks noChangeArrowheads="1"/>
          </p:cNvSpPr>
          <p:nvPr/>
        </p:nvSpPr>
        <p:spPr bwMode="auto">
          <a:xfrm>
            <a:off x="284321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6" name="Oval 40"/>
          <p:cNvSpPr>
            <a:spLocks noChangeArrowheads="1"/>
          </p:cNvSpPr>
          <p:nvPr/>
        </p:nvSpPr>
        <p:spPr bwMode="auto">
          <a:xfrm>
            <a:off x="320357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7" name="Oval 41"/>
          <p:cNvSpPr>
            <a:spLocks noChangeArrowheads="1"/>
          </p:cNvSpPr>
          <p:nvPr/>
        </p:nvSpPr>
        <p:spPr bwMode="auto">
          <a:xfrm>
            <a:off x="3492500" y="40052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8" name="Oval 42"/>
          <p:cNvSpPr>
            <a:spLocks noChangeArrowheads="1"/>
          </p:cNvSpPr>
          <p:nvPr/>
        </p:nvSpPr>
        <p:spPr bwMode="auto">
          <a:xfrm>
            <a:off x="37084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9" name="Oval 43"/>
          <p:cNvSpPr>
            <a:spLocks noChangeArrowheads="1"/>
          </p:cNvSpPr>
          <p:nvPr/>
        </p:nvSpPr>
        <p:spPr bwMode="auto">
          <a:xfrm>
            <a:off x="3997325" y="39338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0" name="Oval 44"/>
          <p:cNvSpPr>
            <a:spLocks noChangeArrowheads="1"/>
          </p:cNvSpPr>
          <p:nvPr/>
        </p:nvSpPr>
        <p:spPr bwMode="auto">
          <a:xfrm>
            <a:off x="43561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1" name="Oval 45"/>
          <p:cNvSpPr>
            <a:spLocks noChangeArrowheads="1"/>
          </p:cNvSpPr>
          <p:nvPr/>
        </p:nvSpPr>
        <p:spPr bwMode="auto">
          <a:xfrm>
            <a:off x="4643438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2" name="Oval 46"/>
          <p:cNvSpPr>
            <a:spLocks noChangeArrowheads="1"/>
          </p:cNvSpPr>
          <p:nvPr/>
        </p:nvSpPr>
        <p:spPr bwMode="auto">
          <a:xfrm>
            <a:off x="48609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3" name="Oval 47"/>
          <p:cNvSpPr>
            <a:spLocks noChangeArrowheads="1"/>
          </p:cNvSpPr>
          <p:nvPr/>
        </p:nvSpPr>
        <p:spPr bwMode="auto">
          <a:xfrm>
            <a:off x="514826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4" name="Oval 48"/>
          <p:cNvSpPr>
            <a:spLocks noChangeArrowheads="1"/>
          </p:cNvSpPr>
          <p:nvPr/>
        </p:nvSpPr>
        <p:spPr bwMode="auto">
          <a:xfrm>
            <a:off x="55086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5" name="Oval 49"/>
          <p:cNvSpPr>
            <a:spLocks noChangeArrowheads="1"/>
          </p:cNvSpPr>
          <p:nvPr/>
        </p:nvSpPr>
        <p:spPr bwMode="auto">
          <a:xfrm>
            <a:off x="5795963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6" name="Oval 50"/>
          <p:cNvSpPr>
            <a:spLocks noChangeArrowheads="1"/>
          </p:cNvSpPr>
          <p:nvPr/>
        </p:nvSpPr>
        <p:spPr bwMode="auto">
          <a:xfrm>
            <a:off x="284321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7" name="Oval 51"/>
          <p:cNvSpPr>
            <a:spLocks noChangeArrowheads="1"/>
          </p:cNvSpPr>
          <p:nvPr/>
        </p:nvSpPr>
        <p:spPr bwMode="auto">
          <a:xfrm>
            <a:off x="3203575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8" name="Oval 52"/>
          <p:cNvSpPr>
            <a:spLocks noChangeArrowheads="1"/>
          </p:cNvSpPr>
          <p:nvPr/>
        </p:nvSpPr>
        <p:spPr bwMode="auto">
          <a:xfrm>
            <a:off x="341947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9" name="Oval 53"/>
          <p:cNvSpPr>
            <a:spLocks noChangeArrowheads="1"/>
          </p:cNvSpPr>
          <p:nvPr/>
        </p:nvSpPr>
        <p:spPr bwMode="auto">
          <a:xfrm>
            <a:off x="3708400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0" name="Oval 54"/>
          <p:cNvSpPr>
            <a:spLocks noChangeArrowheads="1"/>
          </p:cNvSpPr>
          <p:nvPr/>
        </p:nvSpPr>
        <p:spPr bwMode="auto">
          <a:xfrm>
            <a:off x="406876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1" name="Oval 55"/>
          <p:cNvSpPr>
            <a:spLocks noChangeArrowheads="1"/>
          </p:cNvSpPr>
          <p:nvPr/>
        </p:nvSpPr>
        <p:spPr bwMode="auto">
          <a:xfrm>
            <a:off x="4356100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2" name="Oval 56"/>
          <p:cNvSpPr>
            <a:spLocks noChangeArrowheads="1"/>
          </p:cNvSpPr>
          <p:nvPr/>
        </p:nvSpPr>
        <p:spPr bwMode="auto">
          <a:xfrm>
            <a:off x="45720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3" name="Oval 57"/>
          <p:cNvSpPr>
            <a:spLocks noChangeArrowheads="1"/>
          </p:cNvSpPr>
          <p:nvPr/>
        </p:nvSpPr>
        <p:spPr bwMode="auto">
          <a:xfrm>
            <a:off x="4860925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4" name="Oval 58"/>
          <p:cNvSpPr>
            <a:spLocks noChangeArrowheads="1"/>
          </p:cNvSpPr>
          <p:nvPr/>
        </p:nvSpPr>
        <p:spPr bwMode="auto">
          <a:xfrm>
            <a:off x="52197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5" name="Oval 59"/>
          <p:cNvSpPr>
            <a:spLocks noChangeArrowheads="1"/>
          </p:cNvSpPr>
          <p:nvPr/>
        </p:nvSpPr>
        <p:spPr bwMode="auto">
          <a:xfrm>
            <a:off x="5507038" y="37179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6" name="Oval 60"/>
          <p:cNvSpPr>
            <a:spLocks noChangeArrowheads="1"/>
          </p:cNvSpPr>
          <p:nvPr/>
        </p:nvSpPr>
        <p:spPr bwMode="auto">
          <a:xfrm>
            <a:off x="572452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5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6" grpId="0"/>
      <p:bldP spid="50188" grpId="0" animBg="1"/>
      <p:bldP spid="50189" grpId="0" animBg="1"/>
      <p:bldP spid="50190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50203" grpId="0" animBg="1"/>
      <p:bldP spid="50204" grpId="0" animBg="1"/>
      <p:bldP spid="50206" grpId="0" animBg="1"/>
      <p:bldP spid="50207" grpId="0" animBg="1"/>
      <p:bldP spid="50208" grpId="0" animBg="1"/>
      <p:bldP spid="50209" grpId="0" animBg="1"/>
      <p:bldP spid="50210" grpId="0" animBg="1"/>
      <p:bldP spid="50211" grpId="0" animBg="1"/>
      <p:bldP spid="50212" grpId="0" animBg="1"/>
      <p:bldP spid="50213" grpId="0" animBg="1"/>
      <p:bldP spid="50214" grpId="0" animBg="1"/>
      <p:bldP spid="50215" grpId="0" animBg="1"/>
      <p:bldP spid="50216" grpId="0" animBg="1"/>
      <p:bldP spid="50217" grpId="0" animBg="1"/>
      <p:bldP spid="50218" grpId="0" animBg="1"/>
      <p:bldP spid="50219" grpId="0" animBg="1"/>
      <p:bldP spid="50220" grpId="0" animBg="1"/>
      <p:bldP spid="50221" grpId="0" animBg="1"/>
      <p:bldP spid="50222" grpId="0" animBg="1"/>
      <p:bldP spid="50223" grpId="0" animBg="1"/>
      <p:bldP spid="50224" grpId="0" animBg="1"/>
      <p:bldP spid="50225" grpId="0" animBg="1"/>
      <p:bldP spid="50226" grpId="0" animBg="1"/>
      <p:bldP spid="50227" grpId="0" animBg="1"/>
      <p:bldP spid="50228" grpId="0" animBg="1"/>
      <p:bldP spid="50229" grpId="0" animBg="1"/>
      <p:bldP spid="50230" grpId="0" animBg="1"/>
      <p:bldP spid="50231" grpId="0" animBg="1"/>
      <p:bldP spid="50232" grpId="0" animBg="1"/>
      <p:bldP spid="50233" grpId="0" animBg="1"/>
      <p:bldP spid="50234" grpId="0" animBg="1"/>
      <p:bldP spid="50235" grpId="0" animBg="1"/>
      <p:bldP spid="502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94" name="Group 94"/>
          <p:cNvGrpSpPr>
            <a:grpSpLocks/>
          </p:cNvGrpSpPr>
          <p:nvPr/>
        </p:nvGrpSpPr>
        <p:grpSpPr bwMode="auto">
          <a:xfrm>
            <a:off x="1403350" y="333375"/>
            <a:ext cx="2808288" cy="1511300"/>
            <a:chOff x="340" y="210"/>
            <a:chExt cx="2223" cy="1299"/>
          </a:xfrm>
        </p:grpSpPr>
        <p:grpSp>
          <p:nvGrpSpPr>
            <p:cNvPr id="51204" name="Group 4"/>
            <p:cNvGrpSpPr>
              <a:grpSpLocks/>
            </p:cNvGrpSpPr>
            <p:nvPr/>
          </p:nvGrpSpPr>
          <p:grpSpPr bwMode="auto">
            <a:xfrm>
              <a:off x="340" y="210"/>
              <a:ext cx="2223" cy="1299"/>
              <a:chOff x="1746" y="2840"/>
              <a:chExt cx="2223" cy="1299"/>
            </a:xfrm>
          </p:grpSpPr>
          <p:pic>
            <p:nvPicPr>
              <p:cNvPr id="51205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206" name="Line 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207" name="Oval 7"/>
            <p:cNvSpPr>
              <a:spLocks noChangeArrowheads="1"/>
            </p:cNvSpPr>
            <p:nvPr/>
          </p:nvSpPr>
          <p:spPr bwMode="auto">
            <a:xfrm>
              <a:off x="65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431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106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0" name="Oval 10"/>
            <p:cNvSpPr>
              <a:spLocks noChangeArrowheads="1"/>
            </p:cNvSpPr>
            <p:nvPr/>
          </p:nvSpPr>
          <p:spPr bwMode="auto">
            <a:xfrm>
              <a:off x="839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1" name="Oval 11"/>
            <p:cNvSpPr>
              <a:spLocks noChangeArrowheads="1"/>
            </p:cNvSpPr>
            <p:nvPr/>
          </p:nvSpPr>
          <p:spPr bwMode="auto">
            <a:xfrm>
              <a:off x="147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auto">
            <a:xfrm>
              <a:off x="1247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3" name="Oval 13"/>
            <p:cNvSpPr>
              <a:spLocks noChangeArrowheads="1"/>
            </p:cNvSpPr>
            <p:nvPr/>
          </p:nvSpPr>
          <p:spPr bwMode="auto">
            <a:xfrm>
              <a:off x="188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4" name="Oval 14"/>
            <p:cNvSpPr>
              <a:spLocks noChangeArrowheads="1"/>
            </p:cNvSpPr>
            <p:nvPr/>
          </p:nvSpPr>
          <p:spPr bwMode="auto">
            <a:xfrm>
              <a:off x="1655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auto">
            <a:xfrm>
              <a:off x="2291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6" name="Oval 16"/>
            <p:cNvSpPr>
              <a:spLocks noChangeArrowheads="1"/>
            </p:cNvSpPr>
            <p:nvPr/>
          </p:nvSpPr>
          <p:spPr bwMode="auto">
            <a:xfrm>
              <a:off x="2064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7" name="Oval 17"/>
            <p:cNvSpPr>
              <a:spLocks noChangeArrowheads="1"/>
            </p:cNvSpPr>
            <p:nvPr/>
          </p:nvSpPr>
          <p:spPr bwMode="auto">
            <a:xfrm>
              <a:off x="43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auto">
            <a:xfrm>
              <a:off x="61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9" name="Oval 19"/>
            <p:cNvSpPr>
              <a:spLocks noChangeArrowheads="1"/>
            </p:cNvSpPr>
            <p:nvPr/>
          </p:nvSpPr>
          <p:spPr bwMode="auto">
            <a:xfrm>
              <a:off x="88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0" name="Oval 20"/>
            <p:cNvSpPr>
              <a:spLocks noChangeArrowheads="1"/>
            </p:cNvSpPr>
            <p:nvPr/>
          </p:nvSpPr>
          <p:spPr bwMode="auto">
            <a:xfrm>
              <a:off x="1066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1" name="Oval 21"/>
            <p:cNvSpPr>
              <a:spLocks noChangeArrowheads="1"/>
            </p:cNvSpPr>
            <p:nvPr/>
          </p:nvSpPr>
          <p:spPr bwMode="auto">
            <a:xfrm>
              <a:off x="129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2" name="Oval 22"/>
            <p:cNvSpPr>
              <a:spLocks noChangeArrowheads="1"/>
            </p:cNvSpPr>
            <p:nvPr/>
          </p:nvSpPr>
          <p:spPr bwMode="auto">
            <a:xfrm>
              <a:off x="1474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3" name="Oval 23"/>
            <p:cNvSpPr>
              <a:spLocks noChangeArrowheads="1"/>
            </p:cNvSpPr>
            <p:nvPr/>
          </p:nvSpPr>
          <p:spPr bwMode="auto">
            <a:xfrm>
              <a:off x="170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4" name="Oval 24"/>
            <p:cNvSpPr>
              <a:spLocks noChangeArrowheads="1"/>
            </p:cNvSpPr>
            <p:nvPr/>
          </p:nvSpPr>
          <p:spPr bwMode="auto">
            <a:xfrm>
              <a:off x="188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5" name="Oval 25"/>
            <p:cNvSpPr>
              <a:spLocks noChangeArrowheads="1"/>
            </p:cNvSpPr>
            <p:nvPr/>
          </p:nvSpPr>
          <p:spPr bwMode="auto">
            <a:xfrm>
              <a:off x="210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6" name="Oval 26"/>
            <p:cNvSpPr>
              <a:spLocks noChangeArrowheads="1"/>
            </p:cNvSpPr>
            <p:nvPr/>
          </p:nvSpPr>
          <p:spPr bwMode="auto">
            <a:xfrm>
              <a:off x="2291" y="1072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7" name="Oval 27"/>
            <p:cNvSpPr>
              <a:spLocks noChangeArrowheads="1"/>
            </p:cNvSpPr>
            <p:nvPr/>
          </p:nvSpPr>
          <p:spPr bwMode="auto">
            <a:xfrm>
              <a:off x="65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8" name="Oval 28"/>
            <p:cNvSpPr>
              <a:spLocks noChangeArrowheads="1"/>
            </p:cNvSpPr>
            <p:nvPr/>
          </p:nvSpPr>
          <p:spPr bwMode="auto">
            <a:xfrm>
              <a:off x="431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9" name="Oval 29"/>
            <p:cNvSpPr>
              <a:spLocks noChangeArrowheads="1"/>
            </p:cNvSpPr>
            <p:nvPr/>
          </p:nvSpPr>
          <p:spPr bwMode="auto">
            <a:xfrm>
              <a:off x="106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0" name="Oval 30"/>
            <p:cNvSpPr>
              <a:spLocks noChangeArrowheads="1"/>
            </p:cNvSpPr>
            <p:nvPr/>
          </p:nvSpPr>
          <p:spPr bwMode="auto">
            <a:xfrm>
              <a:off x="839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1" name="Oval 31"/>
            <p:cNvSpPr>
              <a:spLocks noChangeArrowheads="1"/>
            </p:cNvSpPr>
            <p:nvPr/>
          </p:nvSpPr>
          <p:spPr bwMode="auto">
            <a:xfrm>
              <a:off x="147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2" name="Oval 32"/>
            <p:cNvSpPr>
              <a:spLocks noChangeArrowheads="1"/>
            </p:cNvSpPr>
            <p:nvPr/>
          </p:nvSpPr>
          <p:spPr bwMode="auto">
            <a:xfrm>
              <a:off x="1247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3" name="Oval 33"/>
            <p:cNvSpPr>
              <a:spLocks noChangeArrowheads="1"/>
            </p:cNvSpPr>
            <p:nvPr/>
          </p:nvSpPr>
          <p:spPr bwMode="auto">
            <a:xfrm>
              <a:off x="188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4" name="Oval 34"/>
            <p:cNvSpPr>
              <a:spLocks noChangeArrowheads="1"/>
            </p:cNvSpPr>
            <p:nvPr/>
          </p:nvSpPr>
          <p:spPr bwMode="auto">
            <a:xfrm>
              <a:off x="1655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5" name="Oval 35"/>
            <p:cNvSpPr>
              <a:spLocks noChangeArrowheads="1"/>
            </p:cNvSpPr>
            <p:nvPr/>
          </p:nvSpPr>
          <p:spPr bwMode="auto">
            <a:xfrm>
              <a:off x="2291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6" name="Oval 36"/>
            <p:cNvSpPr>
              <a:spLocks noChangeArrowheads="1"/>
            </p:cNvSpPr>
            <p:nvPr/>
          </p:nvSpPr>
          <p:spPr bwMode="auto">
            <a:xfrm>
              <a:off x="2064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7" name="Oval 37"/>
            <p:cNvSpPr>
              <a:spLocks noChangeArrowheads="1"/>
            </p:cNvSpPr>
            <p:nvPr/>
          </p:nvSpPr>
          <p:spPr bwMode="auto">
            <a:xfrm>
              <a:off x="43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8" name="Oval 38"/>
            <p:cNvSpPr>
              <a:spLocks noChangeArrowheads="1"/>
            </p:cNvSpPr>
            <p:nvPr/>
          </p:nvSpPr>
          <p:spPr bwMode="auto">
            <a:xfrm>
              <a:off x="61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9" name="Oval 39"/>
            <p:cNvSpPr>
              <a:spLocks noChangeArrowheads="1"/>
            </p:cNvSpPr>
            <p:nvPr/>
          </p:nvSpPr>
          <p:spPr bwMode="auto">
            <a:xfrm>
              <a:off x="88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0" name="Oval 40"/>
            <p:cNvSpPr>
              <a:spLocks noChangeArrowheads="1"/>
            </p:cNvSpPr>
            <p:nvPr/>
          </p:nvSpPr>
          <p:spPr bwMode="auto">
            <a:xfrm>
              <a:off x="1066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1" name="Oval 41"/>
            <p:cNvSpPr>
              <a:spLocks noChangeArrowheads="1"/>
            </p:cNvSpPr>
            <p:nvPr/>
          </p:nvSpPr>
          <p:spPr bwMode="auto">
            <a:xfrm>
              <a:off x="129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2" name="Oval 42"/>
            <p:cNvSpPr>
              <a:spLocks noChangeArrowheads="1"/>
            </p:cNvSpPr>
            <p:nvPr/>
          </p:nvSpPr>
          <p:spPr bwMode="auto">
            <a:xfrm>
              <a:off x="1474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3" name="Oval 43"/>
            <p:cNvSpPr>
              <a:spLocks noChangeArrowheads="1"/>
            </p:cNvSpPr>
            <p:nvPr/>
          </p:nvSpPr>
          <p:spPr bwMode="auto">
            <a:xfrm>
              <a:off x="170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4" name="Oval 44"/>
            <p:cNvSpPr>
              <a:spLocks noChangeArrowheads="1"/>
            </p:cNvSpPr>
            <p:nvPr/>
          </p:nvSpPr>
          <p:spPr bwMode="auto">
            <a:xfrm>
              <a:off x="188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5" name="Oval 45"/>
            <p:cNvSpPr>
              <a:spLocks noChangeArrowheads="1"/>
            </p:cNvSpPr>
            <p:nvPr/>
          </p:nvSpPr>
          <p:spPr bwMode="auto">
            <a:xfrm>
              <a:off x="210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6" name="Oval 46"/>
            <p:cNvSpPr>
              <a:spLocks noChangeArrowheads="1"/>
            </p:cNvSpPr>
            <p:nvPr/>
          </p:nvSpPr>
          <p:spPr bwMode="auto">
            <a:xfrm>
              <a:off x="2291" y="66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8" name="Group 168"/>
          <p:cNvGrpSpPr>
            <a:grpSpLocks/>
          </p:cNvGrpSpPr>
          <p:nvPr/>
        </p:nvGrpSpPr>
        <p:grpSpPr bwMode="auto">
          <a:xfrm>
            <a:off x="1258888" y="1916113"/>
            <a:ext cx="2638425" cy="836612"/>
            <a:chOff x="793" y="1207"/>
            <a:chExt cx="1662" cy="527"/>
          </a:xfrm>
        </p:grpSpPr>
        <p:sp>
          <p:nvSpPr>
            <p:cNvPr id="51296" name="Text Box 96"/>
            <p:cNvSpPr txBox="1">
              <a:spLocks noChangeArrowheads="1"/>
            </p:cNvSpPr>
            <p:nvPr/>
          </p:nvSpPr>
          <p:spPr bwMode="auto">
            <a:xfrm>
              <a:off x="793" y="1207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糖水：</a:t>
              </a:r>
            </a:p>
          </p:txBody>
        </p:sp>
        <p:sp>
          <p:nvSpPr>
            <p:cNvPr id="51299" name="Oval 99"/>
            <p:cNvSpPr>
              <a:spLocks noChangeArrowheads="1"/>
            </p:cNvSpPr>
            <p:nvPr/>
          </p:nvSpPr>
          <p:spPr bwMode="auto">
            <a:xfrm>
              <a:off x="1388" y="1273"/>
              <a:ext cx="146" cy="13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0" name="Oval 100"/>
            <p:cNvSpPr>
              <a:spLocks noChangeArrowheads="1"/>
            </p:cNvSpPr>
            <p:nvPr/>
          </p:nvSpPr>
          <p:spPr bwMode="auto">
            <a:xfrm>
              <a:off x="1388" y="1516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1" name="Rectangle 101"/>
            <p:cNvSpPr>
              <a:spLocks noChangeArrowheads="1"/>
            </p:cNvSpPr>
            <p:nvPr/>
          </p:nvSpPr>
          <p:spPr bwMode="auto">
            <a:xfrm>
              <a:off x="1571" y="1207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</a:p>
          </p:txBody>
        </p:sp>
        <p:sp>
          <p:nvSpPr>
            <p:cNvPr id="51302" name="Rectangle 102"/>
            <p:cNvSpPr>
              <a:spLocks noChangeArrowheads="1"/>
            </p:cNvSpPr>
            <p:nvPr/>
          </p:nvSpPr>
          <p:spPr bwMode="auto">
            <a:xfrm>
              <a:off x="1571" y="1446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grpSp>
        <p:nvGrpSpPr>
          <p:cNvPr id="51359" name="Group 159"/>
          <p:cNvGrpSpPr>
            <a:grpSpLocks/>
          </p:cNvGrpSpPr>
          <p:nvPr/>
        </p:nvGrpSpPr>
        <p:grpSpPr bwMode="auto">
          <a:xfrm>
            <a:off x="4932363" y="333375"/>
            <a:ext cx="2735262" cy="1511300"/>
            <a:chOff x="3107" y="210"/>
            <a:chExt cx="2132" cy="1299"/>
          </a:xfrm>
        </p:grpSpPr>
        <p:grpSp>
          <p:nvGrpSpPr>
            <p:cNvPr id="51304" name="Group 104"/>
            <p:cNvGrpSpPr>
              <a:grpSpLocks/>
            </p:cNvGrpSpPr>
            <p:nvPr/>
          </p:nvGrpSpPr>
          <p:grpSpPr bwMode="auto">
            <a:xfrm>
              <a:off x="3107" y="210"/>
              <a:ext cx="2132" cy="1299"/>
              <a:chOff x="1746" y="2840"/>
              <a:chExt cx="2223" cy="1299"/>
            </a:xfrm>
          </p:grpSpPr>
          <p:pic>
            <p:nvPicPr>
              <p:cNvPr id="51305" name="Picture 10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306" name="Line 10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307" name="Oval 107"/>
            <p:cNvSpPr>
              <a:spLocks noChangeArrowheads="1"/>
            </p:cNvSpPr>
            <p:nvPr/>
          </p:nvSpPr>
          <p:spPr bwMode="auto">
            <a:xfrm>
              <a:off x="3197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8" name="Oval 108"/>
            <p:cNvSpPr>
              <a:spLocks noChangeArrowheads="1"/>
            </p:cNvSpPr>
            <p:nvPr/>
          </p:nvSpPr>
          <p:spPr bwMode="auto">
            <a:xfrm>
              <a:off x="342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9" name="Oval 109"/>
            <p:cNvSpPr>
              <a:spLocks noChangeArrowheads="1"/>
            </p:cNvSpPr>
            <p:nvPr/>
          </p:nvSpPr>
          <p:spPr bwMode="auto">
            <a:xfrm>
              <a:off x="3606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0" name="Oval 110"/>
            <p:cNvSpPr>
              <a:spLocks noChangeArrowheads="1"/>
            </p:cNvSpPr>
            <p:nvPr/>
          </p:nvSpPr>
          <p:spPr bwMode="auto">
            <a:xfrm>
              <a:off x="374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1" name="Oval 111"/>
            <p:cNvSpPr>
              <a:spLocks noChangeArrowheads="1"/>
            </p:cNvSpPr>
            <p:nvPr/>
          </p:nvSpPr>
          <p:spPr bwMode="auto">
            <a:xfrm>
              <a:off x="3924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2" name="Oval 112"/>
            <p:cNvSpPr>
              <a:spLocks noChangeArrowheads="1"/>
            </p:cNvSpPr>
            <p:nvPr/>
          </p:nvSpPr>
          <p:spPr bwMode="auto">
            <a:xfrm>
              <a:off x="4150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3" name="Oval 113"/>
            <p:cNvSpPr>
              <a:spLocks noChangeArrowheads="1"/>
            </p:cNvSpPr>
            <p:nvPr/>
          </p:nvSpPr>
          <p:spPr bwMode="auto">
            <a:xfrm>
              <a:off x="4331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4" name="Oval 114"/>
            <p:cNvSpPr>
              <a:spLocks noChangeArrowheads="1"/>
            </p:cNvSpPr>
            <p:nvPr/>
          </p:nvSpPr>
          <p:spPr bwMode="auto">
            <a:xfrm>
              <a:off x="446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5" name="Oval 115"/>
            <p:cNvSpPr>
              <a:spLocks noChangeArrowheads="1"/>
            </p:cNvSpPr>
            <p:nvPr/>
          </p:nvSpPr>
          <p:spPr bwMode="auto">
            <a:xfrm>
              <a:off x="4649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6" name="Oval 116"/>
            <p:cNvSpPr>
              <a:spLocks noChangeArrowheads="1"/>
            </p:cNvSpPr>
            <p:nvPr/>
          </p:nvSpPr>
          <p:spPr bwMode="auto">
            <a:xfrm>
              <a:off x="487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7" name="Oval 117"/>
            <p:cNvSpPr>
              <a:spLocks noChangeArrowheads="1"/>
            </p:cNvSpPr>
            <p:nvPr/>
          </p:nvSpPr>
          <p:spPr bwMode="auto">
            <a:xfrm>
              <a:off x="5057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8" name="Oval 118"/>
            <p:cNvSpPr>
              <a:spLocks noChangeArrowheads="1"/>
            </p:cNvSpPr>
            <p:nvPr/>
          </p:nvSpPr>
          <p:spPr bwMode="auto">
            <a:xfrm>
              <a:off x="3197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9" name="Oval 119"/>
            <p:cNvSpPr>
              <a:spLocks noChangeArrowheads="1"/>
            </p:cNvSpPr>
            <p:nvPr/>
          </p:nvSpPr>
          <p:spPr bwMode="auto">
            <a:xfrm>
              <a:off x="3424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0" name="Oval 120"/>
            <p:cNvSpPr>
              <a:spLocks noChangeArrowheads="1"/>
            </p:cNvSpPr>
            <p:nvPr/>
          </p:nvSpPr>
          <p:spPr bwMode="auto">
            <a:xfrm>
              <a:off x="3560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1" name="Oval 121"/>
            <p:cNvSpPr>
              <a:spLocks noChangeArrowheads="1"/>
            </p:cNvSpPr>
            <p:nvPr/>
          </p:nvSpPr>
          <p:spPr bwMode="auto">
            <a:xfrm>
              <a:off x="3742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2" name="Oval 122"/>
            <p:cNvSpPr>
              <a:spLocks noChangeArrowheads="1"/>
            </p:cNvSpPr>
            <p:nvPr/>
          </p:nvSpPr>
          <p:spPr bwMode="auto">
            <a:xfrm>
              <a:off x="396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3" name="Oval 123"/>
            <p:cNvSpPr>
              <a:spLocks noChangeArrowheads="1"/>
            </p:cNvSpPr>
            <p:nvPr/>
          </p:nvSpPr>
          <p:spPr bwMode="auto">
            <a:xfrm>
              <a:off x="4150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4" name="Oval 124"/>
            <p:cNvSpPr>
              <a:spLocks noChangeArrowheads="1"/>
            </p:cNvSpPr>
            <p:nvPr/>
          </p:nvSpPr>
          <p:spPr bwMode="auto">
            <a:xfrm>
              <a:off x="4286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5" name="Oval 125"/>
            <p:cNvSpPr>
              <a:spLocks noChangeArrowheads="1"/>
            </p:cNvSpPr>
            <p:nvPr/>
          </p:nvSpPr>
          <p:spPr bwMode="auto">
            <a:xfrm>
              <a:off x="4468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6" name="Oval 126"/>
            <p:cNvSpPr>
              <a:spLocks noChangeArrowheads="1"/>
            </p:cNvSpPr>
            <p:nvPr/>
          </p:nvSpPr>
          <p:spPr bwMode="auto">
            <a:xfrm>
              <a:off x="469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7" name="Oval 127"/>
            <p:cNvSpPr>
              <a:spLocks noChangeArrowheads="1"/>
            </p:cNvSpPr>
            <p:nvPr/>
          </p:nvSpPr>
          <p:spPr bwMode="auto">
            <a:xfrm>
              <a:off x="4875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8" name="Oval 128"/>
            <p:cNvSpPr>
              <a:spLocks noChangeArrowheads="1"/>
            </p:cNvSpPr>
            <p:nvPr/>
          </p:nvSpPr>
          <p:spPr bwMode="auto">
            <a:xfrm>
              <a:off x="501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9" name="Oval 129"/>
            <p:cNvSpPr>
              <a:spLocks noChangeArrowheads="1"/>
            </p:cNvSpPr>
            <p:nvPr/>
          </p:nvSpPr>
          <p:spPr bwMode="auto">
            <a:xfrm>
              <a:off x="3197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0" name="Oval 130"/>
            <p:cNvSpPr>
              <a:spLocks noChangeArrowheads="1"/>
            </p:cNvSpPr>
            <p:nvPr/>
          </p:nvSpPr>
          <p:spPr bwMode="auto">
            <a:xfrm>
              <a:off x="342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1" name="Oval 131"/>
            <p:cNvSpPr>
              <a:spLocks noChangeArrowheads="1"/>
            </p:cNvSpPr>
            <p:nvPr/>
          </p:nvSpPr>
          <p:spPr bwMode="auto">
            <a:xfrm>
              <a:off x="3606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2" name="Oval 132"/>
            <p:cNvSpPr>
              <a:spLocks noChangeArrowheads="1"/>
            </p:cNvSpPr>
            <p:nvPr/>
          </p:nvSpPr>
          <p:spPr bwMode="auto">
            <a:xfrm>
              <a:off x="374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3" name="Oval 133"/>
            <p:cNvSpPr>
              <a:spLocks noChangeArrowheads="1"/>
            </p:cNvSpPr>
            <p:nvPr/>
          </p:nvSpPr>
          <p:spPr bwMode="auto">
            <a:xfrm>
              <a:off x="3924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4" name="Oval 134"/>
            <p:cNvSpPr>
              <a:spLocks noChangeArrowheads="1"/>
            </p:cNvSpPr>
            <p:nvPr/>
          </p:nvSpPr>
          <p:spPr bwMode="auto">
            <a:xfrm>
              <a:off x="4150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5" name="Oval 135"/>
            <p:cNvSpPr>
              <a:spLocks noChangeArrowheads="1"/>
            </p:cNvSpPr>
            <p:nvPr/>
          </p:nvSpPr>
          <p:spPr bwMode="auto">
            <a:xfrm>
              <a:off x="4331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6" name="Oval 136"/>
            <p:cNvSpPr>
              <a:spLocks noChangeArrowheads="1"/>
            </p:cNvSpPr>
            <p:nvPr/>
          </p:nvSpPr>
          <p:spPr bwMode="auto">
            <a:xfrm>
              <a:off x="446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7" name="Oval 137"/>
            <p:cNvSpPr>
              <a:spLocks noChangeArrowheads="1"/>
            </p:cNvSpPr>
            <p:nvPr/>
          </p:nvSpPr>
          <p:spPr bwMode="auto">
            <a:xfrm>
              <a:off x="4649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8" name="Oval 138"/>
            <p:cNvSpPr>
              <a:spLocks noChangeArrowheads="1"/>
            </p:cNvSpPr>
            <p:nvPr/>
          </p:nvSpPr>
          <p:spPr bwMode="auto">
            <a:xfrm>
              <a:off x="487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9" name="Oval 139"/>
            <p:cNvSpPr>
              <a:spLocks noChangeArrowheads="1"/>
            </p:cNvSpPr>
            <p:nvPr/>
          </p:nvSpPr>
          <p:spPr bwMode="auto">
            <a:xfrm>
              <a:off x="5057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0" name="Oval 140"/>
            <p:cNvSpPr>
              <a:spLocks noChangeArrowheads="1"/>
            </p:cNvSpPr>
            <p:nvPr/>
          </p:nvSpPr>
          <p:spPr bwMode="auto">
            <a:xfrm>
              <a:off x="3197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1" name="Oval 141"/>
            <p:cNvSpPr>
              <a:spLocks noChangeArrowheads="1"/>
            </p:cNvSpPr>
            <p:nvPr/>
          </p:nvSpPr>
          <p:spPr bwMode="auto">
            <a:xfrm>
              <a:off x="3424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2" name="Oval 142"/>
            <p:cNvSpPr>
              <a:spLocks noChangeArrowheads="1"/>
            </p:cNvSpPr>
            <p:nvPr/>
          </p:nvSpPr>
          <p:spPr bwMode="auto">
            <a:xfrm>
              <a:off x="3560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3" name="Oval 143"/>
            <p:cNvSpPr>
              <a:spLocks noChangeArrowheads="1"/>
            </p:cNvSpPr>
            <p:nvPr/>
          </p:nvSpPr>
          <p:spPr bwMode="auto">
            <a:xfrm>
              <a:off x="3742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4" name="Oval 144"/>
            <p:cNvSpPr>
              <a:spLocks noChangeArrowheads="1"/>
            </p:cNvSpPr>
            <p:nvPr/>
          </p:nvSpPr>
          <p:spPr bwMode="auto">
            <a:xfrm>
              <a:off x="396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5" name="Oval 145"/>
            <p:cNvSpPr>
              <a:spLocks noChangeArrowheads="1"/>
            </p:cNvSpPr>
            <p:nvPr/>
          </p:nvSpPr>
          <p:spPr bwMode="auto">
            <a:xfrm>
              <a:off x="4150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6" name="Oval 146"/>
            <p:cNvSpPr>
              <a:spLocks noChangeArrowheads="1"/>
            </p:cNvSpPr>
            <p:nvPr/>
          </p:nvSpPr>
          <p:spPr bwMode="auto">
            <a:xfrm>
              <a:off x="4286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7" name="Oval 147"/>
            <p:cNvSpPr>
              <a:spLocks noChangeArrowheads="1"/>
            </p:cNvSpPr>
            <p:nvPr/>
          </p:nvSpPr>
          <p:spPr bwMode="auto">
            <a:xfrm>
              <a:off x="4468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8" name="Oval 148"/>
            <p:cNvSpPr>
              <a:spLocks noChangeArrowheads="1"/>
            </p:cNvSpPr>
            <p:nvPr/>
          </p:nvSpPr>
          <p:spPr bwMode="auto">
            <a:xfrm>
              <a:off x="469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9" name="Oval 149"/>
            <p:cNvSpPr>
              <a:spLocks noChangeArrowheads="1"/>
            </p:cNvSpPr>
            <p:nvPr/>
          </p:nvSpPr>
          <p:spPr bwMode="auto">
            <a:xfrm>
              <a:off x="4875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0" name="Oval 150"/>
            <p:cNvSpPr>
              <a:spLocks noChangeArrowheads="1"/>
            </p:cNvSpPr>
            <p:nvPr/>
          </p:nvSpPr>
          <p:spPr bwMode="auto">
            <a:xfrm>
              <a:off x="501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9" name="Group 169"/>
          <p:cNvGrpSpPr>
            <a:grpSpLocks/>
          </p:cNvGrpSpPr>
          <p:nvPr/>
        </p:nvGrpSpPr>
        <p:grpSpPr bwMode="auto">
          <a:xfrm>
            <a:off x="4859338" y="1844675"/>
            <a:ext cx="2736850" cy="1042988"/>
            <a:chOff x="3061" y="1162"/>
            <a:chExt cx="1724" cy="657"/>
          </a:xfrm>
        </p:grpSpPr>
        <p:sp>
          <p:nvSpPr>
            <p:cNvPr id="51351" name="Text Box 151"/>
            <p:cNvSpPr txBox="1">
              <a:spLocks noChangeArrowheads="1"/>
            </p:cNvSpPr>
            <p:nvPr/>
          </p:nvSpPr>
          <p:spPr bwMode="auto">
            <a:xfrm>
              <a:off x="3061" y="1162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食盐水：</a:t>
              </a:r>
            </a:p>
          </p:txBody>
        </p:sp>
        <p:sp>
          <p:nvSpPr>
            <p:cNvPr id="51352" name="Oval 152"/>
            <p:cNvSpPr>
              <a:spLocks noChangeArrowheads="1"/>
            </p:cNvSpPr>
            <p:nvPr/>
          </p:nvSpPr>
          <p:spPr bwMode="auto">
            <a:xfrm>
              <a:off x="3868" y="1431"/>
              <a:ext cx="146" cy="139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3" name="Oval 153"/>
            <p:cNvSpPr>
              <a:spLocks noChangeArrowheads="1"/>
            </p:cNvSpPr>
            <p:nvPr/>
          </p:nvSpPr>
          <p:spPr bwMode="auto">
            <a:xfrm>
              <a:off x="3896" y="1298"/>
              <a:ext cx="73" cy="69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4" name="Oval 154"/>
            <p:cNvSpPr>
              <a:spLocks noChangeArrowheads="1"/>
            </p:cNvSpPr>
            <p:nvPr/>
          </p:nvSpPr>
          <p:spPr bwMode="auto">
            <a:xfrm>
              <a:off x="3878" y="1648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5" name="Text Box 155"/>
            <p:cNvSpPr txBox="1">
              <a:spLocks noChangeArrowheads="1"/>
            </p:cNvSpPr>
            <p:nvPr/>
          </p:nvSpPr>
          <p:spPr bwMode="auto">
            <a:xfrm>
              <a:off x="4120" y="1162"/>
              <a:ext cx="4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Na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  <p:sp>
          <p:nvSpPr>
            <p:cNvPr id="51356" name="Text Box 156"/>
            <p:cNvSpPr txBox="1">
              <a:spLocks noChangeArrowheads="1"/>
            </p:cNvSpPr>
            <p:nvPr/>
          </p:nvSpPr>
          <p:spPr bwMode="auto">
            <a:xfrm>
              <a:off x="4117" y="1344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endParaRPr lang="en-US" altLang="zh-CN"/>
            </a:p>
          </p:txBody>
        </p:sp>
        <p:sp>
          <p:nvSpPr>
            <p:cNvPr id="51357" name="Rectangle 157"/>
            <p:cNvSpPr>
              <a:spLocks noChangeArrowheads="1"/>
            </p:cNvSpPr>
            <p:nvPr/>
          </p:nvSpPr>
          <p:spPr bwMode="auto">
            <a:xfrm>
              <a:off x="4093" y="1531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sp>
        <p:nvSpPr>
          <p:cNvPr id="51360" name="Text Box 160"/>
          <p:cNvSpPr txBox="1">
            <a:spLocks noChangeArrowheads="1"/>
          </p:cNvSpPr>
          <p:nvPr/>
        </p:nvSpPr>
        <p:spPr bwMode="auto">
          <a:xfrm>
            <a:off x="179388" y="2492375"/>
            <a:ext cx="84963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4】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        </a:t>
            </a:r>
            <a:r>
              <a:rPr lang="zh-CN" altLang="en-US">
                <a:latin typeface="Arial" charset="0"/>
              </a:rPr>
              <a:t>蔗糖与氯化钠两种物质形成溶液后有什么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区别</a:t>
            </a:r>
            <a:r>
              <a:rPr lang="zh-CN" altLang="en-US">
                <a:latin typeface="Arial" charset="0"/>
              </a:rPr>
              <a:t>与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联系</a:t>
            </a:r>
            <a:r>
              <a:rPr lang="zh-CN" altLang="en-US">
                <a:latin typeface="Arial" charset="0"/>
              </a:rPr>
              <a:t>？</a:t>
            </a: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827088" y="3576638"/>
            <a:ext cx="756126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区别：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蔗糖</a:t>
            </a:r>
            <a:r>
              <a:rPr lang="zh-CN" altLang="en-US">
                <a:latin typeface="Arial" charset="0"/>
              </a:rPr>
              <a:t>在水中是以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     而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氯化钠</a:t>
            </a:r>
            <a:r>
              <a:rPr lang="zh-CN" altLang="en-US">
                <a:latin typeface="Arial" charset="0"/>
              </a:rPr>
              <a:t>则是以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形式存在。</a:t>
            </a:r>
          </a:p>
        </p:txBody>
      </p:sp>
      <p:sp>
        <p:nvSpPr>
          <p:cNvPr id="51362" name="Text Box 162"/>
          <p:cNvSpPr txBox="1">
            <a:spLocks noChangeArrowheads="1"/>
          </p:cNvSpPr>
          <p:nvPr/>
        </p:nvSpPr>
        <p:spPr bwMode="auto">
          <a:xfrm>
            <a:off x="827088" y="4613275"/>
            <a:ext cx="788831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联系：两种溶液只要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水分不被蒸发</a:t>
            </a:r>
            <a:r>
              <a:rPr lang="zh-CN" altLang="en-US" dirty="0">
                <a:latin typeface="Arial" charset="0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温度不发生变化</a:t>
            </a:r>
            <a:r>
              <a:rPr lang="zh-CN" altLang="en-US" dirty="0">
                <a:latin typeface="Arial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蔗糖或氯化钠与水不会分离，取出其中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任意一部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          分</a:t>
            </a:r>
            <a:r>
              <a:rPr lang="zh-CN" altLang="en-US" dirty="0">
                <a:latin typeface="Arial" charset="0"/>
              </a:rPr>
              <a:t>进行比较，它们的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组成</a:t>
            </a:r>
            <a:r>
              <a:rPr lang="zh-CN" altLang="en-US" dirty="0">
                <a:latin typeface="Arial" charset="0"/>
              </a:rPr>
              <a:t>完全</a:t>
            </a:r>
            <a:r>
              <a:rPr lang="zh-CN" altLang="en-US" u="sng" dirty="0">
                <a:latin typeface="Arial" charset="0"/>
              </a:rPr>
              <a:t>             </a:t>
            </a:r>
            <a:r>
              <a:rPr lang="zh-CN" altLang="en-US" dirty="0">
                <a:latin typeface="Arial" charset="0"/>
              </a:rPr>
              <a:t>（填“相同” 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或“不相同”）。</a:t>
            </a:r>
          </a:p>
        </p:txBody>
      </p:sp>
      <p:sp>
        <p:nvSpPr>
          <p:cNvPr id="51363" name="Text Box 163"/>
          <p:cNvSpPr txBox="1">
            <a:spLocks noChangeArrowheads="1"/>
          </p:cNvSpPr>
          <p:nvPr/>
        </p:nvSpPr>
        <p:spPr bwMode="auto">
          <a:xfrm>
            <a:off x="3835400" y="62579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**</a:t>
            </a:r>
            <a:r>
              <a:rPr lang="zh-CN" altLang="en-US">
                <a:solidFill>
                  <a:srgbClr val="0000FF"/>
                </a:solidFill>
              </a:rPr>
              <a:t>两混合物都是</a:t>
            </a:r>
            <a:r>
              <a:rPr lang="zh-CN" altLang="en-US">
                <a:solidFill>
                  <a:srgbClr val="FF0000"/>
                </a:solidFill>
              </a:rPr>
              <a:t>稳定的</a:t>
            </a:r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7092950" y="623728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、均一的</a:t>
            </a: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4067175" y="3500438"/>
            <a:ext cx="100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分子</a:t>
            </a: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4052888" y="4051300"/>
            <a:ext cx="102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离子</a:t>
            </a:r>
          </a:p>
        </p:txBody>
      </p:sp>
      <p:sp>
        <p:nvSpPr>
          <p:cNvPr id="51373" name="Rectangle 173"/>
          <p:cNvSpPr>
            <a:spLocks noChangeArrowheads="1"/>
          </p:cNvSpPr>
          <p:nvPr/>
        </p:nvSpPr>
        <p:spPr bwMode="auto">
          <a:xfrm>
            <a:off x="5940425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相同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62" grpId="0"/>
      <p:bldP spid="51363" grpId="0"/>
      <p:bldP spid="51364" grpId="0"/>
      <p:bldP spid="51370" grpId="0"/>
      <p:bldP spid="51372" grpId="0"/>
      <p:bldP spid="513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68313" y="2433638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1</a:t>
            </a:r>
            <a:r>
              <a:rPr kumimoji="1" lang="zh-CN" altLang="en-US"/>
              <a:t>、概念：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55650" y="3465513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、溶液的组成：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0338" y="46894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被溶解的物质。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779838" y="5251450"/>
            <a:ext cx="223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a</a:t>
            </a:r>
            <a:r>
              <a:rPr kumimoji="1" lang="zh-CN" altLang="en-US">
                <a:solidFill>
                  <a:srgbClr val="0000FF"/>
                </a:solidFill>
              </a:rPr>
              <a:t>、均一性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5508625" y="5251450"/>
            <a:ext cx="157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b</a:t>
            </a:r>
            <a:r>
              <a:rPr kumimoji="1" lang="zh-CN" altLang="en-US">
                <a:solidFill>
                  <a:srgbClr val="0000FF"/>
                </a:solidFill>
              </a:rPr>
              <a:t>、稳定性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203575" y="3429000"/>
            <a:ext cx="5111750" cy="4667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液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=</a:t>
            </a:r>
            <a:r>
              <a:rPr kumimoji="1" lang="en-US" altLang="zh-CN">
                <a:solidFill>
                  <a:schemeClr val="bg1"/>
                </a:solidFill>
              </a:rPr>
              <a:t>  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剂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+</a:t>
            </a: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（溶质）  </a:t>
            </a:r>
          </a:p>
        </p:txBody>
      </p:sp>
      <p:sp>
        <p:nvSpPr>
          <p:cNvPr id="5134" name="Text Box 1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11188" y="1857375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一、什么是溶液？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2286000" y="2457450"/>
            <a:ext cx="631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/>
              <a:t>一种或几种物质</a:t>
            </a:r>
            <a:r>
              <a:rPr kumimoji="1" lang="zh-CN" altLang="en-US">
                <a:solidFill>
                  <a:srgbClr val="FF0000"/>
                </a:solidFill>
              </a:rPr>
              <a:t>分散到</a:t>
            </a:r>
            <a:r>
              <a:rPr kumimoji="1" lang="zh-CN" altLang="en-US"/>
              <a:t>另一种物质</a:t>
            </a:r>
            <a:r>
              <a:rPr kumimoji="1" lang="zh-CN" altLang="en-US">
                <a:solidFill>
                  <a:srgbClr val="FF0000"/>
                </a:solidFill>
              </a:rPr>
              <a:t>里，形成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均一</a:t>
            </a:r>
            <a:r>
              <a:rPr kumimoji="1" lang="zh-CN" altLang="en-US"/>
              <a:t>的、</a:t>
            </a:r>
            <a:r>
              <a:rPr kumimoji="1" lang="zh-CN" altLang="en-US">
                <a:solidFill>
                  <a:srgbClr val="0000FF"/>
                </a:solidFill>
              </a:rPr>
              <a:t>稳定</a:t>
            </a:r>
            <a:r>
              <a:rPr kumimoji="1" lang="zh-CN" altLang="en-US"/>
              <a:t>的</a:t>
            </a:r>
            <a:r>
              <a:rPr kumimoji="1" lang="zh-CN" altLang="en-US">
                <a:solidFill>
                  <a:srgbClr val="FF0000"/>
                </a:solidFill>
              </a:rPr>
              <a:t>混合物。</a:t>
            </a: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287463" y="4713288"/>
            <a:ext cx="157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b</a:t>
            </a:r>
            <a:r>
              <a:rPr kumimoji="1" lang="zh-CN" altLang="en-US"/>
              <a:t>、溶质：</a:t>
            </a: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1258888" y="4154488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a</a:t>
            </a:r>
            <a:r>
              <a:rPr kumimoji="1" lang="zh-CN" altLang="en-US"/>
              <a:t>、溶剂：</a:t>
            </a: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2700338" y="4113213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能溶解其它物质的物质。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84213" y="52768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3</a:t>
            </a:r>
            <a:r>
              <a:rPr kumimoji="1" lang="zh-CN" altLang="en-US"/>
              <a:t>、溶液的宏观特征：</a:t>
            </a:r>
          </a:p>
        </p:txBody>
      </p:sp>
      <p:sp>
        <p:nvSpPr>
          <p:cNvPr id="5141" name="WordArt 21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601186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如：水、酒精、汽油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7" grpId="0"/>
      <p:bldP spid="5128" grpId="1"/>
      <p:bldP spid="5129" grpId="0"/>
      <p:bldP spid="5130" grpId="0"/>
      <p:bldP spid="5132" grpId="0" animBg="1"/>
      <p:bldP spid="5135" grpId="0"/>
      <p:bldP spid="5136" grpId="0"/>
      <p:bldP spid="5137" grpId="0"/>
      <p:bldP spid="5138" grpId="0"/>
      <p:bldP spid="5124" grpId="0"/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034" name="Group 98"/>
          <p:cNvGraphicFramePr>
            <a:graphicFrameLocks noGrp="1"/>
          </p:cNvGraphicFramePr>
          <p:nvPr/>
        </p:nvGraphicFramePr>
        <p:xfrm>
          <a:off x="395288" y="1412875"/>
          <a:ext cx="8280400" cy="1936750"/>
        </p:xfrm>
        <a:graphic>
          <a:graphicData uri="http://schemas.openxmlformats.org/drawingml/2006/table">
            <a:tbl>
              <a:tblPr/>
              <a:tblGrid>
                <a:gridCol w="2016125"/>
                <a:gridCol w="1079500"/>
                <a:gridCol w="865187"/>
                <a:gridCol w="2232025"/>
                <a:gridCol w="1150938"/>
                <a:gridCol w="936625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蔗糖溶液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碘的酒精溶液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氯化钠溶液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硫酸铜溶液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油脂的汽油溶液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氢氧化钠溶液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9990" name="Group 54"/>
          <p:cNvGrpSpPr>
            <a:grpSpLocks/>
          </p:cNvGrpSpPr>
          <p:nvPr/>
        </p:nvGrpSpPr>
        <p:grpSpPr bwMode="auto">
          <a:xfrm>
            <a:off x="250825" y="3644900"/>
            <a:ext cx="8637588" cy="1766888"/>
            <a:chOff x="295" y="297"/>
            <a:chExt cx="5441" cy="902"/>
          </a:xfrm>
        </p:grpSpPr>
        <p:sp>
          <p:nvSpPr>
            <p:cNvPr id="39991" name="Text Box 55"/>
            <p:cNvSpPr txBox="1">
              <a:spLocks noChangeArrowheads="1"/>
            </p:cNvSpPr>
            <p:nvPr/>
          </p:nvSpPr>
          <p:spPr bwMode="auto">
            <a:xfrm>
              <a:off x="295" y="297"/>
              <a:ext cx="98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5】</a:t>
              </a:r>
            </a:p>
          </p:txBody>
        </p:sp>
        <p:sp>
          <p:nvSpPr>
            <p:cNvPr id="39992" name="Text Box 56"/>
            <p:cNvSpPr txBox="1">
              <a:spLocks noChangeArrowheads="1"/>
            </p:cNvSpPr>
            <p:nvPr/>
          </p:nvSpPr>
          <p:spPr bwMode="auto">
            <a:xfrm>
              <a:off x="340" y="602"/>
              <a:ext cx="5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  <a:r>
                <a:rPr lang="zh-CN" altLang="en-US"/>
                <a:t>、溶液一定是无色透明的吗？无色透明的液体一定是溶液吗？</a:t>
              </a:r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340" y="965"/>
              <a:ext cx="4628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  <a:r>
                <a:rPr lang="zh-CN" altLang="en-US"/>
                <a:t>、溶液一定是均一的吗？均一的液体一定是溶液吗？</a:t>
              </a:r>
            </a:p>
          </p:txBody>
        </p:sp>
      </p:grpSp>
      <p:sp>
        <p:nvSpPr>
          <p:cNvPr id="39998" name="Text Box 62"/>
          <p:cNvSpPr txBox="1">
            <a:spLocks noChangeArrowheads="1"/>
          </p:cNvSpPr>
          <p:nvPr/>
        </p:nvSpPr>
        <p:spPr bwMode="auto">
          <a:xfrm>
            <a:off x="611188" y="6207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】</a:t>
            </a:r>
            <a:r>
              <a:rPr lang="zh-CN" altLang="en-US"/>
              <a:t>指出下列溶液中的溶质和溶剂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2246" name="Group 22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2244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224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graphicFrame>
        <p:nvGraphicFramePr>
          <p:cNvPr id="52286" name="Group 62"/>
          <p:cNvGraphicFramePr>
            <a:graphicFrameLocks noGrp="1"/>
          </p:cNvGraphicFramePr>
          <p:nvPr/>
        </p:nvGraphicFramePr>
        <p:xfrm>
          <a:off x="395288" y="3429000"/>
          <a:ext cx="8497887" cy="2736850"/>
        </p:xfrm>
        <a:graphic>
          <a:graphicData uri="http://schemas.openxmlformats.org/drawingml/2006/table">
            <a:tbl>
              <a:tblPr/>
              <a:tblGrid>
                <a:gridCol w="1728787"/>
                <a:gridCol w="1152525"/>
                <a:gridCol w="5616575"/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3348038" y="4005263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碘几乎不</a:t>
            </a:r>
            <a:r>
              <a:rPr lang="zh-CN" altLang="en-US" dirty="0" smtClean="0">
                <a:solidFill>
                  <a:srgbClr val="0000CC"/>
                </a:solidFill>
              </a:rPr>
              <a:t>溶解</a:t>
            </a:r>
            <a:r>
              <a:rPr lang="zh-CN" altLang="en-US" dirty="0" smtClean="0">
                <a:solidFill>
                  <a:srgbClr val="FF0000"/>
                </a:solidFill>
              </a:rPr>
              <a:t>或没有明显变化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3348038" y="45561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碘溶解，溶液呈现棕色</a:t>
            </a: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3348038" y="5084763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高锰酸钾溶解，溶液呈现紫红色</a:t>
            </a: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3348038" y="5635625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高锰酸钾不溶解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1" grpId="0"/>
      <p:bldP spid="52282" grpId="0"/>
      <p:bldP spid="52283" grpId="0"/>
      <p:bldP spid="522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4000" y="3527425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7】</a:t>
            </a:r>
            <a:r>
              <a:rPr lang="zh-CN" altLang="en-US"/>
              <a:t>本试验中共有几组对比？每一组对比分别控制了什么</a:t>
            </a:r>
          </a:p>
          <a:p>
            <a:r>
              <a:rPr lang="zh-CN" altLang="en-US"/>
              <a:t>                  变量？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771775" y="3862388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各组对比中的变量又分别是什么？</a:t>
            </a: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5309" name="Group 13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5310" name="Picture 1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5311" name="Text Box 15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254000" y="4487863"/>
            <a:ext cx="8413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1】_____________________________________________</a:t>
            </a:r>
          </a:p>
          <a:p>
            <a:r>
              <a:rPr lang="en-US" altLang="zh-CN"/>
              <a:t>                  _____________________________________________</a:t>
            </a:r>
            <a:endParaRPr lang="en-US" altLang="zh-CN">
              <a:solidFill>
                <a:srgbClr val="0000CC"/>
              </a:solidFill>
            </a:endParaRPr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628775" y="44370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同一物质在不同溶剂中的溶解性不同，</a:t>
            </a: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1646238" y="4462463"/>
            <a:ext cx="6889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                                                                    </a:t>
            </a:r>
            <a:r>
              <a:rPr lang="zh-CN" altLang="en-US">
                <a:solidFill>
                  <a:srgbClr val="0000CC"/>
                </a:solidFill>
              </a:rPr>
              <a:t>不同物质在</a:t>
            </a:r>
          </a:p>
          <a:p>
            <a:r>
              <a:rPr lang="zh-CN" altLang="en-US">
                <a:solidFill>
                  <a:srgbClr val="0000CC"/>
                </a:solidFill>
              </a:rPr>
              <a:t>同一溶剂中的溶解性也不同。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254000" y="5419725"/>
            <a:ext cx="853284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2】_____________________________________________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1768474" y="5373688"/>
            <a:ext cx="75898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300" dirty="0" smtClean="0">
                <a:solidFill>
                  <a:srgbClr val="0000CC"/>
                </a:solidFill>
              </a:rPr>
              <a:t>一定温度下，</a:t>
            </a:r>
            <a:r>
              <a:rPr lang="zh-CN" altLang="en-US" sz="2300" dirty="0" smtClean="0">
                <a:solidFill>
                  <a:srgbClr val="FF0000"/>
                </a:solidFill>
              </a:rPr>
              <a:t>溶质</a:t>
            </a:r>
            <a:r>
              <a:rPr lang="zh-CN" altLang="en-US" sz="2300" dirty="0">
                <a:solidFill>
                  <a:srgbClr val="FF0000"/>
                </a:solidFill>
              </a:rPr>
              <a:t>的溶解性与溶质、溶剂的种类</a:t>
            </a:r>
            <a:r>
              <a:rPr lang="zh-CN" altLang="en-US" sz="2300" dirty="0" smtClean="0">
                <a:solidFill>
                  <a:srgbClr val="FF0000"/>
                </a:solidFill>
              </a:rPr>
              <a:t>相关。</a:t>
            </a:r>
            <a:endParaRPr lang="zh-CN" altLang="en-US" sz="23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12" grpId="0"/>
      <p:bldP spid="55314" grpId="0"/>
      <p:bldP spid="55315" grpId="0"/>
      <p:bldP spid="55316" grpId="0"/>
      <p:bldP spid="55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6" name="Group 8"/>
          <p:cNvGrpSpPr>
            <a:grpSpLocks/>
          </p:cNvGrpSpPr>
          <p:nvPr/>
        </p:nvGrpSpPr>
        <p:grpSpPr bwMode="auto">
          <a:xfrm>
            <a:off x="1763713" y="1628775"/>
            <a:ext cx="5545137" cy="3073400"/>
            <a:chOff x="1111" y="754"/>
            <a:chExt cx="3855" cy="2167"/>
          </a:xfrm>
        </p:grpSpPr>
        <p:pic>
          <p:nvPicPr>
            <p:cNvPr id="37892" name="Picture 4" descr="图9-5 水和乙醇能够互溶吗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11" y="754"/>
              <a:ext cx="3311" cy="1754"/>
            </a:xfrm>
            <a:prstGeom prst="rect">
              <a:avLst/>
            </a:prstGeom>
            <a:noFill/>
          </p:spPr>
        </p:pic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1156" y="2598"/>
              <a:ext cx="3810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</a:rPr>
                <a:t>实验</a:t>
              </a:r>
              <a:r>
                <a:rPr lang="en-US" altLang="zh-CN">
                  <a:solidFill>
                    <a:srgbClr val="FF0000"/>
                  </a:solidFill>
                </a:rPr>
                <a:t>9-3</a:t>
              </a:r>
              <a:r>
                <a:rPr lang="en-US" altLang="zh-CN"/>
                <a:t>       </a:t>
              </a:r>
              <a:r>
                <a:rPr lang="zh-CN" altLang="en-US"/>
                <a:t>图</a:t>
              </a:r>
              <a:r>
                <a:rPr lang="en-US" altLang="zh-CN"/>
                <a:t>9-4 </a:t>
              </a:r>
              <a:r>
                <a:rPr lang="zh-CN" altLang="en-US"/>
                <a:t>乙醇能溶于水吗？</a:t>
              </a:r>
            </a:p>
          </p:txBody>
        </p:sp>
      </p:grp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539750" y="620713"/>
            <a:ext cx="431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8】</a:t>
            </a:r>
            <a:r>
              <a:rPr lang="zh-CN" altLang="en-US"/>
              <a:t>溶质一定是固体吗？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250825" y="4941888"/>
            <a:ext cx="6005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】</a:t>
            </a:r>
            <a:r>
              <a:rPr lang="zh-CN" altLang="en-US">
                <a:solidFill>
                  <a:srgbClr val="0000CC"/>
                </a:solidFill>
              </a:rPr>
              <a:t>溶质不一定是固体，可以是液体，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084888" y="494188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也可以是气体；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1476375" y="5446713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如盐酸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2484438" y="544671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、碳酸饮料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8" grpId="0"/>
      <p:bldP spid="37899" grpId="0"/>
      <p:bldP spid="379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03" name="AutoShape 95"/>
          <p:cNvSpPr>
            <a:spLocks noChangeArrowheads="1"/>
          </p:cNvSpPr>
          <p:nvPr/>
        </p:nvSpPr>
        <p:spPr bwMode="auto">
          <a:xfrm>
            <a:off x="5435600" y="188913"/>
            <a:ext cx="2232025" cy="865187"/>
          </a:xfrm>
          <a:prstGeom prst="wedgeRoundRectCallout">
            <a:avLst>
              <a:gd name="adj1" fmla="val 30440"/>
              <a:gd name="adj2" fmla="val 283394"/>
              <a:gd name="adj3" fmla="val 16667"/>
            </a:avLst>
          </a:prstGeom>
          <a:solidFill>
            <a:srgbClr val="FF0000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无论水的体积为多少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520700" y="550863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r>
              <a:rPr kumimoji="1" lang="zh-CN" altLang="en-US"/>
              <a:t>溶液中</a:t>
            </a:r>
            <a:r>
              <a:rPr kumimoji="1" lang="zh-CN" altLang="en-US">
                <a:solidFill>
                  <a:srgbClr val="FF0000"/>
                </a:solidFill>
              </a:rPr>
              <a:t>溶质</a:t>
            </a:r>
            <a:r>
              <a:rPr kumimoji="1" lang="zh-CN" altLang="en-US"/>
              <a:t>和</a:t>
            </a:r>
            <a:r>
              <a:rPr kumimoji="1" lang="zh-CN" altLang="en-US">
                <a:solidFill>
                  <a:srgbClr val="FF0000"/>
                </a:solidFill>
              </a:rPr>
              <a:t>溶剂</a:t>
            </a:r>
            <a:r>
              <a:rPr kumimoji="1" lang="zh-CN" altLang="en-US"/>
              <a:t>的确定</a:t>
            </a:r>
            <a:endParaRPr lang="zh-CN" altLang="en-US">
              <a:solidFill>
                <a:srgbClr val="0000FF"/>
              </a:solidFill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/>
        </p:nvGraphicFramePr>
        <p:xfrm>
          <a:off x="539750" y="1052513"/>
          <a:ext cx="8066088" cy="2438400"/>
        </p:xfrm>
        <a:graphic>
          <a:graphicData uri="http://schemas.openxmlformats.org/drawingml/2006/table">
            <a:tbl>
              <a:tblPr/>
              <a:tblGrid>
                <a:gridCol w="1728788"/>
                <a:gridCol w="1582737"/>
                <a:gridCol w="2233613"/>
                <a:gridCol w="2520950"/>
              </a:tblGrid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体   系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固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没有水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有   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94" name="Text Box 86"/>
          <p:cNvSpPr txBox="1">
            <a:spLocks noChangeArrowheads="1"/>
          </p:cNvSpPr>
          <p:nvPr/>
        </p:nvSpPr>
        <p:spPr bwMode="auto">
          <a:xfrm>
            <a:off x="4572000" y="1566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气体</a:t>
            </a:r>
          </a:p>
        </p:txBody>
      </p:sp>
      <p:sp>
        <p:nvSpPr>
          <p:cNvPr id="17495" name="Text Box 87"/>
          <p:cNvSpPr txBox="1">
            <a:spLocks noChangeArrowheads="1"/>
          </p:cNvSpPr>
          <p:nvPr/>
        </p:nvSpPr>
        <p:spPr bwMode="auto">
          <a:xfrm>
            <a:off x="6948488" y="156686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  <a:endParaRPr kumimoji="1" lang="zh-CN" altLang="en-US"/>
          </a:p>
        </p:txBody>
      </p:sp>
      <p:sp>
        <p:nvSpPr>
          <p:cNvPr id="17496" name="Text Box 88"/>
          <p:cNvSpPr txBox="1">
            <a:spLocks noChangeArrowheads="1"/>
          </p:cNvSpPr>
          <p:nvPr/>
        </p:nvSpPr>
        <p:spPr bwMode="auto">
          <a:xfrm>
            <a:off x="4572000" y="2060575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固体</a:t>
            </a:r>
          </a:p>
        </p:txBody>
      </p:sp>
      <p:sp>
        <p:nvSpPr>
          <p:cNvPr id="17497" name="Text Box 89"/>
          <p:cNvSpPr txBox="1">
            <a:spLocks noChangeArrowheads="1"/>
          </p:cNvSpPr>
          <p:nvPr/>
        </p:nvSpPr>
        <p:spPr bwMode="auto">
          <a:xfrm>
            <a:off x="6932613" y="2060575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</a:p>
        </p:txBody>
      </p:sp>
      <p:sp>
        <p:nvSpPr>
          <p:cNvPr id="17498" name="Text Box 90"/>
          <p:cNvSpPr txBox="1">
            <a:spLocks noChangeArrowheads="1"/>
          </p:cNvSpPr>
          <p:nvPr/>
        </p:nvSpPr>
        <p:spPr bwMode="auto">
          <a:xfrm>
            <a:off x="4572000" y="256381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量少</a:t>
            </a:r>
          </a:p>
        </p:txBody>
      </p:sp>
      <p:sp>
        <p:nvSpPr>
          <p:cNvPr id="17499" name="Text Box 91"/>
          <p:cNvSpPr txBox="1">
            <a:spLocks noChangeArrowheads="1"/>
          </p:cNvSpPr>
          <p:nvPr/>
        </p:nvSpPr>
        <p:spPr bwMode="auto">
          <a:xfrm>
            <a:off x="6935788" y="257175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量多</a:t>
            </a:r>
            <a:endParaRPr kumimoji="1" lang="zh-CN" altLang="en-US"/>
          </a:p>
        </p:txBody>
      </p:sp>
      <p:sp>
        <p:nvSpPr>
          <p:cNvPr id="17500" name="Text Box 92"/>
          <p:cNvSpPr txBox="1">
            <a:spLocks noChangeArrowheads="1"/>
          </p:cNvSpPr>
          <p:nvPr/>
        </p:nvSpPr>
        <p:spPr bwMode="auto">
          <a:xfrm>
            <a:off x="4284663" y="3011488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非水物质</a:t>
            </a:r>
            <a:endParaRPr kumimoji="1" lang="zh-CN" altLang="en-US"/>
          </a:p>
        </p:txBody>
      </p:sp>
      <p:sp>
        <p:nvSpPr>
          <p:cNvPr id="17501" name="Text Box 93"/>
          <p:cNvSpPr txBox="1">
            <a:spLocks noChangeArrowheads="1"/>
          </p:cNvSpPr>
          <p:nvPr/>
        </p:nvSpPr>
        <p:spPr bwMode="auto">
          <a:xfrm>
            <a:off x="7019925" y="299720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17507" name="Text Box 99"/>
          <p:cNvSpPr txBox="1">
            <a:spLocks noChangeArrowheads="1"/>
          </p:cNvSpPr>
          <p:nvPr/>
        </p:nvSpPr>
        <p:spPr bwMode="auto">
          <a:xfrm>
            <a:off x="468313" y="364490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1】</a:t>
            </a:r>
            <a:endParaRPr lang="en-US" altLang="zh-CN">
              <a:solidFill>
                <a:srgbClr val="0000FF"/>
              </a:solidFill>
            </a:endParaRPr>
          </a:p>
        </p:txBody>
      </p:sp>
      <p:graphicFrame>
        <p:nvGraphicFramePr>
          <p:cNvPr id="17508" name="Group 100"/>
          <p:cNvGraphicFramePr>
            <a:graphicFrameLocks noGrp="1"/>
          </p:cNvGraphicFramePr>
          <p:nvPr/>
        </p:nvGraphicFramePr>
        <p:xfrm>
          <a:off x="468313" y="4138613"/>
          <a:ext cx="8280400" cy="2343912"/>
        </p:xfrm>
        <a:graphic>
          <a:graphicData uri="http://schemas.openxmlformats.org/drawingml/2006/table">
            <a:tbl>
              <a:tblPr/>
              <a:tblGrid>
                <a:gridCol w="1739900"/>
                <a:gridCol w="1019175"/>
                <a:gridCol w="1201737"/>
                <a:gridCol w="2016125"/>
                <a:gridCol w="1079500"/>
                <a:gridCol w="1223963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澄清石灰水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汽油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煤油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碳酸钠溶液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53°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的白酒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3" grpId="0" animBg="1"/>
      <p:bldP spid="17494" grpId="0" autoUpdateAnimBg="0"/>
      <p:bldP spid="17495" grpId="0" autoUpdateAnimBg="0"/>
      <p:bldP spid="17496" grpId="0" autoUpdateAnimBg="0"/>
      <p:bldP spid="17497" grpId="0" autoUpdateAnimBg="0"/>
      <p:bldP spid="17498" grpId="0" autoUpdateAnimBg="0"/>
      <p:bldP spid="17499" grpId="0" autoUpdateAnimBg="0"/>
      <p:bldP spid="17500" grpId="0" autoUpdateAnimBg="0"/>
      <p:bldP spid="17501" grpId="0" autoUpdateAnimBg="0"/>
      <p:bldP spid="17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342900" y="1300163"/>
            <a:ext cx="8413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小红感冒发烧去医院输液，护士在给她输液前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先用碘酒擦拭</a:t>
            </a:r>
          </a:p>
          <a:p>
            <a:r>
              <a:rPr kumimoji="1" lang="zh-CN" altLang="en-US">
                <a:latin typeface="宋体" pitchFamily="2" charset="-122"/>
              </a:rPr>
              <a:t>后，又用蘸取</a:t>
            </a:r>
            <a:r>
              <a:rPr kumimoji="1" lang="en-US" altLang="zh-CN">
                <a:latin typeface="宋体" pitchFamily="2" charset="-122"/>
              </a:rPr>
              <a:t>75%</a:t>
            </a:r>
            <a:r>
              <a:rPr kumimoji="1" lang="zh-CN" altLang="en-US">
                <a:latin typeface="宋体" pitchFamily="2" charset="-122"/>
              </a:rPr>
              <a:t>的酒精的棉球擦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输液后还帮她补充了一小瓶</a:t>
            </a:r>
          </a:p>
          <a:p>
            <a:r>
              <a:rPr kumimoji="1" lang="zh-CN" altLang="en-US">
                <a:latin typeface="宋体" pitchFamily="2" charset="-122"/>
              </a:rPr>
              <a:t>的</a:t>
            </a:r>
            <a:r>
              <a:rPr kumimoji="1" lang="en-US" altLang="zh-CN">
                <a:latin typeface="宋体" pitchFamily="2" charset="-122"/>
              </a:rPr>
              <a:t>0.9%</a:t>
            </a:r>
            <a:r>
              <a:rPr kumimoji="1" lang="zh-CN" altLang="en-US">
                <a:latin typeface="宋体" pitchFamily="2" charset="-122"/>
              </a:rPr>
              <a:t>的生理盐水。小红接触了哪些溶液呢？ 它们的溶质和</a:t>
            </a:r>
          </a:p>
          <a:p>
            <a:r>
              <a:rPr kumimoji="1" lang="zh-CN" altLang="en-US">
                <a:latin typeface="宋体" pitchFamily="2" charset="-122"/>
              </a:rPr>
              <a:t>溶剂分别是什么？</a:t>
            </a:r>
          </a:p>
        </p:txBody>
      </p:sp>
      <p:sp>
        <p:nvSpPr>
          <p:cNvPr id="54410" name="Text Box 138"/>
          <p:cNvSpPr txBox="1">
            <a:spLocks noChangeArrowheads="1"/>
          </p:cNvSpPr>
          <p:nvPr/>
        </p:nvSpPr>
        <p:spPr bwMode="auto">
          <a:xfrm>
            <a:off x="250825" y="69215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2】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755650" y="4228935"/>
            <a:ext cx="52854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作业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《100</a:t>
            </a:r>
            <a:r>
              <a:rPr lang="zh-CN" altLang="en-US" dirty="0" smtClean="0">
                <a:solidFill>
                  <a:srgbClr val="0000CC"/>
                </a:solidFill>
              </a:rPr>
              <a:t>分</a:t>
            </a:r>
            <a:r>
              <a:rPr lang="en-US" altLang="zh-CN" dirty="0" smtClean="0">
                <a:solidFill>
                  <a:srgbClr val="0000CC"/>
                </a:solidFill>
              </a:rPr>
              <a:t>》</a:t>
            </a:r>
            <a:r>
              <a:rPr lang="zh-CN" altLang="en-US" dirty="0" smtClean="0">
                <a:solidFill>
                  <a:srgbClr val="0000CC"/>
                </a:solidFill>
              </a:rPr>
              <a:t>第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课时</a:t>
            </a:r>
            <a:endParaRPr lang="en-US" altLang="zh-CN" dirty="0" smtClean="0">
              <a:solidFill>
                <a:srgbClr val="0000CC"/>
              </a:solidFill>
            </a:endParaRPr>
          </a:p>
          <a:p>
            <a:endParaRPr lang="en-US" altLang="zh-CN" dirty="0" smtClean="0">
              <a:solidFill>
                <a:srgbClr val="0000CC"/>
              </a:solidFill>
            </a:endParaRPr>
          </a:p>
          <a:p>
            <a:r>
              <a:rPr lang="en-US" altLang="zh-CN" dirty="0" smtClean="0">
                <a:solidFill>
                  <a:srgbClr val="0000CC"/>
                </a:solidFill>
              </a:rPr>
              <a:t>             2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P</a:t>
            </a:r>
            <a:r>
              <a:rPr lang="en-US" altLang="zh-CN" baseline="-25000" dirty="0" smtClean="0">
                <a:solidFill>
                  <a:srgbClr val="0000CC"/>
                </a:solidFill>
              </a:rPr>
              <a:t>32</a:t>
            </a:r>
            <a:r>
              <a:rPr lang="en-US" altLang="zh-CN" dirty="0" smtClean="0">
                <a:solidFill>
                  <a:srgbClr val="0000CC"/>
                </a:solidFill>
              </a:rPr>
              <a:t> 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zh-CN" altLang="en-US" dirty="0"/>
              <a:t> 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3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5</a:t>
            </a:r>
            <a:r>
              <a:rPr lang="zh-CN" altLang="en-US" dirty="0">
                <a:solidFill>
                  <a:srgbClr val="0000CC"/>
                </a:solidFill>
              </a:rPr>
              <a:t>（书上）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907" y="3071810"/>
            <a:ext cx="8823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思考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在</a:t>
            </a:r>
            <a:r>
              <a:rPr lang="en-US" altLang="zh-CN" dirty="0" smtClean="0"/>
              <a:t>10mL</a:t>
            </a:r>
            <a:r>
              <a:rPr lang="zh-CN" altLang="en-US" dirty="0" smtClean="0"/>
              <a:t>稀硫酸溶液中加入少量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粒，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粒完全溶解，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请问</a:t>
            </a:r>
            <a:r>
              <a:rPr lang="zh-CN" altLang="en-US" dirty="0" smtClean="0">
                <a:solidFill>
                  <a:srgbClr val="FF0000"/>
                </a:solidFill>
              </a:rPr>
              <a:t>得到什么溶液</a:t>
            </a:r>
            <a:r>
              <a:rPr lang="zh-CN" altLang="en-US" dirty="0" smtClean="0"/>
              <a:t>？</a:t>
            </a:r>
            <a:r>
              <a:rPr lang="zh-CN" altLang="en-US" dirty="0" smtClean="0">
                <a:solidFill>
                  <a:srgbClr val="0000CC"/>
                </a:solidFill>
              </a:rPr>
              <a:t>溶质是什么？溶剂是什么</a:t>
            </a:r>
            <a:r>
              <a:rPr lang="zh-CN" altLang="en-US" dirty="0" smtClean="0"/>
              <a:t>？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93" grpId="0"/>
      <p:bldP spid="5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2251</TotalTime>
  <Words>893</Words>
  <Application>Microsoft PowerPoint</Application>
  <PresentationFormat>全屏显示(4:3)</PresentationFormat>
  <Paragraphs>154</Paragraphs>
  <Slides>12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Edge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admin</cp:lastModifiedBy>
  <cp:revision>155</cp:revision>
  <dcterms:created xsi:type="dcterms:W3CDTF">2000-09-07T23:32:50Z</dcterms:created>
  <dcterms:modified xsi:type="dcterms:W3CDTF">2018-12-22T05:50:42Z</dcterms:modified>
</cp:coreProperties>
</file>