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7" r:id="rId2"/>
    <p:sldId id="319" r:id="rId3"/>
    <p:sldId id="300" r:id="rId4"/>
    <p:sldId id="320" r:id="rId5"/>
    <p:sldId id="301" r:id="rId6"/>
    <p:sldId id="302" r:id="rId7"/>
    <p:sldId id="321" r:id="rId8"/>
    <p:sldId id="305" r:id="rId9"/>
    <p:sldId id="296" r:id="rId10"/>
    <p:sldId id="306" r:id="rId11"/>
    <p:sldId id="276" r:id="rId12"/>
    <p:sldId id="307" r:id="rId13"/>
    <p:sldId id="308" r:id="rId14"/>
    <p:sldId id="309" r:id="rId15"/>
    <p:sldId id="311" r:id="rId16"/>
    <p:sldId id="312" r:id="rId17"/>
    <p:sldId id="313" r:id="rId18"/>
    <p:sldId id="314" r:id="rId19"/>
    <p:sldId id="315" r:id="rId20"/>
    <p:sldId id="317" r:id="rId21"/>
    <p:sldId id="316" r:id="rId22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CC66"/>
    <a:srgbClr val="FF9933"/>
    <a:srgbClr val="993300"/>
    <a:srgbClr val="CC6600"/>
    <a:srgbClr val="FFFF66"/>
    <a:srgbClr val="CCFF99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12" autoAdjust="0"/>
    <p:restoredTop sz="94660"/>
  </p:normalViewPr>
  <p:slideViewPr>
    <p:cSldViewPr>
      <p:cViewPr varScale="1">
        <p:scale>
          <a:sx n="93" d="100"/>
          <a:sy n="93" d="100"/>
        </p:scale>
        <p:origin x="861" y="8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0.xml"/><Relationship Id="rId2" Type="http://schemas.openxmlformats.org/officeDocument/2006/relationships/slide" Target="slides/slide4.xml"/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4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9DA21B2D-4555-4950-9095-EA046FD4190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156CE016-0D90-42EF-83AC-596CFDDF21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F2E9DDAF-47A2-4DC4-9D39-FC8788684D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250D51-DE19-49E9-BFCD-A1A62D3619C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6818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1F4968ED-D1C1-443E-9330-D0F5145B45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BA4757F7-0E59-4EEB-9CF7-FA02884B8A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F1FFF212-B7BC-488C-A021-C1BBC083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A6688C-87ED-436F-9D3C-803D9406DA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503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3B8654E2-F592-4822-9F81-145493EA4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14AD53EF-5E41-4577-AD96-61ED9ACC35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FFD99046-EC2E-4D1A-9635-31920E3A74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B54B40-3D3A-4673-91A4-5D05F196DA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5667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4DBC79BB-B4CF-4C6E-9039-08B4DF9E8D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969EE130-E82A-48DC-8443-8A59083072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03A54132-94FA-4339-942E-240419D292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F559C6-69BF-4574-B093-24801D5F2C3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8255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28A3F575-5F92-406B-887C-75F8794EFA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27">
            <a:extLst>
              <a:ext uri="{FF2B5EF4-FFF2-40B4-BE49-F238E27FC236}">
                <a16:creationId xmlns:a16="http://schemas.microsoft.com/office/drawing/2014/main" id="{BE13D265-0B0E-4D37-9062-E6DA1EE76F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028">
            <a:extLst>
              <a:ext uri="{FF2B5EF4-FFF2-40B4-BE49-F238E27FC236}">
                <a16:creationId xmlns:a16="http://schemas.microsoft.com/office/drawing/2014/main" id="{5A3E4EDC-7D05-4C38-9564-5E23DBD6B2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1FF7CD-8587-466C-9DAF-D05AEFFFDD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160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026">
            <a:extLst>
              <a:ext uri="{FF2B5EF4-FFF2-40B4-BE49-F238E27FC236}">
                <a16:creationId xmlns:a16="http://schemas.microsoft.com/office/drawing/2014/main" id="{23F08B9E-AAF1-441F-9491-D62E3C042E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7">
            <a:extLst>
              <a:ext uri="{FF2B5EF4-FFF2-40B4-BE49-F238E27FC236}">
                <a16:creationId xmlns:a16="http://schemas.microsoft.com/office/drawing/2014/main" id="{3BBD9F44-E921-483A-BEA5-7301B30722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CD1D6240-5FBF-4D05-AB23-2E90B3AD0B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6493B3-C7AA-4789-B986-E876809D4A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6037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>
            <a:extLst>
              <a:ext uri="{FF2B5EF4-FFF2-40B4-BE49-F238E27FC236}">
                <a16:creationId xmlns:a16="http://schemas.microsoft.com/office/drawing/2014/main" id="{B7610FEB-8510-4897-9860-F4FB4A7DBC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027">
            <a:extLst>
              <a:ext uri="{FF2B5EF4-FFF2-40B4-BE49-F238E27FC236}">
                <a16:creationId xmlns:a16="http://schemas.microsoft.com/office/drawing/2014/main" id="{BBB1B95B-8E27-49EF-8D13-30BBA5B9E1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8">
            <a:extLst>
              <a:ext uri="{FF2B5EF4-FFF2-40B4-BE49-F238E27FC236}">
                <a16:creationId xmlns:a16="http://schemas.microsoft.com/office/drawing/2014/main" id="{5CC747BF-E658-47DE-BFF4-82E536A6C8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5A4C09-F6F1-43DF-A34A-51ED78E36E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42512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B34D4C59-8C40-47CC-B4AC-4A782F33B7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528AF27B-8282-4092-A6C8-4BC1AB8E5C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54136847-8AD1-4866-A82C-F4FCC4A716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A9191A-0EDB-4167-A446-116492F1BA0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671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B21749FC-1A90-4AEC-A239-6D23BB1E68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F6F809EC-D957-432D-8A84-B84FE0F237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0B7D44B8-81A1-4B3B-AE89-C6C70D2712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8E6A90-F6A0-4FAA-A3C9-9738BA702F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1406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3F95907D-3288-48CD-969C-B0188ADE17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63B921BA-60A3-4FFB-A568-83521578C7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8B980415-0291-4B4D-B786-46DA0A4B52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F8E604-E686-45DB-9DAC-7C1D55197A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784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3FDB589A-6AFB-48F9-AA0C-C9BD41399E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4026714F-944E-42A6-8FF5-1ADC1594D2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F3E65A66-FA80-4F95-B416-691B37FBA3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9EA05E-C465-4E97-BEAD-37BA16E639E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68768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Rectangle 1026">
            <a:extLst>
              <a:ext uri="{FF2B5EF4-FFF2-40B4-BE49-F238E27FC236}">
                <a16:creationId xmlns:a16="http://schemas.microsoft.com/office/drawing/2014/main" id="{E6C07A64-7C62-4FDE-B2D3-127DBB076F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7">
            <a:extLst>
              <a:ext uri="{FF2B5EF4-FFF2-40B4-BE49-F238E27FC236}">
                <a16:creationId xmlns:a16="http://schemas.microsoft.com/office/drawing/2014/main" id="{CAA24771-D284-4677-A7B8-15C0CCA035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28">
            <a:extLst>
              <a:ext uri="{FF2B5EF4-FFF2-40B4-BE49-F238E27FC236}">
                <a16:creationId xmlns:a16="http://schemas.microsoft.com/office/drawing/2014/main" id="{82D904A6-3945-49FA-A277-1DAD223640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51A63F-7864-4337-8CB0-9DCEFD90B1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777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7BAD23E7-1C49-40CD-9719-84445A5412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C7C27A84-A05B-44AB-ADC9-15D0C1F2C9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3987A85E-078E-444D-B4C3-F992000E8F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2D3A68-3543-400F-9B0B-85663A4892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9160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3C90936D-69BA-42B0-9F8B-DB6ABD4106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27">
            <a:extLst>
              <a:ext uri="{FF2B5EF4-FFF2-40B4-BE49-F238E27FC236}">
                <a16:creationId xmlns:a16="http://schemas.microsoft.com/office/drawing/2014/main" id="{8AA53B9C-28C0-4643-AC7E-EB7626207F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028">
            <a:extLst>
              <a:ext uri="{FF2B5EF4-FFF2-40B4-BE49-F238E27FC236}">
                <a16:creationId xmlns:a16="http://schemas.microsoft.com/office/drawing/2014/main" id="{FBCCE99F-111A-4509-B558-E98F364039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663D48-2B0B-422D-B0AD-4843772D174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27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Rectangle 1026">
            <a:extLst>
              <a:ext uri="{FF2B5EF4-FFF2-40B4-BE49-F238E27FC236}">
                <a16:creationId xmlns:a16="http://schemas.microsoft.com/office/drawing/2014/main" id="{7CF88454-9BDB-48DA-B0F5-8F4049E1E9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7">
            <a:extLst>
              <a:ext uri="{FF2B5EF4-FFF2-40B4-BE49-F238E27FC236}">
                <a16:creationId xmlns:a16="http://schemas.microsoft.com/office/drawing/2014/main" id="{7A35C039-EBBB-4175-9948-4FA03AC992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28">
            <a:extLst>
              <a:ext uri="{FF2B5EF4-FFF2-40B4-BE49-F238E27FC236}">
                <a16:creationId xmlns:a16="http://schemas.microsoft.com/office/drawing/2014/main" id="{75C1A13D-0658-48DC-9F83-7DB239D1DC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A6D7C6-75AA-4C85-8F1C-22AF2BD632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544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1026">
            <a:extLst>
              <a:ext uri="{FF2B5EF4-FFF2-40B4-BE49-F238E27FC236}">
                <a16:creationId xmlns:a16="http://schemas.microsoft.com/office/drawing/2014/main" id="{2ACFE43F-6A31-471E-BA7A-BE89700D4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7">
            <a:extLst>
              <a:ext uri="{FF2B5EF4-FFF2-40B4-BE49-F238E27FC236}">
                <a16:creationId xmlns:a16="http://schemas.microsoft.com/office/drawing/2014/main" id="{B9216347-D056-492E-9C3F-09B70A66ED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C7B9DD45-2467-419E-B204-1657743DE2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DB6B2D-D9F7-4BBE-A41C-01FC91A73C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4341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26">
            <a:extLst>
              <a:ext uri="{FF2B5EF4-FFF2-40B4-BE49-F238E27FC236}">
                <a16:creationId xmlns:a16="http://schemas.microsoft.com/office/drawing/2014/main" id="{94F2DABF-9107-45B0-B2DB-E2997C0808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5" name="Rectangle 1027">
            <a:extLst>
              <a:ext uri="{FF2B5EF4-FFF2-40B4-BE49-F238E27FC236}">
                <a16:creationId xmlns:a16="http://schemas.microsoft.com/office/drawing/2014/main" id="{972F4623-F5A0-4BC2-895A-D5B1B332184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6" name="Rectangle 1028">
            <a:extLst>
              <a:ext uri="{FF2B5EF4-FFF2-40B4-BE49-F238E27FC236}">
                <a16:creationId xmlns:a16="http://schemas.microsoft.com/office/drawing/2014/main" id="{A070DC54-8C2F-4D15-8F93-3EEB18EB215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2D2DE668-88EA-4900-A343-C171914EDD4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029" name="Rectangle 1029">
            <a:extLst>
              <a:ext uri="{FF2B5EF4-FFF2-40B4-BE49-F238E27FC236}">
                <a16:creationId xmlns:a16="http://schemas.microsoft.com/office/drawing/2014/main" id="{91874FFA-61BD-477D-B553-55B8488306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8" name="Rectangle 1030">
            <a:extLst>
              <a:ext uri="{FF2B5EF4-FFF2-40B4-BE49-F238E27FC236}">
                <a16:creationId xmlns:a16="http://schemas.microsoft.com/office/drawing/2014/main" id="{4421A4C2-A1F0-4F94-86BE-342582DD13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file:///C:\WINDOWS\Desktop\images\Dir\00\81\16\10_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jpeg"/><Relationship Id="rId5" Type="http://schemas.openxmlformats.org/officeDocument/2006/relationships/hyperlink" Target="file:///C:\WINDOWS\Desktop\images\Dir\00\81\16\10_1.jpg" TargetMode="Externa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nimg_net_0460">
            <a:extLst>
              <a:ext uri="{FF2B5EF4-FFF2-40B4-BE49-F238E27FC236}">
                <a16:creationId xmlns:a16="http://schemas.microsoft.com/office/drawing/2014/main" id="{ADAD2F8E-6D57-4DDD-985C-ECD04DEC7B45}"/>
              </a:ext>
            </a:extLst>
          </p:cNvPr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0985655">
            <a:off x="0" y="260350"/>
            <a:ext cx="5003800" cy="4618038"/>
          </a:xfrm>
        </p:spPr>
      </p:pic>
      <p:sp>
        <p:nvSpPr>
          <p:cNvPr id="3075" name="WordArt 3">
            <a:extLst>
              <a:ext uri="{FF2B5EF4-FFF2-40B4-BE49-F238E27FC236}">
                <a16:creationId xmlns:a16="http://schemas.microsoft.com/office/drawing/2014/main" id="{40132C63-EFB3-4A5C-B9FD-270A279A53E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-539596">
            <a:off x="838200" y="152400"/>
            <a:ext cx="7543800" cy="24336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4" lon="20099994" rev="0"/>
              </a:camera>
              <a:lightRig rig="legacyNormal2" dir="t"/>
            </a:scene3d>
            <a:sp3d extrusionH="430200" prstMaterial="legacyMatte">
              <a:extrusionClr>
                <a:srgbClr val="939676"/>
              </a:extrusionClr>
              <a:contourClr>
                <a:srgbClr val="FFFF66"/>
              </a:contour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66"/>
                    </a:gs>
                    <a:gs pos="50000">
                      <a:srgbClr val="FFA800"/>
                    </a:gs>
                    <a:gs pos="100000">
                      <a:srgbClr val="FFFF66"/>
                    </a:gs>
                  </a:gsLst>
                  <a:lin ang="3180000" scaled="1"/>
                </a:gradFill>
                <a:latin typeface="华文琥珀" panose="02010800040101010101" pitchFamily="2" charset="-122"/>
                <a:ea typeface="华文琥珀" panose="02010800040101010101" pitchFamily="2" charset="-122"/>
              </a:rPr>
              <a:t>古代艺术与科技结合的启示</a:t>
            </a:r>
          </a:p>
        </p:txBody>
      </p:sp>
      <p:pic>
        <p:nvPicPr>
          <p:cNvPr id="3076" name="Picture 4" descr="panf-3">
            <a:extLst>
              <a:ext uri="{FF2B5EF4-FFF2-40B4-BE49-F238E27FC236}">
                <a16:creationId xmlns:a16="http://schemas.microsoft.com/office/drawing/2014/main" id="{EE1D2240-2FFD-400F-9A07-0B2E9347F7DD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clrChange>
              <a:clrFrom>
                <a:srgbClr val="252C24"/>
              </a:clrFrom>
              <a:clrTo>
                <a:srgbClr val="252C24">
                  <a:alpha val="0"/>
                </a:srgbClr>
              </a:clrTo>
            </a:clrChange>
            <a:lum bright="-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776538"/>
            <a:ext cx="8820150" cy="4081462"/>
          </a:xfrm>
        </p:spPr>
      </p:pic>
      <p:sp>
        <p:nvSpPr>
          <p:cNvPr id="3077" name="WordArt 6">
            <a:extLst>
              <a:ext uri="{FF2B5EF4-FFF2-40B4-BE49-F238E27FC236}">
                <a16:creationId xmlns:a16="http://schemas.microsoft.com/office/drawing/2014/main" id="{854DCCB2-8634-4E4D-9EA3-A23EE51843A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48400" y="3048000"/>
            <a:ext cx="1981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田强  主讲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026">
            <a:extLst>
              <a:ext uri="{FF2B5EF4-FFF2-40B4-BE49-F238E27FC236}">
                <a16:creationId xmlns:a16="http://schemas.microsoft.com/office/drawing/2014/main" id="{923E4FC8-6A01-46C9-9959-44A050E05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685800"/>
            <a:ext cx="5334000" cy="914400"/>
          </a:xfrm>
          <a:prstGeom prst="rect">
            <a:avLst/>
          </a:prstGeom>
          <a:solidFill>
            <a:srgbClr val="CCFF99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5400">
                <a:solidFill>
                  <a:srgbClr val="800000"/>
                </a:solidFill>
                <a:ea typeface="方正综艺简体" pitchFamily="2" charset="-122"/>
              </a:rPr>
              <a:t>赵州桥的故事</a:t>
            </a:r>
          </a:p>
        </p:txBody>
      </p:sp>
      <p:pic>
        <p:nvPicPr>
          <p:cNvPr id="2051" name="Picture 1027" descr="10_1">
            <a:hlinkClick r:id="rId2" action="ppaction://hlinkfile"/>
            <a:extLst>
              <a:ext uri="{FF2B5EF4-FFF2-40B4-BE49-F238E27FC236}">
                <a16:creationId xmlns:a16="http://schemas.microsoft.com/office/drawing/2014/main" id="{68CBA311-5DFB-4285-966F-7B49174CD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218488" cy="44656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1028" descr="箭头020">
            <a:extLst>
              <a:ext uri="{FF2B5EF4-FFF2-40B4-BE49-F238E27FC236}">
                <a16:creationId xmlns:a16="http://schemas.microsoft.com/office/drawing/2014/main" id="{20CB2FB1-F33F-4786-B926-66C61B0413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029" descr="箭头020">
            <a:extLst>
              <a:ext uri="{FF2B5EF4-FFF2-40B4-BE49-F238E27FC236}">
                <a16:creationId xmlns:a16="http://schemas.microsoft.com/office/drawing/2014/main" id="{0870073A-29F7-4FB9-949D-3453E32F5F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030" descr="箭头020">
            <a:extLst>
              <a:ext uri="{FF2B5EF4-FFF2-40B4-BE49-F238E27FC236}">
                <a16:creationId xmlns:a16="http://schemas.microsoft.com/office/drawing/2014/main" id="{3F228017-63B2-4820-A329-745C6643D8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031" descr="箭头020">
            <a:extLst>
              <a:ext uri="{FF2B5EF4-FFF2-40B4-BE49-F238E27FC236}">
                <a16:creationId xmlns:a16="http://schemas.microsoft.com/office/drawing/2014/main" id="{70B9C0C1-BE8B-4250-B521-6CCB316DD5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75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32" descr="箭头020">
            <a:extLst>
              <a:ext uri="{FF2B5EF4-FFF2-40B4-BE49-F238E27FC236}">
                <a16:creationId xmlns:a16="http://schemas.microsoft.com/office/drawing/2014/main" id="{F8B07470-6D4F-437D-981A-15251AE4C1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00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33" descr="箭头020">
            <a:extLst>
              <a:ext uri="{FF2B5EF4-FFF2-40B4-BE49-F238E27FC236}">
                <a16:creationId xmlns:a16="http://schemas.microsoft.com/office/drawing/2014/main" id="{6D8A0DA2-8C1D-4CE3-A86A-1EB5FEA898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685800"/>
            <a:ext cx="482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>
            <a:extLst>
              <a:ext uri="{FF2B5EF4-FFF2-40B4-BE49-F238E27FC236}">
                <a16:creationId xmlns:a16="http://schemas.microsoft.com/office/drawing/2014/main" id="{9E7E46FF-8DDF-4C21-AA49-FF8C6AFD1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620713"/>
            <a:ext cx="1439862" cy="56991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400" b="1">
                <a:solidFill>
                  <a:srgbClr val="00CCFF"/>
                </a:solidFill>
                <a:latin typeface="Arial" panose="020B0604020202020204" pitchFamily="34" charset="0"/>
              </a:rPr>
              <a:t>描述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CN" altLang="en-US" sz="4400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000" b="1">
                <a:solidFill>
                  <a:srgbClr val="00CCFF"/>
                </a:solidFill>
                <a:latin typeface="Arial" panose="020B0604020202020204" pitchFamily="34" charset="0"/>
              </a:rPr>
              <a:t>分析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CN" altLang="en-US" sz="4000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000" b="1">
                <a:solidFill>
                  <a:srgbClr val="00CCFF"/>
                </a:solidFill>
                <a:latin typeface="Arial" panose="020B0604020202020204" pitchFamily="34" charset="0"/>
              </a:rPr>
              <a:t>解释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CN" altLang="en-US" sz="4000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000" b="1">
                <a:solidFill>
                  <a:srgbClr val="00CCFF"/>
                </a:solidFill>
                <a:latin typeface="Arial" panose="020B0604020202020204" pitchFamily="34" charset="0"/>
              </a:rPr>
              <a:t>判断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CN" altLang="en-US" sz="4000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CN" sz="4000" b="1">
              <a:solidFill>
                <a:srgbClr val="00CCFF"/>
              </a:solidFill>
              <a:latin typeface="Arial" panose="020B0604020202020204" pitchFamily="34" charset="0"/>
            </a:endParaRPr>
          </a:p>
        </p:txBody>
      </p:sp>
      <p:sp>
        <p:nvSpPr>
          <p:cNvPr id="4099" name="Text Box 3">
            <a:extLst>
              <a:ext uri="{FF2B5EF4-FFF2-40B4-BE49-F238E27FC236}">
                <a16:creationId xmlns:a16="http://schemas.microsoft.com/office/drawing/2014/main" id="{D034DD58-7335-41A2-8B95-9ED90AD0A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44450"/>
            <a:ext cx="733425" cy="681355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66"/>
              </a:gs>
              <a:gs pos="100000">
                <a:srgbClr val="FF99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CN" sz="3600" b="1">
                <a:latin typeface="Arial" panose="020B0604020202020204" pitchFamily="34" charset="0"/>
                <a:ea typeface="隶书" panose="02010509060101010101" pitchFamily="49" charset="-122"/>
              </a:rPr>
              <a:t>    </a:t>
            </a:r>
            <a:r>
              <a:rPr kumimoji="0" lang="zh-CN" altLang="en-US" sz="3600" b="1">
                <a:latin typeface="Arial" panose="020B0604020202020204" pitchFamily="34" charset="0"/>
                <a:ea typeface="隶书" panose="02010509060101010101" pitchFamily="49" charset="-122"/>
              </a:rPr>
              <a:t>古代艺术与科技结合的启示  </a:t>
            </a:r>
          </a:p>
        </p:txBody>
      </p:sp>
      <p:pic>
        <p:nvPicPr>
          <p:cNvPr id="4100" name="Picture 4" descr="9">
            <a:extLst>
              <a:ext uri="{FF2B5EF4-FFF2-40B4-BE49-F238E27FC236}">
                <a16:creationId xmlns:a16="http://schemas.microsoft.com/office/drawing/2014/main" id="{C184378B-1ACC-4343-B3CE-2A0DA36DF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4999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candle7[1]">
            <a:extLst>
              <a:ext uri="{FF2B5EF4-FFF2-40B4-BE49-F238E27FC236}">
                <a16:creationId xmlns:a16="http://schemas.microsoft.com/office/drawing/2014/main" id="{8511C03D-84BD-4A1C-8D2D-DB2120BAAB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492375"/>
            <a:ext cx="520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Text Box 4">
            <a:extLst>
              <a:ext uri="{FF2B5EF4-FFF2-40B4-BE49-F238E27FC236}">
                <a16:creationId xmlns:a16="http://schemas.microsoft.com/office/drawing/2014/main" id="{DCC9DD16-E3BA-4DAB-8454-C2496E74D5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379538"/>
            <a:ext cx="4343400" cy="415290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看到了什么？</a:t>
            </a:r>
            <a:r>
              <a:rPr lang="en-US" altLang="zh-CN" sz="2800">
                <a:ea typeface="黑体" panose="02010609060101010101" pitchFamily="49" charset="-122"/>
              </a:rPr>
              <a:t>——</a:t>
            </a:r>
            <a:r>
              <a:rPr lang="zh-CN" altLang="en-US" sz="2800">
                <a:ea typeface="黑体" panose="02010609060101010101" pitchFamily="49" charset="-122"/>
              </a:rPr>
              <a:t>观察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想到了什么？有什么感受？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怎么画的或做的？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为什么这样画或做？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怎么样？</a:t>
            </a:r>
            <a:r>
              <a:rPr lang="en-US" altLang="zh-CN" sz="2800">
                <a:ea typeface="黑体" panose="02010609060101010101" pitchFamily="49" charset="-122"/>
              </a:rPr>
              <a:t>——</a:t>
            </a:r>
            <a:r>
              <a:rPr lang="zh-CN" altLang="en-US" sz="2800">
                <a:ea typeface="黑体" panose="02010609060101010101" pitchFamily="49" charset="-122"/>
              </a:rPr>
              <a:t>判断、评价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>
                <a:ea typeface="黑体" panose="02010609060101010101" pitchFamily="49" charset="-122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6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16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16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16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16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16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build="p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26" name="Group 2">
            <a:extLst>
              <a:ext uri="{FF2B5EF4-FFF2-40B4-BE49-F238E27FC236}">
                <a16:creationId xmlns:a16="http://schemas.microsoft.com/office/drawing/2014/main" id="{BF600BD1-2DCA-4999-9376-B2A2E8AEFC3F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539750" y="1076325"/>
          <a:ext cx="8218488" cy="3144838"/>
        </p:xfrm>
        <a:graphic>
          <a:graphicData uri="http://schemas.openxmlformats.org/drawingml/2006/table">
            <a:tbl>
              <a:tblPr/>
              <a:tblGrid>
                <a:gridCol w="2376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1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 </a:t>
                      </a:r>
                      <a:r>
                        <a:rPr kumimoji="1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实用功能</a:t>
                      </a:r>
                    </a:p>
                  </a:txBody>
                  <a:tcPr marT="45732" marB="45732" horzOverflow="overflow">
                    <a:lnL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     </a:t>
                      </a:r>
                      <a:r>
                        <a:rPr kumimoji="1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科技含量      </a:t>
                      </a:r>
                    </a:p>
                  </a:txBody>
                  <a:tcPr marT="45732" marB="45732" horzOverflow="overflow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审美特征</a:t>
                      </a:r>
                    </a:p>
                  </a:txBody>
                  <a:tcPr marT="45732" marB="45732" horzOverflow="overflow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marT="45732" marB="45732" horzOverflow="overflow">
                    <a:lnL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marT="45732" marB="45732" horzOverflow="overflow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marT="45732" marB="45732" horzOverflow="overflow">
                    <a:lnL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60" name="Rectangle 16">
            <a:extLst>
              <a:ext uri="{FF2B5EF4-FFF2-40B4-BE49-F238E27FC236}">
                <a16:creationId xmlns:a16="http://schemas.microsoft.com/office/drawing/2014/main" id="{37502C11-9FEB-4A22-A012-D4AD331001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44450"/>
            <a:ext cx="9144000" cy="504825"/>
          </a:xfrm>
          <a:gradFill rotWithShape="1">
            <a:gsLst>
              <a:gs pos="0">
                <a:srgbClr val="FF9900"/>
              </a:gs>
              <a:gs pos="50000">
                <a:srgbClr val="FFFF66"/>
              </a:gs>
              <a:gs pos="100000">
                <a:srgbClr val="FF9900"/>
              </a:gs>
            </a:gsLst>
            <a:lin ang="5400000" scaled="1"/>
          </a:gradFill>
        </p:spPr>
        <p:txBody>
          <a:bodyPr/>
          <a:lstStyle/>
          <a:p>
            <a:pPr eaLnBrk="1" hangingPunct="1"/>
            <a:r>
              <a:rPr lang="zh-CN" altLang="en-US" sz="4000">
                <a:solidFill>
                  <a:schemeClr val="tx1"/>
                </a:solidFill>
                <a:ea typeface="隶书" panose="02010509060101010101" pitchFamily="49" charset="-122"/>
              </a:rPr>
              <a:t>古代艺术与科技结合的启示</a:t>
            </a:r>
          </a:p>
        </p:txBody>
      </p:sp>
      <p:sp>
        <p:nvSpPr>
          <p:cNvPr id="6161" name="Text Box 17">
            <a:extLst>
              <a:ext uri="{FF2B5EF4-FFF2-40B4-BE49-F238E27FC236}">
                <a16:creationId xmlns:a16="http://schemas.microsoft.com/office/drawing/2014/main" id="{500AD8C6-F0E7-4ED5-8052-A2E88846E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对称</a:t>
            </a:r>
          </a:p>
        </p:txBody>
      </p:sp>
      <p:sp>
        <p:nvSpPr>
          <p:cNvPr id="6162" name="Text Box 18">
            <a:extLst>
              <a:ext uri="{FF2B5EF4-FFF2-40B4-BE49-F238E27FC236}">
                <a16:creationId xmlns:a16="http://schemas.microsoft.com/office/drawing/2014/main" id="{89BF0A59-E278-4EB4-860A-47E11CBAD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华贵</a:t>
            </a:r>
          </a:p>
        </p:txBody>
      </p:sp>
      <p:sp>
        <p:nvSpPr>
          <p:cNvPr id="6163" name="Text Box 19">
            <a:extLst>
              <a:ext uri="{FF2B5EF4-FFF2-40B4-BE49-F238E27FC236}">
                <a16:creationId xmlns:a16="http://schemas.microsoft.com/office/drawing/2014/main" id="{C8047087-8E3E-4F30-B72F-8B3A40087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渐变</a:t>
            </a:r>
          </a:p>
        </p:txBody>
      </p:sp>
      <p:sp>
        <p:nvSpPr>
          <p:cNvPr id="6164" name="Text Box 20">
            <a:extLst>
              <a:ext uri="{FF2B5EF4-FFF2-40B4-BE49-F238E27FC236}">
                <a16:creationId xmlns:a16="http://schemas.microsoft.com/office/drawing/2014/main" id="{0E977DC9-95BF-4CB4-8FFF-A8DE5C433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威严</a:t>
            </a:r>
          </a:p>
        </p:txBody>
      </p:sp>
      <p:sp>
        <p:nvSpPr>
          <p:cNvPr id="6165" name="Text Box 21">
            <a:extLst>
              <a:ext uri="{FF2B5EF4-FFF2-40B4-BE49-F238E27FC236}">
                <a16:creationId xmlns:a16="http://schemas.microsoft.com/office/drawing/2014/main" id="{23CC7239-8F54-4839-A86D-E46323DD9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雄伟</a:t>
            </a:r>
          </a:p>
        </p:txBody>
      </p:sp>
      <p:sp>
        <p:nvSpPr>
          <p:cNvPr id="6166" name="Text Box 22">
            <a:extLst>
              <a:ext uri="{FF2B5EF4-FFF2-40B4-BE49-F238E27FC236}">
                <a16:creationId xmlns:a16="http://schemas.microsoft.com/office/drawing/2014/main" id="{CC530F51-7F17-4ED4-81BB-FF0C07555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4848225"/>
            <a:ext cx="1000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逼真</a:t>
            </a:r>
          </a:p>
        </p:txBody>
      </p:sp>
      <p:sp>
        <p:nvSpPr>
          <p:cNvPr id="6167" name="Text Box 23">
            <a:extLst>
              <a:ext uri="{FF2B5EF4-FFF2-40B4-BE49-F238E27FC236}">
                <a16:creationId xmlns:a16="http://schemas.microsoft.com/office/drawing/2014/main" id="{7A1C453F-BDBD-4040-8D9B-469A09D98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4848225"/>
            <a:ext cx="14081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节奏感</a:t>
            </a:r>
          </a:p>
        </p:txBody>
      </p:sp>
      <p:sp>
        <p:nvSpPr>
          <p:cNvPr id="6168" name="Text Box 25">
            <a:extLst>
              <a:ext uri="{FF2B5EF4-FFF2-40B4-BE49-F238E27FC236}">
                <a16:creationId xmlns:a16="http://schemas.microsoft.com/office/drawing/2014/main" id="{157816A6-6A9B-47F6-834B-67A5D84B2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5711825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  <a:ea typeface="黑体" panose="02010609060101010101" pitchFamily="49" charset="-122"/>
              </a:rPr>
              <a:t>姿态优美</a:t>
            </a:r>
          </a:p>
        </p:txBody>
      </p:sp>
      <p:sp>
        <p:nvSpPr>
          <p:cNvPr id="52250" name="Text Box 26">
            <a:extLst>
              <a:ext uri="{FF2B5EF4-FFF2-40B4-BE49-F238E27FC236}">
                <a16:creationId xmlns:a16="http://schemas.microsoft.com/office/drawing/2014/main" id="{7AD25A3F-9006-4D3C-B07E-D626D7B7E4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260600"/>
            <a:ext cx="18161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</a:rPr>
              <a:t>照明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</a:rPr>
              <a:t>调光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b="1">
                <a:latin typeface="Arial" panose="020B0604020202020204" pitchFamily="34" charset="0"/>
              </a:rPr>
              <a:t>过滤烟气</a:t>
            </a:r>
          </a:p>
        </p:txBody>
      </p:sp>
      <p:sp>
        <p:nvSpPr>
          <p:cNvPr id="52251" name="Text Box 27">
            <a:extLst>
              <a:ext uri="{FF2B5EF4-FFF2-40B4-BE49-F238E27FC236}">
                <a16:creationId xmlns:a16="http://schemas.microsoft.com/office/drawing/2014/main" id="{B1AFB79F-67D7-4074-BE52-518C9931E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0" y="2189163"/>
            <a:ext cx="2684463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2800" b="1">
                <a:latin typeface="Arial" panose="020B0604020202020204" pitchFamily="34" charset="0"/>
              </a:rPr>
              <a:t>高超的铸铜技术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2800" b="1">
                <a:latin typeface="Arial" panose="020B0604020202020204" pitchFamily="34" charset="0"/>
              </a:rPr>
              <a:t>巧妙的结构设计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zh-CN" altLang="en-US" sz="2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0" grpId="0" autoUpdateAnimBg="0"/>
      <p:bldP spid="5225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z65">
            <a:extLst>
              <a:ext uri="{FF2B5EF4-FFF2-40B4-BE49-F238E27FC236}">
                <a16:creationId xmlns:a16="http://schemas.microsoft.com/office/drawing/2014/main" id="{EFF96225-AF7C-4DD8-8A7E-DE6DDF90EA67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8"/>
          <a:stretch>
            <a:fillRect/>
          </a:stretch>
        </p:blipFill>
        <p:spPr>
          <a:xfrm>
            <a:off x="0" y="1989138"/>
            <a:ext cx="9144000" cy="3867150"/>
          </a:xfrm>
        </p:spPr>
      </p:pic>
      <p:sp>
        <p:nvSpPr>
          <p:cNvPr id="7171" name="Rectangle 3">
            <a:extLst>
              <a:ext uri="{FF2B5EF4-FFF2-40B4-BE49-F238E27FC236}">
                <a16:creationId xmlns:a16="http://schemas.microsoft.com/office/drawing/2014/main" id="{E7243852-1D12-41E4-A6AB-DC05B2CC5F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31763"/>
            <a:ext cx="9144000" cy="633412"/>
          </a:xfrm>
          <a:gradFill rotWithShape="1">
            <a:gsLst>
              <a:gs pos="0">
                <a:srgbClr val="FF9900"/>
              </a:gs>
              <a:gs pos="50000">
                <a:srgbClr val="FFFF66"/>
              </a:gs>
              <a:gs pos="100000">
                <a:srgbClr val="FF9900"/>
              </a:gs>
            </a:gsLst>
            <a:lin ang="5400000" scaled="1"/>
          </a:gradFill>
        </p:spPr>
        <p:txBody>
          <a:bodyPr/>
          <a:lstStyle/>
          <a:p>
            <a:pPr eaLnBrk="1" hangingPunct="1"/>
            <a:r>
              <a:rPr lang="zh-CN" altLang="en-US" sz="4000">
                <a:ea typeface="隶书" panose="02010509060101010101" pitchFamily="49" charset="-122"/>
              </a:rPr>
              <a:t>古代艺术与科技结合的启示</a:t>
            </a:r>
          </a:p>
        </p:txBody>
      </p:sp>
    </p:spTree>
  </p:cSld>
  <p:clrMapOvr>
    <a:masterClrMapping/>
  </p:clrMapOvr>
  <p:transition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65">
            <a:extLst>
              <a:ext uri="{FF2B5EF4-FFF2-40B4-BE49-F238E27FC236}">
                <a16:creationId xmlns:a16="http://schemas.microsoft.com/office/drawing/2014/main" id="{438F9D9A-3666-4495-B3DD-69331447D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765175"/>
            <a:ext cx="4686300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8" name="Text Box 6">
            <a:extLst>
              <a:ext uri="{FF2B5EF4-FFF2-40B4-BE49-F238E27FC236}">
                <a16:creationId xmlns:a16="http://schemas.microsoft.com/office/drawing/2014/main" id="{8C1B4737-C7E8-4844-93AE-7117AAD57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836613"/>
            <a:ext cx="3455988" cy="370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fontAlgn="b" hangingPunct="1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latin typeface="宋体" panose="02010600030101010101" pitchFamily="2" charset="-122"/>
              </a:rPr>
              <a:t>    </a:t>
            </a:r>
            <a:r>
              <a:rPr lang="zh-CN" altLang="en-US" sz="2400" b="1">
                <a:latin typeface="宋体" panose="02010600030101010101" pitchFamily="2" charset="-122"/>
              </a:rPr>
              <a:t>四羊方尊，商朝晚期偏早青铜器。属于礼器，祭祀用品。是中国现存商代青铜器中最大的方尊，高</a:t>
            </a:r>
            <a:r>
              <a:rPr lang="en-US" altLang="zh-CN" sz="2400" b="1">
                <a:latin typeface="宋体" panose="02010600030101010101" pitchFamily="2" charset="-122"/>
              </a:rPr>
              <a:t>58.3</a:t>
            </a:r>
            <a:r>
              <a:rPr lang="zh-CN" altLang="en-US" sz="2400" b="1">
                <a:latin typeface="宋体" panose="02010600030101010101" pitchFamily="2" charset="-122"/>
              </a:rPr>
              <a:t>厘米，重近</a:t>
            </a:r>
            <a:r>
              <a:rPr lang="en-US" altLang="zh-CN" sz="2400" b="1">
                <a:latin typeface="宋体" panose="02010600030101010101" pitchFamily="2" charset="-122"/>
              </a:rPr>
              <a:t>34.5</a:t>
            </a:r>
            <a:r>
              <a:rPr lang="zh-CN" altLang="en-US" sz="2400" b="1">
                <a:latin typeface="宋体" panose="02010600030101010101" pitchFamily="2" charset="-122"/>
              </a:rPr>
              <a:t>公斤，</a:t>
            </a:r>
            <a:r>
              <a:rPr lang="en-US" altLang="zh-CN" sz="2400" b="1">
                <a:latin typeface="宋体" panose="02010600030101010101" pitchFamily="2" charset="-122"/>
              </a:rPr>
              <a:t>1938</a:t>
            </a:r>
            <a:r>
              <a:rPr lang="zh-CN" altLang="en-US" sz="2400" b="1">
                <a:latin typeface="宋体" panose="02010600030101010101" pitchFamily="2" charset="-122"/>
              </a:rPr>
              <a:t>年出土于湖南宁乡县黄村月山铺转耳仑的山腰上。现藏于中国国家博物馆。</a:t>
            </a:r>
          </a:p>
        </p:txBody>
      </p:sp>
      <p:pic>
        <p:nvPicPr>
          <p:cNvPr id="74760" name="Picture 8" descr="005056c000080baec67b14">
            <a:extLst>
              <a:ext uri="{FF2B5EF4-FFF2-40B4-BE49-F238E27FC236}">
                <a16:creationId xmlns:a16="http://schemas.microsoft.com/office/drawing/2014/main" id="{5C64EB4C-3130-4759-B759-01946D8AF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765175"/>
            <a:ext cx="500697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63">
            <a:extLst>
              <a:ext uri="{FF2B5EF4-FFF2-40B4-BE49-F238E27FC236}">
                <a16:creationId xmlns:a16="http://schemas.microsoft.com/office/drawing/2014/main" id="{9A3873E7-3A9E-46D5-A164-7F0D4B810059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91595">
            <a:off x="1335088" y="-608013"/>
            <a:ext cx="6799262" cy="7737476"/>
          </a:xfrm>
        </p:spPr>
      </p:pic>
      <p:sp>
        <p:nvSpPr>
          <p:cNvPr id="9219" name="WordArt 3">
            <a:extLst>
              <a:ext uri="{FF2B5EF4-FFF2-40B4-BE49-F238E27FC236}">
                <a16:creationId xmlns:a16="http://schemas.microsoft.com/office/drawing/2014/main" id="{A2166BE4-4417-4C3F-A0BA-368A602150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35600" y="5157788"/>
            <a:ext cx="3517900" cy="14398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blipFill dpi="0" rotWithShape="0">
                  <a:blip r:embed="rId3">
                    <a:lum bright="6000" contrast="6000"/>
                  </a:blip>
                  <a:srcRect/>
                  <a:stretch>
                    <a:fillRect/>
                  </a:stretch>
                </a:blipFill>
                <a:effectLst>
                  <a:outerShdw dist="107763" dir="2700000" algn="ctr" rotWithShape="0">
                    <a:srgbClr val="FFFFFF">
                      <a:alpha val="79999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编钟</a:t>
            </a: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0C81919A-6500-4963-AE27-E57064B6F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38" y="44450"/>
            <a:ext cx="854075" cy="681355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66"/>
              </a:gs>
              <a:gs pos="100000">
                <a:srgbClr val="FF99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CN" sz="4400" b="1">
                <a:latin typeface="Arial" panose="020B0604020202020204" pitchFamily="34" charset="0"/>
                <a:ea typeface="隶书" panose="02010509060101010101" pitchFamily="49" charset="-122"/>
              </a:rPr>
              <a:t>   </a:t>
            </a:r>
            <a:r>
              <a:rPr kumimoji="0" lang="zh-CN" altLang="en-US" sz="3600" b="1">
                <a:solidFill>
                  <a:srgbClr val="FFFF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古代</a:t>
            </a:r>
            <a:r>
              <a:rPr kumimoji="0" lang="zh-CN" altLang="en-US" sz="3600" b="1">
                <a:latin typeface="Arial" panose="020B0604020202020204" pitchFamily="34" charset="0"/>
                <a:ea typeface="隶书" panose="02010509060101010101" pitchFamily="49" charset="-122"/>
              </a:rPr>
              <a:t>艺术与科技结合的启示</a:t>
            </a:r>
          </a:p>
        </p:txBody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A2C62B1-9E37-40EE-9E89-98577487F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685800"/>
            <a:ext cx="8763000" cy="611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/>
              <a:t>        </a:t>
            </a:r>
            <a:r>
              <a:rPr lang="zh-CN" altLang="en-US" sz="2400" b="1"/>
              <a:t>曾侯乙编钟共</a:t>
            </a:r>
            <a:r>
              <a:rPr lang="en-US" altLang="zh-CN" sz="2400" b="1"/>
              <a:t>65</a:t>
            </a:r>
            <a:r>
              <a:rPr lang="zh-CN" altLang="en-US" sz="2400" b="1"/>
              <a:t>枚，其中</a:t>
            </a:r>
            <a:r>
              <a:rPr lang="en-US" altLang="zh-CN" sz="2400" b="1"/>
              <a:t>l</a:t>
            </a:r>
            <a:r>
              <a:rPr lang="zh-CN" altLang="en-US" sz="2400" b="1"/>
              <a:t>枚是战国时楚惠王赠送的鎛。编钟分为八组，共分三层悬挂在铜、木做成的钟架上。钟架全长</a:t>
            </a:r>
            <a:r>
              <a:rPr lang="en-US" altLang="zh-CN" sz="2400" b="1"/>
              <a:t>10</a:t>
            </a:r>
            <a:r>
              <a:rPr lang="zh-CN" altLang="en-US" sz="2400" b="1"/>
              <a:t>．</a:t>
            </a:r>
            <a:r>
              <a:rPr lang="en-US" altLang="zh-CN" sz="2400" b="1"/>
              <a:t>79</a:t>
            </a:r>
            <a:r>
              <a:rPr lang="zh-CN" altLang="en-US" sz="2400" b="1"/>
              <a:t>米，高</a:t>
            </a:r>
            <a:r>
              <a:rPr lang="en-US" altLang="zh-CN" sz="2400" b="1"/>
              <a:t>2</a:t>
            </a:r>
            <a:r>
              <a:rPr lang="zh-CN" altLang="en-US" sz="2400" b="1"/>
              <a:t>．</a:t>
            </a:r>
            <a:r>
              <a:rPr lang="en-US" altLang="zh-CN" sz="2400" b="1"/>
              <a:t>73</a:t>
            </a:r>
            <a:r>
              <a:rPr lang="zh-CN" altLang="en-US" sz="2400" b="1"/>
              <a:t>米，由六个佩剑的青铜武士和几根圆柱承托着</a:t>
            </a:r>
            <a:r>
              <a:rPr lang="en-US" altLang="zh-CN" sz="2400" b="1"/>
              <a:t>. 65</a:t>
            </a:r>
            <a:r>
              <a:rPr lang="zh-CN" altLang="en-US" sz="2400" b="1"/>
              <a:t>枚编钟的总重量达</a:t>
            </a:r>
            <a:r>
              <a:rPr lang="en-US" altLang="zh-CN" sz="2400" b="1"/>
              <a:t>3500</a:t>
            </a:r>
            <a:r>
              <a:rPr lang="zh-CN" altLang="en-US" sz="2400" b="1"/>
              <a:t>公斤，它的重量、体积在编钟中是罕见的。钟上大多刻有铭文，上层</a:t>
            </a:r>
            <a:r>
              <a:rPr lang="en-US" altLang="zh-CN" sz="2400" b="1"/>
              <a:t>19</a:t>
            </a:r>
            <a:r>
              <a:rPr lang="zh-CN" altLang="en-US" sz="2400" b="1"/>
              <a:t>枚钟的铭文较少，只标着音名，中下层四十五枚钟上不仅标着音名，还有较长的乐律铭文，详细地记载着该钟的律名、阶名和变化音名等。这些铭文，便于人们敲击演奏。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/>
              <a:t>        曾侯乙编钟音域宽广，有五个八度，比现代钢琴只少一个八度。钟的音色优美，音质纯正，基调与现代的</a:t>
            </a:r>
            <a:r>
              <a:rPr lang="en-US" altLang="zh-CN" sz="2400" b="1"/>
              <a:t>C</a:t>
            </a:r>
            <a:r>
              <a:rPr lang="zh-CN" altLang="en-US" sz="2400" b="1"/>
              <a:t>大调相同。考古工作者与文艺工作者合作探索，用此钟演奏出各种中外名曲，无不惊叹。 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/>
              <a:t>        曾侯乙编钟是我国古代音乐史的一个光辉成就，为今天古音律和编钟制造的研究，提供了珍贵的实物资料</a:t>
            </a:r>
            <a:r>
              <a:rPr lang="en-US" altLang="zh-CN" sz="2400" b="1"/>
              <a:t>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zh-CN" sz="24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4">
            <a:extLst>
              <a:ext uri="{FF2B5EF4-FFF2-40B4-BE49-F238E27FC236}">
                <a16:creationId xmlns:a16="http://schemas.microsoft.com/office/drawing/2014/main" id="{3DDE26FF-CC18-4BCC-AE35-BAB342B2740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7" b="1378"/>
          <a:stretch>
            <a:fillRect/>
          </a:stretch>
        </p:blipFill>
        <p:spPr>
          <a:xfrm>
            <a:off x="50800" y="1905000"/>
            <a:ext cx="9093200" cy="3552825"/>
          </a:xfrm>
        </p:spPr>
      </p:pic>
      <p:sp>
        <p:nvSpPr>
          <p:cNvPr id="57347" name="Oval 3">
            <a:extLst>
              <a:ext uri="{FF2B5EF4-FFF2-40B4-BE49-F238E27FC236}">
                <a16:creationId xmlns:a16="http://schemas.microsoft.com/office/drawing/2014/main" id="{BB85740D-14F5-41B0-AF7F-7B72E45F0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648200"/>
            <a:ext cx="865188" cy="792163"/>
          </a:xfrm>
          <a:prstGeom prst="ellips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/>
          </a:p>
        </p:txBody>
      </p:sp>
      <p:sp>
        <p:nvSpPr>
          <p:cNvPr id="57348" name="Oval 4">
            <a:extLst>
              <a:ext uri="{FF2B5EF4-FFF2-40B4-BE49-F238E27FC236}">
                <a16:creationId xmlns:a16="http://schemas.microsoft.com/office/drawing/2014/main" id="{7326FEE2-83C6-494E-A541-FD39ED4CF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114800"/>
            <a:ext cx="288925" cy="288925"/>
          </a:xfrm>
          <a:prstGeom prst="ellips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/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AA99DF2B-3F2B-4DCE-AFD4-4BA7B0528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33413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50000">
                <a:srgbClr val="FFFF66"/>
              </a:gs>
              <a:gs pos="100000">
                <a:srgbClr val="FF99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solidFill>
                  <a:schemeClr val="tx2"/>
                </a:solidFill>
                <a:ea typeface="隶书" panose="02010509060101010101" pitchFamily="49" charset="-122"/>
              </a:rPr>
              <a:t>古代艺术与科技结合的启示</a:t>
            </a:r>
          </a:p>
        </p:txBody>
      </p:sp>
      <p:sp>
        <p:nvSpPr>
          <p:cNvPr id="57350" name="Line 6">
            <a:extLst>
              <a:ext uri="{FF2B5EF4-FFF2-40B4-BE49-F238E27FC236}">
                <a16:creationId xmlns:a16="http://schemas.microsoft.com/office/drawing/2014/main" id="{EDCEDB90-311E-4499-AB38-B570BC7403A3}"/>
              </a:ext>
            </a:extLst>
          </p:cNvPr>
          <p:cNvSpPr>
            <a:spLocks noChangeShapeType="1"/>
          </p:cNvSpPr>
          <p:nvPr/>
        </p:nvSpPr>
        <p:spPr bwMode="auto">
          <a:xfrm>
            <a:off x="-107950" y="4076700"/>
            <a:ext cx="9396413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51" name="Line 7">
            <a:extLst>
              <a:ext uri="{FF2B5EF4-FFF2-40B4-BE49-F238E27FC236}">
                <a16:creationId xmlns:a16="http://schemas.microsoft.com/office/drawing/2014/main" id="{724BC567-45C7-42F9-AEF0-CFACE839E6F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0" y="4076700"/>
            <a:ext cx="4643438" cy="15128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52" name="Line 8">
            <a:extLst>
              <a:ext uri="{FF2B5EF4-FFF2-40B4-BE49-F238E27FC236}">
                <a16:creationId xmlns:a16="http://schemas.microsoft.com/office/drawing/2014/main" id="{24C1F5F8-E48C-4CCD-81B6-A60956634064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3438" y="4076700"/>
            <a:ext cx="4500562" cy="1439863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53" name="Line 9">
            <a:extLst>
              <a:ext uri="{FF2B5EF4-FFF2-40B4-BE49-F238E27FC236}">
                <a16:creationId xmlns:a16="http://schemas.microsoft.com/office/drawing/2014/main" id="{12F427F4-BC17-4AF0-B002-406C7D83399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3438" y="4076700"/>
            <a:ext cx="865187" cy="15128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54" name="Line 10">
            <a:extLst>
              <a:ext uri="{FF2B5EF4-FFF2-40B4-BE49-F238E27FC236}">
                <a16:creationId xmlns:a16="http://schemas.microsoft.com/office/drawing/2014/main" id="{88BB0C44-2395-4E91-B59D-C3CCD832050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76600" y="4076700"/>
            <a:ext cx="1366838" cy="15128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  <p:bldP spid="573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mnls芬奇">
            <a:extLst>
              <a:ext uri="{FF2B5EF4-FFF2-40B4-BE49-F238E27FC236}">
                <a16:creationId xmlns:a16="http://schemas.microsoft.com/office/drawing/2014/main" id="{93D3D242-DB73-4D3C-9F5A-F18E16EF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09600"/>
            <a:ext cx="3506788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树间村道  霍贝玛">
            <a:extLst>
              <a:ext uri="{FF2B5EF4-FFF2-40B4-BE49-F238E27FC236}">
                <a16:creationId xmlns:a16="http://schemas.microsoft.com/office/drawing/2014/main" id="{8E22008D-9525-42B6-B311-724543A44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96900"/>
            <a:ext cx="7543800" cy="55626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4">
            <a:extLst>
              <a:ext uri="{FF2B5EF4-FFF2-40B4-BE49-F238E27FC236}">
                <a16:creationId xmlns:a16="http://schemas.microsoft.com/office/drawing/2014/main" id="{6AA587F1-D8A7-4941-BF36-392B9CDC8FC5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533400"/>
            <a:ext cx="7543800" cy="5638800"/>
            <a:chOff x="432" y="336"/>
            <a:chExt cx="4752" cy="3552"/>
          </a:xfrm>
        </p:grpSpPr>
        <p:sp>
          <p:nvSpPr>
            <p:cNvPr id="12293" name="Line 7">
              <a:extLst>
                <a:ext uri="{FF2B5EF4-FFF2-40B4-BE49-F238E27FC236}">
                  <a16:creationId xmlns:a16="http://schemas.microsoft.com/office/drawing/2014/main" id="{0780E88F-526A-4C7B-9891-1FB339A9B3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" y="3072"/>
              <a:ext cx="4752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4" name="Line 8">
              <a:extLst>
                <a:ext uri="{FF2B5EF4-FFF2-40B4-BE49-F238E27FC236}">
                  <a16:creationId xmlns:a16="http://schemas.microsoft.com/office/drawing/2014/main" id="{A8EE6551-E44A-431B-B409-DF1BDD0814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4" y="3072"/>
              <a:ext cx="1104" cy="81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5" name="Line 9">
              <a:extLst>
                <a:ext uri="{FF2B5EF4-FFF2-40B4-BE49-F238E27FC236}">
                  <a16:creationId xmlns:a16="http://schemas.microsoft.com/office/drawing/2014/main" id="{D85FF5BE-61B8-4562-9761-FDE998C652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2" y="3072"/>
              <a:ext cx="2256" cy="76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6" name="Line 10">
              <a:extLst>
                <a:ext uri="{FF2B5EF4-FFF2-40B4-BE49-F238E27FC236}">
                  <a16:creationId xmlns:a16="http://schemas.microsoft.com/office/drawing/2014/main" id="{BB7858B7-CA39-4CA1-941D-3217D96496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88" y="3072"/>
              <a:ext cx="1200" cy="81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7" name="Line 11">
              <a:extLst>
                <a:ext uri="{FF2B5EF4-FFF2-40B4-BE49-F238E27FC236}">
                  <a16:creationId xmlns:a16="http://schemas.microsoft.com/office/drawing/2014/main" id="{4A709765-D29C-46E9-9F80-F1F7F32A0D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88" y="3072"/>
              <a:ext cx="2496" cy="81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8" name="Line 12">
              <a:extLst>
                <a:ext uri="{FF2B5EF4-FFF2-40B4-BE49-F238E27FC236}">
                  <a16:creationId xmlns:a16="http://schemas.microsoft.com/office/drawing/2014/main" id="{2F2C624A-A712-449B-903B-AF9E12E718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336"/>
              <a:ext cx="864" cy="273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9" name="Line 13">
              <a:extLst>
                <a:ext uri="{FF2B5EF4-FFF2-40B4-BE49-F238E27FC236}">
                  <a16:creationId xmlns:a16="http://schemas.microsoft.com/office/drawing/2014/main" id="{C348CAF0-10F9-45CD-AA57-418A8570B8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88" y="336"/>
              <a:ext cx="1392" cy="2736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11">
            <a:extLst>
              <a:ext uri="{FF2B5EF4-FFF2-40B4-BE49-F238E27FC236}">
                <a16:creationId xmlns:a16="http://schemas.microsoft.com/office/drawing/2014/main" id="{73730022-70FA-472D-8ABC-A1449024D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722688"/>
            <a:ext cx="3133725" cy="29464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004">
            <a:extLst>
              <a:ext uri="{FF2B5EF4-FFF2-40B4-BE49-F238E27FC236}">
                <a16:creationId xmlns:a16="http://schemas.microsoft.com/office/drawing/2014/main" id="{C139DE02-B461-48D2-8853-8A875F01A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44450"/>
            <a:ext cx="3276600" cy="352742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221">
            <a:extLst>
              <a:ext uri="{FF2B5EF4-FFF2-40B4-BE49-F238E27FC236}">
                <a16:creationId xmlns:a16="http://schemas.microsoft.com/office/drawing/2014/main" id="{22DC1E49-9721-40C5-99E5-A3AFD7BFF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1"/>
          <a:stretch>
            <a:fillRect/>
          </a:stretch>
        </p:blipFill>
        <p:spPr bwMode="auto">
          <a:xfrm>
            <a:off x="5148263" y="260350"/>
            <a:ext cx="3482975" cy="31337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10_1">
            <a:hlinkClick r:id="rId5" action="ppaction://hlinkfile"/>
            <a:extLst>
              <a:ext uri="{FF2B5EF4-FFF2-40B4-BE49-F238E27FC236}">
                <a16:creationId xmlns:a16="http://schemas.microsoft.com/office/drawing/2014/main" id="{F772D88B-2EF2-4B81-96CD-CF5F49810017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6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789363"/>
            <a:ext cx="5184775" cy="2813050"/>
          </a:xfrm>
          <a:ln w="38100">
            <a:solidFill>
              <a:schemeClr val="bg1"/>
            </a:solidFill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>
            <a:extLst>
              <a:ext uri="{FF2B5EF4-FFF2-40B4-BE49-F238E27FC236}">
                <a16:creationId xmlns:a16="http://schemas.microsoft.com/office/drawing/2014/main" id="{6601E4A1-7AF6-4629-A3A2-C9F393AA65D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11188" y="2205038"/>
            <a:ext cx="8229600" cy="2981325"/>
          </a:xfrm>
          <a:solidFill>
            <a:schemeClr val="bg1">
              <a:alpha val="60001"/>
            </a:schemeClr>
          </a:solidFill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en-US" altLang="zh-CN" b="1"/>
              <a:t>   </a:t>
            </a:r>
            <a:r>
              <a:rPr lang="zh-CN" altLang="en-US" sz="4400" b="1">
                <a:ea typeface="华文新魏" pitchFamily="2" charset="-122"/>
              </a:rPr>
              <a:t>观赏本研究小组的作品，从外观的美感特色和内在的科技成分这两方面，用一两句优美的语言概括出你的感受。</a:t>
            </a:r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AAD92D59-EE15-448B-9454-471E4E767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84175"/>
            <a:ext cx="3535362" cy="762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400" b="1">
                <a:solidFill>
                  <a:srgbClr val="FFFF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表达你的感受</a:t>
            </a:r>
          </a:p>
        </p:txBody>
      </p:sp>
    </p:spTree>
  </p:cSld>
  <p:clrMapOvr>
    <a:masterClrMapping/>
  </p:clrMapOvr>
  <p:transition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17E33260-2683-46AC-98A7-0C8CC5BDAB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348038" y="763588"/>
            <a:ext cx="5549900" cy="5905500"/>
          </a:xfrm>
          <a:effectLst>
            <a:outerShdw dist="17961" dir="2700000" algn="ctr" rotWithShape="0">
              <a:schemeClr val="tx2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CN" altLang="en-US" sz="3600" b="1">
                <a:solidFill>
                  <a:srgbClr val="0000FF"/>
                </a:solidFill>
              </a:rPr>
              <a:t>任岁月流逝，永远以绝美的姿态点亮着华夏之光</a:t>
            </a:r>
          </a:p>
          <a:p>
            <a:pPr eaLnBrk="1" hangingPunct="1">
              <a:lnSpc>
                <a:spcPct val="90000"/>
              </a:lnSpc>
              <a:defRPr/>
            </a:pPr>
            <a:endParaRPr lang="zh-CN" altLang="en-US" sz="3600" b="1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z="3600" b="1">
                <a:solidFill>
                  <a:srgbClr val="0000FF"/>
                </a:solidFill>
              </a:rPr>
              <a:t>铸造技艺巧夺天工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zh-CN" altLang="en-US" sz="3600" b="1">
                <a:solidFill>
                  <a:srgbClr val="0000FF"/>
                </a:solidFill>
              </a:rPr>
              <a:t>   千古洪音震撼中华</a:t>
            </a:r>
          </a:p>
          <a:p>
            <a:pPr eaLnBrk="1" hangingPunct="1">
              <a:lnSpc>
                <a:spcPct val="90000"/>
              </a:lnSpc>
              <a:defRPr/>
            </a:pPr>
            <a:endParaRPr lang="zh-CN" altLang="en-US" sz="3600" b="1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sz="3600" b="1">
                <a:solidFill>
                  <a:srgbClr val="0000FF"/>
                </a:solidFill>
              </a:rPr>
              <a:t>科学的透视原理的应用，让我们想要走进这立体的画面</a:t>
            </a:r>
          </a:p>
        </p:txBody>
      </p:sp>
      <p:pic>
        <p:nvPicPr>
          <p:cNvPr id="15363" name="Picture 3" descr="9">
            <a:extLst>
              <a:ext uri="{FF2B5EF4-FFF2-40B4-BE49-F238E27FC236}">
                <a16:creationId xmlns:a16="http://schemas.microsoft.com/office/drawing/2014/main" id="{155C9942-79D9-4087-B04B-7A19180DF632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260350"/>
            <a:ext cx="1439862" cy="1974850"/>
          </a:xfrm>
        </p:spPr>
      </p:pic>
      <p:pic>
        <p:nvPicPr>
          <p:cNvPr id="15364" name="Picture 4" descr="63">
            <a:extLst>
              <a:ext uri="{FF2B5EF4-FFF2-40B4-BE49-F238E27FC236}">
                <a16:creationId xmlns:a16="http://schemas.microsoft.com/office/drawing/2014/main" id="{B5DE3D35-4FF4-40F2-AFFA-D58CAA18DF26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91595">
            <a:off x="1035050" y="2530475"/>
            <a:ext cx="1816100" cy="1989138"/>
          </a:xfrm>
        </p:spPr>
      </p:pic>
      <p:pic>
        <p:nvPicPr>
          <p:cNvPr id="15365" name="Picture 5" descr="4">
            <a:extLst>
              <a:ext uri="{FF2B5EF4-FFF2-40B4-BE49-F238E27FC236}">
                <a16:creationId xmlns:a16="http://schemas.microsoft.com/office/drawing/2014/main" id="{751CADA7-44B4-4EB9-AE96-8541F3017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7" b="1378"/>
          <a:stretch>
            <a:fillRect/>
          </a:stretch>
        </p:blipFill>
        <p:spPr bwMode="auto">
          <a:xfrm>
            <a:off x="611188" y="4724400"/>
            <a:ext cx="2809875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zhhhty">
            <a:extLst>
              <a:ext uri="{FF2B5EF4-FFF2-40B4-BE49-F238E27FC236}">
                <a16:creationId xmlns:a16="http://schemas.microsoft.com/office/drawing/2014/main" id="{16C49E26-FAE7-4439-904C-3E6A92790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57200"/>
            <a:ext cx="42624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WordArt 4">
            <a:extLst>
              <a:ext uri="{FF2B5EF4-FFF2-40B4-BE49-F238E27FC236}">
                <a16:creationId xmlns:a16="http://schemas.microsoft.com/office/drawing/2014/main" id="{F798AD0B-A870-4530-BD7D-9FC9ADB105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82688" y="487363"/>
            <a:ext cx="2324100" cy="698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浑天仪</a:t>
            </a:r>
          </a:p>
        </p:txBody>
      </p:sp>
    </p:spTree>
  </p:cSld>
  <p:clrMapOvr>
    <a:masterClrMapping/>
  </p:clrMapOvr>
  <p:transition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4">
            <a:extLst>
              <a:ext uri="{FF2B5EF4-FFF2-40B4-BE49-F238E27FC236}">
                <a16:creationId xmlns:a16="http://schemas.microsoft.com/office/drawing/2014/main" id="{DB179F13-AF12-4302-91B8-CDD1FCE4883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9750" y="1196975"/>
            <a:ext cx="2087563" cy="730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赵州桥</a:t>
            </a:r>
          </a:p>
        </p:txBody>
      </p:sp>
      <p:pic>
        <p:nvPicPr>
          <p:cNvPr id="17411" name="Picture 5" descr="10_1">
            <a:extLst>
              <a:ext uri="{FF2B5EF4-FFF2-40B4-BE49-F238E27FC236}">
                <a16:creationId xmlns:a16="http://schemas.microsoft.com/office/drawing/2014/main" id="{CEF22EA2-7561-460F-A34D-8B984609D8D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3213" y="369888"/>
            <a:ext cx="6088062" cy="3302000"/>
          </a:xfrm>
          <a:ln w="38100">
            <a:solidFill>
              <a:schemeClr val="bg1"/>
            </a:solidFill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17412" name="Picture 6" descr="001贝">
            <a:extLst>
              <a:ext uri="{FF2B5EF4-FFF2-40B4-BE49-F238E27FC236}">
                <a16:creationId xmlns:a16="http://schemas.microsoft.com/office/drawing/2014/main" id="{A69E1DE1-3FE8-4046-AC67-EC7C855FC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1100"/>
            <a:ext cx="50038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011">
            <a:extLst>
              <a:ext uri="{FF2B5EF4-FFF2-40B4-BE49-F238E27FC236}">
                <a16:creationId xmlns:a16="http://schemas.microsoft.com/office/drawing/2014/main" id="{C1824EBF-ECAE-43BE-BACC-67A846E80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620713"/>
            <a:ext cx="6029325" cy="566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WordArt 2">
            <a:extLst>
              <a:ext uri="{FF2B5EF4-FFF2-40B4-BE49-F238E27FC236}">
                <a16:creationId xmlns:a16="http://schemas.microsoft.com/office/drawing/2014/main" id="{DC0A9360-63F4-461A-96D0-98ADF46CD92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5650" y="1628775"/>
            <a:ext cx="7704138" cy="223361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3843"/>
                <a:gd name="adj2" fmla="val 14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适用、美观、经济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04-04">
            <a:extLst>
              <a:ext uri="{FF2B5EF4-FFF2-40B4-BE49-F238E27FC236}">
                <a16:creationId xmlns:a16="http://schemas.microsoft.com/office/drawing/2014/main" id="{74901960-7601-4623-A154-6D2E9F181F46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" r="5016"/>
          <a:stretch>
            <a:fillRect/>
          </a:stretch>
        </p:blipFill>
        <p:spPr>
          <a:xfrm>
            <a:off x="1549400" y="981075"/>
            <a:ext cx="5759450" cy="4832350"/>
          </a:xfrm>
        </p:spPr>
      </p:pic>
      <p:grpSp>
        <p:nvGrpSpPr>
          <p:cNvPr id="2" name="Group 4">
            <a:extLst>
              <a:ext uri="{FF2B5EF4-FFF2-40B4-BE49-F238E27FC236}">
                <a16:creationId xmlns:a16="http://schemas.microsoft.com/office/drawing/2014/main" id="{8AC65B17-4A21-4AF5-830C-31FF01AA7E1C}"/>
              </a:ext>
            </a:extLst>
          </p:cNvPr>
          <p:cNvGrpSpPr>
            <a:grpSpLocks/>
          </p:cNvGrpSpPr>
          <p:nvPr/>
        </p:nvGrpSpPr>
        <p:grpSpPr bwMode="auto">
          <a:xfrm rot="-5193544">
            <a:off x="2951957" y="1810544"/>
            <a:ext cx="2579687" cy="2505075"/>
            <a:chOff x="3878" y="1769"/>
            <a:chExt cx="1678" cy="1661"/>
          </a:xfrm>
        </p:grpSpPr>
        <p:sp>
          <p:nvSpPr>
            <p:cNvPr id="20484" name="Oval 5">
              <a:extLst>
                <a:ext uri="{FF2B5EF4-FFF2-40B4-BE49-F238E27FC236}">
                  <a16:creationId xmlns:a16="http://schemas.microsoft.com/office/drawing/2014/main" id="{CE72940B-19BA-4029-8725-6D2D4DA2D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3" y="1797"/>
              <a:ext cx="1633" cy="1633"/>
            </a:xfrm>
            <a:prstGeom prst="ellipse">
              <a:avLst/>
            </a:prstGeom>
            <a:solidFill>
              <a:schemeClr val="bg1">
                <a:alpha val="49019"/>
              </a:schemeClr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2400"/>
            </a:p>
          </p:txBody>
        </p:sp>
        <p:sp>
          <p:nvSpPr>
            <p:cNvPr id="20485" name="Freeform 6">
              <a:extLst>
                <a:ext uri="{FF2B5EF4-FFF2-40B4-BE49-F238E27FC236}">
                  <a16:creationId xmlns:a16="http://schemas.microsoft.com/office/drawing/2014/main" id="{32769527-3D2B-4313-A059-BC09A71FEA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8" y="1769"/>
              <a:ext cx="1250" cy="1616"/>
            </a:xfrm>
            <a:custGeom>
              <a:avLst/>
              <a:gdLst>
                <a:gd name="T0" fmla="*/ 1196 w 1250"/>
                <a:gd name="T1" fmla="*/ 112 h 1616"/>
                <a:gd name="T2" fmla="*/ 1032 w 1250"/>
                <a:gd name="T3" fmla="*/ 81 h 1616"/>
                <a:gd name="T4" fmla="*/ 899 w 1250"/>
                <a:gd name="T5" fmla="*/ 102 h 1616"/>
                <a:gd name="T6" fmla="*/ 724 w 1250"/>
                <a:gd name="T7" fmla="*/ 184 h 1616"/>
                <a:gd name="T8" fmla="*/ 674 w 1250"/>
                <a:gd name="T9" fmla="*/ 243 h 1616"/>
                <a:gd name="T10" fmla="*/ 643 w 1250"/>
                <a:gd name="T11" fmla="*/ 305 h 1616"/>
                <a:gd name="T12" fmla="*/ 623 w 1250"/>
                <a:gd name="T13" fmla="*/ 449 h 1616"/>
                <a:gd name="T14" fmla="*/ 651 w 1250"/>
                <a:gd name="T15" fmla="*/ 656 h 1616"/>
                <a:gd name="T16" fmla="*/ 878 w 1250"/>
                <a:gd name="T17" fmla="*/ 883 h 1616"/>
                <a:gd name="T18" fmla="*/ 969 w 1250"/>
                <a:gd name="T19" fmla="*/ 1019 h 1616"/>
                <a:gd name="T20" fmla="*/ 1014 w 1250"/>
                <a:gd name="T21" fmla="*/ 1201 h 1616"/>
                <a:gd name="T22" fmla="*/ 993 w 1250"/>
                <a:gd name="T23" fmla="*/ 1406 h 1616"/>
                <a:gd name="T24" fmla="*/ 818 w 1250"/>
                <a:gd name="T25" fmla="*/ 1560 h 1616"/>
                <a:gd name="T26" fmla="*/ 606 w 1250"/>
                <a:gd name="T27" fmla="*/ 1609 h 1616"/>
                <a:gd name="T28" fmla="*/ 334 w 1250"/>
                <a:gd name="T29" fmla="*/ 1518 h 1616"/>
                <a:gd name="T30" fmla="*/ 62 w 1250"/>
                <a:gd name="T31" fmla="*/ 1155 h 1616"/>
                <a:gd name="T32" fmla="*/ 45 w 1250"/>
                <a:gd name="T33" fmla="*/ 616 h 1616"/>
                <a:gd name="T34" fmla="*/ 333 w 1250"/>
                <a:gd name="T35" fmla="*/ 194 h 1616"/>
                <a:gd name="T36" fmla="*/ 787 w 1250"/>
                <a:gd name="T37" fmla="*/ 21 h 1616"/>
                <a:gd name="T38" fmla="*/ 1150 w 1250"/>
                <a:gd name="T39" fmla="*/ 67 h 1616"/>
                <a:gd name="T40" fmla="*/ 1250 w 1250"/>
                <a:gd name="T41" fmla="*/ 141 h 16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50"/>
                <a:gd name="T64" fmla="*/ 0 h 1616"/>
                <a:gd name="T65" fmla="*/ 1250 w 1250"/>
                <a:gd name="T66" fmla="*/ 1616 h 16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50" h="1616">
                  <a:moveTo>
                    <a:pt x="1196" y="112"/>
                  </a:moveTo>
                  <a:cubicBezTo>
                    <a:pt x="1176" y="114"/>
                    <a:pt x="1081" y="83"/>
                    <a:pt x="1032" y="81"/>
                  </a:cubicBezTo>
                  <a:cubicBezTo>
                    <a:pt x="983" y="79"/>
                    <a:pt x="950" y="85"/>
                    <a:pt x="899" y="102"/>
                  </a:cubicBezTo>
                  <a:cubicBezTo>
                    <a:pt x="848" y="119"/>
                    <a:pt x="761" y="161"/>
                    <a:pt x="724" y="184"/>
                  </a:cubicBezTo>
                  <a:cubicBezTo>
                    <a:pt x="687" y="207"/>
                    <a:pt x="687" y="223"/>
                    <a:pt x="674" y="243"/>
                  </a:cubicBezTo>
                  <a:cubicBezTo>
                    <a:pt x="661" y="263"/>
                    <a:pt x="651" y="271"/>
                    <a:pt x="643" y="305"/>
                  </a:cubicBezTo>
                  <a:cubicBezTo>
                    <a:pt x="635" y="339"/>
                    <a:pt x="622" y="391"/>
                    <a:pt x="623" y="449"/>
                  </a:cubicBezTo>
                  <a:cubicBezTo>
                    <a:pt x="624" y="507"/>
                    <a:pt x="609" y="584"/>
                    <a:pt x="651" y="656"/>
                  </a:cubicBezTo>
                  <a:cubicBezTo>
                    <a:pt x="693" y="728"/>
                    <a:pt x="825" y="823"/>
                    <a:pt x="878" y="883"/>
                  </a:cubicBezTo>
                  <a:cubicBezTo>
                    <a:pt x="931" y="943"/>
                    <a:pt x="946" y="966"/>
                    <a:pt x="969" y="1019"/>
                  </a:cubicBezTo>
                  <a:cubicBezTo>
                    <a:pt x="992" y="1072"/>
                    <a:pt x="1010" y="1137"/>
                    <a:pt x="1014" y="1201"/>
                  </a:cubicBezTo>
                  <a:cubicBezTo>
                    <a:pt x="1018" y="1265"/>
                    <a:pt x="1026" y="1346"/>
                    <a:pt x="993" y="1406"/>
                  </a:cubicBezTo>
                  <a:cubicBezTo>
                    <a:pt x="960" y="1466"/>
                    <a:pt x="882" y="1526"/>
                    <a:pt x="818" y="1560"/>
                  </a:cubicBezTo>
                  <a:cubicBezTo>
                    <a:pt x="754" y="1594"/>
                    <a:pt x="687" y="1616"/>
                    <a:pt x="606" y="1609"/>
                  </a:cubicBezTo>
                  <a:cubicBezTo>
                    <a:pt x="525" y="1602"/>
                    <a:pt x="425" y="1594"/>
                    <a:pt x="334" y="1518"/>
                  </a:cubicBezTo>
                  <a:cubicBezTo>
                    <a:pt x="243" y="1442"/>
                    <a:pt x="110" y="1305"/>
                    <a:pt x="62" y="1155"/>
                  </a:cubicBezTo>
                  <a:cubicBezTo>
                    <a:pt x="14" y="1005"/>
                    <a:pt x="0" y="776"/>
                    <a:pt x="45" y="616"/>
                  </a:cubicBezTo>
                  <a:cubicBezTo>
                    <a:pt x="90" y="456"/>
                    <a:pt x="209" y="293"/>
                    <a:pt x="333" y="194"/>
                  </a:cubicBezTo>
                  <a:cubicBezTo>
                    <a:pt x="457" y="95"/>
                    <a:pt x="651" y="42"/>
                    <a:pt x="787" y="21"/>
                  </a:cubicBezTo>
                  <a:cubicBezTo>
                    <a:pt x="923" y="0"/>
                    <a:pt x="1073" y="47"/>
                    <a:pt x="1150" y="67"/>
                  </a:cubicBezTo>
                  <a:cubicBezTo>
                    <a:pt x="1227" y="87"/>
                    <a:pt x="1229" y="126"/>
                    <a:pt x="1250" y="141"/>
                  </a:cubicBezTo>
                </a:path>
              </a:pathLst>
            </a:custGeom>
            <a:solidFill>
              <a:schemeClr val="tx1">
                <a:alpha val="54901"/>
              </a:schemeClr>
            </a:solidFill>
            <a:ln w="28575" cmpd="sng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6" name="Oval 7">
              <a:extLst>
                <a:ext uri="{FF2B5EF4-FFF2-40B4-BE49-F238E27FC236}">
                  <a16:creationId xmlns:a16="http://schemas.microsoft.com/office/drawing/2014/main" id="{BB2EF5C9-F200-4DD2-9AD3-C4E88D69EB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2" y="2977"/>
              <a:ext cx="91" cy="9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2400"/>
            </a:p>
          </p:txBody>
        </p:sp>
        <p:sp>
          <p:nvSpPr>
            <p:cNvPr id="20487" name="Oval 8">
              <a:extLst>
                <a:ext uri="{FF2B5EF4-FFF2-40B4-BE49-F238E27FC236}">
                  <a16:creationId xmlns:a16="http://schemas.microsoft.com/office/drawing/2014/main" id="{E94F863C-7AB6-4925-8B7E-93D1DA929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6" y="2205"/>
              <a:ext cx="91" cy="91"/>
            </a:xfrm>
            <a:prstGeom prst="ellipse">
              <a:avLst/>
            </a:prstGeom>
            <a:solidFill>
              <a:schemeClr val="tx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6633"/>
                </a:buClr>
                <a:buSzPct val="70000"/>
                <a:buFont typeface="Wingdings" panose="05000000000000000000" pitchFamily="2" charset="2"/>
                <a:buChar char="z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FC00B4C-3A1B-4FF5-98CA-82566DB67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5113"/>
            <a:ext cx="8424863" cy="2325687"/>
          </a:xfrm>
          <a:prstGeom prst="rect">
            <a:avLst/>
          </a:prstGeom>
          <a:solidFill>
            <a:srgbClr val="F8F8F8">
              <a:alpha val="56078"/>
            </a:srgbClr>
          </a:solidFill>
          <a:ln w="38100">
            <a:solidFill>
              <a:srgbClr val="99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800" b="1">
                <a:latin typeface="Arial" panose="020B0604020202020204" pitchFamily="34" charset="0"/>
              </a:rPr>
              <a:t>课后作业：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CN" altLang="en-US" sz="4800" b="1">
                <a:latin typeface="Arial" panose="020B0604020202020204" pitchFamily="34" charset="0"/>
              </a:rPr>
              <a:t>       收集身边常见的既实用又美观的物品的图片。</a:t>
            </a:r>
            <a:endParaRPr kumimoji="0" lang="zh-CN" altLang="en-US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nimg_net_098">
            <a:extLst>
              <a:ext uri="{FF2B5EF4-FFF2-40B4-BE49-F238E27FC236}">
                <a16:creationId xmlns:a16="http://schemas.microsoft.com/office/drawing/2014/main" id="{F3381485-0530-4FDA-B4A5-19C819E92308}"/>
              </a:ext>
            </a:extLst>
          </p:cNvPr>
          <p:cNvPicPr>
            <a:picLocks noGrp="1" noChangeAspect="1" noChangeArrowheads="1" noCro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82975" y="2757488"/>
            <a:ext cx="2647950" cy="1423987"/>
          </a:xfrm>
        </p:spPr>
      </p:pic>
      <p:sp>
        <p:nvSpPr>
          <p:cNvPr id="22531" name="Text Box 4">
            <a:extLst>
              <a:ext uri="{FF2B5EF4-FFF2-40B4-BE49-F238E27FC236}">
                <a16:creationId xmlns:a16="http://schemas.microsoft.com/office/drawing/2014/main" id="{78603969-68A2-417B-9F33-D0658351B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8900" y="5943600"/>
            <a:ext cx="2400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solidFill>
                  <a:schemeClr val="hlink"/>
                </a:solidFill>
                <a:latin typeface="方正水柱简体" panose="03000509000000000000" pitchFamily="65" charset="-122"/>
                <a:ea typeface="方正水柱简体" panose="03000509000000000000" pitchFamily="65" charset="-122"/>
              </a:rPr>
              <a:t>中大附中    田强</a:t>
            </a:r>
          </a:p>
        </p:txBody>
      </p:sp>
      <p:sp>
        <p:nvSpPr>
          <p:cNvPr id="67589" name="Text Box 5">
            <a:extLst>
              <a:ext uri="{FF2B5EF4-FFF2-40B4-BE49-F238E27FC236}">
                <a16:creationId xmlns:a16="http://schemas.microsoft.com/office/drawing/2014/main" id="{B9824E74-D4D9-4B30-BB54-487ADB591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25450"/>
            <a:ext cx="38417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9600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方正大黑简体" pitchFamily="2" charset="-122"/>
              </a:rPr>
              <a:t>再见！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DESIGNA">
  <a:themeElements>
    <a:clrScheme name="CDESIGN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DESIGNA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CDESIGN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ESIGN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Designs\CDESIGNA.POT</Template>
  <TotalTime>1712</TotalTime>
  <Words>534</Words>
  <Application>Microsoft Office PowerPoint</Application>
  <PresentationFormat>全屏显示(4:3)</PresentationFormat>
  <Paragraphs>57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Times New Roman</vt:lpstr>
      <vt:lpstr>宋体</vt:lpstr>
      <vt:lpstr>Arial</vt:lpstr>
      <vt:lpstr>Wingdings</vt:lpstr>
      <vt:lpstr>等线</vt:lpstr>
      <vt:lpstr>方正综艺简体</vt:lpstr>
      <vt:lpstr>隶书</vt:lpstr>
      <vt:lpstr>黑体</vt:lpstr>
      <vt:lpstr>华文新魏</vt:lpstr>
      <vt:lpstr>方正水柱简体</vt:lpstr>
      <vt:lpstr>方正大黑简体</vt:lpstr>
      <vt:lpstr>CDESIGNA</vt:lpstr>
      <vt:lpstr>PowerPoint 演示文稿</vt:lpstr>
      <vt:lpstr>PowerPoint 演示文稿</vt:lpstr>
      <vt:lpstr>PowerPoint 演示文稿</vt:lpstr>
      <vt:lpstr>PowerPoint 演示文稿</vt:lpstr>
      <vt:lpstr>古代艺术与科技结合的启示</vt:lpstr>
      <vt:lpstr>古代艺术与科技结合的启示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古代艺术与科技结合的启示</dc:title>
  <dc:creator>tianqiang</dc:creator>
  <cp:lastModifiedBy>john_Tian</cp:lastModifiedBy>
  <cp:revision>80</cp:revision>
  <dcterms:created xsi:type="dcterms:W3CDTF">2001-09-25T08:42:12Z</dcterms:created>
  <dcterms:modified xsi:type="dcterms:W3CDTF">2022-01-17T12:43:10Z</dcterms:modified>
</cp:coreProperties>
</file>