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0" r:id="rId16"/>
    <p:sldId id="275" r:id="rId17"/>
    <p:sldId id="276" r:id="rId18"/>
    <p:sldId id="272" r:id="rId19"/>
    <p:sldId id="277" r:id="rId20"/>
    <p:sldId id="274" r:id="rId21"/>
    <p:sldId id="278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41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8397A-D8B9-4A21-8F9E-B2CEB2F5CEE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31856-D9CF-4534-9F6B-8A91A02581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1586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8397A-D8B9-4A21-8F9E-B2CEB2F5CEE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31856-D9CF-4534-9F6B-8A91A02581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568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8397A-D8B9-4A21-8F9E-B2CEB2F5CEE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31856-D9CF-4534-9F6B-8A91A02581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880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8397A-D8B9-4A21-8F9E-B2CEB2F5CEE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31856-D9CF-4534-9F6B-8A91A02581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460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8397A-D8B9-4A21-8F9E-B2CEB2F5CEE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31856-D9CF-4534-9F6B-8A91A02581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1058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8397A-D8B9-4A21-8F9E-B2CEB2F5CEE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31856-D9CF-4534-9F6B-8A91A02581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830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8397A-D8B9-4A21-8F9E-B2CEB2F5CEE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31856-D9CF-4534-9F6B-8A91A02581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2228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8397A-D8B9-4A21-8F9E-B2CEB2F5CEE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31856-D9CF-4534-9F6B-8A91A02581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81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8397A-D8B9-4A21-8F9E-B2CEB2F5CEE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31856-D9CF-4534-9F6B-8A91A02581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222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8397A-D8B9-4A21-8F9E-B2CEB2F5CEE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31856-D9CF-4534-9F6B-8A91A02581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982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8397A-D8B9-4A21-8F9E-B2CEB2F5CEE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31856-D9CF-4534-9F6B-8A91A02581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15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8397A-D8B9-4A21-8F9E-B2CEB2F5CEE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31856-D9CF-4534-9F6B-8A91A02581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3530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11" Type="http://schemas.openxmlformats.org/officeDocument/2006/relationships/image" Target="../media/image10.png"/><Relationship Id="rId5" Type="http://schemas.openxmlformats.org/officeDocument/2006/relationships/image" Target="../media/image4.emf"/><Relationship Id="rId10" Type="http://schemas.openxmlformats.org/officeDocument/2006/relationships/image" Target="../media/image9.png"/><Relationship Id="rId4" Type="http://schemas.openxmlformats.org/officeDocument/2006/relationships/image" Target="../media/image3.emf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7" Type="http://schemas.openxmlformats.org/officeDocument/2006/relationships/image" Target="../media/image20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8.png"/><Relationship Id="rId5" Type="http://schemas.openxmlformats.org/officeDocument/2006/relationships/image" Target="../media/image27.emf"/><Relationship Id="rId4" Type="http://schemas.openxmlformats.org/officeDocument/2006/relationships/image" Target="../media/image26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Relationship Id="rId5" Type="http://schemas.openxmlformats.org/officeDocument/2006/relationships/hyperlink" Target="&#20057;&#37255;&#27687;&#21270;&#25104;&#20057;&#37275;.avi" TargetMode="External"/><Relationship Id="rId4" Type="http://schemas.openxmlformats.org/officeDocument/2006/relationships/image" Target="../media/image37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7" Type="http://schemas.openxmlformats.org/officeDocument/2006/relationships/image" Target="../media/image46.png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emf"/><Relationship Id="rId5" Type="http://schemas.openxmlformats.org/officeDocument/2006/relationships/image" Target="../media/image44.emf"/><Relationship Id="rId4" Type="http://schemas.openxmlformats.org/officeDocument/2006/relationships/image" Target="../media/image43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7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必修二 有机化学复习课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/>
              <a:t>中大</a:t>
            </a:r>
            <a:r>
              <a:rPr lang="zh-CN" altLang="en-US" dirty="0" smtClean="0"/>
              <a:t>附中  张伟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7283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2893" y="0"/>
            <a:ext cx="3562549" cy="1325563"/>
          </a:xfrm>
        </p:spPr>
        <p:txBody>
          <a:bodyPr/>
          <a:lstStyle/>
          <a:p>
            <a:r>
              <a:rPr lang="zh-CN" altLang="en-US" dirty="0" smtClean="0"/>
              <a:t>一、空间构型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115380"/>
              </p:ext>
            </p:extLst>
          </p:nvPr>
        </p:nvGraphicFramePr>
        <p:xfrm>
          <a:off x="232893" y="1183305"/>
          <a:ext cx="11641428" cy="55101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0238"/>
                <a:gridCol w="1940238"/>
                <a:gridCol w="1940238"/>
                <a:gridCol w="1940238"/>
                <a:gridCol w="1940238"/>
                <a:gridCol w="1940238"/>
              </a:tblGrid>
              <a:tr h="2319749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58654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空间构型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四面体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平面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平面正六边形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C-</a:t>
                      </a:r>
                      <a:r>
                        <a:rPr lang="zh-CN" altLang="en-US" dirty="0" smtClean="0"/>
                        <a:t>四面体</a:t>
                      </a:r>
                      <a:endParaRPr lang="en-US" altLang="zh-CN" dirty="0" smtClean="0"/>
                    </a:p>
                    <a:p>
                      <a:r>
                        <a:rPr lang="en-US" altLang="zh-CN" dirty="0" smtClean="0"/>
                        <a:t>O-V</a:t>
                      </a:r>
                      <a:r>
                        <a:rPr lang="zh-CN" altLang="en-US" dirty="0" smtClean="0"/>
                        <a:t>型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羰基平面型</a:t>
                      </a:r>
                      <a:endParaRPr lang="en-US" altLang="zh-CN" dirty="0" smtClean="0"/>
                    </a:p>
                    <a:p>
                      <a:r>
                        <a:rPr lang="en-US" altLang="zh-CN" dirty="0" smtClean="0"/>
                        <a:t>C-</a:t>
                      </a:r>
                      <a:r>
                        <a:rPr lang="zh-CN" altLang="en-US" dirty="0" smtClean="0"/>
                        <a:t>四面体型</a:t>
                      </a:r>
                      <a:endParaRPr lang="en-US" altLang="zh-CN" dirty="0" smtClean="0"/>
                    </a:p>
                    <a:p>
                      <a:r>
                        <a:rPr lang="en-US" altLang="zh-CN" dirty="0" smtClean="0"/>
                        <a:t>O-V</a:t>
                      </a:r>
                      <a:r>
                        <a:rPr lang="zh-CN" altLang="en-US" dirty="0" smtClean="0"/>
                        <a:t>型</a:t>
                      </a:r>
                      <a:endParaRPr lang="zh-CN" altLang="en-US" dirty="0"/>
                    </a:p>
                  </a:txBody>
                  <a:tcPr/>
                </a:tc>
              </a:tr>
              <a:tr h="758654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共面原子数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3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6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12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最多</a:t>
                      </a:r>
                      <a:r>
                        <a:rPr lang="en-US" altLang="zh-CN" dirty="0" smtClean="0"/>
                        <a:t>5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最多</a:t>
                      </a:r>
                      <a:r>
                        <a:rPr lang="en-US" altLang="zh-CN" dirty="0" smtClean="0"/>
                        <a:t>6</a:t>
                      </a:r>
                      <a:endParaRPr lang="zh-CN" altLang="en-US" dirty="0"/>
                    </a:p>
                  </a:txBody>
                  <a:tcPr/>
                </a:tc>
              </a:tr>
              <a:tr h="758654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官能团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无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碳碳双键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无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羟基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羧基</a:t>
                      </a:r>
                      <a:endParaRPr lang="zh-CN" altLang="en-US" dirty="0"/>
                    </a:p>
                  </a:txBody>
                  <a:tcPr/>
                </a:tc>
              </a:tr>
              <a:tr h="758654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物质类别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烷烃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烯烃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芳香烃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醇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羧酸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0894" y="1546328"/>
            <a:ext cx="1524548" cy="169914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8200" y="1647401"/>
            <a:ext cx="1789225" cy="172293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7000" y="1452246"/>
            <a:ext cx="1690505" cy="191808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6427" y="2024841"/>
            <a:ext cx="1726994" cy="96805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9257" y="1854109"/>
            <a:ext cx="1699227" cy="1309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22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2893" y="0"/>
            <a:ext cx="3562549" cy="1325563"/>
          </a:xfrm>
        </p:spPr>
        <p:txBody>
          <a:bodyPr/>
          <a:lstStyle/>
          <a:p>
            <a:r>
              <a:rPr lang="zh-CN" altLang="en-US" dirty="0" smtClean="0"/>
              <a:t>一、空间构型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6946256"/>
              </p:ext>
            </p:extLst>
          </p:nvPr>
        </p:nvGraphicFramePr>
        <p:xfrm>
          <a:off x="232893" y="1054517"/>
          <a:ext cx="11641428" cy="57481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0238"/>
                <a:gridCol w="1940238"/>
                <a:gridCol w="1940238"/>
                <a:gridCol w="1940238"/>
                <a:gridCol w="1940238"/>
                <a:gridCol w="1940238"/>
              </a:tblGrid>
              <a:tr h="1740198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86367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分子式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CH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  <a:p>
                      <a:endParaRPr lang="zh-CN" altLang="en-US" dirty="0"/>
                    </a:p>
                  </a:txBody>
                  <a:tcPr/>
                </a:tc>
              </a:tr>
              <a:tr h="441746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物质名称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甲烷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乙烯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苯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乙醇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乙酸</a:t>
                      </a:r>
                      <a:endParaRPr lang="zh-CN" altLang="en-US" dirty="0"/>
                    </a:p>
                  </a:txBody>
                  <a:tcPr/>
                </a:tc>
              </a:tr>
              <a:tr h="758654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球棍模型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758654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比例模型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0894" y="1546328"/>
            <a:ext cx="1038976" cy="115796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8200" y="1647401"/>
            <a:ext cx="1169671" cy="112633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7000" y="1452247"/>
            <a:ext cx="1164693" cy="132149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6427" y="2024841"/>
            <a:ext cx="1212135" cy="67945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9258" y="1854109"/>
            <a:ext cx="1103200" cy="85018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66433" y="3928569"/>
            <a:ext cx="1071432" cy="12191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8208" y="5647935"/>
            <a:ext cx="1003932" cy="110856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9"/>
          <a:srcRect r="52641" b="4305"/>
          <a:stretch/>
        </p:blipFill>
        <p:spPr>
          <a:xfrm>
            <a:off x="4178200" y="3814707"/>
            <a:ext cx="1778561" cy="144685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9"/>
          <a:srcRect l="62547" b="1235"/>
          <a:stretch/>
        </p:blipFill>
        <p:spPr>
          <a:xfrm>
            <a:off x="4380921" y="5228531"/>
            <a:ext cx="1406534" cy="149325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28074" y="5392189"/>
            <a:ext cx="1232094" cy="132959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13966" y="3963093"/>
            <a:ext cx="1772455" cy="129846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094663" y="5427269"/>
            <a:ext cx="1672581" cy="1329226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996678" y="4004994"/>
            <a:ext cx="1877643" cy="1332138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012639" y="5405999"/>
            <a:ext cx="1861682" cy="137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67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2893" y="0"/>
            <a:ext cx="4148028" cy="1325563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二、同分异构体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6345187"/>
              </p:ext>
            </p:extLst>
          </p:nvPr>
        </p:nvGraphicFramePr>
        <p:xfrm>
          <a:off x="232893" y="1054517"/>
          <a:ext cx="11641428" cy="37570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0238"/>
                <a:gridCol w="1940238"/>
                <a:gridCol w="1940238"/>
                <a:gridCol w="1940238"/>
                <a:gridCol w="1940238"/>
                <a:gridCol w="1940238"/>
              </a:tblGrid>
              <a:tr h="1740198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86367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方法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降碳对称法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插入法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定位法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取代法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取代法</a:t>
                      </a:r>
                      <a:endParaRPr lang="zh-CN" altLang="en-US" dirty="0"/>
                    </a:p>
                  </a:txBody>
                  <a:tcPr/>
                </a:tc>
              </a:tr>
              <a:tr h="441746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实例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en-US" altLang="zh-CN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r>
                        <a:rPr lang="en-US" altLang="zh-CN" sz="1800" b="0" i="0" u="none" strike="noStrike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</a:tr>
              <a:tr h="758654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</a:t>
                      </a:r>
                    </a:p>
                    <a:p>
                      <a:endParaRPr lang="en-US" altLang="zh-CN" dirty="0" smtClean="0"/>
                    </a:p>
                    <a:p>
                      <a:endParaRPr lang="en-US" altLang="zh-CN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2+1=3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-X,-Y</a:t>
                      </a:r>
                      <a:r>
                        <a:rPr lang="en-US" altLang="zh-CN" baseline="0" dirty="0" smtClean="0"/>
                        <a:t>  2</a:t>
                      </a:r>
                    </a:p>
                    <a:p>
                      <a:r>
                        <a:rPr lang="en-US" altLang="zh-CN" baseline="0" dirty="0" smtClean="0"/>
                        <a:t>-X,-X,-X   3</a:t>
                      </a:r>
                    </a:p>
                    <a:p>
                      <a:r>
                        <a:rPr lang="en-US" altLang="zh-CN" baseline="0" dirty="0" smtClean="0"/>
                        <a:t>-X,-X,-Y   6</a:t>
                      </a:r>
                    </a:p>
                    <a:p>
                      <a:r>
                        <a:rPr lang="en-US" altLang="zh-CN" baseline="0" dirty="0" smtClean="0"/>
                        <a:t>-X,-Y,-Z  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醇</a:t>
                      </a:r>
                      <a:r>
                        <a:rPr lang="en-US" altLang="zh-CN" dirty="0" smtClean="0"/>
                        <a:t>2+2=4</a:t>
                      </a:r>
                    </a:p>
                    <a:p>
                      <a:r>
                        <a:rPr lang="zh-CN" altLang="en-US" dirty="0" smtClean="0"/>
                        <a:t>醚</a:t>
                      </a:r>
                      <a:r>
                        <a:rPr lang="en-US" altLang="zh-CN" dirty="0" smtClean="0"/>
                        <a:t>3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酸</a:t>
                      </a:r>
                      <a:r>
                        <a:rPr lang="en-US" altLang="zh-CN" dirty="0" smtClean="0"/>
                        <a:t>2</a:t>
                      </a:r>
                    </a:p>
                    <a:p>
                      <a:r>
                        <a:rPr lang="zh-CN" altLang="en-US" dirty="0" smtClean="0"/>
                        <a:t>酯（插入法，</a:t>
                      </a:r>
                      <a:r>
                        <a:rPr lang="en-US" altLang="zh-CN" dirty="0" smtClean="0"/>
                        <a:t>C-C</a:t>
                      </a:r>
                      <a:r>
                        <a:rPr lang="zh-CN" altLang="en-US" dirty="0" smtClean="0"/>
                        <a:t>之间和</a:t>
                      </a:r>
                      <a:r>
                        <a:rPr lang="en-US" altLang="zh-CN" dirty="0" smtClean="0"/>
                        <a:t>H-C</a:t>
                      </a:r>
                      <a:r>
                        <a:rPr lang="zh-CN" altLang="en-US" dirty="0" smtClean="0"/>
                        <a:t>之间）</a:t>
                      </a:r>
                      <a:r>
                        <a:rPr lang="en-US" altLang="zh-CN" dirty="0" smtClean="0"/>
                        <a:t>2+2=4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0894" y="1546328"/>
            <a:ext cx="1038976" cy="115796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8200" y="1647401"/>
            <a:ext cx="1169671" cy="112633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7000" y="1452247"/>
            <a:ext cx="1164693" cy="132149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6427" y="2024841"/>
            <a:ext cx="1212135" cy="67945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9258" y="1854109"/>
            <a:ext cx="1103200" cy="850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48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3617890" cy="1325563"/>
          </a:xfrm>
        </p:spPr>
        <p:txBody>
          <a:bodyPr/>
          <a:lstStyle/>
          <a:p>
            <a:r>
              <a:rPr lang="zh-CN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三、化学性质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2585960"/>
              </p:ext>
            </p:extLst>
          </p:nvPr>
        </p:nvGraphicFramePr>
        <p:xfrm>
          <a:off x="3930146" y="1674998"/>
          <a:ext cx="7954963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公式" r:id="rId3" imgW="1993680" imgH="215640" progId="Equation.3">
                  <p:embed/>
                </p:oleObj>
              </mc:Choice>
              <mc:Fallback>
                <p:oleObj name="公式" r:id="rId3" imgW="19936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0146" y="1674998"/>
                        <a:ext cx="7954963" cy="838200"/>
                      </a:xfrm>
                      <a:prstGeom prst="rect">
                        <a:avLst/>
                      </a:prstGeom>
                      <a:gradFill rotWithShape="0">
                        <a:gsLst>
                          <a:gs pos="0">
                            <a:srgbClr val="CC99FF"/>
                          </a:gs>
                          <a:gs pos="50000">
                            <a:schemeClr val="bg1"/>
                          </a:gs>
                          <a:gs pos="100000">
                            <a:srgbClr val="CC99FF"/>
                          </a:gs>
                        </a:gsLst>
                        <a:lin ang="5400000" scaled="1"/>
                      </a:gra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-1" y="976127"/>
            <a:ext cx="4047757" cy="698871"/>
          </a:xfrm>
          <a:prstGeom prst="rect">
            <a:avLst/>
          </a:prstGeom>
          <a:solidFill>
            <a:srgbClr val="92D050"/>
          </a:solidFill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1.1</a:t>
            </a: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甲烷的化学性质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0" y="1852207"/>
            <a:ext cx="404775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1.1.1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氧化反应</a:t>
            </a:r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氧气</a:t>
            </a:r>
            <a:endParaRPr lang="zh-CN" altLang="en-US" sz="3600" b="1" dirty="0">
              <a:solidFill>
                <a:srgbClr val="0070C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Text Box 15"/>
          <p:cNvSpPr txBox="1">
            <a:spLocks noChangeArrowheads="1"/>
          </p:cNvSpPr>
          <p:nvPr/>
        </p:nvSpPr>
        <p:spPr bwMode="auto">
          <a:xfrm>
            <a:off x="0" y="2467641"/>
            <a:ext cx="3307381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1.1.2</a:t>
            </a:r>
            <a:r>
              <a:rPr lang="zh-CN" altLang="en-US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取代反应</a:t>
            </a:r>
            <a:endParaRPr lang="zh-CN" altLang="en-US" sz="4000" b="1" dirty="0">
              <a:solidFill>
                <a:srgbClr val="3333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3930146" y="2467641"/>
            <a:ext cx="5390961" cy="824035"/>
            <a:chOff x="192" y="2601"/>
            <a:chExt cx="3360" cy="490"/>
          </a:xfrm>
        </p:grpSpPr>
        <p:sp>
          <p:nvSpPr>
            <p:cNvPr id="9" name="Text Box 3"/>
            <p:cNvSpPr txBox="1">
              <a:spLocks noChangeArrowheads="1"/>
            </p:cNvSpPr>
            <p:nvPr/>
          </p:nvSpPr>
          <p:spPr bwMode="auto">
            <a:xfrm>
              <a:off x="192" y="2726"/>
              <a:ext cx="3360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000000"/>
                  </a:solidFill>
                </a:rPr>
                <a:t>CH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4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+ 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        CH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3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Cl + </a:t>
              </a:r>
              <a:r>
                <a:rPr lang="en-US" altLang="zh-CN" sz="3200" b="1" dirty="0" err="1">
                  <a:solidFill>
                    <a:srgbClr val="000000"/>
                  </a:solidFill>
                </a:rPr>
                <a:t>HCl</a:t>
              </a:r>
              <a:endParaRPr lang="en-US" altLang="zh-CN" sz="3200" b="1" dirty="0">
                <a:solidFill>
                  <a:srgbClr val="000000"/>
                </a:solidFill>
              </a:endParaRPr>
            </a:p>
          </p:txBody>
        </p:sp>
        <p:sp>
          <p:nvSpPr>
            <p:cNvPr id="10" name="Line 4"/>
            <p:cNvSpPr>
              <a:spLocks noChangeShapeType="1"/>
            </p:cNvSpPr>
            <p:nvPr/>
          </p:nvSpPr>
          <p:spPr bwMode="auto">
            <a:xfrm>
              <a:off x="1392" y="2928"/>
              <a:ext cx="57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1488" y="2601"/>
              <a:ext cx="45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00"/>
                  </a:solidFill>
                </a:rPr>
                <a:t>光</a:t>
              </a:r>
            </a:p>
          </p:txBody>
        </p:sp>
      </p:grpSp>
      <p:grpSp>
        <p:nvGrpSpPr>
          <p:cNvPr id="12" name="Group 6"/>
          <p:cNvGrpSpPr>
            <a:grpSpLocks/>
          </p:cNvGrpSpPr>
          <p:nvPr/>
        </p:nvGrpSpPr>
        <p:grpSpPr bwMode="auto">
          <a:xfrm>
            <a:off x="3918445" y="3144075"/>
            <a:ext cx="5867400" cy="807218"/>
            <a:chOff x="528" y="3024"/>
            <a:chExt cx="3696" cy="480"/>
          </a:xfrm>
        </p:grpSpPr>
        <p:sp>
          <p:nvSpPr>
            <p:cNvPr id="13" name="Text Box 7"/>
            <p:cNvSpPr txBox="1">
              <a:spLocks noChangeArrowheads="1"/>
            </p:cNvSpPr>
            <p:nvPr/>
          </p:nvSpPr>
          <p:spPr bwMode="auto">
            <a:xfrm>
              <a:off x="528" y="3139"/>
              <a:ext cx="369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000000"/>
                  </a:solidFill>
                </a:rPr>
                <a:t>CH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3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Cl + 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        CH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+ </a:t>
              </a:r>
              <a:r>
                <a:rPr lang="en-US" altLang="zh-CN" sz="3200" b="1" dirty="0" err="1">
                  <a:solidFill>
                    <a:srgbClr val="000000"/>
                  </a:solidFill>
                </a:rPr>
                <a:t>HCl</a:t>
              </a:r>
              <a:endParaRPr lang="en-US" altLang="zh-CN" sz="3200" b="1" dirty="0">
                <a:solidFill>
                  <a:srgbClr val="000000"/>
                </a:solidFill>
              </a:endParaRPr>
            </a:p>
          </p:txBody>
        </p:sp>
        <p:sp>
          <p:nvSpPr>
            <p:cNvPr id="14" name="Text Box 8"/>
            <p:cNvSpPr txBox="1">
              <a:spLocks noChangeArrowheads="1"/>
            </p:cNvSpPr>
            <p:nvPr/>
          </p:nvSpPr>
          <p:spPr bwMode="auto">
            <a:xfrm>
              <a:off x="2090" y="3024"/>
              <a:ext cx="45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00"/>
                  </a:solidFill>
                </a:rPr>
                <a:t>光</a:t>
              </a:r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>
              <a:off x="1968" y="3341"/>
              <a:ext cx="57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Group 10"/>
          <p:cNvGrpSpPr>
            <a:grpSpLocks/>
          </p:cNvGrpSpPr>
          <p:nvPr/>
        </p:nvGrpSpPr>
        <p:grpSpPr bwMode="auto">
          <a:xfrm>
            <a:off x="3930146" y="3865716"/>
            <a:ext cx="5968608" cy="807217"/>
            <a:chOff x="528" y="3391"/>
            <a:chExt cx="3630" cy="480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528" y="3523"/>
              <a:ext cx="3630" cy="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000000"/>
                  </a:solidFill>
                </a:rPr>
                <a:t>CH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+ 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        CHCl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3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+ </a:t>
              </a:r>
              <a:r>
                <a:rPr lang="en-US" altLang="zh-CN" sz="3200" b="1" dirty="0" err="1">
                  <a:solidFill>
                    <a:srgbClr val="000000"/>
                  </a:solidFill>
                </a:rPr>
                <a:t>HCl</a:t>
              </a:r>
              <a:endParaRPr lang="en-US" altLang="zh-CN" sz="3200" b="1" dirty="0">
                <a:solidFill>
                  <a:srgbClr val="000000"/>
                </a:solidFill>
              </a:endParaRPr>
            </a:p>
          </p:txBody>
        </p:sp>
        <p:sp>
          <p:nvSpPr>
            <p:cNvPr id="18" name="Text Box 12"/>
            <p:cNvSpPr txBox="1">
              <a:spLocks noChangeArrowheads="1"/>
            </p:cNvSpPr>
            <p:nvPr/>
          </p:nvSpPr>
          <p:spPr bwMode="auto">
            <a:xfrm>
              <a:off x="2167" y="3391"/>
              <a:ext cx="45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00"/>
                  </a:solidFill>
                </a:rPr>
                <a:t>光</a:t>
              </a:r>
            </a:p>
          </p:txBody>
        </p:sp>
        <p:sp>
          <p:nvSpPr>
            <p:cNvPr id="19" name="Line 13"/>
            <p:cNvSpPr>
              <a:spLocks noChangeShapeType="1"/>
            </p:cNvSpPr>
            <p:nvPr/>
          </p:nvSpPr>
          <p:spPr bwMode="auto">
            <a:xfrm>
              <a:off x="2095" y="3703"/>
              <a:ext cx="57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" name="Group 14"/>
          <p:cNvGrpSpPr>
            <a:grpSpLocks/>
          </p:cNvGrpSpPr>
          <p:nvPr/>
        </p:nvGrpSpPr>
        <p:grpSpPr bwMode="auto">
          <a:xfrm>
            <a:off x="3910907" y="4709194"/>
            <a:ext cx="5410200" cy="776287"/>
            <a:chOff x="528" y="3888"/>
            <a:chExt cx="3408" cy="489"/>
          </a:xfrm>
        </p:grpSpPr>
        <p:sp>
          <p:nvSpPr>
            <p:cNvPr id="21" name="Text Box 15"/>
            <p:cNvSpPr txBox="1">
              <a:spLocks noChangeArrowheads="1"/>
            </p:cNvSpPr>
            <p:nvPr/>
          </p:nvSpPr>
          <p:spPr bwMode="auto">
            <a:xfrm>
              <a:off x="528" y="4012"/>
              <a:ext cx="340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000000"/>
                  </a:solidFill>
                </a:rPr>
                <a:t>CHCl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3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+ 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        CCl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4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+ </a:t>
              </a:r>
              <a:r>
                <a:rPr lang="en-US" altLang="zh-CN" sz="3200" b="1" dirty="0" err="1">
                  <a:solidFill>
                    <a:srgbClr val="000000"/>
                  </a:solidFill>
                </a:rPr>
                <a:t>HCl</a:t>
              </a:r>
              <a:endParaRPr lang="en-US" altLang="zh-CN" sz="3200" b="1" dirty="0">
                <a:solidFill>
                  <a:srgbClr val="000000"/>
                </a:solidFill>
              </a:endParaRPr>
            </a:p>
          </p:txBody>
        </p:sp>
        <p:sp>
          <p:nvSpPr>
            <p:cNvPr id="22" name="Text Box 16"/>
            <p:cNvSpPr txBox="1">
              <a:spLocks noChangeArrowheads="1"/>
            </p:cNvSpPr>
            <p:nvPr/>
          </p:nvSpPr>
          <p:spPr bwMode="auto">
            <a:xfrm>
              <a:off x="2090" y="3888"/>
              <a:ext cx="45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00"/>
                  </a:solidFill>
                </a:rPr>
                <a:t>光</a:t>
              </a:r>
            </a:p>
          </p:txBody>
        </p:sp>
        <p:sp>
          <p:nvSpPr>
            <p:cNvPr id="23" name="Line 17"/>
            <p:cNvSpPr>
              <a:spLocks noChangeShapeType="1"/>
            </p:cNvSpPr>
            <p:nvPr/>
          </p:nvSpPr>
          <p:spPr bwMode="auto">
            <a:xfrm>
              <a:off x="1968" y="4214"/>
              <a:ext cx="57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0" y="5485481"/>
            <a:ext cx="330738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1.1.3</a:t>
            </a:r>
            <a:r>
              <a:rPr lang="zh-CN" altLang="en-US" sz="4000" b="1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分解反应</a:t>
            </a:r>
            <a:endParaRPr lang="zh-CN" altLang="en-US" sz="4000" b="1" dirty="0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5" name="Group 3"/>
          <p:cNvGrpSpPr>
            <a:grpSpLocks/>
          </p:cNvGrpSpPr>
          <p:nvPr/>
        </p:nvGrpSpPr>
        <p:grpSpPr bwMode="auto">
          <a:xfrm>
            <a:off x="3842852" y="5485481"/>
            <a:ext cx="5327650" cy="774700"/>
            <a:chOff x="1655" y="1434"/>
            <a:chExt cx="2314" cy="488"/>
          </a:xfrm>
        </p:grpSpPr>
        <p:sp>
          <p:nvSpPr>
            <p:cNvPr id="26" name="Text Box 4"/>
            <p:cNvSpPr txBox="1">
              <a:spLocks noChangeArrowheads="1"/>
            </p:cNvSpPr>
            <p:nvPr/>
          </p:nvSpPr>
          <p:spPr bwMode="auto">
            <a:xfrm>
              <a:off x="1655" y="1480"/>
              <a:ext cx="2314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dirty="0">
                  <a:solidFill>
                    <a:srgbClr val="FF0000"/>
                  </a:solidFill>
                  <a:latin typeface="宋体" panose="02010600030101010101" pitchFamily="2" charset="-122"/>
                </a:rPr>
                <a:t>CH</a:t>
              </a:r>
              <a:r>
                <a:rPr lang="en-US" altLang="zh-CN" sz="4000" b="1" baseline="-25000" dirty="0">
                  <a:solidFill>
                    <a:srgbClr val="FF0000"/>
                  </a:solidFill>
                  <a:latin typeface="宋体" panose="02010600030101010101" pitchFamily="2" charset="-122"/>
                </a:rPr>
                <a:t>4</a:t>
              </a:r>
              <a:r>
                <a:rPr lang="en-US" altLang="zh-CN" sz="4000" b="1" dirty="0">
                  <a:solidFill>
                    <a:srgbClr val="FF0000"/>
                  </a:solidFill>
                  <a:latin typeface="宋体" panose="02010600030101010101" pitchFamily="2" charset="-122"/>
                </a:rPr>
                <a:t>       C  + 2H</a:t>
              </a:r>
              <a:r>
                <a:rPr lang="en-US" altLang="zh-CN" sz="4000" b="1" baseline="-25000" dirty="0">
                  <a:solidFill>
                    <a:srgbClr val="FF0000"/>
                  </a:solidFill>
                  <a:latin typeface="宋体" panose="02010600030101010101" pitchFamily="2" charset="-122"/>
                </a:rPr>
                <a:t>2</a:t>
              </a:r>
            </a:p>
          </p:txBody>
        </p:sp>
        <p:grpSp>
          <p:nvGrpSpPr>
            <p:cNvPr id="27" name="Group 5"/>
            <p:cNvGrpSpPr>
              <a:grpSpLocks/>
            </p:cNvGrpSpPr>
            <p:nvPr/>
          </p:nvGrpSpPr>
          <p:grpSpPr bwMode="auto">
            <a:xfrm>
              <a:off x="2109" y="1434"/>
              <a:ext cx="635" cy="231"/>
              <a:chOff x="2064" y="2305"/>
              <a:chExt cx="635" cy="231"/>
            </a:xfrm>
          </p:grpSpPr>
          <p:sp>
            <p:nvSpPr>
              <p:cNvPr id="28" name="Line 6"/>
              <p:cNvSpPr>
                <a:spLocks noChangeShapeType="1"/>
              </p:cNvSpPr>
              <p:nvPr/>
            </p:nvSpPr>
            <p:spPr bwMode="auto">
              <a:xfrm>
                <a:off x="2064" y="2523"/>
                <a:ext cx="635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" name="Text Box 7"/>
              <p:cNvSpPr txBox="1">
                <a:spLocks noChangeArrowheads="1"/>
              </p:cNvSpPr>
              <p:nvPr/>
            </p:nvSpPr>
            <p:spPr bwMode="auto">
              <a:xfrm>
                <a:off x="2200" y="2305"/>
                <a:ext cx="408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b="1">
                    <a:solidFill>
                      <a:srgbClr val="FF0000"/>
                    </a:solidFill>
                  </a:rPr>
                  <a:t>高温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56713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3617890" cy="1325563"/>
          </a:xfrm>
        </p:spPr>
        <p:txBody>
          <a:bodyPr/>
          <a:lstStyle/>
          <a:p>
            <a:r>
              <a:rPr lang="zh-CN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三、化学性质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-1" y="976127"/>
            <a:ext cx="4047757" cy="698871"/>
          </a:xfrm>
          <a:prstGeom prst="rect">
            <a:avLst/>
          </a:prstGeom>
          <a:solidFill>
            <a:srgbClr val="92D050"/>
          </a:solidFill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1.2</a:t>
            </a: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烷烃</a:t>
            </a: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的化学性质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0" y="1852207"/>
            <a:ext cx="404775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1.2.1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氧化反应</a:t>
            </a:r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氧气</a:t>
            </a:r>
            <a:endParaRPr lang="zh-CN" altLang="en-US" sz="3600" b="1" dirty="0">
              <a:solidFill>
                <a:srgbClr val="0070C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Text Box 15"/>
          <p:cNvSpPr txBox="1">
            <a:spLocks noChangeArrowheads="1"/>
          </p:cNvSpPr>
          <p:nvPr/>
        </p:nvSpPr>
        <p:spPr bwMode="auto">
          <a:xfrm>
            <a:off x="0" y="2467641"/>
            <a:ext cx="3307381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1.2.2</a:t>
            </a:r>
            <a:r>
              <a:rPr lang="zh-CN" altLang="en-US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取代反应</a:t>
            </a:r>
            <a:endParaRPr lang="zh-CN" altLang="en-US" sz="4000" b="1" dirty="0">
              <a:solidFill>
                <a:srgbClr val="3333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0" y="4549515"/>
            <a:ext cx="520124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1.2.3</a:t>
            </a:r>
            <a:r>
              <a:rPr lang="zh-CN" altLang="en-US" sz="4000" b="1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裂化、裂解反应</a:t>
            </a:r>
            <a:endParaRPr lang="zh-CN" altLang="en-US" sz="4000" b="1" dirty="0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5356" y="1674998"/>
            <a:ext cx="6787083" cy="1083618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5213" y="2818478"/>
            <a:ext cx="6427368" cy="1870668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924" y="5200896"/>
            <a:ext cx="3336469" cy="681885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520" y="5826276"/>
            <a:ext cx="3671278" cy="809415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30314" y="5220293"/>
            <a:ext cx="2922169" cy="572457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30314" y="5826276"/>
            <a:ext cx="2920152" cy="602311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671915" y="5331085"/>
            <a:ext cx="1197551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石油等轻质油</a:t>
            </a:r>
            <a:endParaRPr lang="zh-CN" altLang="en-US" sz="2400" dirty="0"/>
          </a:p>
        </p:txBody>
      </p:sp>
      <p:sp>
        <p:nvSpPr>
          <p:cNvPr id="36" name="文本框 35"/>
          <p:cNvSpPr txBox="1"/>
          <p:nvPr/>
        </p:nvSpPr>
        <p:spPr>
          <a:xfrm>
            <a:off x="10273805" y="5331085"/>
            <a:ext cx="1197551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乙烯等断链烃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444526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/>
      <p:bldP spid="24" grpId="0"/>
      <p:bldP spid="35" grpId="0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3031" y="-63148"/>
            <a:ext cx="3617890" cy="1325563"/>
          </a:xfrm>
        </p:spPr>
        <p:txBody>
          <a:bodyPr/>
          <a:lstStyle/>
          <a:p>
            <a:r>
              <a:rPr lang="zh-CN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三、化学性质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-1" y="976127"/>
            <a:ext cx="4047757" cy="698871"/>
          </a:xfrm>
          <a:prstGeom prst="rect">
            <a:avLst/>
          </a:prstGeom>
          <a:solidFill>
            <a:srgbClr val="92D050"/>
          </a:solidFill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2.1</a:t>
            </a: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乙烯的化学性质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0" y="1852207"/>
            <a:ext cx="404775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2.1.1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氧化反应</a:t>
            </a:r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点燃</a:t>
            </a:r>
            <a:endParaRPr lang="zh-CN" altLang="en-US" sz="3600" b="1" dirty="0">
              <a:solidFill>
                <a:srgbClr val="0070C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Text Box 15"/>
          <p:cNvSpPr txBox="1">
            <a:spLocks noChangeArrowheads="1"/>
          </p:cNvSpPr>
          <p:nvPr/>
        </p:nvSpPr>
        <p:spPr bwMode="auto">
          <a:xfrm>
            <a:off x="-2" y="3247034"/>
            <a:ext cx="330738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2.1.3</a:t>
            </a:r>
            <a:r>
              <a:rPr lang="zh-CN" altLang="en-US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加成反应</a:t>
            </a:r>
            <a:endParaRPr lang="zh-CN" altLang="en-US" sz="4000" b="1" dirty="0">
              <a:solidFill>
                <a:srgbClr val="3333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0" y="5485481"/>
            <a:ext cx="330738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2.1.4</a:t>
            </a:r>
            <a:r>
              <a:rPr lang="zh-CN" altLang="en-US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加聚反应</a:t>
            </a:r>
            <a:endParaRPr lang="zh-CN" altLang="en-US" sz="4000" b="1" dirty="0">
              <a:solidFill>
                <a:srgbClr val="3333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0" name="Group 9"/>
          <p:cNvGrpSpPr>
            <a:grpSpLocks/>
          </p:cNvGrpSpPr>
          <p:nvPr/>
        </p:nvGrpSpPr>
        <p:grpSpPr bwMode="auto">
          <a:xfrm>
            <a:off x="4021999" y="1751198"/>
            <a:ext cx="8336227" cy="641350"/>
            <a:chOff x="518" y="1898"/>
            <a:chExt cx="4810" cy="404"/>
          </a:xfrm>
        </p:grpSpPr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518" y="1934"/>
              <a:ext cx="4810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None/>
              </a:pPr>
              <a:r>
                <a:rPr kumimoji="1" lang="en-US" altLang="zh-CN" sz="32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kumimoji="1" lang="en-US" altLang="zh-CN" sz="3200" b="1" baseline="-25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=CH</a:t>
              </a:r>
              <a:r>
                <a:rPr kumimoji="1" lang="en-US" altLang="zh-CN" sz="3200" b="1" baseline="-25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 </a:t>
              </a:r>
              <a:r>
                <a:rPr kumimoji="1" lang="en-US" altLang="zh-CN" sz="32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+ 3O</a:t>
              </a:r>
              <a:r>
                <a:rPr kumimoji="1" lang="en-US" altLang="zh-CN" sz="3200" b="1" baseline="-25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</a:t>
              </a:r>
              <a:r>
                <a:rPr kumimoji="1"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　    </a:t>
              </a:r>
              <a:r>
                <a:rPr kumimoji="1" lang="en-US" altLang="zh-CN" sz="32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2CO</a:t>
              </a:r>
              <a:r>
                <a:rPr kumimoji="1" lang="en-US" altLang="zh-CN" sz="3200" b="1" baseline="-25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 </a:t>
              </a:r>
              <a:r>
                <a:rPr kumimoji="1" lang="en-US" altLang="zh-CN" sz="32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+ 2H</a:t>
              </a:r>
              <a:r>
                <a:rPr kumimoji="1" lang="en-US" altLang="zh-CN" sz="3200" b="1" baseline="-250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 </a:t>
              </a:r>
              <a:r>
                <a:rPr kumimoji="1" lang="zh-CN" altLang="en-US" sz="3200" b="1" dirty="0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黑烟亮火</a:t>
              </a:r>
              <a:endParaRPr kumimoji="1"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2" name="Line 11"/>
            <p:cNvSpPr>
              <a:spLocks noChangeShapeType="1"/>
            </p:cNvSpPr>
            <p:nvPr/>
          </p:nvSpPr>
          <p:spPr bwMode="auto">
            <a:xfrm>
              <a:off x="2294" y="2186"/>
              <a:ext cx="53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Text Box 12"/>
            <p:cNvSpPr txBox="1">
              <a:spLocks noChangeArrowheads="1"/>
            </p:cNvSpPr>
            <p:nvPr/>
          </p:nvSpPr>
          <p:spPr bwMode="auto">
            <a:xfrm>
              <a:off x="2171" y="1898"/>
              <a:ext cx="8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点燃</a:t>
              </a:r>
            </a:p>
          </p:txBody>
        </p:sp>
      </p:grpSp>
      <p:sp>
        <p:nvSpPr>
          <p:cNvPr id="35" name="Text Box 17"/>
          <p:cNvSpPr txBox="1">
            <a:spLocks noChangeArrowheads="1"/>
          </p:cNvSpPr>
          <p:nvPr/>
        </p:nvSpPr>
        <p:spPr bwMode="auto">
          <a:xfrm>
            <a:off x="-2" y="2528837"/>
            <a:ext cx="1092128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2.1.2</a:t>
            </a:r>
            <a:r>
              <a:rPr lang="zh-CN" altLang="en-US" sz="3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氧化反应</a:t>
            </a:r>
            <a:r>
              <a:rPr lang="zh-CN" altLang="en-US" sz="3200" b="1" dirty="0" smtClean="0">
                <a:solidFill>
                  <a:srgbClr val="0033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：被</a:t>
            </a:r>
            <a:r>
              <a:rPr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KMnO</a:t>
            </a:r>
            <a:r>
              <a:rPr lang="en-US" altLang="zh-CN" sz="3200" b="1" baseline="-25000" dirty="0">
                <a:solidFill>
                  <a:srgbClr val="0033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氧</a:t>
            </a:r>
            <a:r>
              <a:rPr lang="zh-CN" altLang="en-US" sz="3200" b="1" dirty="0" smtClean="0">
                <a:solidFill>
                  <a:srgbClr val="0033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化为二氧化碳（紫红色褪去）</a:t>
            </a:r>
            <a:endParaRPr lang="zh-CN" altLang="en-US" sz="2800" b="1" dirty="0">
              <a:solidFill>
                <a:srgbClr val="0033C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6" name="Rectangle 4"/>
          <p:cNvSpPr>
            <a:spLocks noChangeArrowheads="1"/>
          </p:cNvSpPr>
          <p:nvPr/>
        </p:nvSpPr>
        <p:spPr bwMode="auto">
          <a:xfrm>
            <a:off x="3427044" y="3247034"/>
            <a:ext cx="8305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1"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kumimoji="1"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</a:t>
            </a:r>
            <a:r>
              <a:rPr kumimoji="1"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Br</a:t>
            </a:r>
            <a:r>
              <a:rPr kumimoji="1" lang="en-US" altLang="zh-CN" sz="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–</a:t>
            </a:r>
            <a:r>
              <a:rPr kumimoji="1"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 </a:t>
            </a:r>
            <a:r>
              <a:rPr kumimoji="1"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</a:t>
            </a:r>
            <a:r>
              <a:rPr kumimoji="1"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–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</a:t>
            </a:r>
            <a:r>
              <a:rPr kumimoji="1"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</a:t>
            </a:r>
          </a:p>
        </p:txBody>
      </p:sp>
      <p:sp>
        <p:nvSpPr>
          <p:cNvPr id="37" name="Rectangle 3"/>
          <p:cNvSpPr>
            <a:spLocks noChangeArrowheads="1"/>
          </p:cNvSpPr>
          <p:nvPr/>
        </p:nvSpPr>
        <p:spPr bwMode="auto">
          <a:xfrm>
            <a:off x="3437274" y="3891251"/>
            <a:ext cx="7772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1" lang="en-US" altLang="zh-CN" sz="24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36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kumimoji="1"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1" lang="en-US" altLang="zh-CN" sz="24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kumimoji="1" lang="en-US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kumimoji="1"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   </a:t>
            </a:r>
            <a:r>
              <a:rPr kumimoji="1" lang="en-US" altLang="zh-CN" sz="36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→  </a:t>
            </a:r>
            <a:r>
              <a:rPr kumimoji="1"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</a:t>
            </a:r>
            <a:r>
              <a:rPr kumimoji="1" lang="en-US" altLang="zh-CN" sz="24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en-US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kumimoji="1"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1" lang="en-US" altLang="zh-CN" sz="24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kumimoji="1" lang="en-US" altLang="zh-CN" sz="3200" b="1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7"/>
          <p:cNvSpPr>
            <a:spLocks noChangeArrowheads="1"/>
          </p:cNvSpPr>
          <p:nvPr/>
        </p:nvSpPr>
        <p:spPr bwMode="auto">
          <a:xfrm>
            <a:off x="10066674" y="3967451"/>
            <a:ext cx="152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乙烷</a:t>
            </a:r>
          </a:p>
        </p:txBody>
      </p:sp>
      <p:sp>
        <p:nvSpPr>
          <p:cNvPr id="39" name="Rectangle 8"/>
          <p:cNvSpPr>
            <a:spLocks noChangeArrowheads="1"/>
          </p:cNvSpPr>
          <p:nvPr/>
        </p:nvSpPr>
        <p:spPr bwMode="auto">
          <a:xfrm>
            <a:off x="6790074" y="3799176"/>
            <a:ext cx="152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0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一定条件</a:t>
            </a:r>
          </a:p>
        </p:txBody>
      </p:sp>
      <p:sp>
        <p:nvSpPr>
          <p:cNvPr id="40" name="Rectangle 6"/>
          <p:cNvSpPr>
            <a:spLocks noChangeArrowheads="1"/>
          </p:cNvSpPr>
          <p:nvPr/>
        </p:nvSpPr>
        <p:spPr bwMode="auto">
          <a:xfrm>
            <a:off x="3437274" y="4532601"/>
            <a:ext cx="8305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1" lang="en-US" altLang="zh-CN" sz="24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36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kumimoji="1"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1" lang="en-US" altLang="zh-CN" sz="24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kumimoji="1" lang="en-US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kumimoji="1"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  </a:t>
            </a:r>
            <a:r>
              <a:rPr kumimoji="1" lang="en-US" altLang="zh-CN" sz="36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kumimoji="1"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</a:t>
            </a:r>
            <a:r>
              <a:rPr kumimoji="1" lang="en-US" altLang="zh-CN" sz="24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en-US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kumimoji="1"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1" lang="en-US" altLang="zh-CN" sz="24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</a:p>
        </p:txBody>
      </p:sp>
      <p:sp>
        <p:nvSpPr>
          <p:cNvPr id="41" name="Rectangle 12"/>
          <p:cNvSpPr>
            <a:spLocks noChangeArrowheads="1"/>
          </p:cNvSpPr>
          <p:nvPr/>
        </p:nvSpPr>
        <p:spPr bwMode="auto">
          <a:xfrm>
            <a:off x="6942474" y="4364326"/>
            <a:ext cx="152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0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一定条件</a:t>
            </a:r>
          </a:p>
        </p:txBody>
      </p:sp>
      <p:sp>
        <p:nvSpPr>
          <p:cNvPr id="42" name="Rectangle 14"/>
          <p:cNvSpPr>
            <a:spLocks noChangeArrowheads="1"/>
          </p:cNvSpPr>
          <p:nvPr/>
        </p:nvSpPr>
        <p:spPr bwMode="auto">
          <a:xfrm>
            <a:off x="10676274" y="4623089"/>
            <a:ext cx="1524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乙醇</a:t>
            </a:r>
          </a:p>
        </p:txBody>
      </p:sp>
      <p:grpSp>
        <p:nvGrpSpPr>
          <p:cNvPr id="43" name="Group 6"/>
          <p:cNvGrpSpPr>
            <a:grpSpLocks/>
          </p:cNvGrpSpPr>
          <p:nvPr/>
        </p:nvGrpSpPr>
        <p:grpSpPr bwMode="auto">
          <a:xfrm>
            <a:off x="3397675" y="5342226"/>
            <a:ext cx="8229600" cy="1257300"/>
            <a:chOff x="336" y="1210"/>
            <a:chExt cx="5184" cy="792"/>
          </a:xfrm>
        </p:grpSpPr>
        <p:sp>
          <p:nvSpPr>
            <p:cNvPr id="44" name="Text Box 7"/>
            <p:cNvSpPr txBox="1">
              <a:spLocks noChangeArrowheads="1"/>
            </p:cNvSpPr>
            <p:nvPr/>
          </p:nvSpPr>
          <p:spPr bwMode="auto">
            <a:xfrm>
              <a:off x="336" y="1296"/>
              <a:ext cx="1778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40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 </a:t>
              </a:r>
              <a:r>
                <a:rPr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altLang="zh-CN" sz="36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=CH</a:t>
              </a:r>
              <a:r>
                <a:rPr lang="en-US" altLang="zh-CN" sz="36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45" name="Text Box 8"/>
            <p:cNvSpPr txBox="1">
              <a:spLocks noChangeArrowheads="1"/>
            </p:cNvSpPr>
            <p:nvPr/>
          </p:nvSpPr>
          <p:spPr bwMode="auto">
            <a:xfrm>
              <a:off x="3106" y="1266"/>
              <a:ext cx="241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[  CH</a:t>
              </a:r>
              <a:r>
                <a:rPr lang="en-US" altLang="zh-CN" sz="36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—CH</a:t>
              </a:r>
              <a:r>
                <a:rPr lang="en-US" altLang="zh-CN" sz="36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 ]</a:t>
              </a:r>
              <a:r>
                <a:rPr lang="en-US" altLang="zh-CN" sz="36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</a:p>
          </p:txBody>
        </p:sp>
        <p:sp>
          <p:nvSpPr>
            <p:cNvPr id="46" name="Line 9"/>
            <p:cNvSpPr>
              <a:spLocks noChangeShapeType="1"/>
            </p:cNvSpPr>
            <p:nvPr/>
          </p:nvSpPr>
          <p:spPr bwMode="auto">
            <a:xfrm>
              <a:off x="2925" y="1492"/>
              <a:ext cx="454" cy="0"/>
            </a:xfrm>
            <a:prstGeom prst="line">
              <a:avLst/>
            </a:prstGeom>
            <a:noFill/>
            <a:ln w="476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Line 10"/>
            <p:cNvSpPr>
              <a:spLocks noChangeShapeType="1"/>
            </p:cNvSpPr>
            <p:nvPr/>
          </p:nvSpPr>
          <p:spPr bwMode="auto">
            <a:xfrm>
              <a:off x="4785" y="1492"/>
              <a:ext cx="454" cy="0"/>
            </a:xfrm>
            <a:prstGeom prst="line">
              <a:avLst/>
            </a:prstGeom>
            <a:noFill/>
            <a:ln w="476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8" name="AutoShape 11"/>
            <p:cNvSpPr>
              <a:spLocks noChangeAspect="1" noChangeArrowheads="1" noTextEdit="1"/>
            </p:cNvSpPr>
            <p:nvPr/>
          </p:nvSpPr>
          <p:spPr bwMode="auto">
            <a:xfrm>
              <a:off x="1882" y="1266"/>
              <a:ext cx="861" cy="4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" name="Rectangle 12"/>
            <p:cNvSpPr>
              <a:spLocks noChangeArrowheads="1"/>
            </p:cNvSpPr>
            <p:nvPr/>
          </p:nvSpPr>
          <p:spPr bwMode="auto">
            <a:xfrm>
              <a:off x="1882" y="1303"/>
              <a:ext cx="44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20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altLang="zh-CN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0" name="Freeform 13"/>
            <p:cNvSpPr>
              <a:spLocks noEditPoints="1"/>
            </p:cNvSpPr>
            <p:nvPr/>
          </p:nvSpPr>
          <p:spPr bwMode="auto">
            <a:xfrm>
              <a:off x="1964" y="1464"/>
              <a:ext cx="820" cy="99"/>
            </a:xfrm>
            <a:custGeom>
              <a:avLst/>
              <a:gdLst>
                <a:gd name="T0" fmla="*/ 0 w 820"/>
                <a:gd name="T1" fmla="*/ 41 h 99"/>
                <a:gd name="T2" fmla="*/ 773 w 820"/>
                <a:gd name="T3" fmla="*/ 41 h 99"/>
                <a:gd name="T4" fmla="*/ 773 w 820"/>
                <a:gd name="T5" fmla="*/ 58 h 99"/>
                <a:gd name="T6" fmla="*/ 0 w 820"/>
                <a:gd name="T7" fmla="*/ 58 h 99"/>
                <a:gd name="T8" fmla="*/ 0 w 820"/>
                <a:gd name="T9" fmla="*/ 41 h 99"/>
                <a:gd name="T10" fmla="*/ 750 w 820"/>
                <a:gd name="T11" fmla="*/ 49 h 99"/>
                <a:gd name="T12" fmla="*/ 715 w 820"/>
                <a:gd name="T13" fmla="*/ 0 h 99"/>
                <a:gd name="T14" fmla="*/ 820 w 820"/>
                <a:gd name="T15" fmla="*/ 49 h 99"/>
                <a:gd name="T16" fmla="*/ 715 w 820"/>
                <a:gd name="T17" fmla="*/ 99 h 99"/>
                <a:gd name="T18" fmla="*/ 750 w 820"/>
                <a:gd name="T19" fmla="*/ 49 h 9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820" h="99">
                  <a:moveTo>
                    <a:pt x="0" y="41"/>
                  </a:moveTo>
                  <a:lnTo>
                    <a:pt x="773" y="41"/>
                  </a:lnTo>
                  <a:lnTo>
                    <a:pt x="773" y="58"/>
                  </a:lnTo>
                  <a:lnTo>
                    <a:pt x="0" y="58"/>
                  </a:lnTo>
                  <a:lnTo>
                    <a:pt x="0" y="41"/>
                  </a:lnTo>
                  <a:close/>
                  <a:moveTo>
                    <a:pt x="750" y="49"/>
                  </a:moveTo>
                  <a:lnTo>
                    <a:pt x="715" y="0"/>
                  </a:lnTo>
                  <a:lnTo>
                    <a:pt x="820" y="49"/>
                  </a:lnTo>
                  <a:lnTo>
                    <a:pt x="715" y="99"/>
                  </a:lnTo>
                  <a:lnTo>
                    <a:pt x="750" y="49"/>
                  </a:lnTo>
                  <a:close/>
                </a:path>
              </a:pathLst>
            </a:custGeom>
            <a:solidFill>
              <a:srgbClr val="000000"/>
            </a:solidFill>
            <a:ln w="36576" cap="flat">
              <a:solidFill>
                <a:schemeClr val="tx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Rectangle 14"/>
            <p:cNvSpPr>
              <a:spLocks noChangeArrowheads="1"/>
            </p:cNvSpPr>
            <p:nvPr/>
          </p:nvSpPr>
          <p:spPr bwMode="auto">
            <a:xfrm>
              <a:off x="2016" y="1210"/>
              <a:ext cx="79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催化剂</a:t>
              </a:r>
            </a:p>
          </p:txBody>
        </p:sp>
        <p:sp>
          <p:nvSpPr>
            <p:cNvPr id="52" name="Text Box 15"/>
            <p:cNvSpPr txBox="1">
              <a:spLocks noChangeArrowheads="1"/>
            </p:cNvSpPr>
            <p:nvPr/>
          </p:nvSpPr>
          <p:spPr bwMode="auto">
            <a:xfrm>
              <a:off x="3198" y="1634"/>
              <a:ext cx="2322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（聚乙烯</a:t>
              </a:r>
              <a:r>
                <a:rPr lang="zh-CN" altLang="en-US" sz="3200" b="1" dirty="0" smtClean="0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）</a:t>
              </a:r>
              <a:r>
                <a:rPr lang="zh-CN" altLang="en-US" sz="3200" b="1" dirty="0" smtClean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混合物</a:t>
              </a:r>
              <a:endParaRPr lang="zh-CN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4625357" y="6318872"/>
            <a:ext cx="3680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聚合度、单体、链节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45484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/>
      <p:bldP spid="2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03031" y="-63148"/>
            <a:ext cx="36178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三、化学性质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-1" y="976127"/>
            <a:ext cx="4047757" cy="698871"/>
          </a:xfrm>
          <a:prstGeom prst="rect">
            <a:avLst/>
          </a:prstGeom>
          <a:solidFill>
            <a:srgbClr val="92D050"/>
          </a:solidFill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2.2</a:t>
            </a: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烯烃的化学性质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2158" y="294599"/>
            <a:ext cx="2194245" cy="1165231"/>
          </a:xfrm>
          <a:prstGeom prst="rect">
            <a:avLst/>
          </a:prstGeom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09093" y="1978524"/>
            <a:ext cx="404775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2.2.1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氧化反应</a:t>
            </a:r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点燃</a:t>
            </a:r>
            <a:endParaRPr lang="zh-CN" altLang="en-US" sz="3600" b="1" dirty="0">
              <a:solidFill>
                <a:srgbClr val="0070C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Text Box 15"/>
          <p:cNvSpPr txBox="1">
            <a:spLocks noChangeArrowheads="1"/>
          </p:cNvSpPr>
          <p:nvPr/>
        </p:nvSpPr>
        <p:spPr bwMode="auto">
          <a:xfrm>
            <a:off x="309091" y="3373351"/>
            <a:ext cx="330738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2.2.3</a:t>
            </a:r>
            <a:r>
              <a:rPr lang="zh-CN" altLang="en-US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加成反应</a:t>
            </a:r>
            <a:endParaRPr lang="zh-CN" altLang="en-US" sz="4000" b="1" dirty="0">
              <a:solidFill>
                <a:srgbClr val="3333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309091" y="5238311"/>
            <a:ext cx="330738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2.2.5</a:t>
            </a:r>
            <a:r>
              <a:rPr lang="zh-CN" altLang="en-US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取代反应</a:t>
            </a:r>
            <a:endParaRPr lang="zh-CN" altLang="en-US" sz="4000" b="1" dirty="0">
              <a:solidFill>
                <a:srgbClr val="3333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245997" y="2605216"/>
            <a:ext cx="672147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2.2.2</a:t>
            </a:r>
            <a:r>
              <a:rPr lang="zh-CN" altLang="en-US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氧化反应</a:t>
            </a:r>
            <a:r>
              <a:rPr lang="en-US" altLang="zh-CN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zh-CN" altLang="en-US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酸性高锰酸钾</a:t>
            </a:r>
            <a:endParaRPr lang="zh-CN" altLang="en-US" sz="4000" b="1" dirty="0">
              <a:solidFill>
                <a:srgbClr val="3333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309091" y="4375757"/>
            <a:ext cx="330738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2.2.4</a:t>
            </a:r>
            <a:r>
              <a:rPr lang="zh-CN" altLang="en-US" sz="4000" b="1" dirty="0" smtClean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加聚反应</a:t>
            </a:r>
            <a:endParaRPr lang="zh-CN" altLang="en-US" sz="4000" b="1" dirty="0">
              <a:solidFill>
                <a:srgbClr val="3333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1501" y="3842186"/>
            <a:ext cx="4267495" cy="1707919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4744811" y="5422977"/>
            <a:ext cx="53522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氯气光照下，甲基发生取代反应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054977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8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3031" y="-63148"/>
            <a:ext cx="3617890" cy="1325563"/>
          </a:xfrm>
        </p:spPr>
        <p:txBody>
          <a:bodyPr/>
          <a:lstStyle/>
          <a:p>
            <a:r>
              <a:rPr lang="zh-CN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三、化学性质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-1" y="976127"/>
            <a:ext cx="4047757" cy="698871"/>
          </a:xfrm>
          <a:prstGeom prst="rect">
            <a:avLst/>
          </a:prstGeom>
          <a:solidFill>
            <a:srgbClr val="92D050"/>
          </a:solidFill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3.1</a:t>
            </a: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苯的化学性质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-51210" y="1755813"/>
            <a:ext cx="404775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3.1.1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氧化反应</a:t>
            </a:r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点燃</a:t>
            </a:r>
            <a:endParaRPr lang="zh-CN" altLang="en-US" sz="3600" b="1" dirty="0">
              <a:solidFill>
                <a:srgbClr val="0070C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4197776" y="1896072"/>
            <a:ext cx="28082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80808"/>
                </a:solidFill>
              </a:rPr>
              <a:t> </a:t>
            </a:r>
            <a:r>
              <a:rPr lang="zh-CN" sz="2800" b="1">
                <a:solidFill>
                  <a:srgbClr val="080808"/>
                </a:solidFill>
              </a:rPr>
              <a:t>2C</a:t>
            </a:r>
            <a:r>
              <a:rPr lang="zh-CN" sz="2000" b="1">
                <a:solidFill>
                  <a:srgbClr val="080808"/>
                </a:solidFill>
              </a:rPr>
              <a:t>6</a:t>
            </a:r>
            <a:r>
              <a:rPr lang="zh-CN" sz="2800" b="1">
                <a:solidFill>
                  <a:srgbClr val="080808"/>
                </a:solidFill>
              </a:rPr>
              <a:t>H</a:t>
            </a:r>
            <a:r>
              <a:rPr lang="zh-CN" sz="2000" b="1">
                <a:solidFill>
                  <a:srgbClr val="080808"/>
                </a:solidFill>
              </a:rPr>
              <a:t>6</a:t>
            </a:r>
            <a:r>
              <a:rPr lang="zh-CN" sz="2800" b="1">
                <a:solidFill>
                  <a:srgbClr val="080808"/>
                </a:solidFill>
              </a:rPr>
              <a:t>＋15O</a:t>
            </a:r>
            <a:r>
              <a:rPr lang="zh-CN" sz="2000" b="1">
                <a:solidFill>
                  <a:srgbClr val="080808"/>
                </a:solidFill>
              </a:rPr>
              <a:t>2</a:t>
            </a: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6861601" y="1724622"/>
            <a:ext cx="8636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 b="1" dirty="0">
                <a:solidFill>
                  <a:srgbClr val="080808"/>
                </a:solidFill>
              </a:rPr>
              <a:t>点燃</a:t>
            </a:r>
          </a:p>
          <a:p>
            <a:endParaRPr lang="en-US" altLang="zh-CN" sz="2400" dirty="0"/>
          </a:p>
        </p:txBody>
      </p:sp>
      <p:sp>
        <p:nvSpPr>
          <p:cNvPr id="53" name="Line 5"/>
          <p:cNvSpPr>
            <a:spLocks noChangeShapeType="1"/>
          </p:cNvSpPr>
          <p:nvPr/>
        </p:nvSpPr>
        <p:spPr bwMode="auto">
          <a:xfrm>
            <a:off x="6860013" y="2183409"/>
            <a:ext cx="10810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54" name="Picture 6" descr="图片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28438" y="1894484"/>
            <a:ext cx="2613025" cy="649288"/>
          </a:xfrm>
          <a:noFill/>
          <a:ln/>
        </p:spPr>
      </p:pic>
      <p:sp>
        <p:nvSpPr>
          <p:cNvPr id="3" name="文本框 2"/>
          <p:cNvSpPr txBox="1"/>
          <p:nvPr/>
        </p:nvSpPr>
        <p:spPr>
          <a:xfrm>
            <a:off x="10820825" y="2002034"/>
            <a:ext cx="15003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浓烟亮火</a:t>
            </a:r>
            <a:endParaRPr lang="zh-CN" altLang="en-US" sz="2000" dirty="0"/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0" y="2714273"/>
            <a:ext cx="494937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3.1.2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取代反应</a:t>
            </a:r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溴代反应</a:t>
            </a:r>
            <a:endParaRPr lang="zh-CN" altLang="en-US" sz="3600" b="1" dirty="0">
              <a:solidFill>
                <a:srgbClr val="0070C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70" y="3360604"/>
            <a:ext cx="3944454" cy="3316511"/>
          </a:xfrm>
          <a:prstGeom prst="rect">
            <a:avLst/>
          </a:prstGeom>
        </p:spPr>
      </p:pic>
      <p:sp>
        <p:nvSpPr>
          <p:cNvPr id="57" name="Text Box 12"/>
          <p:cNvSpPr txBox="1">
            <a:spLocks noChangeArrowheads="1"/>
          </p:cNvSpPr>
          <p:nvPr/>
        </p:nvSpPr>
        <p:spPr bwMode="auto">
          <a:xfrm>
            <a:off x="8660404" y="4772765"/>
            <a:ext cx="36607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</a:rPr>
              <a:t>溴苯</a:t>
            </a:r>
            <a:r>
              <a:rPr lang="zh-CN" altLang="en-US" b="1" dirty="0">
                <a:solidFill>
                  <a:srgbClr val="0000FF"/>
                </a:solidFill>
              </a:rPr>
              <a:t>（密度比水大的无色液体）</a:t>
            </a:r>
          </a:p>
        </p:txBody>
      </p:sp>
      <p:sp>
        <p:nvSpPr>
          <p:cNvPr id="58" name="Text Box 13"/>
          <p:cNvSpPr txBox="1">
            <a:spLocks noChangeArrowheads="1"/>
          </p:cNvSpPr>
          <p:nvPr/>
        </p:nvSpPr>
        <p:spPr bwMode="auto">
          <a:xfrm>
            <a:off x="5287848" y="5696455"/>
            <a:ext cx="4468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反应条件：液溴，催化剂 </a:t>
            </a:r>
            <a:r>
              <a:rPr lang="en-US" altLang="zh-CN" sz="2400" b="1" dirty="0">
                <a:solidFill>
                  <a:srgbClr val="66003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FeBr</a:t>
            </a:r>
            <a:r>
              <a:rPr lang="en-US" altLang="zh-CN" sz="2400" b="1" baseline="-25000" dirty="0">
                <a:solidFill>
                  <a:srgbClr val="66003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3741" y="3118230"/>
            <a:ext cx="6622571" cy="1649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947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29" grpId="0"/>
      <p:bldP spid="34" grpId="0"/>
      <p:bldP spid="53" grpId="0" animBg="1"/>
      <p:bldP spid="3" grpId="0"/>
      <p:bldP spid="55" grpId="0" autoUpdateAnimBg="0"/>
      <p:bldP spid="57" grpId="0"/>
      <p:bldP spid="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3031" y="-63148"/>
            <a:ext cx="3617890" cy="1325563"/>
          </a:xfrm>
        </p:spPr>
        <p:txBody>
          <a:bodyPr/>
          <a:lstStyle/>
          <a:p>
            <a:r>
              <a:rPr lang="zh-CN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三、化学性质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0" y="939249"/>
            <a:ext cx="494937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3.1.3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取代反应</a:t>
            </a:r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硝化反应</a:t>
            </a:r>
            <a:endParaRPr lang="zh-CN" altLang="en-US" sz="3600" b="1" dirty="0">
              <a:solidFill>
                <a:srgbClr val="0070C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1787979" y="2363455"/>
            <a:ext cx="65166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endParaRPr lang="zh-CN" altLang="zh-CN" sz="2800" b="1">
              <a:ea typeface="黑体" panose="02010609060101010101" pitchFamily="49" charset="-122"/>
            </a:endParaRP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7860394" y="3496022"/>
            <a:ext cx="86836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dirty="0"/>
              <a:t>硝基苯</a:t>
            </a:r>
            <a:endParaRPr lang="zh-CN" dirty="0"/>
          </a:p>
        </p:txBody>
      </p:sp>
      <p:graphicFrame>
        <p:nvGraphicFramePr>
          <p:cNvPr id="19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872128"/>
              </p:ext>
            </p:extLst>
          </p:nvPr>
        </p:nvGraphicFramePr>
        <p:xfrm>
          <a:off x="6117772" y="3715525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r:id="rId3" imgW="915077" imgH="216042" progId="Equation.3">
                  <p:embed/>
                </p:oleObj>
              </mc:Choice>
              <mc:Fallback>
                <p:oleObj r:id="rId3" imgW="915077" imgH="21604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7772" y="3715525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" name="图片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8371" y="2145941"/>
            <a:ext cx="7047687" cy="140995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1331" y="1585580"/>
            <a:ext cx="2598540" cy="4962490"/>
          </a:xfrm>
          <a:prstGeom prst="rect">
            <a:avLst/>
          </a:prstGeom>
        </p:spPr>
      </p:pic>
      <p:sp>
        <p:nvSpPr>
          <p:cNvPr id="22" name="Rectangle 2"/>
          <p:cNvSpPr txBox="1">
            <a:spLocks noChangeArrowheads="1"/>
          </p:cNvSpPr>
          <p:nvPr/>
        </p:nvSpPr>
        <p:spPr>
          <a:xfrm>
            <a:off x="3624585" y="264335"/>
            <a:ext cx="4047757" cy="698871"/>
          </a:xfrm>
          <a:prstGeom prst="rect">
            <a:avLst/>
          </a:prstGeom>
          <a:solidFill>
            <a:srgbClr val="92D050"/>
          </a:solidFill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3.1</a:t>
            </a: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苯的化学性质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424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utoUpdateAnimBg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3031" y="-63148"/>
            <a:ext cx="3617890" cy="1325563"/>
          </a:xfrm>
        </p:spPr>
        <p:txBody>
          <a:bodyPr/>
          <a:lstStyle/>
          <a:p>
            <a:r>
              <a:rPr lang="zh-CN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三、化学性质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0" y="939249"/>
            <a:ext cx="494937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3.1.4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取代反应</a:t>
            </a:r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磺化反应</a:t>
            </a:r>
            <a:endParaRPr lang="zh-CN" altLang="en-US" sz="3600" b="1" dirty="0">
              <a:solidFill>
                <a:srgbClr val="0070C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1787979" y="2363455"/>
            <a:ext cx="65166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endParaRPr lang="zh-CN" altLang="zh-CN" sz="2800" b="1">
              <a:ea typeface="黑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331" y="1585580"/>
            <a:ext cx="2598540" cy="4962490"/>
          </a:xfrm>
          <a:prstGeom prst="rect">
            <a:avLst/>
          </a:prstGeom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3720921" y="260017"/>
            <a:ext cx="4047757" cy="698871"/>
          </a:xfrm>
          <a:prstGeom prst="rect">
            <a:avLst/>
          </a:prstGeom>
          <a:solidFill>
            <a:srgbClr val="92D050"/>
          </a:solidFill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3.1</a:t>
            </a: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苯的化学性质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9777" y="2363455"/>
            <a:ext cx="7988684" cy="152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66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3031" y="-63148"/>
            <a:ext cx="3617890" cy="1325563"/>
          </a:xfrm>
        </p:spPr>
        <p:txBody>
          <a:bodyPr/>
          <a:lstStyle/>
          <a:p>
            <a:r>
              <a:rPr lang="zh-CN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三、化学性质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0" y="939249"/>
            <a:ext cx="494937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3.1.5</a:t>
            </a:r>
            <a:r>
              <a:rPr lang="zh-CN" altLang="en-US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加成反应</a:t>
            </a:r>
            <a:endParaRPr lang="zh-CN" altLang="en-US" sz="3600" b="1" dirty="0">
              <a:solidFill>
                <a:srgbClr val="0070C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3720921" y="260017"/>
            <a:ext cx="4047757" cy="698871"/>
          </a:xfrm>
          <a:prstGeom prst="rect">
            <a:avLst/>
          </a:prstGeom>
          <a:solidFill>
            <a:srgbClr val="92D050"/>
          </a:solidFill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3.1</a:t>
            </a: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苯的化学性质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6872968" y="3222649"/>
            <a:ext cx="10969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</a:rPr>
              <a:t>环己烷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0543" y="3753078"/>
            <a:ext cx="5029388" cy="2281308"/>
          </a:xfrm>
          <a:prstGeom prst="rect">
            <a:avLst/>
          </a:prstGeom>
        </p:spPr>
      </p:pic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5937681" y="6180845"/>
            <a:ext cx="43059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0000FF"/>
                </a:solidFill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，</a:t>
            </a:r>
            <a:r>
              <a:rPr lang="en-US" altLang="zh-CN" sz="2400" b="1" dirty="0" smtClean="0">
                <a:solidFill>
                  <a:srgbClr val="0000FF"/>
                </a:solidFill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，</a:t>
            </a:r>
            <a:r>
              <a:rPr lang="en-US" altLang="zh-CN" sz="2400" b="1" dirty="0" smtClean="0">
                <a:solidFill>
                  <a:srgbClr val="0000FF"/>
                </a:solidFill>
              </a:rPr>
              <a:t>3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，</a:t>
            </a:r>
            <a:r>
              <a:rPr lang="en-US" altLang="zh-CN" sz="2400" b="1" dirty="0" smtClean="0">
                <a:solidFill>
                  <a:srgbClr val="0000FF"/>
                </a:solidFill>
              </a:rPr>
              <a:t>4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，</a:t>
            </a:r>
            <a:r>
              <a:rPr lang="en-US" altLang="zh-CN" sz="2400" b="1" dirty="0" smtClean="0">
                <a:solidFill>
                  <a:srgbClr val="0000FF"/>
                </a:solidFill>
              </a:rPr>
              <a:t>5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，</a:t>
            </a:r>
            <a:r>
              <a:rPr lang="en-US" altLang="zh-CN" sz="2400" b="1" dirty="0" smtClean="0">
                <a:solidFill>
                  <a:srgbClr val="0000FF"/>
                </a:solidFill>
              </a:rPr>
              <a:t>6-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六氯环己烷</a:t>
            </a:r>
            <a:endParaRPr lang="zh-CN" altLang="en-US" sz="2400" b="1" dirty="0">
              <a:solidFill>
                <a:srgbClr val="0000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5027" y="1679203"/>
            <a:ext cx="4540782" cy="1422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470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utoUpdateAnimBg="0"/>
      <p:bldP spid="11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3031" y="-63148"/>
            <a:ext cx="3617890" cy="1325563"/>
          </a:xfrm>
        </p:spPr>
        <p:txBody>
          <a:bodyPr/>
          <a:lstStyle/>
          <a:p>
            <a:r>
              <a:rPr lang="zh-CN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三、化学性质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-1" y="976127"/>
            <a:ext cx="3178630" cy="698871"/>
          </a:xfrm>
          <a:prstGeom prst="rect">
            <a:avLst/>
          </a:prstGeom>
          <a:solidFill>
            <a:srgbClr val="92D050"/>
          </a:solidFill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3.2</a:t>
            </a: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苯的同系物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4024277" y="138808"/>
            <a:ext cx="1304925" cy="1528762"/>
            <a:chOff x="363" y="1085"/>
            <a:chExt cx="822" cy="963"/>
          </a:xfrm>
        </p:grpSpPr>
        <p:sp>
          <p:nvSpPr>
            <p:cNvPr id="17" name="Text Box 5"/>
            <p:cNvSpPr txBox="1">
              <a:spLocks noChangeArrowheads="1"/>
            </p:cNvSpPr>
            <p:nvPr/>
          </p:nvSpPr>
          <p:spPr bwMode="auto">
            <a:xfrm>
              <a:off x="363" y="1085"/>
              <a:ext cx="82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CH</a:t>
              </a:r>
              <a:r>
                <a:rPr kumimoji="1" lang="en-US" altLang="zh-CN" sz="2800" b="1" baseline="-25000">
                  <a:solidFill>
                    <a:srgbClr val="FF0000"/>
                  </a:solidFill>
                  <a:latin typeface="Times New Roman" panose="02020603050405020304" pitchFamily="18" charset="0"/>
                </a:rPr>
                <a:t>3</a:t>
              </a:r>
              <a:endParaRPr kumimoji="1"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18" name="Group 6"/>
            <p:cNvGrpSpPr>
              <a:grpSpLocks/>
            </p:cNvGrpSpPr>
            <p:nvPr/>
          </p:nvGrpSpPr>
          <p:grpSpPr bwMode="auto">
            <a:xfrm rot="10800000">
              <a:off x="506" y="1520"/>
              <a:ext cx="288" cy="528"/>
              <a:chOff x="480" y="3120"/>
              <a:chExt cx="288" cy="528"/>
            </a:xfrm>
          </p:grpSpPr>
          <p:sp>
            <p:nvSpPr>
              <p:cNvPr id="20" name="AutoShape 7"/>
              <p:cNvSpPr>
                <a:spLocks noChangeArrowheads="1"/>
              </p:cNvSpPr>
              <p:nvPr/>
            </p:nvSpPr>
            <p:spPr bwMode="auto">
              <a:xfrm rot="-5400000">
                <a:off x="360" y="3240"/>
                <a:ext cx="528" cy="288"/>
              </a:xfrm>
              <a:prstGeom prst="hexagon">
                <a:avLst>
                  <a:gd name="adj" fmla="val 45833"/>
                  <a:gd name="vf" fmla="val 11547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>
                  <a:solidFill>
                    <a:srgbClr val="FF0000"/>
                  </a:solidFill>
                </a:endParaRPr>
              </a:p>
            </p:txBody>
          </p:sp>
          <p:sp>
            <p:nvSpPr>
              <p:cNvPr id="21" name="Line 8"/>
              <p:cNvSpPr>
                <a:spLocks noChangeShapeType="1"/>
              </p:cNvSpPr>
              <p:nvPr/>
            </p:nvSpPr>
            <p:spPr bwMode="auto">
              <a:xfrm flipV="1">
                <a:off x="528" y="3168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Line 9"/>
              <p:cNvSpPr>
                <a:spLocks noChangeShapeType="1"/>
              </p:cNvSpPr>
              <p:nvPr/>
            </p:nvSpPr>
            <p:spPr bwMode="auto">
              <a:xfrm rot="16200000" flipV="1">
                <a:off x="528" y="350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Line 10"/>
              <p:cNvSpPr>
                <a:spLocks noChangeShapeType="1"/>
              </p:cNvSpPr>
              <p:nvPr/>
            </p:nvSpPr>
            <p:spPr bwMode="auto">
              <a:xfrm>
                <a:off x="720" y="3264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>
              <a:off x="641" y="1349"/>
              <a:ext cx="0" cy="17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" name="Group 12"/>
          <p:cNvGrpSpPr>
            <a:grpSpLocks/>
          </p:cNvGrpSpPr>
          <p:nvPr/>
        </p:nvGrpSpPr>
        <p:grpSpPr bwMode="auto">
          <a:xfrm>
            <a:off x="5762589" y="549970"/>
            <a:ext cx="1609725" cy="950913"/>
            <a:chOff x="1481" y="1412"/>
            <a:chExt cx="1014" cy="599"/>
          </a:xfrm>
        </p:grpSpPr>
        <p:grpSp>
          <p:nvGrpSpPr>
            <p:cNvPr id="25" name="Group 13"/>
            <p:cNvGrpSpPr>
              <a:grpSpLocks/>
            </p:cNvGrpSpPr>
            <p:nvPr/>
          </p:nvGrpSpPr>
          <p:grpSpPr bwMode="auto">
            <a:xfrm rot="10800000">
              <a:off x="1481" y="1451"/>
              <a:ext cx="288" cy="528"/>
              <a:chOff x="480" y="3120"/>
              <a:chExt cx="288" cy="528"/>
            </a:xfrm>
          </p:grpSpPr>
          <p:sp>
            <p:nvSpPr>
              <p:cNvPr id="28" name="AutoShape 14"/>
              <p:cNvSpPr>
                <a:spLocks noChangeArrowheads="1"/>
              </p:cNvSpPr>
              <p:nvPr/>
            </p:nvSpPr>
            <p:spPr bwMode="auto">
              <a:xfrm rot="-5400000">
                <a:off x="360" y="3240"/>
                <a:ext cx="528" cy="288"/>
              </a:xfrm>
              <a:prstGeom prst="hexagon">
                <a:avLst>
                  <a:gd name="adj" fmla="val 45833"/>
                  <a:gd name="vf" fmla="val 11547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>
                  <a:solidFill>
                    <a:srgbClr val="FF0000"/>
                  </a:solidFill>
                </a:endParaRPr>
              </a:p>
            </p:txBody>
          </p:sp>
          <p:sp>
            <p:nvSpPr>
              <p:cNvPr id="30" name="Line 15"/>
              <p:cNvSpPr>
                <a:spLocks noChangeShapeType="1"/>
              </p:cNvSpPr>
              <p:nvPr/>
            </p:nvSpPr>
            <p:spPr bwMode="auto">
              <a:xfrm flipV="1">
                <a:off x="528" y="3168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Line 16"/>
              <p:cNvSpPr>
                <a:spLocks noChangeShapeType="1"/>
              </p:cNvSpPr>
              <p:nvPr/>
            </p:nvSpPr>
            <p:spPr bwMode="auto">
              <a:xfrm rot="16200000" flipV="1">
                <a:off x="528" y="350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Line 17"/>
              <p:cNvSpPr>
                <a:spLocks noChangeShapeType="1"/>
              </p:cNvSpPr>
              <p:nvPr/>
            </p:nvSpPr>
            <p:spPr bwMode="auto">
              <a:xfrm>
                <a:off x="720" y="3264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" name="Text Box 18"/>
            <p:cNvSpPr txBox="1">
              <a:spLocks noChangeArrowheads="1"/>
            </p:cNvSpPr>
            <p:nvPr/>
          </p:nvSpPr>
          <p:spPr bwMode="auto">
            <a:xfrm>
              <a:off x="1678" y="1412"/>
              <a:ext cx="817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0000"/>
                  </a:solidFill>
                </a:rPr>
                <a:t>－</a:t>
              </a:r>
              <a:r>
                <a:rPr kumimoji="1" lang="en-US" altLang="zh-CN" sz="2800" b="1">
                  <a:solidFill>
                    <a:srgbClr val="FF0000"/>
                  </a:solidFill>
                </a:rPr>
                <a:t>CH</a:t>
              </a:r>
              <a:r>
                <a:rPr kumimoji="1" lang="en-US" altLang="zh-CN" sz="2800" b="1" baseline="-25000">
                  <a:solidFill>
                    <a:srgbClr val="FF0000"/>
                  </a:solidFill>
                </a:rPr>
                <a:t>3</a:t>
              </a:r>
              <a:endParaRPr kumimoji="1"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" name="Text Box 19"/>
            <p:cNvSpPr txBox="1">
              <a:spLocks noChangeArrowheads="1"/>
            </p:cNvSpPr>
            <p:nvPr/>
          </p:nvSpPr>
          <p:spPr bwMode="auto">
            <a:xfrm>
              <a:off x="1678" y="1684"/>
              <a:ext cx="817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0000"/>
                  </a:solidFill>
                </a:rPr>
                <a:t>－</a:t>
              </a:r>
              <a:r>
                <a:rPr kumimoji="1" lang="en-US" altLang="zh-CN" sz="2800" b="1">
                  <a:solidFill>
                    <a:srgbClr val="FF0000"/>
                  </a:solidFill>
                </a:rPr>
                <a:t>CH</a:t>
              </a:r>
              <a:r>
                <a:rPr kumimoji="1" lang="en-US" altLang="zh-CN" sz="2800" b="1" baseline="-25000">
                  <a:solidFill>
                    <a:srgbClr val="FF0000"/>
                  </a:solidFill>
                </a:rPr>
                <a:t>3</a:t>
              </a:r>
              <a:endParaRPr kumimoji="1"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3" name="Group 20"/>
          <p:cNvGrpSpPr>
            <a:grpSpLocks/>
          </p:cNvGrpSpPr>
          <p:nvPr/>
        </p:nvGrpSpPr>
        <p:grpSpPr bwMode="auto">
          <a:xfrm>
            <a:off x="8054939" y="30858"/>
            <a:ext cx="1620838" cy="1635125"/>
            <a:chOff x="2585" y="1017"/>
            <a:chExt cx="1021" cy="1030"/>
          </a:xfrm>
        </p:grpSpPr>
        <p:sp>
          <p:nvSpPr>
            <p:cNvPr id="35" name="Line 21"/>
            <p:cNvSpPr>
              <a:spLocks noChangeShapeType="1"/>
            </p:cNvSpPr>
            <p:nvPr/>
          </p:nvSpPr>
          <p:spPr bwMode="auto">
            <a:xfrm>
              <a:off x="2721" y="1310"/>
              <a:ext cx="0" cy="17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6" name="Group 22"/>
            <p:cNvGrpSpPr>
              <a:grpSpLocks/>
            </p:cNvGrpSpPr>
            <p:nvPr/>
          </p:nvGrpSpPr>
          <p:grpSpPr bwMode="auto">
            <a:xfrm rot="10800000">
              <a:off x="2585" y="1480"/>
              <a:ext cx="288" cy="528"/>
              <a:chOff x="480" y="3120"/>
              <a:chExt cx="288" cy="528"/>
            </a:xfrm>
          </p:grpSpPr>
          <p:sp>
            <p:nvSpPr>
              <p:cNvPr id="39" name="AutoShape 23"/>
              <p:cNvSpPr>
                <a:spLocks noChangeArrowheads="1"/>
              </p:cNvSpPr>
              <p:nvPr/>
            </p:nvSpPr>
            <p:spPr bwMode="auto">
              <a:xfrm rot="-5400000">
                <a:off x="360" y="3240"/>
                <a:ext cx="528" cy="288"/>
              </a:xfrm>
              <a:prstGeom prst="hexagon">
                <a:avLst>
                  <a:gd name="adj" fmla="val 45833"/>
                  <a:gd name="vf" fmla="val 11547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>
                  <a:solidFill>
                    <a:srgbClr val="FF0000"/>
                  </a:solidFill>
                </a:endParaRPr>
              </a:p>
            </p:txBody>
          </p:sp>
          <p:sp>
            <p:nvSpPr>
              <p:cNvPr id="40" name="Line 24"/>
              <p:cNvSpPr>
                <a:spLocks noChangeShapeType="1"/>
              </p:cNvSpPr>
              <p:nvPr/>
            </p:nvSpPr>
            <p:spPr bwMode="auto">
              <a:xfrm flipV="1">
                <a:off x="528" y="3168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" name="Line 25"/>
              <p:cNvSpPr>
                <a:spLocks noChangeShapeType="1"/>
              </p:cNvSpPr>
              <p:nvPr/>
            </p:nvSpPr>
            <p:spPr bwMode="auto">
              <a:xfrm rot="16200000" flipV="1">
                <a:off x="528" y="350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Line 26"/>
              <p:cNvSpPr>
                <a:spLocks noChangeShapeType="1"/>
              </p:cNvSpPr>
              <p:nvPr/>
            </p:nvSpPr>
            <p:spPr bwMode="auto">
              <a:xfrm>
                <a:off x="720" y="3264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7" name="Text Box 27"/>
            <p:cNvSpPr txBox="1">
              <a:spLocks noChangeArrowheads="1"/>
            </p:cNvSpPr>
            <p:nvPr/>
          </p:nvSpPr>
          <p:spPr bwMode="auto">
            <a:xfrm>
              <a:off x="2585" y="1017"/>
              <a:ext cx="817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</a:rPr>
                <a:t>CH</a:t>
              </a:r>
              <a:r>
                <a:rPr kumimoji="1" lang="en-US" altLang="zh-CN" sz="2800" b="1" baseline="-25000">
                  <a:solidFill>
                    <a:srgbClr val="FF0000"/>
                  </a:solidFill>
                </a:rPr>
                <a:t>3</a:t>
              </a:r>
              <a:endParaRPr kumimoji="1"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8" name="Text Box 28"/>
            <p:cNvSpPr txBox="1">
              <a:spLocks noChangeArrowheads="1"/>
            </p:cNvSpPr>
            <p:nvPr/>
          </p:nvSpPr>
          <p:spPr bwMode="auto">
            <a:xfrm>
              <a:off x="2789" y="1720"/>
              <a:ext cx="817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0000"/>
                  </a:solidFill>
                </a:rPr>
                <a:t>－</a:t>
              </a:r>
              <a:r>
                <a:rPr kumimoji="1" lang="en-US" altLang="zh-CN" sz="2800" b="1">
                  <a:solidFill>
                    <a:srgbClr val="FF0000"/>
                  </a:solidFill>
                </a:rPr>
                <a:t>CH</a:t>
              </a:r>
              <a:r>
                <a:rPr kumimoji="1" lang="en-US" altLang="zh-CN" sz="2800" b="1" baseline="-25000">
                  <a:solidFill>
                    <a:srgbClr val="FF0000"/>
                  </a:solidFill>
                </a:rPr>
                <a:t>3</a:t>
              </a:r>
              <a:endParaRPr kumimoji="1"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3" name="Group 29"/>
          <p:cNvGrpSpPr>
            <a:grpSpLocks/>
          </p:cNvGrpSpPr>
          <p:nvPr/>
        </p:nvGrpSpPr>
        <p:grpSpPr bwMode="auto">
          <a:xfrm>
            <a:off x="10263152" y="41177"/>
            <a:ext cx="1320800" cy="2211387"/>
            <a:chOff x="4044" y="1230"/>
            <a:chExt cx="832" cy="1393"/>
          </a:xfrm>
        </p:grpSpPr>
        <p:sp>
          <p:nvSpPr>
            <p:cNvPr id="44" name="Line 30"/>
            <p:cNvSpPr>
              <a:spLocks noChangeShapeType="1"/>
            </p:cNvSpPr>
            <p:nvPr/>
          </p:nvSpPr>
          <p:spPr bwMode="auto">
            <a:xfrm>
              <a:off x="4195" y="2183"/>
              <a:ext cx="0" cy="17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Line 31"/>
            <p:cNvSpPr>
              <a:spLocks noChangeShapeType="1"/>
            </p:cNvSpPr>
            <p:nvPr/>
          </p:nvSpPr>
          <p:spPr bwMode="auto">
            <a:xfrm>
              <a:off x="4195" y="1491"/>
              <a:ext cx="0" cy="17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6" name="Group 32"/>
            <p:cNvGrpSpPr>
              <a:grpSpLocks/>
            </p:cNvGrpSpPr>
            <p:nvPr/>
          </p:nvGrpSpPr>
          <p:grpSpPr bwMode="auto">
            <a:xfrm rot="10800000">
              <a:off x="4044" y="1672"/>
              <a:ext cx="288" cy="528"/>
              <a:chOff x="480" y="3120"/>
              <a:chExt cx="288" cy="528"/>
            </a:xfrm>
          </p:grpSpPr>
          <p:sp>
            <p:nvSpPr>
              <p:cNvPr id="49" name="AutoShape 33"/>
              <p:cNvSpPr>
                <a:spLocks noChangeArrowheads="1"/>
              </p:cNvSpPr>
              <p:nvPr/>
            </p:nvSpPr>
            <p:spPr bwMode="auto">
              <a:xfrm rot="-5400000">
                <a:off x="360" y="3240"/>
                <a:ext cx="528" cy="288"/>
              </a:xfrm>
              <a:prstGeom prst="hexagon">
                <a:avLst>
                  <a:gd name="adj" fmla="val 45833"/>
                  <a:gd name="vf" fmla="val 11547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>
                  <a:solidFill>
                    <a:srgbClr val="FF0000"/>
                  </a:solidFill>
                </a:endParaRPr>
              </a:p>
            </p:txBody>
          </p:sp>
          <p:sp>
            <p:nvSpPr>
              <p:cNvPr id="50" name="Line 34"/>
              <p:cNvSpPr>
                <a:spLocks noChangeShapeType="1"/>
              </p:cNvSpPr>
              <p:nvPr/>
            </p:nvSpPr>
            <p:spPr bwMode="auto">
              <a:xfrm flipV="1">
                <a:off x="528" y="3168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Line 35"/>
              <p:cNvSpPr>
                <a:spLocks noChangeShapeType="1"/>
              </p:cNvSpPr>
              <p:nvPr/>
            </p:nvSpPr>
            <p:spPr bwMode="auto">
              <a:xfrm rot="16200000" flipV="1">
                <a:off x="528" y="350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Line 36"/>
              <p:cNvSpPr>
                <a:spLocks noChangeShapeType="1"/>
              </p:cNvSpPr>
              <p:nvPr/>
            </p:nvSpPr>
            <p:spPr bwMode="auto">
              <a:xfrm>
                <a:off x="720" y="3264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7" name="Text Box 37"/>
            <p:cNvSpPr txBox="1">
              <a:spLocks noChangeArrowheads="1"/>
            </p:cNvSpPr>
            <p:nvPr/>
          </p:nvSpPr>
          <p:spPr bwMode="auto">
            <a:xfrm>
              <a:off x="4082" y="2296"/>
              <a:ext cx="70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</a:rPr>
                <a:t>CH</a:t>
              </a:r>
              <a:r>
                <a:rPr kumimoji="1" lang="en-US" altLang="zh-CN" sz="2800" b="1" baseline="-25000">
                  <a:solidFill>
                    <a:srgbClr val="FF0000"/>
                  </a:solidFill>
                </a:rPr>
                <a:t>3</a:t>
              </a:r>
              <a:endParaRPr kumimoji="1"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" name="Text Box 38"/>
            <p:cNvSpPr txBox="1">
              <a:spLocks noChangeArrowheads="1"/>
            </p:cNvSpPr>
            <p:nvPr/>
          </p:nvSpPr>
          <p:spPr bwMode="auto">
            <a:xfrm>
              <a:off x="4059" y="1230"/>
              <a:ext cx="817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</a:rPr>
                <a:t>CH</a:t>
              </a:r>
              <a:r>
                <a:rPr kumimoji="1" lang="en-US" altLang="zh-CN" sz="2800" b="1" baseline="-25000">
                  <a:solidFill>
                    <a:srgbClr val="FF0000"/>
                  </a:solidFill>
                </a:rPr>
                <a:t>3</a:t>
              </a:r>
              <a:endParaRPr kumimoji="1"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59" name="Text Box 39"/>
          <p:cNvSpPr txBox="1">
            <a:spLocks noChangeArrowheads="1"/>
          </p:cNvSpPr>
          <p:nvPr/>
        </p:nvSpPr>
        <p:spPr bwMode="auto">
          <a:xfrm>
            <a:off x="4024277" y="1973958"/>
            <a:ext cx="10429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76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甲苯</a:t>
            </a:r>
          </a:p>
        </p:txBody>
      </p:sp>
      <p:sp>
        <p:nvSpPr>
          <p:cNvPr id="60" name="Text Box 40"/>
          <p:cNvSpPr txBox="1">
            <a:spLocks noChangeArrowheads="1"/>
          </p:cNvSpPr>
          <p:nvPr/>
        </p:nvSpPr>
        <p:spPr bwMode="auto">
          <a:xfrm>
            <a:off x="5643527" y="2010470"/>
            <a:ext cx="16557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76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邻二甲苯</a:t>
            </a:r>
          </a:p>
        </p:txBody>
      </p:sp>
      <p:sp>
        <p:nvSpPr>
          <p:cNvPr id="61" name="Text Box 41"/>
          <p:cNvSpPr txBox="1">
            <a:spLocks noChangeArrowheads="1"/>
          </p:cNvSpPr>
          <p:nvPr/>
        </p:nvSpPr>
        <p:spPr bwMode="auto">
          <a:xfrm>
            <a:off x="7732677" y="2010470"/>
            <a:ext cx="16557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76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间二甲苯</a:t>
            </a:r>
          </a:p>
        </p:txBody>
      </p:sp>
      <p:sp>
        <p:nvSpPr>
          <p:cNvPr id="62" name="Text Box 42"/>
          <p:cNvSpPr txBox="1">
            <a:spLocks noChangeArrowheads="1"/>
          </p:cNvSpPr>
          <p:nvPr/>
        </p:nvSpPr>
        <p:spPr bwMode="auto">
          <a:xfrm>
            <a:off x="9872569" y="2423969"/>
            <a:ext cx="1655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476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对二甲苯</a:t>
            </a:r>
          </a:p>
        </p:txBody>
      </p:sp>
      <p:sp>
        <p:nvSpPr>
          <p:cNvPr id="63" name="矩形 62"/>
          <p:cNvSpPr/>
          <p:nvPr/>
        </p:nvSpPr>
        <p:spPr>
          <a:xfrm>
            <a:off x="130413" y="2767059"/>
            <a:ext cx="64793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由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-1" y="3658195"/>
            <a:ext cx="64793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由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2171793" y="2712250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制备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2328253" y="3711680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制备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-57679" y="4971801"/>
            <a:ext cx="820930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甲苯和溴的四氯化碳溶液混合之后的现象？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9362" y="6039216"/>
            <a:ext cx="61382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甲苯中加入酸性高锰酸钾溶液？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图片 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679" y="1727840"/>
            <a:ext cx="1080120" cy="1705086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463" y="1932902"/>
            <a:ext cx="1429027" cy="1600096"/>
          </a:xfrm>
          <a:prstGeom prst="rect">
            <a:avLst/>
          </a:prstGeom>
        </p:spPr>
      </p:pic>
      <p:sp>
        <p:nvSpPr>
          <p:cNvPr id="71" name="文本框 70"/>
          <p:cNvSpPr txBox="1"/>
          <p:nvPr/>
        </p:nvSpPr>
        <p:spPr>
          <a:xfrm>
            <a:off x="4369015" y="2716530"/>
            <a:ext cx="2591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Br</a:t>
            </a:r>
            <a:r>
              <a:rPr lang="en-US" altLang="zh-CN" sz="2800" baseline="-25000" dirty="0" smtClean="0"/>
              <a:t>2</a:t>
            </a:r>
            <a:r>
              <a:rPr lang="en-US" altLang="zh-CN" sz="2800" dirty="0" smtClean="0"/>
              <a:t>(l)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FeBr</a:t>
            </a:r>
            <a:r>
              <a:rPr lang="en-US" altLang="zh-CN" sz="2800" baseline="-25000" dirty="0" smtClean="0"/>
              <a:t>3</a:t>
            </a:r>
            <a:endParaRPr lang="zh-CN" altLang="en-US" sz="2800" baseline="-25000" dirty="0"/>
          </a:p>
        </p:txBody>
      </p:sp>
      <p:pic>
        <p:nvPicPr>
          <p:cNvPr id="72" name="图片 7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002" y="3370087"/>
            <a:ext cx="1159916" cy="1831053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4417" y="3104517"/>
            <a:ext cx="995557" cy="1755633"/>
          </a:xfrm>
          <a:prstGeom prst="rect">
            <a:avLst/>
          </a:prstGeom>
        </p:spPr>
      </p:pic>
      <p:sp>
        <p:nvSpPr>
          <p:cNvPr id="74" name="文本框 73"/>
          <p:cNvSpPr txBox="1"/>
          <p:nvPr/>
        </p:nvSpPr>
        <p:spPr>
          <a:xfrm>
            <a:off x="5001049" y="3547814"/>
            <a:ext cx="2591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Cl</a:t>
            </a:r>
            <a:r>
              <a:rPr lang="en-US" altLang="zh-CN" sz="2800" baseline="-25000" dirty="0" smtClean="0"/>
              <a:t>2</a:t>
            </a:r>
            <a:r>
              <a:rPr lang="en-US" altLang="zh-CN" sz="2800" dirty="0" smtClean="0"/>
              <a:t>(g)</a:t>
            </a:r>
            <a:r>
              <a:rPr lang="zh-CN" altLang="en-US" sz="2800" dirty="0" smtClean="0"/>
              <a:t>、光照</a:t>
            </a:r>
            <a:endParaRPr lang="zh-CN" altLang="en-US" sz="2800" baseline="-25000" dirty="0"/>
          </a:p>
        </p:txBody>
      </p:sp>
      <p:sp>
        <p:nvSpPr>
          <p:cNvPr id="75" name="文本框 74"/>
          <p:cNvSpPr txBox="1"/>
          <p:nvPr/>
        </p:nvSpPr>
        <p:spPr>
          <a:xfrm>
            <a:off x="7912486" y="4877974"/>
            <a:ext cx="1296144" cy="646331"/>
          </a:xfrm>
          <a:prstGeom prst="rect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混溶</a:t>
            </a:r>
            <a:endParaRPr lang="zh-CN" altLang="en-US" sz="3600" dirty="0"/>
          </a:p>
        </p:txBody>
      </p:sp>
      <p:sp>
        <p:nvSpPr>
          <p:cNvPr id="76" name="文本框 75"/>
          <p:cNvSpPr txBox="1"/>
          <p:nvPr/>
        </p:nvSpPr>
        <p:spPr>
          <a:xfrm>
            <a:off x="5715113" y="5546618"/>
            <a:ext cx="3168352" cy="523220"/>
          </a:xfrm>
          <a:prstGeom prst="rect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萃取、上层橙红色</a:t>
            </a:r>
            <a:endParaRPr lang="zh-CN" altLang="en-US" sz="2800" dirty="0"/>
          </a:p>
        </p:txBody>
      </p:sp>
      <p:sp>
        <p:nvSpPr>
          <p:cNvPr id="77" name="矩形 76"/>
          <p:cNvSpPr/>
          <p:nvPr/>
        </p:nvSpPr>
        <p:spPr>
          <a:xfrm>
            <a:off x="24920" y="5482057"/>
            <a:ext cx="57470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甲苯和溴水混合之后的现象？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6003145" y="6190086"/>
            <a:ext cx="1909341" cy="461665"/>
          </a:xfrm>
          <a:prstGeom prst="rect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紫红色褪去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07324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1" grpId="0"/>
      <p:bldP spid="74" grpId="0"/>
      <p:bldP spid="75" grpId="0" animBg="1"/>
      <p:bldP spid="76" grpId="0" animBg="1"/>
      <p:bldP spid="77" grpId="0"/>
      <p:bldP spid="7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03031" y="-63148"/>
            <a:ext cx="36178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三、化学性质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-1" y="976127"/>
            <a:ext cx="4047757" cy="698871"/>
          </a:xfrm>
          <a:prstGeom prst="rect">
            <a:avLst/>
          </a:prstGeom>
          <a:solidFill>
            <a:srgbClr val="92D050"/>
          </a:solidFill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4.1</a:t>
            </a: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乙醇的化学性质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1674998"/>
            <a:ext cx="7489371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4.1.1</a:t>
            </a:r>
            <a:r>
              <a:rPr kumimoji="1"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活泼金属反应</a:t>
            </a:r>
            <a:r>
              <a:rPr kumimoji="1"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如</a:t>
            </a:r>
            <a:r>
              <a:rPr kumimoji="1"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Na</a:t>
            </a: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K</a:t>
            </a: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Mg</a:t>
            </a: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Al</a:t>
            </a: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等</a:t>
            </a:r>
            <a:r>
              <a:rPr kumimoji="1"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7173810" y="2877953"/>
            <a:ext cx="1309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乙醇钠</a:t>
            </a:r>
          </a:p>
        </p:txBody>
      </p:sp>
      <p:grpSp>
        <p:nvGrpSpPr>
          <p:cNvPr id="10" name="Group 13"/>
          <p:cNvGrpSpPr>
            <a:grpSpLocks/>
          </p:cNvGrpSpPr>
          <p:nvPr/>
        </p:nvGrpSpPr>
        <p:grpSpPr bwMode="auto">
          <a:xfrm>
            <a:off x="3141560" y="2301690"/>
            <a:ext cx="8507413" cy="519113"/>
            <a:chOff x="249" y="2341"/>
            <a:chExt cx="5359" cy="327"/>
          </a:xfrm>
        </p:grpSpPr>
        <p:sp>
          <p:nvSpPr>
            <p:cNvPr id="11" name="Rectangle 14"/>
            <p:cNvSpPr>
              <a:spLocks noChangeArrowheads="1"/>
            </p:cNvSpPr>
            <p:nvPr/>
          </p:nvSpPr>
          <p:spPr bwMode="auto">
            <a:xfrm>
              <a:off x="249" y="2341"/>
              <a:ext cx="535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2CH</a:t>
              </a:r>
              <a:r>
                <a:rPr kumimoji="1" lang="en-US" altLang="zh-CN" sz="2800" b="1" baseline="-30000" dirty="0">
                  <a:latin typeface="黑体" panose="02010609060101010101" pitchFamily="49" charset="-122"/>
                  <a:ea typeface="黑体" panose="02010609060101010101" pitchFamily="49" charset="-122"/>
                </a:rPr>
                <a:t>3</a:t>
              </a:r>
              <a:r>
                <a:rPr kumimoji="1" lang="en-US" altLang="zh-CN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CH</a:t>
              </a:r>
              <a:r>
                <a:rPr kumimoji="1" lang="en-US" altLang="zh-CN" sz="2800" b="1" baseline="-30000" dirty="0"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r>
                <a:rPr kumimoji="1" lang="en-US" altLang="zh-CN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OH + 2Na      2CH</a:t>
              </a:r>
              <a:r>
                <a:rPr kumimoji="1" lang="en-US" altLang="zh-CN" sz="2800" b="1" baseline="-30000" dirty="0">
                  <a:latin typeface="黑体" panose="02010609060101010101" pitchFamily="49" charset="-122"/>
                  <a:ea typeface="黑体" panose="02010609060101010101" pitchFamily="49" charset="-122"/>
                </a:rPr>
                <a:t>3</a:t>
              </a:r>
              <a:r>
                <a:rPr kumimoji="1" lang="en-US" altLang="zh-CN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CH</a:t>
              </a:r>
              <a:r>
                <a:rPr kumimoji="1" lang="en-US" altLang="zh-CN" sz="2800" b="1" baseline="-30000" dirty="0"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r>
                <a:rPr kumimoji="1" lang="en-US" altLang="zh-CN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ONa + H</a:t>
              </a:r>
              <a:r>
                <a:rPr kumimoji="1" lang="en-US" altLang="zh-CN" sz="2800" b="1" baseline="-30000" dirty="0"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r>
                <a:rPr kumimoji="1" lang="en-US" altLang="zh-CN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↑ </a:t>
              </a:r>
            </a:p>
          </p:txBody>
        </p:sp>
        <p:sp>
          <p:nvSpPr>
            <p:cNvPr id="12" name="Line 15"/>
            <p:cNvSpPr>
              <a:spLocks noChangeShapeType="1"/>
            </p:cNvSpPr>
            <p:nvPr/>
          </p:nvSpPr>
          <p:spPr bwMode="auto">
            <a:xfrm>
              <a:off x="2064" y="2523"/>
              <a:ext cx="45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14250" y="3068792"/>
            <a:ext cx="3617890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4.1.2</a:t>
            </a:r>
            <a:r>
              <a:rPr kumimoji="1"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氧化反应</a:t>
            </a:r>
            <a:r>
              <a:rPr kumimoji="1" lang="en-US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kumimoji="1"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点燃</a:t>
            </a:r>
            <a:endParaRPr kumimoji="1"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2426" y="3461958"/>
            <a:ext cx="8449416" cy="115212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矩形 14"/>
              <p:cNvSpPr/>
              <p:nvPr/>
            </p:nvSpPr>
            <p:spPr>
              <a:xfrm>
                <a:off x="4388428" y="3690097"/>
                <a:ext cx="1799275" cy="72231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zh-CN" altLang="en-US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zh-CN" altLang="en-US" sz="24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zh-CN" altLang="en-US" sz="24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zh-CN" altLang="en-US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zh-CN" altLang="en-US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num>
                            <m:den>
                              <m:r>
                                <a:rPr lang="zh-CN" altLang="en-US" sz="2400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  <m:r>
                            <a:rPr lang="zh-CN" altLang="en-US" sz="24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zh-CN" altLang="en-US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zh-CN" altLang="en-US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num>
                            <m:den>
                              <m:r>
                                <a:rPr lang="zh-CN" altLang="en-US" sz="2400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5" name="矩形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8428" y="3690097"/>
                <a:ext cx="1799275" cy="72231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6035" y="4470141"/>
            <a:ext cx="6471729" cy="930201"/>
          </a:xfrm>
          <a:prstGeom prst="rect">
            <a:avLst/>
          </a:prstGeom>
        </p:spPr>
      </p:pic>
      <p:sp>
        <p:nvSpPr>
          <p:cNvPr id="17" name="Rectangle 3"/>
          <p:cNvSpPr>
            <a:spLocks noChangeArrowheads="1"/>
          </p:cNvSpPr>
          <p:nvPr/>
        </p:nvSpPr>
        <p:spPr bwMode="auto">
          <a:xfrm>
            <a:off x="-14250" y="4378268"/>
            <a:ext cx="3617890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4.1.3</a:t>
            </a:r>
            <a:r>
              <a:rPr kumimoji="1"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催化氧化反应</a:t>
            </a:r>
            <a:r>
              <a:rPr kumimoji="1" lang="en-US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kumimoji="1"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去氢氧化</a:t>
            </a:r>
            <a:endParaRPr kumimoji="1"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Text Box 16">
            <a:hlinkClick r:id="rId5"/>
          </p:cNvPr>
          <p:cNvSpPr txBox="1">
            <a:spLocks noChangeArrowheads="1"/>
          </p:cNvSpPr>
          <p:nvPr/>
        </p:nvSpPr>
        <p:spPr bwMode="auto">
          <a:xfrm>
            <a:off x="76452" y="5524073"/>
            <a:ext cx="9053034" cy="13234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en-US" altLang="zh-CN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4.1.4</a:t>
            </a:r>
            <a:r>
              <a:rPr kumimoji="1" lang="zh-CN" altLang="en-US" b="1" dirty="0" smtClean="0">
                <a:latin typeface="Times New Roman" panose="02020603050405020304" pitchFamily="18" charset="0"/>
                <a:ea typeface="仿宋_GB2312" pitchFamily="49" charset="-122"/>
              </a:rPr>
              <a:t>被酸性</a:t>
            </a:r>
            <a:r>
              <a:rPr kumimoji="1" lang="en-US" altLang="zh-CN" b="1" dirty="0" smtClean="0">
                <a:latin typeface="Times New Roman" panose="02020603050405020304" pitchFamily="18" charset="0"/>
                <a:ea typeface="仿宋_GB2312" pitchFamily="49" charset="-122"/>
              </a:rPr>
              <a:t>KMnO</a:t>
            </a:r>
            <a:r>
              <a:rPr kumimoji="1" lang="en-US" altLang="zh-CN" b="1" baseline="-25000" dirty="0" smtClean="0">
                <a:latin typeface="Times New Roman" panose="02020603050405020304" pitchFamily="18" charset="0"/>
                <a:ea typeface="仿宋_GB2312" pitchFamily="49" charset="-122"/>
              </a:rPr>
              <a:t>4 </a:t>
            </a:r>
            <a:r>
              <a:rPr kumimoji="1" lang="zh-CN" altLang="en-US" b="1" dirty="0" smtClean="0">
                <a:latin typeface="Times New Roman" panose="02020603050405020304" pitchFamily="18" charset="0"/>
                <a:ea typeface="仿宋_GB2312" pitchFamily="49" charset="-122"/>
              </a:rPr>
              <a:t>、</a:t>
            </a:r>
            <a:r>
              <a:rPr kumimoji="1" lang="en-US" altLang="zh-CN" b="1" dirty="0" smtClean="0">
                <a:latin typeface="Times New Roman" panose="02020603050405020304" pitchFamily="18" charset="0"/>
                <a:ea typeface="仿宋_GB2312" pitchFamily="49" charset="-122"/>
              </a:rPr>
              <a:t>K</a:t>
            </a:r>
            <a:r>
              <a:rPr kumimoji="1" lang="en-US" altLang="zh-CN" b="1" baseline="-25000" dirty="0" smtClean="0">
                <a:latin typeface="Times New Roman" panose="02020603050405020304" pitchFamily="18" charset="0"/>
                <a:ea typeface="仿宋_GB2312" pitchFamily="49" charset="-122"/>
              </a:rPr>
              <a:t>2</a:t>
            </a:r>
            <a:r>
              <a:rPr kumimoji="1" lang="en-US" altLang="zh-CN" b="1" dirty="0" smtClean="0">
                <a:latin typeface="Times New Roman" panose="02020603050405020304" pitchFamily="18" charset="0"/>
                <a:ea typeface="仿宋_GB2312" pitchFamily="49" charset="-122"/>
              </a:rPr>
              <a:t>Cr</a:t>
            </a:r>
            <a:r>
              <a:rPr kumimoji="1" lang="en-US" altLang="zh-CN" b="1" baseline="-25000" dirty="0" smtClean="0">
                <a:latin typeface="Times New Roman" panose="02020603050405020304" pitchFamily="18" charset="0"/>
                <a:ea typeface="仿宋_GB2312" pitchFamily="49" charset="-122"/>
              </a:rPr>
              <a:t>2</a:t>
            </a:r>
            <a:r>
              <a:rPr kumimoji="1" lang="en-US" altLang="zh-CN" b="1" dirty="0" smtClean="0">
                <a:latin typeface="Times New Roman" panose="02020603050405020304" pitchFamily="18" charset="0"/>
                <a:ea typeface="仿宋_GB2312" pitchFamily="49" charset="-122"/>
              </a:rPr>
              <a:t>O</a:t>
            </a:r>
            <a:r>
              <a:rPr kumimoji="1" lang="en-US" altLang="zh-CN" b="1" baseline="-25000" dirty="0" smtClean="0">
                <a:latin typeface="Times New Roman" panose="02020603050405020304" pitchFamily="18" charset="0"/>
                <a:ea typeface="仿宋_GB2312" pitchFamily="49" charset="-122"/>
              </a:rPr>
              <a:t>7 </a:t>
            </a:r>
            <a:r>
              <a:rPr kumimoji="1" lang="zh-CN" altLang="en-US" b="1" dirty="0" smtClean="0">
                <a:latin typeface="Times New Roman" panose="02020603050405020304" pitchFamily="18" charset="0"/>
                <a:ea typeface="仿宋_GB2312" pitchFamily="49" charset="-122"/>
              </a:rPr>
              <a:t>溶液氧化为</a:t>
            </a:r>
            <a:r>
              <a:rPr kumimoji="1" lang="zh-CN" altLang="en-US" b="1" dirty="0" smtClean="0">
                <a:solidFill>
                  <a:srgbClr val="CC3300"/>
                </a:solidFill>
                <a:latin typeface="Times New Roman" panose="02020603050405020304" pitchFamily="18" charset="0"/>
                <a:ea typeface="仿宋_GB2312" pitchFamily="49" charset="-122"/>
              </a:rPr>
              <a:t>乙酸</a:t>
            </a:r>
            <a:endParaRPr kumimoji="1" lang="en-US" altLang="zh-CN" b="1" dirty="0" smtClean="0">
              <a:solidFill>
                <a:srgbClr val="CC3300"/>
              </a:solidFill>
              <a:latin typeface="Times New Roman" panose="02020603050405020304" pitchFamily="18" charset="0"/>
              <a:ea typeface="仿宋_GB2312" pitchFamily="49" charset="-122"/>
            </a:endParaRPr>
          </a:p>
          <a:p>
            <a:pPr eaLnBrk="1" hangingPunct="1">
              <a:spcBef>
                <a:spcPct val="50000"/>
              </a:spcBef>
              <a:buNone/>
            </a:pPr>
            <a:r>
              <a:rPr kumimoji="1" lang="zh-CN" altLang="en-US" b="1" dirty="0" smtClean="0">
                <a:solidFill>
                  <a:srgbClr val="CC3300"/>
                </a:solidFill>
                <a:latin typeface="Times New Roman" panose="02020603050405020304" pitchFamily="18" charset="0"/>
                <a:ea typeface="仿宋_GB2312" pitchFamily="49" charset="-122"/>
              </a:rPr>
              <a:t>先去氢，再加氧</a:t>
            </a:r>
          </a:p>
        </p:txBody>
      </p:sp>
    </p:spTree>
    <p:extLst>
      <p:ext uri="{BB962C8B-B14F-4D97-AF65-F5344CB8AC3E}">
        <p14:creationId xmlns:p14="http://schemas.microsoft.com/office/powerpoint/2010/main" val="3439236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3" grpId="0" animBg="1"/>
      <p:bldP spid="15" grpId="0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03031" y="-63148"/>
            <a:ext cx="36178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三、化学性质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-1" y="976127"/>
            <a:ext cx="4047757" cy="698871"/>
          </a:xfrm>
          <a:prstGeom prst="rect">
            <a:avLst/>
          </a:prstGeom>
          <a:solidFill>
            <a:srgbClr val="92D050"/>
          </a:solidFill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4.2</a:t>
            </a: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醇的化学性质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05927" y="3419756"/>
            <a:ext cx="1683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预测性质</a:t>
            </a:r>
            <a:endParaRPr lang="zh-CN" altLang="en-US" sz="2800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9195" y="2267307"/>
            <a:ext cx="3714521" cy="2828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91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03031" y="-63148"/>
            <a:ext cx="36178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三、化学性质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-1" y="976127"/>
            <a:ext cx="4047757" cy="698871"/>
          </a:xfrm>
          <a:prstGeom prst="rect">
            <a:avLst/>
          </a:prstGeom>
          <a:solidFill>
            <a:srgbClr val="92D050"/>
          </a:solidFill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5.1</a:t>
            </a: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酸</a:t>
            </a: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的化学性质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-1" y="1688897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5.1.1</a:t>
            </a:r>
            <a:r>
              <a:rPr lang="zh-CN" altLang="en-US" b="1" dirty="0" smtClean="0">
                <a:solidFill>
                  <a:srgbClr val="FF0000"/>
                </a:solidFill>
              </a:rPr>
              <a:t>酸性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grpSp>
        <p:nvGrpSpPr>
          <p:cNvPr id="9" name="Group 5"/>
          <p:cNvGrpSpPr>
            <a:grpSpLocks/>
          </p:cNvGrpSpPr>
          <p:nvPr/>
        </p:nvGrpSpPr>
        <p:grpSpPr bwMode="auto">
          <a:xfrm>
            <a:off x="4047756" y="1763482"/>
            <a:ext cx="5545137" cy="600075"/>
            <a:chOff x="1927" y="1040"/>
            <a:chExt cx="3493" cy="378"/>
          </a:xfrm>
        </p:grpSpPr>
        <p:sp>
          <p:nvSpPr>
            <p:cNvPr id="10" name="Text Box 6"/>
            <p:cNvSpPr txBox="1">
              <a:spLocks noChangeArrowheads="1"/>
            </p:cNvSpPr>
            <p:nvPr/>
          </p:nvSpPr>
          <p:spPr bwMode="auto">
            <a:xfrm>
              <a:off x="1927" y="1053"/>
              <a:ext cx="134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dirty="0"/>
                <a:t>CH</a:t>
              </a:r>
              <a:r>
                <a:rPr lang="en-US" altLang="zh-CN" baseline="-25000" dirty="0"/>
                <a:t>3</a:t>
              </a:r>
              <a:r>
                <a:rPr lang="en-US" altLang="zh-CN" dirty="0"/>
                <a:t>COOH</a:t>
              </a:r>
            </a:p>
          </p:txBody>
        </p:sp>
        <p:grpSp>
          <p:nvGrpSpPr>
            <p:cNvPr id="11" name="Group 7"/>
            <p:cNvGrpSpPr>
              <a:grpSpLocks/>
            </p:cNvGrpSpPr>
            <p:nvPr/>
          </p:nvGrpSpPr>
          <p:grpSpPr bwMode="auto">
            <a:xfrm>
              <a:off x="3288" y="1162"/>
              <a:ext cx="499" cy="164"/>
              <a:chOff x="2517" y="1783"/>
              <a:chExt cx="499" cy="164"/>
            </a:xfrm>
          </p:grpSpPr>
          <p:grpSp>
            <p:nvGrpSpPr>
              <p:cNvPr id="13" name="Group 8"/>
              <p:cNvGrpSpPr>
                <a:grpSpLocks/>
              </p:cNvGrpSpPr>
              <p:nvPr/>
            </p:nvGrpSpPr>
            <p:grpSpPr bwMode="auto">
              <a:xfrm>
                <a:off x="2517" y="1783"/>
                <a:ext cx="499" cy="59"/>
                <a:chOff x="2789" y="1602"/>
                <a:chExt cx="499" cy="59"/>
              </a:xfrm>
            </p:grpSpPr>
            <p:sp>
              <p:nvSpPr>
                <p:cNvPr id="17" name="Line 9"/>
                <p:cNvSpPr>
                  <a:spLocks noChangeShapeType="1"/>
                </p:cNvSpPr>
                <p:nvPr/>
              </p:nvSpPr>
              <p:spPr bwMode="auto">
                <a:xfrm>
                  <a:off x="2789" y="1661"/>
                  <a:ext cx="499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" name="Line 10"/>
                <p:cNvSpPr>
                  <a:spLocks noChangeShapeType="1"/>
                </p:cNvSpPr>
                <p:nvPr/>
              </p:nvSpPr>
              <p:spPr bwMode="auto">
                <a:xfrm>
                  <a:off x="3138" y="1602"/>
                  <a:ext cx="136" cy="4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4" name="Group 11"/>
              <p:cNvGrpSpPr>
                <a:grpSpLocks/>
              </p:cNvGrpSpPr>
              <p:nvPr/>
            </p:nvGrpSpPr>
            <p:grpSpPr bwMode="auto">
              <a:xfrm rot="10800000">
                <a:off x="2517" y="1888"/>
                <a:ext cx="499" cy="59"/>
                <a:chOff x="2789" y="1602"/>
                <a:chExt cx="499" cy="59"/>
              </a:xfrm>
            </p:grpSpPr>
            <p:sp>
              <p:nvSpPr>
                <p:cNvPr id="15" name="Line 12"/>
                <p:cNvSpPr>
                  <a:spLocks noChangeShapeType="1"/>
                </p:cNvSpPr>
                <p:nvPr/>
              </p:nvSpPr>
              <p:spPr bwMode="auto">
                <a:xfrm>
                  <a:off x="2789" y="1661"/>
                  <a:ext cx="499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" name="Line 13"/>
                <p:cNvSpPr>
                  <a:spLocks noChangeShapeType="1"/>
                </p:cNvSpPr>
                <p:nvPr/>
              </p:nvSpPr>
              <p:spPr bwMode="auto">
                <a:xfrm>
                  <a:off x="3138" y="1602"/>
                  <a:ext cx="136" cy="4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2" name="Text Box 14"/>
            <p:cNvSpPr txBox="1">
              <a:spLocks noChangeArrowheads="1"/>
            </p:cNvSpPr>
            <p:nvPr/>
          </p:nvSpPr>
          <p:spPr bwMode="auto">
            <a:xfrm>
              <a:off x="3769" y="1040"/>
              <a:ext cx="16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/>
                <a:t>CH</a:t>
              </a:r>
              <a:r>
                <a:rPr lang="en-US" altLang="zh-CN" baseline="-25000"/>
                <a:t>3</a:t>
              </a:r>
              <a:r>
                <a:rPr lang="en-US" altLang="zh-CN"/>
                <a:t>COO</a:t>
              </a:r>
              <a:r>
                <a:rPr lang="en-US" altLang="zh-CN" baseline="30000"/>
                <a:t>-</a:t>
              </a:r>
              <a:r>
                <a:rPr lang="en-US" altLang="zh-CN"/>
                <a:t>+H</a:t>
              </a:r>
              <a:r>
                <a:rPr lang="en-US" altLang="zh-CN" baseline="30000"/>
                <a:t>+</a:t>
              </a:r>
              <a:endParaRPr lang="en-US" altLang="zh-CN"/>
            </a:p>
          </p:txBody>
        </p:sp>
      </p:grp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-1" y="2385673"/>
            <a:ext cx="4251256" cy="46166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dirty="0" smtClean="0"/>
              <a:t>5.1.1.1</a:t>
            </a:r>
            <a:r>
              <a:rPr lang="zh-CN" altLang="en-US" sz="2400" b="1" dirty="0" smtClean="0"/>
              <a:t>与酸碱指示剂作用显色</a:t>
            </a:r>
            <a:endParaRPr lang="zh-CN" altLang="en-US" sz="2400" b="1" dirty="0"/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2614880" y="3666211"/>
            <a:ext cx="824440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2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COOH+CaCO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→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(CH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COO)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2 </a:t>
            </a:r>
            <a:r>
              <a:rPr kumimoji="1"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Ca+CO</a:t>
            </a:r>
            <a:r>
              <a:rPr kumimoji="1" lang="en-US" altLang="zh-CN" sz="2800" b="1" baseline="-25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2 </a:t>
            </a:r>
            <a:r>
              <a:rPr kumimoji="1"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↑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+</a:t>
            </a:r>
            <a:r>
              <a:rPr kumimoji="1"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25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O</a:t>
            </a:r>
            <a:endParaRPr kumimoji="1"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2614880" y="3029089"/>
            <a:ext cx="775446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2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COOH+Mg(OH)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→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(CH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COO)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Mg+2H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22" name="矩形 21"/>
          <p:cNvSpPr/>
          <p:nvPr/>
        </p:nvSpPr>
        <p:spPr>
          <a:xfrm>
            <a:off x="-97283" y="2998634"/>
            <a:ext cx="252986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5.1.1.2</a:t>
            </a:r>
            <a:r>
              <a:rPr lang="zh-CN" altLang="en-US" sz="2800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与碱反应</a:t>
            </a:r>
            <a:endParaRPr lang="zh-CN" altLang="en-US" sz="2800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-89901" y="3661453"/>
            <a:ext cx="252986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5.1.1.3</a:t>
            </a:r>
            <a:r>
              <a:rPr lang="zh-CN" altLang="en-US" sz="2800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与盐反应</a:t>
            </a:r>
            <a:endParaRPr lang="zh-CN" altLang="en-US" sz="2800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4332292" y="4233662"/>
            <a:ext cx="785970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2</a:t>
            </a:r>
            <a:r>
              <a:rPr kumimoji="1" lang="en-US" altLang="zh-CN" b="1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CH</a:t>
            </a:r>
            <a:r>
              <a:rPr kumimoji="1" lang="en-US" altLang="zh-CN" b="1" baseline="-25000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b="1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COOH+2Na </a:t>
            </a:r>
            <a:r>
              <a:rPr kumimoji="1" lang="en-US" altLang="zh-CN" b="1" dirty="0">
                <a:solidFill>
                  <a:schemeClr val="tx2">
                    <a:lumMod val="85000"/>
                    <a:lumOff val="15000"/>
                  </a:schemeClr>
                </a:solidFill>
                <a:latin typeface="宋体" panose="02010600030101010101" pitchFamily="2" charset="-122"/>
              </a:rPr>
              <a:t>→</a:t>
            </a:r>
            <a:r>
              <a:rPr kumimoji="1" lang="en-US" altLang="zh-CN" b="1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b="1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2CH</a:t>
            </a:r>
            <a:r>
              <a:rPr kumimoji="1" lang="en-US" altLang="zh-CN" b="1" baseline="-25000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b="1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COONa</a:t>
            </a:r>
            <a:r>
              <a:rPr kumimoji="1" lang="en-US" altLang="zh-CN" b="1" baseline="-25000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b="1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+H</a:t>
            </a:r>
            <a:r>
              <a:rPr kumimoji="1" lang="en-US" altLang="zh-CN" b="1" baseline="-25000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↑</a:t>
            </a:r>
          </a:p>
        </p:txBody>
      </p:sp>
      <p:sp>
        <p:nvSpPr>
          <p:cNvPr id="26" name="Text Box 4"/>
          <p:cNvSpPr txBox="1">
            <a:spLocks noChangeArrowheads="1"/>
          </p:cNvSpPr>
          <p:nvPr/>
        </p:nvSpPr>
        <p:spPr bwMode="auto">
          <a:xfrm>
            <a:off x="4354287" y="4966057"/>
            <a:ext cx="7877984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2</a:t>
            </a:r>
            <a:r>
              <a:rPr kumimoji="1" lang="en-US" altLang="zh-CN" b="1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CH</a:t>
            </a:r>
            <a:r>
              <a:rPr kumimoji="1" lang="en-US" altLang="zh-CN" b="1" baseline="-25000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b="1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COOH+CuO</a:t>
            </a:r>
            <a:r>
              <a:rPr kumimoji="1" lang="en-US" altLang="zh-CN" b="1" dirty="0">
                <a:solidFill>
                  <a:schemeClr val="tx2">
                    <a:lumMod val="85000"/>
                    <a:lumOff val="15000"/>
                  </a:schemeClr>
                </a:solidFill>
                <a:latin typeface="宋体" panose="02010600030101010101" pitchFamily="2" charset="-122"/>
              </a:rPr>
              <a:t>→</a:t>
            </a:r>
            <a:r>
              <a:rPr kumimoji="1" lang="en-US" altLang="zh-CN" b="1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  (CH</a:t>
            </a:r>
            <a:r>
              <a:rPr kumimoji="1" lang="en-US" altLang="zh-CN" b="1" baseline="-25000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b="1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COO)</a:t>
            </a:r>
            <a:r>
              <a:rPr kumimoji="1" lang="en-US" altLang="zh-CN" b="1" baseline="-25000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b="1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Cu +H</a:t>
            </a:r>
            <a:r>
              <a:rPr kumimoji="1" lang="en-US" altLang="zh-CN" b="1" baseline="-25000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b="1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-1" y="4251760"/>
            <a:ext cx="322217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5.1.1.4</a:t>
            </a:r>
            <a:r>
              <a:rPr lang="zh-CN" altLang="en-US" sz="28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与</a:t>
            </a:r>
            <a:r>
              <a:rPr lang="zh-CN" altLang="en-US" sz="28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金属反应</a:t>
            </a: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-52796" y="5023421"/>
            <a:ext cx="427645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 smtClean="0"/>
              <a:t>5.1.1.5</a:t>
            </a:r>
            <a:r>
              <a:rPr lang="zh-CN" altLang="en-US" sz="2800" b="1" dirty="0" smtClean="0"/>
              <a:t>与</a:t>
            </a:r>
            <a:r>
              <a:rPr lang="zh-CN" altLang="en-US" sz="2800" b="1" dirty="0"/>
              <a:t>金属氧化物反应</a:t>
            </a:r>
          </a:p>
        </p:txBody>
      </p:sp>
    </p:spTree>
    <p:extLst>
      <p:ext uri="{BB962C8B-B14F-4D97-AF65-F5344CB8AC3E}">
        <p14:creationId xmlns:p14="http://schemas.microsoft.com/office/powerpoint/2010/main" val="259232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 animBg="1"/>
      <p:bldP spid="20" grpId="0"/>
      <p:bldP spid="21" grpId="0"/>
      <p:bldP spid="22" grpId="0"/>
      <p:bldP spid="23" grpId="0"/>
      <p:bldP spid="24" grpId="0" autoUpdateAnimBg="0"/>
      <p:bldP spid="26" grpId="0"/>
      <p:bldP spid="27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03031" y="-63148"/>
            <a:ext cx="36178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三、化学性质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-1" y="976127"/>
            <a:ext cx="3621719" cy="698871"/>
          </a:xfrm>
          <a:prstGeom prst="rect">
            <a:avLst/>
          </a:prstGeom>
          <a:solidFill>
            <a:srgbClr val="92D050"/>
          </a:solidFill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5.1</a:t>
            </a: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酸</a:t>
            </a: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的化学性质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-1" y="1832682"/>
            <a:ext cx="492203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5.1.2</a:t>
            </a:r>
            <a:r>
              <a:rPr lang="zh-CN" altLang="en-US" b="1" dirty="0" smtClean="0">
                <a:solidFill>
                  <a:srgbClr val="FF0000"/>
                </a:solidFill>
              </a:rPr>
              <a:t>酯化反应（取代反应）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grpSp>
        <p:nvGrpSpPr>
          <p:cNvPr id="25" name="Group 3"/>
          <p:cNvGrpSpPr>
            <a:grpSpLocks/>
          </p:cNvGrpSpPr>
          <p:nvPr/>
        </p:nvGrpSpPr>
        <p:grpSpPr bwMode="auto">
          <a:xfrm>
            <a:off x="1407885" y="2185758"/>
            <a:ext cx="8427855" cy="4316078"/>
            <a:chOff x="0" y="715"/>
            <a:chExt cx="2994" cy="1542"/>
          </a:xfrm>
        </p:grpSpPr>
        <p:pic>
          <p:nvPicPr>
            <p:cNvPr id="30" name="Picture 4"/>
            <p:cNvPicPr>
              <a:picLocks noChangeAspect="1" noChangeArrowheads="1"/>
            </p:cNvPicPr>
            <p:nvPr/>
          </p:nvPicPr>
          <p:blipFill>
            <a:blip r:embed="rId2">
              <a:lum brigh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" y="760"/>
              <a:ext cx="1428" cy="14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Text Box 5"/>
            <p:cNvSpPr txBox="1">
              <a:spLocks noChangeArrowheads="1"/>
            </p:cNvSpPr>
            <p:nvPr/>
          </p:nvSpPr>
          <p:spPr bwMode="auto">
            <a:xfrm>
              <a:off x="0" y="715"/>
              <a:ext cx="2994" cy="9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zh-CN" sz="2800" b="1" dirty="0">
                <a:ea typeface="华文行楷" panose="02010800040101010101" pitchFamily="2" charset="-122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 dirty="0">
                  <a:latin typeface="+mn-ea"/>
                  <a:ea typeface="+mn-ea"/>
                </a:rPr>
                <a:t>乙醇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 dirty="0">
                  <a:latin typeface="+mn-ea"/>
                  <a:ea typeface="+mn-ea"/>
                </a:rPr>
                <a:t>浓硫酸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 dirty="0">
                  <a:latin typeface="+mn-ea"/>
                  <a:ea typeface="+mn-ea"/>
                </a:rPr>
                <a:t>乙酸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 dirty="0">
                <a:ea typeface="华文行楷" panose="02010800040101010101" pitchFamily="2" charset="-122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zh-CN" sz="2800" b="1" dirty="0">
                <a:ea typeface="华文行楷" panose="02010800040101010101" pitchFamily="2" charset="-122"/>
              </a:endParaRPr>
            </a:p>
          </p:txBody>
        </p:sp>
        <p:sp>
          <p:nvSpPr>
            <p:cNvPr id="32" name="Text Box 6"/>
            <p:cNvSpPr txBox="1">
              <a:spLocks noChangeArrowheads="1"/>
            </p:cNvSpPr>
            <p:nvPr/>
          </p:nvSpPr>
          <p:spPr bwMode="auto">
            <a:xfrm>
              <a:off x="2109" y="1576"/>
              <a:ext cx="395" cy="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b="1" dirty="0">
                  <a:latin typeface="+mn-ea"/>
                  <a:ea typeface="+mn-ea"/>
                </a:rPr>
                <a:t>饱和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b="1" dirty="0">
                  <a:latin typeface="+mn-ea"/>
                  <a:ea typeface="+mn-ea"/>
                </a:rPr>
                <a:t>碳酸钠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b="1" dirty="0">
                  <a:latin typeface="+mn-ea"/>
                  <a:ea typeface="+mn-ea"/>
                </a:rPr>
                <a:t>溶液</a:t>
              </a:r>
            </a:p>
          </p:txBody>
        </p:sp>
        <p:sp>
          <p:nvSpPr>
            <p:cNvPr id="33" name="Line 7"/>
            <p:cNvSpPr>
              <a:spLocks noChangeShapeType="1"/>
            </p:cNvSpPr>
            <p:nvPr/>
          </p:nvSpPr>
          <p:spPr bwMode="auto">
            <a:xfrm>
              <a:off x="793" y="1350"/>
              <a:ext cx="363" cy="227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Line 8"/>
            <p:cNvSpPr>
              <a:spLocks noChangeShapeType="1"/>
            </p:cNvSpPr>
            <p:nvPr/>
          </p:nvSpPr>
          <p:spPr bwMode="auto">
            <a:xfrm>
              <a:off x="1973" y="2030"/>
              <a:ext cx="22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49" t="26326" r="48426" b="63649"/>
          <a:stretch/>
        </p:blipFill>
        <p:spPr>
          <a:xfrm>
            <a:off x="7104420" y="1906044"/>
            <a:ext cx="1352011" cy="2464164"/>
          </a:xfrm>
          <a:prstGeom prst="rect">
            <a:avLst/>
          </a:prstGeom>
        </p:spPr>
      </p:pic>
      <p:sp>
        <p:nvSpPr>
          <p:cNvPr id="38" name="Text Box 8"/>
          <p:cNvSpPr txBox="1">
            <a:spLocks noChangeArrowheads="1"/>
          </p:cNvSpPr>
          <p:nvPr/>
        </p:nvSpPr>
        <p:spPr bwMode="auto">
          <a:xfrm>
            <a:off x="103031" y="4319468"/>
            <a:ext cx="3561553" cy="2308324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33CC"/>
                </a:solidFill>
                <a:ea typeface="黑体" panose="02010609060101010101" pitchFamily="49" charset="-122"/>
              </a:rPr>
              <a:t>先</a:t>
            </a:r>
            <a:r>
              <a:rPr lang="zh-CN" altLang="en-US" sz="2400" b="1" dirty="0" smtClean="0">
                <a:solidFill>
                  <a:srgbClr val="0033CC"/>
                </a:solidFill>
                <a:ea typeface="黑体" panose="02010609060101010101" pitchFamily="49" charset="-122"/>
              </a:rPr>
              <a:t>加乙醇</a:t>
            </a:r>
            <a:r>
              <a:rPr lang="zh-CN" altLang="en-US" sz="2400" b="1" dirty="0">
                <a:solidFill>
                  <a:srgbClr val="0033CC"/>
                </a:solidFill>
                <a:ea typeface="黑体" panose="02010609060101010101" pitchFamily="49" charset="-122"/>
              </a:rPr>
              <a:t>，然后边振荡试管边慢慢加入浓硫酸，防止混合产生的热量导致液滴飞溅，待冷却之后再与乙酸混合以防止乙酸受热挥发。</a:t>
            </a:r>
          </a:p>
        </p:txBody>
      </p:sp>
      <p:sp>
        <p:nvSpPr>
          <p:cNvPr id="39" name="Rectangle 7"/>
          <p:cNvSpPr>
            <a:spLocks noChangeArrowheads="1"/>
          </p:cNvSpPr>
          <p:nvPr/>
        </p:nvSpPr>
        <p:spPr bwMode="auto">
          <a:xfrm>
            <a:off x="2373148" y="2454717"/>
            <a:ext cx="2735881" cy="5191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催化剂、吸水剂</a:t>
            </a:r>
            <a:endParaRPr kumimoji="1" lang="zh-CN" altLang="en-US" sz="2800" b="1" baseline="-250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cxnSp>
        <p:nvCxnSpPr>
          <p:cNvPr id="3" name="直接箭头连接符 2"/>
          <p:cNvCxnSpPr/>
          <p:nvPr/>
        </p:nvCxnSpPr>
        <p:spPr>
          <a:xfrm flipV="1">
            <a:off x="2598057" y="3082258"/>
            <a:ext cx="1042055" cy="44282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Rectangle 7"/>
          <p:cNvSpPr>
            <a:spLocks noChangeArrowheads="1"/>
          </p:cNvSpPr>
          <p:nvPr/>
        </p:nvSpPr>
        <p:spPr bwMode="auto">
          <a:xfrm>
            <a:off x="8437456" y="4490933"/>
            <a:ext cx="3562223" cy="156966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将</a:t>
            </a:r>
            <a:r>
              <a:rPr kumimoji="1"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乙酸反应掉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溶解</a:t>
            </a:r>
            <a:r>
              <a:rPr kumimoji="1"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乙醇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降低</a:t>
            </a:r>
            <a:r>
              <a:rPr kumimoji="1"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乙酸乙酯的溶解度</a:t>
            </a:r>
          </a:p>
        </p:txBody>
      </p:sp>
      <p:sp>
        <p:nvSpPr>
          <p:cNvPr id="41" name="Text Box 25"/>
          <p:cNvSpPr txBox="1">
            <a:spLocks noChangeArrowheads="1"/>
          </p:cNvSpPr>
          <p:nvPr/>
        </p:nvSpPr>
        <p:spPr bwMode="auto">
          <a:xfrm>
            <a:off x="4484855" y="-57902"/>
            <a:ext cx="5500224" cy="617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FF3300"/>
                </a:solidFill>
                <a:latin typeface="Tahoma" panose="020B0604030504040204" pitchFamily="34" charset="0"/>
              </a:rPr>
              <a:t>酸脱</a:t>
            </a:r>
            <a:r>
              <a:rPr lang="zh-CN" altLang="en-US" b="1" dirty="0">
                <a:latin typeface="Tahoma" panose="020B0604030504040204" pitchFamily="34" charset="0"/>
              </a:rPr>
              <a:t>羟基</a:t>
            </a:r>
            <a:r>
              <a:rPr lang="zh-CN" altLang="en-US" b="1" dirty="0">
                <a:solidFill>
                  <a:srgbClr val="FF3300"/>
                </a:solidFill>
                <a:latin typeface="Tahoma" panose="020B0604030504040204" pitchFamily="34" charset="0"/>
              </a:rPr>
              <a:t>、醇脱</a:t>
            </a:r>
            <a:r>
              <a:rPr lang="zh-CN" altLang="en-US" b="1" dirty="0">
                <a:latin typeface="Tahoma" panose="020B0604030504040204" pitchFamily="34" charset="0"/>
              </a:rPr>
              <a:t>氢</a:t>
            </a:r>
            <a:r>
              <a:rPr lang="en-US" altLang="zh-CN" b="1" dirty="0">
                <a:solidFill>
                  <a:srgbClr val="FF3300"/>
                </a:solidFill>
                <a:latin typeface="Tahoma" panose="020B0604030504040204" pitchFamily="34" charset="0"/>
              </a:rPr>
              <a:t>(</a:t>
            </a:r>
            <a:r>
              <a:rPr lang="zh-CN" altLang="en-US" b="1" dirty="0">
                <a:solidFill>
                  <a:srgbClr val="FF3300"/>
                </a:solidFill>
                <a:latin typeface="Tahoma" panose="020B0604030504040204" pitchFamily="34" charset="0"/>
              </a:rPr>
              <a:t>羟基上的</a:t>
            </a:r>
            <a:r>
              <a:rPr lang="en-US" altLang="zh-CN" b="1" dirty="0" smtClean="0">
                <a:solidFill>
                  <a:srgbClr val="FF3300"/>
                </a:solidFill>
                <a:latin typeface="Tahoma" panose="020B0604030504040204" pitchFamily="34" charset="0"/>
              </a:rPr>
              <a:t>)</a:t>
            </a:r>
            <a:endParaRPr lang="en-US" altLang="zh-CN" b="1" dirty="0">
              <a:solidFill>
                <a:srgbClr val="FF3300"/>
              </a:solidFill>
              <a:latin typeface="Tahoma" panose="020B0604030504040204" pitchFamily="34" charset="0"/>
            </a:endParaRPr>
          </a:p>
        </p:txBody>
      </p:sp>
      <p:sp>
        <p:nvSpPr>
          <p:cNvPr id="43" name="Text Box 4"/>
          <p:cNvSpPr txBox="1">
            <a:spLocks noChangeArrowheads="1"/>
          </p:cNvSpPr>
          <p:nvPr/>
        </p:nvSpPr>
        <p:spPr bwMode="auto">
          <a:xfrm>
            <a:off x="9265279" y="1246654"/>
            <a:ext cx="2520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solidFill>
                  <a:srgbClr val="FF0066"/>
                </a:solidFill>
                <a:latin typeface="Times New Roman" panose="02020603050405020304" pitchFamily="18" charset="0"/>
              </a:rPr>
              <a:t>乙酸乙酯</a:t>
            </a:r>
          </a:p>
        </p:txBody>
      </p:sp>
      <p:grpSp>
        <p:nvGrpSpPr>
          <p:cNvPr id="44" name="Group 7"/>
          <p:cNvGrpSpPr>
            <a:grpSpLocks/>
          </p:cNvGrpSpPr>
          <p:nvPr/>
        </p:nvGrpSpPr>
        <p:grpSpPr bwMode="auto">
          <a:xfrm>
            <a:off x="3577267" y="397342"/>
            <a:ext cx="9220200" cy="1381125"/>
            <a:chOff x="96" y="1008"/>
            <a:chExt cx="5808" cy="870"/>
          </a:xfrm>
        </p:grpSpPr>
        <p:sp>
          <p:nvSpPr>
            <p:cNvPr id="45" name="Text Box 8"/>
            <p:cNvSpPr txBox="1">
              <a:spLocks noChangeArrowheads="1"/>
            </p:cNvSpPr>
            <p:nvPr/>
          </p:nvSpPr>
          <p:spPr bwMode="auto">
            <a:xfrm>
              <a:off x="96" y="1207"/>
              <a:ext cx="5808" cy="6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b="1" dirty="0">
                  <a:latin typeface="Times New Roman" panose="02020603050405020304" pitchFamily="18" charset="0"/>
                </a:rPr>
                <a:t>CH</a:t>
              </a:r>
              <a:r>
                <a:rPr kumimoji="1" lang="en-US" altLang="zh-CN" b="1" baseline="-30000" dirty="0">
                  <a:latin typeface="Times New Roman" panose="02020603050405020304" pitchFamily="18" charset="0"/>
                </a:rPr>
                <a:t>3</a:t>
              </a:r>
              <a:r>
                <a:rPr kumimoji="1" lang="en-US" altLang="zh-CN" b="1" dirty="0">
                  <a:latin typeface="Times New Roman" panose="02020603050405020304" pitchFamily="18" charset="0"/>
                </a:rPr>
                <a:t>COOH + HOC</a:t>
              </a:r>
              <a:r>
                <a:rPr kumimoji="1" lang="en-US" altLang="zh-CN" b="1" baseline="-30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b="1" dirty="0">
                  <a:latin typeface="Times New Roman" panose="02020603050405020304" pitchFamily="18" charset="0"/>
                </a:rPr>
                <a:t>H</a:t>
              </a:r>
              <a:r>
                <a:rPr kumimoji="1" lang="en-US" altLang="zh-CN" b="1" baseline="-30000" dirty="0">
                  <a:latin typeface="Times New Roman" panose="02020603050405020304" pitchFamily="18" charset="0"/>
                </a:rPr>
                <a:t>5                  </a:t>
              </a:r>
              <a:r>
                <a:rPr kumimoji="1" lang="en-US" altLang="zh-CN" b="1" dirty="0">
                  <a:latin typeface="Times New Roman" panose="02020603050405020304" pitchFamily="18" charset="0"/>
                </a:rPr>
                <a:t>CH</a:t>
              </a:r>
              <a:r>
                <a:rPr kumimoji="1" lang="en-US" altLang="zh-CN" b="1" baseline="-30000" dirty="0">
                  <a:latin typeface="Times New Roman" panose="02020603050405020304" pitchFamily="18" charset="0"/>
                </a:rPr>
                <a:t>3</a:t>
              </a:r>
              <a:r>
                <a:rPr kumimoji="1" lang="en-US" altLang="zh-CN" b="1" dirty="0">
                  <a:latin typeface="Times New Roman" panose="02020603050405020304" pitchFamily="18" charset="0"/>
                </a:rPr>
                <a:t>COOC</a:t>
              </a:r>
              <a:r>
                <a:rPr kumimoji="1" lang="en-US" altLang="zh-CN" b="1" baseline="-30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b="1" dirty="0">
                  <a:latin typeface="Times New Roman" panose="02020603050405020304" pitchFamily="18" charset="0"/>
                </a:rPr>
                <a:t>H</a:t>
              </a:r>
              <a:r>
                <a:rPr kumimoji="1" lang="en-US" altLang="zh-CN" b="1" baseline="-30000" dirty="0">
                  <a:latin typeface="Times New Roman" panose="02020603050405020304" pitchFamily="18" charset="0"/>
                </a:rPr>
                <a:t>5</a:t>
              </a:r>
              <a:r>
                <a:rPr kumimoji="1" lang="en-US" altLang="zh-CN" b="1" dirty="0">
                  <a:latin typeface="Times New Roman" panose="02020603050405020304" pitchFamily="18" charset="0"/>
                </a:rPr>
                <a:t>+H</a:t>
              </a:r>
              <a:r>
                <a:rPr kumimoji="1" lang="en-US" altLang="zh-CN" b="1" baseline="-30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b="1" dirty="0">
                  <a:latin typeface="Times New Roman" panose="02020603050405020304" pitchFamily="18" charset="0"/>
                </a:rPr>
                <a:t>O 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b="1" dirty="0">
                  <a:latin typeface="Times New Roman" panose="02020603050405020304" pitchFamily="18" charset="0"/>
                </a:rPr>
                <a:t>   </a:t>
              </a:r>
            </a:p>
          </p:txBody>
        </p:sp>
        <p:grpSp>
          <p:nvGrpSpPr>
            <p:cNvPr id="46" name="Group 9"/>
            <p:cNvGrpSpPr>
              <a:grpSpLocks/>
            </p:cNvGrpSpPr>
            <p:nvPr/>
          </p:nvGrpSpPr>
          <p:grpSpPr bwMode="auto">
            <a:xfrm>
              <a:off x="2515" y="1008"/>
              <a:ext cx="1180" cy="683"/>
              <a:chOff x="2563" y="1207"/>
              <a:chExt cx="1180" cy="683"/>
            </a:xfrm>
          </p:grpSpPr>
          <p:sp>
            <p:nvSpPr>
              <p:cNvPr id="54" name="Text Box 10"/>
              <p:cNvSpPr txBox="1">
                <a:spLocks noChangeArrowheads="1"/>
              </p:cNvSpPr>
              <p:nvPr/>
            </p:nvSpPr>
            <p:spPr bwMode="auto">
              <a:xfrm>
                <a:off x="2563" y="1207"/>
                <a:ext cx="1180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zh-CN" altLang="en-US" b="1" dirty="0" smtClean="0">
                    <a:solidFill>
                      <a:srgbClr val="FF0000"/>
                    </a:solidFill>
                    <a:latin typeface="楷体_GB2312" pitchFamily="49" charset="-122"/>
                    <a:ea typeface="楷体_GB2312" pitchFamily="49" charset="-122"/>
                  </a:rPr>
                  <a:t>浓硫酸</a:t>
                </a:r>
                <a:endParaRPr kumimoji="1" lang="en-US" altLang="zh-CN" b="1" baseline="-25000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endParaRPr>
              </a:p>
            </p:txBody>
          </p:sp>
          <p:sp>
            <p:nvSpPr>
              <p:cNvPr id="55" name="Text Box 11"/>
              <p:cNvSpPr txBox="1">
                <a:spLocks noChangeArrowheads="1"/>
              </p:cNvSpPr>
              <p:nvPr/>
            </p:nvSpPr>
            <p:spPr bwMode="auto">
              <a:xfrm>
                <a:off x="2835" y="1525"/>
                <a:ext cx="454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b="1">
                    <a:solidFill>
                      <a:srgbClr val="FF0000"/>
                    </a:solidFill>
                    <a:latin typeface="楷体_GB2312" pitchFamily="49" charset="-122"/>
                    <a:ea typeface="楷体_GB2312" pitchFamily="49" charset="-122"/>
                  </a:rPr>
                  <a:t>△</a:t>
                </a:r>
                <a:endParaRPr kumimoji="1" lang="en-US" altLang="zh-CN" b="1" baseline="-2500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endParaRPr>
              </a:p>
            </p:txBody>
          </p:sp>
        </p:grpSp>
        <p:grpSp>
          <p:nvGrpSpPr>
            <p:cNvPr id="47" name="Group 12"/>
            <p:cNvGrpSpPr>
              <a:grpSpLocks/>
            </p:cNvGrpSpPr>
            <p:nvPr/>
          </p:nvGrpSpPr>
          <p:grpSpPr bwMode="auto">
            <a:xfrm>
              <a:off x="2699" y="1298"/>
              <a:ext cx="635" cy="226"/>
              <a:chOff x="930" y="1344"/>
              <a:chExt cx="499" cy="226"/>
            </a:xfrm>
          </p:grpSpPr>
          <p:grpSp>
            <p:nvGrpSpPr>
              <p:cNvPr id="48" name="Group 13"/>
              <p:cNvGrpSpPr>
                <a:grpSpLocks/>
              </p:cNvGrpSpPr>
              <p:nvPr/>
            </p:nvGrpSpPr>
            <p:grpSpPr bwMode="auto">
              <a:xfrm>
                <a:off x="930" y="1344"/>
                <a:ext cx="499" cy="90"/>
                <a:chOff x="930" y="1344"/>
                <a:chExt cx="499" cy="90"/>
              </a:xfrm>
            </p:grpSpPr>
            <p:sp>
              <p:nvSpPr>
                <p:cNvPr id="52" name="Line 14"/>
                <p:cNvSpPr>
                  <a:spLocks noChangeShapeType="1"/>
                </p:cNvSpPr>
                <p:nvPr/>
              </p:nvSpPr>
              <p:spPr bwMode="auto">
                <a:xfrm>
                  <a:off x="930" y="1434"/>
                  <a:ext cx="499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3" name="Line 15"/>
                <p:cNvSpPr>
                  <a:spLocks noChangeShapeType="1"/>
                </p:cNvSpPr>
                <p:nvPr/>
              </p:nvSpPr>
              <p:spPr bwMode="auto">
                <a:xfrm>
                  <a:off x="1292" y="1344"/>
                  <a:ext cx="137" cy="9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9" name="Group 16"/>
              <p:cNvGrpSpPr>
                <a:grpSpLocks/>
              </p:cNvGrpSpPr>
              <p:nvPr/>
            </p:nvGrpSpPr>
            <p:grpSpPr bwMode="auto">
              <a:xfrm rot="10800000">
                <a:off x="930" y="1480"/>
                <a:ext cx="499" cy="90"/>
                <a:chOff x="930" y="1344"/>
                <a:chExt cx="499" cy="90"/>
              </a:xfrm>
            </p:grpSpPr>
            <p:sp>
              <p:nvSpPr>
                <p:cNvPr id="50" name="Line 17"/>
                <p:cNvSpPr>
                  <a:spLocks noChangeShapeType="1"/>
                </p:cNvSpPr>
                <p:nvPr/>
              </p:nvSpPr>
              <p:spPr bwMode="auto">
                <a:xfrm>
                  <a:off x="930" y="1434"/>
                  <a:ext cx="499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" name="Line 18"/>
                <p:cNvSpPr>
                  <a:spLocks noChangeShapeType="1"/>
                </p:cNvSpPr>
                <p:nvPr/>
              </p:nvSpPr>
              <p:spPr bwMode="auto">
                <a:xfrm>
                  <a:off x="1292" y="1344"/>
                  <a:ext cx="137" cy="9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849763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8" grpId="0" animBg="1"/>
      <p:bldP spid="39" grpId="0" animBg="1" autoUpdateAnimBg="0"/>
      <p:bldP spid="40" grpId="0" animBg="1"/>
      <p:bldP spid="41" grpId="0"/>
      <p:bldP spid="43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788732" y="40624"/>
            <a:ext cx="8823460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dirty="0">
                <a:latin typeface="+mn-ea"/>
                <a:ea typeface="+mn-ea"/>
              </a:rPr>
              <a:t>决定有机化合物的化学性质的原子或原子团叫做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官能团；</a:t>
            </a:r>
            <a:endParaRPr kumimoji="1" lang="en-US" altLang="zh-CN" sz="28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除了烷基和苯基之外的基团</a:t>
            </a:r>
            <a:endParaRPr kumimoji="1"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788732" y="1653540"/>
            <a:ext cx="18002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dirty="0">
                <a:latin typeface="+mn-ea"/>
                <a:ea typeface="+mn-ea"/>
              </a:rPr>
              <a:t>卤素原子（</a:t>
            </a:r>
            <a:r>
              <a:rPr kumimoji="1" lang="en-US" altLang="zh-CN" sz="2800" dirty="0">
                <a:latin typeface="+mn-ea"/>
                <a:ea typeface="+mn-ea"/>
              </a:rPr>
              <a:t>-X</a:t>
            </a:r>
            <a:r>
              <a:rPr kumimoji="1" lang="zh-CN" altLang="en-US" sz="2800" dirty="0">
                <a:latin typeface="+mn-ea"/>
                <a:ea typeface="+mn-ea"/>
              </a:rPr>
              <a:t>）</a:t>
            </a: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4202327" y="1591551"/>
            <a:ext cx="18002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dirty="0">
                <a:latin typeface="+mn-ea"/>
                <a:ea typeface="+mn-ea"/>
              </a:rPr>
              <a:t>碳碳双键（</a:t>
            </a:r>
            <a:r>
              <a:rPr kumimoji="1" lang="en-US" altLang="zh-CN" sz="2800" dirty="0">
                <a:latin typeface="+mn-ea"/>
                <a:ea typeface="+mn-ea"/>
              </a:rPr>
              <a:t>C=C</a:t>
            </a:r>
            <a:r>
              <a:rPr kumimoji="1" lang="zh-CN" altLang="en-US" sz="2800" dirty="0">
                <a:latin typeface="+mn-ea"/>
                <a:ea typeface="+mn-ea"/>
              </a:rPr>
              <a:t>）</a:t>
            </a: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6404864" y="1591551"/>
            <a:ext cx="13684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dirty="0">
                <a:latin typeface="+mn-ea"/>
                <a:ea typeface="+mn-ea"/>
              </a:rPr>
              <a:t> </a:t>
            </a:r>
            <a:r>
              <a:rPr kumimoji="1" lang="zh-CN" altLang="en-US" sz="2800" dirty="0">
                <a:latin typeface="+mn-ea"/>
                <a:ea typeface="+mn-ea"/>
              </a:rPr>
              <a:t>硝基（</a:t>
            </a:r>
            <a:r>
              <a:rPr kumimoji="1" lang="en-US" altLang="zh-CN" sz="2800" dirty="0">
                <a:latin typeface="+mn-ea"/>
                <a:ea typeface="+mn-ea"/>
              </a:rPr>
              <a:t>-NO</a:t>
            </a:r>
            <a:r>
              <a:rPr kumimoji="1" lang="en-US" altLang="zh-CN" sz="2800" baseline="-25000" dirty="0">
                <a:latin typeface="+mn-ea"/>
                <a:ea typeface="+mn-ea"/>
              </a:rPr>
              <a:t>2</a:t>
            </a:r>
            <a:r>
              <a:rPr kumimoji="1" lang="zh-CN" altLang="en-US" sz="2800" dirty="0">
                <a:latin typeface="+mn-ea"/>
                <a:ea typeface="+mn-ea"/>
              </a:rPr>
              <a:t>）</a:t>
            </a:r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8211222" y="1685200"/>
            <a:ext cx="13684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dirty="0">
                <a:latin typeface="+mn-ea"/>
                <a:ea typeface="+mn-ea"/>
              </a:rPr>
              <a:t> </a:t>
            </a:r>
            <a:r>
              <a:rPr kumimoji="1" lang="zh-CN" altLang="en-US" sz="2800" dirty="0">
                <a:latin typeface="+mn-ea"/>
                <a:ea typeface="+mn-ea"/>
              </a:rPr>
              <a:t>羟基（</a:t>
            </a:r>
            <a:r>
              <a:rPr kumimoji="1" lang="en-US" altLang="zh-CN" sz="2800" dirty="0">
                <a:latin typeface="+mn-ea"/>
                <a:ea typeface="+mn-ea"/>
              </a:rPr>
              <a:t>-OH</a:t>
            </a:r>
            <a:r>
              <a:rPr kumimoji="1" lang="zh-CN" altLang="en-US" sz="2800" dirty="0">
                <a:latin typeface="+mn-ea"/>
                <a:ea typeface="+mn-ea"/>
              </a:rPr>
              <a:t>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12879"/>
            <a:ext cx="1547664" cy="58477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官能团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6343" y="2677957"/>
            <a:ext cx="1409739" cy="38741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7331" y="2692529"/>
            <a:ext cx="1373945" cy="71525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1659" y="842886"/>
            <a:ext cx="1265127" cy="95176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4984" y="2527064"/>
            <a:ext cx="988182" cy="873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5023" y="2540276"/>
            <a:ext cx="879471" cy="923206"/>
          </a:xfrm>
          <a:prstGeom prst="rect">
            <a:avLst/>
          </a:prstGeom>
        </p:spPr>
      </p:pic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306071" y="4373137"/>
            <a:ext cx="7632700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dirty="0">
                <a:latin typeface="+mn-ea"/>
                <a:ea typeface="+mn-ea"/>
              </a:rPr>
              <a:t>烃的衍生物：烃分子中的氢原子被其它原子或原子团取代而生成的一系列</a:t>
            </a:r>
            <a:r>
              <a:rPr kumimoji="1" lang="zh-CN" altLang="en-US" sz="2800" dirty="0" smtClean="0">
                <a:latin typeface="+mn-ea"/>
                <a:ea typeface="+mn-ea"/>
              </a:rPr>
              <a:t>化合物</a:t>
            </a:r>
            <a:endParaRPr kumimoji="1" lang="en-US" altLang="zh-CN" sz="2800" dirty="0" smtClean="0">
              <a:latin typeface="+mn-ea"/>
              <a:ea typeface="+mn-ea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除了烃之外的有机化合物</a:t>
            </a:r>
            <a:endParaRPr kumimoji="1"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7569" y="4890135"/>
            <a:ext cx="1104593" cy="1159523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79647" y="4890135"/>
            <a:ext cx="1759575" cy="922799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0" y="3615065"/>
            <a:ext cx="223224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+mn-ea"/>
              </a:rPr>
              <a:t>烃的衍生物</a:t>
            </a:r>
          </a:p>
        </p:txBody>
      </p:sp>
    </p:spTree>
    <p:extLst>
      <p:ext uri="{BB962C8B-B14F-4D97-AF65-F5344CB8AC3E}">
        <p14:creationId xmlns:p14="http://schemas.microsoft.com/office/powerpoint/2010/main" val="410383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69" grpId="0"/>
      <p:bldP spid="36870" grpId="0"/>
      <p:bldP spid="36871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83832" y="2075657"/>
            <a:ext cx="6245696" cy="3590409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None/>
            </a:pPr>
            <a:r>
              <a:rPr lang="zh-CN" altLang="en-US" b="1" dirty="0" smtClean="0">
                <a:ea typeface="Batang" panose="02030600000101010101" pitchFamily="18" charset="-127"/>
              </a:rPr>
              <a:t>①</a:t>
            </a:r>
            <a:r>
              <a:rPr lang="en-US" altLang="zh-CN" b="1" dirty="0">
                <a:ea typeface="黑体" panose="02010609060101010101" pitchFamily="49" charset="-122"/>
              </a:rPr>
              <a:t>O</a:t>
            </a:r>
            <a:r>
              <a:rPr lang="en-US" altLang="zh-CN" b="1" baseline="-25000" dirty="0">
                <a:ea typeface="黑体" panose="02010609060101010101" pitchFamily="49" charset="-122"/>
              </a:rPr>
              <a:t>2</a:t>
            </a:r>
            <a:r>
              <a:rPr lang="zh-CN" altLang="en-US" b="1" dirty="0">
                <a:ea typeface="黑体" panose="02010609060101010101" pitchFamily="49" charset="-122"/>
              </a:rPr>
              <a:t>和</a:t>
            </a:r>
            <a:r>
              <a:rPr lang="en-US" altLang="zh-CN" b="1" dirty="0">
                <a:ea typeface="黑体" panose="02010609060101010101" pitchFamily="49" charset="-122"/>
              </a:rPr>
              <a:t>O</a:t>
            </a:r>
            <a:r>
              <a:rPr lang="en-US" altLang="zh-CN" b="1" baseline="-25000" dirty="0">
                <a:ea typeface="黑体" panose="02010609060101010101" pitchFamily="49" charset="-122"/>
              </a:rPr>
              <a:t>3</a:t>
            </a:r>
          </a:p>
          <a:p>
            <a:pPr marL="609600" indent="-609600">
              <a:lnSpc>
                <a:spcPct val="80000"/>
              </a:lnSpc>
              <a:buNone/>
            </a:pPr>
            <a:r>
              <a:rPr lang="en-US" altLang="zh-CN" b="1" dirty="0">
                <a:ea typeface="Batang" panose="02030600000101010101" pitchFamily="18" charset="-127"/>
              </a:rPr>
              <a:t>②CH</a:t>
            </a:r>
            <a:r>
              <a:rPr lang="en-US" altLang="zh-CN" b="1" baseline="-25000" dirty="0">
                <a:ea typeface="Batang" panose="02030600000101010101" pitchFamily="18" charset="-127"/>
              </a:rPr>
              <a:t>3</a:t>
            </a:r>
            <a:r>
              <a:rPr lang="en-US" altLang="zh-CN" b="1" dirty="0">
                <a:ea typeface="Batang" panose="02030600000101010101" pitchFamily="18" charset="-127"/>
              </a:rPr>
              <a:t>CH</a:t>
            </a:r>
            <a:r>
              <a:rPr lang="en-US" altLang="zh-CN" b="1" baseline="-25000" dirty="0">
                <a:ea typeface="Batang" panose="02030600000101010101" pitchFamily="18" charset="-127"/>
              </a:rPr>
              <a:t>3</a:t>
            </a:r>
            <a:r>
              <a:rPr lang="zh-CN" altLang="en-US" b="1" dirty="0"/>
              <a:t>和</a:t>
            </a:r>
            <a:r>
              <a:rPr lang="en-US" altLang="zh-CN" b="1" dirty="0"/>
              <a:t>CH</a:t>
            </a:r>
            <a:r>
              <a:rPr lang="en-US" altLang="zh-CN" b="1" baseline="-25000" dirty="0"/>
              <a:t>3</a:t>
            </a:r>
            <a:r>
              <a:rPr lang="en-US" altLang="zh-CN" b="1" dirty="0"/>
              <a:t>CH</a:t>
            </a:r>
            <a:r>
              <a:rPr lang="en-US" altLang="zh-CN" b="1" baseline="-25000" dirty="0"/>
              <a:t>2</a:t>
            </a:r>
            <a:r>
              <a:rPr lang="en-US" altLang="zh-CN" b="1" dirty="0"/>
              <a:t>CH</a:t>
            </a:r>
            <a:r>
              <a:rPr lang="en-US" altLang="zh-CN" b="1" baseline="-25000" dirty="0"/>
              <a:t>2</a:t>
            </a:r>
            <a:r>
              <a:rPr lang="en-US" altLang="zh-CN" b="1" dirty="0"/>
              <a:t>CH</a:t>
            </a:r>
            <a:r>
              <a:rPr lang="en-US" altLang="zh-CN" b="1" baseline="-25000" dirty="0"/>
              <a:t>3</a:t>
            </a:r>
          </a:p>
          <a:p>
            <a:pPr marL="609600" indent="-609600">
              <a:lnSpc>
                <a:spcPct val="80000"/>
              </a:lnSpc>
              <a:buFontTx/>
              <a:buAutoNum type="circleNumDbPlain" startAt="3"/>
            </a:pPr>
            <a:r>
              <a:rPr lang="en-US" altLang="zh-CN" b="1" dirty="0"/>
              <a:t>        </a:t>
            </a:r>
            <a:r>
              <a:rPr lang="zh-CN" altLang="en-US" b="1" dirty="0"/>
              <a:t>和      </a:t>
            </a:r>
            <a:endParaRPr lang="zh-CN" altLang="en-US" b="1" dirty="0">
              <a:ea typeface="Batang" panose="02030600000101010101" pitchFamily="18" charset="-127"/>
            </a:endParaRPr>
          </a:p>
          <a:p>
            <a:pPr marL="609600" indent="-609600">
              <a:lnSpc>
                <a:spcPct val="80000"/>
              </a:lnSpc>
              <a:buNone/>
            </a:pPr>
            <a:r>
              <a:rPr lang="zh-CN" altLang="en-US" b="1" dirty="0">
                <a:ea typeface="Batang" panose="02030600000101010101" pitchFamily="18" charset="-127"/>
              </a:rPr>
              <a:t>④</a:t>
            </a:r>
            <a:r>
              <a:rPr lang="zh-CN" altLang="en-US" b="1" dirty="0"/>
              <a:t>金刚石和石墨  </a:t>
            </a:r>
          </a:p>
          <a:p>
            <a:pPr marL="609600" indent="-609600">
              <a:lnSpc>
                <a:spcPct val="80000"/>
              </a:lnSpc>
              <a:buNone/>
            </a:pPr>
            <a:r>
              <a:rPr lang="zh-CN" altLang="en-US" b="1" dirty="0">
                <a:ea typeface="Batang" panose="02030600000101010101" pitchFamily="18" charset="-127"/>
              </a:rPr>
              <a:t>⑤</a:t>
            </a:r>
            <a:r>
              <a:rPr lang="zh-CN" altLang="en-US" b="1" dirty="0"/>
              <a:t>氕、氘和氚 </a:t>
            </a:r>
          </a:p>
          <a:p>
            <a:pPr marL="609600" indent="-609600">
              <a:lnSpc>
                <a:spcPct val="80000"/>
              </a:lnSpc>
              <a:buNone/>
            </a:pPr>
            <a:r>
              <a:rPr lang="zh-CN" altLang="en-US" b="1" dirty="0">
                <a:ea typeface="Batang" panose="02030600000101010101" pitchFamily="18" charset="-127"/>
              </a:rPr>
              <a:t>⑥</a:t>
            </a:r>
            <a:r>
              <a:rPr lang="en-US" altLang="zh-CN" b="1" dirty="0">
                <a:ea typeface="Batang" panose="02030600000101010101" pitchFamily="18" charset="-127"/>
              </a:rPr>
              <a:t>CH</a:t>
            </a:r>
            <a:r>
              <a:rPr lang="en-US" altLang="zh-CN" b="1" baseline="-25000" dirty="0">
                <a:ea typeface="Batang" panose="02030600000101010101" pitchFamily="18" charset="-127"/>
              </a:rPr>
              <a:t>3</a:t>
            </a:r>
            <a:r>
              <a:rPr lang="en-US" altLang="zh-CN" b="1" dirty="0">
                <a:ea typeface="Batang" panose="02030600000101010101" pitchFamily="18" charset="-127"/>
              </a:rPr>
              <a:t>CH</a:t>
            </a:r>
            <a:r>
              <a:rPr lang="en-US" altLang="zh-CN" b="1" baseline="-25000" dirty="0">
                <a:ea typeface="Batang" panose="02030600000101010101" pitchFamily="18" charset="-127"/>
              </a:rPr>
              <a:t>2</a:t>
            </a:r>
            <a:r>
              <a:rPr lang="en-US" altLang="zh-CN" b="1" dirty="0">
                <a:ea typeface="Batang" panose="02030600000101010101" pitchFamily="18" charset="-127"/>
              </a:rPr>
              <a:t>C(CH</a:t>
            </a:r>
            <a:r>
              <a:rPr lang="en-US" altLang="zh-CN" b="1" baseline="-25000" dirty="0">
                <a:ea typeface="Batang" panose="02030600000101010101" pitchFamily="18" charset="-127"/>
              </a:rPr>
              <a:t>3</a:t>
            </a:r>
            <a:r>
              <a:rPr lang="en-US" altLang="zh-CN" b="1" dirty="0">
                <a:ea typeface="Batang" panose="02030600000101010101" pitchFamily="18" charset="-127"/>
              </a:rPr>
              <a:t>)</a:t>
            </a:r>
            <a:r>
              <a:rPr lang="en-US" altLang="zh-CN" b="1" baseline="-25000" dirty="0">
                <a:ea typeface="Batang" panose="02030600000101010101" pitchFamily="18" charset="-127"/>
              </a:rPr>
              <a:t>2</a:t>
            </a:r>
            <a:r>
              <a:rPr lang="en-US" altLang="zh-CN" b="1" dirty="0">
                <a:ea typeface="Batang" panose="02030600000101010101" pitchFamily="18" charset="-127"/>
              </a:rPr>
              <a:t>CH</a:t>
            </a:r>
            <a:r>
              <a:rPr lang="en-US" altLang="zh-CN" b="1" baseline="-25000" dirty="0">
                <a:ea typeface="Batang" panose="02030600000101010101" pitchFamily="18" charset="-127"/>
              </a:rPr>
              <a:t>2</a:t>
            </a:r>
            <a:r>
              <a:rPr lang="en-US" altLang="zh-CN" b="1" dirty="0">
                <a:ea typeface="Batang" panose="02030600000101010101" pitchFamily="18" charset="-127"/>
              </a:rPr>
              <a:t>CH</a:t>
            </a:r>
            <a:r>
              <a:rPr lang="en-US" altLang="zh-CN" b="1" baseline="-25000" dirty="0">
                <a:ea typeface="Batang" panose="02030600000101010101" pitchFamily="18" charset="-127"/>
              </a:rPr>
              <a:t>3</a:t>
            </a:r>
            <a:r>
              <a:rPr lang="zh-CN" altLang="en-US" b="1" dirty="0"/>
              <a:t>和</a:t>
            </a:r>
          </a:p>
          <a:p>
            <a:pPr marL="609600" indent="-609600">
              <a:lnSpc>
                <a:spcPct val="80000"/>
              </a:lnSpc>
              <a:buNone/>
            </a:pPr>
            <a:r>
              <a:rPr lang="zh-CN" altLang="en-US" b="1" dirty="0"/>
              <a:t>    </a:t>
            </a:r>
            <a:r>
              <a:rPr lang="en-US" altLang="zh-CN" b="1" dirty="0" smtClean="0"/>
              <a:t>CH</a:t>
            </a:r>
            <a:r>
              <a:rPr lang="en-US" altLang="zh-CN" b="1" baseline="-25000" dirty="0" smtClean="0"/>
              <a:t>3</a:t>
            </a:r>
            <a:r>
              <a:rPr lang="en-US" altLang="zh-CN" b="1" dirty="0" smtClean="0"/>
              <a:t>CH</a:t>
            </a:r>
            <a:r>
              <a:rPr lang="en-US" altLang="zh-CN" b="1" baseline="-25000" dirty="0" smtClean="0"/>
              <a:t>2</a:t>
            </a:r>
            <a:r>
              <a:rPr lang="en-US" altLang="zh-CN" b="1" dirty="0" smtClean="0"/>
              <a:t>CH(CH</a:t>
            </a:r>
            <a:r>
              <a:rPr lang="en-US" altLang="zh-CN" b="1" baseline="-25000" dirty="0" smtClean="0"/>
              <a:t>3</a:t>
            </a:r>
            <a:r>
              <a:rPr lang="en-US" altLang="zh-CN" b="1" dirty="0" smtClean="0"/>
              <a:t>)CH(CH</a:t>
            </a:r>
            <a:r>
              <a:rPr lang="en-US" altLang="zh-CN" b="1" baseline="-25000" dirty="0" smtClean="0"/>
              <a:t>3</a:t>
            </a:r>
            <a:r>
              <a:rPr lang="en-US" altLang="zh-CN" b="1" dirty="0" smtClean="0"/>
              <a:t>)CH</a:t>
            </a:r>
            <a:r>
              <a:rPr lang="en-US" altLang="zh-CN" b="1" baseline="-25000" dirty="0" smtClean="0"/>
              <a:t>3</a:t>
            </a:r>
            <a:endParaRPr lang="en-US" altLang="zh-CN" b="1" dirty="0"/>
          </a:p>
        </p:txBody>
      </p:sp>
      <p:graphicFrame>
        <p:nvGraphicFramePr>
          <p:cNvPr id="24579" name="Object 3"/>
          <p:cNvGraphicFramePr>
            <a:graphicFrameLocks noChangeAspect="1"/>
          </p:cNvGraphicFramePr>
          <p:nvPr>
            <p:extLst/>
          </p:nvPr>
        </p:nvGraphicFramePr>
        <p:xfrm>
          <a:off x="5284913" y="2967609"/>
          <a:ext cx="647923" cy="512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r:id="rId3" imgW="305117" imgH="241617" progId="Equation.3">
                  <p:embed/>
                </p:oleObj>
              </mc:Choice>
              <mc:Fallback>
                <p:oleObj r:id="rId3" imgW="305117" imgH="24161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4913" y="2967609"/>
                        <a:ext cx="647923" cy="51293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Object 4"/>
          <p:cNvGraphicFramePr>
            <a:graphicFrameLocks noChangeAspect="1"/>
          </p:cNvGraphicFramePr>
          <p:nvPr>
            <p:extLst/>
          </p:nvPr>
        </p:nvGraphicFramePr>
        <p:xfrm>
          <a:off x="6659264" y="2931889"/>
          <a:ext cx="738160" cy="5843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r:id="rId5" imgW="305117" imgH="241617" progId="Equation.3">
                  <p:embed/>
                </p:oleObj>
              </mc:Choice>
              <mc:Fallback>
                <p:oleObj r:id="rId5" imgW="305117" imgH="24161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9264" y="2931889"/>
                        <a:ext cx="738160" cy="5843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1524001" y="1844824"/>
            <a:ext cx="1112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accent2"/>
                </a:solidFill>
                <a:ea typeface="黑体" panose="02010609060101010101" pitchFamily="49" charset="-122"/>
              </a:rPr>
              <a:t>同位素</a:t>
            </a:r>
            <a:endParaRPr lang="zh-CN" altLang="en-US" sz="2400" dirty="0"/>
          </a:p>
        </p:txBody>
      </p:sp>
      <p:sp>
        <p:nvSpPr>
          <p:cNvPr id="3" name="矩形 2"/>
          <p:cNvSpPr/>
          <p:nvPr/>
        </p:nvSpPr>
        <p:spPr>
          <a:xfrm>
            <a:off x="1565679" y="3249715"/>
            <a:ext cx="1731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accent2"/>
                </a:solidFill>
                <a:ea typeface="黑体" panose="02010609060101010101" pitchFamily="49" charset="-122"/>
              </a:rPr>
              <a:t>同素异形体</a:t>
            </a:r>
            <a:endParaRPr lang="zh-CN" altLang="en-US" sz="2400" dirty="0"/>
          </a:p>
        </p:txBody>
      </p:sp>
      <p:sp>
        <p:nvSpPr>
          <p:cNvPr id="4" name="矩形 3"/>
          <p:cNvSpPr/>
          <p:nvPr/>
        </p:nvSpPr>
        <p:spPr>
          <a:xfrm>
            <a:off x="1565680" y="4037782"/>
            <a:ext cx="1112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accent2"/>
                </a:solidFill>
                <a:ea typeface="黑体" panose="02010609060101010101" pitchFamily="49" charset="-122"/>
              </a:rPr>
              <a:t>同系物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1524000" y="5204401"/>
            <a:ext cx="1731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accent2"/>
                </a:solidFill>
                <a:ea typeface="黑体" panose="02010609060101010101" pitchFamily="49" charset="-122"/>
              </a:rPr>
              <a:t>同分异构体</a:t>
            </a:r>
            <a:endParaRPr lang="zh-CN" altLang="en-US" sz="2400" dirty="0"/>
          </a:p>
        </p:txBody>
      </p:sp>
      <p:cxnSp>
        <p:nvCxnSpPr>
          <p:cNvPr id="7" name="直接箭头连接符 6"/>
          <p:cNvCxnSpPr/>
          <p:nvPr/>
        </p:nvCxnSpPr>
        <p:spPr>
          <a:xfrm flipV="1">
            <a:off x="3219518" y="4873977"/>
            <a:ext cx="1443997" cy="625780"/>
          </a:xfrm>
          <a:prstGeom prst="straightConnector1">
            <a:avLst/>
          </a:prstGeom>
          <a:ln w="76200">
            <a:solidFill>
              <a:srgbClr val="F52BF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V="1">
            <a:off x="2600758" y="2688459"/>
            <a:ext cx="2062756" cy="1608560"/>
          </a:xfrm>
          <a:prstGeom prst="straightConnector1">
            <a:avLst/>
          </a:prstGeom>
          <a:ln w="76200">
            <a:solidFill>
              <a:srgbClr val="F52BF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>
            <a:off x="3185395" y="3631685"/>
            <a:ext cx="1519799" cy="79694"/>
          </a:xfrm>
          <a:prstGeom prst="straightConnector1">
            <a:avLst/>
          </a:prstGeom>
          <a:ln w="76200">
            <a:solidFill>
              <a:srgbClr val="F52BF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 flipV="1">
            <a:off x="3219518" y="2219087"/>
            <a:ext cx="1443997" cy="1372978"/>
          </a:xfrm>
          <a:prstGeom prst="straightConnector1">
            <a:avLst/>
          </a:prstGeom>
          <a:ln w="76200">
            <a:solidFill>
              <a:srgbClr val="F52BF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>
            <a:off x="2557124" y="2098350"/>
            <a:ext cx="2106391" cy="2078913"/>
          </a:xfrm>
          <a:prstGeom prst="straightConnector1">
            <a:avLst/>
          </a:prstGeom>
          <a:ln w="76200">
            <a:solidFill>
              <a:srgbClr val="F52BF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>
            <a:off x="2557124" y="2087576"/>
            <a:ext cx="2170725" cy="1110864"/>
          </a:xfrm>
          <a:prstGeom prst="straightConnector1">
            <a:avLst/>
          </a:prstGeom>
          <a:ln w="76200">
            <a:solidFill>
              <a:srgbClr val="F52BF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Box 46"/>
          <p:cNvSpPr txBox="1">
            <a:spLocks noChangeArrowheads="1"/>
          </p:cNvSpPr>
          <p:nvPr/>
        </p:nvSpPr>
        <p:spPr bwMode="auto">
          <a:xfrm>
            <a:off x="1674879" y="264401"/>
            <a:ext cx="2880692" cy="70788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4000" b="1" dirty="0">
                <a:latin typeface="Comic Sans MS" panose="030F0702030302020204" pitchFamily="66" charset="0"/>
                <a:ea typeface="黑体" panose="02010609060101010101" pitchFamily="49" charset="-122"/>
              </a:rPr>
              <a:t>概念辨析</a:t>
            </a:r>
          </a:p>
        </p:txBody>
      </p:sp>
    </p:spTree>
    <p:extLst>
      <p:ext uri="{BB962C8B-B14F-4D97-AF65-F5344CB8AC3E}">
        <p14:creationId xmlns:p14="http://schemas.microsoft.com/office/powerpoint/2010/main" val="2599566471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63131" y="281022"/>
            <a:ext cx="345638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有机计算专题</a:t>
            </a:r>
          </a:p>
        </p:txBody>
      </p:sp>
      <p:sp>
        <p:nvSpPr>
          <p:cNvPr id="5" name="矩形 4"/>
          <p:cNvSpPr/>
          <p:nvPr/>
        </p:nvSpPr>
        <p:spPr>
          <a:xfrm>
            <a:off x="1531539" y="1283498"/>
            <a:ext cx="913646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现有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4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4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6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三种有机物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</a:t>
            </a:r>
            <a:endParaRPr lang="zh-CN" altLang="zh-CN" sz="24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(1)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等质量的以上物质完全燃烧时耗去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的量最多的是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________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。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 </a:t>
            </a:r>
            <a:endParaRPr lang="zh-CN" altLang="zh-CN" sz="24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(2)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标准状况下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相同体积的以上三种物质完全燃烧时耗去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的量最多的是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________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。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 </a:t>
            </a:r>
            <a:endParaRPr lang="zh-CN" altLang="zh-CN" sz="24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(3)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等质量的以上三种物质燃烧时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生成二氧化碳最多的是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________,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生成水最多的是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________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。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 </a:t>
            </a:r>
            <a:endParaRPr lang="zh-CN" altLang="zh-CN" sz="24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(4)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在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120 ℃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1.01×10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5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 Pa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有两种气态烃和足量的氧气混合点燃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相同条件下测得反应前后气体体积没有发生变化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这两种气体是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________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。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 </a:t>
            </a:r>
            <a:endParaRPr lang="zh-CN" altLang="zh-CN" sz="24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110374" y="1628800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每克耗氧量规律</a:t>
            </a:r>
          </a:p>
        </p:txBody>
      </p:sp>
      <p:sp>
        <p:nvSpPr>
          <p:cNvPr id="8" name="矩形 7"/>
          <p:cNvSpPr/>
          <p:nvPr/>
        </p:nvSpPr>
        <p:spPr>
          <a:xfrm>
            <a:off x="4274253" y="2996952"/>
            <a:ext cx="710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err="1">
                <a:solidFill>
                  <a:srgbClr val="FF0000"/>
                </a:solidFill>
              </a:rPr>
              <a:t>x+y</a:t>
            </a:r>
            <a:r>
              <a:rPr lang="en-US" altLang="zh-CN" dirty="0">
                <a:solidFill>
                  <a:srgbClr val="FF0000"/>
                </a:solidFill>
              </a:rPr>
              <a:t>/4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50101" y="4047357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改写化学式</a:t>
            </a:r>
          </a:p>
        </p:txBody>
      </p:sp>
      <p:sp>
        <p:nvSpPr>
          <p:cNvPr id="10" name="矩形 9"/>
          <p:cNvSpPr/>
          <p:nvPr/>
        </p:nvSpPr>
        <p:spPr>
          <a:xfrm>
            <a:off x="3115716" y="599247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差量法</a:t>
            </a:r>
          </a:p>
        </p:txBody>
      </p:sp>
    </p:spTree>
    <p:extLst>
      <p:ext uri="{BB962C8B-B14F-4D97-AF65-F5344CB8AC3E}">
        <p14:creationId xmlns:p14="http://schemas.microsoft.com/office/powerpoint/2010/main" val="434993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/>
          </p:nvPr>
        </p:nvGraphicFramePr>
        <p:xfrm>
          <a:off x="1560219" y="755444"/>
          <a:ext cx="7776864" cy="57661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7429"/>
                <a:gridCol w="1512168"/>
                <a:gridCol w="1224136"/>
                <a:gridCol w="3673131"/>
              </a:tblGrid>
              <a:tr h="1089381"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天然高分子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能否水解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水解产物</a:t>
                      </a:r>
                      <a:endParaRPr lang="zh-CN" altLang="en-US" sz="2800" dirty="0"/>
                    </a:p>
                  </a:txBody>
                  <a:tcPr/>
                </a:tc>
              </a:tr>
              <a:tr h="680476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单糖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</a:tr>
              <a:tr h="680476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二糖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</a:tr>
              <a:tr h="680476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多糖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</a:tr>
              <a:tr h="680476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油脂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800" dirty="0" smtClean="0"/>
                    </a:p>
                    <a:p>
                      <a:endParaRPr lang="en-US" altLang="zh-CN" sz="2800" dirty="0" smtClean="0"/>
                    </a:p>
                    <a:p>
                      <a:endParaRPr lang="zh-CN" altLang="en-US" sz="2800" dirty="0"/>
                    </a:p>
                  </a:txBody>
                  <a:tcPr/>
                </a:tc>
              </a:tr>
              <a:tr h="1263740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蛋白质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笑脸 4"/>
          <p:cNvSpPr/>
          <p:nvPr/>
        </p:nvSpPr>
        <p:spPr>
          <a:xfrm>
            <a:off x="4795632" y="5420111"/>
            <a:ext cx="560529" cy="482728"/>
          </a:xfrm>
          <a:prstGeom prst="smileyFac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笑脸 5"/>
          <p:cNvSpPr/>
          <p:nvPr/>
        </p:nvSpPr>
        <p:spPr>
          <a:xfrm>
            <a:off x="4795632" y="4021650"/>
            <a:ext cx="560529" cy="482728"/>
          </a:xfrm>
          <a:prstGeom prst="smileyFac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笑脸 6"/>
          <p:cNvSpPr/>
          <p:nvPr/>
        </p:nvSpPr>
        <p:spPr>
          <a:xfrm>
            <a:off x="4766815" y="3347708"/>
            <a:ext cx="560529" cy="482728"/>
          </a:xfrm>
          <a:prstGeom prst="smileyFac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" name="笑脸 7"/>
          <p:cNvSpPr/>
          <p:nvPr/>
        </p:nvSpPr>
        <p:spPr>
          <a:xfrm>
            <a:off x="4746966" y="2676072"/>
            <a:ext cx="560529" cy="482728"/>
          </a:xfrm>
          <a:prstGeom prst="smileyFac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" name="笑脸 8"/>
          <p:cNvSpPr/>
          <p:nvPr/>
        </p:nvSpPr>
        <p:spPr>
          <a:xfrm>
            <a:off x="3032539" y="5324707"/>
            <a:ext cx="560529" cy="482728"/>
          </a:xfrm>
          <a:prstGeom prst="smileyFac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0" name="笑脸 9"/>
          <p:cNvSpPr/>
          <p:nvPr/>
        </p:nvSpPr>
        <p:spPr>
          <a:xfrm>
            <a:off x="3215681" y="3193743"/>
            <a:ext cx="560529" cy="482728"/>
          </a:xfrm>
          <a:prstGeom prst="smileyFac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918180" y="2635580"/>
            <a:ext cx="906017" cy="52322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单糖</a:t>
            </a:r>
          </a:p>
        </p:txBody>
      </p:sp>
      <p:sp>
        <p:nvSpPr>
          <p:cNvPr id="11" name="矩形 10"/>
          <p:cNvSpPr/>
          <p:nvPr/>
        </p:nvSpPr>
        <p:spPr>
          <a:xfrm>
            <a:off x="5918180" y="3304570"/>
            <a:ext cx="906017" cy="52322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单糖</a:t>
            </a:r>
          </a:p>
        </p:txBody>
      </p:sp>
      <p:sp>
        <p:nvSpPr>
          <p:cNvPr id="12" name="矩形 11"/>
          <p:cNvSpPr/>
          <p:nvPr/>
        </p:nvSpPr>
        <p:spPr>
          <a:xfrm>
            <a:off x="5611971" y="4084831"/>
            <a:ext cx="3791423" cy="954107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高级脂肪酸和甘油；</a:t>
            </a:r>
            <a:endParaRPr lang="en-US" altLang="zh-CN" sz="2800" b="1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28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高级脂肪酸钠盐和甘油</a:t>
            </a:r>
          </a:p>
        </p:txBody>
      </p:sp>
      <p:sp>
        <p:nvSpPr>
          <p:cNvPr id="13" name="矩形 12"/>
          <p:cNvSpPr/>
          <p:nvPr/>
        </p:nvSpPr>
        <p:spPr>
          <a:xfrm>
            <a:off x="5925378" y="5441747"/>
            <a:ext cx="1266693" cy="52322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氨基酸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062289" y="60247"/>
            <a:ext cx="3129782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基本营养物质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580873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2" grpId="0" animBg="1"/>
      <p:bldP spid="11" grpId="0" animBg="1"/>
      <p:bldP spid="12" grpId="0" animBg="1"/>
      <p:bldP spid="13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936</Words>
  <Application>Microsoft Office PowerPoint</Application>
  <PresentationFormat>宽屏</PresentationFormat>
  <Paragraphs>276</Paragraphs>
  <Slides>21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41" baseType="lpstr">
      <vt:lpstr>Batang</vt:lpstr>
      <vt:lpstr>NEU-BZ-S92</vt:lpstr>
      <vt:lpstr>方正书宋_GBK</vt:lpstr>
      <vt:lpstr>仿宋_GB2312</vt:lpstr>
      <vt:lpstr>黑体</vt:lpstr>
      <vt:lpstr>华文行楷</vt:lpstr>
      <vt:lpstr>华文楷体</vt:lpstr>
      <vt:lpstr>楷体_GB2312</vt:lpstr>
      <vt:lpstr>宋体</vt:lpstr>
      <vt:lpstr>Arial</vt:lpstr>
      <vt:lpstr>Calibri</vt:lpstr>
      <vt:lpstr>Calibri Light</vt:lpstr>
      <vt:lpstr>Cambria Math</vt:lpstr>
      <vt:lpstr>Comic Sans MS</vt:lpstr>
      <vt:lpstr>Tahoma</vt:lpstr>
      <vt:lpstr>Times New Roman</vt:lpstr>
      <vt:lpstr>Wingdings</vt:lpstr>
      <vt:lpstr>Office 主题</vt:lpstr>
      <vt:lpstr>公式</vt:lpstr>
      <vt:lpstr>Equation.3</vt:lpstr>
      <vt:lpstr>必修二 有机化学复习课</vt:lpstr>
      <vt:lpstr>一、空间构型</vt:lpstr>
      <vt:lpstr>一、空间构型</vt:lpstr>
      <vt:lpstr>二、同分异构体</vt:lpstr>
      <vt:lpstr>三、化学性质</vt:lpstr>
      <vt:lpstr>三、化学性质</vt:lpstr>
      <vt:lpstr>三、化学性质</vt:lpstr>
      <vt:lpstr>PowerPoint 演示文稿</vt:lpstr>
      <vt:lpstr>三、化学性质</vt:lpstr>
      <vt:lpstr>三、化学性质</vt:lpstr>
      <vt:lpstr>三、化学性质</vt:lpstr>
      <vt:lpstr>三、化学性质</vt:lpstr>
      <vt:lpstr>三、化学性质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必修二 有机化学复习课</dc:title>
  <dc:creator>XiaZaiMa.COM</dc:creator>
  <cp:lastModifiedBy>XiaZaiMa.COM</cp:lastModifiedBy>
  <cp:revision>21</cp:revision>
  <dcterms:created xsi:type="dcterms:W3CDTF">2019-05-30T14:46:01Z</dcterms:created>
  <dcterms:modified xsi:type="dcterms:W3CDTF">2019-06-29T09:38:23Z</dcterms:modified>
</cp:coreProperties>
</file>