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3.xml" ContentType="application/vnd.openxmlformats-officedocument.presentationml.tags+xml"/>
  <Override PartName="/ppt/notesSlides/notesSlide8.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notesSlides/notesSlide14.xml" ContentType="application/vnd.openxmlformats-officedocument.presentationml.notesSlide+xml"/>
  <Override PartName="/ppt/tags/tag11.xml" ContentType="application/vnd.openxmlformats-officedocument.presentationml.tags+xml"/>
  <Override PartName="/ppt/notesSlides/notesSlide15.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notesSlides/notesSlide16.xml" ContentType="application/vnd.openxmlformats-officedocument.presentationml.notesSlide+xml"/>
  <Override PartName="/ppt/tags/tag14.xml" ContentType="application/vnd.openxmlformats-officedocument.presentationml.tags+xml"/>
  <Override PartName="/ppt/notesSlides/notesSlide17.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notesSlides/notesSlide18.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Lst>
  <p:notesMasterIdLst>
    <p:notesMasterId r:id="rId142"/>
  </p:notesMasterIdLst>
  <p:handoutMasterIdLst>
    <p:handoutMasterId r:id="rId143"/>
  </p:handoutMasterIdLst>
  <p:sldIdLst>
    <p:sldId id="264" r:id="rId3"/>
    <p:sldId id="438" r:id="rId4"/>
    <p:sldId id="1179" r:id="rId5"/>
    <p:sldId id="1516" r:id="rId6"/>
    <p:sldId id="1522" r:id="rId7"/>
    <p:sldId id="495" r:id="rId8"/>
    <p:sldId id="831" r:id="rId9"/>
    <p:sldId id="830" r:id="rId10"/>
    <p:sldId id="539" r:id="rId11"/>
    <p:sldId id="1006" r:id="rId12"/>
    <p:sldId id="653" r:id="rId13"/>
    <p:sldId id="654" r:id="rId14"/>
    <p:sldId id="712" r:id="rId15"/>
    <p:sldId id="715" r:id="rId16"/>
    <p:sldId id="716" r:id="rId17"/>
    <p:sldId id="713" r:id="rId18"/>
    <p:sldId id="1178" r:id="rId19"/>
    <p:sldId id="714" r:id="rId20"/>
    <p:sldId id="1180" r:id="rId21"/>
    <p:sldId id="1181" r:id="rId22"/>
    <p:sldId id="719" r:id="rId23"/>
    <p:sldId id="1183" r:id="rId24"/>
    <p:sldId id="718" r:id="rId25"/>
    <p:sldId id="720" r:id="rId26"/>
    <p:sldId id="833" r:id="rId27"/>
    <p:sldId id="717" r:id="rId28"/>
    <p:sldId id="1184" r:id="rId29"/>
    <p:sldId id="1361" r:id="rId30"/>
    <p:sldId id="722" r:id="rId31"/>
    <p:sldId id="723" r:id="rId32"/>
    <p:sldId id="1527" r:id="rId33"/>
    <p:sldId id="724" r:id="rId34"/>
    <p:sldId id="727" r:id="rId35"/>
    <p:sldId id="721" r:id="rId36"/>
    <p:sldId id="726" r:id="rId37"/>
    <p:sldId id="545" r:id="rId38"/>
    <p:sldId id="494" r:id="rId39"/>
    <p:sldId id="729" r:id="rId40"/>
    <p:sldId id="730" r:id="rId41"/>
    <p:sldId id="731" r:id="rId42"/>
    <p:sldId id="734" r:id="rId43"/>
    <p:sldId id="735" r:id="rId44"/>
    <p:sldId id="733" r:id="rId45"/>
    <p:sldId id="737" r:id="rId46"/>
    <p:sldId id="736" r:id="rId47"/>
    <p:sldId id="519" r:id="rId48"/>
    <p:sldId id="675" r:id="rId49"/>
    <p:sldId id="676" r:id="rId50"/>
    <p:sldId id="744" r:id="rId51"/>
    <p:sldId id="743" r:id="rId52"/>
    <p:sldId id="747" r:id="rId53"/>
    <p:sldId id="837" r:id="rId54"/>
    <p:sldId id="681" r:id="rId55"/>
    <p:sldId id="682" r:id="rId56"/>
    <p:sldId id="683" r:id="rId57"/>
    <p:sldId id="684" r:id="rId58"/>
    <p:sldId id="435" r:id="rId59"/>
    <p:sldId id="503" r:id="rId60"/>
    <p:sldId id="548" r:id="rId61"/>
    <p:sldId id="657" r:id="rId62"/>
    <p:sldId id="841" r:id="rId63"/>
    <p:sldId id="658" r:id="rId64"/>
    <p:sldId id="660" r:id="rId65"/>
    <p:sldId id="768" r:id="rId66"/>
    <p:sldId id="843" r:id="rId67"/>
    <p:sldId id="661" r:id="rId68"/>
    <p:sldId id="844" r:id="rId69"/>
    <p:sldId id="662" r:id="rId70"/>
    <p:sldId id="497" r:id="rId71"/>
    <p:sldId id="663" r:id="rId72"/>
    <p:sldId id="664" r:id="rId73"/>
    <p:sldId id="665" r:id="rId74"/>
    <p:sldId id="769" r:id="rId75"/>
    <p:sldId id="770" r:id="rId76"/>
    <p:sldId id="771" r:id="rId77"/>
    <p:sldId id="506" r:id="rId78"/>
    <p:sldId id="666" r:id="rId79"/>
    <p:sldId id="845" r:id="rId80"/>
    <p:sldId id="667" r:id="rId81"/>
    <p:sldId id="668" r:id="rId82"/>
    <p:sldId id="669" r:id="rId83"/>
    <p:sldId id="670" r:id="rId84"/>
    <p:sldId id="526" r:id="rId85"/>
    <p:sldId id="610" r:id="rId86"/>
    <p:sldId id="846" r:id="rId87"/>
    <p:sldId id="774" r:id="rId88"/>
    <p:sldId id="525" r:id="rId89"/>
    <p:sldId id="709" r:id="rId90"/>
    <p:sldId id="776" r:id="rId91"/>
    <p:sldId id="775" r:id="rId92"/>
    <p:sldId id="569" r:id="rId93"/>
    <p:sldId id="847" r:id="rId94"/>
    <p:sldId id="848" r:id="rId95"/>
    <p:sldId id="849" r:id="rId96"/>
    <p:sldId id="850" r:id="rId97"/>
    <p:sldId id="851" r:id="rId98"/>
    <p:sldId id="852" r:id="rId99"/>
    <p:sldId id="853" r:id="rId100"/>
    <p:sldId id="854" r:id="rId101"/>
    <p:sldId id="855" r:id="rId102"/>
    <p:sldId id="856" r:id="rId103"/>
    <p:sldId id="857" r:id="rId104"/>
    <p:sldId id="858" r:id="rId105"/>
    <p:sldId id="859" r:id="rId106"/>
    <p:sldId id="860" r:id="rId107"/>
    <p:sldId id="861" r:id="rId108"/>
    <p:sldId id="862" r:id="rId109"/>
    <p:sldId id="863" r:id="rId110"/>
    <p:sldId id="864" r:id="rId111"/>
    <p:sldId id="865" r:id="rId112"/>
    <p:sldId id="866" r:id="rId113"/>
    <p:sldId id="867" r:id="rId114"/>
    <p:sldId id="868" r:id="rId115"/>
    <p:sldId id="869" r:id="rId116"/>
    <p:sldId id="870" r:id="rId117"/>
    <p:sldId id="871" r:id="rId118"/>
    <p:sldId id="872" r:id="rId119"/>
    <p:sldId id="873" r:id="rId120"/>
    <p:sldId id="874" r:id="rId121"/>
    <p:sldId id="875" r:id="rId122"/>
    <p:sldId id="876" r:id="rId123"/>
    <p:sldId id="877" r:id="rId124"/>
    <p:sldId id="878" r:id="rId125"/>
    <p:sldId id="879" r:id="rId126"/>
    <p:sldId id="880" r:id="rId127"/>
    <p:sldId id="881" r:id="rId128"/>
    <p:sldId id="882" r:id="rId129"/>
    <p:sldId id="883" r:id="rId130"/>
    <p:sldId id="884" r:id="rId131"/>
    <p:sldId id="885" r:id="rId132"/>
    <p:sldId id="886" r:id="rId133"/>
    <p:sldId id="887" r:id="rId134"/>
    <p:sldId id="888" r:id="rId135"/>
    <p:sldId id="889" r:id="rId136"/>
    <p:sldId id="890" r:id="rId137"/>
    <p:sldId id="891" r:id="rId138"/>
    <p:sldId id="892" r:id="rId139"/>
    <p:sldId id="893" r:id="rId140"/>
    <p:sldId id="391" r:id="rId141"/>
  </p:sldIdLst>
  <p:sldSz cx="12190413" cy="6859588"/>
  <p:notesSz cx="6858000" cy="9144000"/>
  <p:custDataLst>
    <p:tags r:id="rId144"/>
  </p:custDataLst>
  <p:defaultTextStyle>
    <a:defPPr>
      <a:defRPr lang="zh-CN"/>
    </a:defPPr>
    <a:lvl1pPr marL="0" lvl="0"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1pPr>
    <a:lvl2pPr marL="457200" lvl="1"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2pPr>
    <a:lvl3pPr marL="914400" lvl="2"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3pPr>
    <a:lvl4pPr marL="1371600" lvl="3"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4pPr>
    <a:lvl5pPr marL="1828800" lvl="4"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5pPr>
    <a:lvl6pPr marL="2286000" lvl="5"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6pPr>
    <a:lvl7pPr marL="2743200" lvl="6"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7pPr>
    <a:lvl8pPr marL="3200400" lvl="7"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8pPr>
    <a:lvl9pPr marL="3657600" lvl="8"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9pPr>
  </p:defaultTextStyle>
  <p:extLst>
    <p:ext uri="{EFAFB233-063F-42B5-8137-9DF3F51BA10A}">
      <p15:sldGuideLst xmlns:p15="http://schemas.microsoft.com/office/powerpoint/2012/main">
        <p15:guide id="1" orient="horz" pos="911">
          <p15:clr>
            <a:srgbClr val="A4A3A4"/>
          </p15:clr>
        </p15:guide>
        <p15:guide id="2" orient="horz" pos="406">
          <p15:clr>
            <a:srgbClr val="A4A3A4"/>
          </p15:clr>
        </p15:guide>
        <p15:guide id="3" pos="350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msung" initials="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66FF"/>
    <a:srgbClr val="F2F2F2"/>
    <a:srgbClr val="E0E0E0"/>
    <a:srgbClr val="FF9933"/>
    <a:srgbClr val="D0DEF0"/>
    <a:srgbClr val="F5F5F5"/>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227"/>
    <p:restoredTop sz="94660"/>
  </p:normalViewPr>
  <p:slideViewPr>
    <p:cSldViewPr snapToGrid="0" showGuides="1">
      <p:cViewPr varScale="1">
        <p:scale>
          <a:sx n="69" d="100"/>
          <a:sy n="69" d="100"/>
        </p:scale>
        <p:origin x="708" y="40"/>
      </p:cViewPr>
      <p:guideLst>
        <p:guide orient="horz" pos="911"/>
        <p:guide orient="horz" pos="406"/>
        <p:guide pos="3500"/>
      </p:guideLst>
    </p:cSldViewPr>
  </p:slideViewPr>
  <p:notesTextViewPr>
    <p:cViewPr>
      <p:scale>
        <a:sx n="100" d="100"/>
        <a:sy n="100" d="100"/>
      </p:scale>
      <p:origin x="0" y="0"/>
    </p:cViewPr>
  </p:notesTextViewPr>
  <p:sorterViewPr showFormatting="0">
    <p:cViewPr>
      <p:scale>
        <a:sx n="66" d="100"/>
        <a:sy n="66" d="100"/>
      </p:scale>
      <p:origin x="0" y="0"/>
    </p:cViewPr>
  </p:sorterViewPr>
  <p:gridSpacing cx="36004" cy="36004"/>
</p:viewPr>
</file>

<file path=ppt/_rels/presentation.xml.rels><?xml version="1.0" encoding="UTF-8" standalone="yes"?>
<Relationships xmlns="http://schemas.openxmlformats.org/package/2006/relationships"><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63" Type="http://schemas.openxmlformats.org/officeDocument/2006/relationships/slide" Target="slides/slide61.xml"/><Relationship Id="rId84" Type="http://schemas.openxmlformats.org/officeDocument/2006/relationships/slide" Target="slides/slide82.xml"/><Relationship Id="rId138" Type="http://schemas.openxmlformats.org/officeDocument/2006/relationships/slide" Target="slides/slide136.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53" Type="http://schemas.openxmlformats.org/officeDocument/2006/relationships/slide" Target="slides/slide51.xml"/><Relationship Id="rId74" Type="http://schemas.openxmlformats.org/officeDocument/2006/relationships/slide" Target="slides/slide72.xml"/><Relationship Id="rId128" Type="http://schemas.openxmlformats.org/officeDocument/2006/relationships/slide" Target="slides/slide126.xml"/><Relationship Id="rId149" Type="http://schemas.openxmlformats.org/officeDocument/2006/relationships/tableStyles" Target="tableStyles.xml"/><Relationship Id="rId5" Type="http://schemas.openxmlformats.org/officeDocument/2006/relationships/slide" Target="slides/slide3.xml"/><Relationship Id="rId95" Type="http://schemas.openxmlformats.org/officeDocument/2006/relationships/slide" Target="slides/slide93.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113" Type="http://schemas.openxmlformats.org/officeDocument/2006/relationships/slide" Target="slides/slide111.xml"/><Relationship Id="rId118" Type="http://schemas.openxmlformats.org/officeDocument/2006/relationships/slide" Target="slides/slide116.xml"/><Relationship Id="rId134" Type="http://schemas.openxmlformats.org/officeDocument/2006/relationships/slide" Target="slides/slide132.xml"/><Relationship Id="rId139" Type="http://schemas.openxmlformats.org/officeDocument/2006/relationships/slide" Target="slides/slide137.xml"/><Relationship Id="rId80" Type="http://schemas.openxmlformats.org/officeDocument/2006/relationships/slide" Target="slides/slide78.xml"/><Relationship Id="rId85" Type="http://schemas.openxmlformats.org/officeDocument/2006/relationships/slide" Target="slides/slide83.xml"/><Relationship Id="rId12" Type="http://schemas.openxmlformats.org/officeDocument/2006/relationships/slide" Target="slides/slide10.xml"/><Relationship Id="rId17" Type="http://schemas.openxmlformats.org/officeDocument/2006/relationships/slide" Target="slides/slide15.xml"/><Relationship Id="rId33" Type="http://schemas.openxmlformats.org/officeDocument/2006/relationships/slide" Target="slides/slide31.xml"/><Relationship Id="rId38" Type="http://schemas.openxmlformats.org/officeDocument/2006/relationships/slide" Target="slides/slide36.xml"/><Relationship Id="rId59" Type="http://schemas.openxmlformats.org/officeDocument/2006/relationships/slide" Target="slides/slide57.xml"/><Relationship Id="rId103" Type="http://schemas.openxmlformats.org/officeDocument/2006/relationships/slide" Target="slides/slide101.xml"/><Relationship Id="rId108" Type="http://schemas.openxmlformats.org/officeDocument/2006/relationships/slide" Target="slides/slide106.xml"/><Relationship Id="rId124" Type="http://schemas.openxmlformats.org/officeDocument/2006/relationships/slide" Target="slides/slide122.xml"/><Relationship Id="rId129" Type="http://schemas.openxmlformats.org/officeDocument/2006/relationships/slide" Target="slides/slide127.xml"/><Relationship Id="rId54" Type="http://schemas.openxmlformats.org/officeDocument/2006/relationships/slide" Target="slides/slide52.xml"/><Relationship Id="rId70" Type="http://schemas.openxmlformats.org/officeDocument/2006/relationships/slide" Target="slides/slide68.xml"/><Relationship Id="rId75" Type="http://schemas.openxmlformats.org/officeDocument/2006/relationships/slide" Target="slides/slide73.xml"/><Relationship Id="rId91" Type="http://schemas.openxmlformats.org/officeDocument/2006/relationships/slide" Target="slides/slide89.xml"/><Relationship Id="rId96" Type="http://schemas.openxmlformats.org/officeDocument/2006/relationships/slide" Target="slides/slide94.xml"/><Relationship Id="rId140" Type="http://schemas.openxmlformats.org/officeDocument/2006/relationships/slide" Target="slides/slide138.xml"/><Relationship Id="rId145"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4.xml"/><Relationship Id="rId23" Type="http://schemas.openxmlformats.org/officeDocument/2006/relationships/slide" Target="slides/slide21.xml"/><Relationship Id="rId28" Type="http://schemas.openxmlformats.org/officeDocument/2006/relationships/slide" Target="slides/slide26.xml"/><Relationship Id="rId49" Type="http://schemas.openxmlformats.org/officeDocument/2006/relationships/slide" Target="slides/slide47.xml"/><Relationship Id="rId114" Type="http://schemas.openxmlformats.org/officeDocument/2006/relationships/slide" Target="slides/slide112.xml"/><Relationship Id="rId119" Type="http://schemas.openxmlformats.org/officeDocument/2006/relationships/slide" Target="slides/slide117.xml"/><Relationship Id="rId44" Type="http://schemas.openxmlformats.org/officeDocument/2006/relationships/slide" Target="slides/slide42.xml"/><Relationship Id="rId60" Type="http://schemas.openxmlformats.org/officeDocument/2006/relationships/slide" Target="slides/slide58.xml"/><Relationship Id="rId65" Type="http://schemas.openxmlformats.org/officeDocument/2006/relationships/slide" Target="slides/slide63.xml"/><Relationship Id="rId81" Type="http://schemas.openxmlformats.org/officeDocument/2006/relationships/slide" Target="slides/slide79.xml"/><Relationship Id="rId86" Type="http://schemas.openxmlformats.org/officeDocument/2006/relationships/slide" Target="slides/slide84.xml"/><Relationship Id="rId130" Type="http://schemas.openxmlformats.org/officeDocument/2006/relationships/slide" Target="slides/slide128.xml"/><Relationship Id="rId135" Type="http://schemas.openxmlformats.org/officeDocument/2006/relationships/slide" Target="slides/slide133.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slide" Target="slides/slide123.xml"/><Relationship Id="rId141" Type="http://schemas.openxmlformats.org/officeDocument/2006/relationships/slide" Target="slides/slide139.xml"/><Relationship Id="rId146"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131" Type="http://schemas.openxmlformats.org/officeDocument/2006/relationships/slide" Target="slides/slide129.xml"/><Relationship Id="rId136" Type="http://schemas.openxmlformats.org/officeDocument/2006/relationships/slide" Target="slides/slide134.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26" Type="http://schemas.openxmlformats.org/officeDocument/2006/relationships/slide" Target="slides/slide124.xml"/><Relationship Id="rId147"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142" Type="http://schemas.openxmlformats.org/officeDocument/2006/relationships/notesMaster" Target="notesMasters/notesMaster1.xml"/><Relationship Id="rId3" Type="http://schemas.openxmlformats.org/officeDocument/2006/relationships/slide" Target="slides/slide1.xml"/><Relationship Id="rId25" Type="http://schemas.openxmlformats.org/officeDocument/2006/relationships/slide" Target="slides/slide23.xml"/><Relationship Id="rId46" Type="http://schemas.openxmlformats.org/officeDocument/2006/relationships/slide" Target="slides/slide44.xml"/><Relationship Id="rId67" Type="http://schemas.openxmlformats.org/officeDocument/2006/relationships/slide" Target="slides/slide65.xml"/><Relationship Id="rId116" Type="http://schemas.openxmlformats.org/officeDocument/2006/relationships/slide" Target="slides/slide114.xml"/><Relationship Id="rId137" Type="http://schemas.openxmlformats.org/officeDocument/2006/relationships/slide" Target="slides/slide135.xml"/><Relationship Id="rId20" Type="http://schemas.openxmlformats.org/officeDocument/2006/relationships/slide" Target="slides/slide18.xml"/><Relationship Id="rId41" Type="http://schemas.openxmlformats.org/officeDocument/2006/relationships/slide" Target="slides/slide39.xml"/><Relationship Id="rId62" Type="http://schemas.openxmlformats.org/officeDocument/2006/relationships/slide" Target="slides/slide60.xml"/><Relationship Id="rId83" Type="http://schemas.openxmlformats.org/officeDocument/2006/relationships/slide" Target="slides/slide81.xml"/><Relationship Id="rId88" Type="http://schemas.openxmlformats.org/officeDocument/2006/relationships/slide" Target="slides/slide86.xml"/><Relationship Id="rId111" Type="http://schemas.openxmlformats.org/officeDocument/2006/relationships/slide" Target="slides/slide109.xml"/><Relationship Id="rId132" Type="http://schemas.openxmlformats.org/officeDocument/2006/relationships/slide" Target="slides/slide130.xml"/><Relationship Id="rId15" Type="http://schemas.openxmlformats.org/officeDocument/2006/relationships/slide" Target="slides/slide13.xml"/><Relationship Id="rId36" Type="http://schemas.openxmlformats.org/officeDocument/2006/relationships/slide" Target="slides/slide34.xml"/><Relationship Id="rId57" Type="http://schemas.openxmlformats.org/officeDocument/2006/relationships/slide" Target="slides/slide55.xml"/><Relationship Id="rId106" Type="http://schemas.openxmlformats.org/officeDocument/2006/relationships/slide" Target="slides/slide104.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52" Type="http://schemas.openxmlformats.org/officeDocument/2006/relationships/slide" Target="slides/slide50.xml"/><Relationship Id="rId73" Type="http://schemas.openxmlformats.org/officeDocument/2006/relationships/slide" Target="slides/slide71.xml"/><Relationship Id="rId78" Type="http://schemas.openxmlformats.org/officeDocument/2006/relationships/slide" Target="slides/slide76.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43" Type="http://schemas.openxmlformats.org/officeDocument/2006/relationships/handoutMaster" Target="handoutMasters/handoutMaster1.xml"/><Relationship Id="rId148"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26" Type="http://schemas.openxmlformats.org/officeDocument/2006/relationships/slide" Target="slides/slide24.xml"/><Relationship Id="rId47" Type="http://schemas.openxmlformats.org/officeDocument/2006/relationships/slide" Target="slides/slide45.xml"/><Relationship Id="rId68" Type="http://schemas.openxmlformats.org/officeDocument/2006/relationships/slide" Target="slides/slide66.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slide" Target="slides/slide131.xml"/><Relationship Id="rId16" Type="http://schemas.openxmlformats.org/officeDocument/2006/relationships/slide" Target="slides/slide14.xml"/><Relationship Id="rId37" Type="http://schemas.openxmlformats.org/officeDocument/2006/relationships/slide" Target="slides/slide35.xml"/><Relationship Id="rId58" Type="http://schemas.openxmlformats.org/officeDocument/2006/relationships/slide" Target="slides/slide56.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44" Type="http://schemas.openxmlformats.org/officeDocument/2006/relationships/tags" Target="tags/tag1.xml"/><Relationship Id="rId90" Type="http://schemas.openxmlformats.org/officeDocument/2006/relationships/slide" Target="slides/slide8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2021/4/28</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2021/4/28</a:t>
            </a:fld>
            <a:endParaRPr lang="zh-CN" altLang="en-US"/>
          </a:p>
        </p:txBody>
      </p:sp>
      <p:sp>
        <p:nvSpPr>
          <p:cNvPr id="4" name="幻灯片图像占位符 3"/>
          <p:cNvSpPr>
            <a:spLocks noGrp="1" noRot="1" noChangeAspect="1"/>
          </p:cNvSpPr>
          <p:nvPr>
            <p:ph type="sldImg" idx="2"/>
          </p:nvPr>
        </p:nvSpPr>
        <p:spPr>
          <a:xfrm>
            <a:off x="686847" y="1143000"/>
            <a:ext cx="548430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en-US" altLang="zh-CN">
                <a:solidFill>
                  <a:srgbClr val="0000FF"/>
                </a:solidFill>
                <a:latin typeface="微软雅黑" panose="020B0503020204020204" charset="-122"/>
                <a:ea typeface="微软雅黑" panose="020B0503020204020204" charset="-122"/>
                <a:cs typeface="Times New Roman" panose="02020603050405020304" pitchFamily="18" charset="0"/>
                <a:sym typeface="+mn-ea"/>
              </a:rPr>
              <a:t>—1960</a:t>
            </a:r>
            <a:r>
              <a:rPr lang="zh-CN" altLang="en-US">
                <a:solidFill>
                  <a:srgbClr val="0000FF"/>
                </a:solidFill>
                <a:latin typeface="微软雅黑" panose="020B0503020204020204" charset="-122"/>
                <a:ea typeface="微软雅黑" panose="020B0503020204020204" charset="-122"/>
                <a:cs typeface="Times New Roman" panose="02020603050405020304" pitchFamily="18" charset="0"/>
                <a:sym typeface="+mn-ea"/>
              </a:rPr>
              <a:t>提出、</a:t>
            </a:r>
            <a:r>
              <a:rPr lang="en-US" altLang="zh-CN">
                <a:solidFill>
                  <a:srgbClr val="0000FF"/>
                </a:solidFill>
                <a:latin typeface="微软雅黑" panose="020B0503020204020204" charset="-122"/>
                <a:ea typeface="微软雅黑" panose="020B0503020204020204" charset="-122"/>
                <a:cs typeface="Times New Roman" panose="02020603050405020304" pitchFamily="18" charset="0"/>
                <a:sym typeface="+mn-ea"/>
              </a:rPr>
              <a:t>1961</a:t>
            </a:r>
            <a:r>
              <a:rPr lang="zh-CN" altLang="en-US">
                <a:solidFill>
                  <a:srgbClr val="0000FF"/>
                </a:solidFill>
                <a:latin typeface="微软雅黑" panose="020B0503020204020204" charset="-122"/>
                <a:ea typeface="微软雅黑" panose="020B0503020204020204" charset="-122"/>
                <a:cs typeface="Times New Roman" panose="02020603050405020304" pitchFamily="18" charset="0"/>
                <a:sym typeface="+mn-ea"/>
              </a:rPr>
              <a:t>年实施八字方针</a:t>
            </a:r>
          </a:p>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solidFill>
                  <a:srgbClr val="0000FF"/>
                </a:solidFill>
                <a:latin typeface="宋体" panose="02010600030101010101" pitchFamily="2" charset="-122"/>
                <a:ea typeface="楷体_GB2312" pitchFamily="49" charset="-122"/>
                <a:sym typeface="+mn-ea"/>
              </a:rPr>
              <a:t>【</a:t>
            </a:r>
            <a:r>
              <a:rPr lang="zh-CN" altLang="en-US" dirty="0">
                <a:solidFill>
                  <a:srgbClr val="0000FF"/>
                </a:solidFill>
                <a:latin typeface="宋体" panose="02010600030101010101" pitchFamily="2" charset="-122"/>
                <a:ea typeface="楷体_GB2312" pitchFamily="49" charset="-122"/>
                <a:sym typeface="+mn-ea"/>
              </a:rPr>
              <a:t>解析</a:t>
            </a:r>
            <a:r>
              <a:rPr lang="zh-CN" altLang="en-US">
                <a:solidFill>
                  <a:srgbClr val="0000FF"/>
                </a:solidFill>
                <a:latin typeface="宋体" panose="02010600030101010101" pitchFamily="2" charset="-122"/>
                <a:ea typeface="楷体_GB2312" pitchFamily="49" charset="-122"/>
                <a:sym typeface="+mn-ea"/>
              </a:rPr>
              <a:t>】</a:t>
            </a:r>
            <a:r>
              <a:rPr lang="zh-CN" altLang="en-US" dirty="0">
                <a:solidFill>
                  <a:srgbClr val="000000"/>
                </a:solidFill>
                <a:latin typeface="宋体" panose="02010600030101010101" pitchFamily="2" charset="-122"/>
                <a:ea typeface="楷体_GB2312" pitchFamily="49" charset="-122"/>
                <a:sym typeface="+mn-ea"/>
              </a:rPr>
              <a:t>选</a:t>
            </a:r>
            <a:r>
              <a:rPr lang="en-US" altLang="zh-CN">
                <a:solidFill>
                  <a:srgbClr val="000000"/>
                </a:solidFill>
                <a:latin typeface="宋体" panose="02010600030101010101" pitchFamily="2" charset="-122"/>
                <a:ea typeface="楷体_GB2312" pitchFamily="49" charset="-122"/>
                <a:sym typeface="+mn-ea"/>
              </a:rPr>
              <a:t>D</a:t>
            </a:r>
            <a:r>
              <a:rPr lang="zh-CN" altLang="en-US" dirty="0">
                <a:solidFill>
                  <a:srgbClr val="000000"/>
                </a:solidFill>
                <a:latin typeface="宋体" panose="02010600030101010101" pitchFamily="2" charset="-122"/>
                <a:ea typeface="楷体_GB2312" pitchFamily="49" charset="-122"/>
                <a:sym typeface="+mn-ea"/>
              </a:rPr>
              <a:t>。根据所学可知</a:t>
            </a:r>
            <a:r>
              <a:rPr lang="en-US" altLang="zh-CN">
                <a:solidFill>
                  <a:srgbClr val="000000"/>
                </a:solidFill>
                <a:latin typeface="宋体" panose="02010600030101010101" pitchFamily="2" charset="-122"/>
                <a:ea typeface="楷体_GB2312" pitchFamily="49" charset="-122"/>
                <a:sym typeface="+mn-ea"/>
              </a:rPr>
              <a:t>,20</a:t>
            </a:r>
            <a:r>
              <a:rPr lang="zh-CN" altLang="en-US" dirty="0">
                <a:solidFill>
                  <a:srgbClr val="000000"/>
                </a:solidFill>
                <a:latin typeface="宋体" panose="02010600030101010101" pitchFamily="2" charset="-122"/>
                <a:ea typeface="楷体_GB2312" pitchFamily="49" charset="-122"/>
                <a:sym typeface="+mn-ea"/>
              </a:rPr>
              <a:t>世纪</a:t>
            </a:r>
            <a:r>
              <a:rPr lang="en-US" altLang="zh-CN">
                <a:solidFill>
                  <a:srgbClr val="000000"/>
                </a:solidFill>
                <a:latin typeface="宋体" panose="02010600030101010101" pitchFamily="2" charset="-122"/>
                <a:ea typeface="楷体_GB2312" pitchFamily="49" charset="-122"/>
                <a:sym typeface="+mn-ea"/>
              </a:rPr>
              <a:t>50</a:t>
            </a:r>
            <a:r>
              <a:rPr lang="zh-CN" altLang="en-US" dirty="0">
                <a:solidFill>
                  <a:srgbClr val="000000"/>
                </a:solidFill>
                <a:latin typeface="宋体" panose="02010600030101010101" pitchFamily="2" charset="-122"/>
                <a:ea typeface="楷体_GB2312" pitchFamily="49" charset="-122"/>
                <a:sym typeface="+mn-ea"/>
              </a:rPr>
              <a:t>年代正是我国进行社会主义工业化建设时期</a:t>
            </a:r>
            <a:r>
              <a:rPr lang="en-US" altLang="zh-CN">
                <a:solidFill>
                  <a:srgbClr val="000000"/>
                </a:solidFill>
                <a:latin typeface="宋体" panose="02010600030101010101" pitchFamily="2" charset="-122"/>
                <a:ea typeface="楷体_GB2312" pitchFamily="49" charset="-122"/>
                <a:sym typeface="+mn-ea"/>
              </a:rPr>
              <a:t>,</a:t>
            </a:r>
            <a:r>
              <a:rPr lang="zh-CN" altLang="en-US" dirty="0">
                <a:solidFill>
                  <a:srgbClr val="000000"/>
                </a:solidFill>
                <a:latin typeface="宋体" panose="02010600030101010101" pitchFamily="2" charset="-122"/>
                <a:ea typeface="楷体_GB2312" pitchFamily="49" charset="-122"/>
                <a:sym typeface="+mn-ea"/>
              </a:rPr>
              <a:t>材料中“各行各业掀起劳动建设高潮”</a:t>
            </a:r>
            <a:r>
              <a:rPr lang="en-US" altLang="zh-CN">
                <a:solidFill>
                  <a:srgbClr val="000000"/>
                </a:solidFill>
                <a:latin typeface="宋体" panose="02010600030101010101" pitchFamily="2" charset="-122"/>
                <a:ea typeface="楷体_GB2312" pitchFamily="49" charset="-122"/>
                <a:sym typeface="+mn-ea"/>
              </a:rPr>
              <a:t>,</a:t>
            </a:r>
            <a:r>
              <a:rPr lang="zh-CN" altLang="en-US" dirty="0">
                <a:solidFill>
                  <a:srgbClr val="000000"/>
                </a:solidFill>
                <a:latin typeface="宋体" panose="02010600030101010101" pitchFamily="2" charset="-122"/>
                <a:ea typeface="楷体_GB2312" pitchFamily="49" charset="-122"/>
                <a:sym typeface="+mn-ea"/>
              </a:rPr>
              <a:t>以及图片中工人在简陋的条件下工作</a:t>
            </a:r>
            <a:r>
              <a:rPr lang="en-US" altLang="zh-CN">
                <a:solidFill>
                  <a:srgbClr val="000000"/>
                </a:solidFill>
                <a:latin typeface="宋体" panose="02010600030101010101" pitchFamily="2" charset="-122"/>
                <a:ea typeface="楷体_GB2312" pitchFamily="49" charset="-122"/>
                <a:sym typeface="+mn-ea"/>
              </a:rPr>
              <a:t>,</a:t>
            </a:r>
            <a:r>
              <a:rPr lang="zh-CN" altLang="en-US" dirty="0">
                <a:solidFill>
                  <a:srgbClr val="000000"/>
                </a:solidFill>
                <a:latin typeface="宋体" panose="02010600030101010101" pitchFamily="2" charset="-122"/>
                <a:ea typeface="楷体_GB2312" pitchFamily="49" charset="-122"/>
                <a:sym typeface="+mn-ea"/>
              </a:rPr>
              <a:t>都是艰苦奋斗的时代精神的体现</a:t>
            </a:r>
            <a:r>
              <a:rPr lang="en-US" altLang="zh-CN">
                <a:solidFill>
                  <a:srgbClr val="000000"/>
                </a:solidFill>
                <a:latin typeface="宋体" panose="02010600030101010101" pitchFamily="2" charset="-122"/>
                <a:ea typeface="楷体_GB2312" pitchFamily="49" charset="-122"/>
                <a:sym typeface="+mn-ea"/>
              </a:rPr>
              <a:t>,</a:t>
            </a:r>
            <a:r>
              <a:rPr lang="zh-CN" altLang="en-US" dirty="0">
                <a:solidFill>
                  <a:srgbClr val="000000"/>
                </a:solidFill>
                <a:latin typeface="宋体" panose="02010600030101010101" pitchFamily="2" charset="-122"/>
                <a:ea typeface="楷体_GB2312" pitchFamily="49" charset="-122"/>
                <a:sym typeface="+mn-ea"/>
              </a:rPr>
              <a:t>故</a:t>
            </a:r>
            <a:r>
              <a:rPr lang="en-US" altLang="zh-CN">
                <a:solidFill>
                  <a:srgbClr val="000000"/>
                </a:solidFill>
                <a:latin typeface="宋体" panose="02010600030101010101" pitchFamily="2" charset="-122"/>
                <a:ea typeface="楷体_GB2312" pitchFamily="49" charset="-122"/>
                <a:sym typeface="+mn-ea"/>
              </a:rPr>
              <a:t>D</a:t>
            </a:r>
            <a:r>
              <a:rPr lang="zh-CN" altLang="en-US" dirty="0">
                <a:solidFill>
                  <a:srgbClr val="000000"/>
                </a:solidFill>
                <a:latin typeface="宋体" panose="02010600030101010101" pitchFamily="2" charset="-122"/>
                <a:ea typeface="楷体_GB2312" pitchFamily="49" charset="-122"/>
                <a:sym typeface="+mn-ea"/>
              </a:rPr>
              <a:t>正确</a:t>
            </a:r>
            <a:r>
              <a:rPr lang="en-US" altLang="zh-CN">
                <a:solidFill>
                  <a:srgbClr val="000000"/>
                </a:solidFill>
                <a:latin typeface="宋体" panose="02010600030101010101" pitchFamily="2" charset="-122"/>
                <a:ea typeface="楷体_GB2312" pitchFamily="49" charset="-122"/>
                <a:sym typeface="+mn-ea"/>
              </a:rPr>
              <a:t>;1955</a:t>
            </a:r>
            <a:r>
              <a:rPr lang="zh-CN" altLang="en-US" dirty="0">
                <a:solidFill>
                  <a:srgbClr val="000000"/>
                </a:solidFill>
                <a:latin typeface="宋体" panose="02010600030101010101" pitchFamily="2" charset="-122"/>
                <a:ea typeface="楷体_GB2312" pitchFamily="49" charset="-122"/>
                <a:sym typeface="+mn-ea"/>
              </a:rPr>
              <a:t>年正值“一五”计划时期</a:t>
            </a:r>
            <a:r>
              <a:rPr lang="en-US" altLang="zh-CN">
                <a:solidFill>
                  <a:srgbClr val="000000"/>
                </a:solidFill>
                <a:latin typeface="宋体" panose="02010600030101010101" pitchFamily="2" charset="-122"/>
                <a:ea typeface="楷体_GB2312" pitchFamily="49" charset="-122"/>
                <a:sym typeface="+mn-ea"/>
              </a:rPr>
              <a:t>,</a:t>
            </a:r>
            <a:r>
              <a:rPr lang="zh-CN" altLang="en-US" dirty="0">
                <a:solidFill>
                  <a:srgbClr val="000000"/>
                </a:solidFill>
                <a:latin typeface="宋体" panose="02010600030101010101" pitchFamily="2" charset="-122"/>
                <a:ea typeface="楷体_GB2312" pitchFamily="49" charset="-122"/>
                <a:sym typeface="+mn-ea"/>
              </a:rPr>
              <a:t>研制出国产手表不是国民经济恢复的结果</a:t>
            </a:r>
            <a:r>
              <a:rPr lang="en-US" altLang="zh-CN">
                <a:solidFill>
                  <a:srgbClr val="000000"/>
                </a:solidFill>
                <a:latin typeface="宋体" panose="02010600030101010101" pitchFamily="2" charset="-122"/>
                <a:ea typeface="楷体_GB2312" pitchFamily="49" charset="-122"/>
                <a:sym typeface="+mn-ea"/>
              </a:rPr>
              <a:t>,</a:t>
            </a:r>
            <a:r>
              <a:rPr lang="zh-CN" altLang="en-US" dirty="0">
                <a:solidFill>
                  <a:srgbClr val="000000"/>
                </a:solidFill>
                <a:latin typeface="宋体" panose="02010600030101010101" pitchFamily="2" charset="-122"/>
                <a:ea typeface="楷体_GB2312" pitchFamily="49" charset="-122"/>
                <a:sym typeface="+mn-ea"/>
              </a:rPr>
              <a:t>排除</a:t>
            </a:r>
            <a:r>
              <a:rPr lang="en-US" altLang="zh-CN">
                <a:solidFill>
                  <a:srgbClr val="000000"/>
                </a:solidFill>
                <a:latin typeface="宋体" panose="02010600030101010101" pitchFamily="2" charset="-122"/>
                <a:ea typeface="楷体_GB2312" pitchFamily="49" charset="-122"/>
                <a:sym typeface="+mn-ea"/>
              </a:rPr>
              <a:t>A;“</a:t>
            </a:r>
            <a:r>
              <a:rPr lang="zh-CN" altLang="en-US" dirty="0">
                <a:solidFill>
                  <a:srgbClr val="000000"/>
                </a:solidFill>
                <a:latin typeface="宋体" panose="02010600030101010101" pitchFamily="2" charset="-122"/>
                <a:ea typeface="楷体_GB2312" pitchFamily="49" charset="-122"/>
                <a:sym typeface="+mn-ea"/>
              </a:rPr>
              <a:t>全面提升”不符合史实</a:t>
            </a:r>
            <a:r>
              <a:rPr lang="en-US" altLang="zh-CN">
                <a:solidFill>
                  <a:srgbClr val="000000"/>
                </a:solidFill>
                <a:latin typeface="宋体" panose="02010600030101010101" pitchFamily="2" charset="-122"/>
                <a:ea typeface="楷体_GB2312" pitchFamily="49" charset="-122"/>
                <a:sym typeface="+mn-ea"/>
              </a:rPr>
              <a:t>,</a:t>
            </a:r>
            <a:r>
              <a:rPr lang="zh-CN" altLang="en-US" dirty="0">
                <a:solidFill>
                  <a:srgbClr val="000000"/>
                </a:solidFill>
                <a:latin typeface="宋体" panose="02010600030101010101" pitchFamily="2" charset="-122"/>
                <a:ea typeface="楷体_GB2312" pitchFamily="49" charset="-122"/>
                <a:sym typeface="+mn-ea"/>
              </a:rPr>
              <a:t>排除</a:t>
            </a:r>
            <a:r>
              <a:rPr lang="en-US" altLang="zh-CN">
                <a:solidFill>
                  <a:srgbClr val="000000"/>
                </a:solidFill>
                <a:latin typeface="宋体" panose="02010600030101010101" pitchFamily="2" charset="-122"/>
                <a:ea typeface="楷体_GB2312" pitchFamily="49" charset="-122"/>
                <a:sym typeface="+mn-ea"/>
              </a:rPr>
              <a:t>B;</a:t>
            </a:r>
            <a:r>
              <a:rPr lang="zh-CN" altLang="en-US" dirty="0">
                <a:solidFill>
                  <a:srgbClr val="000000"/>
                </a:solidFill>
                <a:latin typeface="宋体" panose="02010600030101010101" pitchFamily="2" charset="-122"/>
                <a:ea typeface="楷体_GB2312" pitchFamily="49" charset="-122"/>
                <a:sym typeface="+mn-ea"/>
              </a:rPr>
              <a:t>材料体现的是奋斗</a:t>
            </a:r>
            <a:r>
              <a:rPr lang="en-US" altLang="zh-CN">
                <a:solidFill>
                  <a:srgbClr val="000000"/>
                </a:solidFill>
                <a:latin typeface="宋体" panose="02010600030101010101" pitchFamily="2" charset="-122"/>
                <a:ea typeface="楷体_GB2312" pitchFamily="49" charset="-122"/>
                <a:sym typeface="+mn-ea"/>
              </a:rPr>
              <a:t>,</a:t>
            </a:r>
            <a:r>
              <a:rPr lang="zh-CN" altLang="en-US" dirty="0">
                <a:solidFill>
                  <a:srgbClr val="000000"/>
                </a:solidFill>
                <a:latin typeface="宋体" panose="02010600030101010101" pitchFamily="2" charset="-122"/>
                <a:ea typeface="楷体_GB2312" pitchFamily="49" charset="-122"/>
                <a:sym typeface="+mn-ea"/>
              </a:rPr>
              <a:t>而不是节约</a:t>
            </a:r>
            <a:r>
              <a:rPr lang="en-US" altLang="zh-CN">
                <a:solidFill>
                  <a:srgbClr val="000000"/>
                </a:solidFill>
                <a:latin typeface="宋体" panose="02010600030101010101" pitchFamily="2" charset="-122"/>
                <a:ea typeface="楷体_GB2312" pitchFamily="49" charset="-122"/>
                <a:sym typeface="+mn-ea"/>
              </a:rPr>
              <a:t>,</a:t>
            </a:r>
            <a:r>
              <a:rPr lang="zh-CN" altLang="en-US" dirty="0">
                <a:solidFill>
                  <a:srgbClr val="000000"/>
                </a:solidFill>
                <a:latin typeface="宋体" panose="02010600030101010101" pitchFamily="2" charset="-122"/>
                <a:ea typeface="楷体_GB2312" pitchFamily="49" charset="-122"/>
                <a:sym typeface="+mn-ea"/>
              </a:rPr>
              <a:t>排除</a:t>
            </a:r>
            <a:r>
              <a:rPr lang="en-US" altLang="zh-CN">
                <a:solidFill>
                  <a:srgbClr val="000000"/>
                </a:solidFill>
                <a:latin typeface="宋体" panose="02010600030101010101" pitchFamily="2" charset="-122"/>
                <a:ea typeface="楷体_GB2312" pitchFamily="49" charset="-122"/>
                <a:sym typeface="+mn-ea"/>
              </a:rPr>
              <a:t>C</a:t>
            </a:r>
            <a:r>
              <a:rPr lang="zh-CN" altLang="en-US" dirty="0">
                <a:solidFill>
                  <a:srgbClr val="000000"/>
                </a:solidFill>
                <a:latin typeface="宋体" panose="02010600030101010101" pitchFamily="2" charset="-122"/>
                <a:ea typeface="楷体_GB2312" pitchFamily="49" charset="-122"/>
                <a:sym typeface="+mn-ea"/>
              </a:rPr>
              <a:t>。</a:t>
            </a:r>
            <a:endParaRPr lang="zh-CN" altLang="en-US">
              <a:solidFill>
                <a:srgbClr val="000000"/>
              </a:solidFill>
              <a:latin typeface="宋体" panose="02010600030101010101" pitchFamily="2" charset="-122"/>
              <a:ea typeface="楷体_GB2312" pitchFamily="49" charset="-122"/>
            </a:endParaRPr>
          </a:p>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人民代表大会制度；</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sym typeface="+mn-ea"/>
              </a:rPr>
              <a:t>中国共产党领导的多党合作和政治协商制度；</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民族区域自治制度</a:t>
            </a:r>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画个时间轴</a:t>
            </a:r>
          </a:p>
          <a:p>
            <a:r>
              <a:rPr lang="zh-CN" altLang="en-US"/>
              <a:t>剿灭土匪</a:t>
            </a:r>
            <a:r>
              <a:rPr lang="en-US" altLang="zh-CN"/>
              <a:t> </a:t>
            </a:r>
          </a:p>
          <a:p>
            <a:endParaRPr lang="en-US" altLang="zh-CN"/>
          </a:p>
          <a:p>
            <a:r>
              <a:rPr lang="en-US" altLang="zh-CN"/>
              <a:t>没收</a:t>
            </a:r>
            <a:r>
              <a:rPr lang="zh-CN" altLang="en-US"/>
              <a:t>官僚资本</a:t>
            </a:r>
            <a:r>
              <a:rPr lang="en-US" altLang="zh-CN"/>
              <a:t>，建立国营经济；稳定物价，统一财经；合理调整资本主义</a:t>
            </a:r>
            <a:r>
              <a:rPr lang="zh-CN" altLang="en-US"/>
              <a:t>工商业</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defTabSz="1171575"/>
            <a:r>
              <a:rPr lang="zh-CN" altLang="en-US"/>
              <a:t>政协</a:t>
            </a:r>
            <a:r>
              <a:rPr lang="en-US" altLang="zh-CN"/>
              <a:t>1949</a:t>
            </a:r>
            <a:r>
              <a:rPr lang="zh-CN" altLang="en-US"/>
              <a:t>年</a:t>
            </a:r>
            <a:r>
              <a:rPr lang="en-US" altLang="zh-CN"/>
              <a:t>9</a:t>
            </a:r>
            <a:r>
              <a:rPr lang="zh-CN" altLang="en-US"/>
              <a:t>月</a:t>
            </a:r>
            <a:r>
              <a:rPr lang="en-US" altLang="zh-CN"/>
              <a:t> </a:t>
            </a:r>
            <a:r>
              <a:rPr lang="zh-CN" altLang="en-US"/>
              <a:t>共同纲领</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marL="0" marR="0" lvl="0" indent="0" algn="l" defTabSz="914400" rtl="0" eaLnBrk="1" fontAlgn="base" latinLnBrk="0" hangingPunct="1">
              <a:lnSpc>
                <a:spcPct val="150000"/>
              </a:lnSpc>
              <a:spcBef>
                <a:spcPct val="0"/>
              </a:spcBef>
              <a:spcAft>
                <a:spcPct val="0"/>
              </a:spcAft>
              <a:buClrTx/>
              <a:buSzTx/>
              <a:buFontTx/>
              <a:buNone/>
            </a:pPr>
            <a:r>
              <a:rPr lang="zh-CN" b="1"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中华人民共和国成立初期外交的特点</a:t>
            </a:r>
            <a:endParaRPr lang="en-US" altLang="zh-CN" b="1" smtClean="0">
              <a:ln>
                <a:noFill/>
              </a:ln>
              <a:effectLst/>
              <a:latin typeface="Times New Roman" panose="02020603050405020304" pitchFamily="18" charset="0"/>
              <a:ea typeface="黑体" panose="02010609060101010101" pitchFamily="2" charset="-122"/>
              <a:cs typeface="Courier New" panose="02070309020205020404" pitchFamily="49" charset="0"/>
              <a:sym typeface="+mn-ea"/>
            </a:endParaRPr>
          </a:p>
          <a:p>
            <a:pPr marL="0" marR="0" lvl="0" indent="0" algn="l" defTabSz="914400" rtl="0" eaLnBrk="1" fontAlgn="base" latinLnBrk="0" hangingPunct="1">
              <a:lnSpc>
                <a:spcPct val="150000"/>
              </a:lnSpc>
              <a:spcBef>
                <a:spcPct val="0"/>
              </a:spcBef>
              <a:spcAft>
                <a:spcPct val="0"/>
              </a:spcAft>
              <a:buClrTx/>
              <a:buSzTx/>
              <a:buFontTx/>
              <a:buNone/>
            </a:pPr>
            <a:r>
              <a:rPr lang="en-US" altLang="zh-CN" b="1" smtClean="0">
                <a:ln>
                  <a:noFill/>
                </a:ln>
                <a:effectLst/>
                <a:latin typeface="Times New Roman" panose="02020603050405020304" pitchFamily="18" charset="0"/>
                <a:ea typeface="黑体" panose="02010609060101010101" pitchFamily="2" charset="-122"/>
                <a:cs typeface="Courier New" panose="02070309020205020404" pitchFamily="49" charset="0"/>
                <a:sym typeface="+mn-ea"/>
              </a:rPr>
              <a:t>(1)</a:t>
            </a:r>
            <a:r>
              <a:rPr lang="zh-CN" b="1"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平等性：新中国的外交政策均建立在独立自主的和平外交方针的基础上，体现了新中国主张在平等的基础上发展外交关系。</a:t>
            </a:r>
            <a:endParaRPr kumimoji="0" lang="zh-CN"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pPr>
            <a:r>
              <a:rPr lang="en-US" altLang="zh-CN" b="1" smtClean="0">
                <a:ln>
                  <a:noFill/>
                </a:ln>
                <a:effectLst/>
                <a:latin typeface="Times New Roman" panose="02020603050405020304" pitchFamily="18" charset="0"/>
                <a:ea typeface="黑体" panose="02010609060101010101" pitchFamily="2" charset="-122"/>
                <a:cs typeface="Courier New" panose="02070309020205020404" pitchFamily="49" charset="0"/>
                <a:sym typeface="+mn-ea"/>
              </a:rPr>
              <a:t>(2)</a:t>
            </a:r>
            <a:r>
              <a:rPr lang="zh-CN" b="1"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革命性：中华人民共和国成立初期确立的三大政策体现了与帝国主义针锋相对的斗争，表现出一种强烈的革命性。</a:t>
            </a:r>
            <a:endParaRPr kumimoji="0" lang="zh-CN"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pPr>
            <a:r>
              <a:rPr lang="en-US" altLang="zh-CN" b="1" smtClean="0">
                <a:ln>
                  <a:noFill/>
                </a:ln>
                <a:effectLst/>
                <a:latin typeface="Times New Roman" panose="02020603050405020304" pitchFamily="18" charset="0"/>
                <a:ea typeface="黑体" panose="02010609060101010101" pitchFamily="2" charset="-122"/>
                <a:cs typeface="Courier New" panose="02070309020205020404" pitchFamily="49" charset="0"/>
                <a:sym typeface="+mn-ea"/>
              </a:rPr>
              <a:t>(3)</a:t>
            </a:r>
            <a:r>
              <a:rPr lang="zh-CN" b="1"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结盟性：</a:t>
            </a:r>
            <a:r>
              <a:rPr lang="en-US" b="1" smtClean="0">
                <a:ln>
                  <a:noFill/>
                </a:ln>
                <a:effectLst/>
                <a:latin typeface="宋体" panose="02010600030101010101" pitchFamily="2" charset="-122"/>
                <a:ea typeface="黑体" panose="02010609060101010101" pitchFamily="2" charset="-122"/>
                <a:cs typeface="Times New Roman" panose="02020603050405020304" pitchFamily="18" charset="0"/>
                <a:sym typeface="+mn-ea"/>
              </a:rPr>
              <a:t>“</a:t>
            </a:r>
            <a:r>
              <a:rPr lang="zh-CN" b="1"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一边倒</a:t>
            </a:r>
            <a:r>
              <a:rPr lang="en-US" b="1" smtClean="0">
                <a:ln>
                  <a:noFill/>
                </a:ln>
                <a:effectLst/>
                <a:latin typeface="宋体" panose="02010600030101010101" pitchFamily="2" charset="-122"/>
                <a:ea typeface="黑体" panose="02010609060101010101" pitchFamily="2" charset="-122"/>
                <a:cs typeface="Times New Roman" panose="02020603050405020304" pitchFamily="18" charset="0"/>
                <a:sym typeface="+mn-ea"/>
              </a:rPr>
              <a:t>”</a:t>
            </a:r>
            <a:r>
              <a:rPr lang="zh-CN" b="1"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与苏联等国结盟，是新中国独立自主和平外交政策的一大特点。</a:t>
            </a:r>
            <a:endParaRPr kumimoji="0" lang="zh-CN"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pPr>
            <a:r>
              <a:rPr lang="en-US" altLang="zh-CN" b="1" smtClean="0">
                <a:ln>
                  <a:noFill/>
                </a:ln>
                <a:effectLst/>
                <a:latin typeface="Times New Roman" panose="02020603050405020304" pitchFamily="18" charset="0"/>
                <a:ea typeface="黑体" panose="02010609060101010101" pitchFamily="2" charset="-122"/>
                <a:cs typeface="Courier New" panose="02070309020205020404" pitchFamily="49" charset="0"/>
                <a:sym typeface="+mn-ea"/>
              </a:rPr>
              <a:t>(4)</a:t>
            </a:r>
            <a:r>
              <a:rPr lang="zh-CN" b="1"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过渡性：其形成过程是从革命型外交向国家型外交过渡的过程，如和平共处五项原则的提出，是为了同领近国家和新兴的民族独立国家发展友好关系，逐渐摆脱了国家制度和意识形态的束缚，是新中国外交政策成熟的标志。</a:t>
            </a:r>
          </a:p>
          <a:p>
            <a:pPr marL="0" marR="0" lvl="0" indent="0" algn="l" defTabSz="914400" rtl="0" eaLnBrk="1" fontAlgn="base" latinLnBrk="0" hangingPunct="1">
              <a:lnSpc>
                <a:spcPct val="150000"/>
              </a:lnSpc>
              <a:spcBef>
                <a:spcPct val="0"/>
              </a:spcBef>
              <a:spcAft>
                <a:spcPct val="0"/>
              </a:spcAft>
              <a:buClrTx/>
              <a:buSzTx/>
              <a:buFontTx/>
              <a:buNone/>
            </a:pPr>
            <a:endParaRPr kumimoji="0" lang="zh-CN"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sym typeface="+mn-ea"/>
            </a:endParaRPr>
          </a:p>
          <a:p>
            <a:pPr marL="0" marR="0" lvl="0" indent="0" algn="l" defTabSz="914400" rtl="0" eaLnBrk="1" fontAlgn="base" latinLnBrk="0" hangingPunct="1">
              <a:lnSpc>
                <a:spcPct val="150000"/>
              </a:lnSpc>
              <a:spcBef>
                <a:spcPct val="0"/>
              </a:spcBef>
              <a:spcAft>
                <a:spcPct val="0"/>
              </a:spcAft>
              <a:buClrTx/>
              <a:buSzTx/>
              <a:buFontTx/>
              <a:buNone/>
            </a:pPr>
            <a:r>
              <a:rPr kumimoji="0" lang="en-US" altLang="zh-CN"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rPr>
              <a:t>1954</a:t>
            </a:r>
            <a:r>
              <a:rPr kumimoji="0" lang="zh-CN" altLang="en-US"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rPr>
              <a:t>年日内瓦会议的背景：朝鲜战争停战后，美国企图从印度支那地区对中国进行军事威胁，为了和平解决朝鲜和印度支那问题，新中国首次以世界五大国的地位参加国际会议。</a:t>
            </a:r>
          </a:p>
          <a:p>
            <a:pPr marL="0" marR="0" lvl="0" indent="0" algn="l" defTabSz="914400" rtl="0" eaLnBrk="1" fontAlgn="base" latinLnBrk="0" hangingPunct="1">
              <a:lnSpc>
                <a:spcPct val="150000"/>
              </a:lnSpc>
              <a:spcBef>
                <a:spcPct val="0"/>
              </a:spcBef>
              <a:spcAft>
                <a:spcPct val="0"/>
              </a:spcAft>
              <a:buClrTx/>
              <a:buSzTx/>
              <a:buFontTx/>
              <a:buNone/>
            </a:pPr>
            <a:endParaRPr lang="zh-CN" altLang="en-US"/>
          </a:p>
          <a:p>
            <a:pPr marL="0" marR="0" lvl="0" indent="0" algn="l" defTabSz="914400" rtl="0" eaLnBrk="1" fontAlgn="base" latinLnBrk="0" hangingPunct="1">
              <a:lnSpc>
                <a:spcPct val="150000"/>
              </a:lnSpc>
              <a:spcBef>
                <a:spcPct val="0"/>
              </a:spcBef>
              <a:spcAft>
                <a:spcPct val="0"/>
              </a:spcAft>
              <a:buClrTx/>
              <a:buSzTx/>
              <a:buFontTx/>
              <a:buNone/>
            </a:pPr>
            <a:r>
              <a:rPr lang="zh-CN" altLang="en-US"/>
              <a:t>万隆会议的背景：</a:t>
            </a:r>
            <a:r>
              <a:rPr lang="zh-CN" altLang="en-US" b="1">
                <a:solidFill>
                  <a:srgbClr val="FF0000"/>
                </a:solidFill>
                <a:sym typeface="+mn-ea"/>
              </a:rPr>
              <a:t>①二战后亚非民族解放运动高涨，世界殖民体系瓦解； ②两极格局逐渐形成，国际局势紧张与缓和交织。</a:t>
            </a:r>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留意时间</a:t>
            </a:r>
          </a:p>
          <a:p>
            <a:r>
              <a:rPr lang="zh-CN" altLang="en-US"/>
              <a:t>对内改革、对外开放</a:t>
            </a:r>
          </a:p>
          <a:p>
            <a:r>
              <a:rPr lang="zh-CN" altLang="en-US"/>
              <a:t>目标确立（</a:t>
            </a:r>
            <a:r>
              <a:rPr lang="en-US" altLang="zh-CN"/>
              <a:t>1992</a:t>
            </a:r>
            <a:r>
              <a:rPr lang="zh-CN" altLang="en-US"/>
              <a: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en-US" altLang="zh-CN">
                <a:sym typeface="+mn-ea"/>
              </a:rPr>
              <a:t>没收</a:t>
            </a:r>
            <a:r>
              <a:rPr lang="zh-CN" altLang="en-US">
                <a:sym typeface="+mn-ea"/>
              </a:rPr>
              <a:t>官僚资本</a:t>
            </a:r>
            <a:r>
              <a:rPr lang="en-US" altLang="zh-CN">
                <a:sym typeface="+mn-ea"/>
              </a:rPr>
              <a:t>，建立国营经济；稳定物价，统一财经；合理调整资本主义</a:t>
            </a:r>
            <a:r>
              <a:rPr lang="zh-CN" altLang="en-US">
                <a:sym typeface="+mn-ea"/>
              </a:rPr>
              <a:t>工商业；</a:t>
            </a:r>
            <a:r>
              <a:rPr lang="zh-CN" altLang="en-US"/>
              <a:t>；④土地改革 ，封建地主土地所有制 →农民土地所有制。</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日期占位符 3"/>
          <p:cNvSpPr>
            <a:spLocks noGrp="1"/>
          </p:cNvSpPr>
          <p:nvPr>
            <p:ph type="dt" idx="10"/>
          </p:nvPr>
        </p:nvSpPr>
        <p:spPr/>
        <p:txBody>
          <a:bodyPr/>
          <a:lstStyle/>
          <a:p>
            <a:fld id="{B859D290-D985-411D-9682-F67D75E8F91D}" type="datetime1">
              <a:rPr lang="zh-CN" altLang="en-US" smtClean="0"/>
              <a:t>2021/4/28</a:t>
            </a:fld>
            <a:endParaRPr lang="zh-CN" altLang="en-US" sz="1200"/>
          </a:p>
        </p:txBody>
      </p:sp>
      <p:sp>
        <p:nvSpPr>
          <p:cNvPr id="5" name="灯片编号占位符 4"/>
          <p:cNvSpPr>
            <a:spLocks noGrp="1"/>
          </p:cNvSpPr>
          <p:nvPr>
            <p:ph type="sldNum" sz="quarter" idx="11"/>
          </p:nvPr>
        </p:nvSpPr>
        <p:spPr/>
        <p:txBody>
          <a:bodyPr/>
          <a:lstStyle/>
          <a:p>
            <a:fld id="{F86BACA0-EB3D-4B88-810F-2A2ECB2CFB33}" type="slidenum">
              <a:rPr lang="zh-CN" altLang="en-US" smtClean="0"/>
              <a:t>19</a:t>
            </a:fld>
            <a:endParaRPr lang="zh-CN" altLang="en-US" sz="120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en-US" altLang="zh-CN" b="1" dirty="0">
                <a:solidFill>
                  <a:srgbClr val="FF0000"/>
                </a:solidFill>
                <a:latin typeface="微软雅黑" panose="020B0503020204020204" charset="-122"/>
                <a:sym typeface="宋体" panose="02010600030101010101" pitchFamily="2" charset="-122"/>
              </a:rPr>
              <a:t>1.</a:t>
            </a:r>
            <a:r>
              <a:rPr lang="zh-CN" altLang="en-US" b="1" dirty="0">
                <a:solidFill>
                  <a:srgbClr val="FF0000"/>
                </a:solidFill>
                <a:latin typeface="微软雅黑" panose="020B0503020204020204" charset="-122"/>
                <a:sym typeface="宋体" panose="02010600030101010101" pitchFamily="2" charset="-122"/>
              </a:rPr>
              <a:t>“全方位”：</a:t>
            </a:r>
            <a:r>
              <a:rPr lang="zh-CN" altLang="en-US" b="1" dirty="0">
                <a:solidFill>
                  <a:srgbClr val="0000FF"/>
                </a:solidFill>
                <a:latin typeface="微软雅黑" panose="020B0503020204020204" charset="-122"/>
                <a:sym typeface="宋体" panose="02010600030101010101" pitchFamily="2" charset="-122"/>
              </a:rPr>
              <a:t>对世界所有国家和地区开放，无论发达国家还是发展中国家；</a:t>
            </a:r>
            <a:endParaRPr lang="en-US" altLang="zh-CN" b="1" dirty="0">
              <a:solidFill>
                <a:srgbClr val="0000FF"/>
              </a:solidFill>
              <a:latin typeface="微软雅黑" panose="020B0503020204020204" charset="-122"/>
              <a:ea typeface="微软雅黑" panose="020B0503020204020204" charset="-122"/>
              <a:sym typeface="宋体" panose="02010600030101010101" pitchFamily="2" charset="-122"/>
            </a:endParaRPr>
          </a:p>
          <a:p>
            <a:r>
              <a:rPr lang="en-US" altLang="zh-CN" b="1" dirty="0">
                <a:solidFill>
                  <a:srgbClr val="FF0000"/>
                </a:solidFill>
                <a:latin typeface="微软雅黑" panose="020B0503020204020204" charset="-122"/>
                <a:sym typeface="宋体" panose="02010600030101010101" pitchFamily="2" charset="-122"/>
              </a:rPr>
              <a:t>2.</a:t>
            </a:r>
            <a:r>
              <a:rPr lang="zh-CN" altLang="en-US" b="1" dirty="0">
                <a:solidFill>
                  <a:srgbClr val="FF0000"/>
                </a:solidFill>
                <a:latin typeface="微软雅黑" panose="020B0503020204020204" charset="-122"/>
                <a:sym typeface="宋体" panose="02010600030101010101" pitchFamily="2" charset="-122"/>
              </a:rPr>
              <a:t>“多层次”：从东到西，从沿海到内陆，从点到线到面，</a:t>
            </a:r>
            <a:r>
              <a:rPr lang="zh-CN" altLang="en-US" b="1" dirty="0">
                <a:solidFill>
                  <a:srgbClr val="0000FF"/>
                </a:solidFill>
                <a:latin typeface="微软雅黑" panose="020B0503020204020204" charset="-122"/>
                <a:sym typeface="宋体" panose="02010600030101010101" pitchFamily="2" charset="-122"/>
              </a:rPr>
              <a:t>；</a:t>
            </a:r>
            <a:endParaRPr lang="zh-CN" altLang="en-US" b="1" dirty="0">
              <a:solidFill>
                <a:srgbClr val="0000FF"/>
              </a:solidFill>
              <a:latin typeface="微软雅黑" panose="020B0503020204020204" charset="-122"/>
              <a:ea typeface="微软雅黑" panose="020B0503020204020204" charset="-122"/>
              <a:sym typeface="宋体" panose="02010600030101010101" pitchFamily="2" charset="-122"/>
            </a:endParaRPr>
          </a:p>
          <a:p>
            <a:r>
              <a:rPr lang="en-US" altLang="zh-CN" b="1" dirty="0">
                <a:solidFill>
                  <a:srgbClr val="FF0000"/>
                </a:solidFill>
                <a:latin typeface="微软雅黑" panose="020B0503020204020204" charset="-122"/>
                <a:sym typeface="宋体" panose="02010600030101010101" pitchFamily="2" charset="-122"/>
              </a:rPr>
              <a:t>3.</a:t>
            </a:r>
            <a:r>
              <a:rPr lang="zh-CN" altLang="en-US" b="1" dirty="0">
                <a:solidFill>
                  <a:srgbClr val="FF0000"/>
                </a:solidFill>
                <a:latin typeface="微软雅黑" panose="020B0503020204020204" charset="-122"/>
                <a:sym typeface="宋体" panose="02010600030101010101" pitchFamily="2" charset="-122"/>
              </a:rPr>
              <a:t>“宽领域”：</a:t>
            </a:r>
            <a:r>
              <a:rPr lang="zh-CN" altLang="en-US" b="1" dirty="0">
                <a:solidFill>
                  <a:srgbClr val="0000FF"/>
                </a:solidFill>
                <a:latin typeface="微软雅黑" panose="020B0503020204020204" charset="-122"/>
                <a:sym typeface="宋体" panose="02010600030101010101" pitchFamily="2" charset="-122"/>
              </a:rPr>
              <a:t>不仅经济领域，而且科技、卫生、体育、文化、教育等领域也对外开放。</a:t>
            </a:r>
            <a:endParaRPr lang="zh-CN" altLang="en-US" b="1" dirty="0">
              <a:solidFill>
                <a:srgbClr val="0000FF"/>
              </a:solidFill>
              <a:latin typeface="微软雅黑" panose="020B0503020204020204" charset="-122"/>
              <a:ea typeface="微软雅黑" panose="020B0503020204020204" charset="-122"/>
              <a:sym typeface="宋体" panose="02010600030101010101" pitchFamily="2" charset="-122"/>
            </a:endParaRPr>
          </a:p>
          <a:p>
            <a:endParaRPr lang="zh-CN" altLang="en-US"/>
          </a:p>
          <a:p>
            <a:r>
              <a:rPr lang="en-US" altLang="zh-CN"/>
              <a:t>1990</a:t>
            </a:r>
            <a:r>
              <a:rPr lang="zh-CN" altLang="en-US"/>
              <a:t>年浦东开放</a:t>
            </a:r>
            <a:r>
              <a:rPr lang="en-US" altLang="zh-CN"/>
              <a:t> 90</a:t>
            </a:r>
            <a:r>
              <a:rPr lang="zh-CN" altLang="en-US"/>
              <a:t>年代改革开放的重点和标志</a:t>
            </a:r>
          </a:p>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既然要加入世贸，中国打开市场，参与全球范围的贸易，</a:t>
            </a:r>
            <a:r>
              <a:rPr lang="zh-CN" altLang="en-US">
                <a:solidFill>
                  <a:srgbClr val="0000FF"/>
                </a:solidFill>
                <a:latin typeface="微软雅黑" panose="020B0503020204020204" charset="-122"/>
                <a:ea typeface="微软雅黑" panose="020B0503020204020204" charset="-122"/>
                <a:cs typeface="微软雅黑" panose="020B0503020204020204" charset="-122"/>
                <a:sym typeface="+mn-ea"/>
              </a:rPr>
              <a:t>进一步完善了社会主义市场经济体制。</a:t>
            </a:r>
          </a:p>
          <a:p>
            <a:endParaRPr lang="en-US" altLang="zh-CN"/>
          </a:p>
          <a:p>
            <a:pPr marL="0" lvl="0" indent="0" eaLnBrk="0" hangingPunct="0">
              <a:lnSpc>
                <a:spcPct val="110000"/>
              </a:lnSpc>
              <a:spcBef>
                <a:spcPct val="0"/>
              </a:spcBef>
              <a:buFontTx/>
              <a:buNone/>
            </a:pPr>
            <a:r>
              <a:rPr lang="zh-CN" altLang="en-US" b="1" dirty="0">
                <a:latin typeface="宋体" panose="02010600030101010101" pitchFamily="2" charset="-122"/>
                <a:sym typeface="+mn-ea"/>
              </a:rPr>
              <a:t>建立社会主义市场经济体制，是我国适应经济全球化的重要举措</a:t>
            </a:r>
            <a:r>
              <a:rPr lang="zh-CN" altLang="en-US" b="1">
                <a:latin typeface="宋体" panose="02010600030101010101" pitchFamily="2" charset="-122"/>
                <a:sym typeface="+mn-ea"/>
              </a:rPr>
              <a:t>。</a:t>
            </a:r>
            <a:r>
              <a:rPr lang="zh-CN" altLang="en-US" b="1" dirty="0">
                <a:latin typeface="宋体" panose="02010600030101010101" pitchFamily="2" charset="-122"/>
                <a:sym typeface="+mn-ea"/>
              </a:rPr>
              <a:t>有利于推动经济全球化的发展</a:t>
            </a:r>
            <a:endParaRPr lang="zh-CN" altLang="en-US" b="1" dirty="0">
              <a:latin typeface="宋体" panose="02010600030101010101" pitchFamily="2" charset="-122"/>
            </a:endParaRPr>
          </a:p>
          <a:p>
            <a:endParaRPr lang="en-US" altLang="zh-CN"/>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sym typeface="+mn-ea"/>
              </a:rPr>
              <a:t>【答案】示例1：论题：广播节目能够反映不同的时代特征</a:t>
            </a:r>
            <a:endParaRPr lang="zh-CN" altLang="en-US"/>
          </a:p>
          <a:p>
            <a:r>
              <a:rPr lang="zh-CN" altLang="en-US">
                <a:sym typeface="+mn-ea"/>
              </a:rPr>
              <a:t>阐述：上述节目反映了“文革”时期、改革开放初期和中国加入世界贸易组织后的时代大背景。“文革”时期坚持“以阶级斗争为纲”口号，突出革命思想，所以“教唱革命现代京剧”节目就是那个时代的直接体现，而“人民公社”和“知青”更加直接地打上“文革”的时代印迹。改革开放初期的“广告”“国际讲坛”等节目，体现了商业经济的发展和对国际社会了解的需求。中国加入世贸组织后，节目加入对经济辞典、法治社会、股市、世界信息、天气预报等的报道，有利于推动民众对相关热点问题的认识和学习。与此同时，一些传统节目的持续播出，也反映了国家媒体对相关问题的重视，如倡导体育与学习精神，关注军队与国防，传播科学与人文，介绍国际国内新闻，是人们了解国内外大事的重要窗口。</a:t>
            </a:r>
            <a:endParaRPr lang="zh-CN" altLang="en-US"/>
          </a:p>
          <a:p>
            <a:r>
              <a:rPr lang="zh-CN" altLang="en-US">
                <a:sym typeface="+mn-ea"/>
              </a:rPr>
              <a:t>由此可见，广播节目深受时代的影响，反映了不同的时代特征，是我们学习与了解历史的重要途径。</a:t>
            </a:r>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en-US" altLang="zh-CN"/>
              <a:t>1965</a:t>
            </a:r>
            <a:r>
              <a:rPr lang="zh-CN" altLang="en-US"/>
              <a:t>年形成，学前教育、大中小学教育及成人教育初具规模，全日制、半工半读、业余教育共同发展</a:t>
            </a:r>
          </a:p>
          <a:p>
            <a:endParaRPr lang="zh-CN" altLang="en-US"/>
          </a:p>
          <a:p>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sym typeface="+mn-ea"/>
              </a:rPr>
              <a:t>两弹一星：核弹（原子弹</a:t>
            </a:r>
            <a:r>
              <a:rPr lang="en-US" altLang="zh-CN" dirty="0">
                <a:solidFill>
                  <a:srgbClr val="FF0000"/>
                </a:solidFill>
                <a:latin typeface="宋体" panose="02010600030101010101" pitchFamily="2" charset="-122"/>
                <a:ea typeface="宋体" panose="02010600030101010101" pitchFamily="2" charset="-122"/>
                <a:cs typeface="Times New Roman" panose="02020603050405020304" pitchFamily="18" charset="0"/>
                <a:sym typeface="+mn-ea"/>
              </a:rPr>
              <a:t>1964</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sym typeface="+mn-ea"/>
              </a:rPr>
              <a:t>年、氢弹</a:t>
            </a:r>
            <a:r>
              <a:rPr lang="en-US" altLang="zh-CN" dirty="0">
                <a:solidFill>
                  <a:srgbClr val="FF0000"/>
                </a:solidFill>
                <a:latin typeface="宋体" panose="02010600030101010101" pitchFamily="2" charset="-122"/>
                <a:ea typeface="宋体" panose="02010600030101010101" pitchFamily="2" charset="-122"/>
                <a:cs typeface="Times New Roman" panose="02020603050405020304" pitchFamily="18" charset="0"/>
                <a:sym typeface="+mn-ea"/>
              </a:rPr>
              <a:t>1967</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sym typeface="+mn-ea"/>
              </a:rPr>
              <a:t>年）、导弹</a:t>
            </a:r>
            <a:r>
              <a:rPr lang="en-US" altLang="zh-CN" dirty="0">
                <a:solidFill>
                  <a:srgbClr val="FF0000"/>
                </a:solidFill>
                <a:latin typeface="宋体" panose="02010600030101010101" pitchFamily="2" charset="-122"/>
                <a:ea typeface="宋体" panose="02010600030101010101" pitchFamily="2" charset="-122"/>
                <a:cs typeface="Times New Roman" panose="02020603050405020304" pitchFamily="18" charset="0"/>
                <a:sym typeface="+mn-ea"/>
              </a:rPr>
              <a:t>1964</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sym typeface="+mn-ea"/>
              </a:rPr>
              <a:t>年、人造地球卫星</a:t>
            </a:r>
            <a:r>
              <a:rPr lang="en-US" altLang="zh-CN" dirty="0">
                <a:solidFill>
                  <a:srgbClr val="FF0000"/>
                </a:solidFill>
                <a:latin typeface="宋体" panose="02010600030101010101" pitchFamily="2" charset="-122"/>
                <a:ea typeface="宋体" panose="02010600030101010101" pitchFamily="2" charset="-122"/>
                <a:cs typeface="Times New Roman" panose="02020603050405020304" pitchFamily="18" charset="0"/>
                <a:sym typeface="+mn-ea"/>
              </a:rPr>
              <a:t>1970</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sym typeface="+mn-ea"/>
              </a:rPr>
              <a:t>年</a:t>
            </a:r>
          </a:p>
          <a:p>
            <a:endPar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sym typeface="+mn-ea"/>
            </a:endParaRPr>
          </a:p>
          <a:p>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sym typeface="+mn-ea"/>
              </a:rPr>
              <a:t>打破美、苏等国对核武器和空间技术的垄断</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略</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过渡时期总路线是“一化三改”</a:t>
            </a:r>
            <a:r>
              <a:rPr lang="en-US" altLang="zh-CN"/>
              <a:t>/</a:t>
            </a:r>
            <a:r>
              <a:rPr lang="zh-CN" altLang="en-US"/>
              <a:t>“一体两翼”的总路线。“一化”就是逐步实现国家的社会主义工业化，这是主体；“三改”即逐步实现国家对农业、手工业、资本主义工商业的社会主义改造。</a:t>
            </a:r>
          </a:p>
          <a:p>
            <a:endParaRPr lang="zh-CN" altLang="en-US"/>
          </a:p>
          <a:p>
            <a:r>
              <a:rPr lang="zh-CN" altLang="en-US" b="1" dirty="0">
                <a:latin typeface="宋体" panose="02010600030101010101" pitchFamily="2" charset="-122"/>
                <a:sym typeface="+mn-ea"/>
              </a:rPr>
              <a:t>和平赎买：</a:t>
            </a:r>
            <a:r>
              <a:rPr lang="zh-CN" altLang="en-US"/>
              <a:t>对资产阶级的生产资料通过和平方式并采取有偿办法实行国有化，</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smtClean="0">
                <a:ln>
                  <a:noFill/>
                </a:ln>
                <a:effectLst/>
                <a:latin typeface="微软雅黑" panose="020B0503020204020204" charset="-122"/>
                <a:ea typeface="微软雅黑" panose="020B0503020204020204" charset="-122"/>
                <a:sym typeface="+mn-ea"/>
              </a:rPr>
              <a:t>所有制结构</a:t>
            </a:r>
            <a:endParaRPr kumimoji="0" lang="zh-CN" altLang="en-US" u="none" strike="noStrike" cap="none" normalizeH="0" baseline="0" smtClean="0">
              <a:ln>
                <a:noFill/>
              </a:ln>
              <a:effectLst/>
              <a:latin typeface="微软雅黑" panose="020B0503020204020204" charset="-122"/>
              <a:ea typeface="微软雅黑" panose="020B0503020204020204" charset="-122"/>
            </a:endParaRPr>
          </a:p>
          <a:p>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latin typeface="楷体" panose="02010609060101010101" charset="-122"/>
                <a:ea typeface="楷体" panose="02010609060101010101" charset="-122"/>
                <a:cs typeface="楷体" panose="02010609060101010101" charset="-122"/>
                <a:sym typeface="+mn-ea"/>
              </a:rPr>
              <a:t> </a:t>
            </a:r>
            <a:r>
              <a:rPr lang="zh-CN" altLang="en-US" dirty="0">
                <a:latin typeface="楷体" panose="02010609060101010101" charset="-122"/>
                <a:ea typeface="楷体" panose="02010609060101010101" charset="-122"/>
                <a:cs typeface="楷体" panose="02010609060101010101" charset="-122"/>
                <a:sym typeface="+mn-ea"/>
              </a:rPr>
              <a:t>“两只拳头出击”，既</a:t>
            </a:r>
            <a:r>
              <a:rPr lang="zh-CN" altLang="en-US">
                <a:latin typeface="楷体" panose="02010609060101010101" charset="-122"/>
                <a:ea typeface="楷体" panose="02010609060101010101" charset="-122"/>
                <a:cs typeface="楷体" panose="02010609060101010101" charset="-122"/>
                <a:sym typeface="+mn-ea"/>
              </a:rPr>
              <a:t>反对美国的侵略政策和战争政策，又反对苏联的大国主义和霸权主义。</a:t>
            </a:r>
            <a:r>
              <a:rPr lang="en-US" altLang="zh-CN" dirty="0">
                <a:latin typeface="楷体" panose="02010609060101010101" charset="-122"/>
                <a:ea typeface="楷体" panose="02010609060101010101" charset="-122"/>
                <a:cs typeface="楷体" panose="02010609060101010101" charset="-122"/>
                <a:sym typeface="+mn-ea"/>
              </a:rPr>
              <a:t>“</a:t>
            </a:r>
            <a:r>
              <a:rPr lang="zh-CN" altLang="en-US" dirty="0">
                <a:latin typeface="楷体" panose="02010609060101010101" charset="-122"/>
                <a:ea typeface="楷体" panose="02010609060101010101" charset="-122"/>
                <a:cs typeface="楷体" panose="02010609060101010101" charset="-122"/>
                <a:sym typeface="+mn-ea"/>
              </a:rPr>
              <a:t>中间地带</a:t>
            </a:r>
            <a:r>
              <a:rPr lang="en-US" altLang="zh-CN" dirty="0">
                <a:latin typeface="楷体" panose="02010609060101010101" charset="-122"/>
                <a:ea typeface="楷体" panose="02010609060101010101" charset="-122"/>
                <a:cs typeface="楷体" panose="02010609060101010101" charset="-122"/>
                <a:sym typeface="+mn-ea"/>
              </a:rPr>
              <a:t>”</a:t>
            </a:r>
            <a:r>
              <a:rPr lang="zh-CN" altLang="en-US" dirty="0">
                <a:latin typeface="楷体" panose="02010609060101010101" charset="-122"/>
                <a:ea typeface="楷体" panose="02010609060101010101" charset="-122"/>
                <a:cs typeface="楷体" panose="02010609060101010101" charset="-122"/>
                <a:sym typeface="+mn-ea"/>
              </a:rPr>
              <a:t>有两部分，一部分是指亚洲、非洲、拉丁美洲的广大经济落后的国家，一部分是指以欧洲为代表的帝国主义国家和发达的资本主义国家，这两部分都反对美国的控制。在东欧各国则发生反对苏联控制的问题。</a:t>
            </a:r>
            <a:endParaRPr lang="zh-CN" altLang="en-US"/>
          </a:p>
          <a:p>
            <a:r>
              <a:rPr lang="zh-CN" altLang="en-US" b="1" dirty="0">
                <a:latin typeface="宋体" panose="02010600030101010101" pitchFamily="2" charset="-122"/>
                <a:sym typeface="+mn-ea"/>
              </a:rPr>
              <a:t>背景：美国继续推行反华政策</a:t>
            </a:r>
            <a:r>
              <a:rPr lang="zh-CN" altLang="en-US" b="1" dirty="0">
                <a:latin typeface="宋体" panose="02010600030101010101" pitchFamily="2" charset="-122"/>
                <a:cs typeface="Calibri" panose="020F0502020204030204" charset="0"/>
                <a:sym typeface="+mn-ea"/>
              </a:rPr>
              <a:t>；</a:t>
            </a:r>
            <a:r>
              <a:rPr lang="zh-CN" altLang="en-US" b="1" dirty="0">
                <a:latin typeface="宋体" panose="02010600030101010101" pitchFamily="2" charset="-122"/>
                <a:sym typeface="+mn-ea"/>
              </a:rPr>
              <a:t>从</a:t>
            </a:r>
            <a:r>
              <a:rPr lang="en-US" altLang="zh-CN" b="1" dirty="0">
                <a:latin typeface="宋体" panose="02010600030101010101" pitchFamily="2" charset="-122"/>
                <a:cs typeface="Calibri" panose="020F0502020204030204" charset="0"/>
                <a:sym typeface="+mn-ea"/>
              </a:rPr>
              <a:t>1956</a:t>
            </a:r>
            <a:r>
              <a:rPr lang="zh-CN" altLang="en-US" b="1" dirty="0">
                <a:latin typeface="宋体" panose="02010600030101010101" pitchFamily="2" charset="-122"/>
                <a:cs typeface="Calibri" panose="020F0502020204030204" charset="0"/>
                <a:sym typeface="+mn-ea"/>
              </a:rPr>
              <a:t>年</a:t>
            </a:r>
            <a:r>
              <a:rPr lang="zh-CN" altLang="en-US" b="1" dirty="0">
                <a:latin typeface="宋体" panose="02010600030101010101" pitchFamily="2" charset="-122"/>
                <a:sym typeface="+mn-ea"/>
              </a:rPr>
              <a:t>苏共“二十大”起，由于苏联推行霸权主义政策，中苏关系恶化</a:t>
            </a:r>
            <a:r>
              <a:rPr lang="zh-CN" altLang="en-US" b="1" dirty="0">
                <a:latin typeface="宋体" panose="02010600030101010101" pitchFamily="2" charset="-122"/>
                <a:cs typeface="Calibri" panose="020F0502020204030204" charset="0"/>
                <a:sym typeface="+mn-ea"/>
              </a:rPr>
              <a:t>；亚非民族解放运动高涨</a:t>
            </a:r>
          </a:p>
          <a:p>
            <a:endParaRPr lang="zh-CN" altLang="en-US"/>
          </a:p>
          <a:p>
            <a:pPr algn="l" eaLnBrk="0" hangingPunct="0">
              <a:lnSpc>
                <a:spcPct val="100000"/>
              </a:lnSpc>
              <a:buNone/>
            </a:pPr>
            <a:r>
              <a:rPr lang="en-US" altLang="zh-CN">
                <a:latin typeface="楷体" panose="02010609060101010101" charset="-122"/>
                <a:ea typeface="楷体" panose="02010609060101010101" charset="-122"/>
                <a:cs typeface="楷体" panose="02010609060101010101" charset="-122"/>
                <a:sym typeface="+mn-ea"/>
              </a:rPr>
              <a:t>“一条线”</a:t>
            </a:r>
            <a:r>
              <a:rPr lang="zh-CN" altLang="en-US">
                <a:latin typeface="楷体" panose="02010609060101010101" charset="-122"/>
                <a:ea typeface="楷体" panose="02010609060101010101" charset="-122"/>
                <a:cs typeface="楷体" panose="02010609060101010101" charset="-122"/>
                <a:sym typeface="+mn-ea"/>
              </a:rPr>
              <a:t>：</a:t>
            </a:r>
            <a:r>
              <a:rPr lang="en-US" altLang="zh-CN">
                <a:latin typeface="楷体" panose="02010609060101010101" charset="-122"/>
                <a:ea typeface="楷体" panose="02010609060101010101" charset="-122"/>
                <a:cs typeface="楷体" panose="02010609060101010101" charset="-122"/>
                <a:sym typeface="+mn-ea"/>
              </a:rPr>
              <a:t>从日本</a:t>
            </a:r>
            <a:r>
              <a:rPr lang="zh-CN" altLang="en-US">
                <a:latin typeface="楷体" panose="02010609060101010101" charset="-122"/>
                <a:ea typeface="楷体" panose="02010609060101010101" charset="-122"/>
                <a:cs typeface="楷体" panose="02010609060101010101" charset="-122"/>
                <a:sym typeface="+mn-ea"/>
              </a:rPr>
              <a:t>、</a:t>
            </a:r>
            <a:r>
              <a:rPr lang="en-US" altLang="zh-CN">
                <a:latin typeface="楷体" panose="02010609060101010101" charset="-122"/>
                <a:ea typeface="楷体" panose="02010609060101010101" charset="-122"/>
                <a:cs typeface="楷体" panose="02010609060101010101" charset="-122"/>
                <a:sym typeface="+mn-ea"/>
              </a:rPr>
              <a:t>中国经巴基斯坦、伊朗、土耳其到欧洲再到美国这一条线上的国家</a:t>
            </a:r>
            <a:r>
              <a:rPr lang="en-US" altLang="zh-CN">
                <a:solidFill>
                  <a:srgbClr val="FF0000"/>
                </a:solidFill>
                <a:latin typeface="楷体" panose="02010609060101010101" charset="-122"/>
                <a:ea typeface="楷体" panose="02010609060101010101" charset="-122"/>
                <a:cs typeface="楷体" panose="02010609060101010101" charset="-122"/>
                <a:sym typeface="+mn-ea"/>
              </a:rPr>
              <a:t>联合抗苏</a:t>
            </a:r>
            <a:r>
              <a:rPr lang="en-US" altLang="zh-CN">
                <a:latin typeface="楷体" panose="02010609060101010101" charset="-122"/>
                <a:ea typeface="楷体" panose="02010609060101010101" charset="-122"/>
                <a:cs typeface="楷体" panose="02010609060101010101" charset="-122"/>
                <a:sym typeface="+mn-ea"/>
              </a:rPr>
              <a:t>，形成</a:t>
            </a:r>
            <a:r>
              <a:rPr lang="en-US" altLang="zh-CN">
                <a:solidFill>
                  <a:srgbClr val="FF0000"/>
                </a:solidFill>
                <a:latin typeface="楷体" panose="02010609060101010101" charset="-122"/>
                <a:ea typeface="楷体" panose="02010609060101010101" charset="-122"/>
                <a:cs typeface="楷体" panose="02010609060101010101" charset="-122"/>
                <a:sym typeface="+mn-ea"/>
              </a:rPr>
              <a:t>国际反霸统一战线</a:t>
            </a:r>
            <a:r>
              <a:rPr lang="en-US" altLang="zh-CN">
                <a:latin typeface="楷体" panose="02010609060101010101" charset="-122"/>
                <a:ea typeface="楷体" panose="02010609060101010101" charset="-122"/>
                <a:cs typeface="楷体" panose="02010609060101010101" charset="-122"/>
                <a:sym typeface="+mn-ea"/>
              </a:rPr>
              <a:t>。</a:t>
            </a:r>
            <a:endParaRPr lang="en-US" altLang="zh-CN" b="0">
              <a:latin typeface="楷体" panose="02010609060101010101" charset="-122"/>
              <a:ea typeface="楷体" panose="02010609060101010101" charset="-122"/>
              <a:cs typeface="楷体" panose="02010609060101010101" charset="-122"/>
            </a:endParaRPr>
          </a:p>
          <a:p>
            <a:pPr algn="l" eaLnBrk="0" hangingPunct="0">
              <a:lnSpc>
                <a:spcPct val="100000"/>
              </a:lnSpc>
              <a:buNone/>
            </a:pPr>
            <a:r>
              <a:rPr lang="en-US" altLang="zh-CN">
                <a:latin typeface="楷体" panose="02010609060101010101" charset="-122"/>
                <a:ea typeface="楷体" panose="02010609060101010101" charset="-122"/>
                <a:cs typeface="楷体" panose="02010609060101010101" charset="-122"/>
                <a:sym typeface="+mn-ea"/>
              </a:rPr>
              <a:t>“一大片”指“一条线”周围的国家，其目的是团结“一条线”和“一大片”的所有国家，</a:t>
            </a:r>
            <a:r>
              <a:rPr lang="en-US" altLang="zh-CN">
                <a:solidFill>
                  <a:srgbClr val="FF0000"/>
                </a:solidFill>
                <a:latin typeface="楷体" panose="02010609060101010101" charset="-122"/>
                <a:ea typeface="楷体" panose="02010609060101010101" charset="-122"/>
                <a:cs typeface="楷体" panose="02010609060101010101" charset="-122"/>
                <a:sym typeface="+mn-ea"/>
              </a:rPr>
              <a:t>共同对付苏联</a:t>
            </a:r>
            <a:r>
              <a:rPr lang="en-US" altLang="zh-CN">
                <a:latin typeface="楷体" panose="02010609060101010101" charset="-122"/>
                <a:ea typeface="楷体" panose="02010609060101010101" charset="-122"/>
                <a:cs typeface="楷体" panose="02010609060101010101" charset="-122"/>
                <a:sym typeface="+mn-ea"/>
              </a:rPr>
              <a:t>的扩张势头</a:t>
            </a:r>
            <a:r>
              <a:rPr lang="zh-CN" altLang="en-US">
                <a:latin typeface="楷体" panose="02010609060101010101" charset="-122"/>
                <a:ea typeface="楷体" panose="02010609060101010101" charset="-122"/>
                <a:cs typeface="楷体" panose="02010609060101010101" charset="-122"/>
                <a:sym typeface="+mn-ea"/>
              </a:rPr>
              <a:t>，</a:t>
            </a:r>
            <a:r>
              <a:rPr lang="en-US" altLang="zh-CN">
                <a:latin typeface="楷体" panose="02010609060101010101" charset="-122"/>
                <a:ea typeface="楷体" panose="02010609060101010101" charset="-122"/>
                <a:cs typeface="楷体" panose="02010609060101010101" charset="-122"/>
                <a:sym typeface="+mn-ea"/>
              </a:rPr>
              <a:t>建立</a:t>
            </a:r>
            <a:r>
              <a:rPr lang="en-US" altLang="zh-CN">
                <a:solidFill>
                  <a:srgbClr val="FF0000"/>
                </a:solidFill>
                <a:latin typeface="楷体" panose="02010609060101010101" charset="-122"/>
                <a:ea typeface="楷体" panose="02010609060101010101" charset="-122"/>
                <a:cs typeface="楷体" panose="02010609060101010101" charset="-122"/>
                <a:sym typeface="+mn-ea"/>
              </a:rPr>
              <a:t>包括美国在内的国际反霸统一战线</a:t>
            </a:r>
            <a:r>
              <a:rPr lang="en-US" altLang="zh-CN">
                <a:latin typeface="楷体" panose="02010609060101010101" charset="-122"/>
                <a:ea typeface="楷体" panose="02010609060101010101" charset="-122"/>
                <a:cs typeface="楷体" panose="02010609060101010101" charset="-122"/>
                <a:sym typeface="+mn-ea"/>
              </a:rPr>
              <a:t>，</a:t>
            </a:r>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具体是指第一人民公社规模大，第二人民公社公有化程度高。</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41" y="1122675"/>
            <a:ext cx="9143048" cy="2388263"/>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41" y="3603039"/>
            <a:ext cx="9143048" cy="165622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199765" indent="0" algn="ctr">
              <a:buNone/>
              <a:defRPr sz="1600"/>
            </a:lvl8pPr>
            <a:lvl9pPr marL="3656965" indent="0" algn="ctr">
              <a:buNone/>
              <a:defRPr sz="1600"/>
            </a:lvl9pPr>
          </a:lstStyle>
          <a:p>
            <a:r>
              <a:rPr lang="zh-CN" altLang="en-US" smtClean="0"/>
              <a:t>单击此处编辑母版副标题样式</a:t>
            </a: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63" y="1710213"/>
            <a:ext cx="10514505" cy="2853529"/>
          </a:xfrm>
          <a:prstGeom prst="rect">
            <a:avLst/>
          </a:prstGeo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63" y="4590738"/>
            <a:ext cx="10514505" cy="1500604"/>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199765" indent="0">
              <a:buNone/>
              <a:defRPr sz="1600">
                <a:solidFill>
                  <a:schemeClr val="tx1">
                    <a:tint val="75000"/>
                  </a:schemeClr>
                </a:solidFill>
              </a:defRPr>
            </a:lvl8pPr>
            <a:lvl9pPr marL="3656965" indent="0">
              <a:buNone/>
              <a:defRPr sz="1600">
                <a:solidFill>
                  <a:schemeClr val="tx1">
                    <a:tint val="75000"/>
                  </a:schemeClr>
                </a:solidFill>
              </a:defRPr>
            </a:lvl9pPr>
          </a:lstStyle>
          <a:p>
            <a:pPr lvl="0"/>
            <a:r>
              <a:rPr lang="zh-CN" altLang="en-US" smtClean="0"/>
              <a:t>单击此处编辑母版文本样式</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113" y="1826132"/>
            <a:ext cx="5181060" cy="4352547"/>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1557" y="1826132"/>
            <a:ext cx="5181060" cy="4352547"/>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01" y="365226"/>
            <a:ext cx="10514505" cy="1325931"/>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650" y="1778932"/>
            <a:ext cx="4873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650" y="2666119"/>
            <a:ext cx="4873066" cy="3525263"/>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286" y="1778932"/>
            <a:ext cx="4897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286" y="2666119"/>
            <a:ext cx="4897066" cy="3525263"/>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3931827" cy="1600645"/>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648" y="987699"/>
            <a:ext cx="6171557" cy="4874979"/>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01" y="2057972"/>
            <a:ext cx="3931827" cy="381264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199765" indent="0">
              <a:buNone/>
              <a:defRPr sz="1000"/>
            </a:lvl8pPr>
            <a:lvl9pPr marL="3656965" indent="0">
              <a:buNone/>
              <a:defRPr sz="1000"/>
            </a:lvl9pPr>
          </a:lstStyle>
          <a:p>
            <a:pPr lvl="0"/>
            <a:r>
              <a:rPr lang="zh-CN" altLang="en-US" smtClean="0"/>
              <a:t>单击此处编辑母版文本样式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4164915" cy="1600645"/>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648" y="457328"/>
            <a:ext cx="6171557" cy="5405351"/>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199765" indent="0">
              <a:buNone/>
              <a:defRPr sz="2000"/>
            </a:lvl8pPr>
            <a:lvl9pPr marL="3656965" indent="0">
              <a:buNone/>
              <a:defRPr sz="2000"/>
            </a:lvl9pPr>
          </a:lstStyle>
          <a:p>
            <a:endParaRPr lang="zh-CN" altLang="en-US"/>
          </a:p>
        </p:txBody>
      </p:sp>
      <p:sp>
        <p:nvSpPr>
          <p:cNvPr id="4" name="文本占位符 3"/>
          <p:cNvSpPr>
            <a:spLocks noGrp="1"/>
          </p:cNvSpPr>
          <p:nvPr>
            <p:ph type="body" sz="half" idx="2"/>
          </p:nvPr>
        </p:nvSpPr>
        <p:spPr>
          <a:xfrm>
            <a:off x="839701" y="2057972"/>
            <a:ext cx="4164915" cy="3812647"/>
          </a:xfrm>
          <a:prstGeom prst="rect">
            <a:avLst/>
          </a:prstGeo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199765" indent="0">
              <a:buNone/>
              <a:defRPr sz="1400"/>
            </a:lvl8pPr>
            <a:lvl9pPr marL="3656965" indent="0">
              <a:buNone/>
              <a:defRPr sz="1400"/>
            </a:lvl9pPr>
          </a:lstStyle>
          <a:p>
            <a:pPr lvl="0"/>
            <a:r>
              <a:rPr lang="zh-CN" altLang="en-US" smtClean="0"/>
              <a:t>单击此处编辑母版文本样式</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991" y="365226"/>
            <a:ext cx="2628626" cy="5813452"/>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113" y="365226"/>
            <a:ext cx="7733494" cy="5813452"/>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41" y="1122675"/>
            <a:ext cx="9143048" cy="2388263"/>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41" y="3603039"/>
            <a:ext cx="9143048" cy="165622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199765" indent="0" algn="ctr">
              <a:buNone/>
              <a:defRPr sz="1600"/>
            </a:lvl8pPr>
            <a:lvl9pPr marL="3656965" indent="0" algn="ctr">
              <a:buNone/>
              <a:defRPr sz="1600"/>
            </a:lvl9pPr>
          </a:lstStyle>
          <a:p>
            <a:r>
              <a:rPr lang="zh-CN" altLang="en-US" smtClean="0"/>
              <a:t>单击此处编辑母版副标题样式</a:t>
            </a:r>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63" y="1710213"/>
            <a:ext cx="10514505" cy="2853529"/>
          </a:xfrm>
          <a:prstGeom prst="rect">
            <a:avLst/>
          </a:prstGeo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63" y="4590738"/>
            <a:ext cx="10514505" cy="1500604"/>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199765" indent="0">
              <a:buNone/>
              <a:defRPr sz="1600">
                <a:solidFill>
                  <a:schemeClr val="tx1">
                    <a:tint val="75000"/>
                  </a:schemeClr>
                </a:solidFill>
              </a:defRPr>
            </a:lvl8pPr>
            <a:lvl9pPr marL="3656965" indent="0">
              <a:buNone/>
              <a:defRPr sz="1600">
                <a:solidFill>
                  <a:schemeClr val="tx1">
                    <a:tint val="75000"/>
                  </a:schemeClr>
                </a:solidFill>
              </a:defRPr>
            </a:lvl9pPr>
          </a:lstStyle>
          <a:p>
            <a:pPr lvl="0"/>
            <a:r>
              <a:rPr lang="zh-CN" altLang="en-US" smtClean="0"/>
              <a:t>单击此处编辑母版文本样式</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113" y="1826132"/>
            <a:ext cx="5181060" cy="4352547"/>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1557" y="1826132"/>
            <a:ext cx="5181060" cy="4352547"/>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01" y="365226"/>
            <a:ext cx="10514505" cy="1325931"/>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650" y="1778932"/>
            <a:ext cx="4873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650" y="2666119"/>
            <a:ext cx="4873066" cy="3525263"/>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286" y="1778932"/>
            <a:ext cx="4897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286" y="2666119"/>
            <a:ext cx="4897066" cy="3525263"/>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3931827" cy="1600645"/>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648" y="987699"/>
            <a:ext cx="6171557" cy="4874979"/>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01" y="2057972"/>
            <a:ext cx="3931827" cy="381264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199765" indent="0">
              <a:buNone/>
              <a:defRPr sz="1000"/>
            </a:lvl8pPr>
            <a:lvl9pPr marL="3656965" indent="0">
              <a:buNone/>
              <a:defRPr sz="1000"/>
            </a:lvl9pPr>
          </a:lstStyle>
          <a:p>
            <a:pPr lvl="0"/>
            <a:r>
              <a:rPr lang="zh-CN" altLang="en-US" smtClean="0"/>
              <a:t>单击此处编辑母版文本样式</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4164915" cy="1600645"/>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648" y="457328"/>
            <a:ext cx="6171557" cy="5405351"/>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199765" indent="0">
              <a:buNone/>
              <a:defRPr sz="2000"/>
            </a:lvl8pPr>
            <a:lvl9pPr marL="3656965" indent="0">
              <a:buNone/>
              <a:defRPr sz="2000"/>
            </a:lvl9pPr>
          </a:lstStyle>
          <a:p>
            <a:endParaRPr lang="zh-CN" altLang="en-US"/>
          </a:p>
        </p:txBody>
      </p:sp>
      <p:sp>
        <p:nvSpPr>
          <p:cNvPr id="4" name="文本占位符 3"/>
          <p:cNvSpPr>
            <a:spLocks noGrp="1"/>
          </p:cNvSpPr>
          <p:nvPr>
            <p:ph type="body" sz="half" idx="2"/>
          </p:nvPr>
        </p:nvSpPr>
        <p:spPr>
          <a:xfrm>
            <a:off x="839701" y="2057972"/>
            <a:ext cx="4164915" cy="3812647"/>
          </a:xfrm>
          <a:prstGeom prst="rect">
            <a:avLst/>
          </a:prstGeo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199765" indent="0">
              <a:buNone/>
              <a:defRPr sz="1400"/>
            </a:lvl8pPr>
            <a:lvl9pPr marL="3656965" indent="0">
              <a:buNone/>
              <a:defRPr sz="1400"/>
            </a:lvl9pPr>
          </a:lstStyle>
          <a:p>
            <a:pPr lvl="0"/>
            <a:r>
              <a:rPr lang="zh-CN" altLang="en-US" smtClean="0"/>
              <a:t>单击此处编辑母版文本样式</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991" y="365226"/>
            <a:ext cx="2628626" cy="5813452"/>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113" y="365226"/>
            <a:ext cx="7733494" cy="5813452"/>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18" Type="http://schemas.openxmlformats.org/officeDocument/2006/relationships/slide" Target="../slides/slide9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slide" Target="../slides/slide83.xml"/><Relationship Id="rId2" Type="http://schemas.openxmlformats.org/officeDocument/2006/relationships/slideLayout" Target="../slideLayouts/slideLayout2.xml"/><Relationship Id="rId16" Type="http://schemas.openxmlformats.org/officeDocument/2006/relationships/slide" Target="../slides/slide37.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 Target="../slides/slide57.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 Target="../slides/slide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 Target="../slides/slide1.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523800" name="矩形 11"/>
          <p:cNvSpPr/>
          <p:nvPr userDrawn="1"/>
        </p:nvSpPr>
        <p:spPr>
          <a:xfrm>
            <a:off x="1957388" y="1995488"/>
            <a:ext cx="7488237" cy="4230687"/>
          </a:xfrm>
          <a:prstGeom prst="rect">
            <a:avLst/>
          </a:prstGeom>
          <a:solidFill>
            <a:schemeClr val="tx1">
              <a:alpha val="10001"/>
            </a:schemeClr>
          </a:solidFill>
          <a:ln w="25400">
            <a:noFill/>
          </a:ln>
        </p:spPr>
        <p:txBody>
          <a:bodyPr lIns="91393" tIns="45696" rIns="91393" bIns="45696" anchor="ctr" anchorCtr="0"/>
          <a:lstStyle/>
          <a:p>
            <a:pPr lvl="0" algn="ctr" defTabSz="1217930">
              <a:lnSpc>
                <a:spcPct val="100000"/>
              </a:lnSpc>
            </a:pPr>
            <a:endParaRPr sz="2400" b="0" dirty="0">
              <a:solidFill>
                <a:srgbClr val="FFFFFF"/>
              </a:solidFill>
              <a:latin typeface="Arial" panose="020B0604020202020204" pitchFamily="34" charset="0"/>
              <a:ea typeface="黑体" panose="02010609060101010101" pitchFamily="2" charset="-122"/>
            </a:endParaRPr>
          </a:p>
        </p:txBody>
      </p:sp>
      <p:sp>
        <p:nvSpPr>
          <p:cNvPr id="1523806" name="文本框 25"/>
          <p:cNvSpPr txBox="1"/>
          <p:nvPr userDrawn="1"/>
        </p:nvSpPr>
        <p:spPr>
          <a:xfrm>
            <a:off x="2030413" y="3376613"/>
            <a:ext cx="5903912" cy="2671762"/>
          </a:xfrm>
          <a:prstGeom prst="rect">
            <a:avLst/>
          </a:prstGeom>
          <a:noFill/>
          <a:ln w="9525">
            <a:noFill/>
          </a:ln>
        </p:spPr>
        <p:txBody>
          <a:bodyPr lIns="91393" tIns="45696" rIns="91393" bIns="45696">
            <a:spAutoFit/>
          </a:bodyPr>
          <a:lstStyle/>
          <a:p>
            <a:pPr lvl="0" defTabSz="1217930">
              <a:lnSpc>
                <a:spcPct val="130000"/>
              </a:lnSpc>
              <a:buNone/>
            </a:pPr>
            <a:r>
              <a:rPr lang="zh-CN" altLang="en-US" sz="2600" b="0" dirty="0">
                <a:solidFill>
                  <a:srgbClr val="595959"/>
                </a:solidFill>
                <a:latin typeface="黑体" panose="02010609060101010101" pitchFamily="2" charset="-122"/>
                <a:ea typeface="黑体" panose="02010609060101010101" pitchFamily="2" charset="-122"/>
              </a:rPr>
              <a:t>必备知识</a:t>
            </a:r>
            <a:r>
              <a:rPr lang="en-US" altLang="zh-CN" sz="2600" b="0">
                <a:solidFill>
                  <a:srgbClr val="595959"/>
                </a:solidFill>
                <a:latin typeface="宋体" panose="02010600030101010101" pitchFamily="2" charset="-122"/>
                <a:ea typeface="黑体" panose="02010609060101010101" pitchFamily="2" charset="-122"/>
              </a:rPr>
              <a:t>•</a:t>
            </a:r>
            <a:r>
              <a:rPr lang="zh-CN" altLang="en-US" sz="2600" b="0" dirty="0">
                <a:solidFill>
                  <a:srgbClr val="595959"/>
                </a:solidFill>
                <a:latin typeface="黑体" panose="02010609060101010101" pitchFamily="2" charset="-122"/>
                <a:ea typeface="黑体" panose="02010609060101010101" pitchFamily="2" charset="-122"/>
              </a:rPr>
              <a:t>知道高考考什么</a:t>
            </a:r>
          </a:p>
          <a:p>
            <a:pPr lvl="0" defTabSz="1217930">
              <a:lnSpc>
                <a:spcPct val="130000"/>
              </a:lnSpc>
              <a:buNone/>
            </a:pPr>
            <a:r>
              <a:rPr lang="zh-CN" altLang="en-US" sz="2600" b="0" dirty="0">
                <a:solidFill>
                  <a:srgbClr val="595959"/>
                </a:solidFill>
                <a:latin typeface="黑体" panose="02010609060101010101" pitchFamily="2" charset="-122"/>
                <a:ea typeface="黑体" panose="02010609060101010101" pitchFamily="2" charset="-122"/>
              </a:rPr>
              <a:t>考点突破</a:t>
            </a:r>
            <a:r>
              <a:rPr lang="en-US" altLang="zh-CN" sz="2600" b="0">
                <a:solidFill>
                  <a:srgbClr val="595959"/>
                </a:solidFill>
                <a:latin typeface="宋体" panose="02010600030101010101" pitchFamily="2" charset="-122"/>
                <a:ea typeface="黑体" panose="02010609060101010101" pitchFamily="2" charset="-122"/>
              </a:rPr>
              <a:t>•</a:t>
            </a:r>
            <a:r>
              <a:rPr lang="zh-CN" altLang="en-US" sz="2600" b="0" dirty="0">
                <a:solidFill>
                  <a:srgbClr val="595959"/>
                </a:solidFill>
                <a:latin typeface="黑体" panose="02010609060101010101" pitchFamily="2" charset="-122"/>
                <a:ea typeface="黑体" panose="02010609060101010101" pitchFamily="2" charset="-122"/>
              </a:rPr>
              <a:t>提升能力怎么做</a:t>
            </a:r>
          </a:p>
          <a:p>
            <a:pPr lvl="0" defTabSz="1217930">
              <a:lnSpc>
                <a:spcPct val="130000"/>
              </a:lnSpc>
              <a:buNone/>
            </a:pPr>
            <a:r>
              <a:rPr lang="zh-CN" altLang="en-US" sz="2600" b="0" dirty="0">
                <a:solidFill>
                  <a:srgbClr val="595959"/>
                </a:solidFill>
                <a:latin typeface="黑体" panose="02010609060101010101" pitchFamily="2" charset="-122"/>
                <a:ea typeface="黑体" panose="02010609060101010101" pitchFamily="2" charset="-122"/>
              </a:rPr>
              <a:t>研析真题</a:t>
            </a:r>
            <a:r>
              <a:rPr lang="en-US" altLang="zh-CN" sz="2600" b="0">
                <a:solidFill>
                  <a:srgbClr val="595959"/>
                </a:solidFill>
                <a:latin typeface="宋体" panose="02010600030101010101" pitchFamily="2" charset="-122"/>
                <a:ea typeface="黑体" panose="02010609060101010101" pitchFamily="2" charset="-122"/>
              </a:rPr>
              <a:t>•</a:t>
            </a:r>
            <a:r>
              <a:rPr lang="zh-CN" altLang="en-US" sz="2600" b="0" dirty="0">
                <a:solidFill>
                  <a:srgbClr val="595959"/>
                </a:solidFill>
                <a:latin typeface="黑体" panose="02010609060101010101" pitchFamily="2" charset="-122"/>
                <a:ea typeface="黑体" panose="02010609060101010101" pitchFamily="2" charset="-122"/>
              </a:rPr>
              <a:t>知道高考怎么考</a:t>
            </a:r>
          </a:p>
          <a:p>
            <a:pPr lvl="0" defTabSz="1217930">
              <a:lnSpc>
                <a:spcPct val="130000"/>
              </a:lnSpc>
              <a:buNone/>
            </a:pPr>
            <a:r>
              <a:rPr lang="zh-CN" altLang="en-US" sz="2600" b="0" dirty="0">
                <a:solidFill>
                  <a:srgbClr val="595959"/>
                </a:solidFill>
                <a:latin typeface="黑体" panose="02010609060101010101" pitchFamily="2" charset="-122"/>
                <a:ea typeface="黑体" panose="02010609060101010101" pitchFamily="2" charset="-122"/>
              </a:rPr>
              <a:t>情境探究</a:t>
            </a:r>
            <a:r>
              <a:rPr lang="en-US" altLang="zh-CN" sz="2600" b="0">
                <a:solidFill>
                  <a:srgbClr val="595959"/>
                </a:solidFill>
                <a:latin typeface="宋体" panose="02010600030101010101" pitchFamily="2" charset="-122"/>
                <a:ea typeface="黑体" panose="02010609060101010101" pitchFamily="2" charset="-122"/>
              </a:rPr>
              <a:t>•</a:t>
            </a:r>
            <a:r>
              <a:rPr lang="zh-CN" altLang="en-US" sz="2600" b="0" dirty="0">
                <a:solidFill>
                  <a:srgbClr val="595959"/>
                </a:solidFill>
                <a:latin typeface="黑体" panose="02010609060101010101" pitchFamily="2" charset="-122"/>
                <a:ea typeface="黑体" panose="02010609060101010101" pitchFamily="2" charset="-122"/>
              </a:rPr>
              <a:t>学科素养培优</a:t>
            </a:r>
          </a:p>
          <a:p>
            <a:pPr lvl="0" defTabSz="1217930">
              <a:lnSpc>
                <a:spcPct val="130000"/>
              </a:lnSpc>
              <a:buNone/>
            </a:pPr>
            <a:r>
              <a:rPr lang="zh-CN" altLang="en-US" sz="2600" b="0" dirty="0">
                <a:solidFill>
                  <a:srgbClr val="595959"/>
                </a:solidFill>
                <a:latin typeface="黑体" panose="02010609060101010101" pitchFamily="2" charset="-122"/>
                <a:ea typeface="黑体" panose="02010609060101010101" pitchFamily="2" charset="-122"/>
              </a:rPr>
              <a:t>专题能力提升练</a:t>
            </a:r>
          </a:p>
        </p:txBody>
      </p:sp>
      <p:pic>
        <p:nvPicPr>
          <p:cNvPr id="1523814" name="Picture 23" descr="22"/>
          <p:cNvPicPr/>
          <p:nvPr userDrawn="1"/>
        </p:nvPicPr>
        <p:blipFill>
          <a:blip r:embed="rId13"/>
          <a:stretch>
            <a:fillRect/>
          </a:stretch>
        </p:blipFill>
        <p:spPr>
          <a:xfrm>
            <a:off x="6076950" y="4618038"/>
            <a:ext cx="520700" cy="331787"/>
          </a:xfrm>
          <a:prstGeom prst="rect">
            <a:avLst/>
          </a:prstGeom>
          <a:noFill/>
          <a:ln w="9525">
            <a:noFill/>
          </a:ln>
        </p:spPr>
      </p:pic>
      <p:pic>
        <p:nvPicPr>
          <p:cNvPr id="1523812" name="Picture 23" descr="22"/>
          <p:cNvPicPr/>
          <p:nvPr userDrawn="1"/>
        </p:nvPicPr>
        <p:blipFill>
          <a:blip r:embed="rId13"/>
          <a:stretch>
            <a:fillRect/>
          </a:stretch>
        </p:blipFill>
        <p:spPr>
          <a:xfrm>
            <a:off x="6056313" y="3573463"/>
            <a:ext cx="520700" cy="331787"/>
          </a:xfrm>
          <a:prstGeom prst="rect">
            <a:avLst/>
          </a:prstGeom>
          <a:noFill/>
          <a:ln w="9525">
            <a:noFill/>
          </a:ln>
        </p:spPr>
      </p:pic>
      <p:pic>
        <p:nvPicPr>
          <p:cNvPr id="1523813" name="Picture 23" descr="22"/>
          <p:cNvPicPr/>
          <p:nvPr userDrawn="1"/>
        </p:nvPicPr>
        <p:blipFill>
          <a:blip r:embed="rId13"/>
          <a:stretch>
            <a:fillRect/>
          </a:stretch>
        </p:blipFill>
        <p:spPr>
          <a:xfrm>
            <a:off x="6070600" y="4081463"/>
            <a:ext cx="520700" cy="331787"/>
          </a:xfrm>
          <a:prstGeom prst="rect">
            <a:avLst/>
          </a:prstGeom>
          <a:noFill/>
          <a:ln w="9525">
            <a:noFill/>
          </a:ln>
        </p:spPr>
      </p:pic>
      <p:sp>
        <p:nvSpPr>
          <p:cNvPr id="1523808" name="矩形 1523807">
            <a:hlinkClick r:id="rId14" action="ppaction://hlinksldjump"/>
          </p:cNvPr>
          <p:cNvSpPr/>
          <p:nvPr userDrawn="1"/>
        </p:nvSpPr>
        <p:spPr>
          <a:xfrm>
            <a:off x="2132013" y="3502025"/>
            <a:ext cx="4651375" cy="419100"/>
          </a:xfrm>
          <a:prstGeom prst="rect">
            <a:avLst/>
          </a:prstGeom>
          <a:solidFill>
            <a:srgbClr val="CC99FF">
              <a:alpha val="999"/>
            </a:srgbClr>
          </a:solidFill>
          <a:ln w="9525">
            <a:noFill/>
          </a:ln>
        </p:spPr>
        <p:txBody>
          <a:bodyPr/>
          <a:lstStyle/>
          <a:p>
            <a:endParaRPr lang="zh-CN" altLang="en-US"/>
          </a:p>
        </p:txBody>
      </p:sp>
      <p:sp>
        <p:nvSpPr>
          <p:cNvPr id="1523816" name="矩形 1523815">
            <a:hlinkClick r:id="rId15" action="ppaction://hlinksldjump"/>
          </p:cNvPr>
          <p:cNvSpPr/>
          <p:nvPr userDrawn="1"/>
        </p:nvSpPr>
        <p:spPr>
          <a:xfrm>
            <a:off x="2068513" y="4568825"/>
            <a:ext cx="4587875" cy="419100"/>
          </a:xfrm>
          <a:prstGeom prst="rect">
            <a:avLst/>
          </a:prstGeom>
          <a:solidFill>
            <a:srgbClr val="CC99FF">
              <a:alpha val="999"/>
            </a:srgbClr>
          </a:solidFill>
          <a:ln w="9525">
            <a:noFill/>
          </a:ln>
        </p:spPr>
        <p:txBody>
          <a:bodyPr/>
          <a:lstStyle/>
          <a:p>
            <a:endParaRPr lang="zh-CN" altLang="en-US"/>
          </a:p>
        </p:txBody>
      </p:sp>
      <p:sp>
        <p:nvSpPr>
          <p:cNvPr id="1523817" name="矩形 1523816">
            <a:hlinkClick r:id="rId16" action="ppaction://hlinksldjump"/>
          </p:cNvPr>
          <p:cNvSpPr/>
          <p:nvPr userDrawn="1"/>
        </p:nvSpPr>
        <p:spPr>
          <a:xfrm>
            <a:off x="2068513" y="4048125"/>
            <a:ext cx="4651375" cy="419100"/>
          </a:xfrm>
          <a:prstGeom prst="rect">
            <a:avLst/>
          </a:prstGeom>
          <a:solidFill>
            <a:srgbClr val="CC99FF">
              <a:alpha val="999"/>
            </a:srgbClr>
          </a:solidFill>
          <a:ln w="9525">
            <a:noFill/>
          </a:ln>
        </p:spPr>
        <p:txBody>
          <a:bodyPr/>
          <a:lstStyle/>
          <a:p>
            <a:endParaRPr lang="zh-CN" altLang="en-US"/>
          </a:p>
        </p:txBody>
      </p:sp>
      <p:pic>
        <p:nvPicPr>
          <p:cNvPr id="1523821" name="Picture 23" descr="22"/>
          <p:cNvPicPr/>
          <p:nvPr userDrawn="1"/>
        </p:nvPicPr>
        <p:blipFill>
          <a:blip r:embed="rId13"/>
          <a:stretch>
            <a:fillRect/>
          </a:stretch>
        </p:blipFill>
        <p:spPr>
          <a:xfrm>
            <a:off x="5708650" y="5113338"/>
            <a:ext cx="520700" cy="331787"/>
          </a:xfrm>
          <a:prstGeom prst="rect">
            <a:avLst/>
          </a:prstGeom>
          <a:noFill/>
          <a:ln w="9525">
            <a:noFill/>
          </a:ln>
        </p:spPr>
      </p:pic>
      <p:sp>
        <p:nvSpPr>
          <p:cNvPr id="1523822" name="矩形 1523821">
            <a:hlinkClick r:id="rId17" action="ppaction://hlinksldjump"/>
          </p:cNvPr>
          <p:cNvSpPr/>
          <p:nvPr userDrawn="1"/>
        </p:nvSpPr>
        <p:spPr>
          <a:xfrm>
            <a:off x="2005013" y="5076825"/>
            <a:ext cx="4562475" cy="419100"/>
          </a:xfrm>
          <a:prstGeom prst="rect">
            <a:avLst/>
          </a:prstGeom>
          <a:solidFill>
            <a:srgbClr val="CC99FF">
              <a:alpha val="999"/>
            </a:srgbClr>
          </a:solidFill>
          <a:ln w="9525">
            <a:noFill/>
          </a:ln>
        </p:spPr>
        <p:txBody>
          <a:bodyPr/>
          <a:lstStyle/>
          <a:p>
            <a:endParaRPr lang="zh-CN" altLang="en-US"/>
          </a:p>
        </p:txBody>
      </p:sp>
      <p:sp>
        <p:nvSpPr>
          <p:cNvPr id="1523824" name="矩形 1523823">
            <a:hlinkClick r:id="rId18" action="ppaction://hlinksldjump"/>
          </p:cNvPr>
          <p:cNvSpPr/>
          <p:nvPr userDrawn="1"/>
        </p:nvSpPr>
        <p:spPr>
          <a:xfrm>
            <a:off x="1992313" y="5597525"/>
            <a:ext cx="4651375" cy="419100"/>
          </a:xfrm>
          <a:prstGeom prst="rect">
            <a:avLst/>
          </a:prstGeom>
          <a:solidFill>
            <a:srgbClr val="CC99FF">
              <a:alpha val="999"/>
            </a:srgbClr>
          </a:solidFill>
          <a:ln w="9525">
            <a:noFill/>
          </a:ln>
        </p:spPr>
        <p:txBody>
          <a:bodyPr/>
          <a:lstStyle/>
          <a:p>
            <a:endParaRPr lang="zh-CN" altLang="en-US"/>
          </a:p>
        </p:txBody>
      </p:sp>
      <p:pic>
        <p:nvPicPr>
          <p:cNvPr id="1523825" name="Picture 23" descr="22"/>
          <p:cNvPicPr/>
          <p:nvPr userDrawn="1"/>
        </p:nvPicPr>
        <p:blipFill>
          <a:blip r:embed="rId13"/>
          <a:stretch>
            <a:fillRect/>
          </a:stretch>
        </p:blipFill>
        <p:spPr>
          <a:xfrm>
            <a:off x="4489450" y="5659438"/>
            <a:ext cx="520700" cy="331787"/>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p:txStyles>
    <p:titleStyle>
      <a:lvl1pPr marL="0" lvl="0" indent="0" algn="l" defTabSz="914400" rtl="0" eaLnBrk="1" fontAlgn="base" latinLnBrk="0" hangingPunct="1">
        <a:lnSpc>
          <a:spcPct val="90000"/>
        </a:lnSpc>
        <a:spcBef>
          <a:spcPct val="0"/>
        </a:spcBef>
        <a:spcAft>
          <a:spcPct val="0"/>
        </a:spcAft>
        <a:buNone/>
        <a:defRPr sz="4400" b="0" i="0" u="none" kern="1200" baseline="0">
          <a:solidFill>
            <a:schemeClr val="tx1"/>
          </a:solidFill>
          <a:latin typeface="+mj-lt"/>
          <a:ea typeface="+mj-ea"/>
          <a:cs typeface="+mj-cs"/>
        </a:defRPr>
      </a:lvl1pPr>
    </p:titleStyle>
    <p:bodyStyle>
      <a:lvl1pPr marL="228600" lvl="0" indent="-228600" algn="l" defTabSz="914400" rtl="0" eaLnBrk="1" fontAlgn="base" latinLnBrk="0" hangingPunct="1">
        <a:lnSpc>
          <a:spcPct val="90000"/>
        </a:lnSpc>
        <a:spcBef>
          <a:spcPts val="990"/>
        </a:spcBef>
        <a:spcAft>
          <a:spcPct val="0"/>
        </a:spcAft>
        <a:buFont typeface="Arial" panose="020B0604020202020204" pitchFamily="34" charset="0"/>
        <a:buChar char="•"/>
        <a:defRPr sz="2900" b="0" i="0" u="none" kern="1200" baseline="0">
          <a:solidFill>
            <a:schemeClr val="tx1"/>
          </a:solidFill>
          <a:latin typeface="+mn-lt"/>
          <a:ea typeface="+mn-ea"/>
          <a:cs typeface="+mn-cs"/>
        </a:defRPr>
      </a:lvl1pPr>
      <a:lvl2pPr marL="685800" lvl="1" indent="-228600" algn="l" defTabSz="914400" rtl="0" eaLnBrk="1" fontAlgn="base" latinLnBrk="0" hangingPunct="1">
        <a:lnSpc>
          <a:spcPct val="90000"/>
        </a:lnSpc>
        <a:spcBef>
          <a:spcPts val="500"/>
        </a:spcBef>
        <a:spcAft>
          <a:spcPct val="0"/>
        </a:spcAft>
        <a:buFont typeface="Arial" panose="020B0604020202020204" pitchFamily="34" charset="0"/>
        <a:buChar char="•"/>
        <a:defRPr sz="2400" b="0" i="0" u="none" kern="1200" baseline="0">
          <a:solidFill>
            <a:schemeClr val="tx1"/>
          </a:solidFill>
          <a:latin typeface="+mn-lt"/>
          <a:ea typeface="+mn-ea"/>
          <a:cs typeface="+mn-cs"/>
        </a:defRPr>
      </a:lvl2pPr>
      <a:lvl3pPr marL="1144905" lvl="2" indent="-230505" algn="l" defTabSz="914400" rtl="0" eaLnBrk="1" fontAlgn="base" latinLnBrk="0" hangingPunct="1">
        <a:lnSpc>
          <a:spcPct val="90000"/>
        </a:lnSpc>
        <a:spcBef>
          <a:spcPts val="500"/>
        </a:spcBef>
        <a:spcAft>
          <a:spcPct val="0"/>
        </a:spcAft>
        <a:buFont typeface="Arial" panose="020B0604020202020204" pitchFamily="34" charset="0"/>
        <a:buChar char="•"/>
        <a:defRPr sz="2100" b="0" i="0" u="none" kern="1200" baseline="0">
          <a:solidFill>
            <a:schemeClr val="tx1"/>
          </a:solidFill>
          <a:latin typeface="+mn-lt"/>
          <a:ea typeface="+mn-ea"/>
          <a:cs typeface="+mn-cs"/>
        </a:defRPr>
      </a:lvl3pPr>
      <a:lvl4pPr marL="1600200" lvl="3"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4pPr>
      <a:lvl5pPr marL="2057400" lvl="4" indent="-22987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5pPr>
      <a:lvl6pPr marL="2514600" lvl="5"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6pPr>
      <a:lvl7pPr marL="2971800" lvl="6"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7pPr>
      <a:lvl8pPr marL="3429000" lvl="7"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8pPr>
      <a:lvl9pPr marL="3886200" lvl="8"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2pPr>
      <a:lvl3pPr marL="914400" lvl="2"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3pPr>
      <a:lvl4pPr marL="1371600" lvl="3"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4pPr>
      <a:lvl5pPr marL="1828800" lvl="4"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5pPr>
      <a:lvl6pPr marL="2286000" lvl="5"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6pPr>
      <a:lvl7pPr marL="2743200" lvl="6"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7pPr>
      <a:lvl8pPr marL="3200400" lvl="7"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8pPr>
      <a:lvl9pPr marL="3657600" lvl="8"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269187" name="矩形 2269186">
            <a:hlinkClick r:id="rId13" action="ppaction://hlinksldjump"/>
          </p:cNvPr>
          <p:cNvSpPr/>
          <p:nvPr userDrawn="1"/>
        </p:nvSpPr>
        <p:spPr>
          <a:xfrm>
            <a:off x="10223500" y="76200"/>
            <a:ext cx="1054100" cy="406400"/>
          </a:xfrm>
          <a:prstGeom prst="rect">
            <a:avLst/>
          </a:prstGeom>
          <a:solidFill>
            <a:srgbClr val="CC99FF">
              <a:alpha val="999"/>
            </a:srgbClr>
          </a:solidFill>
          <a:ln w="9525">
            <a:noFill/>
          </a:ln>
        </p:spPr>
        <p:txBody>
          <a:bodyPr/>
          <a:lstStyle/>
          <a:p>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p:txStyles>
    <p:titleStyle>
      <a:lvl1pPr marL="0" lvl="0" indent="0" algn="l" defTabSz="914400" rtl="0" eaLnBrk="1" fontAlgn="base" latinLnBrk="0" hangingPunct="1">
        <a:lnSpc>
          <a:spcPct val="90000"/>
        </a:lnSpc>
        <a:spcBef>
          <a:spcPct val="0"/>
        </a:spcBef>
        <a:spcAft>
          <a:spcPct val="0"/>
        </a:spcAft>
        <a:buNone/>
        <a:defRPr sz="4400" b="0" i="0" u="none" kern="1200" baseline="0">
          <a:solidFill>
            <a:schemeClr val="tx1"/>
          </a:solidFill>
          <a:latin typeface="+mj-lt"/>
          <a:ea typeface="+mj-ea"/>
          <a:cs typeface="+mj-cs"/>
        </a:defRPr>
      </a:lvl1pPr>
    </p:titleStyle>
    <p:bodyStyle>
      <a:lvl1pPr marL="228600" lvl="0" indent="-228600" algn="l" defTabSz="914400" rtl="0" eaLnBrk="1" fontAlgn="base" latinLnBrk="0" hangingPunct="1">
        <a:lnSpc>
          <a:spcPct val="90000"/>
        </a:lnSpc>
        <a:spcBef>
          <a:spcPts val="990"/>
        </a:spcBef>
        <a:spcAft>
          <a:spcPct val="0"/>
        </a:spcAft>
        <a:buFont typeface="Arial" panose="020B0604020202020204" pitchFamily="34" charset="0"/>
        <a:buChar char="•"/>
        <a:defRPr sz="2900" b="0" i="0" u="none" kern="1200" baseline="0">
          <a:solidFill>
            <a:schemeClr val="tx1"/>
          </a:solidFill>
          <a:latin typeface="+mn-lt"/>
          <a:ea typeface="+mn-ea"/>
          <a:cs typeface="+mn-cs"/>
        </a:defRPr>
      </a:lvl1pPr>
      <a:lvl2pPr marL="685800" lvl="1" indent="-228600" algn="l" defTabSz="914400" rtl="0" eaLnBrk="1" fontAlgn="base" latinLnBrk="0" hangingPunct="1">
        <a:lnSpc>
          <a:spcPct val="90000"/>
        </a:lnSpc>
        <a:spcBef>
          <a:spcPts val="500"/>
        </a:spcBef>
        <a:spcAft>
          <a:spcPct val="0"/>
        </a:spcAft>
        <a:buFont typeface="Arial" panose="020B0604020202020204" pitchFamily="34" charset="0"/>
        <a:buChar char="•"/>
        <a:defRPr sz="2400" b="0" i="0" u="none" kern="1200" baseline="0">
          <a:solidFill>
            <a:schemeClr val="tx1"/>
          </a:solidFill>
          <a:latin typeface="+mn-lt"/>
          <a:ea typeface="+mn-ea"/>
          <a:cs typeface="+mn-cs"/>
        </a:defRPr>
      </a:lvl2pPr>
      <a:lvl3pPr marL="1144905" lvl="2" indent="-230505" algn="l" defTabSz="914400" rtl="0" eaLnBrk="1" fontAlgn="base" latinLnBrk="0" hangingPunct="1">
        <a:lnSpc>
          <a:spcPct val="90000"/>
        </a:lnSpc>
        <a:spcBef>
          <a:spcPts val="500"/>
        </a:spcBef>
        <a:spcAft>
          <a:spcPct val="0"/>
        </a:spcAft>
        <a:buFont typeface="Arial" panose="020B0604020202020204" pitchFamily="34" charset="0"/>
        <a:buChar char="•"/>
        <a:defRPr sz="2100" b="0" i="0" u="none" kern="1200" baseline="0">
          <a:solidFill>
            <a:schemeClr val="tx1"/>
          </a:solidFill>
          <a:latin typeface="+mn-lt"/>
          <a:ea typeface="+mn-ea"/>
          <a:cs typeface="+mn-cs"/>
        </a:defRPr>
      </a:lvl3pPr>
      <a:lvl4pPr marL="1600200" lvl="3"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4pPr>
      <a:lvl5pPr marL="2057400" lvl="4" indent="-22987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5pPr>
      <a:lvl6pPr marL="2514600" lvl="5"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6pPr>
      <a:lvl7pPr marL="2971800" lvl="6"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7pPr>
      <a:lvl8pPr marL="3429000" lvl="7"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8pPr>
      <a:lvl9pPr marL="3886200" lvl="8"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2pPr>
      <a:lvl3pPr marL="914400" lvl="2"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3pPr>
      <a:lvl4pPr marL="1371600" lvl="3"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4pPr>
      <a:lvl5pPr marL="1828800" lvl="4"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5pPr>
      <a:lvl6pPr marL="2286000" lvl="5"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6pPr>
      <a:lvl7pPr marL="2743200" lvl="6"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7pPr>
      <a:lvl8pPr marL="3200400" lvl="7"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8pPr>
      <a:lvl9pPr marL="3657600" lvl="8"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8.xml"/><Relationship Id="rId1" Type="http://schemas.openxmlformats.org/officeDocument/2006/relationships/tags" Target="../tags/tag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8.xml"/><Relationship Id="rId1" Type="http://schemas.openxmlformats.org/officeDocument/2006/relationships/tags" Target="../tags/tag3.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8.xml"/><Relationship Id="rId1" Type="http://schemas.openxmlformats.org/officeDocument/2006/relationships/tags" Target="../tags/tag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7.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8.xml"/><Relationship Id="rId1" Type="http://schemas.openxmlformats.org/officeDocument/2006/relationships/tags" Target="../tags/tag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9.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10.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8.xml"/><Relationship Id="rId1" Type="http://schemas.openxmlformats.org/officeDocument/2006/relationships/tags" Target="../tags/tag11.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12.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8.xml"/><Relationship Id="rId1" Type="http://schemas.openxmlformats.org/officeDocument/2006/relationships/tags" Target="../tags/tag13.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8.xml"/><Relationship Id="rId1" Type="http://schemas.openxmlformats.org/officeDocument/2006/relationships/tags" Target="../tags/tag14.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15.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8.xml"/><Relationship Id="rId1" Type="http://schemas.openxmlformats.org/officeDocument/2006/relationships/tags" Target="../tags/tag1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17.xml"/></Relationships>
</file>

<file path=ppt/slides/_rels/slide51.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18.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tags" Target="../tags/tag20.xml"/><Relationship Id="rId1" Type="http://schemas.openxmlformats.org/officeDocument/2006/relationships/tags" Target="../tags/tag19.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21.xml"/></Relationships>
</file>

<file path=ppt/slides/_rels/slide5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8.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9.xml.rels><?xml version="1.0" encoding="UTF-8" standalone="yes"?>
<Relationships xmlns="http://schemas.openxmlformats.org/package/2006/relationships"><Relationship Id="rId3" Type="http://schemas.openxmlformats.org/officeDocument/2006/relationships/hyperlink" Target="http://www.jb1000.com/" TargetMode="External"/><Relationship Id="rId2" Type="http://schemas.openxmlformats.org/officeDocument/2006/relationships/image" Target="../media/image12.png"/><Relationship Id="rId1" Type="http://schemas.openxmlformats.org/officeDocument/2006/relationships/slideLayout" Target="../slideLayouts/slideLayout18.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9" name="矩形 368658"/>
          <p:cNvSpPr/>
          <p:nvPr/>
        </p:nvSpPr>
        <p:spPr>
          <a:xfrm>
            <a:off x="2111375" y="2055495"/>
            <a:ext cx="7209790" cy="1156335"/>
          </a:xfrm>
          <a:prstGeom prst="rect">
            <a:avLst/>
          </a:prstGeom>
          <a:noFill/>
          <a:ln w="9525">
            <a:noFill/>
          </a:ln>
        </p:spPr>
        <p:txBody>
          <a:bodyPr wrap="square" lIns="117176" tIns="58589" rIns="117176" bIns="58589" anchor="ctr" anchorCtr="0">
            <a:spAutoFit/>
          </a:bodyPr>
          <a:lstStyle/>
          <a:p>
            <a:pPr defTabSz="1171575" eaLnBrk="0" hangingPunct="0">
              <a:lnSpc>
                <a:spcPct val="130000"/>
              </a:lnSpc>
            </a:pPr>
            <a:r>
              <a:rPr lang="zh-CN" altLang="en-US" dirty="0">
                <a:latin typeface="宋体" panose="02010600030101010101" pitchFamily="2" charset="-122"/>
                <a:ea typeface="宋体" panose="02010600030101010101" pitchFamily="2" charset="-122"/>
                <a:cs typeface="Times New Roman" panose="02020603050405020304" pitchFamily="18" charset="0"/>
              </a:rPr>
              <a:t>第</a:t>
            </a:r>
            <a:r>
              <a:rPr lang="en-US" altLang="zh-CN">
                <a:latin typeface="宋体" panose="02010600030101010101" pitchFamily="2" charset="-122"/>
                <a:ea typeface="宋体" panose="02010600030101010101" pitchFamily="2" charset="-122"/>
                <a:cs typeface="Times New Roman" panose="02020603050405020304" pitchFamily="18" charset="0"/>
              </a:rPr>
              <a:t>7</a:t>
            </a:r>
            <a:r>
              <a:rPr lang="zh-CN" altLang="en-US" dirty="0">
                <a:latin typeface="宋体" panose="02010600030101010101" pitchFamily="2" charset="-122"/>
                <a:ea typeface="宋体" panose="02010600030101010101" pitchFamily="2" charset="-122"/>
                <a:cs typeface="Times New Roman" panose="02020603050405020304" pitchFamily="18" charset="0"/>
              </a:rPr>
              <a:t>讲　中华文明的崛起与复兴</a:t>
            </a:r>
            <a:r>
              <a:rPr lang="en-US" altLang="zh-CN">
                <a:latin typeface="宋体" panose="02010600030101010101" pitchFamily="2" charset="-122"/>
                <a:ea typeface="宋体" panose="02010600030101010101" pitchFamily="2" charset="-122"/>
                <a:cs typeface="Times New Roman" panose="02020603050405020304" pitchFamily="18" charset="0"/>
              </a:rPr>
              <a:t>(1949</a:t>
            </a:r>
            <a:r>
              <a:rPr lang="zh-CN" altLang="en-US" dirty="0">
                <a:latin typeface="宋体" panose="02010600030101010101" pitchFamily="2" charset="-122"/>
                <a:ea typeface="宋体" panose="02010600030101010101" pitchFamily="2" charset="-122"/>
                <a:cs typeface="Times New Roman" panose="02020603050405020304" pitchFamily="18" charset="0"/>
              </a:rPr>
              <a:t>年至今</a:t>
            </a:r>
            <a:r>
              <a:rPr lang="en-US" altLang="zh-CN">
                <a:latin typeface="宋体" panose="02010600030101010101" pitchFamily="2" charset="-122"/>
                <a:ea typeface="宋体" panose="02010600030101010101" pitchFamily="2" charset="-122"/>
                <a:cs typeface="Times New Roman" panose="02020603050405020304" pitchFamily="18" charset="0"/>
              </a:rPr>
              <a:t>)</a:t>
            </a:r>
          </a:p>
          <a:p>
            <a:pPr algn="r" defTabSz="1171575" eaLnBrk="0" hangingPunct="0">
              <a:lnSpc>
                <a:spcPct val="130000"/>
              </a:lnSpc>
            </a:pPr>
            <a:r>
              <a:rPr lang="en-US" altLang="zh-CN">
                <a:latin typeface="宋体" panose="02010600030101010101" pitchFamily="2" charset="-122"/>
                <a:ea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现代中国时期</a:t>
            </a:r>
            <a:endParaRPr lang="zh-CN" altLang="en-US">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5510" name="文本框 2325509"/>
          <p:cNvSpPr txBox="1"/>
          <p:nvPr/>
        </p:nvSpPr>
        <p:spPr>
          <a:xfrm>
            <a:off x="1370013" y="63500"/>
            <a:ext cx="4627562" cy="446088"/>
          </a:xfrm>
          <a:prstGeom prst="rect">
            <a:avLst/>
          </a:prstGeom>
          <a:noFill/>
          <a:ln w="9525">
            <a:noFill/>
          </a:ln>
        </p:spPr>
        <p:txBody>
          <a:bodyPr lIns="117176" tIns="58589" rIns="117176" bIns="58589">
            <a:spAutoFit/>
          </a:bodyPr>
          <a:lstStyle/>
          <a:p>
            <a:pPr defTabSz="1171575">
              <a:lnSpc>
                <a:spcPct val="90000"/>
              </a:lnSpc>
            </a:pPr>
            <a:r>
              <a:rPr lang="zh-CN" altLang="en-US" sz="2400" dirty="0">
                <a:solidFill>
                  <a:schemeClr val="bg1"/>
                </a:solidFill>
                <a:latin typeface="宋体" panose="02010600030101010101" pitchFamily="2" charset="-122"/>
                <a:ea typeface="宋体" panose="02010600030101010101" pitchFamily="2" charset="-122"/>
                <a:cs typeface="Times New Roman" panose="02020603050405020304" pitchFamily="18" charset="0"/>
              </a:rPr>
              <a:t>必备知识</a:t>
            </a:r>
            <a:r>
              <a:rPr lang="en-US" altLang="zh-CN" sz="2400">
                <a:solidFill>
                  <a:schemeClr val="bg1"/>
                </a:solidFill>
                <a:latin typeface="宋体" panose="02010600030101010101" pitchFamily="2" charset="-122"/>
                <a:ea typeface="Times New Roman" panose="02020603050405020304" pitchFamily="18" charset="0"/>
              </a:rPr>
              <a:t>•</a:t>
            </a:r>
            <a:r>
              <a:rPr lang="zh-CN" altLang="en-US" sz="2400" dirty="0">
                <a:solidFill>
                  <a:schemeClr val="bg1"/>
                </a:solidFill>
                <a:latin typeface="宋体" panose="02010600030101010101" pitchFamily="2" charset="-122"/>
                <a:ea typeface="宋体" panose="02010600030101010101" pitchFamily="2" charset="-122"/>
                <a:cs typeface="Times New Roman" panose="02020603050405020304" pitchFamily="18" charset="0"/>
              </a:rPr>
              <a:t>知道高考考什么</a:t>
            </a:r>
            <a:endParaRPr lang="zh-CN" altLang="en-US" sz="2400" dirty="0">
              <a:solidFill>
                <a:schemeClr val="bg1"/>
              </a:solidFill>
              <a:latin typeface="宋体" panose="02010600030101010101" pitchFamily="2" charset="-122"/>
              <a:ea typeface="Times New Roman" panose="02020603050405020304" pitchFamily="18" charset="0"/>
            </a:endParaRPr>
          </a:p>
        </p:txBody>
      </p:sp>
      <p:sp>
        <p:nvSpPr>
          <p:cNvPr id="2325513" name="文本框 2325512"/>
          <p:cNvSpPr txBox="1"/>
          <p:nvPr/>
        </p:nvSpPr>
        <p:spPr>
          <a:xfrm>
            <a:off x="277495" y="0"/>
            <a:ext cx="11634788" cy="716915"/>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连时空纵横贯通</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时空坐标</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 </a:t>
            </a:r>
            <a:endParaRPr lang="zh-CN" altLang="en-US" dirty="0">
              <a:solidFill>
                <a:srgbClr val="0000FF"/>
              </a:solidFill>
              <a:latin typeface="宋体" panose="02010600030101010101" pitchFamily="2" charset="-122"/>
              <a:ea typeface="Times New Roman" panose="02020603050405020304" pitchFamily="18" charset="0"/>
            </a:endParaRPr>
          </a:p>
        </p:txBody>
      </p:sp>
      <p:sp>
        <p:nvSpPr>
          <p:cNvPr id="2325518" name="矩形 2325517"/>
          <p:cNvSpPr/>
          <p:nvPr/>
        </p:nvSpPr>
        <p:spPr>
          <a:xfrm>
            <a:off x="1409700" y="654050"/>
            <a:ext cx="3111500" cy="0"/>
          </a:xfrm>
          <a:prstGeom prst="rect">
            <a:avLst/>
          </a:prstGeom>
          <a:noFill/>
          <a:ln w="9525">
            <a:noFill/>
          </a:ln>
        </p:spPr>
        <p:txBody>
          <a:bodyPr/>
          <a:lstStyle/>
          <a:p>
            <a:endParaRPr lang="zh-CN" altLang="en-US"/>
          </a:p>
        </p:txBody>
      </p:sp>
      <p:sp>
        <p:nvSpPr>
          <p:cNvPr id="2325519" name="矩形 2325518"/>
          <p:cNvSpPr/>
          <p:nvPr/>
        </p:nvSpPr>
        <p:spPr>
          <a:xfrm>
            <a:off x="1409700" y="654050"/>
            <a:ext cx="3111500" cy="0"/>
          </a:xfrm>
          <a:prstGeom prst="rect">
            <a:avLst/>
          </a:prstGeom>
          <a:noFill/>
          <a:ln w="9525">
            <a:noFill/>
          </a:ln>
        </p:spPr>
        <p:txBody>
          <a:bodyPr wrap="none" lIns="117235" tIns="58618" rIns="117235" bIns="58618" anchor="ctr" anchorCtr="0">
            <a:spAutoFit/>
          </a:bodyPr>
          <a:lstStyle/>
          <a:p>
            <a:pPr>
              <a:lnSpc>
                <a:spcPct val="100000"/>
              </a:lnSpc>
            </a:pPr>
            <a:endParaRPr sz="1800" b="0" dirty="0">
              <a:latin typeface="Arial" panose="020B0604020202020204" pitchFamily="34" charset="0"/>
              <a:ea typeface="宋体" panose="02010600030101010101" pitchFamily="2" charset="-122"/>
            </a:endParaRPr>
          </a:p>
        </p:txBody>
      </p:sp>
      <p:pic>
        <p:nvPicPr>
          <p:cNvPr id="2325549" name="21lslt36.jpg"/>
          <p:cNvPicPr>
            <a:picLocks noChangeAspect="1"/>
          </p:cNvPicPr>
          <p:nvPr/>
        </p:nvPicPr>
        <p:blipFill>
          <a:blip r:embed="rId2"/>
          <a:srcRect t="4103"/>
          <a:stretch>
            <a:fillRect/>
          </a:stretch>
        </p:blipFill>
        <p:spPr>
          <a:xfrm>
            <a:off x="1518920" y="654050"/>
            <a:ext cx="10597515" cy="6196965"/>
          </a:xfrm>
          <a:prstGeom prst="rect">
            <a:avLst/>
          </a:prstGeom>
          <a:noFill/>
          <a:ln w="9525">
            <a:noFill/>
          </a:ln>
        </p:spPr>
      </p:pic>
      <p:sp>
        <p:nvSpPr>
          <p:cNvPr id="2" name="文本框 1"/>
          <p:cNvSpPr txBox="1"/>
          <p:nvPr/>
        </p:nvSpPr>
        <p:spPr>
          <a:xfrm>
            <a:off x="179070" y="885190"/>
            <a:ext cx="1511300" cy="691515"/>
          </a:xfrm>
          <a:prstGeom prst="rect">
            <a:avLst/>
          </a:prstGeom>
          <a:noFill/>
        </p:spPr>
        <p:txBody>
          <a:bodyPr wrap="none" rtlCol="0" anchor="t">
            <a:spAutoFit/>
          </a:bodyPr>
          <a:lstStyle/>
          <a:p>
            <a:r>
              <a:rPr lang="zh-CN" altLang="en-US">
                <a:solidFill>
                  <a:srgbClr val="0000FF"/>
                </a:solidFill>
                <a:ea typeface="宋体" panose="02010600030101010101" pitchFamily="2" charset="-122"/>
                <a:cs typeface="Times New Roman" panose="02020603050405020304" pitchFamily="18" charset="0"/>
                <a:sym typeface="+mn-ea"/>
              </a:rPr>
              <a:t>【</a:t>
            </a:r>
            <a:r>
              <a:rPr lang="zh-CN" altLang="en-US" dirty="0">
                <a:solidFill>
                  <a:srgbClr val="0000FF"/>
                </a:solidFill>
                <a:ea typeface="宋体" panose="02010600030101010101" pitchFamily="2" charset="-122"/>
                <a:cs typeface="Times New Roman" panose="02020603050405020304" pitchFamily="18" charset="0"/>
                <a:sym typeface="+mn-ea"/>
              </a:rPr>
              <a:t>政治</a:t>
            </a:r>
            <a:r>
              <a:rPr lang="zh-CN" altLang="en-US">
                <a:solidFill>
                  <a:srgbClr val="0000FF"/>
                </a:solidFill>
                <a:ea typeface="宋体" panose="02010600030101010101" pitchFamily="2" charset="-122"/>
                <a:cs typeface="Times New Roman" panose="02020603050405020304" pitchFamily="18" charset="0"/>
                <a:sym typeface="+mn-ea"/>
              </a:rPr>
              <a:t>】</a:t>
            </a:r>
            <a:endParaRPr lang="zh-CN" altLang="en-US"/>
          </a:p>
        </p:txBody>
      </p:sp>
      <p:sp>
        <p:nvSpPr>
          <p:cNvPr id="3" name="文本框 2"/>
          <p:cNvSpPr txBox="1"/>
          <p:nvPr/>
        </p:nvSpPr>
        <p:spPr>
          <a:xfrm>
            <a:off x="179070" y="2607310"/>
            <a:ext cx="1511300" cy="691515"/>
          </a:xfrm>
          <a:prstGeom prst="rect">
            <a:avLst/>
          </a:prstGeom>
          <a:noFill/>
        </p:spPr>
        <p:txBody>
          <a:bodyPr wrap="none" rtlCol="0" anchor="t">
            <a:spAutoFit/>
          </a:bodyPr>
          <a:lstStyle/>
          <a:p>
            <a:r>
              <a:rPr lang="zh-CN" altLang="en-US">
                <a:solidFill>
                  <a:srgbClr val="0000FF"/>
                </a:solidFill>
                <a:ea typeface="宋体" panose="02010600030101010101" pitchFamily="2" charset="-122"/>
                <a:cs typeface="Times New Roman" panose="02020603050405020304" pitchFamily="18" charset="0"/>
                <a:sym typeface="+mn-ea"/>
              </a:rPr>
              <a:t>【外交】</a:t>
            </a:r>
            <a:endParaRPr lang="zh-CN" altLang="en-US"/>
          </a:p>
        </p:txBody>
      </p:sp>
      <p:sp>
        <p:nvSpPr>
          <p:cNvPr id="4" name="文本框 3"/>
          <p:cNvSpPr txBox="1"/>
          <p:nvPr/>
        </p:nvSpPr>
        <p:spPr>
          <a:xfrm>
            <a:off x="179070" y="3521075"/>
            <a:ext cx="1511300" cy="691515"/>
          </a:xfrm>
          <a:prstGeom prst="rect">
            <a:avLst/>
          </a:prstGeom>
          <a:noFill/>
        </p:spPr>
        <p:txBody>
          <a:bodyPr wrap="none" rtlCol="0" anchor="t">
            <a:spAutoFit/>
          </a:bodyPr>
          <a:lstStyle/>
          <a:p>
            <a:r>
              <a:rPr lang="zh-CN" altLang="en-US">
                <a:solidFill>
                  <a:srgbClr val="0000FF"/>
                </a:solidFill>
                <a:ea typeface="宋体" panose="02010600030101010101" pitchFamily="2" charset="-122"/>
                <a:cs typeface="Times New Roman" panose="02020603050405020304" pitchFamily="18" charset="0"/>
                <a:sym typeface="+mn-ea"/>
              </a:rPr>
              <a:t>【阶段】</a:t>
            </a:r>
            <a:endParaRPr lang="zh-CN" altLang="en-US"/>
          </a:p>
        </p:txBody>
      </p:sp>
      <p:sp>
        <p:nvSpPr>
          <p:cNvPr id="5" name="文本框 4"/>
          <p:cNvSpPr txBox="1"/>
          <p:nvPr/>
        </p:nvSpPr>
        <p:spPr>
          <a:xfrm>
            <a:off x="179070" y="4812030"/>
            <a:ext cx="1511300" cy="691515"/>
          </a:xfrm>
          <a:prstGeom prst="rect">
            <a:avLst/>
          </a:prstGeom>
          <a:noFill/>
        </p:spPr>
        <p:txBody>
          <a:bodyPr wrap="none" rtlCol="0" anchor="t">
            <a:spAutoFit/>
          </a:bodyPr>
          <a:lstStyle/>
          <a:p>
            <a:r>
              <a:rPr lang="zh-CN" altLang="en-US">
                <a:solidFill>
                  <a:srgbClr val="0000FF"/>
                </a:solidFill>
                <a:ea typeface="宋体" panose="02010600030101010101" pitchFamily="2" charset="-122"/>
                <a:cs typeface="Times New Roman" panose="02020603050405020304" pitchFamily="18" charset="0"/>
                <a:sym typeface="+mn-ea"/>
              </a:rPr>
              <a:t>【经济】</a:t>
            </a:r>
            <a:endParaRPr lang="zh-CN" altLang="en-US"/>
          </a:p>
        </p:txBody>
      </p:sp>
      <p:sp>
        <p:nvSpPr>
          <p:cNvPr id="6" name="文本框 5"/>
          <p:cNvSpPr txBox="1"/>
          <p:nvPr/>
        </p:nvSpPr>
        <p:spPr>
          <a:xfrm>
            <a:off x="269240" y="5833110"/>
            <a:ext cx="1101090" cy="829945"/>
          </a:xfrm>
          <a:prstGeom prst="rect">
            <a:avLst/>
          </a:prstGeom>
          <a:noFill/>
        </p:spPr>
        <p:txBody>
          <a:bodyPr wrap="none" rtlCol="0" anchor="t">
            <a:spAutoFit/>
          </a:bodyPr>
          <a:lstStyle/>
          <a:p>
            <a:pPr>
              <a:lnSpc>
                <a:spcPct val="100000"/>
              </a:lnSpc>
            </a:pPr>
            <a:r>
              <a:rPr lang="zh-CN" altLang="en-US" sz="2400">
                <a:solidFill>
                  <a:srgbClr val="0000FF"/>
                </a:solidFill>
                <a:ea typeface="宋体" panose="02010600030101010101" pitchFamily="2" charset="-122"/>
                <a:cs typeface="Times New Roman" panose="02020603050405020304" pitchFamily="18" charset="0"/>
                <a:sym typeface="+mn-ea"/>
              </a:rPr>
              <a:t>【思想</a:t>
            </a:r>
          </a:p>
          <a:p>
            <a:pPr>
              <a:lnSpc>
                <a:spcPct val="100000"/>
              </a:lnSpc>
            </a:pPr>
            <a:r>
              <a:rPr lang="zh-CN" altLang="en-US" sz="2400">
                <a:solidFill>
                  <a:srgbClr val="0000FF"/>
                </a:solidFill>
                <a:ea typeface="宋体" panose="02010600030101010101" pitchFamily="2" charset="-122"/>
                <a:cs typeface="Times New Roman" panose="02020603050405020304" pitchFamily="18" charset="0"/>
                <a:sym typeface="+mn-ea"/>
              </a:rPr>
              <a:t>文化】</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202565" y="99060"/>
            <a:ext cx="7170420" cy="6725285"/>
          </a:xfrm>
          <a:prstGeom prst="rect">
            <a:avLst/>
          </a:prstGeom>
          <a:noFill/>
          <a:ln w="9525">
            <a:noFill/>
          </a:ln>
        </p:spPr>
        <p:txBody>
          <a:bodyPr wrap="square">
            <a:spAutoFit/>
          </a:bodyPr>
          <a:lstStyle/>
          <a:p>
            <a:pPr marL="200025" indent="-200025">
              <a:lnSpc>
                <a:spcPct val="220000"/>
              </a:lnSpc>
            </a:pPr>
            <a:r>
              <a:rPr lang="zh-CN" sz="2800" b="0" dirty="0">
                <a:latin typeface="微软雅黑" panose="020B0503020204020204" charset="-122"/>
                <a:ea typeface="微软雅黑" panose="020B0503020204020204" charset="-122"/>
                <a:cs typeface="微软雅黑" panose="020B0503020204020204" charset="-122"/>
              </a:rPr>
              <a:t>【</a:t>
            </a:r>
            <a:r>
              <a:rPr lang="en-US" altLang="zh-CN" sz="2800" b="0" dirty="0">
                <a:latin typeface="微软雅黑" panose="020B0503020204020204" charset="-122"/>
                <a:ea typeface="微软雅黑" panose="020B0503020204020204" charset="-122"/>
                <a:cs typeface="微软雅黑" panose="020B0503020204020204" charset="-122"/>
              </a:rPr>
              <a:t>2021</a:t>
            </a:r>
            <a:r>
              <a:rPr lang="zh-CN" sz="2800" b="0" dirty="0">
                <a:latin typeface="微软雅黑" panose="020B0503020204020204" charset="-122"/>
                <a:ea typeface="微软雅黑" panose="020B0503020204020204" charset="-122"/>
                <a:cs typeface="微软雅黑" panose="020B0503020204020204" charset="-122"/>
              </a:rPr>
              <a:t>梅州一模】下图为中国</a:t>
            </a:r>
            <a:r>
              <a:rPr lang="en-US" sz="2800" b="0" dirty="0">
                <a:latin typeface="微软雅黑" panose="020B0503020204020204" charset="-122"/>
                <a:ea typeface="微软雅黑" panose="020B0503020204020204" charset="-122"/>
                <a:cs typeface="微软雅黑" panose="020B0503020204020204" charset="-122"/>
              </a:rPr>
              <a:t>1953</a:t>
            </a:r>
            <a:r>
              <a:rPr lang="zh-CN" sz="2800" b="0" dirty="0">
                <a:latin typeface="微软雅黑" panose="020B0503020204020204" charset="-122"/>
                <a:ea typeface="微软雅黑" panose="020B0503020204020204" charset="-122"/>
                <a:cs typeface="微软雅黑" panose="020B0503020204020204" charset="-122"/>
              </a:rPr>
              <a:t>年创作的宣传画《把更多的钢铁送到祖国建设的最前线》。该宣传画体现了我国</a:t>
            </a:r>
            <a:endParaRPr lang="en-US" sz="2800" b="0" dirty="0">
              <a:latin typeface="微软雅黑" panose="020B0503020204020204" charset="-122"/>
              <a:ea typeface="微软雅黑" panose="020B0503020204020204" charset="-122"/>
              <a:cs typeface="微软雅黑" panose="020B0503020204020204" charset="-122"/>
            </a:endParaRPr>
          </a:p>
          <a:p>
            <a:pPr marL="200025" indent="-200025">
              <a:lnSpc>
                <a:spcPct val="220000"/>
              </a:lnSpc>
            </a:pPr>
            <a:r>
              <a:rPr lang="en-US" sz="2800" b="0" dirty="0">
                <a:latin typeface="微软雅黑" panose="020B0503020204020204" charset="-122"/>
                <a:ea typeface="微软雅黑" panose="020B0503020204020204" charset="-122"/>
                <a:cs typeface="微软雅黑" panose="020B0503020204020204" charset="-122"/>
              </a:rPr>
              <a:t>A</a:t>
            </a:r>
            <a:r>
              <a:rPr lang="zh-CN" sz="2800" b="0" dirty="0">
                <a:latin typeface="微软雅黑" panose="020B0503020204020204" charset="-122"/>
                <a:ea typeface="微软雅黑" panose="020B0503020204020204" charset="-122"/>
                <a:cs typeface="微软雅黑" panose="020B0503020204020204" charset="-122"/>
              </a:rPr>
              <a:t>．国民经济恢复时期的社会风貌       </a:t>
            </a:r>
            <a:r>
              <a:rPr lang="en-US" sz="2800" b="0" dirty="0">
                <a:latin typeface="微软雅黑" panose="020B0503020204020204" charset="-122"/>
                <a:ea typeface="微软雅黑" panose="020B0503020204020204" charset="-122"/>
                <a:cs typeface="微软雅黑" panose="020B0503020204020204" charset="-122"/>
              </a:rPr>
              <a:t>B</a:t>
            </a:r>
            <a:r>
              <a:rPr lang="zh-CN" sz="2800" b="0" dirty="0">
                <a:latin typeface="微软雅黑" panose="020B0503020204020204" charset="-122"/>
                <a:ea typeface="微软雅黑" panose="020B0503020204020204" charset="-122"/>
                <a:cs typeface="微软雅黑" panose="020B0503020204020204" charset="-122"/>
              </a:rPr>
              <a:t>．经济建设中出现“左”的错误</a:t>
            </a:r>
            <a:endParaRPr lang="en-US" sz="2800" b="0" dirty="0">
              <a:latin typeface="微软雅黑" panose="020B0503020204020204" charset="-122"/>
              <a:ea typeface="微软雅黑" panose="020B0503020204020204" charset="-122"/>
              <a:cs typeface="微软雅黑" panose="020B0503020204020204" charset="-122"/>
            </a:endParaRPr>
          </a:p>
          <a:p>
            <a:pPr marL="200025" indent="-200025">
              <a:lnSpc>
                <a:spcPct val="220000"/>
              </a:lnSpc>
            </a:pPr>
            <a:r>
              <a:rPr lang="en-US" sz="2800" b="0" dirty="0">
                <a:latin typeface="微软雅黑" panose="020B0503020204020204" charset="-122"/>
                <a:ea typeface="微软雅黑" panose="020B0503020204020204" charset="-122"/>
                <a:cs typeface="微软雅黑" panose="020B0503020204020204" charset="-122"/>
              </a:rPr>
              <a:t>C</a:t>
            </a:r>
            <a:r>
              <a:rPr lang="zh-CN" sz="2800" b="0" dirty="0">
                <a:latin typeface="微软雅黑" panose="020B0503020204020204" charset="-122"/>
                <a:ea typeface="微软雅黑" panose="020B0503020204020204" charset="-122"/>
                <a:cs typeface="微软雅黑" panose="020B0503020204020204" charset="-122"/>
              </a:rPr>
              <a:t>．严重经济困难时期劳动者风貌       </a:t>
            </a:r>
            <a:r>
              <a:rPr lang="en-US" sz="2800" b="0" dirty="0">
                <a:latin typeface="微软雅黑" panose="020B0503020204020204" charset="-122"/>
                <a:ea typeface="微软雅黑" panose="020B0503020204020204" charset="-122"/>
                <a:cs typeface="微软雅黑" panose="020B0503020204020204" charset="-122"/>
              </a:rPr>
              <a:t>D</a:t>
            </a:r>
            <a:r>
              <a:rPr lang="zh-CN" sz="2800" b="0" dirty="0">
                <a:latin typeface="微软雅黑" panose="020B0503020204020204" charset="-122"/>
                <a:ea typeface="微软雅黑" panose="020B0503020204020204" charset="-122"/>
                <a:cs typeface="微软雅黑" panose="020B0503020204020204" charset="-122"/>
              </a:rPr>
              <a:t>．过渡时期人民建设祖国的热情</a:t>
            </a:r>
            <a:endParaRPr lang="zh-CN" altLang="en-US" sz="2800" dirty="0">
              <a:latin typeface="微软雅黑" panose="020B0503020204020204" charset="-122"/>
              <a:ea typeface="微软雅黑" panose="020B0503020204020204" charset="-122"/>
              <a:cs typeface="微软雅黑" panose="020B0503020204020204" charset="-122"/>
            </a:endParaRPr>
          </a:p>
        </p:txBody>
      </p:sp>
      <p:pic>
        <p:nvPicPr>
          <p:cNvPr id="2" name="图片 -2147482620" descr="中学历史教学园地（www.zxls.com）——全国文章总量、访问量最大的历史教学网站。"/>
          <p:cNvPicPr>
            <a:picLocks noChangeAspect="1"/>
          </p:cNvPicPr>
          <p:nvPr/>
        </p:nvPicPr>
        <p:blipFill>
          <a:blip r:embed="rId3">
            <a:lum bright="12000"/>
          </a:blip>
          <a:stretch>
            <a:fillRect/>
          </a:stretch>
        </p:blipFill>
        <p:spPr>
          <a:xfrm>
            <a:off x="8333740" y="943610"/>
            <a:ext cx="3473450" cy="5100320"/>
          </a:xfrm>
          <a:prstGeom prst="rect">
            <a:avLst/>
          </a:prstGeom>
          <a:noFill/>
          <a:ln w="9525">
            <a:noFill/>
          </a:ln>
        </p:spPr>
      </p:pic>
      <p:sp>
        <p:nvSpPr>
          <p:cNvPr id="3" name="文本框 2"/>
          <p:cNvSpPr txBox="1"/>
          <p:nvPr/>
        </p:nvSpPr>
        <p:spPr>
          <a:xfrm>
            <a:off x="736600" y="-238125"/>
            <a:ext cx="7762240" cy="737235"/>
          </a:xfrm>
          <a:prstGeom prst="rect">
            <a:avLst/>
          </a:prstGeom>
          <a:noFill/>
        </p:spPr>
        <p:txBody>
          <a:bodyPr wrap="square" rtlCol="0" anchor="t">
            <a:spAutoFit/>
          </a:bodyPr>
          <a:lstStyle/>
          <a:p>
            <a:r>
              <a:rPr lang="zh-CN" altLang="en-US" sz="2800">
                <a:solidFill>
                  <a:srgbClr val="0000FF"/>
                </a:solidFill>
                <a:latin typeface="微软雅黑" panose="020B0503020204020204" charset="-122"/>
                <a:ea typeface="微软雅黑" panose="020B0503020204020204" charset="-122"/>
                <a:cs typeface="Times New Roman" panose="02020603050405020304" pitchFamily="18" charset="0"/>
                <a:sym typeface="+mn-ea"/>
              </a:rPr>
              <a:t>【注意时间阶段划分、重要史实的时间】</a:t>
            </a:r>
          </a:p>
        </p:txBody>
      </p:sp>
      <p:sp>
        <p:nvSpPr>
          <p:cNvPr id="4" name="文本框 3"/>
          <p:cNvSpPr txBox="1"/>
          <p:nvPr/>
        </p:nvSpPr>
        <p:spPr>
          <a:xfrm>
            <a:off x="939165" y="3585210"/>
            <a:ext cx="6102350" cy="737235"/>
          </a:xfrm>
          <a:prstGeom prst="rect">
            <a:avLst/>
          </a:prstGeom>
          <a:noFill/>
        </p:spPr>
        <p:txBody>
          <a:bodyPr wrap="square" rtlCol="0" anchor="t">
            <a:spAutoFit/>
          </a:bodyPr>
          <a:lstStyle/>
          <a:p>
            <a:r>
              <a:rPr lang="en-US" altLang="zh-CN" sz="2800">
                <a:solidFill>
                  <a:srgbClr val="0000FF"/>
                </a:solidFill>
                <a:latin typeface="微软雅黑" panose="020B0503020204020204" charset="-122"/>
                <a:ea typeface="微软雅黑" panose="020B0503020204020204" charset="-122"/>
                <a:cs typeface="Times New Roman" panose="02020603050405020304" pitchFamily="18" charset="0"/>
                <a:sym typeface="+mn-ea"/>
              </a:rPr>
              <a:t>1949-1952</a:t>
            </a:r>
          </a:p>
        </p:txBody>
      </p:sp>
      <p:sp>
        <p:nvSpPr>
          <p:cNvPr id="5" name="文本框 4"/>
          <p:cNvSpPr txBox="1"/>
          <p:nvPr/>
        </p:nvSpPr>
        <p:spPr>
          <a:xfrm>
            <a:off x="1574800" y="4533265"/>
            <a:ext cx="6924040" cy="737235"/>
          </a:xfrm>
          <a:prstGeom prst="rect">
            <a:avLst/>
          </a:prstGeom>
          <a:noFill/>
        </p:spPr>
        <p:txBody>
          <a:bodyPr wrap="square" rtlCol="0" anchor="t">
            <a:spAutoFit/>
          </a:bodyPr>
          <a:lstStyle/>
          <a:p>
            <a:r>
              <a:rPr lang="en-US" altLang="zh-CN" sz="2800">
                <a:solidFill>
                  <a:srgbClr val="0000FF"/>
                </a:solidFill>
                <a:latin typeface="微软雅黑" panose="020B0503020204020204" charset="-122"/>
                <a:ea typeface="微软雅黑" panose="020B0503020204020204" charset="-122"/>
                <a:cs typeface="Times New Roman" panose="02020603050405020304" pitchFamily="18" charset="0"/>
                <a:sym typeface="+mn-ea"/>
              </a:rPr>
              <a:t>1958</a:t>
            </a:r>
            <a:r>
              <a:rPr lang="zh-CN" altLang="en-US" sz="2800">
                <a:solidFill>
                  <a:srgbClr val="0000FF"/>
                </a:solidFill>
                <a:latin typeface="微软雅黑" panose="020B0503020204020204" charset="-122"/>
                <a:ea typeface="微软雅黑" panose="020B0503020204020204" charset="-122"/>
                <a:cs typeface="Times New Roman" panose="02020603050405020304" pitchFamily="18" charset="0"/>
                <a:sym typeface="+mn-ea"/>
              </a:rPr>
              <a:t>三面红旗</a:t>
            </a:r>
          </a:p>
        </p:txBody>
      </p:sp>
      <p:sp>
        <p:nvSpPr>
          <p:cNvPr id="6" name="文本框 5"/>
          <p:cNvSpPr txBox="1"/>
          <p:nvPr/>
        </p:nvSpPr>
        <p:spPr>
          <a:xfrm>
            <a:off x="1215390" y="5565775"/>
            <a:ext cx="7354570" cy="737235"/>
          </a:xfrm>
          <a:prstGeom prst="rect">
            <a:avLst/>
          </a:prstGeom>
          <a:noFill/>
        </p:spPr>
        <p:txBody>
          <a:bodyPr wrap="square" rtlCol="0" anchor="t">
            <a:spAutoFit/>
          </a:bodyPr>
          <a:lstStyle/>
          <a:p>
            <a:r>
              <a:rPr lang="en-US" sz="2800">
                <a:solidFill>
                  <a:srgbClr val="0000FF"/>
                </a:solidFill>
                <a:latin typeface="微软雅黑" panose="020B0503020204020204" charset="-122"/>
                <a:ea typeface="微软雅黑" panose="020B0503020204020204" charset="-122"/>
                <a:cs typeface="Times New Roman" panose="02020603050405020304" pitchFamily="18" charset="0"/>
                <a:sym typeface="+mn-ea"/>
              </a:rPr>
              <a:t>1959-1961</a:t>
            </a:r>
          </a:p>
        </p:txBody>
      </p:sp>
      <p:sp>
        <p:nvSpPr>
          <p:cNvPr id="7" name="文本框 6"/>
          <p:cNvSpPr txBox="1"/>
          <p:nvPr/>
        </p:nvSpPr>
        <p:spPr>
          <a:xfrm>
            <a:off x="5977255" y="6043930"/>
            <a:ext cx="2806065" cy="737235"/>
          </a:xfrm>
          <a:prstGeom prst="rect">
            <a:avLst/>
          </a:prstGeom>
          <a:noFill/>
        </p:spPr>
        <p:txBody>
          <a:bodyPr wrap="square" rtlCol="0" anchor="t">
            <a:spAutoFit/>
          </a:bodyPr>
          <a:lstStyle/>
          <a:p>
            <a:r>
              <a:rPr lang="en-US" sz="2800">
                <a:solidFill>
                  <a:srgbClr val="0000FF"/>
                </a:solidFill>
                <a:latin typeface="微软雅黑" panose="020B0503020204020204" charset="-122"/>
                <a:ea typeface="微软雅黑" panose="020B0503020204020204" charset="-122"/>
                <a:cs typeface="Times New Roman" panose="02020603050405020304" pitchFamily="18" charset="0"/>
                <a:sym typeface="+mn-ea"/>
              </a:rPr>
              <a:t>1949-1956</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533400" y="0"/>
            <a:ext cx="7762240" cy="737235"/>
          </a:xfrm>
          <a:prstGeom prst="rect">
            <a:avLst/>
          </a:prstGeom>
          <a:noFill/>
        </p:spPr>
        <p:txBody>
          <a:bodyPr wrap="square" rtlCol="0" anchor="t">
            <a:spAutoFit/>
          </a:bodyPr>
          <a:lstStyle/>
          <a:p>
            <a:r>
              <a:rPr lang="zh-CN" altLang="en-US" sz="2800">
                <a:solidFill>
                  <a:srgbClr val="0000FF"/>
                </a:solidFill>
                <a:latin typeface="微软雅黑" panose="020B0503020204020204" charset="-122"/>
                <a:ea typeface="微软雅黑" panose="020B0503020204020204" charset="-122"/>
                <a:cs typeface="Times New Roman" panose="02020603050405020304" pitchFamily="18" charset="0"/>
                <a:sym typeface="+mn-ea"/>
              </a:rPr>
              <a:t>【注意阶段特征】</a:t>
            </a:r>
          </a:p>
        </p:txBody>
      </p:sp>
      <p:sp>
        <p:nvSpPr>
          <p:cNvPr id="2822146" name="文本框 2822145"/>
          <p:cNvSpPr txBox="1"/>
          <p:nvPr/>
        </p:nvSpPr>
        <p:spPr>
          <a:xfrm>
            <a:off x="241300" y="708025"/>
            <a:ext cx="11634788" cy="3117215"/>
          </a:xfrm>
          <a:prstGeom prst="rect">
            <a:avLst/>
          </a:prstGeom>
          <a:noFill/>
          <a:ln w="9525">
            <a:noFill/>
          </a:ln>
        </p:spPr>
        <p:txBody>
          <a:bodyPr lIns="117176" tIns="58589" rIns="117176" bIns="58589">
            <a:spAutoFit/>
          </a:bodyPr>
          <a:lstStyle/>
          <a:p>
            <a:pPr algn="just" defTabSz="1171575"/>
            <a:r>
              <a:rPr lang="zh-CN" altLang="en-US">
                <a:solidFill>
                  <a:srgbClr val="0000FF"/>
                </a:solidFill>
                <a:latin typeface="微软雅黑" panose="020B0503020204020204" charset="-122"/>
                <a:ea typeface="微软雅黑" panose="020B0503020204020204" charset="-122"/>
                <a:cs typeface="微软雅黑" panose="020B0503020204020204" charset="-122"/>
              </a:rPr>
              <a:t>【</a:t>
            </a:r>
            <a:r>
              <a:rPr lang="zh-CN" altLang="en-US" dirty="0">
                <a:solidFill>
                  <a:srgbClr val="0000FF"/>
                </a:solidFill>
                <a:latin typeface="微软雅黑" panose="020B0503020204020204" charset="-122"/>
                <a:ea typeface="微软雅黑" panose="020B0503020204020204" charset="-122"/>
                <a:cs typeface="微软雅黑" panose="020B0503020204020204" charset="-122"/>
              </a:rPr>
              <a:t>真题再做</a:t>
            </a:r>
            <a:r>
              <a:rPr lang="zh-CN" altLang="en-US">
                <a:solidFill>
                  <a:srgbClr val="0000FF"/>
                </a:solidFill>
                <a:latin typeface="微软雅黑" panose="020B0503020204020204" charset="-122"/>
                <a:ea typeface="微软雅黑" panose="020B0503020204020204" charset="-122"/>
                <a:cs typeface="微软雅黑" panose="020B0503020204020204" charset="-122"/>
              </a:rPr>
              <a:t>】</a:t>
            </a:r>
            <a:r>
              <a:rPr lang="en-US" altLang="zh-CN">
                <a:solidFill>
                  <a:srgbClr val="000000"/>
                </a:solidFill>
                <a:latin typeface="微软雅黑" panose="020B0503020204020204" charset="-122"/>
                <a:ea typeface="微软雅黑" panose="020B0503020204020204" charset="-122"/>
                <a:cs typeface="微软雅黑" panose="020B0503020204020204" charset="-122"/>
                <a:sym typeface="+mn-ea"/>
              </a:rPr>
              <a:t>2.(2019·</a:t>
            </a:r>
            <a:r>
              <a:rPr lang="zh-CN" altLang="en-US" dirty="0">
                <a:solidFill>
                  <a:srgbClr val="000000"/>
                </a:solidFill>
                <a:latin typeface="微软雅黑" panose="020B0503020204020204" charset="-122"/>
                <a:ea typeface="微软雅黑" panose="020B0503020204020204" charset="-122"/>
                <a:cs typeface="微软雅黑" panose="020B0503020204020204" charset="-122"/>
                <a:sym typeface="+mn-ea"/>
              </a:rPr>
              <a:t>全国</a:t>
            </a:r>
            <a:r>
              <a:rPr lang="en-US" altLang="zh-CN">
                <a:solidFill>
                  <a:srgbClr val="000000"/>
                </a:solidFill>
                <a:latin typeface="微软雅黑" panose="020B0503020204020204" charset="-122"/>
                <a:ea typeface="微软雅黑" panose="020B0503020204020204" charset="-122"/>
                <a:cs typeface="微软雅黑" panose="020B0503020204020204" charset="-122"/>
                <a:sym typeface="+mn-ea"/>
              </a:rPr>
              <a:t>Ⅰ</a:t>
            </a:r>
            <a:r>
              <a:rPr lang="zh-CN" altLang="en-US" dirty="0">
                <a:solidFill>
                  <a:srgbClr val="000000"/>
                </a:solidFill>
                <a:latin typeface="微软雅黑" panose="020B0503020204020204" charset="-122"/>
                <a:ea typeface="微软雅黑" panose="020B0503020204020204" charset="-122"/>
                <a:cs typeface="微软雅黑" panose="020B0503020204020204" charset="-122"/>
                <a:sym typeface="+mn-ea"/>
              </a:rPr>
              <a:t>卷</a:t>
            </a:r>
            <a:r>
              <a:rPr lang="en-US" altLang="zh-CN">
                <a:solidFill>
                  <a:srgbClr val="000000"/>
                </a:solidFill>
                <a:latin typeface="微软雅黑" panose="020B0503020204020204" charset="-122"/>
                <a:ea typeface="微软雅黑" panose="020B0503020204020204" charset="-122"/>
                <a:cs typeface="微软雅黑" panose="020B0503020204020204" charset="-122"/>
                <a:sym typeface="+mn-ea"/>
              </a:rPr>
              <a:t>·T31)</a:t>
            </a:r>
            <a:r>
              <a:rPr lang="zh-CN" altLang="en-US" dirty="0">
                <a:solidFill>
                  <a:srgbClr val="000000"/>
                </a:solidFill>
                <a:latin typeface="微软雅黑" panose="020B0503020204020204" charset="-122"/>
                <a:ea typeface="微软雅黑" panose="020B0503020204020204" charset="-122"/>
                <a:cs typeface="微软雅黑" panose="020B0503020204020204" charset="-122"/>
                <a:sym typeface="+mn-ea"/>
              </a:rPr>
              <a:t>据统计</a:t>
            </a:r>
            <a:r>
              <a:rPr lang="en-US" altLang="zh-CN">
                <a:solidFill>
                  <a:srgbClr val="000000"/>
                </a:solidFill>
                <a:latin typeface="微软雅黑" panose="020B0503020204020204" charset="-122"/>
                <a:ea typeface="微软雅黑" panose="020B0503020204020204" charset="-122"/>
                <a:cs typeface="微软雅黑" panose="020B0503020204020204" charset="-122"/>
                <a:sym typeface="+mn-ea"/>
              </a:rPr>
              <a:t>,</a:t>
            </a:r>
            <a:r>
              <a:rPr lang="en-US" altLang="zh-CN">
                <a:solidFill>
                  <a:srgbClr val="FF0000"/>
                </a:solidFill>
                <a:latin typeface="微软雅黑" panose="020B0503020204020204" charset="-122"/>
                <a:ea typeface="微软雅黑" panose="020B0503020204020204" charset="-122"/>
                <a:cs typeface="微软雅黑" panose="020B0503020204020204" charset="-122"/>
                <a:sym typeface="+mn-ea"/>
              </a:rPr>
              <a:t>1954</a:t>
            </a:r>
            <a:r>
              <a:rPr lang="zh-CN" altLang="en-US" dirty="0">
                <a:solidFill>
                  <a:srgbClr val="FF0000"/>
                </a:solidFill>
                <a:latin typeface="微软雅黑" panose="020B0503020204020204" charset="-122"/>
                <a:ea typeface="微软雅黑" panose="020B0503020204020204" charset="-122"/>
                <a:cs typeface="微软雅黑" panose="020B0503020204020204" charset="-122"/>
                <a:sym typeface="+mn-ea"/>
              </a:rPr>
              <a:t>年</a:t>
            </a:r>
            <a:r>
              <a:rPr lang="en-US" altLang="zh-CN">
                <a:solidFill>
                  <a:srgbClr val="000000"/>
                </a:solidFill>
                <a:latin typeface="微软雅黑" panose="020B0503020204020204" charset="-122"/>
                <a:ea typeface="微软雅黑" panose="020B0503020204020204" charset="-122"/>
                <a:cs typeface="微软雅黑" panose="020B0503020204020204" charset="-122"/>
                <a:sym typeface="+mn-ea"/>
              </a:rPr>
              <a:t>1</a:t>
            </a:r>
            <a:r>
              <a:rPr lang="zh-CN" altLang="en-US" dirty="0">
                <a:solidFill>
                  <a:srgbClr val="000000"/>
                </a:solidFill>
                <a:latin typeface="微软雅黑" panose="020B0503020204020204" charset="-122"/>
                <a:ea typeface="微软雅黑" panose="020B0503020204020204" charset="-122"/>
                <a:cs typeface="微软雅黑" panose="020B0503020204020204" charset="-122"/>
                <a:sym typeface="+mn-ea"/>
              </a:rPr>
              <a:t>月到</a:t>
            </a:r>
            <a:r>
              <a:rPr lang="en-US" altLang="zh-CN">
                <a:solidFill>
                  <a:srgbClr val="000000"/>
                </a:solidFill>
                <a:latin typeface="微软雅黑" panose="020B0503020204020204" charset="-122"/>
                <a:ea typeface="微软雅黑" panose="020B0503020204020204" charset="-122"/>
                <a:cs typeface="微软雅黑" panose="020B0503020204020204" charset="-122"/>
                <a:sym typeface="+mn-ea"/>
              </a:rPr>
              <a:t>4</a:t>
            </a:r>
            <a:r>
              <a:rPr lang="zh-CN" altLang="en-US" dirty="0">
                <a:solidFill>
                  <a:srgbClr val="000000"/>
                </a:solidFill>
                <a:latin typeface="微软雅黑" panose="020B0503020204020204" charset="-122"/>
                <a:ea typeface="微软雅黑" panose="020B0503020204020204" charset="-122"/>
                <a:cs typeface="微软雅黑" panose="020B0503020204020204" charset="-122"/>
                <a:sym typeface="+mn-ea"/>
              </a:rPr>
              <a:t>月</a:t>
            </a:r>
            <a:r>
              <a:rPr lang="zh-CN" altLang="en-US">
                <a:solidFill>
                  <a:srgbClr val="000000"/>
                </a:solidFill>
                <a:latin typeface="微软雅黑" panose="020B0503020204020204" charset="-122"/>
                <a:ea typeface="微软雅黑" panose="020B0503020204020204" charset="-122"/>
                <a:cs typeface="微软雅黑" panose="020B0503020204020204" charset="-122"/>
                <a:sym typeface="+mn-ea"/>
              </a:rPr>
              <a:t>，</a:t>
            </a:r>
            <a:r>
              <a:rPr lang="zh-CN" altLang="en-US" dirty="0">
                <a:solidFill>
                  <a:srgbClr val="000000"/>
                </a:solidFill>
                <a:latin typeface="微软雅黑" panose="020B0503020204020204" charset="-122"/>
                <a:ea typeface="微软雅黑" panose="020B0503020204020204" charset="-122"/>
                <a:cs typeface="微软雅黑" panose="020B0503020204020204" charset="-122"/>
                <a:sym typeface="+mn-ea"/>
              </a:rPr>
              <a:t>中国科学院图书馆上海分馆俄文书刊借阅总数为</a:t>
            </a:r>
            <a:r>
              <a:rPr lang="en-US" altLang="zh-CN">
                <a:solidFill>
                  <a:srgbClr val="000000"/>
                </a:solidFill>
                <a:latin typeface="微软雅黑" panose="020B0503020204020204" charset="-122"/>
                <a:ea typeface="微软雅黑" panose="020B0503020204020204" charset="-122"/>
                <a:cs typeface="微软雅黑" panose="020B0503020204020204" charset="-122"/>
                <a:sym typeface="+mn-ea"/>
              </a:rPr>
              <a:t>1953</a:t>
            </a:r>
            <a:r>
              <a:rPr lang="zh-CN" altLang="en-US" dirty="0">
                <a:solidFill>
                  <a:srgbClr val="000000"/>
                </a:solidFill>
                <a:latin typeface="微软雅黑" panose="020B0503020204020204" charset="-122"/>
                <a:ea typeface="微软雅黑" panose="020B0503020204020204" charset="-122"/>
                <a:cs typeface="微软雅黑" panose="020B0503020204020204" charset="-122"/>
                <a:sym typeface="+mn-ea"/>
              </a:rPr>
              <a:t>年同期的</a:t>
            </a:r>
            <a:r>
              <a:rPr lang="en-US" altLang="zh-CN">
                <a:solidFill>
                  <a:srgbClr val="000000"/>
                </a:solidFill>
                <a:latin typeface="微软雅黑" panose="020B0503020204020204" charset="-122"/>
                <a:ea typeface="微软雅黑" panose="020B0503020204020204" charset="-122"/>
                <a:cs typeface="微软雅黑" panose="020B0503020204020204" charset="-122"/>
                <a:sym typeface="+mn-ea"/>
              </a:rPr>
              <a:t>5</a:t>
            </a:r>
            <a:r>
              <a:rPr lang="zh-CN" altLang="en-US" dirty="0">
                <a:solidFill>
                  <a:srgbClr val="000000"/>
                </a:solidFill>
                <a:latin typeface="微软雅黑" panose="020B0503020204020204" charset="-122"/>
                <a:ea typeface="微软雅黑" panose="020B0503020204020204" charset="-122"/>
                <a:cs typeface="微软雅黑" panose="020B0503020204020204" charset="-122"/>
                <a:sym typeface="+mn-ea"/>
              </a:rPr>
              <a:t>倍，为</a:t>
            </a:r>
            <a:r>
              <a:rPr lang="en-US" altLang="zh-CN">
                <a:solidFill>
                  <a:srgbClr val="000000"/>
                </a:solidFill>
                <a:latin typeface="微软雅黑" panose="020B0503020204020204" charset="-122"/>
                <a:ea typeface="微软雅黑" panose="020B0503020204020204" charset="-122"/>
                <a:cs typeface="微软雅黑" panose="020B0503020204020204" charset="-122"/>
                <a:sym typeface="+mn-ea"/>
              </a:rPr>
              <a:t>1952</a:t>
            </a:r>
            <a:r>
              <a:rPr lang="zh-CN" altLang="en-US" dirty="0">
                <a:solidFill>
                  <a:srgbClr val="000000"/>
                </a:solidFill>
                <a:latin typeface="微软雅黑" panose="020B0503020204020204" charset="-122"/>
                <a:ea typeface="微软雅黑" panose="020B0503020204020204" charset="-122"/>
                <a:cs typeface="微软雅黑" panose="020B0503020204020204" charset="-122"/>
                <a:sym typeface="+mn-ea"/>
              </a:rPr>
              <a:t>年同期的</a:t>
            </a:r>
            <a:r>
              <a:rPr lang="en-US" altLang="zh-CN">
                <a:solidFill>
                  <a:srgbClr val="000000"/>
                </a:solidFill>
                <a:latin typeface="微软雅黑" panose="020B0503020204020204" charset="-122"/>
                <a:ea typeface="微软雅黑" panose="020B0503020204020204" charset="-122"/>
                <a:cs typeface="微软雅黑" panose="020B0503020204020204" charset="-122"/>
                <a:sym typeface="+mn-ea"/>
              </a:rPr>
              <a:t>50</a:t>
            </a:r>
            <a:r>
              <a:rPr lang="zh-CN" altLang="en-US" dirty="0">
                <a:solidFill>
                  <a:srgbClr val="000000"/>
                </a:solidFill>
                <a:latin typeface="微软雅黑" panose="020B0503020204020204" charset="-122"/>
                <a:ea typeface="微软雅黑" panose="020B0503020204020204" charset="-122"/>
                <a:cs typeface="微软雅黑" panose="020B0503020204020204" charset="-122"/>
                <a:sym typeface="+mn-ea"/>
              </a:rPr>
              <a:t>倍，东北各研究所俄文书刊借阅量也大幅增加。这表明当时	</a:t>
            </a:r>
            <a:r>
              <a:rPr lang="en-US" altLang="zh-CN">
                <a:solidFill>
                  <a:srgbClr val="000000"/>
                </a:solidFill>
                <a:latin typeface="微软雅黑" panose="020B0503020204020204" charset="-122"/>
                <a:ea typeface="微软雅黑" panose="020B0503020204020204" charset="-122"/>
                <a:cs typeface="微软雅黑" panose="020B0503020204020204" charset="-122"/>
                <a:sym typeface="+mn-ea"/>
              </a:rPr>
              <a:t>(</a:t>
            </a:r>
            <a:r>
              <a:rPr lang="zh-CN" altLang="en-US" dirty="0">
                <a:solidFill>
                  <a:srgbClr val="000000"/>
                </a:solidFill>
                <a:latin typeface="微软雅黑" panose="020B0503020204020204" charset="-122"/>
                <a:ea typeface="微软雅黑" panose="020B0503020204020204" charset="-122"/>
                <a:cs typeface="微软雅黑" panose="020B0503020204020204" charset="-122"/>
                <a:sym typeface="+mn-ea"/>
              </a:rPr>
              <a:t>　　</a:t>
            </a:r>
            <a:r>
              <a:rPr lang="en-US" altLang="zh-CN">
                <a:solidFill>
                  <a:srgbClr val="000000"/>
                </a:solidFill>
                <a:latin typeface="微软雅黑" panose="020B0503020204020204" charset="-122"/>
                <a:ea typeface="微软雅黑" panose="020B0503020204020204" charset="-122"/>
                <a:cs typeface="微软雅黑" panose="020B0503020204020204" charset="-122"/>
                <a:sym typeface="+mn-ea"/>
              </a:rPr>
              <a:t>)</a:t>
            </a:r>
            <a:endParaRPr lang="en-US" altLang="zh-CN">
              <a:solidFill>
                <a:srgbClr val="000000"/>
              </a:solidFill>
              <a:latin typeface="微软雅黑" panose="020B0503020204020204" charset="-122"/>
              <a:ea typeface="微软雅黑" panose="020B0503020204020204" charset="-122"/>
              <a:cs typeface="微软雅黑" panose="020B0503020204020204" charset="-122"/>
            </a:endParaRPr>
          </a:p>
          <a:p>
            <a:pPr algn="just" defTabSz="1171575"/>
            <a:r>
              <a:rPr lang="en-US" altLang="zh-CN">
                <a:solidFill>
                  <a:srgbClr val="000000"/>
                </a:solidFill>
                <a:latin typeface="微软雅黑" panose="020B0503020204020204" charset="-122"/>
                <a:ea typeface="微软雅黑" panose="020B0503020204020204" charset="-122"/>
                <a:cs typeface="微软雅黑" panose="020B0503020204020204" charset="-122"/>
                <a:sym typeface="+mn-ea"/>
              </a:rPr>
              <a:t>A.</a:t>
            </a:r>
            <a:r>
              <a:rPr lang="zh-CN" altLang="en-US" dirty="0">
                <a:solidFill>
                  <a:srgbClr val="000000"/>
                </a:solidFill>
                <a:latin typeface="微软雅黑" panose="020B0503020204020204" charset="-122"/>
                <a:ea typeface="微软雅黑" panose="020B0503020204020204" charset="-122"/>
                <a:cs typeface="微软雅黑" panose="020B0503020204020204" charset="-122"/>
                <a:sym typeface="+mn-ea"/>
              </a:rPr>
              <a:t>科学研究已与国际前沿接轨</a:t>
            </a:r>
            <a:r>
              <a:rPr lang="en-US" altLang="zh-CN" dirty="0">
                <a:solidFill>
                  <a:srgbClr val="000000"/>
                </a:solidFill>
                <a:latin typeface="微软雅黑" panose="020B0503020204020204" charset="-122"/>
                <a:ea typeface="微软雅黑" panose="020B0503020204020204" charset="-122"/>
                <a:cs typeface="微软雅黑" panose="020B0503020204020204" charset="-122"/>
              </a:rPr>
              <a:t>              </a:t>
            </a:r>
            <a:r>
              <a:rPr lang="en-US" altLang="zh-CN">
                <a:solidFill>
                  <a:srgbClr val="000000"/>
                </a:solidFill>
                <a:latin typeface="微软雅黑" panose="020B0503020204020204" charset="-122"/>
                <a:ea typeface="微软雅黑" panose="020B0503020204020204" charset="-122"/>
                <a:cs typeface="微软雅黑" panose="020B0503020204020204" charset="-122"/>
                <a:sym typeface="+mn-ea"/>
              </a:rPr>
              <a:t>B.</a:t>
            </a:r>
            <a:r>
              <a:rPr lang="zh-CN" altLang="en-US" dirty="0">
                <a:solidFill>
                  <a:srgbClr val="000000"/>
                </a:solidFill>
                <a:latin typeface="微软雅黑" panose="020B0503020204020204" charset="-122"/>
                <a:ea typeface="微软雅黑" panose="020B0503020204020204" charset="-122"/>
                <a:cs typeface="微软雅黑" panose="020B0503020204020204" charset="-122"/>
                <a:sym typeface="+mn-ea"/>
              </a:rPr>
              <a:t>科教兴国战略已展开</a:t>
            </a:r>
            <a:endParaRPr lang="zh-CN" altLang="en-US" dirty="0">
              <a:solidFill>
                <a:srgbClr val="000000"/>
              </a:solidFill>
              <a:latin typeface="微软雅黑" panose="020B0503020204020204" charset="-122"/>
              <a:ea typeface="微软雅黑" panose="020B0503020204020204" charset="-122"/>
              <a:cs typeface="微软雅黑" panose="020B0503020204020204" charset="-122"/>
            </a:endParaRPr>
          </a:p>
          <a:p>
            <a:pPr algn="just" defTabSz="1171575"/>
            <a:r>
              <a:rPr lang="en-US" altLang="zh-CN">
                <a:solidFill>
                  <a:srgbClr val="000000"/>
                </a:solidFill>
                <a:latin typeface="微软雅黑" panose="020B0503020204020204" charset="-122"/>
                <a:ea typeface="微软雅黑" panose="020B0503020204020204" charset="-122"/>
                <a:cs typeface="微软雅黑" panose="020B0503020204020204" charset="-122"/>
                <a:sym typeface="+mn-ea"/>
              </a:rPr>
              <a:t>C.</a:t>
            </a:r>
            <a:r>
              <a:rPr lang="zh-CN" altLang="en-US" dirty="0">
                <a:solidFill>
                  <a:srgbClr val="000000"/>
                </a:solidFill>
                <a:latin typeface="微软雅黑" panose="020B0503020204020204" charset="-122"/>
                <a:ea typeface="微软雅黑" panose="020B0503020204020204" charset="-122"/>
                <a:cs typeface="微软雅黑" panose="020B0503020204020204" charset="-122"/>
                <a:sym typeface="+mn-ea"/>
              </a:rPr>
              <a:t>对苏联经验的反思蔚然成风</a:t>
            </a:r>
            <a:r>
              <a:rPr lang="en-US" altLang="zh-CN" dirty="0">
                <a:solidFill>
                  <a:srgbClr val="000000"/>
                </a:solidFill>
                <a:latin typeface="微软雅黑" panose="020B0503020204020204" charset="-122"/>
                <a:ea typeface="微软雅黑" panose="020B0503020204020204" charset="-122"/>
                <a:cs typeface="微软雅黑" panose="020B0503020204020204" charset="-122"/>
              </a:rPr>
              <a:t>              </a:t>
            </a:r>
            <a:r>
              <a:rPr lang="en-US" altLang="zh-CN">
                <a:solidFill>
                  <a:srgbClr val="000000"/>
                </a:solidFill>
                <a:latin typeface="微软雅黑" panose="020B0503020204020204" charset="-122"/>
                <a:ea typeface="微软雅黑" panose="020B0503020204020204" charset="-122"/>
                <a:cs typeface="微软雅黑" panose="020B0503020204020204" charset="-122"/>
                <a:sym typeface="+mn-ea"/>
              </a:rPr>
              <a:t>D.</a:t>
            </a:r>
            <a:r>
              <a:rPr lang="zh-CN" altLang="en-US" dirty="0">
                <a:solidFill>
                  <a:srgbClr val="000000"/>
                </a:solidFill>
                <a:latin typeface="微软雅黑" panose="020B0503020204020204" charset="-122"/>
                <a:ea typeface="微软雅黑" panose="020B0503020204020204" charset="-122"/>
                <a:cs typeface="微软雅黑" panose="020B0503020204020204" charset="-122"/>
                <a:sym typeface="+mn-ea"/>
              </a:rPr>
              <a:t>工业化建设需求迫切</a:t>
            </a:r>
            <a:endParaRPr lang="en-US" altLang="zh-CN">
              <a:solidFill>
                <a:srgbClr val="000000"/>
              </a:solidFill>
              <a:latin typeface="微软雅黑" panose="020B0503020204020204" charset="-122"/>
              <a:ea typeface="微软雅黑" panose="020B0503020204020204" charset="-122"/>
              <a:cs typeface="微软雅黑" panose="020B0503020204020204" charset="-122"/>
            </a:endParaRPr>
          </a:p>
        </p:txBody>
      </p:sp>
      <p:sp>
        <p:nvSpPr>
          <p:cNvPr id="2936834" name="文本框 2936833"/>
          <p:cNvSpPr txBox="1"/>
          <p:nvPr/>
        </p:nvSpPr>
        <p:spPr>
          <a:xfrm>
            <a:off x="278130" y="3825240"/>
            <a:ext cx="11634788" cy="2517140"/>
          </a:xfrm>
          <a:prstGeom prst="rect">
            <a:avLst/>
          </a:prstGeom>
          <a:noFill/>
          <a:ln w="9525">
            <a:noFill/>
          </a:ln>
        </p:spPr>
        <p:txBody>
          <a:bodyPr lIns="117176" tIns="58589" rIns="117176" bIns="58589">
            <a:spAutoFit/>
          </a:bodyPr>
          <a:lstStyle/>
          <a:p>
            <a:pPr algn="just" defTabSz="1171575">
              <a:buNone/>
            </a:pPr>
            <a:r>
              <a:rPr lang="zh-CN" altLang="en-US">
                <a:solidFill>
                  <a:srgbClr val="FF0000"/>
                </a:solidFill>
                <a:latin typeface="微软雅黑" panose="020B0503020204020204" charset="-122"/>
                <a:ea typeface="微软雅黑" panose="020B0503020204020204" charset="-122"/>
                <a:cs typeface="微软雅黑" panose="020B0503020204020204" charset="-122"/>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解析</a:t>
            </a:r>
            <a:r>
              <a:rPr lang="zh-CN" altLang="en-US">
                <a:solidFill>
                  <a:srgbClr val="FF0000"/>
                </a:solidFill>
                <a:latin typeface="微软雅黑" panose="020B0503020204020204" charset="-122"/>
                <a:ea typeface="微软雅黑" panose="020B0503020204020204" charset="-122"/>
                <a:cs typeface="微软雅黑" panose="020B0503020204020204" charset="-122"/>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选</a:t>
            </a:r>
            <a:r>
              <a:rPr lang="en-US" altLang="zh-CN">
                <a:solidFill>
                  <a:srgbClr val="FF0000"/>
                </a:solidFill>
                <a:latin typeface="微软雅黑" panose="020B0503020204020204" charset="-122"/>
                <a:ea typeface="微软雅黑" panose="020B0503020204020204" charset="-122"/>
                <a:cs typeface="微软雅黑" panose="020B0503020204020204" charset="-122"/>
              </a:rPr>
              <a:t>D</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。材料反映的是一五计划时期</a:t>
            </a:r>
            <a:r>
              <a:rPr lang="en-US" altLang="zh-CN">
                <a:solidFill>
                  <a:srgbClr val="FF0000"/>
                </a:solidFill>
                <a:latin typeface="微软雅黑" panose="020B0503020204020204" charset="-122"/>
                <a:ea typeface="微软雅黑" panose="020B0503020204020204" charset="-122"/>
                <a:cs typeface="微软雅黑" panose="020B0503020204020204" charset="-122"/>
              </a:rPr>
              <a:t>(1953-1957</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年</a:t>
            </a:r>
            <a:r>
              <a:rPr lang="en-US" altLang="zh-CN">
                <a:solidFill>
                  <a:srgbClr val="FF0000"/>
                </a:solidFill>
                <a:latin typeface="微软雅黑" panose="020B0503020204020204" charset="-122"/>
                <a:ea typeface="微软雅黑" panose="020B0503020204020204" charset="-122"/>
                <a:cs typeface="微软雅黑" panose="020B0503020204020204" charset="-122"/>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中国迫切学习苏联经验进行经济建设的现象。中国一五计划学习苏联经验优先发展重工业</a:t>
            </a:r>
            <a:r>
              <a:rPr lang="zh-CN" altLang="en-US">
                <a:solidFill>
                  <a:srgbClr val="FF0000"/>
                </a:solidFill>
                <a:latin typeface="微软雅黑" panose="020B0503020204020204" charset="-122"/>
                <a:ea typeface="微软雅黑" panose="020B0503020204020204" charset="-122"/>
                <a:cs typeface="微软雅黑" panose="020B0503020204020204" charset="-122"/>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因此</a:t>
            </a:r>
            <a:r>
              <a:rPr lang="en-US" altLang="zh-CN">
                <a:solidFill>
                  <a:srgbClr val="FF0000"/>
                </a:solidFill>
                <a:latin typeface="微软雅黑" panose="020B0503020204020204" charset="-122"/>
                <a:ea typeface="微软雅黑" panose="020B0503020204020204" charset="-122"/>
                <a:cs typeface="微软雅黑" panose="020B0503020204020204" charset="-122"/>
              </a:rPr>
              <a:t>D</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正确。</a:t>
            </a:r>
            <a:r>
              <a:rPr lang="en-US" altLang="zh-CN">
                <a:solidFill>
                  <a:srgbClr val="FF0000"/>
                </a:solidFill>
                <a:latin typeface="微软雅黑" panose="020B0503020204020204" charset="-122"/>
                <a:ea typeface="微软雅黑" panose="020B0503020204020204" charset="-122"/>
                <a:cs typeface="微软雅黑" panose="020B0503020204020204" charset="-122"/>
              </a:rPr>
              <a:t>1954</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年当时中国科技还十分落后</a:t>
            </a:r>
            <a:r>
              <a:rPr lang="zh-CN" altLang="en-US">
                <a:solidFill>
                  <a:srgbClr val="FF0000"/>
                </a:solidFill>
                <a:latin typeface="微软雅黑" panose="020B0503020204020204" charset="-122"/>
                <a:ea typeface="微软雅黑" panose="020B0503020204020204" charset="-122"/>
                <a:cs typeface="微软雅黑" panose="020B0503020204020204" charset="-122"/>
              </a:rPr>
              <a:t>，</a:t>
            </a:r>
            <a:r>
              <a:rPr lang="en-US" altLang="zh-CN">
                <a:solidFill>
                  <a:srgbClr val="FF0000"/>
                </a:solidFill>
                <a:latin typeface="微软雅黑" panose="020B0503020204020204" charset="-122"/>
                <a:ea typeface="微软雅黑" panose="020B0503020204020204" charset="-122"/>
                <a:cs typeface="微软雅黑" panose="020B0503020204020204" charset="-122"/>
              </a:rPr>
              <a:t>A</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错。科教兴国战略在</a:t>
            </a:r>
            <a:r>
              <a:rPr lang="en-US" altLang="zh-CN">
                <a:solidFill>
                  <a:srgbClr val="FF0000"/>
                </a:solidFill>
                <a:latin typeface="微软雅黑" panose="020B0503020204020204" charset="-122"/>
                <a:ea typeface="微软雅黑" panose="020B0503020204020204" charset="-122"/>
                <a:cs typeface="微软雅黑" panose="020B0503020204020204" charset="-122"/>
              </a:rPr>
              <a:t>1995</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年提出</a:t>
            </a:r>
            <a:r>
              <a:rPr lang="zh-CN" altLang="en-US">
                <a:solidFill>
                  <a:srgbClr val="FF0000"/>
                </a:solidFill>
                <a:latin typeface="微软雅黑" panose="020B0503020204020204" charset="-122"/>
                <a:ea typeface="微软雅黑" panose="020B0503020204020204" charset="-122"/>
                <a:cs typeface="微软雅黑" panose="020B0503020204020204" charset="-122"/>
              </a:rPr>
              <a:t>，</a:t>
            </a:r>
            <a:r>
              <a:rPr lang="en-US" altLang="zh-CN">
                <a:solidFill>
                  <a:srgbClr val="FF0000"/>
                </a:solidFill>
                <a:latin typeface="微软雅黑" panose="020B0503020204020204" charset="-122"/>
                <a:ea typeface="微软雅黑" panose="020B0503020204020204" charset="-122"/>
                <a:cs typeface="微软雅黑" panose="020B0503020204020204" charset="-122"/>
              </a:rPr>
              <a:t>B</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错。材料反映了学习苏联的热潮</a:t>
            </a:r>
            <a:r>
              <a:rPr lang="zh-CN" altLang="en-US">
                <a:solidFill>
                  <a:srgbClr val="FF0000"/>
                </a:solidFill>
                <a:latin typeface="微软雅黑" panose="020B0503020204020204" charset="-122"/>
                <a:ea typeface="微软雅黑" panose="020B0503020204020204" charset="-122"/>
                <a:cs typeface="微软雅黑" panose="020B0503020204020204" charset="-122"/>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而不是反思苏联经验，</a:t>
            </a:r>
            <a:r>
              <a:rPr lang="en-US" altLang="zh-CN">
                <a:solidFill>
                  <a:srgbClr val="FF0000"/>
                </a:solidFill>
                <a:latin typeface="微软雅黑" panose="020B0503020204020204" charset="-122"/>
                <a:ea typeface="微软雅黑" panose="020B0503020204020204" charset="-122"/>
                <a:cs typeface="微软雅黑" panose="020B0503020204020204" charset="-122"/>
              </a:rPr>
              <a:t>C</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错。</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936834"/>
                                        </p:tgtEl>
                                        <p:attrNameLst>
                                          <p:attrName>style.visibility</p:attrName>
                                        </p:attrNameLst>
                                      </p:cBhvr>
                                      <p:to>
                                        <p:strVal val="visible"/>
                                      </p:to>
                                    </p:set>
                                    <p:anim calcmode="lin" valueType="num">
                                      <p:cBhvr additive="base">
                                        <p:cTn id="7" dur="500" fill="hold"/>
                                        <p:tgtEl>
                                          <p:spTgt spid="2936834"/>
                                        </p:tgtEl>
                                        <p:attrNameLst>
                                          <p:attrName>ppt_x</p:attrName>
                                        </p:attrNameLst>
                                      </p:cBhvr>
                                      <p:tavLst>
                                        <p:tav tm="0">
                                          <p:val>
                                            <p:strVal val="#ppt_x"/>
                                          </p:val>
                                        </p:tav>
                                        <p:tav tm="100000">
                                          <p:val>
                                            <p:strVal val="#ppt_x"/>
                                          </p:val>
                                        </p:tav>
                                      </p:tavLst>
                                    </p:anim>
                                    <p:anim calcmode="lin" valueType="num">
                                      <p:cBhvr additive="base">
                                        <p:cTn id="8" dur="500" fill="hold"/>
                                        <p:tgtEl>
                                          <p:spTgt spid="293683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93683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5810" name="文本框 2935809"/>
          <p:cNvSpPr txBox="1"/>
          <p:nvPr/>
        </p:nvSpPr>
        <p:spPr>
          <a:xfrm>
            <a:off x="241300" y="264160"/>
            <a:ext cx="11634788" cy="3117215"/>
          </a:xfrm>
          <a:prstGeom prst="rect">
            <a:avLst/>
          </a:prstGeom>
          <a:noFill/>
          <a:ln w="9525">
            <a:noFill/>
          </a:ln>
        </p:spPr>
        <p:txBody>
          <a:bodyPr lIns="117176" tIns="58589" rIns="117176" bIns="58589">
            <a:spAutoFit/>
          </a:bodyPr>
          <a:lstStyle/>
          <a:p>
            <a:pPr algn="just" defTabSz="1171575"/>
            <a:r>
              <a:rPr lang="zh-CN" altLang="en-US">
                <a:solidFill>
                  <a:srgbClr val="0000FF"/>
                </a:solidFill>
                <a:latin typeface="微软雅黑" panose="020B0503020204020204" charset="-122"/>
                <a:ea typeface="微软雅黑" panose="020B0503020204020204" charset="-122"/>
                <a:cs typeface="微软雅黑" panose="020B0503020204020204" charset="-122"/>
                <a:sym typeface="+mn-ea"/>
              </a:rPr>
              <a:t>【</a:t>
            </a:r>
            <a:r>
              <a:rPr lang="zh-CN" altLang="en-US" dirty="0">
                <a:solidFill>
                  <a:srgbClr val="0000FF"/>
                </a:solidFill>
                <a:latin typeface="微软雅黑" panose="020B0503020204020204" charset="-122"/>
                <a:ea typeface="微软雅黑" panose="020B0503020204020204" charset="-122"/>
                <a:cs typeface="微软雅黑" panose="020B0503020204020204" charset="-122"/>
                <a:sym typeface="+mn-ea"/>
              </a:rPr>
              <a:t>真题再做</a:t>
            </a:r>
            <a:r>
              <a:rPr lang="zh-CN" altLang="en-US">
                <a:solidFill>
                  <a:srgbClr val="0000FF"/>
                </a:solidFill>
                <a:latin typeface="微软雅黑" panose="020B0503020204020204" charset="-122"/>
                <a:ea typeface="微软雅黑" panose="020B0503020204020204" charset="-122"/>
                <a:cs typeface="微软雅黑" panose="020B0503020204020204" charset="-122"/>
                <a:sym typeface="+mn-ea"/>
              </a:rPr>
              <a:t>】</a:t>
            </a:r>
            <a:r>
              <a:rPr lang="en-US" altLang="zh-CN">
                <a:solidFill>
                  <a:srgbClr val="000000"/>
                </a:solidFill>
                <a:latin typeface="微软雅黑" panose="020B0503020204020204" charset="-122"/>
                <a:ea typeface="微软雅黑" panose="020B0503020204020204" charset="-122"/>
                <a:cs typeface="微软雅黑" panose="020B0503020204020204" charset="-122"/>
              </a:rPr>
              <a:t>3.(2019·</a:t>
            </a:r>
            <a:r>
              <a:rPr lang="zh-CN" altLang="en-US" dirty="0">
                <a:solidFill>
                  <a:srgbClr val="000000"/>
                </a:solidFill>
                <a:latin typeface="微软雅黑" panose="020B0503020204020204" charset="-122"/>
                <a:ea typeface="微软雅黑" panose="020B0503020204020204" charset="-122"/>
                <a:cs typeface="微软雅黑" panose="020B0503020204020204" charset="-122"/>
              </a:rPr>
              <a:t>全国</a:t>
            </a:r>
            <a:r>
              <a:rPr lang="en-US" altLang="zh-CN">
                <a:solidFill>
                  <a:srgbClr val="000000"/>
                </a:solidFill>
                <a:latin typeface="微软雅黑" panose="020B0503020204020204" charset="-122"/>
                <a:ea typeface="微软雅黑" panose="020B0503020204020204" charset="-122"/>
                <a:cs typeface="微软雅黑" panose="020B0503020204020204" charset="-122"/>
              </a:rPr>
              <a:t>Ⅲ</a:t>
            </a:r>
            <a:r>
              <a:rPr lang="zh-CN" altLang="en-US" dirty="0">
                <a:solidFill>
                  <a:srgbClr val="000000"/>
                </a:solidFill>
                <a:latin typeface="微软雅黑" panose="020B0503020204020204" charset="-122"/>
                <a:ea typeface="微软雅黑" panose="020B0503020204020204" charset="-122"/>
                <a:cs typeface="微软雅黑" panose="020B0503020204020204" charset="-122"/>
              </a:rPr>
              <a:t>卷</a:t>
            </a:r>
            <a:r>
              <a:rPr lang="en-US" altLang="zh-CN">
                <a:solidFill>
                  <a:srgbClr val="000000"/>
                </a:solidFill>
                <a:latin typeface="微软雅黑" panose="020B0503020204020204" charset="-122"/>
                <a:ea typeface="微软雅黑" panose="020B0503020204020204" charset="-122"/>
                <a:cs typeface="微软雅黑" panose="020B0503020204020204" charset="-122"/>
              </a:rPr>
              <a:t>·T31 )</a:t>
            </a:r>
            <a:r>
              <a:rPr lang="zh-CN" altLang="en-US" dirty="0">
                <a:solidFill>
                  <a:srgbClr val="000000"/>
                </a:solidFill>
                <a:latin typeface="微软雅黑" panose="020B0503020204020204" charset="-122"/>
                <a:ea typeface="微软雅黑" panose="020B0503020204020204" charset="-122"/>
                <a:cs typeface="微软雅黑" panose="020B0503020204020204" charset="-122"/>
              </a:rPr>
              <a:t>图</a:t>
            </a:r>
            <a:r>
              <a:rPr lang="en-US" altLang="zh-CN">
                <a:solidFill>
                  <a:srgbClr val="000000"/>
                </a:solidFill>
                <a:latin typeface="微软雅黑" panose="020B0503020204020204" charset="-122"/>
                <a:ea typeface="微软雅黑" panose="020B0503020204020204" charset="-122"/>
                <a:cs typeface="微软雅黑" panose="020B0503020204020204" charset="-122"/>
              </a:rPr>
              <a:t>4</a:t>
            </a:r>
            <a:r>
              <a:rPr lang="zh-CN" altLang="en-US" dirty="0">
                <a:solidFill>
                  <a:srgbClr val="000000"/>
                </a:solidFill>
                <a:latin typeface="微软雅黑" panose="020B0503020204020204" charset="-122"/>
                <a:ea typeface="微软雅黑" panose="020B0503020204020204" charset="-122"/>
                <a:cs typeface="微软雅黑" panose="020B0503020204020204" charset="-122"/>
              </a:rPr>
              <a:t>是</a:t>
            </a:r>
            <a:r>
              <a:rPr lang="en-US" altLang="zh-CN">
                <a:solidFill>
                  <a:srgbClr val="FF0000"/>
                </a:solidFill>
                <a:latin typeface="微软雅黑" panose="020B0503020204020204" charset="-122"/>
                <a:ea typeface="微软雅黑" panose="020B0503020204020204" charset="-122"/>
                <a:cs typeface="微软雅黑" panose="020B0503020204020204" charset="-122"/>
              </a:rPr>
              <a:t>1953</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年</a:t>
            </a:r>
            <a:r>
              <a:rPr lang="zh-CN" altLang="en-US" dirty="0">
                <a:solidFill>
                  <a:srgbClr val="000000"/>
                </a:solidFill>
                <a:latin typeface="微软雅黑" panose="020B0503020204020204" charset="-122"/>
                <a:ea typeface="微软雅黑" panose="020B0503020204020204" charset="-122"/>
                <a:cs typeface="微软雅黑" panose="020B0503020204020204" charset="-122"/>
              </a:rPr>
              <a:t>创作的年画。该作品</a:t>
            </a:r>
            <a:endParaRPr lang="en-US" altLang="zh-CN">
              <a:solidFill>
                <a:srgbClr val="000000"/>
              </a:solidFill>
              <a:latin typeface="微软雅黑" panose="020B0503020204020204" charset="-122"/>
              <a:ea typeface="微软雅黑" panose="020B0503020204020204" charset="-122"/>
              <a:cs typeface="微软雅黑" panose="020B0503020204020204" charset="-122"/>
            </a:endParaRPr>
          </a:p>
          <a:p>
            <a:pPr algn="just" defTabSz="1171575"/>
            <a:r>
              <a:rPr lang="en-US" altLang="zh-CN">
                <a:solidFill>
                  <a:srgbClr val="000000"/>
                </a:solidFill>
                <a:latin typeface="微软雅黑" panose="020B0503020204020204" charset="-122"/>
                <a:ea typeface="微软雅黑" panose="020B0503020204020204" charset="-122"/>
                <a:cs typeface="微软雅黑" panose="020B0503020204020204" charset="-122"/>
              </a:rPr>
              <a:t>A.</a:t>
            </a:r>
            <a:r>
              <a:rPr lang="zh-CN" altLang="en-US" dirty="0">
                <a:solidFill>
                  <a:srgbClr val="000000"/>
                </a:solidFill>
                <a:latin typeface="微软雅黑" panose="020B0503020204020204" charset="-122"/>
                <a:ea typeface="微软雅黑" panose="020B0503020204020204" charset="-122"/>
                <a:cs typeface="微软雅黑" panose="020B0503020204020204" charset="-122"/>
              </a:rPr>
              <a:t>继承了中国传统文人画作的基本风格</a:t>
            </a:r>
          </a:p>
          <a:p>
            <a:pPr algn="just" defTabSz="1171575"/>
            <a:r>
              <a:rPr lang="en-US" altLang="zh-CN">
                <a:solidFill>
                  <a:srgbClr val="000000"/>
                </a:solidFill>
                <a:latin typeface="微软雅黑" panose="020B0503020204020204" charset="-122"/>
                <a:ea typeface="微软雅黑" panose="020B0503020204020204" charset="-122"/>
                <a:cs typeface="微软雅黑" panose="020B0503020204020204" charset="-122"/>
              </a:rPr>
              <a:t>B.</a:t>
            </a:r>
            <a:r>
              <a:rPr lang="zh-CN" altLang="en-US" dirty="0">
                <a:solidFill>
                  <a:srgbClr val="000000"/>
                </a:solidFill>
                <a:latin typeface="微软雅黑" panose="020B0503020204020204" charset="-122"/>
                <a:ea typeface="微软雅黑" panose="020B0503020204020204" charset="-122"/>
                <a:cs typeface="微软雅黑" panose="020B0503020204020204" charset="-122"/>
              </a:rPr>
              <a:t>描绘了农民参与社会主义生产的场景</a:t>
            </a:r>
          </a:p>
          <a:p>
            <a:pPr algn="just" defTabSz="1171575"/>
            <a:r>
              <a:rPr lang="en-US" altLang="zh-CN">
                <a:solidFill>
                  <a:srgbClr val="000000"/>
                </a:solidFill>
                <a:latin typeface="微软雅黑" panose="020B0503020204020204" charset="-122"/>
                <a:ea typeface="微软雅黑" panose="020B0503020204020204" charset="-122"/>
                <a:cs typeface="微软雅黑" panose="020B0503020204020204" charset="-122"/>
              </a:rPr>
              <a:t>C.</a:t>
            </a:r>
            <a:r>
              <a:rPr lang="zh-CN" altLang="en-US" dirty="0">
                <a:solidFill>
                  <a:srgbClr val="000000"/>
                </a:solidFill>
                <a:latin typeface="微软雅黑" panose="020B0503020204020204" charset="-122"/>
                <a:ea typeface="微软雅黑" panose="020B0503020204020204" charset="-122"/>
                <a:cs typeface="微软雅黑" panose="020B0503020204020204" charset="-122"/>
              </a:rPr>
              <a:t>体现了“双百”方针提倡的创作精神</a:t>
            </a:r>
          </a:p>
          <a:p>
            <a:pPr algn="just" defTabSz="1171575"/>
            <a:r>
              <a:rPr lang="en-US" altLang="zh-CN">
                <a:solidFill>
                  <a:srgbClr val="000000"/>
                </a:solidFill>
                <a:latin typeface="微软雅黑" panose="020B0503020204020204" charset="-122"/>
                <a:ea typeface="微软雅黑" panose="020B0503020204020204" charset="-122"/>
                <a:cs typeface="微软雅黑" panose="020B0503020204020204" charset="-122"/>
              </a:rPr>
              <a:t>D.</a:t>
            </a:r>
            <a:r>
              <a:rPr lang="zh-CN" altLang="en-US" dirty="0">
                <a:solidFill>
                  <a:srgbClr val="000000"/>
                </a:solidFill>
                <a:latin typeface="微软雅黑" panose="020B0503020204020204" charset="-122"/>
                <a:ea typeface="微软雅黑" panose="020B0503020204020204" charset="-122"/>
                <a:cs typeface="微软雅黑" panose="020B0503020204020204" charset="-122"/>
              </a:rPr>
              <a:t>倡导了适应国家建设需要的社会新风</a:t>
            </a:r>
            <a:endParaRPr lang="zh-CN" altLang="en-US">
              <a:solidFill>
                <a:srgbClr val="000000"/>
              </a:solidFill>
              <a:latin typeface="微软雅黑" panose="020B0503020204020204" charset="-122"/>
              <a:ea typeface="微软雅黑" panose="020B0503020204020204" charset="-122"/>
              <a:cs typeface="微软雅黑" panose="020B0503020204020204" charset="-122"/>
            </a:endParaRPr>
          </a:p>
        </p:txBody>
      </p:sp>
      <p:pic>
        <p:nvPicPr>
          <p:cNvPr id="2935811" name="20lsgkt3.jpg" descr="id:2147506132;FounderCES"/>
          <p:cNvPicPr>
            <a:picLocks noChangeAspect="1"/>
          </p:cNvPicPr>
          <p:nvPr/>
        </p:nvPicPr>
        <p:blipFill>
          <a:blip r:embed="rId2"/>
          <a:stretch>
            <a:fillRect/>
          </a:stretch>
        </p:blipFill>
        <p:spPr>
          <a:xfrm>
            <a:off x="7796530" y="1043305"/>
            <a:ext cx="3395345" cy="2925445"/>
          </a:xfrm>
          <a:prstGeom prst="rect">
            <a:avLst/>
          </a:prstGeom>
          <a:noFill/>
          <a:ln w="9525">
            <a:noFill/>
          </a:ln>
        </p:spPr>
      </p:pic>
      <p:sp>
        <p:nvSpPr>
          <p:cNvPr id="2934786" name="文本框 2934785"/>
          <p:cNvSpPr txBox="1"/>
          <p:nvPr/>
        </p:nvSpPr>
        <p:spPr>
          <a:xfrm>
            <a:off x="241300" y="3765550"/>
            <a:ext cx="11634788" cy="3117215"/>
          </a:xfrm>
          <a:prstGeom prst="rect">
            <a:avLst/>
          </a:prstGeom>
          <a:noFill/>
          <a:ln w="9525">
            <a:noFill/>
          </a:ln>
        </p:spPr>
        <p:txBody>
          <a:bodyPr lIns="117176" tIns="58589" rIns="117176" bIns="58589">
            <a:spAutoFit/>
          </a:bodyPr>
          <a:lstStyle/>
          <a:p>
            <a:pPr algn="just" defTabSz="1171575">
              <a:buNone/>
            </a:pPr>
            <a:r>
              <a:rPr lang="zh-CN" altLang="en-US">
                <a:solidFill>
                  <a:srgbClr val="FF0000"/>
                </a:solidFill>
                <a:latin typeface="微软雅黑" panose="020B0503020204020204" charset="-122"/>
                <a:ea typeface="微软雅黑" panose="020B0503020204020204" charset="-122"/>
                <a:cs typeface="微软雅黑" panose="020B0503020204020204" charset="-122"/>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解析</a:t>
            </a:r>
            <a:r>
              <a:rPr lang="zh-CN" altLang="en-US">
                <a:solidFill>
                  <a:srgbClr val="FF0000"/>
                </a:solidFill>
                <a:latin typeface="微软雅黑" panose="020B0503020204020204" charset="-122"/>
                <a:ea typeface="微软雅黑" panose="020B0503020204020204" charset="-122"/>
                <a:cs typeface="微软雅黑" panose="020B0503020204020204" charset="-122"/>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选</a:t>
            </a:r>
            <a:r>
              <a:rPr lang="en-US" altLang="zh-CN">
                <a:solidFill>
                  <a:srgbClr val="FF0000"/>
                </a:solidFill>
                <a:latin typeface="微软雅黑" panose="020B0503020204020204" charset="-122"/>
                <a:ea typeface="微软雅黑" panose="020B0503020204020204" charset="-122"/>
                <a:cs typeface="微软雅黑" panose="020B0503020204020204" charset="-122"/>
              </a:rPr>
              <a:t>D</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。材料中的画作注重写实</a:t>
            </a:r>
            <a:r>
              <a:rPr lang="en-US" altLang="zh-CN">
                <a:solidFill>
                  <a:srgbClr val="FF0000"/>
                </a:solidFill>
                <a:latin typeface="微软雅黑" panose="020B0503020204020204" charset="-122"/>
                <a:ea typeface="微软雅黑" panose="020B0503020204020204" charset="-122"/>
                <a:cs typeface="微软雅黑" panose="020B0503020204020204" charset="-122"/>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反映农民的生产场景</a:t>
            </a:r>
            <a:r>
              <a:rPr lang="en-US" altLang="zh-CN">
                <a:solidFill>
                  <a:srgbClr val="FF0000"/>
                </a:solidFill>
                <a:latin typeface="微软雅黑" panose="020B0503020204020204" charset="-122"/>
                <a:ea typeface="微软雅黑" panose="020B0503020204020204" charset="-122"/>
                <a:cs typeface="微软雅黑" panose="020B0503020204020204" charset="-122"/>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文人画的特征是写意和诗书画印于一体</a:t>
            </a:r>
            <a:r>
              <a:rPr lang="en-US" altLang="zh-CN">
                <a:solidFill>
                  <a:srgbClr val="FF0000"/>
                </a:solidFill>
                <a:latin typeface="微软雅黑" panose="020B0503020204020204" charset="-122"/>
                <a:ea typeface="微软雅黑" panose="020B0503020204020204" charset="-122"/>
                <a:cs typeface="微软雅黑" panose="020B0503020204020204" charset="-122"/>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故</a:t>
            </a:r>
            <a:r>
              <a:rPr lang="en-US" altLang="zh-CN">
                <a:solidFill>
                  <a:srgbClr val="FF0000"/>
                </a:solidFill>
                <a:latin typeface="微软雅黑" panose="020B0503020204020204" charset="-122"/>
                <a:ea typeface="微软雅黑" panose="020B0503020204020204" charset="-122"/>
                <a:cs typeface="微软雅黑" panose="020B0503020204020204" charset="-122"/>
              </a:rPr>
              <a:t>A</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错误</a:t>
            </a:r>
            <a:r>
              <a:rPr lang="en-US" altLang="zh-CN">
                <a:solidFill>
                  <a:srgbClr val="FF0000"/>
                </a:solidFill>
                <a:latin typeface="微软雅黑" panose="020B0503020204020204" charset="-122"/>
                <a:ea typeface="微软雅黑" panose="020B0503020204020204" charset="-122"/>
                <a:cs typeface="微软雅黑" panose="020B0503020204020204" charset="-122"/>
              </a:rPr>
              <a:t>;1953</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年</a:t>
            </a:r>
            <a:r>
              <a:rPr lang="en-US" altLang="zh-CN">
                <a:solidFill>
                  <a:srgbClr val="FF0000"/>
                </a:solidFill>
                <a:latin typeface="微软雅黑" panose="020B0503020204020204" charset="-122"/>
                <a:ea typeface="微软雅黑" panose="020B0503020204020204" charset="-122"/>
                <a:cs typeface="微软雅黑" panose="020B0503020204020204" charset="-122"/>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三大改造刚刚开始</a:t>
            </a:r>
            <a:r>
              <a:rPr lang="en-US" altLang="zh-CN">
                <a:solidFill>
                  <a:srgbClr val="FF0000"/>
                </a:solidFill>
                <a:latin typeface="微软雅黑" panose="020B0503020204020204" charset="-122"/>
                <a:ea typeface="微软雅黑" panose="020B0503020204020204" charset="-122"/>
                <a:cs typeface="微软雅黑" panose="020B0503020204020204" charset="-122"/>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当时我国属于新民主主义社会</a:t>
            </a:r>
            <a:r>
              <a:rPr lang="en-US" altLang="zh-CN">
                <a:solidFill>
                  <a:srgbClr val="FF0000"/>
                </a:solidFill>
                <a:latin typeface="微软雅黑" panose="020B0503020204020204" charset="-122"/>
                <a:ea typeface="微软雅黑" panose="020B0503020204020204" charset="-122"/>
                <a:cs typeface="微软雅黑" panose="020B0503020204020204" charset="-122"/>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尚未进入社会主义社会</a:t>
            </a:r>
            <a:r>
              <a:rPr lang="en-US" altLang="zh-CN">
                <a:solidFill>
                  <a:srgbClr val="FF0000"/>
                </a:solidFill>
                <a:latin typeface="微软雅黑" panose="020B0503020204020204" charset="-122"/>
                <a:ea typeface="微软雅黑" panose="020B0503020204020204" charset="-122"/>
                <a:cs typeface="微软雅黑" panose="020B0503020204020204" charset="-122"/>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故</a:t>
            </a:r>
            <a:r>
              <a:rPr lang="en-US" altLang="zh-CN">
                <a:solidFill>
                  <a:srgbClr val="FF0000"/>
                </a:solidFill>
                <a:latin typeface="微软雅黑" panose="020B0503020204020204" charset="-122"/>
                <a:ea typeface="微软雅黑" panose="020B0503020204020204" charset="-122"/>
                <a:cs typeface="微软雅黑" panose="020B0503020204020204" charset="-122"/>
              </a:rPr>
              <a:t>B</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错误</a:t>
            </a:r>
            <a:r>
              <a:rPr lang="en-US" altLang="zh-CN">
                <a:solidFill>
                  <a:srgbClr val="FF0000"/>
                </a:solidFill>
                <a:latin typeface="微软雅黑" panose="020B0503020204020204" charset="-122"/>
                <a:ea typeface="微软雅黑" panose="020B0503020204020204" charset="-122"/>
                <a:cs typeface="微软雅黑" panose="020B0503020204020204" charset="-122"/>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双百”方针是</a:t>
            </a:r>
            <a:r>
              <a:rPr lang="en-US" altLang="zh-CN">
                <a:solidFill>
                  <a:srgbClr val="FF0000"/>
                </a:solidFill>
                <a:latin typeface="微软雅黑" panose="020B0503020204020204" charset="-122"/>
                <a:ea typeface="微软雅黑" panose="020B0503020204020204" charset="-122"/>
                <a:cs typeface="微软雅黑" panose="020B0503020204020204" charset="-122"/>
              </a:rPr>
              <a:t>1956</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年提出的</a:t>
            </a:r>
            <a:r>
              <a:rPr lang="en-US" altLang="zh-CN">
                <a:solidFill>
                  <a:srgbClr val="FF0000"/>
                </a:solidFill>
                <a:latin typeface="微软雅黑" panose="020B0503020204020204" charset="-122"/>
                <a:ea typeface="微软雅黑" panose="020B0503020204020204" charset="-122"/>
                <a:cs typeface="微软雅黑" panose="020B0503020204020204" charset="-122"/>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故</a:t>
            </a:r>
            <a:r>
              <a:rPr lang="en-US" altLang="zh-CN">
                <a:solidFill>
                  <a:srgbClr val="FF0000"/>
                </a:solidFill>
                <a:latin typeface="微软雅黑" panose="020B0503020204020204" charset="-122"/>
                <a:ea typeface="微软雅黑" panose="020B0503020204020204" charset="-122"/>
                <a:cs typeface="微软雅黑" panose="020B0503020204020204" charset="-122"/>
              </a:rPr>
              <a:t>C</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错误</a:t>
            </a:r>
            <a:r>
              <a:rPr lang="en-US" altLang="zh-CN">
                <a:solidFill>
                  <a:srgbClr val="FF0000"/>
                </a:solidFill>
                <a:latin typeface="微软雅黑" panose="020B0503020204020204" charset="-122"/>
                <a:ea typeface="微软雅黑" panose="020B0503020204020204" charset="-122"/>
                <a:cs typeface="微软雅黑" panose="020B0503020204020204" charset="-122"/>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材料体现的是民众乐于奉献的精神</a:t>
            </a:r>
            <a:r>
              <a:rPr lang="en-US" altLang="zh-CN">
                <a:solidFill>
                  <a:srgbClr val="FF0000"/>
                </a:solidFill>
                <a:latin typeface="微软雅黑" panose="020B0503020204020204" charset="-122"/>
                <a:ea typeface="微软雅黑" panose="020B0503020204020204" charset="-122"/>
                <a:cs typeface="微软雅黑" panose="020B0503020204020204" charset="-122"/>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结合</a:t>
            </a:r>
            <a:r>
              <a:rPr lang="en-US" altLang="zh-CN">
                <a:solidFill>
                  <a:srgbClr val="FF0000"/>
                </a:solidFill>
                <a:latin typeface="微软雅黑" panose="020B0503020204020204" charset="-122"/>
                <a:ea typeface="微软雅黑" panose="020B0503020204020204" charset="-122"/>
                <a:cs typeface="微软雅黑" panose="020B0503020204020204" charset="-122"/>
              </a:rPr>
              <a:t>1953</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年“一五”计划的相关史实可知</a:t>
            </a:r>
            <a:r>
              <a:rPr lang="en-US" altLang="zh-CN">
                <a:solidFill>
                  <a:srgbClr val="FF0000"/>
                </a:solidFill>
                <a:latin typeface="微软雅黑" panose="020B0503020204020204" charset="-122"/>
                <a:ea typeface="微软雅黑" panose="020B0503020204020204" charset="-122"/>
                <a:cs typeface="微软雅黑" panose="020B0503020204020204" charset="-122"/>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漫画倡导了适应国家经济建设需要的社会新风</a:t>
            </a:r>
            <a:r>
              <a:rPr lang="en-US" altLang="zh-CN">
                <a:solidFill>
                  <a:srgbClr val="FF0000"/>
                </a:solidFill>
                <a:latin typeface="微软雅黑" panose="020B0503020204020204" charset="-122"/>
                <a:ea typeface="微软雅黑" panose="020B0503020204020204" charset="-122"/>
                <a:cs typeface="微软雅黑" panose="020B0503020204020204" charset="-122"/>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故</a:t>
            </a:r>
            <a:r>
              <a:rPr lang="en-US" altLang="zh-CN">
                <a:solidFill>
                  <a:srgbClr val="FF0000"/>
                </a:solidFill>
                <a:latin typeface="微软雅黑" panose="020B0503020204020204" charset="-122"/>
                <a:ea typeface="微软雅黑" panose="020B0503020204020204" charset="-122"/>
                <a:cs typeface="微软雅黑" panose="020B0503020204020204" charset="-122"/>
              </a:rPr>
              <a:t>D</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正确。</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934786">
                                            <p:txEl>
                                              <p:pRg st="0" end="0"/>
                                            </p:txEl>
                                          </p:spTgt>
                                        </p:tgtEl>
                                        <p:attrNameLst>
                                          <p:attrName>style.visibility</p:attrName>
                                        </p:attrNameLst>
                                      </p:cBhvr>
                                      <p:to>
                                        <p:strVal val="visible"/>
                                      </p:to>
                                    </p:set>
                                    <p:anim calcmode="lin" valueType="num">
                                      <p:cBhvr additive="base">
                                        <p:cTn id="7" dur="500" fill="hold"/>
                                        <p:tgtEl>
                                          <p:spTgt spid="293478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93478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51142" name="21lslt37.jpg"/>
          <p:cNvPicPr>
            <a:picLocks noChangeAspect="1"/>
          </p:cNvPicPr>
          <p:nvPr/>
        </p:nvPicPr>
        <p:blipFill>
          <a:blip r:embed="rId2"/>
          <a:srcRect r="4332"/>
          <a:stretch>
            <a:fillRect/>
          </a:stretch>
        </p:blipFill>
        <p:spPr>
          <a:xfrm>
            <a:off x="149225" y="322580"/>
            <a:ext cx="11892915" cy="609790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4418" name="文本框 3004417"/>
          <p:cNvSpPr txBox="1"/>
          <p:nvPr/>
        </p:nvSpPr>
        <p:spPr>
          <a:xfrm>
            <a:off x="170180" y="52070"/>
            <a:ext cx="11893550" cy="6762750"/>
          </a:xfrm>
          <a:prstGeom prst="rect">
            <a:avLst/>
          </a:prstGeom>
          <a:noFill/>
          <a:ln w="9525">
            <a:noFill/>
          </a:ln>
        </p:spPr>
        <p:txBody>
          <a:bodyPr wrap="square" lIns="117176" tIns="58589" rIns="117176" bIns="58589">
            <a:spAutoFit/>
          </a:bodyPr>
          <a:lstStyle/>
          <a:p>
            <a:pPr defTabSz="1171575">
              <a:lnSpc>
                <a:spcPct val="120000"/>
              </a:lnSpc>
            </a:pPr>
            <a:r>
              <a:rPr lang="zh-CN" altLang="en-US" sz="2400" dirty="0">
                <a:solidFill>
                  <a:srgbClr val="000000"/>
                </a:solidFill>
                <a:latin typeface="宋体" panose="02010600030101010101" pitchFamily="2" charset="-122"/>
                <a:ea typeface="宋体" panose="02010600030101010101" pitchFamily="2" charset="-122"/>
                <a:cs typeface="Times New Roman" panose="02020603050405020304" pitchFamily="18" charset="0"/>
              </a:rPr>
              <a:t>阶段特征</a:t>
            </a:r>
            <a:r>
              <a:rPr lang="zh-CN" altLang="en-US" sz="2400" dirty="0">
                <a:solidFill>
                  <a:srgbClr val="0000FF"/>
                </a:solidFill>
                <a:latin typeface="宋体" panose="02010600030101010101" pitchFamily="2" charset="-122"/>
                <a:ea typeface="宋体" panose="02010600030101010101" pitchFamily="2" charset="-122"/>
                <a:cs typeface="Times New Roman" panose="02020603050405020304" pitchFamily="18" charset="0"/>
              </a:rPr>
              <a:t> </a:t>
            </a:r>
          </a:p>
          <a:p>
            <a:pPr defTabSz="1171575">
              <a:lnSpc>
                <a:spcPct val="120000"/>
              </a:lnSpc>
            </a:pPr>
            <a:r>
              <a:rPr lang="en-US" altLang="zh-CN" sz="2400">
                <a:solidFill>
                  <a:srgbClr val="000000"/>
                </a:solidFill>
                <a:latin typeface="宋体" panose="02010600030101010101" pitchFamily="2" charset="-122"/>
                <a:ea typeface="宋体" panose="02010600030101010101" pitchFamily="2" charset="-122"/>
                <a:cs typeface="Times New Roman" panose="02020603050405020304" pitchFamily="18" charset="0"/>
              </a:rPr>
              <a:t>1949-1956</a:t>
            </a:r>
            <a:r>
              <a:rPr lang="zh-CN" altLang="en-US" sz="2400"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年是</a:t>
            </a:r>
            <a:r>
              <a:rPr lang="zh-CN" altLang="en-US" sz="2400" dirty="0">
                <a:solidFill>
                  <a:srgbClr val="FF0000"/>
                </a:solidFill>
                <a:latin typeface="微软雅黑" panose="020B0503020204020204" charset="-122"/>
                <a:ea typeface="微软雅黑" panose="020B0503020204020204" charset="-122"/>
                <a:cs typeface="Times New Roman" panose="02020603050405020304" pitchFamily="18" charset="0"/>
              </a:rPr>
              <a:t>社会主义现代化建设</a:t>
            </a:r>
            <a:r>
              <a:rPr lang="zh-CN" altLang="en-US" sz="2400" dirty="0">
                <a:solidFill>
                  <a:srgbClr val="000000"/>
                </a:solidFill>
                <a:latin typeface="宋体" panose="02010600030101010101" pitchFamily="2" charset="-122"/>
                <a:ea typeface="宋体" panose="02010600030101010101" pitchFamily="2" charset="-122"/>
                <a:cs typeface="Times New Roman" panose="02020603050405020304" pitchFamily="18" charset="0"/>
              </a:rPr>
              <a:t>的</a:t>
            </a:r>
            <a:r>
              <a:rPr lang="zh-CN" altLang="en-US" sz="2400" dirty="0">
                <a:solidFill>
                  <a:srgbClr val="FF0000"/>
                </a:solidFill>
                <a:latin typeface="微软雅黑" panose="020B0503020204020204" charset="-122"/>
                <a:ea typeface="微软雅黑" panose="020B0503020204020204" charset="-122"/>
                <a:cs typeface="Times New Roman" panose="02020603050405020304" pitchFamily="18" charset="0"/>
              </a:rPr>
              <a:t>准备与启动</a:t>
            </a:r>
            <a:r>
              <a:rPr lang="zh-CN" altLang="en-US" sz="2400" dirty="0">
                <a:solidFill>
                  <a:srgbClr val="000000"/>
                </a:solidFill>
                <a:latin typeface="宋体" panose="02010600030101010101" pitchFamily="2" charset="-122"/>
                <a:ea typeface="宋体" panose="02010600030101010101" pitchFamily="2" charset="-122"/>
                <a:cs typeface="Times New Roman" panose="02020603050405020304" pitchFamily="18" charset="0"/>
              </a:rPr>
              <a:t>阶段</a:t>
            </a:r>
            <a:r>
              <a:rPr lang="en-US" altLang="zh-CN" sz="2400">
                <a:solidFill>
                  <a:srgbClr val="000000"/>
                </a:solidFill>
                <a:latin typeface="宋体" panose="02010600030101010101" pitchFamily="2" charset="-122"/>
                <a:ea typeface="宋体" panose="02010600030101010101" pitchFamily="2" charset="-122"/>
                <a:cs typeface="Times New Roman" panose="02020603050405020304" pitchFamily="18" charset="0"/>
              </a:rPr>
              <a:t>;1956-1976</a:t>
            </a:r>
            <a:r>
              <a:rPr lang="zh-CN" altLang="en-US" sz="2400"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年社会主义现代化建设经历</a:t>
            </a:r>
            <a:r>
              <a:rPr lang="zh-CN" altLang="en-US" sz="2400" dirty="0">
                <a:solidFill>
                  <a:srgbClr val="FF0000"/>
                </a:solidFill>
                <a:latin typeface="宋体" panose="02010600030101010101" pitchFamily="2" charset="-122"/>
                <a:ea typeface="宋体" panose="02010600030101010101" pitchFamily="2" charset="-122"/>
                <a:cs typeface="Times New Roman" panose="02020603050405020304" pitchFamily="18" charset="0"/>
              </a:rPr>
              <a:t>曲折与延误</a:t>
            </a:r>
            <a:r>
              <a:rPr lang="en-US" altLang="zh-CN" sz="2400">
                <a:solidFill>
                  <a:srgbClr val="000000"/>
                </a:solidFill>
                <a:latin typeface="宋体" panose="02010600030101010101" pitchFamily="2" charset="-122"/>
                <a:ea typeface="宋体" panose="02010600030101010101" pitchFamily="2" charset="-122"/>
                <a:cs typeface="Times New Roman" panose="02020603050405020304" pitchFamily="18" charset="0"/>
              </a:rPr>
              <a:t>; 1978</a:t>
            </a:r>
            <a:r>
              <a:rPr lang="zh-CN" altLang="en-US" sz="2400"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年至今</a:t>
            </a:r>
            <a:r>
              <a:rPr lang="en-US" altLang="zh-CN" sz="240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sz="2400"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中国特色社会主义现代化建设进入</a:t>
            </a:r>
            <a:r>
              <a:rPr lang="zh-CN" altLang="en-US" sz="2400" dirty="0">
                <a:solidFill>
                  <a:srgbClr val="FF0000"/>
                </a:solidFill>
                <a:latin typeface="宋体" panose="02010600030101010101" pitchFamily="2" charset="-122"/>
                <a:ea typeface="宋体" panose="02010600030101010101" pitchFamily="2" charset="-122"/>
                <a:cs typeface="Times New Roman" panose="02020603050405020304" pitchFamily="18" charset="0"/>
              </a:rPr>
              <a:t>新时期</a:t>
            </a:r>
            <a:endParaRPr lang="zh-CN" altLang="en-US" sz="2400"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lnSpc>
                <a:spcPct val="120000"/>
              </a:lnSpc>
            </a:pPr>
            <a:r>
              <a:rPr lang="en-US" altLang="zh-CN" sz="2400">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sz="2400" dirty="0">
                <a:solidFill>
                  <a:srgbClr val="000000"/>
                </a:solidFill>
                <a:latin typeface="宋体" panose="02010600030101010101" pitchFamily="2" charset="-122"/>
                <a:ea typeface="宋体" panose="02010600030101010101" pitchFamily="2" charset="-122"/>
                <a:cs typeface="Times New Roman" panose="02020603050405020304" pitchFamily="18" charset="0"/>
              </a:rPr>
              <a:t>政治与外交</a:t>
            </a:r>
            <a:r>
              <a:rPr lang="en-US" altLang="zh-CN" sz="240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sz="2400" dirty="0">
                <a:solidFill>
                  <a:srgbClr val="000000"/>
                </a:solidFill>
                <a:latin typeface="宋体" panose="02010600030101010101" pitchFamily="2" charset="-122"/>
                <a:ea typeface="宋体" panose="02010600030101010101" pitchFamily="2" charset="-122"/>
                <a:cs typeface="Times New Roman" panose="02020603050405020304" pitchFamily="18" charset="0"/>
              </a:rPr>
              <a:t>初步建立起具有</a:t>
            </a:r>
            <a:r>
              <a:rPr lang="zh-CN" altLang="en-US" sz="2400" dirty="0">
                <a:solidFill>
                  <a:srgbClr val="FF0000"/>
                </a:solidFill>
                <a:latin typeface="宋体" panose="02010600030101010101" pitchFamily="2" charset="-122"/>
                <a:ea typeface="宋体" panose="02010600030101010101" pitchFamily="2" charset="-122"/>
                <a:cs typeface="Times New Roman" panose="02020603050405020304" pitchFamily="18" charset="0"/>
              </a:rPr>
              <a:t>中国特色的民主政治制度</a:t>
            </a:r>
            <a:r>
              <a:rPr lang="en-US" altLang="zh-CN" sz="240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sz="2400" dirty="0">
                <a:solidFill>
                  <a:srgbClr val="000000"/>
                </a:solidFill>
                <a:latin typeface="宋体" panose="02010600030101010101" pitchFamily="2" charset="-122"/>
                <a:ea typeface="宋体" panose="02010600030101010101" pitchFamily="2" charset="-122"/>
                <a:cs typeface="Times New Roman" panose="02020603050405020304" pitchFamily="18" charset="0"/>
              </a:rPr>
              <a:t>体现了人民当家作主的地位</a:t>
            </a:r>
            <a:r>
              <a:rPr lang="en-US" altLang="zh-CN" sz="240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sz="2400" dirty="0">
                <a:solidFill>
                  <a:srgbClr val="000000"/>
                </a:solidFill>
                <a:latin typeface="宋体" panose="02010600030101010101" pitchFamily="2" charset="-122"/>
                <a:ea typeface="宋体" panose="02010600030101010101" pitchFamily="2" charset="-122"/>
                <a:cs typeface="Times New Roman" panose="02020603050405020304" pitchFamily="18" charset="0"/>
              </a:rPr>
              <a:t>祖国统一有序推进</a:t>
            </a:r>
            <a:r>
              <a:rPr lang="en-US" altLang="zh-CN" sz="240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en-US" altLang="zh-CN" sz="2400">
                <a:solidFill>
                  <a:srgbClr val="FF0000"/>
                </a:solidFill>
                <a:latin typeface="宋体" panose="02010600030101010101" pitchFamily="2" charset="-122"/>
                <a:ea typeface="宋体" panose="02010600030101010101" pitchFamily="2" charset="-122"/>
                <a:cs typeface="Times New Roman" panose="02020603050405020304" pitchFamily="18" charset="0"/>
              </a:rPr>
              <a:t>“</a:t>
            </a:r>
            <a:r>
              <a:rPr lang="zh-CN" altLang="en-US" sz="2400" dirty="0">
                <a:solidFill>
                  <a:srgbClr val="FF0000"/>
                </a:solidFill>
                <a:latin typeface="宋体" panose="02010600030101010101" pitchFamily="2" charset="-122"/>
                <a:ea typeface="宋体" panose="02010600030101010101" pitchFamily="2" charset="-122"/>
                <a:cs typeface="Times New Roman" panose="02020603050405020304" pitchFamily="18" charset="0"/>
              </a:rPr>
              <a:t>一国两制”</a:t>
            </a:r>
            <a:r>
              <a:rPr lang="zh-CN" altLang="en-US" sz="2400" dirty="0">
                <a:solidFill>
                  <a:srgbClr val="000000"/>
                </a:solidFill>
                <a:latin typeface="宋体" panose="02010600030101010101" pitchFamily="2" charset="-122"/>
                <a:ea typeface="宋体" panose="02010600030101010101" pitchFamily="2" charset="-122"/>
                <a:cs typeface="Times New Roman" panose="02020603050405020304" pitchFamily="18" charset="0"/>
              </a:rPr>
              <a:t>成为解决祖国统一问题的基本国策；</a:t>
            </a:r>
          </a:p>
          <a:p>
            <a:pPr defTabSz="1171575">
              <a:lnSpc>
                <a:spcPct val="120000"/>
              </a:lnSpc>
            </a:pPr>
            <a:r>
              <a:rPr lang="zh-CN" altLang="en-US" sz="2400"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中国外交</a:t>
            </a:r>
            <a:r>
              <a:rPr lang="zh-CN" altLang="en-US" sz="2400" u="sng" dirty="0">
                <a:solidFill>
                  <a:srgbClr val="000000"/>
                </a:solidFill>
                <a:latin typeface="宋体" panose="02010600030101010101" pitchFamily="2" charset="-122"/>
                <a:ea typeface="宋体" panose="02010600030101010101" pitchFamily="2" charset="-122"/>
                <a:cs typeface="Times New Roman" panose="02020603050405020304" pitchFamily="18" charset="0"/>
              </a:rPr>
              <a:t>随着国际形势的变化</a:t>
            </a:r>
            <a:r>
              <a:rPr lang="en-US" altLang="zh-CN" sz="240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sz="2400" dirty="0">
                <a:solidFill>
                  <a:srgbClr val="000000"/>
                </a:solidFill>
                <a:latin typeface="宋体" panose="02010600030101010101" pitchFamily="2" charset="-122"/>
                <a:ea typeface="宋体" panose="02010600030101010101" pitchFamily="2" charset="-122"/>
                <a:cs typeface="Times New Roman" panose="02020603050405020304" pitchFamily="18" charset="0"/>
              </a:rPr>
              <a:t>在战略上经历了一个调整、变化和发展的过程；</a:t>
            </a:r>
          </a:p>
          <a:p>
            <a:pPr defTabSz="1171575">
              <a:lnSpc>
                <a:spcPct val="120000"/>
              </a:lnSpc>
            </a:pPr>
            <a:r>
              <a:rPr lang="en-US" altLang="zh-CN" sz="2400">
                <a:solidFill>
                  <a:srgbClr val="000000"/>
                </a:solidFill>
                <a:ea typeface="宋体" panose="02010600030101010101" pitchFamily="2" charset="-122"/>
                <a:cs typeface="Times New Roman" panose="02020603050405020304" pitchFamily="18" charset="0"/>
                <a:sym typeface="+mn-ea"/>
              </a:rPr>
              <a:t>(2)</a:t>
            </a:r>
            <a:r>
              <a:rPr lang="zh-CN" altLang="en-US" sz="2400" dirty="0">
                <a:solidFill>
                  <a:srgbClr val="000000"/>
                </a:solidFill>
                <a:ea typeface="宋体" panose="02010600030101010101" pitchFamily="2" charset="-122"/>
                <a:cs typeface="Times New Roman" panose="02020603050405020304" pitchFamily="18" charset="0"/>
                <a:sym typeface="+mn-ea"/>
              </a:rPr>
              <a:t>经济与生活</a:t>
            </a:r>
            <a:r>
              <a:rPr lang="en-US" altLang="zh-CN" sz="2400">
                <a:solidFill>
                  <a:srgbClr val="000000"/>
                </a:solidFill>
                <a:ea typeface="宋体" panose="02010600030101010101" pitchFamily="2" charset="-122"/>
                <a:cs typeface="Times New Roman" panose="02020603050405020304" pitchFamily="18" charset="0"/>
                <a:sym typeface="+mn-ea"/>
              </a:rPr>
              <a:t>:1956</a:t>
            </a:r>
            <a:r>
              <a:rPr lang="zh-CN" altLang="en-US" sz="2400" dirty="0">
                <a:solidFill>
                  <a:srgbClr val="000000"/>
                </a:solidFill>
                <a:ea typeface="宋体" panose="02010600030101010101" pitchFamily="2" charset="-122"/>
                <a:cs typeface="Times New Roman" panose="02020603050405020304" pitchFamily="18" charset="0"/>
                <a:sym typeface="+mn-ea"/>
              </a:rPr>
              <a:t>年</a:t>
            </a:r>
            <a:r>
              <a:rPr lang="en-US" altLang="zh-CN" sz="2400">
                <a:solidFill>
                  <a:srgbClr val="000000"/>
                </a:solidFill>
                <a:ea typeface="宋体" panose="02010600030101010101" pitchFamily="2" charset="-122"/>
                <a:cs typeface="Times New Roman" panose="02020603050405020304" pitchFamily="18" charset="0"/>
                <a:sym typeface="+mn-ea"/>
              </a:rPr>
              <a:t>,</a:t>
            </a:r>
            <a:r>
              <a:rPr lang="zh-CN" altLang="en-US" sz="2400" dirty="0">
                <a:solidFill>
                  <a:srgbClr val="FF0000"/>
                </a:solidFill>
                <a:ea typeface="宋体" panose="02010600030101010101" pitchFamily="2" charset="-122"/>
                <a:cs typeface="Times New Roman" panose="02020603050405020304" pitchFamily="18" charset="0"/>
                <a:sym typeface="+mn-ea"/>
              </a:rPr>
              <a:t>三大改造</a:t>
            </a:r>
            <a:r>
              <a:rPr lang="zh-CN" altLang="en-US" sz="2400" dirty="0">
                <a:solidFill>
                  <a:srgbClr val="000000"/>
                </a:solidFill>
                <a:ea typeface="宋体" panose="02010600030101010101" pitchFamily="2" charset="-122"/>
                <a:cs typeface="Times New Roman" panose="02020603050405020304" pitchFamily="18" charset="0"/>
                <a:sym typeface="+mn-ea"/>
              </a:rPr>
              <a:t>基本完成</a:t>
            </a:r>
            <a:r>
              <a:rPr lang="en-US" altLang="zh-CN" sz="2400">
                <a:solidFill>
                  <a:srgbClr val="000000"/>
                </a:solidFill>
                <a:ea typeface="宋体" panose="02010600030101010101" pitchFamily="2" charset="-122"/>
                <a:cs typeface="Times New Roman" panose="02020603050405020304" pitchFamily="18" charset="0"/>
                <a:sym typeface="+mn-ea"/>
              </a:rPr>
              <a:t>,</a:t>
            </a:r>
            <a:r>
              <a:rPr lang="zh-CN" altLang="en-US" sz="2400" dirty="0">
                <a:solidFill>
                  <a:srgbClr val="000000"/>
                </a:solidFill>
                <a:ea typeface="宋体" panose="02010600030101010101" pitchFamily="2" charset="-122"/>
                <a:cs typeface="Times New Roman" panose="02020603050405020304" pitchFamily="18" charset="0"/>
                <a:sym typeface="+mn-ea"/>
              </a:rPr>
              <a:t>社会主义制度基本建立</a:t>
            </a:r>
            <a:r>
              <a:rPr lang="en-US" altLang="zh-CN" sz="2400" dirty="0">
                <a:solidFill>
                  <a:srgbClr val="FF0000"/>
                </a:solidFill>
                <a:ea typeface="宋体" panose="02010600030101010101" pitchFamily="2" charset="-122"/>
                <a:cs typeface="Times New Roman" panose="02020603050405020304" pitchFamily="18" charset="0"/>
                <a:sym typeface="+mn-ea"/>
              </a:rPr>
              <a:t>……</a:t>
            </a:r>
            <a:endParaRPr lang="zh-CN" altLang="en-US" sz="2400" dirty="0">
              <a:solidFill>
                <a:srgbClr val="000000"/>
              </a:solidFill>
              <a:ea typeface="宋体" panose="02010600030101010101" pitchFamily="2" charset="-122"/>
              <a:cs typeface="Times New Roman" panose="02020603050405020304" pitchFamily="18" charset="0"/>
              <a:sym typeface="+mn-ea"/>
            </a:endParaRPr>
          </a:p>
          <a:p>
            <a:pPr defTabSz="1171575">
              <a:lnSpc>
                <a:spcPct val="120000"/>
              </a:lnSpc>
            </a:pPr>
            <a:endParaRPr lang="zh-CN" altLang="en-US" sz="2400" dirty="0">
              <a:solidFill>
                <a:srgbClr val="000000"/>
              </a:solidFill>
              <a:ea typeface="宋体" panose="02010600030101010101" pitchFamily="2" charset="-122"/>
              <a:cs typeface="Times New Roman" panose="02020603050405020304" pitchFamily="18" charset="0"/>
              <a:sym typeface="+mn-ea"/>
            </a:endParaRPr>
          </a:p>
          <a:p>
            <a:pPr defTabSz="1171575">
              <a:lnSpc>
                <a:spcPct val="120000"/>
              </a:lnSpc>
            </a:pPr>
            <a:endParaRPr lang="zh-CN" altLang="en-US" sz="2400" dirty="0">
              <a:solidFill>
                <a:srgbClr val="000000"/>
              </a:solidFill>
              <a:ea typeface="宋体" panose="02010600030101010101" pitchFamily="2" charset="-122"/>
              <a:cs typeface="Times New Roman" panose="02020603050405020304" pitchFamily="18" charset="0"/>
              <a:sym typeface="+mn-ea"/>
            </a:endParaRPr>
          </a:p>
          <a:p>
            <a:pPr defTabSz="1171575">
              <a:lnSpc>
                <a:spcPct val="120000"/>
              </a:lnSpc>
            </a:pPr>
            <a:endParaRPr lang="zh-CN" altLang="en-US" sz="2400" dirty="0">
              <a:solidFill>
                <a:srgbClr val="000000"/>
              </a:solidFill>
              <a:ea typeface="宋体" panose="02010600030101010101" pitchFamily="2" charset="-122"/>
              <a:cs typeface="Times New Roman" panose="02020603050405020304" pitchFamily="18" charset="0"/>
              <a:sym typeface="+mn-ea"/>
            </a:endParaRPr>
          </a:p>
          <a:p>
            <a:pPr defTabSz="1171575">
              <a:lnSpc>
                <a:spcPct val="120000"/>
              </a:lnSpc>
            </a:pPr>
            <a:r>
              <a:rPr lang="zh-CN" altLang="en-US" sz="2400" dirty="0">
                <a:solidFill>
                  <a:srgbClr val="000000"/>
                </a:solidFill>
                <a:ea typeface="宋体" panose="02010600030101010101" pitchFamily="2" charset="-122"/>
                <a:cs typeface="Times New Roman" panose="02020603050405020304" pitchFamily="18" charset="0"/>
                <a:sym typeface="+mn-ea"/>
              </a:rPr>
              <a:t>社会主义建设在探索中曲折前进</a:t>
            </a:r>
            <a:r>
              <a:rPr lang="en-US" altLang="zh-CN" sz="2400">
                <a:solidFill>
                  <a:srgbClr val="000000"/>
                </a:solidFill>
                <a:ea typeface="宋体" panose="02010600030101010101" pitchFamily="2" charset="-122"/>
                <a:cs typeface="Times New Roman" panose="02020603050405020304" pitchFamily="18" charset="0"/>
                <a:sym typeface="+mn-ea"/>
              </a:rPr>
              <a:t>,</a:t>
            </a:r>
            <a:r>
              <a:rPr lang="zh-CN" altLang="en-US" sz="2400" dirty="0">
                <a:solidFill>
                  <a:srgbClr val="000000"/>
                </a:solidFill>
                <a:ea typeface="宋体" panose="02010600030101010101" pitchFamily="2" charset="-122"/>
                <a:cs typeface="Times New Roman" panose="02020603050405020304" pitchFamily="18" charset="0"/>
                <a:sym typeface="+mn-ea"/>
              </a:rPr>
              <a:t>有成功</a:t>
            </a:r>
            <a:r>
              <a:rPr lang="en-US" altLang="zh-CN" sz="2400">
                <a:solidFill>
                  <a:srgbClr val="000000"/>
                </a:solidFill>
                <a:ea typeface="宋体" panose="02010600030101010101" pitchFamily="2" charset="-122"/>
                <a:cs typeface="Times New Roman" panose="02020603050405020304" pitchFamily="18" charset="0"/>
                <a:sym typeface="+mn-ea"/>
              </a:rPr>
              <a:t>,</a:t>
            </a:r>
            <a:r>
              <a:rPr lang="zh-CN" altLang="en-US" sz="2400" dirty="0">
                <a:solidFill>
                  <a:srgbClr val="000000"/>
                </a:solidFill>
                <a:ea typeface="宋体" panose="02010600030101010101" pitchFamily="2" charset="-122"/>
                <a:cs typeface="Times New Roman" panose="02020603050405020304" pitchFamily="18" charset="0"/>
                <a:sym typeface="+mn-ea"/>
              </a:rPr>
              <a:t>有失误。</a:t>
            </a:r>
            <a:r>
              <a:rPr lang="zh-CN" altLang="en-US" sz="2400" dirty="0">
                <a:solidFill>
                  <a:srgbClr val="FF0000"/>
                </a:solidFill>
                <a:ea typeface="宋体" panose="02010600030101010101" pitchFamily="2" charset="-122"/>
                <a:cs typeface="Times New Roman" panose="02020603050405020304" pitchFamily="18" charset="0"/>
                <a:sym typeface="+mn-ea"/>
              </a:rPr>
              <a:t>改革开放</a:t>
            </a:r>
            <a:r>
              <a:rPr lang="zh-CN" altLang="en-US" sz="2400" dirty="0">
                <a:solidFill>
                  <a:srgbClr val="000000"/>
                </a:solidFill>
                <a:ea typeface="宋体" panose="02010600030101010101" pitchFamily="2" charset="-122"/>
                <a:cs typeface="Times New Roman" panose="02020603050405020304" pitchFamily="18" charset="0"/>
                <a:sym typeface="+mn-ea"/>
              </a:rPr>
              <a:t>后</a:t>
            </a:r>
            <a:r>
              <a:rPr lang="en-US" altLang="zh-CN" sz="2400">
                <a:solidFill>
                  <a:srgbClr val="000000"/>
                </a:solidFill>
                <a:ea typeface="宋体" panose="02010600030101010101" pitchFamily="2" charset="-122"/>
                <a:cs typeface="Times New Roman" panose="02020603050405020304" pitchFamily="18" charset="0"/>
                <a:sym typeface="+mn-ea"/>
              </a:rPr>
              <a:t>,</a:t>
            </a:r>
            <a:r>
              <a:rPr lang="zh-CN" altLang="en-US" sz="2400" dirty="0">
                <a:solidFill>
                  <a:srgbClr val="000000"/>
                </a:solidFill>
                <a:ea typeface="宋体" panose="02010600030101010101" pitchFamily="2" charset="-122"/>
                <a:cs typeface="Times New Roman" panose="02020603050405020304" pitchFamily="18" charset="0"/>
                <a:sym typeface="+mn-ea"/>
              </a:rPr>
              <a:t>中国逐步走上有中</a:t>
            </a:r>
            <a:r>
              <a:rPr lang="zh-CN" altLang="en-US" sz="2400" dirty="0">
                <a:solidFill>
                  <a:srgbClr val="FF0000"/>
                </a:solidFill>
                <a:ea typeface="宋体" panose="02010600030101010101" pitchFamily="2" charset="-122"/>
                <a:cs typeface="Times New Roman" panose="02020603050405020304" pitchFamily="18" charset="0"/>
                <a:sym typeface="+mn-ea"/>
              </a:rPr>
              <a:t>国特色的社会主义建设道路；</a:t>
            </a:r>
            <a:endParaRPr lang="zh-CN" altLang="en-US" sz="2400" dirty="0">
              <a:solidFill>
                <a:srgbClr val="FF0000"/>
              </a:solidFill>
              <a:latin typeface="宋体" panose="02010600030101010101" pitchFamily="2" charset="-122"/>
              <a:ea typeface="宋体" panose="02010600030101010101" pitchFamily="2" charset="-122"/>
              <a:cs typeface="Times New Roman" panose="02020603050405020304" pitchFamily="18" charset="0"/>
            </a:endParaRPr>
          </a:p>
          <a:p>
            <a:pPr defTabSz="1171575">
              <a:lnSpc>
                <a:spcPct val="120000"/>
              </a:lnSpc>
            </a:pPr>
            <a:r>
              <a:rPr lang="en-US" altLang="zh-CN" sz="2400">
                <a:solidFill>
                  <a:srgbClr val="000000"/>
                </a:solidFill>
                <a:ea typeface="宋体" panose="02010600030101010101" pitchFamily="2" charset="-122"/>
                <a:cs typeface="Times New Roman" panose="02020603050405020304" pitchFamily="18" charset="0"/>
                <a:sym typeface="+mn-ea"/>
              </a:rPr>
              <a:t>(3)</a:t>
            </a:r>
            <a:r>
              <a:rPr lang="zh-CN" altLang="en-US" sz="2400" dirty="0">
                <a:solidFill>
                  <a:srgbClr val="000000"/>
                </a:solidFill>
                <a:ea typeface="宋体" panose="02010600030101010101" pitchFamily="2" charset="-122"/>
                <a:cs typeface="Times New Roman" panose="02020603050405020304" pitchFamily="18" charset="0"/>
                <a:sym typeface="+mn-ea"/>
              </a:rPr>
              <a:t>思想与文化</a:t>
            </a:r>
            <a:r>
              <a:rPr lang="en-US" altLang="zh-CN" sz="2400">
                <a:solidFill>
                  <a:srgbClr val="000000"/>
                </a:solidFill>
                <a:ea typeface="宋体" panose="02010600030101010101" pitchFamily="2" charset="-122"/>
                <a:cs typeface="Times New Roman" panose="02020603050405020304" pitchFamily="18" charset="0"/>
                <a:sym typeface="+mn-ea"/>
              </a:rPr>
              <a:t>:</a:t>
            </a:r>
            <a:r>
              <a:rPr lang="zh-CN" altLang="en-US" sz="2400" dirty="0">
                <a:solidFill>
                  <a:srgbClr val="000000"/>
                </a:solidFill>
                <a:ea typeface="宋体" panose="02010600030101010101" pitchFamily="2" charset="-122"/>
                <a:cs typeface="Times New Roman" panose="02020603050405020304" pitchFamily="18" charset="0"/>
                <a:sym typeface="+mn-ea"/>
              </a:rPr>
              <a:t>毛泽东思想、邓小平理论、“三个代表”重要思想、科学发展观和习近平新时代中国特色社会主义思想是</a:t>
            </a:r>
            <a:r>
              <a:rPr lang="en-US" altLang="zh-CN" sz="2400">
                <a:solidFill>
                  <a:srgbClr val="000000"/>
                </a:solidFill>
                <a:ea typeface="宋体" panose="02010600030101010101" pitchFamily="2" charset="-122"/>
                <a:cs typeface="Times New Roman" panose="02020603050405020304" pitchFamily="18" charset="0"/>
                <a:sym typeface="+mn-ea"/>
              </a:rPr>
              <a:t>20</a:t>
            </a:r>
            <a:r>
              <a:rPr lang="zh-CN" altLang="en-US" sz="2400" dirty="0">
                <a:solidFill>
                  <a:srgbClr val="000000"/>
                </a:solidFill>
                <a:ea typeface="宋体" panose="02010600030101010101" pitchFamily="2" charset="-122"/>
                <a:cs typeface="Times New Roman" panose="02020603050405020304" pitchFamily="18" charset="0"/>
                <a:sym typeface="+mn-ea"/>
              </a:rPr>
              <a:t>世纪以来马克思主义中国化的重大思想理论成果。新中国成立后</a:t>
            </a:r>
            <a:r>
              <a:rPr lang="en-US" altLang="zh-CN" sz="2400">
                <a:solidFill>
                  <a:srgbClr val="000000"/>
                </a:solidFill>
                <a:ea typeface="宋体" panose="02010600030101010101" pitchFamily="2" charset="-122"/>
                <a:cs typeface="Times New Roman" panose="02020603050405020304" pitchFamily="18" charset="0"/>
                <a:sym typeface="+mn-ea"/>
              </a:rPr>
              <a:t>,</a:t>
            </a:r>
            <a:r>
              <a:rPr lang="zh-CN" altLang="en-US" sz="2400" dirty="0">
                <a:solidFill>
                  <a:srgbClr val="000000"/>
                </a:solidFill>
                <a:ea typeface="宋体" panose="02010600030101010101" pitchFamily="2" charset="-122"/>
                <a:cs typeface="Times New Roman" panose="02020603050405020304" pitchFamily="18" charset="0"/>
                <a:sym typeface="+mn-ea"/>
              </a:rPr>
              <a:t>科技、教育与艺术在曲折中发展</a:t>
            </a:r>
            <a:r>
              <a:rPr lang="zh-CN" altLang="en-US" sz="2400" dirty="0">
                <a:ea typeface="宋体" panose="02010600030101010101" pitchFamily="2" charset="-122"/>
                <a:cs typeface="Times New Roman" panose="02020603050405020304" pitchFamily="18" charset="0"/>
                <a:sym typeface="+mn-ea"/>
              </a:rPr>
              <a:t>。</a:t>
            </a:r>
            <a:endParaRPr lang="zh-CN" altLang="en-US" sz="2400" dirty="0">
              <a:solidFill>
                <a:srgbClr val="000000"/>
              </a:solidFill>
              <a:latin typeface="宋体" panose="02010600030101010101" pitchFamily="2" charset="-122"/>
              <a:ea typeface="Times New Roman" panose="02020603050405020304" pitchFamily="18" charset="0"/>
            </a:endParaRPr>
          </a:p>
        </p:txBody>
      </p:sp>
      <p:sp>
        <p:nvSpPr>
          <p:cNvPr id="2697222" name="文本框 2697221"/>
          <p:cNvSpPr txBox="1"/>
          <p:nvPr/>
        </p:nvSpPr>
        <p:spPr>
          <a:xfrm>
            <a:off x="170180" y="3098800"/>
            <a:ext cx="11468735" cy="1224280"/>
          </a:xfrm>
          <a:prstGeom prst="rect">
            <a:avLst/>
          </a:prstGeom>
          <a:noFill/>
          <a:ln w="9525">
            <a:noFill/>
          </a:ln>
        </p:spPr>
        <p:txBody>
          <a:bodyPr wrap="square" lIns="117235" tIns="58618" rIns="117235" bIns="58618" anchor="b" anchorCtr="1">
            <a:spAutoFit/>
          </a:bodyPr>
          <a:lstStyle/>
          <a:p>
            <a:pPr defTabSz="1171575"/>
            <a:r>
              <a:rPr lang="zh-CN" altLang="en-US" sz="2400">
                <a:solidFill>
                  <a:srgbClr val="FF0000"/>
                </a:solidFill>
                <a:latin typeface="微软雅黑" panose="020B0503020204020204" charset="-122"/>
                <a:ea typeface="微软雅黑" panose="020B0503020204020204" charset="-122"/>
                <a:cs typeface="微软雅黑" panose="020B0503020204020204" charset="-122"/>
              </a:rPr>
              <a:t>社会主义经济体系在中国基本建立起来</a:t>
            </a:r>
            <a:r>
              <a:rPr lang="en-US" sz="2400">
                <a:solidFill>
                  <a:srgbClr val="FF0000"/>
                </a:solidFill>
                <a:latin typeface="微软雅黑" panose="020B0503020204020204" charset="-122"/>
                <a:ea typeface="微软雅黑" panose="020B0503020204020204" charset="-122"/>
                <a:cs typeface="微软雅黑" panose="020B0503020204020204" charset="-122"/>
              </a:rPr>
              <a:t>。</a:t>
            </a:r>
          </a:p>
          <a:p>
            <a:pPr defTabSz="1171575"/>
            <a:r>
              <a:rPr lang="en-US" sz="2400">
                <a:solidFill>
                  <a:srgbClr val="FF0000"/>
                </a:solidFill>
                <a:latin typeface="微软雅黑" panose="020B0503020204020204" charset="-122"/>
                <a:ea typeface="微软雅黑" panose="020B0503020204020204" charset="-122"/>
                <a:cs typeface="微软雅黑" panose="020B0503020204020204" charset="-122"/>
              </a:rPr>
              <a:t>1957</a:t>
            </a:r>
            <a:r>
              <a:rPr lang="zh-CN" altLang="en-US" sz="2400">
                <a:solidFill>
                  <a:srgbClr val="FF0000"/>
                </a:solidFill>
                <a:latin typeface="微软雅黑" panose="020B0503020204020204" charset="-122"/>
                <a:ea typeface="微软雅黑" panose="020B0503020204020204" charset="-122"/>
                <a:cs typeface="微软雅黑" panose="020B0503020204020204" charset="-122"/>
              </a:rPr>
              <a:t>年一五计划完成，</a:t>
            </a:r>
            <a:r>
              <a:rPr lang="en-US" sz="2400">
                <a:solidFill>
                  <a:srgbClr val="FF0000"/>
                </a:solidFill>
                <a:latin typeface="微软雅黑" panose="020B0503020204020204" charset="-122"/>
                <a:ea typeface="微软雅黑" panose="020B0503020204020204" charset="-122"/>
                <a:cs typeface="微软雅黑" panose="020B0503020204020204" charset="-122"/>
                <a:sym typeface="+mn-ea"/>
              </a:rPr>
              <a:t>开始改变工业落后面貌，为</a:t>
            </a:r>
            <a:r>
              <a:rPr lang="zh-CN" altLang="en-US" sz="2400">
                <a:solidFill>
                  <a:srgbClr val="FF0000"/>
                </a:solidFill>
                <a:latin typeface="微软雅黑" panose="020B0503020204020204" charset="-122"/>
                <a:ea typeface="微软雅黑" panose="020B0503020204020204" charset="-122"/>
                <a:cs typeface="微软雅黑" panose="020B0503020204020204" charset="-122"/>
                <a:sym typeface="+mn-ea"/>
              </a:rPr>
              <a:t>社会主义工业化</a:t>
            </a:r>
            <a:r>
              <a:rPr lang="en-US" sz="2400">
                <a:solidFill>
                  <a:srgbClr val="FF0000"/>
                </a:solidFill>
                <a:latin typeface="微软雅黑" panose="020B0503020204020204" charset="-122"/>
                <a:ea typeface="微软雅黑" panose="020B0503020204020204" charset="-122"/>
                <a:cs typeface="微软雅黑" panose="020B0503020204020204" charset="-122"/>
                <a:sym typeface="+mn-ea"/>
              </a:rPr>
              <a:t>奠定初步基础</a:t>
            </a:r>
            <a:r>
              <a:rPr lang="zh-CN" altLang="en-US" sz="2400">
                <a:solidFill>
                  <a:srgbClr val="FF0000"/>
                </a:solidFill>
                <a:latin typeface="微软雅黑" panose="020B0503020204020204" charset="-122"/>
                <a:ea typeface="微软雅黑" panose="020B0503020204020204" charset="-122"/>
                <a:cs typeface="微软雅黑" panose="020B0503020204020204" charset="-122"/>
                <a:sym typeface="+mn-ea"/>
              </a:rPr>
              <a:t>。</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697222">
                                            <p:txEl>
                                              <p:pRg st="0" end="0"/>
                                            </p:txEl>
                                          </p:spTgt>
                                        </p:tgtEl>
                                        <p:attrNameLst>
                                          <p:attrName>style.visibility</p:attrName>
                                        </p:attrNameLst>
                                      </p:cBhvr>
                                      <p:to>
                                        <p:strVal val="visible"/>
                                      </p:to>
                                    </p:set>
                                    <p:anim calcmode="lin" valueType="num">
                                      <p:cBhvr additive="base">
                                        <p:cTn id="7" dur="500" fill="hold"/>
                                        <p:tgtEl>
                                          <p:spTgt spid="26972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6972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697222">
                                            <p:txEl>
                                              <p:pRg st="1" end="1"/>
                                            </p:txEl>
                                          </p:spTgt>
                                        </p:tgtEl>
                                        <p:attrNameLst>
                                          <p:attrName>style.visibility</p:attrName>
                                        </p:attrNameLst>
                                      </p:cBhvr>
                                      <p:to>
                                        <p:strVal val="visible"/>
                                      </p:to>
                                    </p:set>
                                    <p:anim calcmode="lin" valueType="num">
                                      <p:cBhvr additive="base">
                                        <p:cTn id="13" dur="500" fill="hold"/>
                                        <p:tgtEl>
                                          <p:spTgt spid="26972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69722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3394" name="文本框 3003393"/>
          <p:cNvSpPr txBox="1"/>
          <p:nvPr/>
        </p:nvSpPr>
        <p:spPr>
          <a:xfrm>
            <a:off x="191135" y="72390"/>
            <a:ext cx="11634788" cy="716915"/>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理主干知识为基</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en-US" altLang="zh-CN">
                <a:solidFill>
                  <a:srgbClr val="0000FF"/>
                </a:solidFill>
                <a:latin typeface="宋体" panose="02010600030101010101" pitchFamily="2" charset="-122"/>
                <a:ea typeface="宋体" panose="02010600030101010101" pitchFamily="2" charset="-122"/>
                <a:cs typeface="Times New Roman" panose="02020603050405020304" pitchFamily="18" charset="0"/>
              </a:rPr>
              <a:t>   </a:t>
            </a:r>
            <a:r>
              <a:rPr lang="zh-CN" altLang="en-US" dirty="0">
                <a:latin typeface="宋体" panose="02010600030101010101" pitchFamily="2" charset="-122"/>
                <a:ea typeface="宋体" panose="02010600030101010101" pitchFamily="2" charset="-122"/>
                <a:cs typeface="Times New Roman" panose="02020603050405020304" pitchFamily="18" charset="0"/>
              </a:rPr>
              <a:t>一、共和国时期的政治与外交 </a:t>
            </a:r>
            <a:endParaRPr lang="zh-CN" altLang="en-US">
              <a:latin typeface="宋体" panose="02010600030101010101" pitchFamily="2" charset="-122"/>
              <a:ea typeface="Times New Roman" panose="02020603050405020304" pitchFamily="18" charset="0"/>
            </a:endParaRPr>
          </a:p>
        </p:txBody>
      </p:sp>
      <p:pic>
        <p:nvPicPr>
          <p:cNvPr id="3003395" name="21lslt36a.jpg" descr="id:2147505789;FounderCES"/>
          <p:cNvPicPr>
            <a:picLocks noChangeAspect="1"/>
          </p:cNvPicPr>
          <p:nvPr/>
        </p:nvPicPr>
        <p:blipFill>
          <a:blip r:embed="rId2"/>
          <a:stretch>
            <a:fillRect/>
          </a:stretch>
        </p:blipFill>
        <p:spPr>
          <a:xfrm>
            <a:off x="130810" y="789940"/>
            <a:ext cx="11929110" cy="589089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7218" name="文本框 2697217"/>
          <p:cNvSpPr txBox="1"/>
          <p:nvPr/>
        </p:nvSpPr>
        <p:spPr>
          <a:xfrm>
            <a:off x="165100" y="644525"/>
            <a:ext cx="13147675" cy="2517140"/>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新中国的政治建设</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初创</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(1949-1956</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奠基</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人民当家作主</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新中国的成立标志着中国</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新民主主义革命的基本胜</a:t>
            </a:r>
          </a:p>
          <a:p>
            <a:pPr algn="just"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利</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中国进入了人民当家作主的新时代。</a:t>
            </a:r>
            <a:endParaRPr lang="zh-CN" altLang="en-US" dirty="0">
              <a:solidFill>
                <a:srgbClr val="000000"/>
              </a:solidFill>
              <a:latin typeface="宋体" panose="02010600030101010101" pitchFamily="2" charset="-122"/>
              <a:ea typeface="Times New Roman" panose="02020603050405020304" pitchFamily="18" charset="0"/>
            </a:endParaRPr>
          </a:p>
        </p:txBody>
      </p:sp>
      <p:sp>
        <p:nvSpPr>
          <p:cNvPr id="3" name="文本框 2"/>
          <p:cNvSpPr txBox="1"/>
          <p:nvPr/>
        </p:nvSpPr>
        <p:spPr>
          <a:xfrm>
            <a:off x="397510" y="3093720"/>
            <a:ext cx="11366500" cy="3091815"/>
          </a:xfrm>
          <a:prstGeom prst="rect">
            <a:avLst/>
          </a:prstGeom>
          <a:noFill/>
        </p:spPr>
        <p:txBody>
          <a:bodyPr wrap="square" rtlCol="0">
            <a:spAutoFit/>
          </a:bodyPr>
          <a:lstStyle/>
          <a:p>
            <a:pPr marL="0" marR="0" lvl="0" indent="0" algn="l" defTabSz="914400" rtl="0" eaLnBrk="1" fontAlgn="base" latinLnBrk="0" hangingPunct="1">
              <a:lnSpc>
                <a:spcPct val="150000"/>
              </a:lnSpc>
              <a:spcBef>
                <a:spcPct val="0"/>
              </a:spcBef>
              <a:spcAft>
                <a:spcPct val="0"/>
              </a:spcAft>
              <a:buClrTx/>
              <a:buSzTx/>
              <a:buFontTx/>
              <a:buNone/>
            </a:pPr>
            <a:r>
              <a:rPr lang="zh-CN"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人民政权的巩固措施</a:t>
            </a:r>
            <a:endParaRPr kumimoji="0" lang="zh-CN"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pPr>
            <a:r>
              <a:rPr lang="en-US" altLang="zh-CN"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         </a:t>
            </a:r>
            <a:r>
              <a:rPr lang="zh-CN"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土地改革、稳定物价、剿匪镇反、抗美援朝（1950年—1953年），是巩固人民政权紧迫而又必要的重大决策，为国家</a:t>
            </a:r>
            <a:r>
              <a:rPr lang="zh-CN" smtClean="0">
                <a:ln>
                  <a:noFill/>
                </a:ln>
                <a:solidFill>
                  <a:srgbClr val="FF0000"/>
                </a:solidFill>
                <a:effectLst/>
                <a:latin typeface="Times New Roman" panose="02020603050405020304" pitchFamily="18" charset="0"/>
                <a:ea typeface="黑体" panose="02010609060101010101" pitchFamily="2" charset="-122"/>
                <a:cs typeface="Times New Roman" panose="02020603050405020304" pitchFamily="18" charset="0"/>
                <a:sym typeface="+mn-ea"/>
              </a:rPr>
              <a:t>向社会主义转变、实现工业化准备了条件</a:t>
            </a:r>
            <a:r>
              <a:rPr lang="zh-CN"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a:t>
            </a:r>
            <a:endParaRPr kumimoji="0" lang="zh-CN"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r" defTabSz="914400" rtl="0" eaLnBrk="1" fontAlgn="base" latinLnBrk="0" hangingPunct="1">
              <a:lnSpc>
                <a:spcPct val="150000"/>
              </a:lnSpc>
              <a:spcBef>
                <a:spcPct val="0"/>
              </a:spcBef>
              <a:spcAft>
                <a:spcPct val="0"/>
              </a:spcAft>
              <a:buClrTx/>
              <a:buSzTx/>
              <a:buFontTx/>
              <a:buNone/>
            </a:pPr>
            <a:r>
              <a:rPr lang="en-US" altLang="zh-CN" smtClean="0">
                <a:ln>
                  <a:noFill/>
                </a:ln>
                <a:effectLst/>
                <a:latin typeface="Times New Roman" panose="02020603050405020304" pitchFamily="18" charset="0"/>
                <a:ea typeface="黑体" panose="02010609060101010101" pitchFamily="2" charset="-122"/>
                <a:cs typeface="Courier New" panose="02070309020205020404" pitchFamily="49" charset="0"/>
                <a:sym typeface="+mn-ea"/>
              </a:rPr>
              <a:t>——</a:t>
            </a:r>
            <a:r>
              <a:rPr lang="zh-CN"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摘编自必修</a:t>
            </a:r>
            <a:r>
              <a:rPr lang="zh-CN" altLang="zh-CN"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a:t>
            </a:r>
            <a:r>
              <a:rPr lang="zh-CN"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中外历史纲要</a:t>
            </a:r>
            <a:r>
              <a:rPr lang="en-US" altLang="zh-CN" smtClean="0">
                <a:ln>
                  <a:noFill/>
                </a:ln>
                <a:effectLst/>
                <a:latin typeface="Times New Roman" panose="02020603050405020304" pitchFamily="18" charset="0"/>
                <a:ea typeface="黑体" panose="02010609060101010101" pitchFamily="2" charset="-122"/>
                <a:cs typeface="Courier New" panose="02070309020205020404" pitchFamily="49" charset="0"/>
                <a:sym typeface="+mn-ea"/>
              </a:rPr>
              <a:t>(</a:t>
            </a:r>
            <a:r>
              <a:rPr lang="zh-CN"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上</a:t>
            </a:r>
            <a:r>
              <a:rPr lang="en-US" altLang="zh-CN" smtClean="0">
                <a:ln>
                  <a:noFill/>
                </a:ln>
                <a:effectLst/>
                <a:latin typeface="Times New Roman" panose="02020603050405020304" pitchFamily="18" charset="0"/>
                <a:ea typeface="黑体" panose="02010609060101010101" pitchFamily="2" charset="-122"/>
                <a:cs typeface="Courier New" panose="02070309020205020404" pitchFamily="49" charset="0"/>
                <a:sym typeface="+mn-ea"/>
              </a:rPr>
              <a:t>)</a:t>
            </a:r>
            <a:r>
              <a:rPr lang="zh-CN" altLang="zh-CN"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7218" name="文本框 2697217"/>
          <p:cNvSpPr txBox="1"/>
          <p:nvPr/>
        </p:nvSpPr>
        <p:spPr>
          <a:xfrm>
            <a:off x="165100" y="644525"/>
            <a:ext cx="13147675" cy="4918075"/>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新中国的政治建设</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初创</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(1949-1956</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奠基</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人民当家作主</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新中国的成立标志着中国</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新民主主义革命的基本胜</a:t>
            </a:r>
          </a:p>
          <a:p>
            <a:pPr algn="just"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利</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中国进入了人民当家作主的新时代。</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确立</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三大制度形成。</a:t>
            </a:r>
          </a:p>
          <a:p>
            <a:pPr algn="just" defTabSz="1171575"/>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①</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人民代表大会制度。</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1954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颁布</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_______________________,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正式确立了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体现了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和</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原则。</a:t>
            </a:r>
            <a:endParaRPr lang="zh-CN" altLang="en-US" dirty="0">
              <a:solidFill>
                <a:srgbClr val="000000"/>
              </a:solidFill>
              <a:latin typeface="宋体" panose="02010600030101010101" pitchFamily="2" charset="-122"/>
              <a:ea typeface="Times New Roman" panose="02020603050405020304" pitchFamily="18" charset="0"/>
            </a:endParaRPr>
          </a:p>
        </p:txBody>
      </p:sp>
      <p:sp>
        <p:nvSpPr>
          <p:cNvPr id="2697222" name="文本框 2697221"/>
          <p:cNvSpPr txBox="1"/>
          <p:nvPr/>
        </p:nvSpPr>
        <p:spPr>
          <a:xfrm>
            <a:off x="4944110" y="4080510"/>
            <a:ext cx="4991100" cy="716915"/>
          </a:xfrm>
          <a:prstGeom prst="rect">
            <a:avLst/>
          </a:prstGeom>
          <a:noFill/>
          <a:ln w="9525">
            <a:noFill/>
          </a:ln>
        </p:spPr>
        <p:txBody>
          <a:bodyPr wrap="square" lIns="117235" tIns="58618" rIns="117235" bIns="58618" anchor="b" anchorCtr="1">
            <a:spAutoFit/>
          </a:bodyPr>
          <a:lstStyle/>
          <a:p>
            <a:pPr defTabSz="1171575"/>
            <a:r>
              <a:rPr lang="en-US" altLang="zh-CN">
                <a:solidFill>
                  <a:srgbClr val="FF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中华人民共和国宪法</a:t>
            </a:r>
            <a:r>
              <a:rPr lang="en-US" altLang="zh-CN">
                <a:solidFill>
                  <a:srgbClr val="FF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FF0000"/>
              </a:solidFill>
              <a:latin typeface="宋体" panose="02010600030101010101" pitchFamily="2" charset="-122"/>
              <a:ea typeface="Times New Roman" panose="02020603050405020304" pitchFamily="18" charset="0"/>
            </a:endParaRPr>
          </a:p>
        </p:txBody>
      </p:sp>
      <p:sp>
        <p:nvSpPr>
          <p:cNvPr id="2697223" name="文本框 2697222"/>
          <p:cNvSpPr txBox="1"/>
          <p:nvPr/>
        </p:nvSpPr>
        <p:spPr>
          <a:xfrm>
            <a:off x="11055985" y="4084638"/>
            <a:ext cx="7302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人</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697224" name="文本框 2697223"/>
          <p:cNvSpPr txBox="1"/>
          <p:nvPr/>
        </p:nvSpPr>
        <p:spPr>
          <a:xfrm>
            <a:off x="-26352" y="4681538"/>
            <a:ext cx="328612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民代表大会制度</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697225" name="文本框 2697224"/>
          <p:cNvSpPr txBox="1"/>
          <p:nvPr/>
        </p:nvSpPr>
        <p:spPr>
          <a:xfrm>
            <a:off x="3782060" y="4681538"/>
            <a:ext cx="200660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人民民主</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697226" name="文本框 2697225"/>
          <p:cNvSpPr txBox="1"/>
          <p:nvPr/>
        </p:nvSpPr>
        <p:spPr>
          <a:xfrm>
            <a:off x="5610860" y="4681538"/>
            <a:ext cx="200660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社会主义</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 name="文本框 1"/>
          <p:cNvSpPr txBox="1"/>
          <p:nvPr/>
        </p:nvSpPr>
        <p:spPr>
          <a:xfrm>
            <a:off x="4118610" y="3560445"/>
            <a:ext cx="4991100" cy="716915"/>
          </a:xfrm>
          <a:prstGeom prst="rect">
            <a:avLst/>
          </a:prstGeom>
          <a:noFill/>
          <a:ln w="9525">
            <a:noFill/>
          </a:ln>
        </p:spPr>
        <p:txBody>
          <a:bodyPr wrap="square" lIns="117235" tIns="58618" rIns="117235" bIns="58618" anchor="b" anchorCtr="1">
            <a:spAutoFit/>
          </a:bodyPr>
          <a:lstStyle/>
          <a:p>
            <a:pPr defTabSz="1171575"/>
            <a:r>
              <a:rPr lang="en-US">
                <a:solidFill>
                  <a:srgbClr val="FF0000"/>
                </a:solidFill>
                <a:latin typeface="宋体" panose="02010600030101010101" pitchFamily="2" charset="-122"/>
                <a:ea typeface="宋体" panose="02010600030101010101" pitchFamily="2" charset="-122"/>
                <a:cs typeface="Times New Roman" panose="02020603050405020304" pitchFamily="18" charset="0"/>
              </a:rPr>
              <a:t>1954</a:t>
            </a:r>
            <a:r>
              <a:rPr lang="zh-CN" altLang="en-US">
                <a:solidFill>
                  <a:srgbClr val="FF0000"/>
                </a:solidFill>
                <a:latin typeface="宋体" panose="02010600030101010101" pitchFamily="2" charset="-122"/>
                <a:ea typeface="宋体" panose="02010600030101010101" pitchFamily="2" charset="-122"/>
                <a:cs typeface="Times New Roman" panose="02020603050405020304" pitchFamily="18" charset="0"/>
              </a:rPr>
              <a:t>年第一届全国人大召开</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97222"/>
                                        </p:tgtEl>
                                        <p:attrNameLst>
                                          <p:attrName>style.visibility</p:attrName>
                                        </p:attrNameLst>
                                      </p:cBhvr>
                                      <p:to>
                                        <p:strVal val="visible"/>
                                      </p:to>
                                    </p:set>
                                    <p:animEffect transition="in" filter="blinds(horizontal)">
                                      <p:cBhvr>
                                        <p:cTn id="7" dur="500"/>
                                        <p:tgtEl>
                                          <p:spTgt spid="269722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697223"/>
                                        </p:tgtEl>
                                        <p:attrNameLst>
                                          <p:attrName>style.visibility</p:attrName>
                                        </p:attrNameLst>
                                      </p:cBhvr>
                                      <p:to>
                                        <p:strVal val="visible"/>
                                      </p:to>
                                    </p:set>
                                    <p:animEffect transition="in" filter="blinds(horizontal)">
                                      <p:cBhvr>
                                        <p:cTn id="17" dur="500"/>
                                        <p:tgtEl>
                                          <p:spTgt spid="2697223"/>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2697224"/>
                                        </p:tgtEl>
                                        <p:attrNameLst>
                                          <p:attrName>style.visibility</p:attrName>
                                        </p:attrNameLst>
                                      </p:cBhvr>
                                      <p:to>
                                        <p:strVal val="visible"/>
                                      </p:to>
                                    </p:set>
                                    <p:animEffect transition="in" filter="blinds(horizontal)">
                                      <p:cBhvr>
                                        <p:cTn id="20" dur="500"/>
                                        <p:tgtEl>
                                          <p:spTgt spid="2697224"/>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2697225"/>
                                        </p:tgtEl>
                                        <p:attrNameLst>
                                          <p:attrName>style.visibility</p:attrName>
                                        </p:attrNameLst>
                                      </p:cBhvr>
                                      <p:to>
                                        <p:strVal val="visible"/>
                                      </p:to>
                                    </p:set>
                                    <p:animEffect transition="in" filter="blinds(horizontal)">
                                      <p:cBhvr>
                                        <p:cTn id="25" dur="500"/>
                                        <p:tgtEl>
                                          <p:spTgt spid="2697225"/>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2697226"/>
                                        </p:tgtEl>
                                        <p:attrNameLst>
                                          <p:attrName>style.visibility</p:attrName>
                                        </p:attrNameLst>
                                      </p:cBhvr>
                                      <p:to>
                                        <p:strVal val="visible"/>
                                      </p:to>
                                    </p:set>
                                    <p:animEffect transition="in" filter="blinds(horizontal)">
                                      <p:cBhvr>
                                        <p:cTn id="30" dur="500"/>
                                        <p:tgtEl>
                                          <p:spTgt spid="26972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97222" grpId="0"/>
      <p:bldP spid="2697223" grpId="0"/>
      <p:bldP spid="2697224" grpId="0"/>
      <p:bldP spid="2697225" grpId="0"/>
      <p:bldP spid="2697226" grpId="0"/>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02" name="文本框 2816001"/>
          <p:cNvSpPr txBox="1"/>
          <p:nvPr/>
        </p:nvSpPr>
        <p:spPr>
          <a:xfrm>
            <a:off x="241300" y="809625"/>
            <a:ext cx="13220700" cy="4284663"/>
          </a:xfrm>
          <a:prstGeom prst="rect">
            <a:avLst/>
          </a:prstGeom>
          <a:noFill/>
          <a:ln w="9525">
            <a:noFill/>
          </a:ln>
        </p:spPr>
        <p:txBody>
          <a:bodyPr lIns="117176" tIns="58589" rIns="117176" bIns="58589">
            <a:spAutoFit/>
          </a:bodyPr>
          <a:lstStyle/>
          <a:p>
            <a:pPr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②</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_______________________________________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1956</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中国共产党提出“长</a:t>
            </a: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期共存、互相监督”的方针。</a:t>
            </a:r>
          </a:p>
          <a:p>
            <a:pPr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③</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民族区域自治制度。满足了少数民族人民当家作主的愿望</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实现了民族平等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保证了祖国统一和民族团结。</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挫折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(1966-1976</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公民权利失去保障</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民主法制遭到破坏。</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完善</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(1978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年至今</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纠正指导思想上的“左”倾错误</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完善三大民主政治制度</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建立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提出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方略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形成中国特色的社会主义</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法律体系</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816003" name="文本框 2816002"/>
          <p:cNvSpPr txBox="1"/>
          <p:nvPr/>
        </p:nvSpPr>
        <p:spPr>
          <a:xfrm>
            <a:off x="-146050" y="747713"/>
            <a:ext cx="816610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中国共产党领导的多党合作和政治协商制度</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16004" name="文本框 2816003"/>
          <p:cNvSpPr txBox="1"/>
          <p:nvPr/>
        </p:nvSpPr>
        <p:spPr>
          <a:xfrm>
            <a:off x="712788" y="4329113"/>
            <a:ext cx="277812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基层民主制度</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16005" name="文本框 2816004"/>
          <p:cNvSpPr txBox="1"/>
          <p:nvPr/>
        </p:nvSpPr>
        <p:spPr>
          <a:xfrm>
            <a:off x="3787775" y="4329113"/>
            <a:ext cx="19494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依法治国</a:t>
            </a:r>
            <a:endParaRPr lang="zh-CN" altLang="en-US" dirty="0">
              <a:solidFill>
                <a:srgbClr val="FF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16003"/>
                                        </p:tgtEl>
                                        <p:attrNameLst>
                                          <p:attrName>style.visibility</p:attrName>
                                        </p:attrNameLst>
                                      </p:cBhvr>
                                      <p:to>
                                        <p:strVal val="visible"/>
                                      </p:to>
                                    </p:set>
                                    <p:animEffect transition="in" filter="blinds(horizontal)">
                                      <p:cBhvr>
                                        <p:cTn id="7" dur="500"/>
                                        <p:tgtEl>
                                          <p:spTgt spid="281600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816004"/>
                                        </p:tgtEl>
                                        <p:attrNameLst>
                                          <p:attrName>style.visibility</p:attrName>
                                        </p:attrNameLst>
                                      </p:cBhvr>
                                      <p:to>
                                        <p:strVal val="visible"/>
                                      </p:to>
                                    </p:set>
                                    <p:animEffect transition="in" filter="blinds(horizontal)">
                                      <p:cBhvr>
                                        <p:cTn id="12" dur="500"/>
                                        <p:tgtEl>
                                          <p:spTgt spid="281600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816005"/>
                                        </p:tgtEl>
                                        <p:attrNameLst>
                                          <p:attrName>style.visibility</p:attrName>
                                        </p:attrNameLst>
                                      </p:cBhvr>
                                      <p:to>
                                        <p:strVal val="visible"/>
                                      </p:to>
                                    </p:set>
                                    <p:animEffect transition="in" filter="blinds(horizontal)">
                                      <p:cBhvr>
                                        <p:cTn id="17" dur="500"/>
                                        <p:tgtEl>
                                          <p:spTgt spid="28160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16003" grpId="0"/>
      <p:bldP spid="2816004" grpId="0"/>
      <p:bldP spid="281600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7026" name="文本框 2817025"/>
          <p:cNvSpPr txBox="1"/>
          <p:nvPr/>
        </p:nvSpPr>
        <p:spPr>
          <a:xfrm>
            <a:off x="60960" y="-92075"/>
            <a:ext cx="11710988" cy="670560"/>
          </a:xfrm>
          <a:prstGeom prst="rect">
            <a:avLst/>
          </a:prstGeom>
          <a:noFill/>
          <a:ln w="9525">
            <a:noFill/>
          </a:ln>
        </p:spPr>
        <p:txBody>
          <a:bodyPr lIns="117176" tIns="58589" rIns="117176" bIns="58589">
            <a:spAutoFit/>
          </a:bodyPr>
          <a:lstStyle/>
          <a:p>
            <a:pPr defTabSz="1171575"/>
            <a:r>
              <a:rPr lang="en-US" altLang="zh-CN" sz="2400">
                <a:latin typeface="宋体" panose="02010600030101010101" pitchFamily="2" charset="-122"/>
                <a:ea typeface="宋体" panose="02010600030101010101" pitchFamily="2" charset="-122"/>
                <a:cs typeface="Times New Roman" panose="02020603050405020304" pitchFamily="18" charset="0"/>
              </a:rPr>
              <a:t>(</a:t>
            </a:r>
            <a:r>
              <a:rPr lang="zh-CN" altLang="en-US" sz="2400" dirty="0">
                <a:latin typeface="宋体" panose="02010600030101010101" pitchFamily="2" charset="-122"/>
                <a:ea typeface="宋体" panose="02010600030101010101" pitchFamily="2" charset="-122"/>
                <a:cs typeface="Times New Roman" panose="02020603050405020304" pitchFamily="18" charset="0"/>
              </a:rPr>
              <a:t>二</a:t>
            </a:r>
            <a:r>
              <a:rPr lang="en-US" altLang="zh-CN" sz="2400">
                <a:latin typeface="宋体" panose="02010600030101010101" pitchFamily="2" charset="-122"/>
                <a:ea typeface="宋体" panose="02010600030101010101" pitchFamily="2" charset="-122"/>
                <a:cs typeface="Times New Roman" panose="02020603050405020304" pitchFamily="18" charset="0"/>
              </a:rPr>
              <a:t>)</a:t>
            </a:r>
            <a:r>
              <a:rPr lang="zh-CN" altLang="en-US" sz="2400" dirty="0">
                <a:latin typeface="宋体" panose="02010600030101010101" pitchFamily="2" charset="-122"/>
                <a:ea typeface="宋体" panose="02010600030101010101" pitchFamily="2" charset="-122"/>
                <a:cs typeface="Times New Roman" panose="02020603050405020304" pitchFamily="18" charset="0"/>
              </a:rPr>
              <a:t>新中国的外交</a:t>
            </a:r>
          </a:p>
        </p:txBody>
      </p:sp>
      <p:graphicFrame>
        <p:nvGraphicFramePr>
          <p:cNvPr id="2817209" name="表格 2817208"/>
          <p:cNvGraphicFramePr/>
          <p:nvPr>
            <p:custDataLst>
              <p:tags r:id="rId1"/>
            </p:custDataLst>
          </p:nvPr>
        </p:nvGraphicFramePr>
        <p:xfrm>
          <a:off x="231775" y="578168"/>
          <a:ext cx="11591925" cy="6033531"/>
        </p:xfrm>
        <a:graphic>
          <a:graphicData uri="http://schemas.openxmlformats.org/drawingml/2006/table">
            <a:tbl>
              <a:tblPr/>
              <a:tblGrid>
                <a:gridCol w="785495">
                  <a:extLst>
                    <a:ext uri="{9D8B030D-6E8A-4147-A177-3AD203B41FA5}">
                      <a16:colId xmlns:a16="http://schemas.microsoft.com/office/drawing/2014/main" val="20000"/>
                    </a:ext>
                  </a:extLst>
                </a:gridCol>
                <a:gridCol w="4934268">
                  <a:extLst>
                    <a:ext uri="{9D8B030D-6E8A-4147-A177-3AD203B41FA5}">
                      <a16:colId xmlns:a16="http://schemas.microsoft.com/office/drawing/2014/main" val="20001"/>
                    </a:ext>
                  </a:extLst>
                </a:gridCol>
                <a:gridCol w="5872162">
                  <a:extLst>
                    <a:ext uri="{9D8B030D-6E8A-4147-A177-3AD203B41FA5}">
                      <a16:colId xmlns:a16="http://schemas.microsoft.com/office/drawing/2014/main" val="20002"/>
                    </a:ext>
                  </a:extLst>
                </a:gridCol>
              </a:tblGrid>
              <a:tr h="88709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10000"/>
                        </a:lnSpc>
                        <a:spcBef>
                          <a:spcPct val="0"/>
                        </a:spcBef>
                        <a:buFontTx/>
                        <a:buNone/>
                      </a:pPr>
                      <a:r>
                        <a:rPr lang="zh-CN" altLang="en-US" sz="2000" b="0" dirty="0">
                          <a:latin typeface="微软雅黑" panose="020B0503020204020204" charset="-122"/>
                          <a:ea typeface="微软雅黑" panose="020B0503020204020204" charset="-122"/>
                        </a:rPr>
                        <a:t>阶段</a:t>
                      </a: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10000"/>
                        </a:lnSpc>
                        <a:spcBef>
                          <a:spcPct val="0"/>
                        </a:spcBef>
                        <a:buFontTx/>
                        <a:buNone/>
                      </a:pPr>
                      <a:r>
                        <a:rPr lang="zh-CN" altLang="en-US" sz="2000" b="0" dirty="0">
                          <a:latin typeface="微软雅黑" panose="020B0503020204020204" charset="-122"/>
                          <a:ea typeface="微软雅黑" panose="020B0503020204020204" charset="-122"/>
                          <a:cs typeface="微软雅黑" panose="020B0503020204020204" charset="-122"/>
                        </a:rPr>
                        <a:t>新民主主义向社会主义的过渡时期</a:t>
                      </a:r>
                      <a:r>
                        <a:rPr lang="en-US" altLang="zh-CN" sz="2000" b="0">
                          <a:latin typeface="微软雅黑" panose="020B0503020204020204" charset="-122"/>
                          <a:ea typeface="微软雅黑" panose="020B0503020204020204" charset="-122"/>
                          <a:cs typeface="微软雅黑" panose="020B0503020204020204" charset="-122"/>
                        </a:rPr>
                        <a:t>(1949—1956</a:t>
                      </a:r>
                      <a:r>
                        <a:rPr lang="zh-CN" altLang="en-US" sz="2000" b="0" dirty="0">
                          <a:latin typeface="微软雅黑" panose="020B0503020204020204" charset="-122"/>
                          <a:ea typeface="微软雅黑" panose="020B0503020204020204" charset="-122"/>
                          <a:cs typeface="微软雅黑" panose="020B0503020204020204" charset="-122"/>
                        </a:rPr>
                        <a:t>年</a:t>
                      </a:r>
                      <a:r>
                        <a:rPr lang="en-US" altLang="zh-CN" sz="2000" b="0">
                          <a:latin typeface="微软雅黑" panose="020B0503020204020204" charset="-122"/>
                          <a:ea typeface="微软雅黑" panose="020B0503020204020204" charset="-122"/>
                          <a:cs typeface="微软雅黑" panose="020B0503020204020204" charset="-122"/>
                        </a:rPr>
                        <a:t>)</a:t>
                      </a: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10000"/>
                        </a:lnSpc>
                        <a:spcBef>
                          <a:spcPct val="0"/>
                        </a:spcBef>
                        <a:buFontTx/>
                        <a:buNone/>
                      </a:pPr>
                      <a:r>
                        <a:rPr lang="zh-CN" altLang="en-US" sz="2000" b="0" dirty="0">
                          <a:latin typeface="微软雅黑" panose="020B0503020204020204" charset="-122"/>
                          <a:ea typeface="微软雅黑" panose="020B0503020204020204" charset="-122"/>
                          <a:cs typeface="微软雅黑" panose="020B0503020204020204" charset="-122"/>
                        </a:rPr>
                        <a:t>社会主义建设道路的曲折探索时期</a:t>
                      </a:r>
                      <a:r>
                        <a:rPr lang="en-US" altLang="zh-CN" sz="2000" b="0">
                          <a:latin typeface="微软雅黑" panose="020B0503020204020204" charset="-122"/>
                          <a:ea typeface="微软雅黑" panose="020B0503020204020204" charset="-122"/>
                          <a:cs typeface="微软雅黑" panose="020B0503020204020204" charset="-122"/>
                        </a:rPr>
                        <a:t>(1956—1978</a:t>
                      </a:r>
                      <a:r>
                        <a:rPr lang="zh-CN" altLang="en-US" sz="2000" b="0" dirty="0">
                          <a:latin typeface="微软雅黑" panose="020B0503020204020204" charset="-122"/>
                          <a:ea typeface="微软雅黑" panose="020B0503020204020204" charset="-122"/>
                          <a:cs typeface="微软雅黑" panose="020B0503020204020204" charset="-122"/>
                        </a:rPr>
                        <a:t>年</a:t>
                      </a:r>
                      <a:r>
                        <a:rPr lang="en-US" altLang="zh-CN" sz="2000" b="0">
                          <a:latin typeface="微软雅黑" panose="020B0503020204020204" charset="-122"/>
                          <a:ea typeface="微软雅黑" panose="020B0503020204020204" charset="-122"/>
                          <a:cs typeface="微软雅黑" panose="020B0503020204020204" charset="-122"/>
                        </a:rPr>
                        <a:t>)</a:t>
                      </a: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01078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10000"/>
                        </a:lnSpc>
                        <a:spcBef>
                          <a:spcPct val="0"/>
                        </a:spcBef>
                        <a:buFontTx/>
                        <a:buNone/>
                      </a:pPr>
                      <a:r>
                        <a:rPr lang="zh-CN" altLang="en-US" sz="2000" b="0" dirty="0">
                          <a:latin typeface="微软雅黑" panose="020B0503020204020204" charset="-122"/>
                          <a:ea typeface="微软雅黑" panose="020B0503020204020204" charset="-122"/>
                        </a:rPr>
                        <a:t>外交成就</a:t>
                      </a: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10000"/>
                        </a:lnSpc>
                        <a:spcBef>
                          <a:spcPct val="0"/>
                        </a:spcBef>
                        <a:buFontTx/>
                        <a:buNone/>
                      </a:pPr>
                      <a:r>
                        <a:rPr lang="zh-CN" altLang="en-US" sz="2000" b="0" dirty="0">
                          <a:latin typeface="微软雅黑" panose="020B0503020204020204" charset="-122"/>
                          <a:ea typeface="微软雅黑" panose="020B0503020204020204" charset="-122"/>
                          <a:cs typeface="微软雅黑" panose="020B0503020204020204" charset="-122"/>
                        </a:rPr>
                        <a:t>奠基阶段</a:t>
                      </a:r>
                      <a:r>
                        <a:rPr lang="en-US" altLang="zh-CN" sz="2000" b="0">
                          <a:latin typeface="微软雅黑" panose="020B0503020204020204" charset="-122"/>
                          <a:ea typeface="微软雅黑" panose="020B0503020204020204" charset="-122"/>
                          <a:cs typeface="微软雅黑" panose="020B0503020204020204" charset="-122"/>
                        </a:rPr>
                        <a:t>:</a:t>
                      </a:r>
                    </a:p>
                    <a:p>
                      <a:pPr marL="0" lvl="0" indent="0" eaLnBrk="0" hangingPunct="0">
                        <a:lnSpc>
                          <a:spcPct val="110000"/>
                        </a:lnSpc>
                        <a:spcBef>
                          <a:spcPct val="0"/>
                        </a:spcBef>
                        <a:buFontTx/>
                        <a:buNone/>
                      </a:pPr>
                      <a:r>
                        <a:rPr lang="en-US" altLang="zh-CN" sz="2000" b="0">
                          <a:latin typeface="微软雅黑" panose="020B0503020204020204" charset="-122"/>
                          <a:ea typeface="微软雅黑" panose="020B0503020204020204" charset="-122"/>
                          <a:cs typeface="微软雅黑" panose="020B0503020204020204" charset="-122"/>
                        </a:rPr>
                        <a:t>①</a:t>
                      </a:r>
                      <a:r>
                        <a:rPr lang="zh-CN" altLang="en-US" sz="2000" b="1" dirty="0">
                          <a:latin typeface="微软雅黑" panose="020B0503020204020204" charset="-122"/>
                          <a:ea typeface="微软雅黑" panose="020B0503020204020204" charset="-122"/>
                          <a:cs typeface="微软雅黑" panose="020B0503020204020204" charset="-122"/>
                        </a:rPr>
                        <a:t>独立自主的和平外交方针</a:t>
                      </a:r>
                      <a:r>
                        <a:rPr lang="en-US" altLang="zh-CN" sz="2000" b="0">
                          <a:latin typeface="微软雅黑" panose="020B0503020204020204" charset="-122"/>
                          <a:ea typeface="微软雅黑" panose="020B0503020204020204" charset="-122"/>
                          <a:cs typeface="微软雅黑" panose="020B0503020204020204" charset="-122"/>
                        </a:rPr>
                        <a:t>:</a:t>
                      </a:r>
                    </a:p>
                    <a:p>
                      <a:pPr marL="0" lvl="0" indent="0" eaLnBrk="0" hangingPunct="0">
                        <a:lnSpc>
                          <a:spcPct val="110000"/>
                        </a:lnSpc>
                        <a:spcBef>
                          <a:spcPct val="0"/>
                        </a:spcBef>
                        <a:buFontTx/>
                        <a:buNone/>
                      </a:pPr>
                      <a:r>
                        <a:rPr lang="zh-CN" altLang="en-US" sz="2000" b="0" dirty="0">
                          <a:latin typeface="微软雅黑" panose="020B0503020204020204" charset="-122"/>
                          <a:ea typeface="微软雅黑" panose="020B0503020204020204" charset="-122"/>
                          <a:cs typeface="微软雅黑" panose="020B0503020204020204" charset="-122"/>
                        </a:rPr>
                        <a:t>提出</a:t>
                      </a:r>
                      <a:r>
                        <a:rPr lang="en-US" altLang="zh-CN" sz="2000" b="0" dirty="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sz="2000" b="0" dirty="0">
                          <a:solidFill>
                            <a:srgbClr val="FF0000"/>
                          </a:solidFill>
                          <a:latin typeface="微软雅黑" panose="020B0503020204020204" charset="-122"/>
                          <a:ea typeface="微软雅黑" panose="020B0503020204020204" charset="-122"/>
                          <a:cs typeface="微软雅黑" panose="020B0503020204020204" charset="-122"/>
                          <a:sym typeface="+mn-ea"/>
                        </a:rPr>
                        <a:t>另起炉灶”“打扫干净屋子再请客”“一边倒”</a:t>
                      </a:r>
                      <a:r>
                        <a:rPr lang="zh-CN" altLang="en-US" sz="2000" b="0" dirty="0">
                          <a:latin typeface="微软雅黑" panose="020B0503020204020204" charset="-122"/>
                          <a:ea typeface="微软雅黑" panose="020B0503020204020204" charset="-122"/>
                          <a:cs typeface="微软雅黑" panose="020B0503020204020204" charset="-122"/>
                        </a:rPr>
                        <a:t>的外交方针。</a:t>
                      </a:r>
                    </a:p>
                    <a:p>
                      <a:pPr marL="0" lvl="0" indent="0" eaLnBrk="0" hangingPunct="0">
                        <a:lnSpc>
                          <a:spcPct val="110000"/>
                        </a:lnSpc>
                        <a:spcBef>
                          <a:spcPct val="0"/>
                        </a:spcBef>
                        <a:buFontTx/>
                        <a:buNone/>
                      </a:pPr>
                      <a:r>
                        <a:rPr lang="en-US" altLang="zh-CN" sz="2000" b="0" dirty="0">
                          <a:latin typeface="微软雅黑" panose="020B0503020204020204" charset="-122"/>
                          <a:ea typeface="微软雅黑" panose="020B0503020204020204" charset="-122"/>
                          <a:cs typeface="微软雅黑" panose="020B0503020204020204" charset="-122"/>
                        </a:rPr>
                        <a:t>②</a:t>
                      </a:r>
                      <a:r>
                        <a:rPr lang="zh-CN" altLang="en-US" sz="2000" b="0" dirty="0">
                          <a:latin typeface="微软雅黑" panose="020B0503020204020204" charset="-122"/>
                          <a:ea typeface="微软雅黑" panose="020B0503020204020204" charset="-122"/>
                          <a:cs typeface="微软雅黑" panose="020B0503020204020204" charset="-122"/>
                        </a:rPr>
                        <a:t>中苏建交</a:t>
                      </a:r>
                      <a:r>
                        <a:rPr lang="en-US" altLang="zh-CN" sz="2000" b="0">
                          <a:latin typeface="微软雅黑" panose="020B0503020204020204" charset="-122"/>
                          <a:ea typeface="微软雅黑" panose="020B0503020204020204" charset="-122"/>
                          <a:cs typeface="微软雅黑" panose="020B0503020204020204" charset="-122"/>
                        </a:rPr>
                        <a:t>:</a:t>
                      </a:r>
                      <a:r>
                        <a:rPr lang="zh-CN" altLang="en-US" sz="2000" b="0" dirty="0">
                          <a:latin typeface="微软雅黑" panose="020B0503020204020204" charset="-122"/>
                          <a:ea typeface="微软雅黑" panose="020B0503020204020204" charset="-122"/>
                          <a:cs typeface="微软雅黑" panose="020B0503020204020204" charset="-122"/>
                        </a:rPr>
                        <a:t>签订</a:t>
                      </a:r>
                      <a:r>
                        <a:rPr lang="en-US" altLang="zh-CN" sz="2000" b="0">
                          <a:latin typeface="微软雅黑" panose="020B0503020204020204" charset="-122"/>
                          <a:ea typeface="微软雅黑" panose="020B0503020204020204" charset="-122"/>
                          <a:cs typeface="微软雅黑" panose="020B0503020204020204" charset="-122"/>
                        </a:rPr>
                        <a:t>《</a:t>
                      </a:r>
                      <a:r>
                        <a:rPr lang="zh-CN" altLang="en-US" sz="2000" b="0" dirty="0">
                          <a:solidFill>
                            <a:srgbClr val="FF0000"/>
                          </a:solidFill>
                          <a:latin typeface="微软雅黑" panose="020B0503020204020204" charset="-122"/>
                          <a:ea typeface="微软雅黑" panose="020B0503020204020204" charset="-122"/>
                          <a:cs typeface="微软雅黑" panose="020B0503020204020204" charset="-122"/>
                          <a:sym typeface="+mn-ea"/>
                        </a:rPr>
                        <a:t>中苏友好同盟互助条约</a:t>
                      </a:r>
                      <a:r>
                        <a:rPr lang="en-US" altLang="zh-CN" sz="2000" b="0">
                          <a:latin typeface="微软雅黑" panose="020B0503020204020204" charset="-122"/>
                          <a:ea typeface="微软雅黑" panose="020B0503020204020204" charset="-122"/>
                          <a:cs typeface="微软雅黑" panose="020B0503020204020204" charset="-122"/>
                        </a:rPr>
                        <a:t>》</a:t>
                      </a:r>
                    </a:p>
                    <a:p>
                      <a:pPr marL="0" lvl="0" indent="0">
                        <a:lnSpc>
                          <a:spcPct val="110000"/>
                        </a:lnSpc>
                        <a:spcBef>
                          <a:spcPct val="0"/>
                        </a:spcBef>
                        <a:buFontTx/>
                        <a:buNone/>
                      </a:pPr>
                      <a:r>
                        <a:rPr lang="en-US" altLang="zh-CN" sz="2000" b="0" dirty="0">
                          <a:latin typeface="微软雅黑" panose="020B0503020204020204" charset="-122"/>
                          <a:ea typeface="微软雅黑" panose="020B0503020204020204" charset="-122"/>
                          <a:cs typeface="微软雅黑" panose="020B0503020204020204" charset="-122"/>
                          <a:sym typeface="+mn-ea"/>
                        </a:rPr>
                        <a:t>③</a:t>
                      </a:r>
                      <a:r>
                        <a:rPr lang="zh-CN" altLang="en-US" sz="2000" b="0" dirty="0">
                          <a:latin typeface="微软雅黑" panose="020B0503020204020204" charset="-122"/>
                          <a:ea typeface="微软雅黑" panose="020B0503020204020204" charset="-122"/>
                          <a:cs typeface="微软雅黑" panose="020B0503020204020204" charset="-122"/>
                          <a:sym typeface="+mn-ea"/>
                        </a:rPr>
                        <a:t>和平共处五项原则</a:t>
                      </a:r>
                      <a:r>
                        <a:rPr lang="en-US" altLang="zh-CN" sz="2000" b="0">
                          <a:latin typeface="微软雅黑" panose="020B0503020204020204" charset="-122"/>
                          <a:ea typeface="微软雅黑" panose="020B0503020204020204" charset="-122"/>
                          <a:cs typeface="微软雅黑" panose="020B0503020204020204" charset="-122"/>
                          <a:sym typeface="+mn-ea"/>
                        </a:rPr>
                        <a:t>:1953</a:t>
                      </a:r>
                      <a:r>
                        <a:rPr lang="zh-CN" altLang="en-US" sz="2000" b="0" dirty="0">
                          <a:latin typeface="微软雅黑" panose="020B0503020204020204" charset="-122"/>
                          <a:ea typeface="微软雅黑" panose="020B0503020204020204" charset="-122"/>
                          <a:cs typeface="微软雅黑" panose="020B0503020204020204" charset="-122"/>
                          <a:sym typeface="+mn-ea"/>
                        </a:rPr>
                        <a:t>年</a:t>
                      </a:r>
                      <a:r>
                        <a:rPr lang="en-US" altLang="zh-CN" sz="2000" b="0">
                          <a:latin typeface="微软雅黑" panose="020B0503020204020204" charset="-122"/>
                          <a:ea typeface="微软雅黑" panose="020B0503020204020204" charset="-122"/>
                          <a:cs typeface="微软雅黑" panose="020B0503020204020204" charset="-122"/>
                          <a:sym typeface="+mn-ea"/>
                        </a:rPr>
                        <a:t>,</a:t>
                      </a:r>
                      <a:r>
                        <a:rPr lang="zh-CN" altLang="en-US" sz="2000" b="0" dirty="0">
                          <a:latin typeface="微软雅黑" panose="020B0503020204020204" charset="-122"/>
                          <a:ea typeface="微软雅黑" panose="020B0503020204020204" charset="-122"/>
                          <a:cs typeface="微软雅黑" panose="020B0503020204020204" charset="-122"/>
                          <a:sym typeface="+mn-ea"/>
                        </a:rPr>
                        <a:t>周恩来提出</a:t>
                      </a:r>
                      <a:r>
                        <a:rPr lang="zh-CN" altLang="en-US" sz="2000" b="0" dirty="0">
                          <a:solidFill>
                            <a:srgbClr val="FF0000"/>
                          </a:solidFill>
                          <a:latin typeface="微软雅黑" panose="020B0503020204020204" charset="-122"/>
                          <a:ea typeface="微软雅黑" panose="020B0503020204020204" charset="-122"/>
                          <a:cs typeface="微软雅黑" panose="020B0503020204020204" charset="-122"/>
                          <a:sym typeface="+mn-ea"/>
                        </a:rPr>
                        <a:t>和平共处五项原则</a:t>
                      </a:r>
                      <a:r>
                        <a:rPr lang="en-US" altLang="zh-CN" sz="2000" b="0">
                          <a:latin typeface="微软雅黑" panose="020B0503020204020204" charset="-122"/>
                          <a:ea typeface="微软雅黑" panose="020B0503020204020204" charset="-122"/>
                          <a:cs typeface="微软雅黑" panose="020B0503020204020204" charset="-122"/>
                          <a:sym typeface="+mn-ea"/>
                        </a:rPr>
                        <a:t>,</a:t>
                      </a:r>
                      <a:r>
                        <a:rPr lang="zh-CN" altLang="en-US" sz="2000" b="0" dirty="0">
                          <a:latin typeface="微软雅黑" panose="020B0503020204020204" charset="-122"/>
                          <a:ea typeface="微软雅黑" panose="020B0503020204020204" charset="-122"/>
                          <a:cs typeface="微软雅黑" panose="020B0503020204020204" charset="-122"/>
                          <a:sym typeface="+mn-ea"/>
                        </a:rPr>
                        <a:t>后来成为解决</a:t>
                      </a:r>
                      <a:r>
                        <a:rPr lang="zh-CN" altLang="en-US" sz="2000" b="0" dirty="0">
                          <a:solidFill>
                            <a:srgbClr val="FF0000"/>
                          </a:solidFill>
                          <a:latin typeface="微软雅黑" panose="020B0503020204020204" charset="-122"/>
                          <a:ea typeface="微软雅黑" panose="020B0503020204020204" charset="-122"/>
                          <a:cs typeface="微软雅黑" panose="020B0503020204020204" charset="-122"/>
                          <a:sym typeface="+mn-ea"/>
                        </a:rPr>
                        <a:t>国与国</a:t>
                      </a:r>
                      <a:r>
                        <a:rPr lang="zh-CN" altLang="en-US" sz="2000" b="0" dirty="0">
                          <a:latin typeface="微软雅黑" panose="020B0503020204020204" charset="-122"/>
                          <a:ea typeface="微软雅黑" panose="020B0503020204020204" charset="-122"/>
                          <a:cs typeface="微软雅黑" panose="020B0503020204020204" charset="-122"/>
                          <a:sym typeface="+mn-ea"/>
                        </a:rPr>
                        <a:t>之间问题的基本准则。</a:t>
                      </a:r>
                    </a:p>
                    <a:p>
                      <a:pPr marL="0" lvl="0" indent="0">
                        <a:lnSpc>
                          <a:spcPct val="110000"/>
                        </a:lnSpc>
                        <a:spcBef>
                          <a:spcPct val="0"/>
                        </a:spcBef>
                        <a:buFontTx/>
                        <a:buNone/>
                      </a:pPr>
                      <a:endParaRPr lang="zh-CN" altLang="en-US" sz="2000" b="0" dirty="0">
                        <a:latin typeface="微软雅黑" panose="020B0503020204020204" charset="-122"/>
                        <a:ea typeface="微软雅黑" panose="020B0503020204020204" charset="-122"/>
                        <a:cs typeface="微软雅黑" panose="020B0503020204020204" charset="-122"/>
                        <a:sym typeface="+mn-ea"/>
                      </a:endParaRPr>
                    </a:p>
                    <a:p>
                      <a:pPr marL="0" lvl="0" indent="0">
                        <a:lnSpc>
                          <a:spcPct val="110000"/>
                        </a:lnSpc>
                        <a:spcBef>
                          <a:spcPct val="0"/>
                        </a:spcBef>
                        <a:buFontTx/>
                        <a:buNone/>
                      </a:pPr>
                      <a:endParaRPr lang="zh-CN" altLang="en-US" sz="2000" b="0" dirty="0">
                        <a:latin typeface="微软雅黑" panose="020B0503020204020204" charset="-122"/>
                        <a:ea typeface="微软雅黑" panose="020B0503020204020204" charset="-122"/>
                        <a:cs typeface="微软雅黑" panose="020B0503020204020204" charset="-122"/>
                      </a:endParaRPr>
                    </a:p>
                    <a:p>
                      <a:pPr marL="0" lvl="0" indent="0" eaLnBrk="0" hangingPunct="0">
                        <a:lnSpc>
                          <a:spcPct val="110000"/>
                        </a:lnSpc>
                        <a:spcBef>
                          <a:spcPct val="0"/>
                        </a:spcBef>
                        <a:buFontTx/>
                        <a:buNone/>
                      </a:pPr>
                      <a:r>
                        <a:rPr lang="en-US" altLang="zh-CN" sz="2000" b="0" dirty="0">
                          <a:latin typeface="微软雅黑" panose="020B0503020204020204" charset="-122"/>
                          <a:ea typeface="微软雅黑" panose="020B0503020204020204" charset="-122"/>
                          <a:cs typeface="微软雅黑" panose="020B0503020204020204" charset="-122"/>
                          <a:sym typeface="+mn-ea"/>
                        </a:rPr>
                        <a:t>④</a:t>
                      </a:r>
                      <a:r>
                        <a:rPr lang="zh-CN" altLang="en-US" sz="2000" b="0" dirty="0">
                          <a:latin typeface="微软雅黑" panose="020B0503020204020204" charset="-122"/>
                          <a:ea typeface="微软雅黑" panose="020B0503020204020204" charset="-122"/>
                          <a:cs typeface="微软雅黑" panose="020B0503020204020204" charset="-122"/>
                          <a:sym typeface="+mn-ea"/>
                        </a:rPr>
                        <a:t>参加日内瓦会议</a:t>
                      </a:r>
                      <a:r>
                        <a:rPr lang="en-US" altLang="zh-CN" sz="2000" b="0">
                          <a:latin typeface="微软雅黑" panose="020B0503020204020204" charset="-122"/>
                          <a:ea typeface="微软雅黑" panose="020B0503020204020204" charset="-122"/>
                          <a:cs typeface="微软雅黑" panose="020B0503020204020204" charset="-122"/>
                          <a:sym typeface="+mn-ea"/>
                        </a:rPr>
                        <a:t>:</a:t>
                      </a:r>
                      <a:r>
                        <a:rPr lang="zh-CN" altLang="en-US" sz="2000" b="0" dirty="0">
                          <a:latin typeface="微软雅黑" panose="020B0503020204020204" charset="-122"/>
                          <a:ea typeface="微软雅黑" panose="020B0503020204020204" charset="-122"/>
                          <a:cs typeface="微软雅黑" panose="020B0503020204020204" charset="-122"/>
                          <a:sym typeface="+mn-ea"/>
                        </a:rPr>
                        <a:t>为推动印度支那问题的和平解决作出了重要贡献。</a:t>
                      </a:r>
                      <a:r>
                        <a:rPr lang="zh-CN" altLang="en-US" sz="2000" b="0" dirty="0">
                          <a:solidFill>
                            <a:srgbClr val="0000FF"/>
                          </a:solidFill>
                          <a:latin typeface="微软雅黑" panose="020B0503020204020204" charset="-122"/>
                          <a:ea typeface="微软雅黑" panose="020B0503020204020204" charset="-122"/>
                          <a:cs typeface="微软雅黑" panose="020B0503020204020204" charset="-122"/>
                          <a:sym typeface="+mn-ea"/>
                        </a:rPr>
                        <a:t>（</a:t>
                      </a:r>
                      <a:r>
                        <a:rPr lang="en-US" altLang="zh-CN" sz="2000" b="0" dirty="0">
                          <a:solidFill>
                            <a:srgbClr val="0000FF"/>
                          </a:solidFill>
                          <a:latin typeface="微软雅黑" panose="020B0503020204020204" charset="-122"/>
                          <a:ea typeface="微软雅黑" panose="020B0503020204020204" charset="-122"/>
                          <a:cs typeface="微软雅黑" panose="020B0503020204020204" charset="-122"/>
                          <a:sym typeface="+mn-ea"/>
                        </a:rPr>
                        <a:t>1954</a:t>
                      </a:r>
                      <a:r>
                        <a:rPr lang="zh-CN" altLang="en-US" sz="2000" b="0" dirty="0">
                          <a:solidFill>
                            <a:srgbClr val="0000FF"/>
                          </a:solidFill>
                          <a:latin typeface="微软雅黑" panose="020B0503020204020204" charset="-122"/>
                          <a:ea typeface="微软雅黑" panose="020B0503020204020204" charset="-122"/>
                          <a:cs typeface="微软雅黑" panose="020B0503020204020204" charset="-122"/>
                          <a:sym typeface="+mn-ea"/>
                        </a:rPr>
                        <a:t>年）</a:t>
                      </a:r>
                      <a:endParaRPr lang="zh-CN" altLang="en-US" sz="2000" b="0" dirty="0">
                        <a:latin typeface="微软雅黑" panose="020B0503020204020204" charset="-122"/>
                        <a:ea typeface="微软雅黑" panose="020B0503020204020204" charset="-122"/>
                        <a:cs typeface="微软雅黑" panose="020B0503020204020204" charset="-122"/>
                      </a:endParaRPr>
                    </a:p>
                    <a:p>
                      <a:pPr marL="0" lvl="0" indent="0" eaLnBrk="0" hangingPunct="0">
                        <a:lnSpc>
                          <a:spcPct val="110000"/>
                        </a:lnSpc>
                        <a:spcBef>
                          <a:spcPct val="0"/>
                        </a:spcBef>
                        <a:buFontTx/>
                        <a:buNone/>
                      </a:pPr>
                      <a:r>
                        <a:rPr lang="en-US" altLang="zh-CN" sz="2000" b="0" dirty="0">
                          <a:latin typeface="微软雅黑" panose="020B0503020204020204" charset="-122"/>
                          <a:ea typeface="微软雅黑" panose="020B0503020204020204" charset="-122"/>
                          <a:cs typeface="微软雅黑" panose="020B0503020204020204" charset="-122"/>
                          <a:sym typeface="+mn-ea"/>
                        </a:rPr>
                        <a:t>⑤</a:t>
                      </a:r>
                      <a:r>
                        <a:rPr lang="zh-CN" altLang="en-US" sz="2000" b="0" dirty="0">
                          <a:latin typeface="微软雅黑" panose="020B0503020204020204" charset="-122"/>
                          <a:ea typeface="微软雅黑" panose="020B0503020204020204" charset="-122"/>
                          <a:cs typeface="微软雅黑" panose="020B0503020204020204" charset="-122"/>
                          <a:sym typeface="+mn-ea"/>
                        </a:rPr>
                        <a:t>参加万隆会议</a:t>
                      </a:r>
                      <a:r>
                        <a:rPr lang="en-US" altLang="zh-CN" sz="2000" b="0">
                          <a:latin typeface="微软雅黑" panose="020B0503020204020204" charset="-122"/>
                          <a:ea typeface="微软雅黑" panose="020B0503020204020204" charset="-122"/>
                          <a:cs typeface="微软雅黑" panose="020B0503020204020204" charset="-122"/>
                          <a:sym typeface="+mn-ea"/>
                        </a:rPr>
                        <a:t>:1955</a:t>
                      </a:r>
                      <a:r>
                        <a:rPr lang="zh-CN" altLang="en-US" sz="2000" b="0" dirty="0">
                          <a:latin typeface="微软雅黑" panose="020B0503020204020204" charset="-122"/>
                          <a:ea typeface="微软雅黑" panose="020B0503020204020204" charset="-122"/>
                          <a:cs typeface="微软雅黑" panose="020B0503020204020204" charset="-122"/>
                          <a:sym typeface="+mn-ea"/>
                        </a:rPr>
                        <a:t>年</a:t>
                      </a:r>
                      <a:r>
                        <a:rPr lang="en-US" altLang="zh-CN" sz="2000" b="0">
                          <a:latin typeface="微软雅黑" panose="020B0503020204020204" charset="-122"/>
                          <a:ea typeface="微软雅黑" panose="020B0503020204020204" charset="-122"/>
                          <a:cs typeface="微软雅黑" panose="020B0503020204020204" charset="-122"/>
                          <a:sym typeface="+mn-ea"/>
                        </a:rPr>
                        <a:t>,</a:t>
                      </a:r>
                      <a:r>
                        <a:rPr lang="zh-CN" altLang="en-US" sz="2000" b="0" dirty="0">
                          <a:latin typeface="微软雅黑" panose="020B0503020204020204" charset="-122"/>
                          <a:ea typeface="微软雅黑" panose="020B0503020204020204" charset="-122"/>
                          <a:cs typeface="微软雅黑" panose="020B0503020204020204" charset="-122"/>
                          <a:sym typeface="+mn-ea"/>
                        </a:rPr>
                        <a:t>周恩来提出</a:t>
                      </a:r>
                      <a:r>
                        <a:rPr lang="en-US" altLang="zh-CN" sz="2000" b="0" dirty="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sz="2000" b="0" dirty="0">
                          <a:solidFill>
                            <a:srgbClr val="FF0000"/>
                          </a:solidFill>
                          <a:latin typeface="微软雅黑" panose="020B0503020204020204" charset="-122"/>
                          <a:ea typeface="微软雅黑" panose="020B0503020204020204" charset="-122"/>
                          <a:cs typeface="微软雅黑" panose="020B0503020204020204" charset="-122"/>
                          <a:sym typeface="+mn-ea"/>
                        </a:rPr>
                        <a:t>求同存异”的方针</a:t>
                      </a:r>
                      <a:r>
                        <a:rPr lang="en-US" altLang="zh-CN" sz="2000" b="0">
                          <a:latin typeface="微软雅黑" panose="020B0503020204020204" charset="-122"/>
                          <a:ea typeface="微软雅黑" panose="020B0503020204020204" charset="-122"/>
                          <a:cs typeface="微软雅黑" panose="020B0503020204020204" charset="-122"/>
                          <a:sym typeface="+mn-ea"/>
                        </a:rPr>
                        <a:t>,</a:t>
                      </a:r>
                      <a:r>
                        <a:rPr lang="zh-CN" altLang="en-US" sz="2000" b="0" dirty="0">
                          <a:latin typeface="微软雅黑" panose="020B0503020204020204" charset="-122"/>
                          <a:ea typeface="微软雅黑" panose="020B0503020204020204" charset="-122"/>
                          <a:cs typeface="微软雅黑" panose="020B0503020204020204" charset="-122"/>
                          <a:sym typeface="+mn-ea"/>
                        </a:rPr>
                        <a:t>促进会议圆满成功。</a:t>
                      </a:r>
                      <a:endParaRPr lang="zh-CN" altLang="en-US" sz="2000" b="0" dirty="0">
                        <a:latin typeface="微软雅黑" panose="020B0503020204020204" charset="-122"/>
                        <a:ea typeface="微软雅黑" panose="020B0503020204020204" charset="-122"/>
                        <a:cs typeface="微软雅黑" panose="020B0503020204020204" charset="-122"/>
                      </a:endParaRP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10000"/>
                        </a:lnSpc>
                        <a:spcBef>
                          <a:spcPct val="0"/>
                        </a:spcBef>
                        <a:buFontTx/>
                        <a:buNone/>
                      </a:pPr>
                      <a:r>
                        <a:rPr lang="zh-CN" altLang="en-US" sz="2000" b="0" dirty="0">
                          <a:latin typeface="微软雅黑" panose="020B0503020204020204" charset="-122"/>
                          <a:ea typeface="微软雅黑" panose="020B0503020204020204" charset="-122"/>
                          <a:cs typeface="微软雅黑" panose="020B0503020204020204" charset="-122"/>
                        </a:rPr>
                        <a:t>实现突破</a:t>
                      </a:r>
                      <a:r>
                        <a:rPr lang="en-US" altLang="zh-CN" sz="2000" b="0">
                          <a:latin typeface="微软雅黑" panose="020B0503020204020204" charset="-122"/>
                          <a:ea typeface="微软雅黑" panose="020B0503020204020204" charset="-122"/>
                          <a:cs typeface="微软雅黑" panose="020B0503020204020204" charset="-122"/>
                        </a:rPr>
                        <a:t>:</a:t>
                      </a:r>
                    </a:p>
                    <a:p>
                      <a:pPr marL="0" lvl="0" indent="0" eaLnBrk="0" hangingPunct="0">
                        <a:lnSpc>
                          <a:spcPct val="110000"/>
                        </a:lnSpc>
                        <a:spcBef>
                          <a:spcPct val="0"/>
                        </a:spcBef>
                        <a:buFontTx/>
                        <a:buNone/>
                      </a:pPr>
                      <a:r>
                        <a:rPr lang="en-US" altLang="zh-CN" sz="2000" b="0">
                          <a:latin typeface="微软雅黑" panose="020B0503020204020204" charset="-122"/>
                          <a:ea typeface="微软雅黑" panose="020B0503020204020204" charset="-122"/>
                          <a:cs typeface="微软雅黑" panose="020B0503020204020204" charset="-122"/>
                        </a:rPr>
                        <a:t>①</a:t>
                      </a:r>
                      <a:r>
                        <a:rPr lang="zh-CN" altLang="en-US" sz="2000" b="0" dirty="0">
                          <a:latin typeface="微软雅黑" panose="020B0503020204020204" charset="-122"/>
                          <a:ea typeface="微软雅黑" panose="020B0503020204020204" charset="-122"/>
                          <a:cs typeface="微软雅黑" panose="020B0503020204020204" charset="-122"/>
                        </a:rPr>
                        <a:t>恢复在联合国的合法席位</a:t>
                      </a:r>
                      <a:r>
                        <a:rPr lang="en-US" altLang="zh-CN" sz="2000" b="0">
                          <a:latin typeface="微软雅黑" panose="020B0503020204020204" charset="-122"/>
                          <a:ea typeface="微软雅黑" panose="020B0503020204020204" charset="-122"/>
                          <a:cs typeface="微软雅黑" panose="020B0503020204020204" charset="-122"/>
                        </a:rPr>
                        <a:t>:</a:t>
                      </a:r>
                      <a:r>
                        <a:rPr lang="en-US" altLang="zh-CN" sz="2000" b="1">
                          <a:solidFill>
                            <a:srgbClr val="FF0000"/>
                          </a:solidFill>
                          <a:latin typeface="微软雅黑" panose="020B0503020204020204" charset="-122"/>
                          <a:ea typeface="微软雅黑" panose="020B0503020204020204" charset="-122"/>
                          <a:cs typeface="微软雅黑" panose="020B0503020204020204" charset="-122"/>
                          <a:sym typeface="+mn-ea"/>
                        </a:rPr>
                        <a:t>1971</a:t>
                      </a:r>
                      <a:r>
                        <a:rPr lang="zh-CN" altLang="en-US" sz="2000" b="0" dirty="0">
                          <a:latin typeface="微软雅黑" panose="020B0503020204020204" charset="-122"/>
                          <a:ea typeface="微软雅黑" panose="020B0503020204020204" charset="-122"/>
                          <a:cs typeface="微软雅黑" panose="020B0503020204020204" charset="-122"/>
                        </a:rPr>
                        <a:t>年</a:t>
                      </a:r>
                      <a:r>
                        <a:rPr lang="en-US" altLang="zh-CN" sz="2000" b="0">
                          <a:latin typeface="微软雅黑" panose="020B0503020204020204" charset="-122"/>
                          <a:ea typeface="微软雅黑" panose="020B0503020204020204" charset="-122"/>
                          <a:cs typeface="微软雅黑" panose="020B0503020204020204" charset="-122"/>
                        </a:rPr>
                        <a:t>,</a:t>
                      </a:r>
                      <a:r>
                        <a:rPr lang="zh-CN" altLang="en-US" sz="2000" b="0" dirty="0">
                          <a:latin typeface="微软雅黑" panose="020B0503020204020204" charset="-122"/>
                          <a:ea typeface="微软雅黑" panose="020B0503020204020204" charset="-122"/>
                          <a:cs typeface="微软雅黑" panose="020B0503020204020204" charset="-122"/>
                        </a:rPr>
                        <a:t>第</a:t>
                      </a:r>
                      <a:r>
                        <a:rPr lang="en-US" altLang="zh-CN" sz="2000" b="0">
                          <a:latin typeface="微软雅黑" panose="020B0503020204020204" charset="-122"/>
                          <a:ea typeface="微软雅黑" panose="020B0503020204020204" charset="-122"/>
                          <a:cs typeface="微软雅黑" panose="020B0503020204020204" charset="-122"/>
                        </a:rPr>
                        <a:t>26</a:t>
                      </a:r>
                      <a:r>
                        <a:rPr lang="zh-CN" altLang="en-US" sz="2000" b="0" dirty="0">
                          <a:latin typeface="微软雅黑" panose="020B0503020204020204" charset="-122"/>
                          <a:ea typeface="微软雅黑" panose="020B0503020204020204" charset="-122"/>
                          <a:cs typeface="微软雅黑" panose="020B0503020204020204" charset="-122"/>
                        </a:rPr>
                        <a:t>届联合国大会通过决议</a:t>
                      </a:r>
                      <a:r>
                        <a:rPr lang="en-US" altLang="zh-CN" sz="2000" b="0">
                          <a:latin typeface="微软雅黑" panose="020B0503020204020204" charset="-122"/>
                          <a:ea typeface="微软雅黑" panose="020B0503020204020204" charset="-122"/>
                          <a:cs typeface="微软雅黑" panose="020B0503020204020204" charset="-122"/>
                        </a:rPr>
                        <a:t>,</a:t>
                      </a:r>
                      <a:r>
                        <a:rPr lang="zh-CN" altLang="en-US" sz="2000" b="0" dirty="0">
                          <a:solidFill>
                            <a:srgbClr val="FF0000"/>
                          </a:solidFill>
                          <a:latin typeface="微软雅黑" panose="020B0503020204020204" charset="-122"/>
                          <a:ea typeface="微软雅黑" panose="020B0503020204020204" charset="-122"/>
                          <a:cs typeface="微软雅黑" panose="020B0503020204020204" charset="-122"/>
                          <a:sym typeface="+mn-ea"/>
                        </a:rPr>
                        <a:t>恢复中华人民共和国在联合国的合法席位</a:t>
                      </a:r>
                      <a:r>
                        <a:rPr lang="zh-CN" altLang="en-US" sz="2000" b="0" dirty="0">
                          <a:latin typeface="微软雅黑" panose="020B0503020204020204" charset="-122"/>
                          <a:ea typeface="微软雅黑" panose="020B0503020204020204" charset="-122"/>
                          <a:cs typeface="微软雅黑" panose="020B0503020204020204" charset="-122"/>
                        </a:rPr>
                        <a:t>。</a:t>
                      </a:r>
                    </a:p>
                    <a:p>
                      <a:pPr marL="0" lvl="0" indent="0" eaLnBrk="0" hangingPunct="0">
                        <a:lnSpc>
                          <a:spcPct val="110000"/>
                        </a:lnSpc>
                        <a:spcBef>
                          <a:spcPct val="0"/>
                        </a:spcBef>
                        <a:buFontTx/>
                        <a:buNone/>
                      </a:pPr>
                      <a:r>
                        <a:rPr lang="en-US" altLang="zh-CN" sz="2000" b="0" dirty="0">
                          <a:latin typeface="微软雅黑" panose="020B0503020204020204" charset="-122"/>
                          <a:ea typeface="微软雅黑" panose="020B0503020204020204" charset="-122"/>
                          <a:cs typeface="微软雅黑" panose="020B0503020204020204" charset="-122"/>
                        </a:rPr>
                        <a:t>②</a:t>
                      </a:r>
                      <a:r>
                        <a:rPr lang="zh-CN" altLang="en-US" sz="2000" b="0" dirty="0">
                          <a:latin typeface="微软雅黑" panose="020B0503020204020204" charset="-122"/>
                          <a:ea typeface="微软雅黑" panose="020B0503020204020204" charset="-122"/>
                          <a:cs typeface="微软雅黑" panose="020B0503020204020204" charset="-122"/>
                        </a:rPr>
                        <a:t>中美关系正常化</a:t>
                      </a:r>
                      <a:r>
                        <a:rPr lang="en-US" altLang="zh-CN" sz="2000" b="0">
                          <a:latin typeface="微软雅黑" panose="020B0503020204020204" charset="-122"/>
                          <a:ea typeface="微软雅黑" panose="020B0503020204020204" charset="-122"/>
                          <a:cs typeface="微软雅黑" panose="020B0503020204020204" charset="-122"/>
                        </a:rPr>
                        <a:t>:</a:t>
                      </a:r>
                      <a:r>
                        <a:rPr lang="en-US" altLang="zh-CN" sz="2000" b="1">
                          <a:solidFill>
                            <a:srgbClr val="FF0000"/>
                          </a:solidFill>
                          <a:latin typeface="微软雅黑" panose="020B0503020204020204" charset="-122"/>
                          <a:ea typeface="微软雅黑" panose="020B0503020204020204" charset="-122"/>
                          <a:cs typeface="微软雅黑" panose="020B0503020204020204" charset="-122"/>
                        </a:rPr>
                        <a:t>1972年</a:t>
                      </a:r>
                      <a:r>
                        <a:rPr lang="en-US" altLang="zh-CN" sz="2000" b="0">
                          <a:latin typeface="微软雅黑" panose="020B0503020204020204" charset="-122"/>
                          <a:ea typeface="微软雅黑" panose="020B0503020204020204" charset="-122"/>
                          <a:cs typeface="微软雅黑" panose="020B0503020204020204" charset="-122"/>
                        </a:rPr>
                        <a:t>,</a:t>
                      </a:r>
                      <a:r>
                        <a:rPr lang="zh-CN" altLang="en-US" sz="2000" b="0" dirty="0">
                          <a:solidFill>
                            <a:srgbClr val="FF0000"/>
                          </a:solidFill>
                          <a:latin typeface="微软雅黑" panose="020B0503020204020204" charset="-122"/>
                          <a:ea typeface="微软雅黑" panose="020B0503020204020204" charset="-122"/>
                          <a:cs typeface="微软雅黑" panose="020B0503020204020204" charset="-122"/>
                          <a:sym typeface="+mn-ea"/>
                        </a:rPr>
                        <a:t>尼克松</a:t>
                      </a:r>
                      <a:r>
                        <a:rPr lang="zh-CN" altLang="en-US" sz="2000" b="0" dirty="0">
                          <a:solidFill>
                            <a:srgbClr val="FF0000"/>
                          </a:solidFill>
                          <a:latin typeface="微软雅黑" panose="020B0503020204020204" charset="-122"/>
                          <a:ea typeface="微软雅黑" panose="020B0503020204020204" charset="-122"/>
                          <a:cs typeface="微软雅黑" panose="020B0503020204020204" charset="-122"/>
                        </a:rPr>
                        <a:t>访华</a:t>
                      </a:r>
                      <a:r>
                        <a:rPr lang="en-US" altLang="zh-CN" sz="2000" b="0">
                          <a:latin typeface="微软雅黑" panose="020B0503020204020204" charset="-122"/>
                          <a:ea typeface="微软雅黑" panose="020B0503020204020204" charset="-122"/>
                          <a:cs typeface="微软雅黑" panose="020B0503020204020204" charset="-122"/>
                        </a:rPr>
                        <a:t>,</a:t>
                      </a:r>
                      <a:r>
                        <a:rPr lang="zh-CN" altLang="en-US" sz="2000" b="0" dirty="0">
                          <a:latin typeface="微软雅黑" panose="020B0503020204020204" charset="-122"/>
                          <a:ea typeface="微软雅黑" panose="020B0503020204020204" charset="-122"/>
                          <a:cs typeface="微软雅黑" panose="020B0503020204020204" charset="-122"/>
                        </a:rPr>
                        <a:t>签署</a:t>
                      </a:r>
                      <a:r>
                        <a:rPr lang="en-US" altLang="zh-CN" sz="2000" b="0">
                          <a:latin typeface="微软雅黑" panose="020B0503020204020204" charset="-122"/>
                          <a:ea typeface="微软雅黑" panose="020B0503020204020204" charset="-122"/>
                          <a:cs typeface="微软雅黑" panose="020B0503020204020204" charset="-122"/>
                        </a:rPr>
                        <a:t>《</a:t>
                      </a:r>
                      <a:r>
                        <a:rPr lang="zh-CN" altLang="en-US" sz="2000" b="0" dirty="0">
                          <a:latin typeface="微软雅黑" panose="020B0503020204020204" charset="-122"/>
                          <a:ea typeface="微软雅黑" panose="020B0503020204020204" charset="-122"/>
                          <a:cs typeface="微软雅黑" panose="020B0503020204020204" charset="-122"/>
                        </a:rPr>
                        <a:t>联合公报</a:t>
                      </a:r>
                      <a:r>
                        <a:rPr lang="en-US" altLang="zh-CN" sz="2000" b="0">
                          <a:latin typeface="微软雅黑" panose="020B0503020204020204" charset="-122"/>
                          <a:ea typeface="微软雅黑" panose="020B0503020204020204" charset="-122"/>
                          <a:cs typeface="微软雅黑" panose="020B0503020204020204" charset="-122"/>
                        </a:rPr>
                        <a:t>》;1978</a:t>
                      </a:r>
                      <a:r>
                        <a:rPr lang="zh-CN" altLang="en-US" sz="2000" b="0" dirty="0">
                          <a:latin typeface="微软雅黑" panose="020B0503020204020204" charset="-122"/>
                          <a:ea typeface="微软雅黑" panose="020B0503020204020204" charset="-122"/>
                          <a:cs typeface="微软雅黑" panose="020B0503020204020204" charset="-122"/>
                        </a:rPr>
                        <a:t>年</a:t>
                      </a:r>
                      <a:r>
                        <a:rPr lang="en-US" altLang="zh-CN" sz="2000" b="0">
                          <a:latin typeface="微软雅黑" panose="020B0503020204020204" charset="-122"/>
                          <a:ea typeface="微软雅黑" panose="020B0503020204020204" charset="-122"/>
                          <a:cs typeface="微软雅黑" panose="020B0503020204020204" charset="-122"/>
                        </a:rPr>
                        <a:t>,</a:t>
                      </a:r>
                      <a:r>
                        <a:rPr lang="zh-CN" altLang="en-US" sz="2000" b="0" dirty="0">
                          <a:latin typeface="微软雅黑" panose="020B0503020204020204" charset="-122"/>
                          <a:ea typeface="微软雅黑" panose="020B0503020204020204" charset="-122"/>
                          <a:cs typeface="微软雅黑" panose="020B0503020204020204" charset="-122"/>
                        </a:rPr>
                        <a:t>中美双方同时发表</a:t>
                      </a:r>
                      <a:r>
                        <a:rPr lang="en-US" altLang="zh-CN" sz="2000" b="0">
                          <a:latin typeface="微软雅黑" panose="020B0503020204020204" charset="-122"/>
                          <a:ea typeface="微软雅黑" panose="020B0503020204020204" charset="-122"/>
                          <a:cs typeface="微软雅黑" panose="020B0503020204020204" charset="-122"/>
                        </a:rPr>
                        <a:t>《</a:t>
                      </a:r>
                      <a:r>
                        <a:rPr lang="zh-CN" altLang="en-US" sz="2000" b="0" dirty="0">
                          <a:latin typeface="微软雅黑" panose="020B0503020204020204" charset="-122"/>
                          <a:ea typeface="微软雅黑" panose="020B0503020204020204" charset="-122"/>
                          <a:cs typeface="微软雅黑" panose="020B0503020204020204" charset="-122"/>
                        </a:rPr>
                        <a:t>中美建交公报</a:t>
                      </a:r>
                      <a:r>
                        <a:rPr lang="en-US" altLang="zh-CN" sz="2000" b="0">
                          <a:latin typeface="微软雅黑" panose="020B0503020204020204" charset="-122"/>
                          <a:ea typeface="微软雅黑" panose="020B0503020204020204" charset="-122"/>
                          <a:cs typeface="微软雅黑" panose="020B0503020204020204" charset="-122"/>
                        </a:rPr>
                        <a:t>》;</a:t>
                      </a:r>
                      <a:r>
                        <a:rPr lang="en-US" altLang="zh-CN" sz="2000" b="1">
                          <a:solidFill>
                            <a:srgbClr val="FF0000"/>
                          </a:solidFill>
                          <a:latin typeface="微软雅黑" panose="020B0503020204020204" charset="-122"/>
                          <a:ea typeface="微软雅黑" panose="020B0503020204020204" charset="-122"/>
                          <a:cs typeface="微软雅黑" panose="020B0503020204020204" charset="-122"/>
                        </a:rPr>
                        <a:t>1979</a:t>
                      </a:r>
                      <a:r>
                        <a:rPr lang="zh-CN" altLang="en-US" sz="2000" b="1" dirty="0">
                          <a:solidFill>
                            <a:srgbClr val="FF0000"/>
                          </a:solidFill>
                          <a:latin typeface="微软雅黑" panose="020B0503020204020204" charset="-122"/>
                          <a:ea typeface="微软雅黑" panose="020B0503020204020204" charset="-122"/>
                          <a:cs typeface="微软雅黑" panose="020B0503020204020204" charset="-122"/>
                        </a:rPr>
                        <a:t>年</a:t>
                      </a:r>
                      <a:r>
                        <a:rPr lang="en-US" altLang="zh-CN" sz="2000" b="0">
                          <a:latin typeface="微软雅黑" panose="020B0503020204020204" charset="-122"/>
                          <a:ea typeface="微软雅黑" panose="020B0503020204020204" charset="-122"/>
                          <a:cs typeface="微软雅黑" panose="020B0503020204020204" charset="-122"/>
                        </a:rPr>
                        <a:t>,</a:t>
                      </a:r>
                      <a:r>
                        <a:rPr lang="zh-CN" altLang="en-US" sz="2000" b="0" dirty="0">
                          <a:solidFill>
                            <a:srgbClr val="FF0000"/>
                          </a:solidFill>
                          <a:latin typeface="微软雅黑" panose="020B0503020204020204" charset="-122"/>
                          <a:ea typeface="微软雅黑" panose="020B0503020204020204" charset="-122"/>
                          <a:cs typeface="微软雅黑" panose="020B0503020204020204" charset="-122"/>
                          <a:sym typeface="+mn-ea"/>
                        </a:rPr>
                        <a:t>中美正式建交。</a:t>
                      </a:r>
                    </a:p>
                    <a:p>
                      <a:pPr marL="0" lvl="0" indent="0">
                        <a:lnSpc>
                          <a:spcPct val="110000"/>
                        </a:lnSpc>
                        <a:spcBef>
                          <a:spcPct val="0"/>
                        </a:spcBef>
                        <a:buFontTx/>
                        <a:buNone/>
                      </a:pPr>
                      <a:r>
                        <a:rPr lang="en-US" altLang="zh-CN" sz="2000" b="0" dirty="0">
                          <a:latin typeface="微软雅黑" panose="020B0503020204020204" charset="-122"/>
                          <a:ea typeface="微软雅黑" panose="020B0503020204020204" charset="-122"/>
                          <a:cs typeface="微软雅黑" panose="020B0503020204020204" charset="-122"/>
                          <a:sym typeface="+mn-ea"/>
                        </a:rPr>
                        <a:t>③</a:t>
                      </a:r>
                      <a:r>
                        <a:rPr lang="zh-CN" altLang="en-US" sz="2000" b="0" dirty="0">
                          <a:latin typeface="微软雅黑" panose="020B0503020204020204" charset="-122"/>
                          <a:ea typeface="微软雅黑" panose="020B0503020204020204" charset="-122"/>
                          <a:cs typeface="微软雅黑" panose="020B0503020204020204" charset="-122"/>
                          <a:sym typeface="+mn-ea"/>
                        </a:rPr>
                        <a:t>中日邦交正常化</a:t>
                      </a:r>
                      <a:r>
                        <a:rPr lang="en-US" altLang="zh-CN" sz="2000" b="0">
                          <a:latin typeface="微软雅黑" panose="020B0503020204020204" charset="-122"/>
                          <a:ea typeface="微软雅黑" panose="020B0503020204020204" charset="-122"/>
                          <a:cs typeface="微软雅黑" panose="020B0503020204020204" charset="-122"/>
                          <a:sym typeface="+mn-ea"/>
                        </a:rPr>
                        <a:t>:1972</a:t>
                      </a:r>
                      <a:r>
                        <a:rPr lang="zh-CN" altLang="en-US" sz="2000" b="0" dirty="0">
                          <a:latin typeface="微软雅黑" panose="020B0503020204020204" charset="-122"/>
                          <a:ea typeface="微软雅黑" panose="020B0503020204020204" charset="-122"/>
                          <a:cs typeface="微软雅黑" panose="020B0503020204020204" charset="-122"/>
                          <a:sym typeface="+mn-ea"/>
                        </a:rPr>
                        <a:t>年</a:t>
                      </a:r>
                      <a:r>
                        <a:rPr lang="en-US" altLang="zh-CN" sz="2000" b="0">
                          <a:latin typeface="微软雅黑" panose="020B0503020204020204" charset="-122"/>
                          <a:ea typeface="微软雅黑" panose="020B0503020204020204" charset="-122"/>
                          <a:cs typeface="微软雅黑" panose="020B0503020204020204" charset="-122"/>
                          <a:sym typeface="+mn-ea"/>
                        </a:rPr>
                        <a:t>,</a:t>
                      </a:r>
                      <a:r>
                        <a:rPr lang="zh-CN" altLang="en-US" sz="2000" b="0" dirty="0">
                          <a:solidFill>
                            <a:srgbClr val="FF0000"/>
                          </a:solidFill>
                          <a:latin typeface="微软雅黑" panose="020B0503020204020204" charset="-122"/>
                          <a:ea typeface="微软雅黑" panose="020B0503020204020204" charset="-122"/>
                          <a:cs typeface="微软雅黑" panose="020B0503020204020204" charset="-122"/>
                          <a:sym typeface="+mn-ea"/>
                        </a:rPr>
                        <a:t>田中角荣</a:t>
                      </a:r>
                      <a:r>
                        <a:rPr lang="zh-CN" altLang="en-US" sz="2000" b="0" dirty="0">
                          <a:latin typeface="微软雅黑" panose="020B0503020204020204" charset="-122"/>
                          <a:ea typeface="微软雅黑" panose="020B0503020204020204" charset="-122"/>
                          <a:cs typeface="微软雅黑" panose="020B0503020204020204" charset="-122"/>
                          <a:sym typeface="+mn-ea"/>
                        </a:rPr>
                        <a:t>访华</a:t>
                      </a:r>
                      <a:r>
                        <a:rPr lang="en-US" altLang="zh-CN" sz="2000" b="0">
                          <a:latin typeface="微软雅黑" panose="020B0503020204020204" charset="-122"/>
                          <a:ea typeface="微软雅黑" panose="020B0503020204020204" charset="-122"/>
                          <a:cs typeface="微软雅黑" panose="020B0503020204020204" charset="-122"/>
                          <a:sym typeface="+mn-ea"/>
                        </a:rPr>
                        <a:t>,</a:t>
                      </a:r>
                      <a:r>
                        <a:rPr lang="zh-CN" altLang="en-US" sz="2000" b="0" dirty="0">
                          <a:latin typeface="微软雅黑" panose="020B0503020204020204" charset="-122"/>
                          <a:ea typeface="微软雅黑" panose="020B0503020204020204" charset="-122"/>
                          <a:cs typeface="微软雅黑" panose="020B0503020204020204" charset="-122"/>
                          <a:sym typeface="+mn-ea"/>
                        </a:rPr>
                        <a:t>签署</a:t>
                      </a:r>
                      <a:r>
                        <a:rPr lang="en-US" altLang="zh-CN" sz="2000" b="0">
                          <a:latin typeface="微软雅黑" panose="020B0503020204020204" charset="-122"/>
                          <a:ea typeface="微软雅黑" panose="020B0503020204020204" charset="-122"/>
                          <a:cs typeface="微软雅黑" panose="020B0503020204020204" charset="-122"/>
                          <a:sym typeface="+mn-ea"/>
                        </a:rPr>
                        <a:t>《</a:t>
                      </a:r>
                      <a:r>
                        <a:rPr lang="zh-CN" altLang="en-US" sz="2000" b="0" dirty="0">
                          <a:latin typeface="微软雅黑" panose="020B0503020204020204" charset="-122"/>
                          <a:ea typeface="微软雅黑" panose="020B0503020204020204" charset="-122"/>
                          <a:cs typeface="微软雅黑" panose="020B0503020204020204" charset="-122"/>
                          <a:sym typeface="+mn-ea"/>
                        </a:rPr>
                        <a:t>中日联合声明</a:t>
                      </a:r>
                      <a:r>
                        <a:rPr lang="en-US" altLang="zh-CN" sz="2000" b="0">
                          <a:latin typeface="微软雅黑" panose="020B0503020204020204" charset="-122"/>
                          <a:ea typeface="微软雅黑" panose="020B0503020204020204" charset="-122"/>
                          <a:cs typeface="微软雅黑" panose="020B0503020204020204" charset="-122"/>
                          <a:sym typeface="+mn-ea"/>
                        </a:rPr>
                        <a:t>》,</a:t>
                      </a:r>
                      <a:r>
                        <a:rPr lang="zh-CN" altLang="en-US" sz="2000" b="0" dirty="0">
                          <a:solidFill>
                            <a:srgbClr val="FF0000"/>
                          </a:solidFill>
                          <a:latin typeface="微软雅黑" panose="020B0503020204020204" charset="-122"/>
                          <a:ea typeface="微软雅黑" panose="020B0503020204020204" charset="-122"/>
                          <a:cs typeface="微软雅黑" panose="020B0503020204020204" charset="-122"/>
                          <a:sym typeface="+mn-ea"/>
                        </a:rPr>
                        <a:t>中日邦交正常化。</a:t>
                      </a:r>
                    </a:p>
                    <a:p>
                      <a:pPr marL="0" lvl="0" indent="0">
                        <a:lnSpc>
                          <a:spcPct val="110000"/>
                        </a:lnSpc>
                        <a:spcBef>
                          <a:spcPct val="0"/>
                        </a:spcBef>
                        <a:buFontTx/>
                        <a:buNone/>
                      </a:pPr>
                      <a:endParaRPr lang="zh-CN" altLang="en-US" sz="2000" b="0" dirty="0">
                        <a:solidFill>
                          <a:srgbClr val="FF0000"/>
                        </a:solidFill>
                        <a:latin typeface="微软雅黑" panose="020B0503020204020204" charset="-122"/>
                        <a:ea typeface="微软雅黑" panose="020B0503020204020204" charset="-122"/>
                        <a:cs typeface="微软雅黑" panose="020B0503020204020204" charset="-122"/>
                      </a:endParaRPr>
                    </a:p>
                    <a:p>
                      <a:pPr marL="0" lvl="0" indent="0">
                        <a:lnSpc>
                          <a:spcPct val="110000"/>
                        </a:lnSpc>
                        <a:spcBef>
                          <a:spcPct val="0"/>
                        </a:spcBef>
                        <a:buFontTx/>
                        <a:buNone/>
                      </a:pPr>
                      <a:r>
                        <a:rPr lang="zh-CN" altLang="en-US" sz="2000" b="0" dirty="0">
                          <a:latin typeface="微软雅黑" panose="020B0503020204020204" charset="-122"/>
                          <a:ea typeface="微软雅黑" panose="020B0503020204020204" charset="-122"/>
                          <a:cs typeface="微软雅黑" panose="020B0503020204020204" charset="-122"/>
                          <a:sym typeface="+mn-ea"/>
                        </a:rPr>
                        <a:t>战略调整：改革开放以来，坚持独立自主的和平外交政策；实行</a:t>
                      </a:r>
                      <a:r>
                        <a:rPr lang="zh-CN" altLang="en-US" sz="2000" b="0" dirty="0">
                          <a:solidFill>
                            <a:srgbClr val="FF0000"/>
                          </a:solidFill>
                          <a:latin typeface="微软雅黑" panose="020B0503020204020204" charset="-122"/>
                          <a:ea typeface="微软雅黑" panose="020B0503020204020204" charset="-122"/>
                          <a:cs typeface="微软雅黑" panose="020B0503020204020204" charset="-122"/>
                          <a:sym typeface="+mn-ea"/>
                        </a:rPr>
                        <a:t>不结盟和对外开放政策</a:t>
                      </a:r>
                      <a:r>
                        <a:rPr lang="zh-CN" altLang="en-US" sz="2000" b="0" dirty="0">
                          <a:latin typeface="微软雅黑" panose="020B0503020204020204" charset="-122"/>
                          <a:ea typeface="微软雅黑" panose="020B0503020204020204" charset="-122"/>
                          <a:cs typeface="微软雅黑" panose="020B0503020204020204" charset="-122"/>
                          <a:sym typeface="+mn-ea"/>
                        </a:rPr>
                        <a:t>；开展</a:t>
                      </a:r>
                      <a:r>
                        <a:rPr lang="zh-CN" altLang="en-US" sz="2000" b="0" dirty="0">
                          <a:solidFill>
                            <a:srgbClr val="FF0000"/>
                          </a:solidFill>
                          <a:latin typeface="微软雅黑" panose="020B0503020204020204" charset="-122"/>
                          <a:ea typeface="微软雅黑" panose="020B0503020204020204" charset="-122"/>
                          <a:cs typeface="微软雅黑" panose="020B0503020204020204" charset="-122"/>
                          <a:sym typeface="+mn-ea"/>
                        </a:rPr>
                        <a:t>多边外交，</a:t>
                      </a:r>
                      <a:r>
                        <a:rPr lang="zh-CN" altLang="en-US" sz="2000" b="0" dirty="0">
                          <a:latin typeface="微软雅黑" panose="020B0503020204020204" charset="-122"/>
                          <a:ea typeface="微软雅黑" panose="020B0503020204020204" charset="-122"/>
                          <a:cs typeface="微软雅黑" panose="020B0503020204020204" charset="-122"/>
                          <a:sym typeface="+mn-ea"/>
                        </a:rPr>
                        <a:t>积极参加地区性国际组织，推动国际交流与合作；维护世界和平；提出“一带一路”倡议和全球治理的中国方案。</a:t>
                      </a:r>
                      <a:endParaRPr lang="zh-CN" altLang="en-US" sz="2000" b="0" dirty="0">
                        <a:solidFill>
                          <a:srgbClr val="FF0000"/>
                        </a:solidFill>
                        <a:latin typeface="微软雅黑" panose="020B0503020204020204" charset="-122"/>
                        <a:ea typeface="微软雅黑" panose="020B0503020204020204" charset="-122"/>
                        <a:cs typeface="微软雅黑" panose="020B0503020204020204" charset="-122"/>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 name="文本框 1"/>
          <p:cNvSpPr txBox="1"/>
          <p:nvPr/>
        </p:nvSpPr>
        <p:spPr>
          <a:xfrm>
            <a:off x="2447290" y="1337945"/>
            <a:ext cx="1101090" cy="645160"/>
          </a:xfrm>
          <a:prstGeom prst="rect">
            <a:avLst/>
          </a:prstGeom>
          <a:noFill/>
        </p:spPr>
        <p:txBody>
          <a:bodyPr wrap="none" rtlCol="0" anchor="t">
            <a:spAutoFit/>
          </a:bodyPr>
          <a:lstStyle/>
          <a:p>
            <a:r>
              <a:rPr lang="zh-CN" sz="2400"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rPr>
              <a:t>平等性</a:t>
            </a:r>
            <a:endParaRPr lang="zh-CN" altLang="en-US" sz="2400"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endParaRPr>
          </a:p>
        </p:txBody>
      </p:sp>
      <p:sp>
        <p:nvSpPr>
          <p:cNvPr id="3" name="文本框 2"/>
          <p:cNvSpPr txBox="1"/>
          <p:nvPr/>
        </p:nvSpPr>
        <p:spPr>
          <a:xfrm>
            <a:off x="4690745" y="1612900"/>
            <a:ext cx="1101090" cy="645160"/>
          </a:xfrm>
          <a:prstGeom prst="rect">
            <a:avLst/>
          </a:prstGeom>
          <a:noFill/>
        </p:spPr>
        <p:txBody>
          <a:bodyPr wrap="none" rtlCol="0" anchor="t">
            <a:spAutoFit/>
          </a:bodyPr>
          <a:lstStyle/>
          <a:p>
            <a:r>
              <a:rPr lang="zh-CN" sz="2400"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rPr>
              <a:t>革命性</a:t>
            </a:r>
            <a:endParaRPr lang="zh-CN" altLang="en-US" sz="2400"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endParaRPr>
          </a:p>
        </p:txBody>
      </p:sp>
      <p:sp>
        <p:nvSpPr>
          <p:cNvPr id="4" name="文本框 3"/>
          <p:cNvSpPr txBox="1"/>
          <p:nvPr/>
        </p:nvSpPr>
        <p:spPr>
          <a:xfrm>
            <a:off x="1684020" y="3000375"/>
            <a:ext cx="1111885" cy="645160"/>
          </a:xfrm>
          <a:prstGeom prst="rect">
            <a:avLst/>
          </a:prstGeom>
          <a:noFill/>
        </p:spPr>
        <p:txBody>
          <a:bodyPr wrap="square" rtlCol="0" anchor="t">
            <a:spAutoFit/>
          </a:bodyPr>
          <a:lstStyle/>
          <a:p>
            <a:r>
              <a:rPr lang="zh-CN" sz="2400"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rPr>
              <a:t>同盟性</a:t>
            </a:r>
            <a:endParaRPr lang="zh-CN" altLang="en-US" sz="2400"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endParaRPr>
          </a:p>
        </p:txBody>
      </p:sp>
      <p:sp>
        <p:nvSpPr>
          <p:cNvPr id="5" name="文本框 4"/>
          <p:cNvSpPr txBox="1"/>
          <p:nvPr/>
        </p:nvSpPr>
        <p:spPr>
          <a:xfrm>
            <a:off x="3322320" y="4012565"/>
            <a:ext cx="2794000" cy="645160"/>
          </a:xfrm>
          <a:prstGeom prst="rect">
            <a:avLst/>
          </a:prstGeom>
          <a:noFill/>
        </p:spPr>
        <p:txBody>
          <a:bodyPr wrap="square" rtlCol="0" anchor="t">
            <a:spAutoFit/>
          </a:bodyPr>
          <a:lstStyle/>
          <a:p>
            <a:r>
              <a:rPr lang="zh-CN" sz="2400"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rPr>
              <a:t>过渡性、开放性</a:t>
            </a:r>
            <a:endParaRPr lang="zh-CN" altLang="en-US" sz="2400"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endParaRPr>
          </a:p>
        </p:txBody>
      </p:sp>
      <p:sp>
        <p:nvSpPr>
          <p:cNvPr id="6" name="文本框 5"/>
          <p:cNvSpPr txBox="1"/>
          <p:nvPr/>
        </p:nvSpPr>
        <p:spPr>
          <a:xfrm>
            <a:off x="1176655" y="4510405"/>
            <a:ext cx="4699000" cy="829945"/>
          </a:xfrm>
          <a:prstGeom prst="rect">
            <a:avLst/>
          </a:prstGeom>
          <a:noFill/>
        </p:spPr>
        <p:txBody>
          <a:bodyPr wrap="square" rtlCol="0" anchor="t">
            <a:spAutoFit/>
          </a:bodyPr>
          <a:lstStyle/>
          <a:p>
            <a:pPr>
              <a:lnSpc>
                <a:spcPct val="100000"/>
              </a:lnSpc>
            </a:pPr>
            <a:r>
              <a:rPr lang="zh-CN" sz="2400"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rPr>
              <a:t>从革命型外交向国家型外交过渡；</a:t>
            </a:r>
          </a:p>
          <a:p>
            <a:pPr>
              <a:lnSpc>
                <a:spcPct val="100000"/>
              </a:lnSpc>
            </a:pPr>
            <a:r>
              <a:rPr lang="zh-CN" sz="2400"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rPr>
              <a:t>是新中国外交政策成熟的标志。</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6418" name="文本框 2876417"/>
          <p:cNvSpPr txBox="1"/>
          <p:nvPr/>
        </p:nvSpPr>
        <p:spPr>
          <a:xfrm>
            <a:off x="241300" y="809625"/>
            <a:ext cx="12795250" cy="3689350"/>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祖国统一</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1.20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世纪</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80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年代初</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 _____________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正式成为完成祖国统一大业的指导方针。</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2.1997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1999</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回归</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是“一国两制”理论的成功实践</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洗刷了</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中华民族百年国耻</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祖国统一迈出重要一步。</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3.1992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海基会与海协会达成“</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_________”;1993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年“汪辜会谈”</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标志着两</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岸交流实现新的突破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;2008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年两岸实现“三通”</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两岸关系揭开了历史新篇章。</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876419" name="文本框 2876418"/>
          <p:cNvSpPr txBox="1"/>
          <p:nvPr/>
        </p:nvSpPr>
        <p:spPr>
          <a:xfrm>
            <a:off x="2497138" y="1344613"/>
            <a:ext cx="3883025" cy="712787"/>
          </a:xfrm>
          <a:prstGeom prst="rect">
            <a:avLst/>
          </a:prstGeom>
          <a:noFill/>
          <a:ln w="9525">
            <a:noFill/>
          </a:ln>
        </p:spPr>
        <p:txBody>
          <a:bodyPr lIns="117235" tIns="58618" rIns="117235" bIns="58618" anchor="b" anchorCtr="1">
            <a:spAutoFit/>
          </a:bodyPr>
          <a:lstStyle/>
          <a:p>
            <a:pPr defTabSz="1171575"/>
            <a:r>
              <a:rPr lang="en-US" altLang="zh-CN">
                <a:solidFill>
                  <a:srgbClr val="FF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一国两制”</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76420" name="文本框 2876419"/>
          <p:cNvSpPr txBox="1"/>
          <p:nvPr/>
        </p:nvSpPr>
        <p:spPr>
          <a:xfrm>
            <a:off x="2284413" y="1941513"/>
            <a:ext cx="330517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香港、澳门</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76421" name="文本框 2876420"/>
          <p:cNvSpPr txBox="1"/>
          <p:nvPr/>
        </p:nvSpPr>
        <p:spPr>
          <a:xfrm>
            <a:off x="4568825" y="3135313"/>
            <a:ext cx="27241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九二共识</a:t>
            </a:r>
            <a:endParaRPr lang="zh-CN" altLang="en-US" dirty="0">
              <a:solidFill>
                <a:srgbClr val="FF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76419"/>
                                        </p:tgtEl>
                                        <p:attrNameLst>
                                          <p:attrName>style.visibility</p:attrName>
                                        </p:attrNameLst>
                                      </p:cBhvr>
                                      <p:to>
                                        <p:strVal val="visible"/>
                                      </p:to>
                                    </p:set>
                                    <p:animEffect transition="in" filter="blinds(horizontal)">
                                      <p:cBhvr>
                                        <p:cTn id="7" dur="500"/>
                                        <p:tgtEl>
                                          <p:spTgt spid="287641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876420"/>
                                        </p:tgtEl>
                                        <p:attrNameLst>
                                          <p:attrName>style.visibility</p:attrName>
                                        </p:attrNameLst>
                                      </p:cBhvr>
                                      <p:to>
                                        <p:strVal val="visible"/>
                                      </p:to>
                                    </p:set>
                                    <p:animEffect transition="in" filter="blinds(horizontal)">
                                      <p:cBhvr>
                                        <p:cTn id="12" dur="500"/>
                                        <p:tgtEl>
                                          <p:spTgt spid="287642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876421"/>
                                        </p:tgtEl>
                                        <p:attrNameLst>
                                          <p:attrName>style.visibility</p:attrName>
                                        </p:attrNameLst>
                                      </p:cBhvr>
                                      <p:to>
                                        <p:strVal val="visible"/>
                                      </p:to>
                                    </p:set>
                                    <p:animEffect transition="in" filter="blinds(horizontal)">
                                      <p:cBhvr>
                                        <p:cTn id="17" dur="500"/>
                                        <p:tgtEl>
                                          <p:spTgt spid="28764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76419" grpId="0"/>
      <p:bldP spid="2876420" grpId="0"/>
      <p:bldP spid="287642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9490" name="文本框 2879489"/>
          <p:cNvSpPr txBox="1"/>
          <p:nvPr/>
        </p:nvSpPr>
        <p:spPr>
          <a:xfrm>
            <a:off x="133985" y="87313"/>
            <a:ext cx="11634788" cy="712787"/>
          </a:xfrm>
          <a:prstGeom prst="rect">
            <a:avLst/>
          </a:prstGeom>
          <a:noFill/>
          <a:ln w="9525">
            <a:noFill/>
          </a:ln>
        </p:spPr>
        <p:txBody>
          <a:bodyPr lIns="117176" tIns="58589" rIns="117176" bIns="58589">
            <a:spAutoFit/>
          </a:bodyPr>
          <a:lstStyle/>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二、共和国时期的经济与生活</a:t>
            </a:r>
            <a:endParaRPr lang="zh-CN" altLang="en-US">
              <a:latin typeface="宋体" panose="02010600030101010101" pitchFamily="2" charset="-122"/>
              <a:ea typeface="Times New Roman" panose="02020603050405020304" pitchFamily="18" charset="0"/>
            </a:endParaRPr>
          </a:p>
        </p:txBody>
      </p:sp>
      <p:pic>
        <p:nvPicPr>
          <p:cNvPr id="2879494" name="图片 2879493" descr="企业微信截图_16076482165675"/>
          <p:cNvPicPr>
            <a:picLocks noChangeAspect="1"/>
          </p:cNvPicPr>
          <p:nvPr/>
        </p:nvPicPr>
        <p:blipFill>
          <a:blip r:embed="rId3"/>
          <a:stretch>
            <a:fillRect/>
          </a:stretch>
        </p:blipFill>
        <p:spPr>
          <a:xfrm>
            <a:off x="1377315" y="720090"/>
            <a:ext cx="9876790" cy="606615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0514" name="文本框 2880513"/>
          <p:cNvSpPr txBox="1"/>
          <p:nvPr/>
        </p:nvSpPr>
        <p:spPr>
          <a:xfrm>
            <a:off x="150495" y="119380"/>
            <a:ext cx="11634788" cy="712788"/>
          </a:xfrm>
          <a:prstGeom prst="rect">
            <a:avLst/>
          </a:prstGeom>
          <a:noFill/>
          <a:ln w="9525">
            <a:noFill/>
          </a:ln>
        </p:spPr>
        <p:txBody>
          <a:bodyPr lIns="117176" tIns="58589" rIns="117176" bIns="58589">
            <a:spAutoFit/>
          </a:bodyPr>
          <a:lstStyle/>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一</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新中国社会主义道路曲折探索</a:t>
            </a:r>
            <a:r>
              <a:rPr lang="en-US" altLang="zh-CN">
                <a:latin typeface="宋体" panose="02010600030101010101" pitchFamily="2" charset="-122"/>
                <a:ea typeface="宋体" panose="02010600030101010101" pitchFamily="2" charset="-122"/>
                <a:cs typeface="Times New Roman" panose="02020603050405020304" pitchFamily="18" charset="0"/>
              </a:rPr>
              <a:t>(20</a:t>
            </a:r>
            <a:r>
              <a:rPr lang="zh-CN" altLang="en-US" dirty="0">
                <a:latin typeface="宋体" panose="02010600030101010101" pitchFamily="2" charset="-122"/>
                <a:ea typeface="宋体" panose="02010600030101010101" pitchFamily="2" charset="-122"/>
                <a:cs typeface="Times New Roman" panose="02020603050405020304" pitchFamily="18" charset="0"/>
              </a:rPr>
              <a:t>世纪</a:t>
            </a:r>
            <a:r>
              <a:rPr lang="en-US" altLang="zh-CN">
                <a:latin typeface="宋体" panose="02010600030101010101" pitchFamily="2" charset="-122"/>
                <a:ea typeface="宋体" panose="02010600030101010101" pitchFamily="2" charset="-122"/>
                <a:cs typeface="Times New Roman" panose="02020603050405020304" pitchFamily="18" charset="0"/>
              </a:rPr>
              <a:t>50</a:t>
            </a:r>
            <a:r>
              <a:rPr lang="en-US" altLang="zh-CN">
                <a:latin typeface="宋体" panose="02010600030101010101" pitchFamily="2" charset="-122"/>
                <a:ea typeface="Times New Roman" panose="02020603050405020304" pitchFamily="18" charset="0"/>
              </a:rPr>
              <a:t>—</a:t>
            </a:r>
            <a:r>
              <a:rPr lang="en-US" altLang="zh-CN">
                <a:latin typeface="宋体" panose="02010600030101010101" pitchFamily="2" charset="-122"/>
                <a:ea typeface="宋体" panose="02010600030101010101" pitchFamily="2" charset="-122"/>
                <a:cs typeface="Times New Roman" panose="02020603050405020304" pitchFamily="18" charset="0"/>
              </a:rPr>
              <a:t>70</a:t>
            </a:r>
            <a:r>
              <a:rPr lang="zh-CN" altLang="en-US" dirty="0">
                <a:latin typeface="宋体" panose="02010600030101010101" pitchFamily="2" charset="-122"/>
                <a:ea typeface="宋体" panose="02010600030101010101" pitchFamily="2" charset="-122"/>
                <a:cs typeface="Times New Roman" panose="02020603050405020304" pitchFamily="18" charset="0"/>
              </a:rPr>
              <a:t>年代</a:t>
            </a:r>
            <a:r>
              <a:rPr lang="en-US" altLang="zh-CN">
                <a:latin typeface="宋体" panose="02010600030101010101" pitchFamily="2" charset="-122"/>
                <a:ea typeface="宋体" panose="02010600030101010101" pitchFamily="2" charset="-122"/>
                <a:cs typeface="Times New Roman" panose="02020603050405020304" pitchFamily="18" charset="0"/>
              </a:rPr>
              <a:t>)</a:t>
            </a:r>
            <a:endParaRPr lang="en-US" altLang="zh-CN">
              <a:latin typeface="宋体" panose="02010600030101010101" pitchFamily="2" charset="-122"/>
              <a:ea typeface="Times New Roman" panose="02020603050405020304" pitchFamily="18" charset="0"/>
            </a:endParaRPr>
          </a:p>
        </p:txBody>
      </p:sp>
      <p:graphicFrame>
        <p:nvGraphicFramePr>
          <p:cNvPr id="2880719" name="表格 2880718"/>
          <p:cNvGraphicFramePr/>
          <p:nvPr>
            <p:custDataLst>
              <p:tags r:id="rId1"/>
            </p:custDataLst>
          </p:nvPr>
        </p:nvGraphicFramePr>
        <p:xfrm>
          <a:off x="269875" y="1528763"/>
          <a:ext cx="11515725" cy="4671138"/>
        </p:xfrm>
        <a:graphic>
          <a:graphicData uri="http://schemas.openxmlformats.org/drawingml/2006/table">
            <a:tbl>
              <a:tblPr/>
              <a:tblGrid>
                <a:gridCol w="1776413">
                  <a:extLst>
                    <a:ext uri="{9D8B030D-6E8A-4147-A177-3AD203B41FA5}">
                      <a16:colId xmlns:a16="http://schemas.microsoft.com/office/drawing/2014/main" val="20000"/>
                    </a:ext>
                  </a:extLst>
                </a:gridCol>
                <a:gridCol w="2220912">
                  <a:extLst>
                    <a:ext uri="{9D8B030D-6E8A-4147-A177-3AD203B41FA5}">
                      <a16:colId xmlns:a16="http://schemas.microsoft.com/office/drawing/2014/main" val="20001"/>
                    </a:ext>
                  </a:extLst>
                </a:gridCol>
                <a:gridCol w="7518400">
                  <a:extLst>
                    <a:ext uri="{9D8B030D-6E8A-4147-A177-3AD203B41FA5}">
                      <a16:colId xmlns:a16="http://schemas.microsoft.com/office/drawing/2014/main" val="20002"/>
                    </a:ext>
                  </a:extLst>
                </a:gridCol>
              </a:tblGrid>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时期</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特征</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发展历程</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028700">
                <a:tc rowSpan="3">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社会主义</a:t>
                      </a:r>
                    </a:p>
                    <a:p>
                      <a:pPr marL="0" lvl="0" indent="0">
                        <a:lnSpc>
                          <a:spcPct val="100000"/>
                        </a:lnSpc>
                        <a:spcBef>
                          <a:spcPct val="0"/>
                        </a:spcBef>
                        <a:buFontTx/>
                        <a:buNone/>
                      </a:pPr>
                      <a:r>
                        <a:rPr lang="zh-CN" altLang="en-US" sz="2600" b="1" dirty="0">
                          <a:latin typeface="宋体" panose="02010600030101010101" pitchFamily="2" charset="-122"/>
                        </a:rPr>
                        <a:t>制度和计</a:t>
                      </a:r>
                    </a:p>
                    <a:p>
                      <a:pPr marL="0" lvl="0" indent="0">
                        <a:lnSpc>
                          <a:spcPct val="100000"/>
                        </a:lnSpc>
                        <a:spcBef>
                          <a:spcPct val="0"/>
                        </a:spcBef>
                        <a:buFontTx/>
                        <a:buNone/>
                      </a:pPr>
                      <a:r>
                        <a:rPr lang="zh-CN" altLang="en-US" sz="2600" b="1" dirty="0">
                          <a:latin typeface="宋体" panose="02010600030101010101" pitchFamily="2" charset="-122"/>
                        </a:rPr>
                        <a:t>划经济体</a:t>
                      </a:r>
                    </a:p>
                    <a:p>
                      <a:pPr marL="0" lvl="0" indent="0">
                        <a:lnSpc>
                          <a:spcPct val="100000"/>
                        </a:lnSpc>
                        <a:spcBef>
                          <a:spcPct val="0"/>
                        </a:spcBef>
                        <a:buFontTx/>
                        <a:buNone/>
                      </a:pPr>
                      <a:r>
                        <a:rPr lang="zh-CN" altLang="en-US" sz="2600" b="1" dirty="0">
                          <a:latin typeface="宋体" panose="02010600030101010101" pitchFamily="2" charset="-122"/>
                        </a:rPr>
                        <a:t>制的确立</a:t>
                      </a:r>
                    </a:p>
                    <a:p>
                      <a:pPr marL="0" lvl="0" indent="0">
                        <a:lnSpc>
                          <a:spcPct val="100000"/>
                        </a:lnSpc>
                        <a:spcBef>
                          <a:spcPct val="0"/>
                        </a:spcBef>
                        <a:buFontTx/>
                        <a:buNone/>
                      </a:pPr>
                      <a:r>
                        <a:rPr lang="en-US" altLang="zh-CN" sz="2600" b="1">
                          <a:latin typeface="宋体" panose="02010600030101010101" pitchFamily="2" charset="-122"/>
                        </a:rPr>
                        <a:t>(1949-</a:t>
                      </a:r>
                    </a:p>
                    <a:p>
                      <a:pPr marL="0" lvl="0" indent="0">
                        <a:lnSpc>
                          <a:spcPct val="100000"/>
                        </a:lnSpc>
                        <a:spcBef>
                          <a:spcPct val="0"/>
                        </a:spcBef>
                        <a:buFontTx/>
                        <a:buNone/>
                      </a:pPr>
                      <a:r>
                        <a:rPr lang="en-US" altLang="zh-CN" sz="2600" b="1">
                          <a:latin typeface="宋体" panose="02010600030101010101" pitchFamily="2" charset="-122"/>
                        </a:rPr>
                        <a:t>1956</a:t>
                      </a:r>
                      <a:r>
                        <a:rPr lang="zh-CN" altLang="en-US" sz="2600" b="1" dirty="0">
                          <a:latin typeface="宋体" panose="02010600030101010101" pitchFamily="2" charset="-122"/>
                        </a:rPr>
                        <a:t>年</a:t>
                      </a:r>
                      <a:r>
                        <a:rPr lang="en-US" altLang="zh-CN" sz="2600" b="1">
                          <a:latin typeface="宋体" panose="02010600030101010101" pitchFamily="2" charset="-122"/>
                        </a:rPr>
                        <a:t>)</a:t>
                      </a:r>
                      <a:endParaRPr lang="zh-CN" altLang="en-US" sz="2600" b="1">
                        <a:latin typeface="宋体" panose="02010600030101010101" pitchFamily="2" charset="-122"/>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国民经济恢</a:t>
                      </a:r>
                    </a:p>
                    <a:p>
                      <a:pPr marL="0" lvl="0" indent="0">
                        <a:lnSpc>
                          <a:spcPct val="100000"/>
                        </a:lnSpc>
                        <a:spcBef>
                          <a:spcPct val="0"/>
                        </a:spcBef>
                        <a:buFontTx/>
                        <a:buNone/>
                      </a:pPr>
                      <a:r>
                        <a:rPr lang="zh-CN" altLang="en-US" sz="2600" b="1" dirty="0">
                          <a:latin typeface="宋体" panose="02010600030101010101" pitchFamily="2" charset="-122"/>
                        </a:rPr>
                        <a:t>复</a:t>
                      </a:r>
                      <a:r>
                        <a:rPr lang="en-US" altLang="zh-CN" sz="2600" b="1">
                          <a:latin typeface="宋体" panose="02010600030101010101" pitchFamily="2" charset="-122"/>
                        </a:rPr>
                        <a:t>(</a:t>
                      </a:r>
                      <a:r>
                        <a:rPr lang="zh-CN" altLang="en-US" sz="2600" b="1" dirty="0">
                          <a:latin typeface="宋体" panose="02010600030101010101" pitchFamily="2" charset="-122"/>
                        </a:rPr>
                        <a:t>奠基</a:t>
                      </a:r>
                      <a:r>
                        <a:rPr lang="en-US" altLang="zh-CN" sz="2600" b="1">
                          <a:latin typeface="宋体" panose="02010600030101010101" pitchFamily="2" charset="-122"/>
                        </a:rPr>
                        <a:t>)</a:t>
                      </a:r>
                      <a:endParaRPr lang="zh-CN" altLang="en-US" sz="2600" b="1">
                        <a:latin typeface="宋体" panose="02010600030101010101" pitchFamily="2" charset="-122"/>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30000"/>
                        </a:lnSpc>
                        <a:spcBef>
                          <a:spcPct val="0"/>
                        </a:spcBef>
                        <a:buFontTx/>
                        <a:buNone/>
                      </a:pPr>
                      <a:r>
                        <a:rPr lang="en-US" altLang="zh-CN" sz="2600" b="1">
                          <a:latin typeface="宋体" panose="02010600030101010101" pitchFamily="2" charset="-122"/>
                        </a:rPr>
                        <a:t>1949-1952</a:t>
                      </a:r>
                      <a:r>
                        <a:rPr lang="zh-CN" altLang="en-US" sz="2600" b="1" dirty="0">
                          <a:latin typeface="宋体" panose="02010600030101010101" pitchFamily="2" charset="-122"/>
                        </a:rPr>
                        <a:t>年</a:t>
                      </a:r>
                      <a:r>
                        <a:rPr lang="en-US" altLang="zh-CN" sz="2600" b="1">
                          <a:latin typeface="宋体" panose="02010600030101010101" pitchFamily="2" charset="-122"/>
                        </a:rPr>
                        <a:t>,_______________</a:t>
                      </a:r>
                      <a:r>
                        <a:rPr lang="zh-CN" altLang="en-US" sz="2600" b="1" dirty="0">
                          <a:latin typeface="宋体" panose="02010600030101010101" pitchFamily="2" charset="-122"/>
                        </a:rPr>
                        <a:t>阶段。为国家开</a:t>
                      </a:r>
                    </a:p>
                    <a:p>
                      <a:pPr marL="0" lvl="0" indent="0">
                        <a:lnSpc>
                          <a:spcPct val="100000"/>
                        </a:lnSpc>
                        <a:spcBef>
                          <a:spcPct val="0"/>
                        </a:spcBef>
                        <a:buFontTx/>
                        <a:buNone/>
                      </a:pPr>
                      <a:r>
                        <a:rPr lang="zh-CN" altLang="en-US" sz="2600" b="1" dirty="0">
                          <a:latin typeface="宋体" panose="02010600030101010101" pitchFamily="2" charset="-122"/>
                        </a:rPr>
                        <a:t>展有计划的经济建设创造了条件</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703387">
                <a:tc vMerge="1">
                  <a:txBody>
                    <a:bodyPr/>
                    <a:lstStyle/>
                    <a:p>
                      <a:endParaRPr lang="zh-CN"/>
                    </a:p>
                  </a:txBody>
                  <a:tcP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dirty="0">
                          <a:latin typeface="宋体" panose="02010600030101010101" pitchFamily="2" charset="-122"/>
                        </a:rPr>
                        <a:t>“</a:t>
                      </a:r>
                      <a:r>
                        <a:rPr lang="zh-CN" altLang="en-US" sz="2600" b="1" dirty="0">
                          <a:latin typeface="宋体" panose="02010600030101010101" pitchFamily="2" charset="-122"/>
                        </a:rPr>
                        <a:t>一五”计</a:t>
                      </a:r>
                    </a:p>
                    <a:p>
                      <a:pPr marL="0" lvl="0" indent="0">
                        <a:lnSpc>
                          <a:spcPct val="100000"/>
                        </a:lnSpc>
                        <a:spcBef>
                          <a:spcPct val="0"/>
                        </a:spcBef>
                        <a:buFontTx/>
                        <a:buNone/>
                      </a:pPr>
                      <a:r>
                        <a:rPr lang="zh-CN" altLang="en-US" sz="2600" b="1" dirty="0">
                          <a:latin typeface="宋体" panose="02010600030101010101" pitchFamily="2" charset="-122"/>
                        </a:rPr>
                        <a:t>划</a:t>
                      </a:r>
                      <a:r>
                        <a:rPr lang="en-US" altLang="zh-CN" sz="2600" b="1">
                          <a:latin typeface="宋体" panose="02010600030101010101" pitchFamily="2" charset="-122"/>
                        </a:rPr>
                        <a:t>(</a:t>
                      </a:r>
                      <a:r>
                        <a:rPr lang="zh-CN" altLang="en-US" sz="2600" b="1" dirty="0">
                          <a:latin typeface="宋体" panose="02010600030101010101" pitchFamily="2" charset="-122"/>
                        </a:rPr>
                        <a:t>起步</a:t>
                      </a:r>
                      <a:r>
                        <a:rPr lang="en-US" altLang="zh-CN" sz="2600" b="1">
                          <a:latin typeface="宋体" panose="02010600030101010101" pitchFamily="2" charset="-122"/>
                        </a:rPr>
                        <a:t>)</a:t>
                      </a:r>
                      <a:endParaRPr lang="zh-CN" altLang="en-US" sz="2600" b="1">
                        <a:latin typeface="宋体" panose="02010600030101010101" pitchFamily="2" charset="-122"/>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a:latin typeface="宋体" panose="02010600030101010101" pitchFamily="2" charset="-122"/>
                        </a:rPr>
                        <a:t>(1)</a:t>
                      </a:r>
                      <a:r>
                        <a:rPr lang="zh-CN" altLang="en-US" sz="2600" b="1" dirty="0">
                          <a:latin typeface="宋体" panose="02010600030101010101" pitchFamily="2" charset="-122"/>
                        </a:rPr>
                        <a:t>特点</a:t>
                      </a:r>
                      <a:r>
                        <a:rPr lang="en-US" altLang="zh-CN" sz="2600" b="1">
                          <a:latin typeface="宋体" panose="02010600030101010101" pitchFamily="2" charset="-122"/>
                        </a:rPr>
                        <a:t>:</a:t>
                      </a:r>
                      <a:r>
                        <a:rPr lang="zh-CN" altLang="en-US" sz="2600" b="1" dirty="0">
                          <a:latin typeface="宋体" panose="02010600030101010101" pitchFamily="2" charset="-122"/>
                        </a:rPr>
                        <a:t>发展生产力与变革生产关系相结合</a:t>
                      </a:r>
                      <a:r>
                        <a:rPr lang="en-US" altLang="zh-CN" sz="2600" b="1">
                          <a:latin typeface="宋体" panose="02010600030101010101" pitchFamily="2" charset="-122"/>
                        </a:rPr>
                        <a:t>,</a:t>
                      </a:r>
                      <a:r>
                        <a:rPr lang="zh-CN" altLang="en-US" sz="2600" b="1" dirty="0">
                          <a:latin typeface="宋体" panose="02010600030101010101" pitchFamily="2" charset="-122"/>
                        </a:rPr>
                        <a:t>优</a:t>
                      </a:r>
                    </a:p>
                    <a:p>
                      <a:pPr marL="0" lvl="0" indent="0">
                        <a:lnSpc>
                          <a:spcPct val="100000"/>
                        </a:lnSpc>
                        <a:spcBef>
                          <a:spcPct val="0"/>
                        </a:spcBef>
                        <a:buFontTx/>
                        <a:buNone/>
                      </a:pPr>
                      <a:r>
                        <a:rPr lang="zh-CN" altLang="en-US" sz="2600" b="1" dirty="0">
                          <a:latin typeface="宋体" panose="02010600030101010101" pitchFamily="2" charset="-122"/>
                        </a:rPr>
                        <a:t>先发展重工业。</a:t>
                      </a:r>
                      <a:endParaRPr lang="zh-CN" altLang="en-US" sz="2600" b="1" dirty="0">
                        <a:latin typeface="宋体" panose="02010600030101010101" pitchFamily="2" charset="-122"/>
                        <a:cs typeface="Times New Roman" panose="02020603050405020304" pitchFamily="18" charset="0"/>
                      </a:endParaRPr>
                    </a:p>
                    <a:p>
                      <a:pPr marL="0" lvl="0" indent="0" eaLnBrk="0" hangingPunct="0">
                        <a:lnSpc>
                          <a:spcPct val="100000"/>
                        </a:lnSpc>
                        <a:spcBef>
                          <a:spcPct val="0"/>
                        </a:spcBef>
                        <a:buFontTx/>
                        <a:buNone/>
                      </a:pPr>
                      <a:r>
                        <a:rPr lang="en-US" altLang="zh-CN" sz="2600" b="1">
                          <a:latin typeface="宋体" panose="02010600030101010101" pitchFamily="2" charset="-122"/>
                        </a:rPr>
                        <a:t>(2)</a:t>
                      </a:r>
                      <a:r>
                        <a:rPr lang="zh-CN" altLang="en-US" sz="2600" b="1" dirty="0">
                          <a:latin typeface="宋体" panose="02010600030101010101" pitchFamily="2" charset="-122"/>
                        </a:rPr>
                        <a:t>成果</a:t>
                      </a:r>
                      <a:r>
                        <a:rPr lang="en-US" altLang="zh-CN" sz="2600" b="1">
                          <a:latin typeface="宋体" panose="02010600030101010101" pitchFamily="2" charset="-122"/>
                        </a:rPr>
                        <a:t>:</a:t>
                      </a:r>
                      <a:r>
                        <a:rPr lang="zh-CN" altLang="en-US" sz="2600" b="1" dirty="0">
                          <a:solidFill>
                            <a:srgbClr val="FF0000"/>
                          </a:solidFill>
                          <a:latin typeface="黑体" panose="02010609060101010101" pitchFamily="2" charset="-122"/>
                          <a:ea typeface="黑体" panose="02010609060101010101" pitchFamily="2" charset="-122"/>
                        </a:rPr>
                        <a:t>初步建立了独立的工业体系</a:t>
                      </a:r>
                      <a:r>
                        <a:rPr lang="en-US" altLang="zh-CN" sz="2600" b="1">
                          <a:latin typeface="宋体" panose="02010600030101010101" pitchFamily="2" charset="-122"/>
                        </a:rPr>
                        <a:t>,</a:t>
                      </a:r>
                      <a:r>
                        <a:rPr lang="zh-CN" altLang="en-US" sz="2600" b="1" dirty="0">
                          <a:latin typeface="宋体" panose="02010600030101010101" pitchFamily="2" charset="-122"/>
                        </a:rPr>
                        <a:t>形成了合</a:t>
                      </a:r>
                    </a:p>
                    <a:p>
                      <a:pPr marL="0" lvl="0" indent="0" eaLnBrk="0" hangingPunct="0">
                        <a:lnSpc>
                          <a:spcPct val="100000"/>
                        </a:lnSpc>
                        <a:spcBef>
                          <a:spcPct val="0"/>
                        </a:spcBef>
                        <a:buFontTx/>
                        <a:buNone/>
                      </a:pPr>
                      <a:r>
                        <a:rPr lang="zh-CN" altLang="en-US" sz="2600" b="1" dirty="0">
                          <a:latin typeface="宋体" panose="02010600030101010101" pitchFamily="2" charset="-122"/>
                        </a:rPr>
                        <a:t>理的工业布局</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425575">
                <a:tc vMerge="1">
                  <a:txBody>
                    <a:bodyPr/>
                    <a:lstStyle/>
                    <a:p>
                      <a:endParaRPr lang="zh-CN"/>
                    </a:p>
                  </a:txBody>
                  <a:tcP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B w="28575" cap="flat" cmpd="sng">
                      <a:solidFill>
                        <a:schemeClr val="tx1"/>
                      </a:solidFill>
                      <a:prstDash val="solid"/>
                      <a:headEnd type="none" w="med" len="med"/>
                      <a:tailEnd type="none" w="med" len="med"/>
                    </a:lnB>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社会主义三</a:t>
                      </a:r>
                    </a:p>
                    <a:p>
                      <a:pPr marL="0" lvl="0" indent="0">
                        <a:lnSpc>
                          <a:spcPct val="100000"/>
                        </a:lnSpc>
                        <a:spcBef>
                          <a:spcPct val="0"/>
                        </a:spcBef>
                        <a:buFontTx/>
                        <a:buNone/>
                      </a:pPr>
                      <a:r>
                        <a:rPr lang="zh-CN" altLang="en-US" sz="2600" b="1" dirty="0">
                          <a:latin typeface="宋体" panose="02010600030101010101" pitchFamily="2" charset="-122"/>
                        </a:rPr>
                        <a:t>大改造</a:t>
                      </a:r>
                      <a:r>
                        <a:rPr lang="en-US" altLang="zh-CN" sz="2600" b="1">
                          <a:latin typeface="宋体" panose="02010600030101010101" pitchFamily="2" charset="-122"/>
                        </a:rPr>
                        <a:t>(</a:t>
                      </a:r>
                      <a:r>
                        <a:rPr lang="zh-CN" altLang="en-US" sz="2600" b="1" dirty="0">
                          <a:latin typeface="宋体" panose="02010600030101010101" pitchFamily="2" charset="-122"/>
                        </a:rPr>
                        <a:t>确</a:t>
                      </a:r>
                    </a:p>
                    <a:p>
                      <a:pPr marL="0" lvl="0" indent="0">
                        <a:lnSpc>
                          <a:spcPct val="100000"/>
                        </a:lnSpc>
                        <a:spcBef>
                          <a:spcPct val="0"/>
                        </a:spcBef>
                        <a:buFontTx/>
                        <a:buNone/>
                      </a:pPr>
                      <a:r>
                        <a:rPr lang="zh-CN" altLang="en-US" sz="2600" b="1" dirty="0">
                          <a:latin typeface="宋体" panose="02010600030101010101" pitchFamily="2" charset="-122"/>
                        </a:rPr>
                        <a:t>立</a:t>
                      </a:r>
                      <a:r>
                        <a:rPr lang="en-US" altLang="zh-CN" sz="2600" b="1">
                          <a:latin typeface="宋体" panose="02010600030101010101" pitchFamily="2" charset="-122"/>
                        </a:rPr>
                        <a:t>)</a:t>
                      </a:r>
                      <a:endParaRPr lang="zh-CN" altLang="en-US" sz="2600" b="1">
                        <a:latin typeface="宋体" panose="02010600030101010101" pitchFamily="2" charset="-122"/>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30000"/>
                        </a:lnSpc>
                        <a:spcBef>
                          <a:spcPct val="0"/>
                        </a:spcBef>
                        <a:buFontTx/>
                        <a:buNone/>
                      </a:pPr>
                      <a:r>
                        <a:rPr lang="en-US" altLang="zh-CN" sz="2600" b="1">
                          <a:latin typeface="宋体" panose="02010600030101010101" pitchFamily="2" charset="-122"/>
                        </a:rPr>
                        <a:t>1953-1956</a:t>
                      </a:r>
                      <a:r>
                        <a:rPr lang="zh-CN" altLang="en-US" sz="2600" b="1" dirty="0">
                          <a:latin typeface="宋体" panose="02010600030101010101" pitchFamily="2" charset="-122"/>
                        </a:rPr>
                        <a:t>年</a:t>
                      </a:r>
                      <a:r>
                        <a:rPr lang="en-US" altLang="zh-CN" sz="2600" b="1">
                          <a:latin typeface="宋体" panose="02010600030101010101" pitchFamily="2" charset="-122"/>
                        </a:rPr>
                        <a:t>,</a:t>
                      </a:r>
                      <a:r>
                        <a:rPr lang="zh-CN" altLang="en-US" sz="2600" b="1" dirty="0">
                          <a:latin typeface="宋体" panose="02010600030101010101" pitchFamily="2" charset="-122"/>
                        </a:rPr>
                        <a:t>完成了</a:t>
                      </a:r>
                      <a:r>
                        <a:rPr lang="en-US" altLang="zh-CN" sz="2600" b="1">
                          <a:latin typeface="宋体" panose="02010600030101010101" pitchFamily="2" charset="-122"/>
                        </a:rPr>
                        <a:t>_________________</a:t>
                      </a:r>
                      <a:r>
                        <a:rPr lang="zh-CN" altLang="en-US" sz="2600" b="1" dirty="0">
                          <a:latin typeface="宋体" panose="02010600030101010101" pitchFamily="2" charset="-122"/>
                        </a:rPr>
                        <a:t>。</a:t>
                      </a:r>
                      <a:endParaRPr lang="zh-CN" altLang="en-US" sz="2600" b="1" dirty="0">
                        <a:latin typeface="宋体" panose="02010600030101010101" pitchFamily="2" charset="-122"/>
                        <a:cs typeface="Times New Roman" panose="02020603050405020304" pitchFamily="18" charset="0"/>
                      </a:endParaRPr>
                    </a:p>
                    <a:p>
                      <a:pPr marL="0" lvl="0" indent="0" eaLnBrk="0" hangingPunct="0">
                        <a:lnSpc>
                          <a:spcPct val="100000"/>
                        </a:lnSpc>
                        <a:spcBef>
                          <a:spcPct val="0"/>
                        </a:spcBef>
                        <a:buFontTx/>
                        <a:buNone/>
                      </a:pPr>
                      <a:r>
                        <a:rPr lang="en-US" altLang="zh-CN" sz="2600" b="1">
                          <a:latin typeface="宋体" panose="02010600030101010101" pitchFamily="2" charset="-122"/>
                        </a:rPr>
                        <a:t>(1)</a:t>
                      </a:r>
                      <a:r>
                        <a:rPr lang="zh-CN" altLang="en-US" sz="2600" b="1" dirty="0">
                          <a:latin typeface="宋体" panose="02010600030101010101" pitchFamily="2" charset="-122"/>
                        </a:rPr>
                        <a:t>性质</a:t>
                      </a:r>
                      <a:r>
                        <a:rPr lang="en-US" altLang="zh-CN" sz="2600" b="1">
                          <a:latin typeface="宋体" panose="02010600030101010101" pitchFamily="2" charset="-122"/>
                        </a:rPr>
                        <a:t>:</a:t>
                      </a:r>
                      <a:r>
                        <a:rPr lang="zh-CN" altLang="en-US" sz="2600" b="1" dirty="0">
                          <a:latin typeface="宋体" panose="02010600030101010101" pitchFamily="2" charset="-122"/>
                        </a:rPr>
                        <a:t>生产资料私有制变为社会主义公有制。</a:t>
                      </a:r>
                      <a:endParaRPr lang="zh-CN" altLang="en-US" sz="2600" b="1" dirty="0">
                        <a:latin typeface="宋体" panose="02010600030101010101" pitchFamily="2" charset="-122"/>
                        <a:cs typeface="Times New Roman" panose="02020603050405020304" pitchFamily="18" charset="0"/>
                      </a:endParaRPr>
                    </a:p>
                    <a:p>
                      <a:pPr marL="0" lvl="0" indent="0" eaLnBrk="0" hangingPunct="0">
                        <a:lnSpc>
                          <a:spcPct val="100000"/>
                        </a:lnSpc>
                        <a:spcBef>
                          <a:spcPct val="0"/>
                        </a:spcBef>
                        <a:buFontTx/>
                        <a:buNone/>
                      </a:pPr>
                      <a:r>
                        <a:rPr lang="en-US" altLang="zh-CN" sz="2600" b="1">
                          <a:latin typeface="宋体" panose="02010600030101010101" pitchFamily="2" charset="-122"/>
                        </a:rPr>
                        <a:t>(2)</a:t>
                      </a:r>
                      <a:r>
                        <a:rPr lang="zh-CN" altLang="en-US" sz="2600" b="1" dirty="0">
                          <a:latin typeface="宋体" panose="02010600030101010101" pitchFamily="2" charset="-122"/>
                        </a:rPr>
                        <a:t>意义</a:t>
                      </a:r>
                      <a:r>
                        <a:rPr lang="en-US" altLang="zh-CN" sz="2600" b="1">
                          <a:latin typeface="宋体" panose="02010600030101010101" pitchFamily="2" charset="-122"/>
                        </a:rPr>
                        <a:t>:</a:t>
                      </a:r>
                      <a:r>
                        <a:rPr lang="zh-CN" altLang="en-US" sz="2600" b="1" dirty="0">
                          <a:solidFill>
                            <a:srgbClr val="FF0000"/>
                          </a:solidFill>
                          <a:latin typeface="黑体" panose="02010609060101010101" pitchFamily="2" charset="-122"/>
                          <a:ea typeface="黑体" panose="02010609060101010101" pitchFamily="2" charset="-122"/>
                        </a:rPr>
                        <a:t>社会主义经济体系在中国基本建立起来</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2880720" name="文本框 2880719"/>
          <p:cNvSpPr txBox="1"/>
          <p:nvPr/>
        </p:nvSpPr>
        <p:spPr>
          <a:xfrm>
            <a:off x="5780088" y="1903413"/>
            <a:ext cx="371792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rPr>
              <a:t>国民经济的恢复</a:t>
            </a:r>
          </a:p>
        </p:txBody>
      </p:sp>
      <p:sp>
        <p:nvSpPr>
          <p:cNvPr id="2880721" name="文本框 2880720"/>
          <p:cNvSpPr txBox="1"/>
          <p:nvPr/>
        </p:nvSpPr>
        <p:spPr>
          <a:xfrm>
            <a:off x="6696075" y="4633913"/>
            <a:ext cx="41973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rPr>
              <a:t>社会主义三大改造</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80720"/>
                                        </p:tgtEl>
                                        <p:attrNameLst>
                                          <p:attrName>style.visibility</p:attrName>
                                        </p:attrNameLst>
                                      </p:cBhvr>
                                      <p:to>
                                        <p:strVal val="visible"/>
                                      </p:to>
                                    </p:set>
                                    <p:animEffect transition="in" filter="blinds(horizontal)">
                                      <p:cBhvr>
                                        <p:cTn id="7" dur="500"/>
                                        <p:tgtEl>
                                          <p:spTgt spid="288072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880721"/>
                                        </p:tgtEl>
                                        <p:attrNameLst>
                                          <p:attrName>style.visibility</p:attrName>
                                        </p:attrNameLst>
                                      </p:cBhvr>
                                      <p:to>
                                        <p:strVal val="visible"/>
                                      </p:to>
                                    </p:set>
                                    <p:animEffect transition="in" filter="blinds(horizontal)">
                                      <p:cBhvr>
                                        <p:cTn id="12" dur="500"/>
                                        <p:tgtEl>
                                          <p:spTgt spid="28807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80720" grpId="0"/>
      <p:bldP spid="288072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7550" name="表格 2877549"/>
          <p:cNvGraphicFramePr/>
          <p:nvPr>
            <p:custDataLst>
              <p:tags r:id="rId1"/>
            </p:custDataLst>
          </p:nvPr>
        </p:nvGraphicFramePr>
        <p:xfrm>
          <a:off x="231775" y="725488"/>
          <a:ext cx="11714163" cy="5570538"/>
        </p:xfrm>
        <a:graphic>
          <a:graphicData uri="http://schemas.openxmlformats.org/drawingml/2006/table">
            <a:tbl>
              <a:tblPr/>
              <a:tblGrid>
                <a:gridCol w="1582738">
                  <a:extLst>
                    <a:ext uri="{9D8B030D-6E8A-4147-A177-3AD203B41FA5}">
                      <a16:colId xmlns:a16="http://schemas.microsoft.com/office/drawing/2014/main" val="20000"/>
                    </a:ext>
                  </a:extLst>
                </a:gridCol>
                <a:gridCol w="2613025">
                  <a:extLst>
                    <a:ext uri="{9D8B030D-6E8A-4147-A177-3AD203B41FA5}">
                      <a16:colId xmlns:a16="http://schemas.microsoft.com/office/drawing/2014/main" val="20001"/>
                    </a:ext>
                  </a:extLst>
                </a:gridCol>
                <a:gridCol w="7518400">
                  <a:extLst>
                    <a:ext uri="{9D8B030D-6E8A-4147-A177-3AD203B41FA5}">
                      <a16:colId xmlns:a16="http://schemas.microsoft.com/office/drawing/2014/main" val="20002"/>
                    </a:ext>
                  </a:extLst>
                </a:gridCol>
              </a:tblGrid>
              <a:tr h="49688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b="1" dirty="0">
                          <a:latin typeface="宋体" panose="02010600030101010101" pitchFamily="2" charset="-122"/>
                        </a:rPr>
                        <a:t>时期</a:t>
                      </a: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b="1" dirty="0">
                          <a:latin typeface="宋体" panose="02010600030101010101" pitchFamily="2" charset="-122"/>
                        </a:rPr>
                        <a:t>特征</a:t>
                      </a: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b="1" dirty="0">
                          <a:latin typeface="宋体" panose="02010600030101010101" pitchFamily="2" charset="-122"/>
                        </a:rPr>
                        <a:t>发展历程</a:t>
                      </a: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325687">
                <a:tc rowSpan="4">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b="1" dirty="0">
                          <a:latin typeface="宋体" panose="02010600030101010101" pitchFamily="2" charset="-122"/>
                        </a:rPr>
                        <a:t>社会主</a:t>
                      </a:r>
                    </a:p>
                    <a:p>
                      <a:pPr marL="0" lvl="0" indent="0">
                        <a:lnSpc>
                          <a:spcPct val="100000"/>
                        </a:lnSpc>
                        <a:spcBef>
                          <a:spcPct val="0"/>
                        </a:spcBef>
                        <a:buFontTx/>
                        <a:buNone/>
                      </a:pPr>
                      <a:r>
                        <a:rPr lang="zh-CN" altLang="en-US" b="1" dirty="0">
                          <a:latin typeface="宋体" panose="02010600030101010101" pitchFamily="2" charset="-122"/>
                        </a:rPr>
                        <a:t>义经济</a:t>
                      </a:r>
                    </a:p>
                    <a:p>
                      <a:pPr marL="0" lvl="0" indent="0">
                        <a:lnSpc>
                          <a:spcPct val="100000"/>
                        </a:lnSpc>
                        <a:spcBef>
                          <a:spcPct val="0"/>
                        </a:spcBef>
                        <a:buFontTx/>
                        <a:buNone/>
                      </a:pPr>
                      <a:r>
                        <a:rPr lang="zh-CN" altLang="en-US" b="1" dirty="0">
                          <a:latin typeface="宋体" panose="02010600030101010101" pitchFamily="2" charset="-122"/>
                        </a:rPr>
                        <a:t>建设的</a:t>
                      </a:r>
                    </a:p>
                    <a:p>
                      <a:pPr marL="0" lvl="0" indent="0">
                        <a:lnSpc>
                          <a:spcPct val="100000"/>
                        </a:lnSpc>
                        <a:spcBef>
                          <a:spcPct val="0"/>
                        </a:spcBef>
                        <a:buFontTx/>
                        <a:buNone/>
                      </a:pPr>
                      <a:r>
                        <a:rPr lang="zh-CN" altLang="en-US" b="1" dirty="0">
                          <a:latin typeface="宋体" panose="02010600030101010101" pitchFamily="2" charset="-122"/>
                        </a:rPr>
                        <a:t>曲折发</a:t>
                      </a:r>
                    </a:p>
                    <a:p>
                      <a:pPr marL="0" lvl="0" indent="0">
                        <a:lnSpc>
                          <a:spcPct val="100000"/>
                        </a:lnSpc>
                        <a:spcBef>
                          <a:spcPct val="0"/>
                        </a:spcBef>
                        <a:buFontTx/>
                        <a:buNone/>
                      </a:pPr>
                      <a:r>
                        <a:rPr lang="zh-CN" altLang="en-US" b="1" dirty="0">
                          <a:latin typeface="宋体" panose="02010600030101010101" pitchFamily="2" charset="-122"/>
                        </a:rPr>
                        <a:t>展</a:t>
                      </a:r>
                      <a:r>
                        <a:rPr lang="en-US" altLang="zh-CN" b="1">
                          <a:latin typeface="宋体" panose="02010600030101010101" pitchFamily="2" charset="-122"/>
                        </a:rPr>
                        <a:t>(1956</a:t>
                      </a:r>
                    </a:p>
                    <a:p>
                      <a:pPr marL="0" lvl="0" indent="0">
                        <a:lnSpc>
                          <a:spcPct val="100000"/>
                        </a:lnSpc>
                        <a:spcBef>
                          <a:spcPct val="0"/>
                        </a:spcBef>
                        <a:buFontTx/>
                        <a:buNone/>
                      </a:pPr>
                      <a:r>
                        <a:rPr lang="en-US" altLang="zh-CN" b="1">
                          <a:latin typeface="宋体" panose="02010600030101010101" pitchFamily="2" charset="-122"/>
                        </a:rPr>
                        <a:t>-1976</a:t>
                      </a:r>
                      <a:r>
                        <a:rPr lang="zh-CN" altLang="en-US" b="1" dirty="0">
                          <a:latin typeface="宋体" panose="02010600030101010101" pitchFamily="2" charset="-122"/>
                        </a:rPr>
                        <a:t>年</a:t>
                      </a:r>
                      <a:r>
                        <a:rPr lang="en-US" altLang="zh-CN" b="1">
                          <a:latin typeface="宋体" panose="02010600030101010101" pitchFamily="2" charset="-122"/>
                        </a:rPr>
                        <a:t>)</a:t>
                      </a:r>
                      <a:endParaRPr lang="zh-CN" altLang="en-US" b="1">
                        <a:latin typeface="宋体" panose="02010600030101010101" pitchFamily="2" charset="-122"/>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b="1" dirty="0">
                          <a:latin typeface="宋体" panose="02010600030101010101" pitchFamily="2" charset="-122"/>
                        </a:rPr>
                        <a:t>中共八大</a:t>
                      </a:r>
                      <a:r>
                        <a:rPr lang="en-US" altLang="zh-CN" b="1">
                          <a:latin typeface="宋体" panose="02010600030101010101" pitchFamily="2" charset="-122"/>
                        </a:rPr>
                        <a:t>(</a:t>
                      </a:r>
                      <a:r>
                        <a:rPr lang="zh-CN" altLang="en-US" b="1" dirty="0">
                          <a:latin typeface="宋体" panose="02010600030101010101" pitchFamily="2" charset="-122"/>
                        </a:rPr>
                        <a:t>成功</a:t>
                      </a:r>
                    </a:p>
                    <a:p>
                      <a:pPr marL="0" lvl="0" indent="0">
                        <a:lnSpc>
                          <a:spcPct val="100000"/>
                        </a:lnSpc>
                        <a:spcBef>
                          <a:spcPct val="0"/>
                        </a:spcBef>
                        <a:buFontTx/>
                        <a:buNone/>
                      </a:pPr>
                      <a:r>
                        <a:rPr lang="zh-CN" altLang="en-US" b="1" dirty="0">
                          <a:latin typeface="宋体" panose="02010600030101010101" pitchFamily="2" charset="-122"/>
                        </a:rPr>
                        <a:t>探索</a:t>
                      </a:r>
                      <a:r>
                        <a:rPr lang="en-US" altLang="zh-CN" b="1">
                          <a:latin typeface="宋体" panose="02010600030101010101" pitchFamily="2" charset="-122"/>
                        </a:rPr>
                        <a:t>)</a:t>
                      </a:r>
                      <a:endParaRPr lang="zh-CN" altLang="en-US" b="1">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20000"/>
                        </a:lnSpc>
                        <a:spcBef>
                          <a:spcPct val="0"/>
                        </a:spcBef>
                        <a:buFontTx/>
                        <a:buNone/>
                      </a:pPr>
                      <a:r>
                        <a:rPr lang="en-US" altLang="zh-CN" b="1">
                          <a:latin typeface="宋体" panose="02010600030101010101" pitchFamily="2" charset="-122"/>
                        </a:rPr>
                        <a:t>(1)</a:t>
                      </a:r>
                      <a:r>
                        <a:rPr lang="zh-CN" altLang="en-US" b="1" dirty="0">
                          <a:latin typeface="宋体" panose="02010600030101010101" pitchFamily="2" charset="-122"/>
                        </a:rPr>
                        <a:t>内容</a:t>
                      </a:r>
                      <a:r>
                        <a:rPr lang="en-US" altLang="zh-CN" b="1">
                          <a:latin typeface="宋体" panose="02010600030101010101" pitchFamily="2" charset="-122"/>
                        </a:rPr>
                        <a:t>:</a:t>
                      </a:r>
                      <a:r>
                        <a:rPr lang="zh-CN" altLang="en-US" b="1" dirty="0">
                          <a:latin typeface="宋体" panose="02010600030101010101" pitchFamily="2" charset="-122"/>
                        </a:rPr>
                        <a:t>主要矛盾是</a:t>
                      </a:r>
                      <a:r>
                        <a:rPr lang="en-US" altLang="zh-CN" b="1">
                          <a:latin typeface="宋体" panose="02010600030101010101" pitchFamily="2" charset="-122"/>
                        </a:rPr>
                        <a:t>_________________________</a:t>
                      </a:r>
                    </a:p>
                    <a:p>
                      <a:pPr marL="0" lvl="0" indent="0">
                        <a:lnSpc>
                          <a:spcPct val="120000"/>
                        </a:lnSpc>
                        <a:spcBef>
                          <a:spcPct val="0"/>
                        </a:spcBef>
                        <a:buFontTx/>
                        <a:buNone/>
                      </a:pPr>
                      <a:r>
                        <a:rPr lang="en-US" altLang="zh-CN" b="1">
                          <a:latin typeface="宋体" panose="02010600030101010101" pitchFamily="2" charset="-122"/>
                        </a:rPr>
                        <a:t>___________________________;</a:t>
                      </a:r>
                      <a:r>
                        <a:rPr lang="zh-CN" altLang="en-US" b="1" dirty="0">
                          <a:latin typeface="宋体" panose="02010600030101010101" pitchFamily="2" charset="-122"/>
                        </a:rPr>
                        <a:t>主要任务是</a:t>
                      </a:r>
                      <a:r>
                        <a:rPr lang="en-US" altLang="zh-CN" b="1">
                          <a:latin typeface="宋体" panose="02010600030101010101" pitchFamily="2" charset="-122"/>
                        </a:rPr>
                        <a:t>_______</a:t>
                      </a:r>
                    </a:p>
                    <a:p>
                      <a:pPr marL="0" lvl="0" indent="0">
                        <a:lnSpc>
                          <a:spcPct val="120000"/>
                        </a:lnSpc>
                        <a:spcBef>
                          <a:spcPct val="0"/>
                        </a:spcBef>
                        <a:buFontTx/>
                        <a:buNone/>
                      </a:pPr>
                      <a:r>
                        <a:rPr lang="en-US" altLang="zh-CN" b="1">
                          <a:latin typeface="宋体" panose="02010600030101010101" pitchFamily="2" charset="-122"/>
                        </a:rPr>
                        <a:t>___________________________________________</a:t>
                      </a:r>
                      <a:r>
                        <a:rPr lang="zh-CN" altLang="en-US" b="1" dirty="0">
                          <a:latin typeface="宋体" panose="02010600030101010101" pitchFamily="2" charset="-122"/>
                        </a:rPr>
                        <a:t>。</a:t>
                      </a:r>
                      <a:endParaRPr lang="zh-CN" altLang="en-US" b="1" dirty="0">
                        <a:latin typeface="宋体" panose="02010600030101010101" pitchFamily="2" charset="-122"/>
                        <a:cs typeface="Times New Roman" panose="02020603050405020304" pitchFamily="18" charset="0"/>
                      </a:endParaRPr>
                    </a:p>
                    <a:p>
                      <a:pPr marL="0" lvl="0" indent="0" eaLnBrk="0" hangingPunct="0">
                        <a:lnSpc>
                          <a:spcPct val="120000"/>
                        </a:lnSpc>
                        <a:spcBef>
                          <a:spcPct val="0"/>
                        </a:spcBef>
                        <a:buFontTx/>
                        <a:buNone/>
                      </a:pPr>
                      <a:r>
                        <a:rPr lang="en-US" altLang="zh-CN" b="1">
                          <a:latin typeface="宋体" panose="02010600030101010101" pitchFamily="2" charset="-122"/>
                        </a:rPr>
                        <a:t>(2)</a:t>
                      </a:r>
                      <a:r>
                        <a:rPr lang="zh-CN" altLang="en-US" b="1" dirty="0">
                          <a:latin typeface="宋体" panose="02010600030101010101" pitchFamily="2" charset="-122"/>
                        </a:rPr>
                        <a:t>评价</a:t>
                      </a:r>
                      <a:r>
                        <a:rPr lang="en-US" altLang="zh-CN" b="1">
                          <a:latin typeface="宋体" panose="02010600030101010101" pitchFamily="2" charset="-122"/>
                        </a:rPr>
                        <a:t>:</a:t>
                      </a:r>
                      <a:r>
                        <a:rPr lang="zh-CN" altLang="en-US" b="1" dirty="0">
                          <a:latin typeface="宋体" panose="02010600030101010101" pitchFamily="2" charset="-122"/>
                        </a:rPr>
                        <a:t>是对建设社会主义道路的一次</a:t>
                      </a:r>
                      <a:r>
                        <a:rPr lang="en-US" altLang="zh-CN" b="1">
                          <a:latin typeface="宋体" panose="02010600030101010101" pitchFamily="2" charset="-122"/>
                        </a:rPr>
                        <a:t>_________,</a:t>
                      </a:r>
                    </a:p>
                    <a:p>
                      <a:pPr marL="0" lvl="0" indent="0" eaLnBrk="0" hangingPunct="0">
                        <a:lnSpc>
                          <a:spcPct val="100000"/>
                        </a:lnSpc>
                        <a:spcBef>
                          <a:spcPct val="0"/>
                        </a:spcBef>
                        <a:buFontTx/>
                        <a:buNone/>
                      </a:pPr>
                      <a:r>
                        <a:rPr lang="zh-CN" altLang="en-US" b="1" dirty="0">
                          <a:latin typeface="宋体" panose="02010600030101010101" pitchFamily="2" charset="-122"/>
                        </a:rPr>
                        <a:t>但在</a:t>
                      </a:r>
                      <a:r>
                        <a:rPr lang="zh-CN" altLang="en-US" b="1" dirty="0">
                          <a:solidFill>
                            <a:srgbClr val="0000FF"/>
                          </a:solidFill>
                          <a:latin typeface="宋体" panose="02010600030101010101" pitchFamily="2" charset="-122"/>
                        </a:rPr>
                        <a:t>实践</a:t>
                      </a:r>
                      <a:r>
                        <a:rPr lang="zh-CN" altLang="en-US" b="1" dirty="0">
                          <a:latin typeface="宋体" panose="02010600030101010101" pitchFamily="2" charset="-122"/>
                        </a:rPr>
                        <a:t>中未能坚持下来</a:t>
                      </a: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877888">
                <a:tc vMerge="1">
                  <a:txBody>
                    <a:bodyPr/>
                    <a:lstStyle/>
                    <a:p>
                      <a:endParaRPr lang="zh-CN"/>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b="1" dirty="0">
                          <a:latin typeface="宋体" panose="02010600030101010101" pitchFamily="2" charset="-122"/>
                        </a:rPr>
                        <a:t>“</a:t>
                      </a:r>
                      <a:r>
                        <a:rPr lang="zh-CN" altLang="en-US" b="1" dirty="0">
                          <a:latin typeface="宋体" panose="02010600030101010101" pitchFamily="2" charset="-122"/>
                        </a:rPr>
                        <a:t>左”倾思想</a:t>
                      </a:r>
                    </a:p>
                    <a:p>
                      <a:pPr marL="0" lvl="0" indent="0">
                        <a:lnSpc>
                          <a:spcPct val="100000"/>
                        </a:lnSpc>
                        <a:spcBef>
                          <a:spcPct val="0"/>
                        </a:spcBef>
                        <a:buFontTx/>
                        <a:buNone/>
                      </a:pPr>
                      <a:r>
                        <a:rPr lang="zh-CN" altLang="en-US" b="1" dirty="0">
                          <a:latin typeface="宋体" panose="02010600030101010101" pitchFamily="2" charset="-122"/>
                        </a:rPr>
                        <a:t>泛滥</a:t>
                      </a:r>
                      <a:r>
                        <a:rPr lang="en-US" altLang="zh-CN" b="1">
                          <a:latin typeface="宋体" panose="02010600030101010101" pitchFamily="2" charset="-122"/>
                        </a:rPr>
                        <a:t>(</a:t>
                      </a:r>
                      <a:r>
                        <a:rPr lang="zh-CN" altLang="en-US" b="1" dirty="0">
                          <a:latin typeface="宋体" panose="02010600030101010101" pitchFamily="2" charset="-122"/>
                        </a:rPr>
                        <a:t>严重失误</a:t>
                      </a:r>
                      <a:r>
                        <a:rPr lang="en-US" altLang="zh-CN" b="1">
                          <a:latin typeface="宋体" panose="02010600030101010101" pitchFamily="2" charset="-122"/>
                        </a:rPr>
                        <a:t>)</a:t>
                      </a:r>
                      <a:endParaRPr lang="zh-CN" altLang="en-US" b="1">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b="1">
                          <a:latin typeface="宋体" panose="02010600030101010101" pitchFamily="2" charset="-122"/>
                        </a:rPr>
                        <a:t>1958</a:t>
                      </a:r>
                      <a:r>
                        <a:rPr lang="zh-CN" altLang="en-US" b="1" dirty="0">
                          <a:latin typeface="宋体" panose="02010600030101010101" pitchFamily="2" charset="-122"/>
                        </a:rPr>
                        <a:t>年开始的总路线、</a:t>
                      </a:r>
                      <a:r>
                        <a:rPr lang="zh-CN" altLang="en-US" b="1" dirty="0">
                          <a:solidFill>
                            <a:srgbClr val="0000FF"/>
                          </a:solidFill>
                          <a:latin typeface="宋体" panose="02010600030101010101" pitchFamily="2" charset="-122"/>
                        </a:rPr>
                        <a:t>“大跃进”和人民公社化运</a:t>
                      </a:r>
                    </a:p>
                    <a:p>
                      <a:pPr marL="0" lvl="0" indent="0">
                        <a:lnSpc>
                          <a:spcPct val="100000"/>
                        </a:lnSpc>
                        <a:spcBef>
                          <a:spcPct val="0"/>
                        </a:spcBef>
                        <a:buFontTx/>
                        <a:buNone/>
                      </a:pPr>
                      <a:r>
                        <a:rPr lang="zh-CN" altLang="en-US" b="1" dirty="0">
                          <a:solidFill>
                            <a:srgbClr val="0000FF"/>
                          </a:solidFill>
                          <a:latin typeface="宋体" panose="02010600030101010101" pitchFamily="2" charset="-122"/>
                        </a:rPr>
                        <a:t>动</a:t>
                      </a:r>
                      <a:r>
                        <a:rPr lang="en-US" altLang="zh-CN" b="1">
                          <a:latin typeface="宋体" panose="02010600030101010101" pitchFamily="2" charset="-122"/>
                        </a:rPr>
                        <a:t>,</a:t>
                      </a:r>
                      <a:r>
                        <a:rPr lang="zh-CN" altLang="en-US" b="1" dirty="0">
                          <a:latin typeface="宋体" panose="02010600030101010101" pitchFamily="2" charset="-122"/>
                        </a:rPr>
                        <a:t>使社会主义道路的探索受挫</a:t>
                      </a:r>
                      <a:r>
                        <a:rPr lang="zh-CN" altLang="en-US" b="1" dirty="0">
                          <a:solidFill>
                            <a:srgbClr val="0000FF"/>
                          </a:solidFill>
                          <a:latin typeface="宋体" panose="02010600030101010101" pitchFamily="2" charset="-122"/>
                        </a:rPr>
                        <a:t>（</a:t>
                      </a:r>
                      <a:r>
                        <a:rPr lang="en-US" altLang="zh-CN" b="1" dirty="0">
                          <a:solidFill>
                            <a:srgbClr val="0000FF"/>
                          </a:solidFill>
                          <a:latin typeface="宋体" panose="02010600030101010101" pitchFamily="2" charset="-122"/>
                        </a:rPr>
                        <a:t>1959-1961</a:t>
                      </a:r>
                      <a:r>
                        <a:rPr lang="zh-CN" altLang="en-US" b="1" dirty="0">
                          <a:solidFill>
                            <a:srgbClr val="0000FF"/>
                          </a:solidFill>
                          <a:latin typeface="宋体" panose="02010600030101010101" pitchFamily="2" charset="-122"/>
                        </a:rPr>
                        <a:t>经济困难）</a:t>
                      </a: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992187">
                <a:tc vMerge="1">
                  <a:txBody>
                    <a:bodyPr/>
                    <a:lstStyle/>
                    <a:p>
                      <a:endParaRPr lang="zh-CN"/>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b="1" dirty="0">
                          <a:latin typeface="宋体" panose="02010600030101010101" pitchFamily="2" charset="-122"/>
                        </a:rPr>
                        <a:t>八字方针</a:t>
                      </a:r>
                      <a:r>
                        <a:rPr lang="en-US" altLang="zh-CN" b="1">
                          <a:latin typeface="宋体" panose="02010600030101010101" pitchFamily="2" charset="-122"/>
                        </a:rPr>
                        <a:t>(</a:t>
                      </a:r>
                      <a:r>
                        <a:rPr lang="zh-CN" altLang="en-US" b="1" dirty="0">
                          <a:latin typeface="宋体" panose="02010600030101010101" pitchFamily="2" charset="-122"/>
                        </a:rPr>
                        <a:t>调整</a:t>
                      </a:r>
                    </a:p>
                    <a:p>
                      <a:pPr marL="0" lvl="0" indent="0">
                        <a:lnSpc>
                          <a:spcPct val="100000"/>
                        </a:lnSpc>
                        <a:spcBef>
                          <a:spcPct val="0"/>
                        </a:spcBef>
                        <a:buFontTx/>
                        <a:buNone/>
                      </a:pPr>
                      <a:r>
                        <a:rPr lang="zh-CN" altLang="en-US" b="1" dirty="0">
                          <a:latin typeface="宋体" panose="02010600030101010101" pitchFamily="2" charset="-122"/>
                        </a:rPr>
                        <a:t>恢复</a:t>
                      </a:r>
                      <a:r>
                        <a:rPr lang="en-US" altLang="zh-CN" b="1">
                          <a:latin typeface="宋体" panose="02010600030101010101" pitchFamily="2" charset="-122"/>
                        </a:rPr>
                        <a:t>)</a:t>
                      </a:r>
                      <a:endParaRPr lang="zh-CN" altLang="en-US" b="1">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30000"/>
                        </a:lnSpc>
                        <a:spcBef>
                          <a:spcPct val="0"/>
                        </a:spcBef>
                        <a:buFontTx/>
                        <a:buNone/>
                      </a:pPr>
                      <a:r>
                        <a:rPr lang="en-US" altLang="zh-CN" b="1">
                          <a:latin typeface="宋体" panose="02010600030101010101" pitchFamily="2" charset="-122"/>
                        </a:rPr>
                        <a:t>1960</a:t>
                      </a:r>
                      <a:r>
                        <a:rPr lang="zh-CN" altLang="en-US" b="1" dirty="0">
                          <a:latin typeface="宋体" panose="02010600030101010101" pitchFamily="2" charset="-122"/>
                        </a:rPr>
                        <a:t>年提出“</a:t>
                      </a:r>
                      <a:r>
                        <a:rPr lang="en-US" altLang="zh-CN" b="1">
                          <a:latin typeface="宋体" panose="02010600030101010101" pitchFamily="2" charset="-122"/>
                        </a:rPr>
                        <a:t>_______________________”</a:t>
                      </a:r>
                      <a:r>
                        <a:rPr lang="zh-CN" altLang="en-US" b="1" dirty="0">
                          <a:latin typeface="宋体" panose="02010600030101010101" pitchFamily="2" charset="-122"/>
                        </a:rPr>
                        <a:t>的八字</a:t>
                      </a:r>
                    </a:p>
                    <a:p>
                      <a:pPr marL="0" lvl="0" indent="0">
                        <a:lnSpc>
                          <a:spcPct val="100000"/>
                        </a:lnSpc>
                        <a:spcBef>
                          <a:spcPct val="0"/>
                        </a:spcBef>
                        <a:buFontTx/>
                        <a:buNone/>
                      </a:pPr>
                      <a:r>
                        <a:rPr lang="zh-CN" altLang="en-US" b="1" dirty="0">
                          <a:latin typeface="宋体" panose="02010600030101010101" pitchFamily="2" charset="-122"/>
                        </a:rPr>
                        <a:t>方针，</a:t>
                      </a:r>
                      <a:r>
                        <a:rPr lang="en-US" altLang="zh-CN" b="1" dirty="0">
                          <a:latin typeface="宋体" panose="02010600030101010101" pitchFamily="2" charset="-122"/>
                        </a:rPr>
                        <a:t>1961</a:t>
                      </a:r>
                      <a:r>
                        <a:rPr lang="zh-CN" altLang="en-US" b="1" dirty="0">
                          <a:latin typeface="宋体" panose="02010600030101010101" pitchFamily="2" charset="-122"/>
                        </a:rPr>
                        <a:t>年实行。经济形势逐渐好转</a:t>
                      </a: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877888">
                <a:tc vMerge="1">
                  <a:txBody>
                    <a:bodyPr/>
                    <a:lstStyle/>
                    <a:p>
                      <a:endParaRPr lang="zh-CN"/>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28575" cap="flat" cmpd="sng">
                      <a:solidFill>
                        <a:schemeClr val="tx1"/>
                      </a:solidFill>
                      <a:prstDash val="solid"/>
                      <a:headEnd type="none" w="med" len="med"/>
                      <a:tailEnd type="none" w="med" len="med"/>
                    </a:lnB>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b="1" dirty="0">
                          <a:latin typeface="宋体" panose="02010600030101010101" pitchFamily="2" charset="-122"/>
                        </a:rPr>
                        <a:t>“</a:t>
                      </a:r>
                      <a:r>
                        <a:rPr lang="zh-CN" altLang="en-US" b="1" dirty="0">
                          <a:latin typeface="宋体" panose="02010600030101010101" pitchFamily="2" charset="-122"/>
                        </a:rPr>
                        <a:t>文化大革命”</a:t>
                      </a:r>
                    </a:p>
                    <a:p>
                      <a:pPr marL="0" lvl="0" indent="0">
                        <a:lnSpc>
                          <a:spcPct val="100000"/>
                        </a:lnSpc>
                        <a:spcBef>
                          <a:spcPct val="0"/>
                        </a:spcBef>
                        <a:buFontTx/>
                        <a:buNone/>
                      </a:pPr>
                      <a:r>
                        <a:rPr lang="en-US" altLang="zh-CN" b="1">
                          <a:latin typeface="宋体" panose="02010600030101010101" pitchFamily="2" charset="-122"/>
                        </a:rPr>
                        <a:t>(</a:t>
                      </a:r>
                      <a:r>
                        <a:rPr lang="zh-CN" altLang="en-US" b="1" dirty="0">
                          <a:latin typeface="宋体" panose="02010600030101010101" pitchFamily="2" charset="-122"/>
                        </a:rPr>
                        <a:t>严重破坏</a:t>
                      </a:r>
                      <a:r>
                        <a:rPr lang="en-US" altLang="zh-CN" b="1">
                          <a:latin typeface="宋体" panose="02010600030101010101" pitchFamily="2" charset="-122"/>
                        </a:rPr>
                        <a:t>)</a:t>
                      </a:r>
                      <a:endParaRPr lang="zh-CN" altLang="en-US" b="1">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b="1" dirty="0">
                          <a:latin typeface="宋体" panose="02010600030101010101" pitchFamily="2" charset="-122"/>
                        </a:rPr>
                        <a:t>国民经济濒临崩溃</a:t>
                      </a:r>
                      <a:r>
                        <a:rPr lang="en-US" altLang="zh-CN" b="1">
                          <a:latin typeface="宋体" panose="02010600030101010101" pitchFamily="2" charset="-122"/>
                        </a:rPr>
                        <a:t>,</a:t>
                      </a:r>
                      <a:r>
                        <a:rPr lang="zh-CN" altLang="en-US" b="1" dirty="0">
                          <a:latin typeface="宋体" panose="02010600030101010101" pitchFamily="2" charset="-122"/>
                        </a:rPr>
                        <a:t>人民生活长期在低水平徘徊</a:t>
                      </a: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2877505" name="文本框 2877504"/>
          <p:cNvSpPr txBox="1"/>
          <p:nvPr/>
        </p:nvSpPr>
        <p:spPr>
          <a:xfrm>
            <a:off x="6619875" y="1122363"/>
            <a:ext cx="5619750" cy="665162"/>
          </a:xfrm>
          <a:prstGeom prst="rect">
            <a:avLst/>
          </a:prstGeom>
          <a:noFill/>
          <a:ln w="9525">
            <a:noFill/>
          </a:ln>
        </p:spPr>
        <p:txBody>
          <a:bodyPr lIns="117235" tIns="58618" rIns="117235" bIns="58618" anchor="b" anchorCtr="1">
            <a:spAutoFit/>
          </a:bodyPr>
          <a:lstStyle/>
          <a:p>
            <a:pPr defTabSz="1171575"/>
            <a:r>
              <a:rPr lang="zh-CN" altLang="en-US" sz="2400" dirty="0">
                <a:solidFill>
                  <a:srgbClr val="FF0000"/>
                </a:solidFill>
                <a:latin typeface="宋体" panose="02010600030101010101" pitchFamily="2" charset="-122"/>
                <a:ea typeface="宋体" panose="02010600030101010101" pitchFamily="2" charset="-122"/>
              </a:rPr>
              <a:t>人民日益增长的物质文化需</a:t>
            </a:r>
          </a:p>
        </p:txBody>
      </p:sp>
      <p:sp>
        <p:nvSpPr>
          <p:cNvPr id="2877506" name="文本框 2877505"/>
          <p:cNvSpPr txBox="1"/>
          <p:nvPr/>
        </p:nvSpPr>
        <p:spPr>
          <a:xfrm>
            <a:off x="3695700" y="1554163"/>
            <a:ext cx="6061075" cy="665162"/>
          </a:xfrm>
          <a:prstGeom prst="rect">
            <a:avLst/>
          </a:prstGeom>
          <a:noFill/>
          <a:ln w="9525">
            <a:noFill/>
          </a:ln>
        </p:spPr>
        <p:txBody>
          <a:bodyPr lIns="117235" tIns="58618" rIns="117235" bIns="58618" anchor="b" anchorCtr="1">
            <a:spAutoFit/>
          </a:bodyPr>
          <a:lstStyle/>
          <a:p>
            <a:pPr defTabSz="1171575"/>
            <a:r>
              <a:rPr lang="zh-CN" altLang="en-US" sz="2400" dirty="0">
                <a:solidFill>
                  <a:srgbClr val="FF0000"/>
                </a:solidFill>
                <a:latin typeface="宋体" panose="02010600030101010101" pitchFamily="2" charset="-122"/>
                <a:ea typeface="宋体" panose="02010600030101010101" pitchFamily="2" charset="-122"/>
              </a:rPr>
              <a:t>要同落后的生产力之间的矛盾</a:t>
            </a:r>
          </a:p>
        </p:txBody>
      </p:sp>
      <p:sp>
        <p:nvSpPr>
          <p:cNvPr id="2877507" name="文本框 2877506"/>
          <p:cNvSpPr txBox="1"/>
          <p:nvPr/>
        </p:nvSpPr>
        <p:spPr>
          <a:xfrm>
            <a:off x="10301288" y="1554163"/>
            <a:ext cx="1660525" cy="665162"/>
          </a:xfrm>
          <a:prstGeom prst="rect">
            <a:avLst/>
          </a:prstGeom>
          <a:noFill/>
          <a:ln w="9525">
            <a:noFill/>
          </a:ln>
        </p:spPr>
        <p:txBody>
          <a:bodyPr lIns="117235" tIns="58618" rIns="117235" bIns="58618" anchor="b" anchorCtr="1">
            <a:spAutoFit/>
          </a:bodyPr>
          <a:lstStyle/>
          <a:p>
            <a:pPr defTabSz="1171575"/>
            <a:r>
              <a:rPr lang="zh-CN" altLang="en-US" sz="2400" dirty="0">
                <a:solidFill>
                  <a:srgbClr val="FF0000"/>
                </a:solidFill>
                <a:latin typeface="宋体" panose="02010600030101010101" pitchFamily="2" charset="-122"/>
                <a:ea typeface="宋体" panose="02010600030101010101" pitchFamily="2" charset="-122"/>
              </a:rPr>
              <a:t>集中力</a:t>
            </a:r>
          </a:p>
        </p:txBody>
      </p:sp>
      <p:sp>
        <p:nvSpPr>
          <p:cNvPr id="2877509" name="文本框 2877508"/>
          <p:cNvSpPr txBox="1"/>
          <p:nvPr/>
        </p:nvSpPr>
        <p:spPr>
          <a:xfrm>
            <a:off x="3189288" y="1998663"/>
            <a:ext cx="9585325" cy="665162"/>
          </a:xfrm>
          <a:prstGeom prst="rect">
            <a:avLst/>
          </a:prstGeom>
          <a:noFill/>
          <a:ln w="9525">
            <a:noFill/>
          </a:ln>
        </p:spPr>
        <p:txBody>
          <a:bodyPr lIns="117235" tIns="58618" rIns="117235" bIns="58618" anchor="b" anchorCtr="1">
            <a:spAutoFit/>
          </a:bodyPr>
          <a:lstStyle/>
          <a:p>
            <a:pPr defTabSz="1171575"/>
            <a:r>
              <a:rPr lang="zh-CN" altLang="en-US" sz="2400" dirty="0">
                <a:solidFill>
                  <a:srgbClr val="FF0000"/>
                </a:solidFill>
                <a:latin typeface="宋体" panose="02010600030101010101" pitchFamily="2" charset="-122"/>
                <a:ea typeface="宋体" panose="02010600030101010101" pitchFamily="2" charset="-122"/>
              </a:rPr>
              <a:t>量把我国尽快从落后的农业国变为先进的工业国</a:t>
            </a:r>
          </a:p>
        </p:txBody>
      </p:sp>
      <p:sp>
        <p:nvSpPr>
          <p:cNvPr id="2877510" name="文本框 2877509"/>
          <p:cNvSpPr txBox="1"/>
          <p:nvPr/>
        </p:nvSpPr>
        <p:spPr>
          <a:xfrm>
            <a:off x="9594850" y="2459038"/>
            <a:ext cx="2098675" cy="665162"/>
          </a:xfrm>
          <a:prstGeom prst="rect">
            <a:avLst/>
          </a:prstGeom>
          <a:noFill/>
          <a:ln w="9525">
            <a:noFill/>
          </a:ln>
        </p:spPr>
        <p:txBody>
          <a:bodyPr lIns="117235" tIns="58618" rIns="117235" bIns="58618" anchor="b" anchorCtr="1">
            <a:spAutoFit/>
          </a:bodyPr>
          <a:lstStyle/>
          <a:p>
            <a:pPr defTabSz="1171575"/>
            <a:r>
              <a:rPr lang="zh-CN" altLang="en-US" sz="2400" dirty="0">
                <a:solidFill>
                  <a:srgbClr val="FF0000"/>
                </a:solidFill>
                <a:latin typeface="宋体" panose="02010600030101010101" pitchFamily="2" charset="-122"/>
                <a:ea typeface="宋体" panose="02010600030101010101" pitchFamily="2" charset="-122"/>
              </a:rPr>
              <a:t>成功探索</a:t>
            </a:r>
          </a:p>
        </p:txBody>
      </p:sp>
      <p:sp>
        <p:nvSpPr>
          <p:cNvPr id="2877511" name="文本框 2877510"/>
          <p:cNvSpPr txBox="1"/>
          <p:nvPr/>
        </p:nvSpPr>
        <p:spPr>
          <a:xfrm>
            <a:off x="5695950" y="4319588"/>
            <a:ext cx="5181600" cy="665162"/>
          </a:xfrm>
          <a:prstGeom prst="rect">
            <a:avLst/>
          </a:prstGeom>
          <a:noFill/>
          <a:ln w="9525">
            <a:noFill/>
          </a:ln>
        </p:spPr>
        <p:txBody>
          <a:bodyPr lIns="117235" tIns="58618" rIns="117235" bIns="58618" anchor="b" anchorCtr="1">
            <a:spAutoFit/>
          </a:bodyPr>
          <a:lstStyle/>
          <a:p>
            <a:pPr defTabSz="1171575"/>
            <a:r>
              <a:rPr lang="zh-CN" altLang="en-US" sz="2400" dirty="0">
                <a:solidFill>
                  <a:srgbClr val="FF0000"/>
                </a:solidFill>
                <a:latin typeface="宋体" panose="02010600030101010101" pitchFamily="2" charset="-122"/>
                <a:ea typeface="宋体" panose="02010600030101010101" pitchFamily="2" charset="-122"/>
              </a:rPr>
              <a:t>调整、巩固、充实、提高</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77505"/>
                                        </p:tgtEl>
                                        <p:attrNameLst>
                                          <p:attrName>style.visibility</p:attrName>
                                        </p:attrNameLst>
                                      </p:cBhvr>
                                      <p:to>
                                        <p:strVal val="visible"/>
                                      </p:to>
                                    </p:set>
                                    <p:animEffect transition="in" filter="blinds(horizontal)">
                                      <p:cBhvr>
                                        <p:cTn id="7" dur="500"/>
                                        <p:tgtEl>
                                          <p:spTgt spid="287750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877506"/>
                                        </p:tgtEl>
                                        <p:attrNameLst>
                                          <p:attrName>style.visibility</p:attrName>
                                        </p:attrNameLst>
                                      </p:cBhvr>
                                      <p:to>
                                        <p:strVal val="visible"/>
                                      </p:to>
                                    </p:set>
                                    <p:animEffect transition="in" filter="blinds(horizontal)">
                                      <p:cBhvr>
                                        <p:cTn id="10" dur="500"/>
                                        <p:tgtEl>
                                          <p:spTgt spid="2877506"/>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2877507"/>
                                        </p:tgtEl>
                                        <p:attrNameLst>
                                          <p:attrName>style.visibility</p:attrName>
                                        </p:attrNameLst>
                                      </p:cBhvr>
                                      <p:to>
                                        <p:strVal val="visible"/>
                                      </p:to>
                                    </p:set>
                                    <p:animEffect transition="in" filter="blinds(horizontal)">
                                      <p:cBhvr>
                                        <p:cTn id="15" dur="500"/>
                                        <p:tgtEl>
                                          <p:spTgt spid="2877507"/>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2877509"/>
                                        </p:tgtEl>
                                        <p:attrNameLst>
                                          <p:attrName>style.visibility</p:attrName>
                                        </p:attrNameLst>
                                      </p:cBhvr>
                                      <p:to>
                                        <p:strVal val="visible"/>
                                      </p:to>
                                    </p:set>
                                    <p:animEffect transition="in" filter="blinds(horizontal)">
                                      <p:cBhvr>
                                        <p:cTn id="18" dur="500"/>
                                        <p:tgtEl>
                                          <p:spTgt spid="2877509"/>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2877510"/>
                                        </p:tgtEl>
                                        <p:attrNameLst>
                                          <p:attrName>style.visibility</p:attrName>
                                        </p:attrNameLst>
                                      </p:cBhvr>
                                      <p:to>
                                        <p:strVal val="visible"/>
                                      </p:to>
                                    </p:set>
                                    <p:animEffect transition="in" filter="blinds(horizontal)">
                                      <p:cBhvr>
                                        <p:cTn id="23" dur="500"/>
                                        <p:tgtEl>
                                          <p:spTgt spid="2877510"/>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2877511"/>
                                        </p:tgtEl>
                                        <p:attrNameLst>
                                          <p:attrName>style.visibility</p:attrName>
                                        </p:attrNameLst>
                                      </p:cBhvr>
                                      <p:to>
                                        <p:strVal val="visible"/>
                                      </p:to>
                                    </p:set>
                                    <p:animEffect transition="in" filter="blinds(horizontal)">
                                      <p:cBhvr>
                                        <p:cTn id="28" dur="500"/>
                                        <p:tgtEl>
                                          <p:spTgt spid="28775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77505" grpId="0"/>
      <p:bldP spid="2877506" grpId="0"/>
      <p:bldP spid="2877507" grpId="0"/>
      <p:bldP spid="2877509" grpId="0"/>
      <p:bldP spid="2877510" grpId="0"/>
      <p:bldP spid="28775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6570" y="265430"/>
            <a:ext cx="11198225" cy="3692525"/>
          </a:xfrm>
          <a:prstGeom prst="rect">
            <a:avLst/>
          </a:prstGeom>
          <a:noFill/>
        </p:spPr>
        <p:txBody>
          <a:bodyPr wrap="square" rtlCol="0">
            <a:spAutoFit/>
          </a:bodyPr>
          <a:lstStyle/>
          <a:p>
            <a:r>
              <a:rPr lang="zh-CN" altLang="en-US">
                <a:latin typeface="微软雅黑" panose="020B0503020204020204" charset="-122"/>
                <a:ea typeface="微软雅黑" panose="020B0503020204020204" charset="-122"/>
                <a:cs typeface="微软雅黑" panose="020B0503020204020204" charset="-122"/>
              </a:rPr>
              <a:t>【</a:t>
            </a:r>
            <a:r>
              <a:rPr lang="en-US" altLang="zh-CN">
                <a:latin typeface="微软雅黑" panose="020B0503020204020204" charset="-122"/>
                <a:ea typeface="微软雅黑" panose="020B0503020204020204" charset="-122"/>
                <a:cs typeface="微软雅黑" panose="020B0503020204020204" charset="-122"/>
              </a:rPr>
              <a:t>2021</a:t>
            </a:r>
            <a:r>
              <a:rPr lang="zh-CN" altLang="en-US">
                <a:latin typeface="微软雅黑" panose="020B0503020204020204" charset="-122"/>
                <a:ea typeface="微软雅黑" panose="020B0503020204020204" charset="-122"/>
                <a:cs typeface="微软雅黑" panose="020B0503020204020204" charset="-122"/>
              </a:rPr>
              <a:t>深圳一模】</a:t>
            </a:r>
            <a:r>
              <a:rPr lang="zh-CN" altLang="en-US">
                <a:solidFill>
                  <a:srgbClr val="FF0000"/>
                </a:solidFill>
                <a:latin typeface="微软雅黑" panose="020B0503020204020204" charset="-122"/>
                <a:ea typeface="微软雅黑" panose="020B0503020204020204" charset="-122"/>
                <a:cs typeface="微软雅黑" panose="020B0503020204020204" charset="-122"/>
              </a:rPr>
              <a:t>1961年3月</a:t>
            </a:r>
            <a:r>
              <a:rPr lang="zh-CN" altLang="en-US">
                <a:latin typeface="微软雅黑" panose="020B0503020204020204" charset="-122"/>
                <a:ea typeface="微软雅黑" panose="020B0503020204020204" charset="-122"/>
                <a:cs typeface="微软雅黑" panose="020B0503020204020204" charset="-122"/>
              </a:rPr>
              <a:t>，中共中央发出《关于认真进行</a:t>
            </a:r>
            <a:r>
              <a:rPr lang="zh-CN" altLang="en-US">
                <a:solidFill>
                  <a:srgbClr val="FF0000"/>
                </a:solidFill>
                <a:latin typeface="微软雅黑" panose="020B0503020204020204" charset="-122"/>
                <a:ea typeface="微软雅黑" panose="020B0503020204020204" charset="-122"/>
                <a:cs typeface="微软雅黑" panose="020B0503020204020204" charset="-122"/>
              </a:rPr>
              <a:t>调查工作问题</a:t>
            </a:r>
            <a:r>
              <a:rPr lang="zh-CN" altLang="en-US">
                <a:latin typeface="微软雅黑" panose="020B0503020204020204" charset="-122"/>
                <a:ea typeface="微软雅黑" panose="020B0503020204020204" charset="-122"/>
                <a:cs typeface="微软雅黑" panose="020B0503020204020204" charset="-122"/>
              </a:rPr>
              <a:t>给各中央局，各省、市、区党委的一封信》，其中附有毛泽东1930年写的《反对本本主义》一文（“本本主义”即教条主义），要求各级领导机关</a:t>
            </a:r>
            <a:r>
              <a:rPr lang="zh-CN" altLang="en-US">
                <a:solidFill>
                  <a:srgbClr val="FF0000"/>
                </a:solidFill>
                <a:latin typeface="微软雅黑" panose="020B0503020204020204" charset="-122"/>
                <a:ea typeface="微软雅黑" panose="020B0503020204020204" charset="-122"/>
                <a:cs typeface="微软雅黑" panose="020B0503020204020204" charset="-122"/>
              </a:rPr>
              <a:t>联系实际</a:t>
            </a:r>
            <a:r>
              <a:rPr lang="zh-CN" altLang="en-US">
                <a:latin typeface="微软雅黑" panose="020B0503020204020204" charset="-122"/>
                <a:ea typeface="微软雅黑" panose="020B0503020204020204" charset="-122"/>
                <a:cs typeface="微软雅黑" panose="020B0503020204020204" charset="-122"/>
              </a:rPr>
              <a:t>深入学习。这一指示</a:t>
            </a:r>
            <a:r>
              <a:rPr lang="zh-CN" altLang="en-US">
                <a:solidFill>
                  <a:srgbClr val="FF0000"/>
                </a:solidFill>
                <a:latin typeface="微软雅黑" panose="020B0503020204020204" charset="-122"/>
                <a:ea typeface="微软雅黑" panose="020B0503020204020204" charset="-122"/>
                <a:cs typeface="微软雅黑" panose="020B0503020204020204" charset="-122"/>
              </a:rPr>
              <a:t>旨在</a:t>
            </a:r>
            <a:endParaRPr lang="zh-CN" altLang="en-US">
              <a:latin typeface="微软雅黑" panose="020B0503020204020204" charset="-122"/>
              <a:ea typeface="微软雅黑" panose="020B0503020204020204" charset="-122"/>
              <a:cs typeface="微软雅黑" panose="020B0503020204020204" charset="-122"/>
            </a:endParaRPr>
          </a:p>
          <a:p>
            <a:r>
              <a:rPr lang="zh-CN" altLang="en-US">
                <a:latin typeface="微软雅黑" panose="020B0503020204020204" charset="-122"/>
                <a:ea typeface="微软雅黑" panose="020B0503020204020204" charset="-122"/>
                <a:cs typeface="微软雅黑" panose="020B0503020204020204" charset="-122"/>
              </a:rPr>
              <a:t>A．肯定毛泽东革命年代的贡献         B．推进国民经济建设战略转变</a:t>
            </a:r>
          </a:p>
          <a:p>
            <a:r>
              <a:rPr lang="zh-CN" altLang="en-US">
                <a:latin typeface="微软雅黑" panose="020B0503020204020204" charset="-122"/>
                <a:ea typeface="微软雅黑" panose="020B0503020204020204" charset="-122"/>
                <a:cs typeface="微软雅黑" panose="020B0503020204020204" charset="-122"/>
              </a:rPr>
              <a:t>C．变革社会主义计划经济体制         D．纠正思想路线右倾主义错误</a:t>
            </a:r>
          </a:p>
        </p:txBody>
      </p:sp>
      <p:sp>
        <p:nvSpPr>
          <p:cNvPr id="3" name="文本框 2"/>
          <p:cNvSpPr txBox="1"/>
          <p:nvPr/>
        </p:nvSpPr>
        <p:spPr>
          <a:xfrm>
            <a:off x="496570" y="4280535"/>
            <a:ext cx="11371580" cy="1891665"/>
          </a:xfrm>
          <a:prstGeom prst="rect">
            <a:avLst/>
          </a:prstGeom>
          <a:noFill/>
        </p:spPr>
        <p:txBody>
          <a:bodyPr wrap="square" rtlCol="0">
            <a:spAutoFit/>
          </a:bodyPr>
          <a:lstStyle/>
          <a:p>
            <a:r>
              <a:rPr lang="zh-CN" altLang="en-US">
                <a:solidFill>
                  <a:srgbClr val="0000FF"/>
                </a:solidFill>
                <a:latin typeface="微软雅黑" panose="020B0503020204020204" charset="-122"/>
                <a:ea typeface="微软雅黑" panose="020B0503020204020204" charset="-122"/>
                <a:cs typeface="微软雅黑" panose="020B0503020204020204" charset="-122"/>
              </a:rPr>
              <a:t>【必修二】</a:t>
            </a:r>
            <a:r>
              <a:rPr lang="en-US" altLang="zh-CN">
                <a:solidFill>
                  <a:srgbClr val="0000FF"/>
                </a:solidFill>
                <a:latin typeface="微软雅黑" panose="020B0503020204020204" charset="-122"/>
                <a:ea typeface="微软雅黑" panose="020B0503020204020204" charset="-122"/>
                <a:cs typeface="微软雅黑" panose="020B0503020204020204" charset="-122"/>
              </a:rPr>
              <a:t>1959-1961</a:t>
            </a:r>
            <a:r>
              <a:rPr lang="zh-CN" altLang="en-US">
                <a:solidFill>
                  <a:srgbClr val="0000FF"/>
                </a:solidFill>
                <a:latin typeface="微软雅黑" panose="020B0503020204020204" charset="-122"/>
                <a:ea typeface="微软雅黑" panose="020B0503020204020204" charset="-122"/>
                <a:cs typeface="微软雅黑" panose="020B0503020204020204" charset="-122"/>
              </a:rPr>
              <a:t>年经济困难时期</a:t>
            </a:r>
            <a:r>
              <a:rPr lang="en-US" altLang="zh-CN">
                <a:solidFill>
                  <a:srgbClr val="0000FF"/>
                </a:solidFill>
                <a:latin typeface="微软雅黑" panose="020B0503020204020204" charset="-122"/>
                <a:ea typeface="微软雅黑" panose="020B0503020204020204" charset="-122"/>
                <a:cs typeface="微软雅黑" panose="020B0503020204020204" charset="-122"/>
              </a:rPr>
              <a:t>……</a:t>
            </a:r>
            <a:r>
              <a:rPr lang="zh-CN" altLang="en-US">
                <a:solidFill>
                  <a:srgbClr val="0000FF"/>
                </a:solidFill>
                <a:latin typeface="微软雅黑" panose="020B0503020204020204" charset="-122"/>
                <a:ea typeface="微软雅黑" panose="020B0503020204020204" charset="-122"/>
                <a:cs typeface="微软雅黑" panose="020B0503020204020204" charset="-122"/>
              </a:rPr>
              <a:t>中共中央开始纠正农村工作中</a:t>
            </a:r>
            <a:r>
              <a:rPr lang="en-US" altLang="zh-CN">
                <a:solidFill>
                  <a:srgbClr val="0000FF"/>
                </a:solidFill>
                <a:latin typeface="微软雅黑" panose="020B0503020204020204" charset="-122"/>
                <a:ea typeface="微软雅黑" panose="020B0503020204020204" charset="-122"/>
                <a:cs typeface="微软雅黑" panose="020B0503020204020204" charset="-122"/>
              </a:rPr>
              <a:t>“</a:t>
            </a:r>
            <a:r>
              <a:rPr lang="zh-CN" altLang="en-US">
                <a:solidFill>
                  <a:srgbClr val="0000FF"/>
                </a:solidFill>
                <a:latin typeface="微软雅黑" panose="020B0503020204020204" charset="-122"/>
                <a:ea typeface="微软雅黑" panose="020B0503020204020204" charset="-122"/>
                <a:cs typeface="微软雅黑" panose="020B0503020204020204" charset="-122"/>
              </a:rPr>
              <a:t>左</a:t>
            </a:r>
            <a:r>
              <a:rPr lang="en-US" altLang="zh-CN">
                <a:solidFill>
                  <a:srgbClr val="0000FF"/>
                </a:solidFill>
                <a:latin typeface="微软雅黑" panose="020B0503020204020204" charset="-122"/>
                <a:ea typeface="微软雅黑" panose="020B0503020204020204" charset="-122"/>
                <a:cs typeface="微软雅黑" panose="020B0503020204020204" charset="-122"/>
              </a:rPr>
              <a:t>”</a:t>
            </a:r>
            <a:r>
              <a:rPr lang="zh-CN" altLang="en-US">
                <a:solidFill>
                  <a:srgbClr val="0000FF"/>
                </a:solidFill>
                <a:latin typeface="微软雅黑" panose="020B0503020204020204" charset="-122"/>
                <a:ea typeface="微软雅黑" panose="020B0503020204020204" charset="-122"/>
                <a:cs typeface="微软雅黑" panose="020B0503020204020204" charset="-122"/>
              </a:rPr>
              <a:t>的错误，对国民经济实行</a:t>
            </a:r>
            <a:r>
              <a:rPr lang="en-US" altLang="zh-CN">
                <a:solidFill>
                  <a:srgbClr val="0000FF"/>
                </a:solidFill>
                <a:latin typeface="微软雅黑" panose="020B0503020204020204" charset="-122"/>
                <a:ea typeface="微软雅黑" panose="020B0503020204020204" charset="-122"/>
                <a:cs typeface="微软雅黑" panose="020B0503020204020204" charset="-122"/>
              </a:rPr>
              <a:t>“</a:t>
            </a:r>
            <a:r>
              <a:rPr lang="zh-CN" altLang="en-US">
                <a:solidFill>
                  <a:srgbClr val="0000FF"/>
                </a:solidFill>
                <a:latin typeface="微软雅黑" panose="020B0503020204020204" charset="-122"/>
                <a:ea typeface="微软雅黑" panose="020B0503020204020204" charset="-122"/>
                <a:cs typeface="微软雅黑" panose="020B0503020204020204" charset="-122"/>
              </a:rPr>
              <a:t>调整、巩固、充实、提高</a:t>
            </a:r>
            <a:r>
              <a:rPr lang="en-US" altLang="zh-CN">
                <a:solidFill>
                  <a:srgbClr val="0000FF"/>
                </a:solidFill>
                <a:latin typeface="微软雅黑" panose="020B0503020204020204" charset="-122"/>
                <a:ea typeface="微软雅黑" panose="020B0503020204020204" charset="-122"/>
                <a:cs typeface="微软雅黑" panose="020B0503020204020204" charset="-122"/>
              </a:rPr>
              <a:t>”</a:t>
            </a:r>
            <a:r>
              <a:rPr lang="zh-CN" altLang="en-US">
                <a:solidFill>
                  <a:srgbClr val="0000FF"/>
                </a:solidFill>
                <a:latin typeface="微软雅黑" panose="020B0503020204020204" charset="-122"/>
                <a:ea typeface="微软雅黑" panose="020B0503020204020204" charset="-122"/>
                <a:cs typeface="微软雅黑" panose="020B0503020204020204" charset="-122"/>
              </a:rPr>
              <a:t>方针</a:t>
            </a:r>
            <a:r>
              <a:rPr lang="en-US" altLang="zh-CN">
                <a:solidFill>
                  <a:srgbClr val="0000FF"/>
                </a:solidFill>
                <a:latin typeface="微软雅黑" panose="020B0503020204020204" charset="-122"/>
                <a:ea typeface="微软雅黑" panose="020B0503020204020204" charset="-122"/>
                <a:cs typeface="微软雅黑" panose="020B0503020204020204" charset="-122"/>
              </a:rPr>
              <a:t>……</a:t>
            </a:r>
            <a:r>
              <a:rPr lang="zh-CN" altLang="en-US">
                <a:solidFill>
                  <a:srgbClr val="0000FF"/>
                </a:solidFill>
                <a:latin typeface="微软雅黑" panose="020B0503020204020204" charset="-122"/>
                <a:ea typeface="微软雅黑" panose="020B0503020204020204" charset="-122"/>
                <a:cs typeface="微软雅黑" panose="020B0503020204020204" charset="-122"/>
              </a:rPr>
              <a:t>到</a:t>
            </a:r>
            <a:r>
              <a:rPr lang="en-US" altLang="zh-CN">
                <a:solidFill>
                  <a:srgbClr val="0000FF"/>
                </a:solidFill>
                <a:latin typeface="微软雅黑" panose="020B0503020204020204" charset="-122"/>
                <a:ea typeface="微软雅黑" panose="020B0503020204020204" charset="-122"/>
                <a:cs typeface="微软雅黑" panose="020B0503020204020204" charset="-122"/>
              </a:rPr>
              <a:t>1965</a:t>
            </a:r>
            <a:r>
              <a:rPr lang="zh-CN" altLang="en-US">
                <a:solidFill>
                  <a:srgbClr val="0000FF"/>
                </a:solidFill>
                <a:latin typeface="微软雅黑" panose="020B0503020204020204" charset="-122"/>
                <a:ea typeface="微软雅黑" panose="020B0503020204020204" charset="-122"/>
                <a:cs typeface="微软雅黑" panose="020B0503020204020204" charset="-122"/>
              </a:rPr>
              <a:t>年，国民经济调整任务基本完成。</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8466" name="文本框 2878465"/>
          <p:cNvSpPr txBox="1"/>
          <p:nvPr/>
        </p:nvSpPr>
        <p:spPr>
          <a:xfrm>
            <a:off x="241300" y="809625"/>
            <a:ext cx="12722225" cy="4918075"/>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二</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)1978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年后中国特色社会主义建设道路的探索</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中共十一届三中全会</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(1978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关于真理标准问题的讨论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解放了思想。</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作出了拨乱反正、工作重心转移、以经济建设为中心、</a:t>
            </a:r>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改革开放</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的决定。</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新中国历史上一次重大转折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成为开辟中国特色社会主义道路的起点。</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经济体制改革</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(1978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农村经济体制改革以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为主</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要形式</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,1984</a:t>
            </a:r>
            <a:r>
              <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城市经济体制改革全面展开，以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为中心</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进行国有企业改革。</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878467" name="文本框 2878466"/>
          <p:cNvSpPr txBox="1"/>
          <p:nvPr/>
        </p:nvSpPr>
        <p:spPr>
          <a:xfrm>
            <a:off x="6810375" y="3732213"/>
            <a:ext cx="45275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家庭联产承包责任制</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78468" name="文本框 2878467"/>
          <p:cNvSpPr txBox="1"/>
          <p:nvPr/>
        </p:nvSpPr>
        <p:spPr>
          <a:xfrm>
            <a:off x="6777038" y="4296728"/>
            <a:ext cx="312737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增强企业活力</a:t>
            </a:r>
            <a:endParaRPr lang="zh-CN" altLang="en-US" dirty="0">
              <a:solidFill>
                <a:srgbClr val="FF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78467"/>
                                        </p:tgtEl>
                                        <p:attrNameLst>
                                          <p:attrName>style.visibility</p:attrName>
                                        </p:attrNameLst>
                                      </p:cBhvr>
                                      <p:to>
                                        <p:strVal val="visible"/>
                                      </p:to>
                                    </p:set>
                                    <p:animEffect transition="in" filter="blinds(horizontal)">
                                      <p:cBhvr>
                                        <p:cTn id="7" dur="500"/>
                                        <p:tgtEl>
                                          <p:spTgt spid="287846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878468"/>
                                        </p:tgtEl>
                                        <p:attrNameLst>
                                          <p:attrName>style.visibility</p:attrName>
                                        </p:attrNameLst>
                                      </p:cBhvr>
                                      <p:to>
                                        <p:strVal val="visible"/>
                                      </p:to>
                                    </p:set>
                                    <p:animEffect transition="in" filter="blinds(horizontal)">
                                      <p:cBhvr>
                                        <p:cTn id="12" dur="500"/>
                                        <p:tgtEl>
                                          <p:spTgt spid="28784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78467" grpId="0"/>
      <p:bldP spid="287846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custDataLst>
              <p:tags r:id="rId1"/>
            </p:custDataLst>
          </p:nvPr>
        </p:nvGraphicFramePr>
        <p:xfrm>
          <a:off x="386668" y="500935"/>
          <a:ext cx="11213465" cy="5629148"/>
        </p:xfrm>
        <a:graphic>
          <a:graphicData uri="http://schemas.openxmlformats.org/drawingml/2006/table">
            <a:tbl>
              <a:tblPr firstRow="1" bandRow="1">
                <a:tableStyleId>{5940675A-B579-460E-94D1-54222C63F5DA}</a:tableStyleId>
              </a:tblPr>
              <a:tblGrid>
                <a:gridCol w="2601595">
                  <a:extLst>
                    <a:ext uri="{9D8B030D-6E8A-4147-A177-3AD203B41FA5}">
                      <a16:colId xmlns:a16="http://schemas.microsoft.com/office/drawing/2014/main" val="20000"/>
                    </a:ext>
                  </a:extLst>
                </a:gridCol>
                <a:gridCol w="2965450">
                  <a:extLst>
                    <a:ext uri="{9D8B030D-6E8A-4147-A177-3AD203B41FA5}">
                      <a16:colId xmlns:a16="http://schemas.microsoft.com/office/drawing/2014/main" val="20001"/>
                    </a:ext>
                  </a:extLst>
                </a:gridCol>
                <a:gridCol w="5646420">
                  <a:extLst>
                    <a:ext uri="{9D8B030D-6E8A-4147-A177-3AD203B41FA5}">
                      <a16:colId xmlns:a16="http://schemas.microsoft.com/office/drawing/2014/main" val="20002"/>
                    </a:ext>
                  </a:extLst>
                </a:gridCol>
              </a:tblGrid>
              <a:tr h="662305">
                <a:tc gridSpan="3">
                  <a:txBody>
                    <a:bodyPr/>
                    <a:lstStyle/>
                    <a:p>
                      <a:pPr algn="ctr" fontAlgn="auto">
                        <a:lnSpc>
                          <a:spcPct val="100000"/>
                        </a:lnSpc>
                        <a:buNone/>
                      </a:pPr>
                      <a:r>
                        <a:rPr lang="zh-CN" altLang="en-US" sz="2800" b="1" dirty="0">
                          <a:latin typeface="微软雅黑" panose="020B0503020204020204" charset="-122"/>
                          <a:ea typeface="微软雅黑" panose="020B0503020204020204" charset="-122"/>
                        </a:rPr>
                        <a:t>城市经济体制改革</a:t>
                      </a:r>
                    </a:p>
                  </a:txBody>
                  <a:tcPr marL="91430" marR="91430" marT="45715" marB="45715" anchor="ctr"/>
                </a:tc>
                <a:tc hMerge="1">
                  <a:txBody>
                    <a:bodyPr/>
                    <a:lstStyle/>
                    <a:p>
                      <a:endParaRPr lang="zh-CN"/>
                    </a:p>
                  </a:txBody>
                  <a:tcPr marL="91430" marR="91430" marT="45715" marB="45715" anchor="ctr"/>
                </a:tc>
                <a:tc hMerge="1">
                  <a:txBody>
                    <a:bodyPr/>
                    <a:lstStyle/>
                    <a:p>
                      <a:endParaRPr lang="zh-CN"/>
                    </a:p>
                  </a:txBody>
                  <a:tcPr anchor="ctr"/>
                </a:tc>
                <a:extLst>
                  <a:ext uri="{0D108BD9-81ED-4DB2-BD59-A6C34878D82A}">
                    <a16:rowId xmlns:a16="http://schemas.microsoft.com/office/drawing/2014/main" val="10000"/>
                  </a:ext>
                </a:extLst>
              </a:tr>
              <a:tr h="662305">
                <a:tc>
                  <a:txBody>
                    <a:bodyPr/>
                    <a:lstStyle/>
                    <a:p>
                      <a:pPr algn="ctr" fontAlgn="auto">
                        <a:lnSpc>
                          <a:spcPct val="100000"/>
                        </a:lnSpc>
                      </a:pPr>
                      <a:r>
                        <a:rPr lang="zh-CN" altLang="en-US" sz="2800" b="1" dirty="0">
                          <a:latin typeface="微软雅黑" panose="020B0503020204020204" charset="-122"/>
                          <a:ea typeface="微软雅黑" panose="020B0503020204020204" charset="-122"/>
                        </a:rPr>
                        <a:t>改革内容</a:t>
                      </a:r>
                    </a:p>
                  </a:txBody>
                  <a:tcPr marL="91430" marR="91430" marT="45715" marB="45715" anchor="ctr"/>
                </a:tc>
                <a:tc>
                  <a:txBody>
                    <a:bodyPr/>
                    <a:lstStyle/>
                    <a:p>
                      <a:pPr algn="ctr" fontAlgn="auto">
                        <a:lnSpc>
                          <a:spcPct val="100000"/>
                        </a:lnSpc>
                      </a:pPr>
                      <a:r>
                        <a:rPr lang="zh-CN" altLang="en-US" sz="2800" b="1" dirty="0" smtClean="0">
                          <a:latin typeface="微软雅黑" panose="020B0503020204020204" charset="-122"/>
                          <a:ea typeface="微软雅黑" panose="020B0503020204020204" charset="-122"/>
                        </a:rPr>
                        <a:t>改革前</a:t>
                      </a:r>
                    </a:p>
                  </a:txBody>
                  <a:tcPr marL="91430" marR="91430" marT="45715" marB="45715" anchor="ctr"/>
                </a:tc>
                <a:tc>
                  <a:txBody>
                    <a:bodyPr/>
                    <a:lstStyle/>
                    <a:p>
                      <a:pPr algn="ctr" fontAlgn="auto">
                        <a:lnSpc>
                          <a:spcPct val="100000"/>
                        </a:lnSpc>
                      </a:pPr>
                      <a:r>
                        <a:rPr lang="zh-CN" altLang="en-US" sz="2800" b="1" dirty="0" smtClean="0">
                          <a:latin typeface="微软雅黑" panose="020B0503020204020204" charset="-122"/>
                          <a:ea typeface="微软雅黑" panose="020B0503020204020204" charset="-122"/>
                        </a:rPr>
                        <a:t>改革后</a:t>
                      </a:r>
                    </a:p>
                  </a:txBody>
                  <a:tcPr marL="91430" marR="91430" marT="45715" marB="45715" anchor="ctr"/>
                </a:tc>
                <a:extLst>
                  <a:ext uri="{0D108BD9-81ED-4DB2-BD59-A6C34878D82A}">
                    <a16:rowId xmlns:a16="http://schemas.microsoft.com/office/drawing/2014/main" val="10001"/>
                  </a:ext>
                </a:extLst>
              </a:tr>
              <a:tr h="1207135">
                <a:tc>
                  <a:txBody>
                    <a:bodyPr/>
                    <a:lstStyle/>
                    <a:p>
                      <a:pPr marL="0" marR="0" lvl="0" indent="0" algn="l" defTabSz="685800" rtl="0" eaLnBrk="1" fontAlgn="base" latinLnBrk="0" hangingPunct="1">
                        <a:lnSpc>
                          <a:spcPct val="100000"/>
                        </a:lnSpc>
                        <a:spcBef>
                          <a:spcPct val="20000"/>
                        </a:spcBef>
                        <a:spcAft>
                          <a:spcPct val="0"/>
                        </a:spcAft>
                        <a:buClrTx/>
                        <a:buSzTx/>
                        <a:buFontTx/>
                        <a:buNone/>
                      </a:pPr>
                      <a:r>
                        <a:rPr kumimoji="0" lang="zh-CN" altLang="en-US" sz="2800" u="none" strike="noStrike" cap="none" normalizeH="0" baseline="0" smtClean="0">
                          <a:ln>
                            <a:noFill/>
                          </a:ln>
                          <a:effectLst/>
                          <a:latin typeface="微软雅黑" panose="020B0503020204020204" charset="-122"/>
                          <a:ea typeface="微软雅黑" panose="020B0503020204020204" charset="-122"/>
                        </a:rPr>
                        <a:t>管理方式</a:t>
                      </a:r>
                    </a:p>
                  </a:txBody>
                  <a:tcPr marL="0" marR="0" marT="0" marB="0" anchor="ctr" anchorCtr="1" horzOverflow="overflow"/>
                </a:tc>
                <a:tc>
                  <a:txBody>
                    <a:bodyPr/>
                    <a:lstStyle/>
                    <a:p>
                      <a:pPr marL="0" marR="0" lvl="0" indent="0" algn="ctr" defTabSz="685800" rtl="0" eaLnBrk="1" fontAlgn="base" latinLnBrk="0" hangingPunct="1">
                        <a:lnSpc>
                          <a:spcPct val="100000"/>
                        </a:lnSpc>
                        <a:spcBef>
                          <a:spcPct val="20000"/>
                        </a:spcBef>
                        <a:spcAft>
                          <a:spcPct val="0"/>
                        </a:spcAft>
                        <a:buClrTx/>
                        <a:buSzTx/>
                        <a:buFontTx/>
                        <a:buNone/>
                      </a:pPr>
                      <a:r>
                        <a:rPr kumimoji="0" lang="zh-CN" altLang="en-US" sz="2800" u="none" strike="noStrike" cap="none" normalizeH="0" baseline="0" smtClean="0">
                          <a:ln>
                            <a:noFill/>
                          </a:ln>
                          <a:effectLst/>
                          <a:latin typeface="微软雅黑" panose="020B0503020204020204" charset="-122"/>
                          <a:ea typeface="微软雅黑" panose="020B0503020204020204" charset="-122"/>
                        </a:rPr>
                        <a:t>计划管理</a:t>
                      </a:r>
                    </a:p>
                    <a:p>
                      <a:pPr marL="0" marR="0" lvl="0" indent="0" algn="ctr" defTabSz="685800" rtl="0" eaLnBrk="1" fontAlgn="base" latinLnBrk="0" hangingPunct="1">
                        <a:lnSpc>
                          <a:spcPct val="100000"/>
                        </a:lnSpc>
                        <a:spcBef>
                          <a:spcPct val="20000"/>
                        </a:spcBef>
                        <a:spcAft>
                          <a:spcPct val="0"/>
                        </a:spcAft>
                        <a:buClrTx/>
                        <a:buSzTx/>
                        <a:buFontTx/>
                        <a:buNone/>
                      </a:pPr>
                      <a:r>
                        <a:rPr kumimoji="0" lang="zh-CN" altLang="en-US" sz="2800" u="none" strike="noStrike" cap="none" normalizeH="0" baseline="0" smtClean="0">
                          <a:ln>
                            <a:noFill/>
                          </a:ln>
                          <a:effectLst/>
                          <a:latin typeface="微软雅黑" panose="020B0503020204020204" charset="-122"/>
                          <a:ea typeface="微软雅黑" panose="020B0503020204020204" charset="-122"/>
                        </a:rPr>
                        <a:t>政企不分</a:t>
                      </a:r>
                    </a:p>
                  </a:txBody>
                  <a:tcPr marL="0" marR="0" marT="0" marB="0" anchor="ctr" anchorCtr="1" horzOverflow="overflow"/>
                </a:tc>
                <a:tc>
                  <a:txBody>
                    <a:bodyPr/>
                    <a:lstStyle/>
                    <a:p>
                      <a:pPr marL="0" marR="0" lvl="0" indent="0" algn="l" defTabSz="685800" rtl="0" eaLnBrk="1" fontAlgn="base" latinLnBrk="0" hangingPunct="1">
                        <a:lnSpc>
                          <a:spcPct val="100000"/>
                        </a:lnSpc>
                        <a:spcBef>
                          <a:spcPct val="20000"/>
                        </a:spcBef>
                        <a:spcAft>
                          <a:spcPct val="0"/>
                        </a:spcAft>
                        <a:buClrTx/>
                        <a:buSzTx/>
                        <a:buFontTx/>
                        <a:buNone/>
                      </a:pPr>
                      <a:endParaRPr kumimoji="0" lang="zh-CN" altLang="zh-CN" sz="2800" u="none" strike="noStrike" cap="none" normalizeH="0" baseline="0" smtClean="0">
                        <a:ln>
                          <a:noFill/>
                        </a:ln>
                        <a:effectLst/>
                        <a:latin typeface="微软雅黑" panose="020B0503020204020204" charset="-122"/>
                        <a:ea typeface="微软雅黑" panose="020B0503020204020204" charset="-122"/>
                      </a:endParaRPr>
                    </a:p>
                  </a:txBody>
                  <a:tcPr marL="0" marR="0" marT="0" marB="0" anchor="ctr" anchorCtr="1" horzOverflow="overflow"/>
                </a:tc>
                <a:extLst>
                  <a:ext uri="{0D108BD9-81ED-4DB2-BD59-A6C34878D82A}">
                    <a16:rowId xmlns:a16="http://schemas.microsoft.com/office/drawing/2014/main" val="10002"/>
                  </a:ext>
                </a:extLst>
              </a:tr>
              <a:tr h="753745">
                <a:tc>
                  <a:txBody>
                    <a:bodyPr/>
                    <a:lstStyle/>
                    <a:p>
                      <a:pPr marL="0" marR="0" lvl="0" indent="0" algn="l" defTabSz="685800" rtl="0" eaLnBrk="1" fontAlgn="base" latinLnBrk="0" hangingPunct="1">
                        <a:lnSpc>
                          <a:spcPct val="100000"/>
                        </a:lnSpc>
                        <a:spcBef>
                          <a:spcPct val="20000"/>
                        </a:spcBef>
                        <a:spcAft>
                          <a:spcPct val="0"/>
                        </a:spcAft>
                        <a:buClrTx/>
                        <a:buSzTx/>
                        <a:buFontTx/>
                        <a:buNone/>
                      </a:pPr>
                      <a:r>
                        <a:rPr kumimoji="0" lang="zh-CN" altLang="en-US" sz="2800" u="none" strike="noStrike" cap="none" normalizeH="0" baseline="0" smtClean="0">
                          <a:ln>
                            <a:noFill/>
                          </a:ln>
                          <a:effectLst/>
                          <a:latin typeface="微软雅黑" panose="020B0503020204020204" charset="-122"/>
                          <a:ea typeface="微软雅黑" panose="020B0503020204020204" charset="-122"/>
                        </a:rPr>
                        <a:t>所有制结构</a:t>
                      </a:r>
                    </a:p>
                  </a:txBody>
                  <a:tcPr marL="0" marR="0" marT="0" marB="0" anchor="ctr" anchorCtr="1" horzOverflow="overflow"/>
                </a:tc>
                <a:tc>
                  <a:txBody>
                    <a:bodyPr/>
                    <a:lstStyle/>
                    <a:p>
                      <a:pPr marL="0" marR="0" lvl="0" indent="0" algn="l" defTabSz="685800" rtl="0" eaLnBrk="1" fontAlgn="base" latinLnBrk="0" hangingPunct="1">
                        <a:lnSpc>
                          <a:spcPct val="100000"/>
                        </a:lnSpc>
                        <a:spcBef>
                          <a:spcPct val="0"/>
                        </a:spcBef>
                        <a:spcAft>
                          <a:spcPct val="0"/>
                        </a:spcAft>
                        <a:buClrTx/>
                        <a:buSzTx/>
                        <a:buFontTx/>
                        <a:buNone/>
                      </a:pPr>
                      <a:r>
                        <a:rPr kumimoji="0" lang="zh-CN" altLang="zh-CN" sz="2800" u="none" strike="noStrike" cap="none" normalizeH="0" baseline="0" smtClean="0">
                          <a:ln>
                            <a:noFill/>
                          </a:ln>
                          <a:effectLst/>
                          <a:latin typeface="微软雅黑" panose="020B0503020204020204" charset="-122"/>
                          <a:ea typeface="微软雅黑" panose="020B0503020204020204" charset="-122"/>
                        </a:rPr>
                        <a:t>单一公</a:t>
                      </a:r>
                      <a:r>
                        <a:rPr kumimoji="0" lang="zh-CN" altLang="en-US" sz="2800" u="none" strike="noStrike" cap="none" normalizeH="0" baseline="0" smtClean="0">
                          <a:ln>
                            <a:noFill/>
                          </a:ln>
                          <a:effectLst/>
                          <a:latin typeface="微软雅黑" panose="020B0503020204020204" charset="-122"/>
                          <a:ea typeface="微软雅黑" panose="020B0503020204020204" charset="-122"/>
                        </a:rPr>
                        <a:t>有制</a:t>
                      </a:r>
                    </a:p>
                  </a:txBody>
                  <a:tcPr marL="0" marR="0" marT="0" marB="0" anchor="ctr" anchorCtr="1" horzOverflow="overflow"/>
                </a:tc>
                <a:tc>
                  <a:txBody>
                    <a:bodyPr/>
                    <a:lstStyle/>
                    <a:p>
                      <a:pPr marL="0" marR="0" lvl="0" indent="0" algn="l" defTabSz="685800" rtl="0" eaLnBrk="1" fontAlgn="base" latinLnBrk="0" hangingPunct="1">
                        <a:lnSpc>
                          <a:spcPct val="100000"/>
                        </a:lnSpc>
                        <a:spcBef>
                          <a:spcPct val="20000"/>
                        </a:spcBef>
                        <a:spcAft>
                          <a:spcPct val="0"/>
                        </a:spcAft>
                        <a:buClrTx/>
                        <a:buSzTx/>
                        <a:buFontTx/>
                        <a:buNone/>
                      </a:pPr>
                      <a:endParaRPr kumimoji="0" lang="zh-CN" altLang="zh-CN" sz="2800" u="none" strike="noStrike" cap="none" normalizeH="0" baseline="0" smtClean="0">
                        <a:ln>
                          <a:noFill/>
                        </a:ln>
                        <a:effectLst/>
                        <a:latin typeface="微软雅黑" panose="020B0503020204020204" charset="-122"/>
                        <a:ea typeface="微软雅黑" panose="020B0503020204020204" charset="-122"/>
                      </a:endParaRPr>
                    </a:p>
                  </a:txBody>
                  <a:tcPr marL="0" marR="0" marT="0" marB="0" anchor="ctr" anchorCtr="1" horzOverflow="overflow"/>
                </a:tc>
                <a:extLst>
                  <a:ext uri="{0D108BD9-81ED-4DB2-BD59-A6C34878D82A}">
                    <a16:rowId xmlns:a16="http://schemas.microsoft.com/office/drawing/2014/main" val="10003"/>
                  </a:ext>
                </a:extLst>
              </a:tr>
              <a:tr h="1236980">
                <a:tc>
                  <a:txBody>
                    <a:bodyPr/>
                    <a:lstStyle/>
                    <a:p>
                      <a:pPr marL="0" marR="0" lvl="0" indent="0" algn="l" defTabSz="685800" rtl="0" eaLnBrk="1" fontAlgn="base" latinLnBrk="0" hangingPunct="1">
                        <a:lnSpc>
                          <a:spcPct val="100000"/>
                        </a:lnSpc>
                        <a:spcBef>
                          <a:spcPct val="20000"/>
                        </a:spcBef>
                        <a:spcAft>
                          <a:spcPct val="0"/>
                        </a:spcAft>
                        <a:buClrTx/>
                        <a:buSzTx/>
                        <a:buFontTx/>
                        <a:buNone/>
                      </a:pPr>
                      <a:r>
                        <a:rPr kumimoji="0" lang="zh-CN" altLang="en-US" sz="2800" u="none" strike="noStrike" cap="none" normalizeH="0" baseline="0" smtClean="0">
                          <a:ln>
                            <a:noFill/>
                          </a:ln>
                          <a:effectLst/>
                          <a:latin typeface="微软雅黑" panose="020B0503020204020204" charset="-122"/>
                          <a:ea typeface="微软雅黑" panose="020B0503020204020204" charset="-122"/>
                        </a:rPr>
                        <a:t>分配方式</a:t>
                      </a:r>
                    </a:p>
                  </a:txBody>
                  <a:tcPr marL="0" marR="0" marT="0" marB="0" anchor="ctr" anchorCtr="1" horzOverflow="overflow"/>
                </a:tc>
                <a:tc>
                  <a:txBody>
                    <a:bodyPr/>
                    <a:lstStyle/>
                    <a:p>
                      <a:pPr marL="0" marR="0" lvl="0" indent="0" algn="ctr" defTabSz="685800" rtl="0" eaLnBrk="1" fontAlgn="base" latinLnBrk="0" hangingPunct="1">
                        <a:lnSpc>
                          <a:spcPct val="100000"/>
                        </a:lnSpc>
                        <a:spcBef>
                          <a:spcPct val="20000"/>
                        </a:spcBef>
                        <a:spcAft>
                          <a:spcPct val="0"/>
                        </a:spcAft>
                        <a:buClrTx/>
                        <a:buSzTx/>
                        <a:buFontTx/>
                        <a:buNone/>
                      </a:pPr>
                      <a:r>
                        <a:rPr kumimoji="0" lang="zh-CN" altLang="zh-CN" sz="2800" u="none" strike="noStrike" cap="none" normalizeH="0" baseline="0" smtClean="0">
                          <a:ln>
                            <a:noFill/>
                          </a:ln>
                          <a:effectLst/>
                          <a:latin typeface="微软雅黑" panose="020B0503020204020204" charset="-122"/>
                          <a:ea typeface="微软雅黑" panose="020B0503020204020204" charset="-122"/>
                          <a:cs typeface="微软雅黑" panose="020B0503020204020204" charset="-122"/>
                        </a:rPr>
                        <a:t>平均主义 </a:t>
                      </a:r>
                    </a:p>
                  </a:txBody>
                  <a:tcPr marL="0" marR="0" marT="0" marB="0" anchor="ctr" anchorCtr="1" horzOverflow="overflow"/>
                </a:tc>
                <a:tc>
                  <a:txBody>
                    <a:bodyPr/>
                    <a:lstStyle/>
                    <a:p>
                      <a:pPr marL="0" marR="0" lvl="0" indent="0" algn="l" defTabSz="685800" rtl="0" eaLnBrk="1" fontAlgn="base" latinLnBrk="0" hangingPunct="1">
                        <a:lnSpc>
                          <a:spcPct val="100000"/>
                        </a:lnSpc>
                        <a:spcBef>
                          <a:spcPct val="20000"/>
                        </a:spcBef>
                        <a:spcAft>
                          <a:spcPct val="0"/>
                        </a:spcAft>
                        <a:buClrTx/>
                        <a:buSzTx/>
                        <a:buFontTx/>
                        <a:buNone/>
                      </a:pPr>
                      <a:endParaRPr kumimoji="0" lang="zh-CN" altLang="zh-CN" sz="2800" u="none" strike="noStrike" cap="none" normalizeH="0" baseline="0" smtClean="0">
                        <a:ln>
                          <a:noFill/>
                        </a:ln>
                        <a:effectLst/>
                        <a:latin typeface="微软雅黑" panose="020B0503020204020204" charset="-122"/>
                        <a:ea typeface="微软雅黑" panose="020B0503020204020204" charset="-122"/>
                      </a:endParaRPr>
                    </a:p>
                    <a:p>
                      <a:pPr marL="0" marR="0" lvl="0" indent="0" algn="l" defTabSz="685800" rtl="0" eaLnBrk="1" fontAlgn="base" latinLnBrk="0" hangingPunct="1">
                        <a:lnSpc>
                          <a:spcPct val="170000"/>
                        </a:lnSpc>
                        <a:spcBef>
                          <a:spcPct val="20000"/>
                        </a:spcBef>
                        <a:spcAft>
                          <a:spcPct val="0"/>
                        </a:spcAft>
                        <a:buClrTx/>
                        <a:buSzTx/>
                        <a:buFontTx/>
                        <a:buNone/>
                      </a:pPr>
                      <a:endParaRPr kumimoji="0" lang="zh-CN" altLang="zh-CN" sz="2800" u="none" strike="noStrike" cap="none" normalizeH="0" baseline="0" smtClean="0">
                        <a:ln>
                          <a:noFill/>
                        </a:ln>
                        <a:effectLst/>
                        <a:latin typeface="微软雅黑" panose="020B0503020204020204" charset="-122"/>
                        <a:ea typeface="微软雅黑" panose="020B0503020204020204" charset="-122"/>
                      </a:endParaRPr>
                    </a:p>
                  </a:txBody>
                  <a:tcPr marL="0" marR="0" marT="0" marB="0" anchor="ctr" anchorCtr="1" horzOverflow="overflow"/>
                </a:tc>
                <a:extLst>
                  <a:ext uri="{0D108BD9-81ED-4DB2-BD59-A6C34878D82A}">
                    <a16:rowId xmlns:a16="http://schemas.microsoft.com/office/drawing/2014/main" val="10004"/>
                  </a:ext>
                </a:extLst>
              </a:tr>
              <a:tr h="1106170">
                <a:tc>
                  <a:txBody>
                    <a:bodyPr/>
                    <a:lstStyle/>
                    <a:p>
                      <a:pPr marL="0" marR="0" lvl="0" indent="0" algn="l" defTabSz="685800" rtl="0" eaLnBrk="1" fontAlgn="base" latinLnBrk="0" hangingPunct="1">
                        <a:lnSpc>
                          <a:spcPct val="100000"/>
                        </a:lnSpc>
                        <a:spcBef>
                          <a:spcPct val="20000"/>
                        </a:spcBef>
                        <a:spcAft>
                          <a:spcPct val="0"/>
                        </a:spcAft>
                        <a:buClrTx/>
                        <a:buSzTx/>
                        <a:buFontTx/>
                        <a:buNone/>
                      </a:pPr>
                      <a:r>
                        <a:rPr kumimoji="0" lang="zh-CN" altLang="en-US" sz="2800" u="none" strike="noStrike" cap="none" normalizeH="0" baseline="0" smtClean="0">
                          <a:ln>
                            <a:noFill/>
                          </a:ln>
                          <a:effectLst/>
                          <a:latin typeface="微软雅黑" panose="020B0503020204020204" charset="-122"/>
                          <a:ea typeface="微软雅黑" panose="020B0503020204020204" charset="-122"/>
                        </a:rPr>
                        <a:t>产权</a:t>
                      </a:r>
                    </a:p>
                  </a:txBody>
                  <a:tcPr marL="0" marR="0" marT="0" marB="0" anchor="ctr" anchorCtr="1" horzOverflow="overflow"/>
                </a:tc>
                <a:tc>
                  <a:txBody>
                    <a:bodyPr/>
                    <a:lstStyle/>
                    <a:p>
                      <a:pPr marL="0" marR="0" lvl="0" indent="0" algn="ctr" defTabSz="685800" rtl="0" eaLnBrk="1" fontAlgn="base" latinLnBrk="0" hangingPunct="1">
                        <a:lnSpc>
                          <a:spcPct val="100000"/>
                        </a:lnSpc>
                        <a:spcBef>
                          <a:spcPct val="20000"/>
                        </a:spcBef>
                        <a:spcAft>
                          <a:spcPct val="0"/>
                        </a:spcAft>
                        <a:buClrTx/>
                        <a:buSzTx/>
                        <a:buFontTx/>
                        <a:buNone/>
                      </a:pPr>
                      <a:r>
                        <a:rPr kumimoji="0" lang="en-US" altLang="zh-CN" sz="2800" u="none" strike="noStrike" cap="none" normalizeH="0" baseline="0" smtClean="0">
                          <a:ln>
                            <a:noFill/>
                          </a:ln>
                          <a:effectLst/>
                          <a:latin typeface="微软雅黑" panose="020B0503020204020204" charset="-122"/>
                          <a:ea typeface="微软雅黑" panose="020B0503020204020204" charset="-122"/>
                        </a:rPr>
                        <a:t>/</a:t>
                      </a:r>
                    </a:p>
                  </a:txBody>
                  <a:tcPr marL="0" marR="0" marT="0" marB="0" anchor="ctr" anchorCtr="1" horzOverflow="overflow"/>
                </a:tc>
                <a:tc>
                  <a:txBody>
                    <a:bodyPr/>
                    <a:lstStyle/>
                    <a:p>
                      <a:pPr marL="0" marR="0" lvl="0" indent="0" algn="l" defTabSz="685800" rtl="0" eaLnBrk="1" fontAlgn="base" latinLnBrk="0" hangingPunct="1">
                        <a:lnSpc>
                          <a:spcPct val="100000"/>
                        </a:lnSpc>
                        <a:spcBef>
                          <a:spcPct val="20000"/>
                        </a:spcBef>
                        <a:spcAft>
                          <a:spcPct val="0"/>
                        </a:spcAft>
                        <a:buClrTx/>
                        <a:buSzTx/>
                        <a:buFontTx/>
                        <a:buNone/>
                      </a:pPr>
                      <a:endParaRPr kumimoji="0" lang="zh-CN" altLang="en-US" sz="2800" u="none" strike="noStrike" cap="none" normalizeH="0" baseline="0" dirty="0" smtClean="0">
                        <a:ln>
                          <a:noFill/>
                        </a:ln>
                        <a:effectLst/>
                        <a:latin typeface="微软雅黑" panose="020B0503020204020204" charset="-122"/>
                        <a:ea typeface="微软雅黑" panose="020B0503020204020204" charset="-122"/>
                      </a:endParaRPr>
                    </a:p>
                  </a:txBody>
                  <a:tcPr marL="0" marR="0" marT="0" marB="0" anchor="ctr" anchorCtr="1" horzOverflow="overflow"/>
                </a:tc>
                <a:extLst>
                  <a:ext uri="{0D108BD9-81ED-4DB2-BD59-A6C34878D82A}">
                    <a16:rowId xmlns:a16="http://schemas.microsoft.com/office/drawing/2014/main" val="10005"/>
                  </a:ext>
                </a:extLst>
              </a:tr>
            </a:tbl>
          </a:graphicData>
        </a:graphic>
      </p:graphicFrame>
      <p:sp>
        <p:nvSpPr>
          <p:cNvPr id="5" name="Rectangle 26"/>
          <p:cNvSpPr/>
          <p:nvPr/>
        </p:nvSpPr>
        <p:spPr>
          <a:xfrm>
            <a:off x="6290921" y="3895301"/>
            <a:ext cx="5031851" cy="953135"/>
          </a:xfrm>
          <a:prstGeom prst="rect">
            <a:avLst/>
          </a:prstGeom>
          <a:noFill/>
          <a:ln w="9525">
            <a:noFill/>
          </a:ln>
        </p:spPr>
        <p:txBody>
          <a:bodyPr anchor="t">
            <a:spAutoFit/>
          </a:bodyPr>
          <a:lstStyle/>
          <a:p>
            <a:pPr algn="ctr">
              <a:lnSpc>
                <a:spcPct val="100000"/>
              </a:lnSpc>
              <a:buFontTx/>
            </a:pPr>
            <a:r>
              <a:rPr lang="zh-CN" altLang="en-US" sz="2800" b="1" dirty="0">
                <a:solidFill>
                  <a:srgbClr val="FF0000"/>
                </a:solidFill>
                <a:latin typeface="Arial" panose="020B0604020202020204" pitchFamily="34" charset="0"/>
                <a:ea typeface="微软雅黑" panose="020B0503020204020204" charset="-122"/>
              </a:rPr>
              <a:t>按劳分配为主、</a:t>
            </a:r>
          </a:p>
          <a:p>
            <a:pPr algn="ctr">
              <a:lnSpc>
                <a:spcPct val="100000"/>
              </a:lnSpc>
              <a:buFontTx/>
            </a:pPr>
            <a:r>
              <a:rPr lang="zh-CN" altLang="en-US" sz="2800" b="1" dirty="0">
                <a:solidFill>
                  <a:srgbClr val="FF0000"/>
                </a:solidFill>
                <a:latin typeface="Arial" panose="020B0604020202020204" pitchFamily="34" charset="0"/>
                <a:ea typeface="微软雅黑" panose="020B0503020204020204" charset="-122"/>
              </a:rPr>
              <a:t>多种分配方式并存</a:t>
            </a:r>
          </a:p>
        </p:txBody>
      </p:sp>
      <p:sp>
        <p:nvSpPr>
          <p:cNvPr id="6" name="Rectangle 27"/>
          <p:cNvSpPr/>
          <p:nvPr/>
        </p:nvSpPr>
        <p:spPr>
          <a:xfrm>
            <a:off x="6159487" y="1940329"/>
            <a:ext cx="5440748" cy="996315"/>
          </a:xfrm>
          <a:prstGeom prst="rect">
            <a:avLst/>
          </a:prstGeom>
          <a:noFill/>
          <a:ln w="9525">
            <a:noFill/>
          </a:ln>
        </p:spPr>
        <p:txBody>
          <a:bodyPr wrap="square" anchor="t">
            <a:spAutoFit/>
          </a:bodyPr>
          <a:lstStyle/>
          <a:p>
            <a:pPr algn="ctr">
              <a:lnSpc>
                <a:spcPct val="85000"/>
              </a:lnSpc>
              <a:spcBef>
                <a:spcPts val="1350"/>
              </a:spcBef>
              <a:buClr>
                <a:schemeClr val="accent1"/>
              </a:buClr>
              <a:buSzPct val="60000"/>
              <a:buFont typeface="Wingdings 2" panose="05020102010507070707" pitchFamily="18" charset="2"/>
            </a:pPr>
            <a:r>
              <a:rPr lang="zh-CN" altLang="zh-CN" sz="2800" b="1" dirty="0">
                <a:solidFill>
                  <a:srgbClr val="FF0000"/>
                </a:solidFill>
                <a:latin typeface="Arial" panose="020B0604020202020204" pitchFamily="34" charset="0"/>
                <a:ea typeface="微软雅黑" panose="020B0503020204020204" charset="-122"/>
              </a:rPr>
              <a:t>政企分开、简政放权；</a:t>
            </a:r>
          </a:p>
          <a:p>
            <a:pPr algn="ctr">
              <a:lnSpc>
                <a:spcPct val="85000"/>
              </a:lnSpc>
              <a:spcBef>
                <a:spcPts val="1350"/>
              </a:spcBef>
              <a:buClr>
                <a:schemeClr val="accent1"/>
              </a:buClr>
              <a:buSzPct val="60000"/>
              <a:buFont typeface="Wingdings 2" panose="05020102010507070707" pitchFamily="18" charset="2"/>
            </a:pPr>
            <a:r>
              <a:rPr lang="zh-CN" altLang="en-US" sz="2800" b="1" dirty="0">
                <a:solidFill>
                  <a:srgbClr val="FF0000"/>
                </a:solidFill>
                <a:latin typeface="Arial" panose="020B0604020202020204" pitchFamily="34" charset="0"/>
                <a:ea typeface="微软雅黑" panose="020B0503020204020204" charset="-122"/>
              </a:rPr>
              <a:t>企业自主经营、自负盈亏</a:t>
            </a:r>
          </a:p>
        </p:txBody>
      </p:sp>
      <p:sp>
        <p:nvSpPr>
          <p:cNvPr id="7" name="Rectangle 28"/>
          <p:cNvSpPr/>
          <p:nvPr/>
        </p:nvSpPr>
        <p:spPr>
          <a:xfrm>
            <a:off x="6349367" y="2953030"/>
            <a:ext cx="5718849" cy="737235"/>
          </a:xfrm>
          <a:prstGeom prst="rect">
            <a:avLst/>
          </a:prstGeom>
          <a:noFill/>
          <a:ln w="9525">
            <a:noFill/>
          </a:ln>
        </p:spPr>
        <p:txBody>
          <a:bodyPr wrap="square" anchor="t">
            <a:spAutoFit/>
          </a:bodyPr>
          <a:lstStyle/>
          <a:p>
            <a:pPr>
              <a:buFontTx/>
            </a:pPr>
            <a:r>
              <a:rPr lang="zh-CN" altLang="en-US" sz="2800" b="1" dirty="0">
                <a:solidFill>
                  <a:srgbClr val="FF0000"/>
                </a:solidFill>
                <a:latin typeface="Arial" panose="020B0604020202020204" pitchFamily="34" charset="0"/>
                <a:ea typeface="微软雅黑" panose="020B0503020204020204" charset="-122"/>
              </a:rPr>
              <a:t>公有制为主、多种所有制并存</a:t>
            </a:r>
          </a:p>
        </p:txBody>
      </p:sp>
      <p:sp>
        <p:nvSpPr>
          <p:cNvPr id="9" name="Rectangle 26"/>
          <p:cNvSpPr/>
          <p:nvPr/>
        </p:nvSpPr>
        <p:spPr>
          <a:xfrm>
            <a:off x="6014087" y="5125806"/>
            <a:ext cx="5585513" cy="953135"/>
          </a:xfrm>
          <a:prstGeom prst="rect">
            <a:avLst/>
          </a:prstGeom>
          <a:noFill/>
          <a:ln w="9525">
            <a:noFill/>
          </a:ln>
        </p:spPr>
        <p:txBody>
          <a:bodyPr wrap="square" anchor="t">
            <a:spAutoFit/>
          </a:bodyPr>
          <a:lstStyle/>
          <a:p>
            <a:pPr algn="ctr">
              <a:lnSpc>
                <a:spcPct val="100000"/>
              </a:lnSpc>
              <a:buFontTx/>
            </a:pPr>
            <a:r>
              <a:rPr lang="zh-CN" altLang="en-US" sz="2800" b="1" dirty="0">
                <a:solidFill>
                  <a:srgbClr val="FF0000"/>
                </a:solidFill>
                <a:latin typeface="Arial" panose="020B0604020202020204" pitchFamily="34" charset="0"/>
                <a:ea typeface="微软雅黑" panose="020B0503020204020204" charset="-122"/>
              </a:rPr>
              <a:t>十四大后，实行以股份制为主要形式的现代企业制度</a:t>
            </a:r>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87350" y="211455"/>
            <a:ext cx="11328400" cy="3707765"/>
          </a:xfrm>
          <a:prstGeom prst="rect">
            <a:avLst/>
          </a:prstGeom>
          <a:noFill/>
        </p:spPr>
        <p:txBody>
          <a:bodyPr wrap="square" rtlCol="0">
            <a:spAutoFit/>
          </a:bodyPr>
          <a:lstStyle/>
          <a:p>
            <a:pPr>
              <a:lnSpc>
                <a:spcPct val="140000"/>
              </a:lnSpc>
            </a:pPr>
            <a:r>
              <a:rPr lang="zh-CN" altLang="en-US" sz="2800">
                <a:latin typeface="微软雅黑" panose="020B0503020204020204" charset="-122"/>
                <a:ea typeface="微软雅黑" panose="020B0503020204020204" charset="-122"/>
                <a:cs typeface="微软雅黑" panose="020B0503020204020204" charset="-122"/>
              </a:rPr>
              <a:t>【</a:t>
            </a:r>
            <a:r>
              <a:rPr lang="en-US" altLang="zh-CN" sz="2800">
                <a:latin typeface="微软雅黑" panose="020B0503020204020204" charset="-122"/>
                <a:ea typeface="微软雅黑" panose="020B0503020204020204" charset="-122"/>
                <a:cs typeface="微软雅黑" panose="020B0503020204020204" charset="-122"/>
              </a:rPr>
              <a:t>3</a:t>
            </a:r>
            <a:r>
              <a:rPr lang="zh-CN" altLang="en-US" sz="2800">
                <a:latin typeface="微软雅黑" panose="020B0503020204020204" charset="-122"/>
                <a:ea typeface="微软雅黑" panose="020B0503020204020204" charset="-122"/>
                <a:cs typeface="微软雅黑" panose="020B0503020204020204" charset="-122"/>
              </a:rPr>
              <a:t>月华附四校联考】有人说到20世纪80年代初的情况指出：那时候年轻人如果考不上大学，就在家做点小生意，没有必要一定去务农。我在家待不住，就在深圳、广州与上海之间跑，贩卖牛仔裤。这一现象的出现是由于</a:t>
            </a:r>
          </a:p>
          <a:p>
            <a:pPr>
              <a:lnSpc>
                <a:spcPct val="140000"/>
              </a:lnSpc>
            </a:pPr>
            <a:r>
              <a:rPr lang="zh-CN" altLang="en-US" sz="2800">
                <a:latin typeface="微软雅黑" panose="020B0503020204020204" charset="-122"/>
                <a:ea typeface="微软雅黑" panose="020B0503020204020204" charset="-122"/>
                <a:cs typeface="微软雅黑" panose="020B0503020204020204" charset="-122"/>
              </a:rPr>
              <a:t>A．国家允许多种所有制经济并存 </a:t>
            </a:r>
            <a:r>
              <a:rPr lang="en-US" altLang="zh-CN" sz="2800">
                <a:latin typeface="微软雅黑" panose="020B0503020204020204" charset="-122"/>
                <a:ea typeface="微软雅黑" panose="020B0503020204020204" charset="-122"/>
                <a:cs typeface="微软雅黑" panose="020B0503020204020204" charset="-122"/>
              </a:rPr>
              <a:t>      </a:t>
            </a:r>
            <a:r>
              <a:rPr lang="zh-CN" altLang="en-US" sz="2800">
                <a:latin typeface="微软雅黑" panose="020B0503020204020204" charset="-122"/>
                <a:ea typeface="微软雅黑" panose="020B0503020204020204" charset="-122"/>
                <a:cs typeface="微软雅黑" panose="020B0503020204020204" charset="-122"/>
              </a:rPr>
              <a:t>B．农村温饱问题基本解决 </a:t>
            </a:r>
          </a:p>
          <a:p>
            <a:pPr>
              <a:lnSpc>
                <a:spcPct val="140000"/>
              </a:lnSpc>
            </a:pPr>
            <a:r>
              <a:rPr lang="zh-CN" altLang="en-US" sz="2800">
                <a:latin typeface="微软雅黑" panose="020B0503020204020204" charset="-122"/>
                <a:ea typeface="微软雅黑" panose="020B0503020204020204" charset="-122"/>
                <a:cs typeface="微软雅黑" panose="020B0503020204020204" charset="-122"/>
              </a:rPr>
              <a:t>C．沿海经济特区的数量逐渐增加 </a:t>
            </a:r>
            <a:r>
              <a:rPr lang="en-US" altLang="zh-CN" sz="2800">
                <a:latin typeface="微软雅黑" panose="020B0503020204020204" charset="-122"/>
                <a:ea typeface="微软雅黑" panose="020B0503020204020204" charset="-122"/>
                <a:cs typeface="微软雅黑" panose="020B0503020204020204" charset="-122"/>
              </a:rPr>
              <a:t>      </a:t>
            </a:r>
            <a:r>
              <a:rPr lang="zh-CN" altLang="en-US" sz="2800">
                <a:latin typeface="微软雅黑" panose="020B0503020204020204" charset="-122"/>
                <a:ea typeface="微软雅黑" panose="020B0503020204020204" charset="-122"/>
                <a:cs typeface="微软雅黑" panose="020B0503020204020204" charset="-122"/>
              </a:rPr>
              <a:t>D．社会认可市场经济体制</a:t>
            </a:r>
          </a:p>
        </p:txBody>
      </p:sp>
      <p:sp>
        <p:nvSpPr>
          <p:cNvPr id="3" name="文本框 2"/>
          <p:cNvSpPr txBox="1"/>
          <p:nvPr/>
        </p:nvSpPr>
        <p:spPr>
          <a:xfrm>
            <a:off x="387350" y="3919220"/>
            <a:ext cx="11705590" cy="2676525"/>
          </a:xfrm>
          <a:prstGeom prst="rect">
            <a:avLst/>
          </a:prstGeom>
          <a:noFill/>
        </p:spPr>
        <p:txBody>
          <a:bodyPr wrap="square" rtlCol="0">
            <a:spAutoFit/>
          </a:bodyPr>
          <a:lstStyle/>
          <a:p>
            <a:pPr>
              <a:lnSpc>
                <a:spcPct val="100000"/>
              </a:lnSpc>
            </a:pPr>
            <a:r>
              <a:rPr lang="zh-CN" altLang="en-US" sz="2800">
                <a:solidFill>
                  <a:srgbClr val="0000FF"/>
                </a:solidFill>
                <a:latin typeface="微软雅黑" panose="020B0503020204020204" charset="-122"/>
                <a:ea typeface="微软雅黑" panose="020B0503020204020204" charset="-122"/>
                <a:cs typeface="微软雅黑" panose="020B0503020204020204" charset="-122"/>
                <a:sym typeface="+mn-ea"/>
              </a:rPr>
              <a:t>农民可以做小生意，说明国家允许个体经济存在，故选</a:t>
            </a:r>
            <a:r>
              <a:rPr lang="en-US" altLang="zh-CN" sz="2800">
                <a:solidFill>
                  <a:srgbClr val="0000FF"/>
                </a:solidFill>
                <a:latin typeface="微软雅黑" panose="020B0503020204020204" charset="-122"/>
                <a:ea typeface="微软雅黑" panose="020B0503020204020204" charset="-122"/>
                <a:cs typeface="微软雅黑" panose="020B0503020204020204" charset="-122"/>
                <a:sym typeface="+mn-ea"/>
              </a:rPr>
              <a:t>A</a:t>
            </a:r>
            <a:r>
              <a:rPr lang="zh-CN" altLang="en-US" sz="2800">
                <a:solidFill>
                  <a:srgbClr val="0000FF"/>
                </a:solidFill>
                <a:latin typeface="微软雅黑" panose="020B0503020204020204" charset="-122"/>
                <a:ea typeface="微软雅黑" panose="020B0503020204020204" charset="-122"/>
                <a:cs typeface="微软雅黑" panose="020B0503020204020204" charset="-122"/>
                <a:sym typeface="+mn-ea"/>
              </a:rPr>
              <a:t>；</a:t>
            </a:r>
            <a:endParaRPr lang="zh-CN" altLang="en-US" sz="2800">
              <a:solidFill>
                <a:srgbClr val="0000FF"/>
              </a:solidFill>
              <a:latin typeface="微软雅黑" panose="020B0503020204020204" charset="-122"/>
              <a:ea typeface="微软雅黑" panose="020B0503020204020204" charset="-122"/>
              <a:cs typeface="微软雅黑" panose="020B0503020204020204" charset="-122"/>
            </a:endParaRPr>
          </a:p>
          <a:p>
            <a:pPr>
              <a:lnSpc>
                <a:spcPct val="100000"/>
              </a:lnSpc>
            </a:pPr>
            <a:r>
              <a:rPr lang="zh-CN" altLang="en-US" sz="2800">
                <a:solidFill>
                  <a:srgbClr val="0000FF"/>
                </a:solidFill>
                <a:latin typeface="微软雅黑" panose="020B0503020204020204" charset="-122"/>
                <a:ea typeface="微软雅黑" panose="020B0503020204020204" charset="-122"/>
                <a:cs typeface="微软雅黑" panose="020B0503020204020204" charset="-122"/>
              </a:rPr>
              <a:t>【必修二】</a:t>
            </a:r>
            <a:r>
              <a:rPr lang="en-US" sz="2800">
                <a:solidFill>
                  <a:srgbClr val="0000FF"/>
                </a:solidFill>
                <a:latin typeface="微软雅黑" panose="020B0503020204020204" charset="-122"/>
                <a:ea typeface="微软雅黑" panose="020B0503020204020204" charset="-122"/>
                <a:cs typeface="微软雅黑" panose="020B0503020204020204" charset="-122"/>
              </a:rPr>
              <a:t>1987</a:t>
            </a:r>
            <a:r>
              <a:rPr lang="zh-CN" altLang="en-US" sz="2800">
                <a:solidFill>
                  <a:srgbClr val="0000FF"/>
                </a:solidFill>
                <a:latin typeface="微软雅黑" panose="020B0503020204020204" charset="-122"/>
                <a:ea typeface="微软雅黑" panose="020B0503020204020204" charset="-122"/>
                <a:cs typeface="微软雅黑" panose="020B0503020204020204" charset="-122"/>
              </a:rPr>
              <a:t>年中国已基本解决了过去几千年没有解决的温饱问题，排除</a:t>
            </a:r>
            <a:r>
              <a:rPr lang="en-US" altLang="zh-CN" sz="2800">
                <a:solidFill>
                  <a:srgbClr val="0000FF"/>
                </a:solidFill>
                <a:latin typeface="微软雅黑" panose="020B0503020204020204" charset="-122"/>
                <a:ea typeface="微软雅黑" panose="020B0503020204020204" charset="-122"/>
                <a:cs typeface="微软雅黑" panose="020B0503020204020204" charset="-122"/>
              </a:rPr>
              <a:t>B</a:t>
            </a:r>
            <a:r>
              <a:rPr lang="zh-CN" altLang="en-US" sz="2800">
                <a:solidFill>
                  <a:srgbClr val="0000FF"/>
                </a:solidFill>
                <a:latin typeface="微软雅黑" panose="020B0503020204020204" charset="-122"/>
                <a:ea typeface="微软雅黑" panose="020B0503020204020204" charset="-122"/>
                <a:cs typeface="微软雅黑" panose="020B0503020204020204" charset="-122"/>
              </a:rPr>
              <a:t>；</a:t>
            </a:r>
          </a:p>
          <a:p>
            <a:pPr>
              <a:lnSpc>
                <a:spcPct val="100000"/>
              </a:lnSpc>
            </a:pPr>
            <a:r>
              <a:rPr lang="zh-CN" altLang="en-US" sz="2800">
                <a:solidFill>
                  <a:srgbClr val="0000FF"/>
                </a:solidFill>
                <a:latin typeface="微软雅黑" panose="020B0503020204020204" charset="-122"/>
                <a:ea typeface="微软雅黑" panose="020B0503020204020204" charset="-122"/>
                <a:cs typeface="微软雅黑" panose="020B0503020204020204" charset="-122"/>
              </a:rPr>
              <a:t>广州、上海不属于沿海经济特区，</a:t>
            </a:r>
            <a:r>
              <a:rPr lang="en-US" altLang="zh-CN" sz="2800">
                <a:solidFill>
                  <a:srgbClr val="0000FF"/>
                </a:solidFill>
                <a:latin typeface="微软雅黑" panose="020B0503020204020204" charset="-122"/>
                <a:ea typeface="微软雅黑" panose="020B0503020204020204" charset="-122"/>
                <a:cs typeface="微软雅黑" panose="020B0503020204020204" charset="-122"/>
              </a:rPr>
              <a:t>1980</a:t>
            </a:r>
            <a:r>
              <a:rPr lang="zh-CN" altLang="en-US" sz="2800">
                <a:solidFill>
                  <a:srgbClr val="0000FF"/>
                </a:solidFill>
                <a:latin typeface="微软雅黑" panose="020B0503020204020204" charset="-122"/>
                <a:ea typeface="微软雅黑" panose="020B0503020204020204" charset="-122"/>
                <a:cs typeface="微软雅黑" panose="020B0503020204020204" charset="-122"/>
              </a:rPr>
              <a:t>年设立深圳、珠海、汕头、厦门为第一批经济特区，</a:t>
            </a:r>
            <a:r>
              <a:rPr lang="en-US" altLang="zh-CN" sz="2800">
                <a:solidFill>
                  <a:srgbClr val="0000FF"/>
                </a:solidFill>
                <a:latin typeface="微软雅黑" panose="020B0503020204020204" charset="-122"/>
                <a:ea typeface="微软雅黑" panose="020B0503020204020204" charset="-122"/>
                <a:cs typeface="微软雅黑" panose="020B0503020204020204" charset="-122"/>
              </a:rPr>
              <a:t>1988</a:t>
            </a:r>
            <a:r>
              <a:rPr lang="zh-CN" altLang="en-US" sz="2800">
                <a:solidFill>
                  <a:srgbClr val="0000FF"/>
                </a:solidFill>
                <a:latin typeface="微软雅黑" panose="020B0503020204020204" charset="-122"/>
                <a:ea typeface="微软雅黑" panose="020B0503020204020204" charset="-122"/>
                <a:cs typeface="微软雅黑" panose="020B0503020204020204" charset="-122"/>
              </a:rPr>
              <a:t>年增加海南经济特区，</a:t>
            </a:r>
            <a:r>
              <a:rPr lang="zh-CN" altLang="en-US" sz="2800">
                <a:solidFill>
                  <a:srgbClr val="0000FF"/>
                </a:solidFill>
                <a:latin typeface="微软雅黑" panose="020B0503020204020204" charset="-122"/>
                <a:ea typeface="微软雅黑" panose="020B0503020204020204" charset="-122"/>
                <a:cs typeface="微软雅黑" panose="020B0503020204020204" charset="-122"/>
                <a:sym typeface="+mn-ea"/>
              </a:rPr>
              <a:t>排除</a:t>
            </a:r>
            <a:r>
              <a:rPr lang="en-US" altLang="zh-CN" sz="2800">
                <a:solidFill>
                  <a:srgbClr val="0000FF"/>
                </a:solidFill>
                <a:latin typeface="微软雅黑" panose="020B0503020204020204" charset="-122"/>
                <a:ea typeface="微软雅黑" panose="020B0503020204020204" charset="-122"/>
                <a:cs typeface="微软雅黑" panose="020B0503020204020204" charset="-122"/>
                <a:sym typeface="+mn-ea"/>
              </a:rPr>
              <a:t>C</a:t>
            </a:r>
            <a:r>
              <a:rPr lang="zh-CN" altLang="en-US" sz="2800">
                <a:solidFill>
                  <a:srgbClr val="0000FF"/>
                </a:solidFill>
                <a:latin typeface="微软雅黑" panose="020B0503020204020204" charset="-122"/>
                <a:ea typeface="微软雅黑" panose="020B0503020204020204" charset="-122"/>
                <a:cs typeface="微软雅黑" panose="020B0503020204020204" charset="-122"/>
                <a:sym typeface="+mn-ea"/>
              </a:rPr>
              <a:t>；</a:t>
            </a:r>
          </a:p>
          <a:p>
            <a:pPr>
              <a:lnSpc>
                <a:spcPct val="100000"/>
              </a:lnSpc>
            </a:pPr>
            <a:r>
              <a:rPr lang="en-US" altLang="zh-CN" sz="2800">
                <a:solidFill>
                  <a:srgbClr val="0000FF"/>
                </a:solidFill>
                <a:latin typeface="微软雅黑" panose="020B0503020204020204" charset="-122"/>
                <a:ea typeface="微软雅黑" panose="020B0503020204020204" charset="-122"/>
                <a:cs typeface="微软雅黑" panose="020B0503020204020204" charset="-122"/>
                <a:sym typeface="+mn-ea"/>
              </a:rPr>
              <a:t>1992</a:t>
            </a:r>
            <a:r>
              <a:rPr lang="zh-CN" altLang="en-US" sz="2800">
                <a:solidFill>
                  <a:srgbClr val="0000FF"/>
                </a:solidFill>
                <a:latin typeface="微软雅黑" panose="020B0503020204020204" charset="-122"/>
                <a:ea typeface="微软雅黑" panose="020B0503020204020204" charset="-122"/>
                <a:cs typeface="微软雅黑" panose="020B0503020204020204" charset="-122"/>
                <a:sym typeface="+mn-ea"/>
              </a:rPr>
              <a:t>年中共十四大提出建立社会主义市场经济体制的目标，排除</a:t>
            </a:r>
            <a:r>
              <a:rPr lang="en-US" altLang="zh-CN" sz="2800">
                <a:solidFill>
                  <a:srgbClr val="0000FF"/>
                </a:solidFill>
                <a:latin typeface="微软雅黑" panose="020B0503020204020204" charset="-122"/>
                <a:ea typeface="微软雅黑" panose="020B0503020204020204" charset="-122"/>
                <a:cs typeface="微软雅黑" panose="020B0503020204020204" charset="-122"/>
                <a:sym typeface="+mn-ea"/>
              </a:rPr>
              <a:t>D</a:t>
            </a:r>
            <a:r>
              <a:rPr lang="zh-CN" altLang="en-US" sz="2800">
                <a:solidFill>
                  <a:srgbClr val="0000FF"/>
                </a:solidFill>
                <a:latin typeface="微软雅黑" panose="020B0503020204020204" charset="-122"/>
                <a:ea typeface="微软雅黑" panose="020B0503020204020204" charset="-122"/>
                <a:cs typeface="微软雅黑" panose="020B0503020204020204" charset="-122"/>
                <a:sym typeface="+mn-ea"/>
              </a:rPr>
              <a:t>。</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3586" name="文本框 2883585"/>
          <p:cNvSpPr txBox="1"/>
          <p:nvPr/>
        </p:nvSpPr>
        <p:spPr>
          <a:xfrm>
            <a:off x="176530" y="0"/>
            <a:ext cx="12666663" cy="4879975"/>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对外开放</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(1978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1980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年起先后建立深圳、珠海、汕头、厦门、海南五个经济特区。</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(2)1984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国家开放天津、上海等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个沿海港口城市。</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(3)1985</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开辟沿海经济开放区。</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(4)1992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决定开放内地部分省会城市、沿江沿边城市。</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(5)2001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加入世界贸易组织。</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(6)2013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设立上海自由贸易区。逐步形成</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_____________________________</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883587" name="文本框 2883586"/>
          <p:cNvSpPr txBox="1"/>
          <p:nvPr/>
        </p:nvSpPr>
        <p:spPr>
          <a:xfrm>
            <a:off x="5262880" y="3519488"/>
            <a:ext cx="751840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全方位、多层次、宽领域的对外</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83588" name="文本框 2883587"/>
          <p:cNvSpPr txBox="1"/>
          <p:nvPr/>
        </p:nvSpPr>
        <p:spPr>
          <a:xfrm>
            <a:off x="-163195" y="4103688"/>
            <a:ext cx="24066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开放格局</a:t>
            </a:r>
            <a:endParaRPr lang="zh-CN" altLang="en-US" dirty="0">
              <a:solidFill>
                <a:srgbClr val="FF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83587"/>
                                        </p:tgtEl>
                                        <p:attrNameLst>
                                          <p:attrName>style.visibility</p:attrName>
                                        </p:attrNameLst>
                                      </p:cBhvr>
                                      <p:to>
                                        <p:strVal val="visible"/>
                                      </p:to>
                                    </p:set>
                                    <p:animEffect transition="in" filter="blinds(horizontal)">
                                      <p:cBhvr>
                                        <p:cTn id="7" dur="500"/>
                                        <p:tgtEl>
                                          <p:spTgt spid="2883587"/>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883588"/>
                                        </p:tgtEl>
                                        <p:attrNameLst>
                                          <p:attrName>style.visibility</p:attrName>
                                        </p:attrNameLst>
                                      </p:cBhvr>
                                      <p:to>
                                        <p:strVal val="visible"/>
                                      </p:to>
                                    </p:set>
                                    <p:animEffect transition="in" filter="blinds(horizontal)">
                                      <p:cBhvr>
                                        <p:cTn id="10" dur="500"/>
                                        <p:tgtEl>
                                          <p:spTgt spid="28835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83587" grpId="0"/>
      <p:bldP spid="288358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67335" y="231775"/>
            <a:ext cx="11688445" cy="3707765"/>
          </a:xfrm>
          <a:prstGeom prst="rect">
            <a:avLst/>
          </a:prstGeom>
          <a:noFill/>
        </p:spPr>
        <p:txBody>
          <a:bodyPr wrap="square" rtlCol="0">
            <a:spAutoFit/>
          </a:bodyPr>
          <a:lstStyle/>
          <a:p>
            <a:pPr lvl="0" algn="l">
              <a:lnSpc>
                <a:spcPct val="140000"/>
              </a:lnSpc>
              <a:buClrTx/>
              <a:buSzTx/>
              <a:buFontTx/>
            </a:pPr>
            <a:r>
              <a:rPr lang="zh-CN" altLang="en-US" sz="2800">
                <a:latin typeface="微软雅黑" panose="020B0503020204020204" charset="-122"/>
                <a:ea typeface="微软雅黑" panose="020B0503020204020204" charset="-122"/>
                <a:cs typeface="微软雅黑" panose="020B0503020204020204" charset="-122"/>
                <a:sym typeface="+mn-ea"/>
              </a:rPr>
              <a:t>【</a:t>
            </a:r>
            <a:r>
              <a:rPr lang="en-US" altLang="zh-CN" sz="2800">
                <a:latin typeface="微软雅黑" panose="020B0503020204020204" charset="-122"/>
                <a:ea typeface="微软雅黑" panose="020B0503020204020204" charset="-122"/>
                <a:cs typeface="微软雅黑" panose="020B0503020204020204" charset="-122"/>
                <a:sym typeface="+mn-ea"/>
              </a:rPr>
              <a:t>2021</a:t>
            </a:r>
            <a:r>
              <a:rPr lang="zh-CN" altLang="en-US" sz="2800">
                <a:latin typeface="微软雅黑" panose="020B0503020204020204" charset="-122"/>
                <a:ea typeface="微软雅黑" panose="020B0503020204020204" charset="-122"/>
                <a:cs typeface="微软雅黑" panose="020B0503020204020204" charset="-122"/>
                <a:sym typeface="+mn-ea"/>
              </a:rPr>
              <a:t>年汕头一模】20世纪90年代以来，对外开放不再局限于沿海。在东北，黑龙江探索沿边开放；在西北，当年的丝绸之路再次成为经济往来的重要纽带；在西南，通往尼泊尔、印度的大小山口摆起了货摊；西南边陲的云南、广西也加入到开放的行列。这表明90年代以来，我国</a:t>
            </a:r>
          </a:p>
          <a:p>
            <a:pPr lvl="0" algn="l">
              <a:lnSpc>
                <a:spcPct val="140000"/>
              </a:lnSpc>
              <a:buClrTx/>
              <a:buSzTx/>
              <a:buFontTx/>
            </a:pPr>
            <a:r>
              <a:rPr lang="zh-CN" altLang="en-US" sz="2800">
                <a:latin typeface="微软雅黑" panose="020B0503020204020204" charset="-122"/>
                <a:ea typeface="微软雅黑" panose="020B0503020204020204" charset="-122"/>
                <a:cs typeface="微软雅黑" panose="020B0503020204020204" charset="-122"/>
                <a:sym typeface="+mn-ea"/>
              </a:rPr>
              <a:t>A．大力引进西方科技与资金           B．逐步建立市场经济体制</a:t>
            </a:r>
          </a:p>
          <a:p>
            <a:pPr lvl="0" algn="l">
              <a:lnSpc>
                <a:spcPct val="140000"/>
              </a:lnSpc>
              <a:buClrTx/>
              <a:buSzTx/>
              <a:buFontTx/>
            </a:pPr>
            <a:r>
              <a:rPr lang="zh-CN" altLang="en-US" sz="2800">
                <a:latin typeface="微软雅黑" panose="020B0503020204020204" charset="-122"/>
                <a:ea typeface="微软雅黑" panose="020B0503020204020204" charset="-122"/>
                <a:cs typeface="微软雅黑" panose="020B0503020204020204" charset="-122"/>
                <a:sym typeface="+mn-ea"/>
              </a:rPr>
              <a:t>C．积极应对世界格局的剧变           D．面向各种类型国家开放</a:t>
            </a:r>
          </a:p>
        </p:txBody>
      </p:sp>
      <p:sp>
        <p:nvSpPr>
          <p:cNvPr id="3" name="文本框 2"/>
          <p:cNvSpPr txBox="1"/>
          <p:nvPr/>
        </p:nvSpPr>
        <p:spPr>
          <a:xfrm>
            <a:off x="387350" y="4168775"/>
            <a:ext cx="11705590" cy="2330450"/>
          </a:xfrm>
          <a:prstGeom prst="rect">
            <a:avLst/>
          </a:prstGeom>
          <a:noFill/>
        </p:spPr>
        <p:txBody>
          <a:bodyPr wrap="square" rtlCol="0">
            <a:spAutoFit/>
          </a:bodyPr>
          <a:lstStyle/>
          <a:p>
            <a:pPr>
              <a:lnSpc>
                <a:spcPct val="130000"/>
              </a:lnSpc>
            </a:pPr>
            <a:r>
              <a:rPr lang="en-US" sz="2800">
                <a:solidFill>
                  <a:srgbClr val="0000FF"/>
                </a:solidFill>
                <a:latin typeface="微软雅黑" panose="020B0503020204020204" charset="-122"/>
                <a:ea typeface="微软雅黑" panose="020B0503020204020204" charset="-122"/>
                <a:cs typeface="微软雅黑" panose="020B0503020204020204" charset="-122"/>
                <a:sym typeface="+mn-ea"/>
              </a:rPr>
              <a:t>A</a:t>
            </a:r>
            <a:r>
              <a:rPr lang="zh-CN" altLang="en-US" sz="2800">
                <a:solidFill>
                  <a:srgbClr val="0000FF"/>
                </a:solidFill>
                <a:latin typeface="微软雅黑" panose="020B0503020204020204" charset="-122"/>
                <a:ea typeface="微软雅黑" panose="020B0503020204020204" charset="-122"/>
                <a:cs typeface="微软雅黑" panose="020B0503020204020204" charset="-122"/>
                <a:sym typeface="+mn-ea"/>
              </a:rPr>
              <a:t>选项没体现；</a:t>
            </a:r>
          </a:p>
          <a:p>
            <a:pPr>
              <a:lnSpc>
                <a:spcPct val="130000"/>
              </a:lnSpc>
            </a:pPr>
            <a:r>
              <a:rPr lang="en-US" altLang="zh-CN" sz="2800">
                <a:solidFill>
                  <a:srgbClr val="0000FF"/>
                </a:solidFill>
                <a:latin typeface="微软雅黑" panose="020B0503020204020204" charset="-122"/>
                <a:ea typeface="微软雅黑" panose="020B0503020204020204" charset="-122"/>
                <a:cs typeface="微软雅黑" panose="020B0503020204020204" charset="-122"/>
                <a:sym typeface="+mn-ea"/>
              </a:rPr>
              <a:t>B</a:t>
            </a:r>
            <a:r>
              <a:rPr lang="zh-CN" altLang="en-US" sz="2800">
                <a:solidFill>
                  <a:srgbClr val="0000FF"/>
                </a:solidFill>
                <a:latin typeface="微软雅黑" panose="020B0503020204020204" charset="-122"/>
                <a:ea typeface="微软雅黑" panose="020B0503020204020204" charset="-122"/>
                <a:cs typeface="微软雅黑" panose="020B0503020204020204" charset="-122"/>
                <a:sym typeface="+mn-ea"/>
              </a:rPr>
              <a:t>选项，建立市场经济体制与扩大对外开放不符合；</a:t>
            </a:r>
          </a:p>
          <a:p>
            <a:pPr>
              <a:lnSpc>
                <a:spcPct val="130000"/>
              </a:lnSpc>
            </a:pPr>
            <a:r>
              <a:rPr lang="zh-CN" altLang="en-US" sz="2800">
                <a:solidFill>
                  <a:srgbClr val="0000FF"/>
                </a:solidFill>
                <a:latin typeface="微软雅黑" panose="020B0503020204020204" charset="-122"/>
                <a:ea typeface="微软雅黑" panose="020B0503020204020204" charset="-122"/>
                <a:cs typeface="微软雅黑" panose="020B0503020204020204" charset="-122"/>
                <a:sym typeface="+mn-ea"/>
              </a:rPr>
              <a:t>C积极应对世界格局的剧变与发展边境地区的开放不符。</a:t>
            </a:r>
          </a:p>
          <a:p>
            <a:pPr>
              <a:lnSpc>
                <a:spcPct val="130000"/>
              </a:lnSpc>
            </a:pPr>
            <a:r>
              <a:rPr lang="zh-CN" altLang="en-US" sz="2800">
                <a:solidFill>
                  <a:srgbClr val="0000FF"/>
                </a:solidFill>
                <a:latin typeface="微软雅黑" panose="020B0503020204020204" charset="-122"/>
                <a:ea typeface="微软雅黑" panose="020B0503020204020204" charset="-122"/>
                <a:cs typeface="微软雅黑" panose="020B0503020204020204" charset="-122"/>
                <a:sym typeface="宋体" panose="02010600030101010101" pitchFamily="2" charset="-122"/>
              </a:rPr>
              <a:t>“全方位”：对世界所有国家和地区开放，无论发达国家还是发展中国家；</a:t>
            </a:r>
            <a:endParaRPr lang="zh-CN" altLang="en-US" sz="2800">
              <a:solidFill>
                <a:srgbClr val="0000FF"/>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2562" name="文本框 2882561"/>
          <p:cNvSpPr txBox="1"/>
          <p:nvPr/>
        </p:nvSpPr>
        <p:spPr>
          <a:xfrm>
            <a:off x="251460" y="400050"/>
            <a:ext cx="12927013" cy="3117215"/>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市场经济体制确立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(1992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确立目标</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:1992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年中共十四大提出我国经济体制改革的目标是</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发展：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1997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年中共十五大提出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是社会主义市场经济的重要组</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成部分；</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到</a:t>
            </a:r>
            <a:r>
              <a:rPr lang="en-US" altLang="zh-CN">
                <a:solidFill>
                  <a:srgbClr val="FF0000"/>
                </a:solidFill>
                <a:latin typeface="微软雅黑" panose="020B0503020204020204" charset="-122"/>
                <a:ea typeface="微软雅黑" panose="020B0503020204020204" charset="-122"/>
                <a:cs typeface="微软雅黑" panose="020B0503020204020204" charset="-122"/>
              </a:rPr>
              <a:t>21</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世纪初，社会主义商品市场体系基本建立。</a:t>
            </a:r>
          </a:p>
        </p:txBody>
      </p:sp>
      <p:sp>
        <p:nvSpPr>
          <p:cNvPr id="2882563" name="文本框 2882562"/>
          <p:cNvSpPr txBox="1"/>
          <p:nvPr/>
        </p:nvSpPr>
        <p:spPr>
          <a:xfrm>
            <a:off x="8889048" y="935038"/>
            <a:ext cx="337502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建立社会主</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82564" name="文本框 2882563"/>
          <p:cNvSpPr txBox="1"/>
          <p:nvPr/>
        </p:nvSpPr>
        <p:spPr>
          <a:xfrm>
            <a:off x="-662940" y="1531938"/>
            <a:ext cx="455930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义市场经济体制</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82565" name="文本框 2882564"/>
          <p:cNvSpPr txBox="1"/>
          <p:nvPr/>
        </p:nvSpPr>
        <p:spPr>
          <a:xfrm>
            <a:off x="4370388" y="2086293"/>
            <a:ext cx="396557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非公有制经济</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3" name="文本框 2"/>
          <p:cNvSpPr txBox="1"/>
          <p:nvPr/>
        </p:nvSpPr>
        <p:spPr>
          <a:xfrm>
            <a:off x="478790" y="3728085"/>
            <a:ext cx="11359515" cy="650875"/>
          </a:xfrm>
          <a:prstGeom prst="rect">
            <a:avLst/>
          </a:prstGeom>
          <a:noFill/>
        </p:spPr>
        <p:txBody>
          <a:bodyPr wrap="square" rtlCol="0">
            <a:spAutoFit/>
          </a:bodyPr>
          <a:lstStyle/>
          <a:p>
            <a:pPr>
              <a:lnSpc>
                <a:spcPct val="130000"/>
              </a:lnSpc>
            </a:pPr>
            <a:r>
              <a:rPr lang="en-US" sz="2800">
                <a:solidFill>
                  <a:srgbClr val="0000FF"/>
                </a:solidFill>
                <a:latin typeface="微软雅黑" panose="020B0503020204020204" charset="-122"/>
                <a:ea typeface="微软雅黑" panose="020B0503020204020204" charset="-122"/>
                <a:cs typeface="微软雅黑" panose="020B0503020204020204" charset="-122"/>
                <a:sym typeface="+mn-ea"/>
              </a:rPr>
              <a:t>2001</a:t>
            </a:r>
            <a:r>
              <a:rPr lang="zh-CN" altLang="en-US" sz="2800">
                <a:solidFill>
                  <a:srgbClr val="0000FF"/>
                </a:solidFill>
                <a:latin typeface="微软雅黑" panose="020B0503020204020204" charset="-122"/>
                <a:ea typeface="微软雅黑" panose="020B0503020204020204" charset="-122"/>
                <a:cs typeface="微软雅黑" panose="020B0503020204020204" charset="-122"/>
                <a:sym typeface="+mn-ea"/>
              </a:rPr>
              <a:t>年中国加入世贸组织，进一步完善了社会主义市场经济体制。</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82563"/>
                                        </p:tgtEl>
                                        <p:attrNameLst>
                                          <p:attrName>style.visibility</p:attrName>
                                        </p:attrNameLst>
                                      </p:cBhvr>
                                      <p:to>
                                        <p:strVal val="visible"/>
                                      </p:to>
                                    </p:set>
                                    <p:animEffect transition="in" filter="blinds(horizontal)">
                                      <p:cBhvr>
                                        <p:cTn id="7" dur="500"/>
                                        <p:tgtEl>
                                          <p:spTgt spid="288256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882564"/>
                                        </p:tgtEl>
                                        <p:attrNameLst>
                                          <p:attrName>style.visibility</p:attrName>
                                        </p:attrNameLst>
                                      </p:cBhvr>
                                      <p:to>
                                        <p:strVal val="visible"/>
                                      </p:to>
                                    </p:set>
                                    <p:animEffect transition="in" filter="blinds(horizontal)">
                                      <p:cBhvr>
                                        <p:cTn id="10" dur="500"/>
                                        <p:tgtEl>
                                          <p:spTgt spid="2882564"/>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2882565"/>
                                        </p:tgtEl>
                                        <p:attrNameLst>
                                          <p:attrName>style.visibility</p:attrName>
                                        </p:attrNameLst>
                                      </p:cBhvr>
                                      <p:to>
                                        <p:strVal val="visible"/>
                                      </p:to>
                                    </p:set>
                                    <p:animEffect transition="in" filter="blinds(horizontal)">
                                      <p:cBhvr>
                                        <p:cTn id="15" dur="500"/>
                                        <p:tgtEl>
                                          <p:spTgt spid="2882565"/>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500" fill="hold"/>
                                        <p:tgtEl>
                                          <p:spTgt spid="3"/>
                                        </p:tgtEl>
                                        <p:attrNameLst>
                                          <p:attrName>ppt_x</p:attrName>
                                        </p:attrNameLst>
                                      </p:cBhvr>
                                      <p:tavLst>
                                        <p:tav tm="0">
                                          <p:val>
                                            <p:strVal val="#ppt_x"/>
                                          </p:val>
                                        </p:tav>
                                        <p:tav tm="100000">
                                          <p:val>
                                            <p:strVal val="#ppt_x"/>
                                          </p:val>
                                        </p:tav>
                                      </p:tavLst>
                                    </p:anim>
                                    <p:anim calcmode="lin" valueType="num">
                                      <p:cBhvr additive="base">
                                        <p:cTn id="21"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82563" grpId="0"/>
      <p:bldP spid="2882564" grpId="0"/>
      <p:bldP spid="2882565" grpId="0"/>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4610" name="文本框 2884609"/>
          <p:cNvSpPr txBox="1"/>
          <p:nvPr/>
        </p:nvSpPr>
        <p:spPr>
          <a:xfrm>
            <a:off x="255270" y="198755"/>
            <a:ext cx="11634788" cy="712788"/>
          </a:xfrm>
          <a:prstGeom prst="rect">
            <a:avLst/>
          </a:prstGeom>
          <a:noFill/>
          <a:ln w="9525">
            <a:noFill/>
          </a:ln>
        </p:spPr>
        <p:txBody>
          <a:bodyPr lIns="117176" tIns="58589" rIns="117176" bIns="58589">
            <a:spAutoFit/>
          </a:bodyPr>
          <a:lstStyle/>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三</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现代社会生活的变迁</a:t>
            </a:r>
            <a:endParaRPr lang="zh-CN" altLang="en-US">
              <a:latin typeface="宋体" panose="02010600030101010101" pitchFamily="2" charset="-122"/>
              <a:ea typeface="Times New Roman" panose="02020603050405020304" pitchFamily="18" charset="0"/>
            </a:endParaRPr>
          </a:p>
        </p:txBody>
      </p:sp>
      <p:graphicFrame>
        <p:nvGraphicFramePr>
          <p:cNvPr id="2884787" name="表格 2884786"/>
          <p:cNvGraphicFramePr/>
          <p:nvPr>
            <p:custDataLst>
              <p:tags r:id="rId1"/>
            </p:custDataLst>
          </p:nvPr>
        </p:nvGraphicFramePr>
        <p:xfrm>
          <a:off x="339408" y="1216343"/>
          <a:ext cx="11510963" cy="2216150"/>
        </p:xfrm>
        <a:graphic>
          <a:graphicData uri="http://schemas.openxmlformats.org/drawingml/2006/table">
            <a:tbl>
              <a:tblPr/>
              <a:tblGrid>
                <a:gridCol w="879475">
                  <a:extLst>
                    <a:ext uri="{9D8B030D-6E8A-4147-A177-3AD203B41FA5}">
                      <a16:colId xmlns:a16="http://schemas.microsoft.com/office/drawing/2014/main" val="20000"/>
                    </a:ext>
                  </a:extLst>
                </a:gridCol>
                <a:gridCol w="1155700">
                  <a:extLst>
                    <a:ext uri="{9D8B030D-6E8A-4147-A177-3AD203B41FA5}">
                      <a16:colId xmlns:a16="http://schemas.microsoft.com/office/drawing/2014/main" val="20001"/>
                    </a:ext>
                  </a:extLst>
                </a:gridCol>
                <a:gridCol w="9475788">
                  <a:extLst>
                    <a:ext uri="{9D8B030D-6E8A-4147-A177-3AD203B41FA5}">
                      <a16:colId xmlns:a16="http://schemas.microsoft.com/office/drawing/2014/main" val="20002"/>
                    </a:ext>
                  </a:extLst>
                </a:gridCol>
              </a:tblGrid>
              <a:tr h="909638">
                <a:tc rowSpan="2">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社会生活</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社会习俗</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a:latin typeface="宋体" panose="02010600030101010101" pitchFamily="2" charset="-122"/>
                        </a:rPr>
                        <a:t>20</a:t>
                      </a:r>
                      <a:r>
                        <a:rPr lang="zh-CN" altLang="en-US" sz="2600" b="1" dirty="0">
                          <a:latin typeface="宋体" panose="02010600030101010101" pitchFamily="2" charset="-122"/>
                        </a:rPr>
                        <a:t>世纪</a:t>
                      </a:r>
                      <a:r>
                        <a:rPr lang="en-US" altLang="zh-CN" sz="2600" b="1">
                          <a:latin typeface="宋体" panose="02010600030101010101" pitchFamily="2" charset="-122"/>
                        </a:rPr>
                        <a:t>50-70</a:t>
                      </a:r>
                      <a:r>
                        <a:rPr lang="zh-CN" altLang="en-US" sz="2600" b="1" dirty="0">
                          <a:latin typeface="宋体" panose="02010600030101010101" pitchFamily="2" charset="-122"/>
                        </a:rPr>
                        <a:t>年代</a:t>
                      </a:r>
                      <a:r>
                        <a:rPr lang="en-US" altLang="zh-CN" sz="2600" b="1">
                          <a:latin typeface="宋体" panose="02010600030101010101" pitchFamily="2" charset="-122"/>
                        </a:rPr>
                        <a:t>,</a:t>
                      </a:r>
                      <a:r>
                        <a:rPr lang="zh-CN" altLang="en-US" sz="2600" b="1" dirty="0">
                          <a:latin typeface="宋体" panose="02010600030101010101" pitchFamily="2" charset="-122"/>
                        </a:rPr>
                        <a:t>勤俭节约、无私奉献是中国社会风尚的主流</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306512">
                <a:tc vMerge="1">
                  <a:txBody>
                    <a:bodyPr/>
                    <a:lstStyle/>
                    <a:p>
                      <a:endParaRPr lang="zh-CN"/>
                    </a:p>
                  </a:txBody>
                  <a:tcP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B w="28575" cap="flat" cmpd="sng">
                      <a:solidFill>
                        <a:schemeClr val="tx1"/>
                      </a:solidFill>
                      <a:prstDash val="solid"/>
                      <a:headEnd type="none" w="med" len="med"/>
                      <a:tailEnd type="none" w="med" len="med"/>
                    </a:lnB>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生活水平</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a:latin typeface="宋体" panose="02010600030101010101" pitchFamily="2" charset="-122"/>
                        </a:rPr>
                        <a:t>20</a:t>
                      </a:r>
                      <a:r>
                        <a:rPr lang="zh-CN" altLang="en-US" sz="2600" b="1" dirty="0">
                          <a:latin typeface="宋体" panose="02010600030101010101" pitchFamily="2" charset="-122"/>
                        </a:rPr>
                        <a:t>世纪</a:t>
                      </a:r>
                      <a:r>
                        <a:rPr lang="en-US" altLang="zh-CN" sz="2600" b="1">
                          <a:latin typeface="宋体" panose="02010600030101010101" pitchFamily="2" charset="-122"/>
                        </a:rPr>
                        <a:t>50-70</a:t>
                      </a:r>
                      <a:r>
                        <a:rPr lang="zh-CN" altLang="en-US" sz="2600" b="1" dirty="0">
                          <a:latin typeface="宋体" panose="02010600030101010101" pitchFamily="2" charset="-122"/>
                        </a:rPr>
                        <a:t>年代</a:t>
                      </a:r>
                      <a:r>
                        <a:rPr lang="en-US" altLang="zh-CN" sz="2600" b="1">
                          <a:latin typeface="宋体" panose="02010600030101010101" pitchFamily="2" charset="-122"/>
                        </a:rPr>
                        <a:t>,</a:t>
                      </a:r>
                      <a:r>
                        <a:rPr lang="zh-CN" altLang="en-US" sz="2600" b="1" dirty="0">
                          <a:latin typeface="宋体" panose="02010600030101010101" pitchFamily="2" charset="-122"/>
                        </a:rPr>
                        <a:t>物资比较匮乏</a:t>
                      </a:r>
                      <a:r>
                        <a:rPr lang="en-US" altLang="zh-CN" sz="2600" b="1">
                          <a:latin typeface="宋体" panose="02010600030101010101" pitchFamily="2" charset="-122"/>
                        </a:rPr>
                        <a:t>,</a:t>
                      </a:r>
                      <a:r>
                        <a:rPr lang="zh-CN" altLang="en-US" sz="2600" b="1" dirty="0">
                          <a:latin typeface="宋体" panose="02010600030101010101" pitchFamily="2" charset="-122"/>
                        </a:rPr>
                        <a:t>许多生活必需品要</a:t>
                      </a:r>
                      <a:r>
                        <a:rPr lang="zh-CN" altLang="en-US" sz="2600" b="1" dirty="0">
                          <a:solidFill>
                            <a:srgbClr val="FF0000"/>
                          </a:solidFill>
                          <a:latin typeface="宋体" panose="02010600030101010101" pitchFamily="2" charset="-122"/>
                        </a:rPr>
                        <a:t>凭票证计</a:t>
                      </a:r>
                    </a:p>
                    <a:p>
                      <a:pPr marL="0" lvl="0" indent="0">
                        <a:lnSpc>
                          <a:spcPct val="100000"/>
                        </a:lnSpc>
                        <a:spcBef>
                          <a:spcPct val="0"/>
                        </a:spcBef>
                        <a:buFontTx/>
                        <a:buNone/>
                      </a:pPr>
                      <a:r>
                        <a:rPr lang="en-US" altLang="zh-CN" sz="2600" b="1" dirty="0">
                          <a:solidFill>
                            <a:srgbClr val="FF0000"/>
                          </a:solidFill>
                          <a:latin typeface="宋体" panose="02010600030101010101" pitchFamily="2" charset="-122"/>
                        </a:rPr>
                        <a:t>划供应</a:t>
                      </a:r>
                      <a:r>
                        <a:rPr lang="zh-CN" altLang="en-US" sz="2600" b="1" dirty="0">
                          <a:latin typeface="宋体" panose="02010600030101010101" pitchFamily="2" charset="-122"/>
                        </a:rPr>
                        <a:t>。生活水平总体较低。改革开放后</a:t>
                      </a:r>
                      <a:r>
                        <a:rPr lang="en-US" altLang="zh-CN" sz="2600" b="1">
                          <a:latin typeface="宋体" panose="02010600030101010101" pitchFamily="2" charset="-122"/>
                        </a:rPr>
                        <a:t>,</a:t>
                      </a:r>
                      <a:r>
                        <a:rPr lang="zh-CN" altLang="en-US" sz="2600" b="1" dirty="0">
                          <a:latin typeface="宋体" panose="02010600030101010101" pitchFamily="2" charset="-122"/>
                        </a:rPr>
                        <a:t>衣食住行发生了翻</a:t>
                      </a:r>
                    </a:p>
                    <a:p>
                      <a:pPr marL="0" lvl="0" indent="0">
                        <a:lnSpc>
                          <a:spcPct val="100000"/>
                        </a:lnSpc>
                        <a:spcBef>
                          <a:spcPct val="0"/>
                        </a:spcBef>
                        <a:buFontTx/>
                        <a:buNone/>
                      </a:pPr>
                      <a:r>
                        <a:rPr lang="zh-CN" altLang="en-US" sz="2600" b="1" dirty="0">
                          <a:latin typeface="宋体" panose="02010600030101010101" pitchFamily="2" charset="-122"/>
                        </a:rPr>
                        <a:t>天覆地的变化</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6498" name="表格 3006497"/>
          <p:cNvGraphicFramePr/>
          <p:nvPr/>
        </p:nvGraphicFramePr>
        <p:xfrm>
          <a:off x="303213" y="1517650"/>
          <a:ext cx="11453813" cy="3760788"/>
        </p:xfrm>
        <a:graphic>
          <a:graphicData uri="http://schemas.openxmlformats.org/drawingml/2006/table">
            <a:tbl>
              <a:tblPr/>
              <a:tblGrid>
                <a:gridCol w="755650">
                  <a:extLst>
                    <a:ext uri="{9D8B030D-6E8A-4147-A177-3AD203B41FA5}">
                      <a16:colId xmlns:a16="http://schemas.microsoft.com/office/drawing/2014/main" val="20000"/>
                    </a:ext>
                  </a:extLst>
                </a:gridCol>
                <a:gridCol w="1176338">
                  <a:extLst>
                    <a:ext uri="{9D8B030D-6E8A-4147-A177-3AD203B41FA5}">
                      <a16:colId xmlns:a16="http://schemas.microsoft.com/office/drawing/2014/main" val="20001"/>
                    </a:ext>
                  </a:extLst>
                </a:gridCol>
                <a:gridCol w="9521825">
                  <a:extLst>
                    <a:ext uri="{9D8B030D-6E8A-4147-A177-3AD203B41FA5}">
                      <a16:colId xmlns:a16="http://schemas.microsoft.com/office/drawing/2014/main" val="20002"/>
                    </a:ext>
                  </a:extLst>
                </a:gridCol>
              </a:tblGrid>
              <a:tr h="1941513">
                <a:tc rowSpan="3">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交通事业</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铁路</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30000"/>
                        </a:lnSpc>
                        <a:spcBef>
                          <a:spcPct val="0"/>
                        </a:spcBef>
                        <a:buFontTx/>
                        <a:buNone/>
                      </a:pPr>
                      <a:r>
                        <a:rPr lang="en-US" altLang="zh-CN" sz="2600" b="1">
                          <a:latin typeface="宋体" panose="02010600030101010101" pitchFamily="2" charset="-122"/>
                        </a:rPr>
                        <a:t>(1)</a:t>
                      </a:r>
                      <a:r>
                        <a:rPr lang="zh-CN" altLang="en-US" sz="2600" b="1" dirty="0">
                          <a:latin typeface="宋体" panose="02010600030101010101" pitchFamily="2" charset="-122"/>
                        </a:rPr>
                        <a:t>新中国成立后</a:t>
                      </a:r>
                      <a:r>
                        <a:rPr lang="en-US" altLang="zh-CN" sz="2600" b="1">
                          <a:latin typeface="宋体" panose="02010600030101010101" pitchFamily="2" charset="-122"/>
                        </a:rPr>
                        <a:t>,</a:t>
                      </a:r>
                      <a:r>
                        <a:rPr lang="zh-CN" altLang="en-US" sz="2600" b="1" dirty="0">
                          <a:latin typeface="宋体" panose="02010600030101010101" pitchFamily="2" charset="-122"/>
                        </a:rPr>
                        <a:t>先后建成宝成、兰新等铁路</a:t>
                      </a:r>
                      <a:r>
                        <a:rPr lang="en-US" altLang="zh-CN" sz="2600" b="1">
                          <a:latin typeface="宋体" panose="02010600030101010101" pitchFamily="2" charset="-122"/>
                        </a:rPr>
                        <a:t>,2006</a:t>
                      </a:r>
                      <a:r>
                        <a:rPr lang="zh-CN" altLang="en-US" sz="2600" b="1" dirty="0">
                          <a:latin typeface="宋体" panose="02010600030101010101" pitchFamily="2" charset="-122"/>
                        </a:rPr>
                        <a:t>年</a:t>
                      </a:r>
                      <a:r>
                        <a:rPr lang="en-US" altLang="zh-CN" sz="2600" b="1">
                          <a:latin typeface="宋体" panose="02010600030101010101" pitchFamily="2" charset="-122"/>
                        </a:rPr>
                        <a:t>,_____</a:t>
                      </a:r>
                    </a:p>
                    <a:p>
                      <a:pPr marL="0" lvl="0" indent="0">
                        <a:lnSpc>
                          <a:spcPct val="130000"/>
                        </a:lnSpc>
                        <a:spcBef>
                          <a:spcPct val="0"/>
                        </a:spcBef>
                        <a:buFontTx/>
                        <a:buNone/>
                      </a:pPr>
                      <a:r>
                        <a:rPr lang="en-US" altLang="zh-CN" sz="2600" b="1">
                          <a:latin typeface="宋体" panose="02010600030101010101" pitchFamily="2" charset="-122"/>
                        </a:rPr>
                        <a:t>_____</a:t>
                      </a:r>
                      <a:r>
                        <a:rPr lang="zh-CN" altLang="en-US" sz="2600" b="1" dirty="0">
                          <a:latin typeface="宋体" panose="02010600030101010101" pitchFamily="2" charset="-122"/>
                        </a:rPr>
                        <a:t>全线通车</a:t>
                      </a:r>
                      <a:r>
                        <a:rPr lang="en-US" altLang="zh-CN" sz="2600" b="1">
                          <a:latin typeface="宋体" panose="02010600030101010101" pitchFamily="2" charset="-122"/>
                        </a:rPr>
                        <a:t>,</a:t>
                      </a:r>
                      <a:r>
                        <a:rPr lang="zh-CN" altLang="en-US" sz="2600" b="1" dirty="0">
                          <a:latin typeface="宋体" panose="02010600030101010101" pitchFamily="2" charset="-122"/>
                        </a:rPr>
                        <a:t>加强了内地与西北、西南地区的沟通</a:t>
                      </a:r>
                      <a:r>
                        <a:rPr lang="en-US" altLang="zh-CN" sz="2600" b="1">
                          <a:latin typeface="宋体" panose="02010600030101010101" pitchFamily="2" charset="-122"/>
                        </a:rPr>
                        <a:t>,</a:t>
                      </a:r>
                      <a:r>
                        <a:rPr lang="zh-CN" altLang="en-US" sz="2600" b="1" dirty="0">
                          <a:latin typeface="宋体" panose="02010600030101010101" pitchFamily="2" charset="-122"/>
                        </a:rPr>
                        <a:t>带来了</a:t>
                      </a:r>
                    </a:p>
                    <a:p>
                      <a:pPr marL="0" lvl="0" indent="0">
                        <a:lnSpc>
                          <a:spcPct val="100000"/>
                        </a:lnSpc>
                        <a:spcBef>
                          <a:spcPct val="0"/>
                        </a:spcBef>
                        <a:buFontTx/>
                        <a:buNone/>
                      </a:pPr>
                      <a:r>
                        <a:rPr lang="zh-CN" altLang="en-US" sz="2600" b="1" dirty="0">
                          <a:latin typeface="宋体" panose="02010600030101010101" pitchFamily="2" charset="-122"/>
                        </a:rPr>
                        <a:t>经济的繁荣</a:t>
                      </a:r>
                      <a:r>
                        <a:rPr lang="en-US" altLang="zh-CN" sz="2600" b="1">
                          <a:latin typeface="宋体" panose="02010600030101010101" pitchFamily="2" charset="-122"/>
                        </a:rPr>
                        <a:t>;(2)</a:t>
                      </a:r>
                      <a:r>
                        <a:rPr lang="zh-CN" altLang="en-US" sz="2600" b="1" dirty="0">
                          <a:latin typeface="宋体" panose="02010600030101010101" pitchFamily="2" charset="-122"/>
                        </a:rPr>
                        <a:t>高铁迅猛发展</a:t>
                      </a:r>
                      <a:r>
                        <a:rPr lang="en-US" altLang="zh-CN" sz="2600" b="1">
                          <a:latin typeface="宋体" panose="02010600030101010101" pitchFamily="2" charset="-122"/>
                        </a:rPr>
                        <a:t>,</a:t>
                      </a:r>
                      <a:r>
                        <a:rPr lang="zh-CN" altLang="en-US" sz="2600" b="1" dirty="0">
                          <a:latin typeface="宋体" panose="02010600030101010101" pitchFamily="2" charset="-122"/>
                        </a:rPr>
                        <a:t>加快了交往节奏</a:t>
                      </a:r>
                      <a:r>
                        <a:rPr lang="en-US" altLang="zh-CN" sz="2600" b="1">
                          <a:latin typeface="宋体" panose="02010600030101010101" pitchFamily="2" charset="-122"/>
                        </a:rPr>
                        <a:t>,</a:t>
                      </a:r>
                      <a:r>
                        <a:rPr lang="zh-CN" altLang="en-US" sz="2600" b="1" dirty="0">
                          <a:latin typeface="宋体" panose="02010600030101010101" pitchFamily="2" charset="-122"/>
                        </a:rPr>
                        <a:t>提高了出行</a:t>
                      </a:r>
                    </a:p>
                    <a:p>
                      <a:pPr marL="0" lvl="0" indent="0">
                        <a:lnSpc>
                          <a:spcPct val="100000"/>
                        </a:lnSpc>
                        <a:spcBef>
                          <a:spcPct val="0"/>
                        </a:spcBef>
                        <a:buFontTx/>
                        <a:buNone/>
                      </a:pPr>
                      <a:r>
                        <a:rPr lang="zh-CN" altLang="en-US" sz="2600" b="1" dirty="0">
                          <a:latin typeface="宋体" panose="02010600030101010101" pitchFamily="2" charset="-122"/>
                        </a:rPr>
                        <a:t>效率</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306512">
                <a:tc vMerge="1">
                  <a:txBody>
                    <a:bodyPr/>
                    <a:lstStyle/>
                    <a:p>
                      <a:endParaRPr lang="zh-CN"/>
                    </a:p>
                  </a:txBody>
                  <a:tcP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公路</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a:latin typeface="宋体" panose="02010600030101010101" pitchFamily="2" charset="-122"/>
                        </a:rPr>
                        <a:t>(1)</a:t>
                      </a:r>
                      <a:r>
                        <a:rPr lang="zh-CN" altLang="en-US" sz="2600" b="1" dirty="0">
                          <a:latin typeface="宋体" panose="02010600030101010101" pitchFamily="2" charset="-122"/>
                        </a:rPr>
                        <a:t>新中国成立后</a:t>
                      </a:r>
                      <a:r>
                        <a:rPr lang="en-US" altLang="zh-CN" sz="2600" b="1">
                          <a:latin typeface="宋体" panose="02010600030101010101" pitchFamily="2" charset="-122"/>
                        </a:rPr>
                        <a:t>,</a:t>
                      </a:r>
                      <a:r>
                        <a:rPr lang="zh-CN" altLang="en-US" sz="2600" b="1" dirty="0">
                          <a:latin typeface="宋体" panose="02010600030101010101" pitchFamily="2" charset="-122"/>
                        </a:rPr>
                        <a:t>公路交通获得较快发展</a:t>
                      </a:r>
                      <a:r>
                        <a:rPr lang="en-US" altLang="zh-CN" sz="2600" b="1">
                          <a:latin typeface="宋体" panose="02010600030101010101" pitchFamily="2" charset="-122"/>
                        </a:rPr>
                        <a:t>,</a:t>
                      </a:r>
                      <a:r>
                        <a:rPr lang="zh-CN" altLang="en-US" sz="2600" b="1" dirty="0">
                          <a:latin typeface="宋体" panose="02010600030101010101" pitchFamily="2" charset="-122"/>
                        </a:rPr>
                        <a:t>全国建立起比较密</a:t>
                      </a:r>
                    </a:p>
                    <a:p>
                      <a:pPr marL="0" lvl="0" indent="0">
                        <a:lnSpc>
                          <a:spcPct val="100000"/>
                        </a:lnSpc>
                        <a:spcBef>
                          <a:spcPct val="0"/>
                        </a:spcBef>
                        <a:buFontTx/>
                        <a:buNone/>
                      </a:pPr>
                      <a:r>
                        <a:rPr lang="zh-CN" altLang="en-US" sz="2600" b="1" dirty="0">
                          <a:latin typeface="宋体" panose="02010600030101010101" pitchFamily="2" charset="-122"/>
                        </a:rPr>
                        <a:t>集的公路网</a:t>
                      </a:r>
                      <a:r>
                        <a:rPr lang="en-US" altLang="zh-CN" sz="2600" b="1">
                          <a:latin typeface="宋体" panose="02010600030101010101" pitchFamily="2" charset="-122"/>
                        </a:rPr>
                        <a:t>,</a:t>
                      </a:r>
                      <a:r>
                        <a:rPr lang="zh-CN" altLang="en-US" sz="2600" b="1" dirty="0">
                          <a:latin typeface="宋体" panose="02010600030101010101" pitchFamily="2" charset="-122"/>
                        </a:rPr>
                        <a:t>黄河、长江上架设的大桥</a:t>
                      </a:r>
                      <a:r>
                        <a:rPr lang="en-US" altLang="zh-CN" sz="2600" b="1">
                          <a:latin typeface="宋体" panose="02010600030101010101" pitchFamily="2" charset="-122"/>
                        </a:rPr>
                        <a:t>,</a:t>
                      </a:r>
                      <a:r>
                        <a:rPr lang="zh-CN" altLang="en-US" sz="2600" b="1" dirty="0">
                          <a:latin typeface="宋体" panose="02010600030101010101" pitchFamily="2" charset="-122"/>
                        </a:rPr>
                        <a:t>成为沟通南北的重要通</a:t>
                      </a:r>
                    </a:p>
                    <a:p>
                      <a:pPr marL="0" lvl="0" indent="0">
                        <a:lnSpc>
                          <a:spcPct val="100000"/>
                        </a:lnSpc>
                        <a:spcBef>
                          <a:spcPct val="0"/>
                        </a:spcBef>
                        <a:buFontTx/>
                        <a:buNone/>
                      </a:pPr>
                      <a:r>
                        <a:rPr lang="zh-CN" altLang="en-US" sz="2600" b="1" dirty="0">
                          <a:latin typeface="宋体" panose="02010600030101010101" pitchFamily="2" charset="-122"/>
                        </a:rPr>
                        <a:t>道。</a:t>
                      </a:r>
                      <a:r>
                        <a:rPr lang="en-US" altLang="zh-CN" sz="2600" b="1">
                          <a:latin typeface="宋体" panose="02010600030101010101" pitchFamily="2" charset="-122"/>
                        </a:rPr>
                        <a:t>(2)</a:t>
                      </a:r>
                      <a:r>
                        <a:rPr lang="zh-CN" altLang="en-US" sz="2600" b="1" dirty="0">
                          <a:latin typeface="宋体" panose="02010600030101010101" pitchFamily="2" charset="-122"/>
                        </a:rPr>
                        <a:t>改革开放后</a:t>
                      </a:r>
                      <a:r>
                        <a:rPr lang="en-US" altLang="zh-CN" sz="2600" b="1">
                          <a:latin typeface="宋体" panose="02010600030101010101" pitchFamily="2" charset="-122"/>
                        </a:rPr>
                        <a:t>,</a:t>
                      </a:r>
                      <a:r>
                        <a:rPr lang="zh-CN" altLang="en-US" sz="2600" b="1" dirty="0">
                          <a:latin typeface="宋体" panose="02010600030101010101" pitchFamily="2" charset="-122"/>
                        </a:rPr>
                        <a:t>高速公路建设取得举世瞩目的成就</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12763">
                <a:tc vMerge="1">
                  <a:txBody>
                    <a:bodyPr/>
                    <a:lstStyle/>
                    <a:p>
                      <a:endParaRPr lang="zh-CN"/>
                    </a:p>
                  </a:txBody>
                  <a:tcP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B w="28575" cap="flat" cmpd="sng">
                      <a:solidFill>
                        <a:schemeClr val="tx1"/>
                      </a:solidFill>
                      <a:prstDash val="solid"/>
                      <a:headEnd type="none" w="med" len="med"/>
                      <a:tailEnd type="none" w="med" len="med"/>
                    </a:lnB>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民航</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改革开放后</a:t>
                      </a:r>
                      <a:r>
                        <a:rPr lang="en-US" altLang="zh-CN" sz="2600" b="1">
                          <a:latin typeface="宋体" panose="02010600030101010101" pitchFamily="2" charset="-122"/>
                        </a:rPr>
                        <a:t>,</a:t>
                      </a:r>
                      <a:r>
                        <a:rPr lang="zh-CN" altLang="en-US" sz="2600" b="1" dirty="0">
                          <a:latin typeface="宋体" panose="02010600030101010101" pitchFamily="2" charset="-122"/>
                        </a:rPr>
                        <a:t>中国逐渐成为世界民航大国</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
        <p:nvSpPr>
          <p:cNvPr id="3006499" name="文本框 3006498"/>
          <p:cNvSpPr txBox="1"/>
          <p:nvPr/>
        </p:nvSpPr>
        <p:spPr>
          <a:xfrm>
            <a:off x="9801225" y="1382713"/>
            <a:ext cx="18859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rPr>
              <a:t>青藏</a:t>
            </a:r>
          </a:p>
        </p:txBody>
      </p:sp>
      <p:sp>
        <p:nvSpPr>
          <p:cNvPr id="3006500" name="文本框 3006499"/>
          <p:cNvSpPr txBox="1"/>
          <p:nvPr/>
        </p:nvSpPr>
        <p:spPr>
          <a:xfrm>
            <a:off x="1825625" y="1903413"/>
            <a:ext cx="18859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rPr>
              <a:t>铁路</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006499"/>
                                        </p:tgtEl>
                                        <p:attrNameLst>
                                          <p:attrName>style.visibility</p:attrName>
                                        </p:attrNameLst>
                                      </p:cBhvr>
                                      <p:to>
                                        <p:strVal val="visible"/>
                                      </p:to>
                                    </p:set>
                                    <p:animEffect transition="in" filter="blinds(horizontal)">
                                      <p:cBhvr>
                                        <p:cTn id="7" dur="500"/>
                                        <p:tgtEl>
                                          <p:spTgt spid="3006499"/>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006500"/>
                                        </p:tgtEl>
                                        <p:attrNameLst>
                                          <p:attrName>style.visibility</p:attrName>
                                        </p:attrNameLst>
                                      </p:cBhvr>
                                      <p:to>
                                        <p:strVal val="visible"/>
                                      </p:to>
                                    </p:set>
                                    <p:animEffect transition="in" filter="blinds(horizontal)">
                                      <p:cBhvr>
                                        <p:cTn id="10" dur="500"/>
                                        <p:tgtEl>
                                          <p:spTgt spid="30065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06499" grpId="0"/>
      <p:bldP spid="300650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1581" name="表格 2881580"/>
          <p:cNvGraphicFramePr/>
          <p:nvPr>
            <p:custDataLst>
              <p:tags r:id="rId1"/>
            </p:custDataLst>
          </p:nvPr>
        </p:nvGraphicFramePr>
        <p:xfrm>
          <a:off x="276225" y="1676400"/>
          <a:ext cx="11572875" cy="3128963"/>
        </p:xfrm>
        <a:graphic>
          <a:graphicData uri="http://schemas.openxmlformats.org/drawingml/2006/table">
            <a:tbl>
              <a:tblPr/>
              <a:tblGrid>
                <a:gridCol w="1160463">
                  <a:extLst>
                    <a:ext uri="{9D8B030D-6E8A-4147-A177-3AD203B41FA5}">
                      <a16:colId xmlns:a16="http://schemas.microsoft.com/office/drawing/2014/main" val="20000"/>
                    </a:ext>
                  </a:extLst>
                </a:gridCol>
                <a:gridCol w="10412412">
                  <a:extLst>
                    <a:ext uri="{9D8B030D-6E8A-4147-A177-3AD203B41FA5}">
                      <a16:colId xmlns:a16="http://schemas.microsoft.com/office/drawing/2014/main" val="20001"/>
                    </a:ext>
                  </a:extLst>
                </a:gridCol>
              </a:tblGrid>
              <a:tr h="90963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通讯</a:t>
                      </a:r>
                    </a:p>
                    <a:p>
                      <a:pPr marL="0" lvl="0" indent="0" algn="ctr">
                        <a:lnSpc>
                          <a:spcPct val="100000"/>
                        </a:lnSpc>
                        <a:spcBef>
                          <a:spcPct val="0"/>
                        </a:spcBef>
                        <a:buFontTx/>
                        <a:buNone/>
                      </a:pPr>
                      <a:r>
                        <a:rPr lang="zh-CN" altLang="en-US" sz="2600" b="1" dirty="0">
                          <a:latin typeface="宋体" panose="02010600030101010101" pitchFamily="2" charset="-122"/>
                        </a:rPr>
                        <a:t>事业</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a:latin typeface="宋体" panose="02010600030101010101" pitchFamily="2" charset="-122"/>
                        </a:rPr>
                        <a:t>2003</a:t>
                      </a:r>
                      <a:r>
                        <a:rPr lang="zh-CN" altLang="en-US" sz="2600" b="1" dirty="0">
                          <a:latin typeface="宋体" panose="02010600030101010101" pitchFamily="2" charset="-122"/>
                        </a:rPr>
                        <a:t>年末</a:t>
                      </a:r>
                      <a:r>
                        <a:rPr lang="en-US" altLang="zh-CN" sz="2600" b="1">
                          <a:latin typeface="宋体" panose="02010600030101010101" pitchFamily="2" charset="-122"/>
                        </a:rPr>
                        <a:t>,</a:t>
                      </a:r>
                      <a:r>
                        <a:rPr lang="zh-CN" altLang="en-US" sz="2600" b="1" dirty="0">
                          <a:latin typeface="宋体" panose="02010600030101010101" pitchFamily="2" charset="-122"/>
                        </a:rPr>
                        <a:t>中国拥有的固定电话和移动电话数量跃居世界第一位</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21932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大众</a:t>
                      </a:r>
                    </a:p>
                    <a:p>
                      <a:pPr marL="0" lvl="0" indent="0" algn="ctr">
                        <a:lnSpc>
                          <a:spcPct val="100000"/>
                        </a:lnSpc>
                        <a:spcBef>
                          <a:spcPct val="0"/>
                        </a:spcBef>
                        <a:buFontTx/>
                        <a:buNone/>
                      </a:pPr>
                      <a:r>
                        <a:rPr lang="zh-CN" altLang="en-US" sz="2600" b="1" dirty="0">
                          <a:latin typeface="宋体" panose="02010600030101010101" pitchFamily="2" charset="-122"/>
                        </a:rPr>
                        <a:t>传媒</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30000"/>
                        </a:lnSpc>
                        <a:spcBef>
                          <a:spcPct val="0"/>
                        </a:spcBef>
                        <a:buFontTx/>
                        <a:buNone/>
                      </a:pPr>
                      <a:r>
                        <a:rPr lang="en-US" altLang="zh-CN" sz="2600" b="1">
                          <a:latin typeface="宋体" panose="02010600030101010101" pitchFamily="2" charset="-122"/>
                        </a:rPr>
                        <a:t>(1)1958</a:t>
                      </a:r>
                      <a:r>
                        <a:rPr lang="zh-CN" altLang="en-US" sz="2600" b="1" dirty="0">
                          <a:latin typeface="宋体" panose="02010600030101010101" pitchFamily="2" charset="-122"/>
                        </a:rPr>
                        <a:t>年</a:t>
                      </a:r>
                      <a:r>
                        <a:rPr lang="en-US" altLang="zh-CN" sz="2600" b="1">
                          <a:latin typeface="宋体" panose="02010600030101010101" pitchFamily="2" charset="-122"/>
                        </a:rPr>
                        <a:t>,___________</a:t>
                      </a:r>
                      <a:r>
                        <a:rPr lang="zh-CN" altLang="en-US" sz="2600" b="1" dirty="0">
                          <a:latin typeface="宋体" panose="02010600030101010101" pitchFamily="2" charset="-122"/>
                        </a:rPr>
                        <a:t>开始试播</a:t>
                      </a:r>
                      <a:r>
                        <a:rPr lang="en-US" altLang="zh-CN" sz="2600" b="1">
                          <a:latin typeface="宋体" panose="02010600030101010101" pitchFamily="2" charset="-122"/>
                        </a:rPr>
                        <a:t>,</a:t>
                      </a:r>
                      <a:r>
                        <a:rPr lang="zh-CN" altLang="en-US" sz="2600" b="1" dirty="0">
                          <a:latin typeface="宋体" panose="02010600030101010101" pitchFamily="2" charset="-122"/>
                        </a:rPr>
                        <a:t>标志着中国电视业的诞生</a:t>
                      </a:r>
                      <a:endParaRPr lang="zh-CN" altLang="en-US" sz="2600" b="1" dirty="0">
                        <a:latin typeface="宋体" panose="02010600030101010101" pitchFamily="2" charset="-122"/>
                        <a:cs typeface="Times New Roman" panose="02020603050405020304" pitchFamily="18" charset="0"/>
                      </a:endParaRPr>
                    </a:p>
                    <a:p>
                      <a:pPr marL="0" lvl="0" indent="0" eaLnBrk="0" hangingPunct="0">
                        <a:lnSpc>
                          <a:spcPct val="100000"/>
                        </a:lnSpc>
                        <a:spcBef>
                          <a:spcPct val="0"/>
                        </a:spcBef>
                        <a:buFontTx/>
                        <a:buNone/>
                      </a:pPr>
                      <a:r>
                        <a:rPr lang="en-US" altLang="zh-CN" sz="2600" b="1">
                          <a:latin typeface="宋体" panose="02010600030101010101" pitchFamily="2" charset="-122"/>
                        </a:rPr>
                        <a:t>(2)</a:t>
                      </a:r>
                      <a:r>
                        <a:rPr lang="zh-CN" altLang="en-US" sz="2600" b="1" dirty="0">
                          <a:solidFill>
                            <a:srgbClr val="FF0000"/>
                          </a:solidFill>
                          <a:latin typeface="微软雅黑" panose="020B0503020204020204" charset="-122"/>
                          <a:ea typeface="微软雅黑" panose="020B0503020204020204" charset="-122"/>
                          <a:cs typeface="微软雅黑" panose="020B0503020204020204" charset="-122"/>
                        </a:rPr>
                        <a:t>改革开放后</a:t>
                      </a:r>
                      <a:r>
                        <a:rPr lang="en-US" altLang="zh-CN" sz="2600" b="1">
                          <a:solidFill>
                            <a:srgbClr val="FF0000"/>
                          </a:solidFill>
                          <a:latin typeface="微软雅黑" panose="020B0503020204020204" charset="-122"/>
                          <a:ea typeface="微软雅黑" panose="020B0503020204020204" charset="-122"/>
                          <a:cs typeface="微软雅黑" panose="020B0503020204020204" charset="-122"/>
                        </a:rPr>
                        <a:t>,</a:t>
                      </a:r>
                      <a:r>
                        <a:rPr lang="zh-CN" altLang="en-US" sz="2600" b="1" dirty="0">
                          <a:solidFill>
                            <a:srgbClr val="FF0000"/>
                          </a:solidFill>
                          <a:latin typeface="微软雅黑" panose="020B0503020204020204" charset="-122"/>
                          <a:ea typeface="微软雅黑" panose="020B0503020204020204" charset="-122"/>
                          <a:cs typeface="微软雅黑" panose="020B0503020204020204" charset="-122"/>
                        </a:rPr>
                        <a:t>中国电影数量和质量都远远超过以前</a:t>
                      </a:r>
                      <a:r>
                        <a:rPr lang="en-US" altLang="zh-CN" sz="2600" b="1">
                          <a:solidFill>
                            <a:srgbClr val="FF0000"/>
                          </a:solidFill>
                          <a:latin typeface="微软雅黑" panose="020B0503020204020204" charset="-122"/>
                          <a:ea typeface="微软雅黑" panose="020B0503020204020204" charset="-122"/>
                          <a:cs typeface="微软雅黑" panose="020B0503020204020204" charset="-122"/>
                        </a:rPr>
                        <a:t>,</a:t>
                      </a:r>
                      <a:r>
                        <a:rPr lang="zh-CN" altLang="en-US" sz="2600" b="1" dirty="0">
                          <a:solidFill>
                            <a:srgbClr val="FF0000"/>
                          </a:solidFill>
                          <a:latin typeface="微软雅黑" panose="020B0503020204020204" charset="-122"/>
                          <a:ea typeface="微软雅黑" panose="020B0503020204020204" charset="-122"/>
                          <a:cs typeface="微软雅黑" panose="020B0503020204020204" charset="-122"/>
                        </a:rPr>
                        <a:t>电视逐渐普</a:t>
                      </a:r>
                    </a:p>
                    <a:p>
                      <a:pPr marL="0" lvl="0" indent="0" eaLnBrk="0" hangingPunct="0">
                        <a:lnSpc>
                          <a:spcPct val="100000"/>
                        </a:lnSpc>
                        <a:spcBef>
                          <a:spcPct val="0"/>
                        </a:spcBef>
                        <a:buFontTx/>
                        <a:buNone/>
                      </a:pPr>
                      <a:r>
                        <a:rPr lang="zh-CN" altLang="en-US" sz="2600" b="1" dirty="0">
                          <a:solidFill>
                            <a:srgbClr val="FF0000"/>
                          </a:solidFill>
                          <a:latin typeface="微软雅黑" panose="020B0503020204020204" charset="-122"/>
                          <a:ea typeface="微软雅黑" panose="020B0503020204020204" charset="-122"/>
                          <a:cs typeface="微软雅黑" panose="020B0503020204020204" charset="-122"/>
                        </a:rPr>
                        <a:t>及</a:t>
                      </a:r>
                      <a:r>
                        <a:rPr lang="en-US" altLang="zh-CN" sz="2600" b="1">
                          <a:solidFill>
                            <a:srgbClr val="FF0000"/>
                          </a:solidFill>
                          <a:latin typeface="微软雅黑" panose="020B0503020204020204" charset="-122"/>
                          <a:ea typeface="微软雅黑" panose="020B0503020204020204" charset="-122"/>
                          <a:cs typeface="微软雅黑" panose="020B0503020204020204" charset="-122"/>
                        </a:rPr>
                        <a:t>,</a:t>
                      </a:r>
                      <a:r>
                        <a:rPr lang="zh-CN" altLang="en-US" sz="2600" b="1" dirty="0">
                          <a:solidFill>
                            <a:srgbClr val="FF0000"/>
                          </a:solidFill>
                          <a:latin typeface="微软雅黑" panose="020B0503020204020204" charset="-122"/>
                          <a:ea typeface="微软雅黑" panose="020B0503020204020204" charset="-122"/>
                          <a:cs typeface="微软雅黑" panose="020B0503020204020204" charset="-122"/>
                        </a:rPr>
                        <a:t>电视节目丰富多彩</a:t>
                      </a:r>
                    </a:p>
                    <a:p>
                      <a:pPr marL="0" lvl="0" indent="0" eaLnBrk="0" hangingPunct="0">
                        <a:lnSpc>
                          <a:spcPct val="100000"/>
                        </a:lnSpc>
                        <a:spcBef>
                          <a:spcPct val="0"/>
                        </a:spcBef>
                        <a:buFontTx/>
                        <a:buNone/>
                      </a:pPr>
                      <a:r>
                        <a:rPr lang="en-US" altLang="zh-CN" sz="2600" b="1">
                          <a:latin typeface="宋体" panose="02010600030101010101" pitchFamily="2" charset="-122"/>
                        </a:rPr>
                        <a:t>(3)1994</a:t>
                      </a:r>
                      <a:r>
                        <a:rPr lang="zh-CN" altLang="en-US" sz="2600" b="1" dirty="0">
                          <a:latin typeface="宋体" panose="02010600030101010101" pitchFamily="2" charset="-122"/>
                        </a:rPr>
                        <a:t>年</a:t>
                      </a:r>
                      <a:r>
                        <a:rPr lang="en-US" altLang="zh-CN" sz="2600" b="1">
                          <a:latin typeface="宋体" panose="02010600030101010101" pitchFamily="2" charset="-122"/>
                        </a:rPr>
                        <a:t>,</a:t>
                      </a:r>
                      <a:r>
                        <a:rPr lang="zh-CN" altLang="en-US" sz="2600" b="1" dirty="0">
                          <a:latin typeface="宋体" panose="02010600030101010101" pitchFamily="2" charset="-122"/>
                        </a:rPr>
                        <a:t>中国正式接入</a:t>
                      </a:r>
                      <a:r>
                        <a:rPr lang="en-US" altLang="zh-CN" sz="2600" b="1">
                          <a:latin typeface="宋体" panose="02010600030101010101" pitchFamily="2" charset="-122"/>
                        </a:rPr>
                        <a:t>_______,</a:t>
                      </a:r>
                      <a:r>
                        <a:rPr lang="zh-CN" altLang="en-US" sz="2600" b="1" dirty="0">
                          <a:latin typeface="宋体" panose="02010600030101010101" pitchFamily="2" charset="-122"/>
                        </a:rPr>
                        <a:t>不仅改变了人们的生活方式</a:t>
                      </a:r>
                      <a:r>
                        <a:rPr lang="en-US" altLang="zh-CN" sz="2600" b="1">
                          <a:latin typeface="宋体" panose="02010600030101010101" pitchFamily="2" charset="-122"/>
                        </a:rPr>
                        <a:t>,</a:t>
                      </a:r>
                      <a:r>
                        <a:rPr lang="zh-CN" altLang="en-US" sz="2600" b="1" dirty="0">
                          <a:latin typeface="宋体" panose="02010600030101010101" pitchFamily="2" charset="-122"/>
                        </a:rPr>
                        <a:t>也改</a:t>
                      </a:r>
                    </a:p>
                    <a:p>
                      <a:pPr marL="0" lvl="0" indent="0" eaLnBrk="0" hangingPunct="0">
                        <a:lnSpc>
                          <a:spcPct val="100000"/>
                        </a:lnSpc>
                        <a:spcBef>
                          <a:spcPct val="0"/>
                        </a:spcBef>
                        <a:buFontTx/>
                        <a:buNone/>
                      </a:pPr>
                      <a:r>
                        <a:rPr lang="zh-CN" altLang="en-US" sz="2600" b="1" dirty="0">
                          <a:latin typeface="宋体" panose="02010600030101010101" pitchFamily="2" charset="-122"/>
                        </a:rPr>
                        <a:t>变着人们的生产、学习、娱乐方式</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81582" name="文本框 2881581"/>
          <p:cNvSpPr txBox="1"/>
          <p:nvPr/>
        </p:nvSpPr>
        <p:spPr>
          <a:xfrm>
            <a:off x="1652588" y="2449513"/>
            <a:ext cx="497522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rPr>
              <a:t>北京电视台</a:t>
            </a:r>
          </a:p>
        </p:txBody>
      </p:sp>
      <p:sp>
        <p:nvSpPr>
          <p:cNvPr id="2881583" name="文本框 2881582"/>
          <p:cNvSpPr txBox="1"/>
          <p:nvPr/>
        </p:nvSpPr>
        <p:spPr>
          <a:xfrm>
            <a:off x="4175125" y="3630613"/>
            <a:ext cx="32321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rPr>
              <a:t>互联网</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81582"/>
                                        </p:tgtEl>
                                        <p:attrNameLst>
                                          <p:attrName>style.visibility</p:attrName>
                                        </p:attrNameLst>
                                      </p:cBhvr>
                                      <p:to>
                                        <p:strVal val="visible"/>
                                      </p:to>
                                    </p:set>
                                    <p:animEffect transition="in" filter="blinds(horizontal)">
                                      <p:cBhvr>
                                        <p:cTn id="7" dur="500"/>
                                        <p:tgtEl>
                                          <p:spTgt spid="288158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881583"/>
                                        </p:tgtEl>
                                        <p:attrNameLst>
                                          <p:attrName>style.visibility</p:attrName>
                                        </p:attrNameLst>
                                      </p:cBhvr>
                                      <p:to>
                                        <p:strVal val="visible"/>
                                      </p:to>
                                    </p:set>
                                    <p:animEffect transition="in" filter="blinds(horizontal)">
                                      <p:cBhvr>
                                        <p:cTn id="12" dur="500"/>
                                        <p:tgtEl>
                                          <p:spTgt spid="28815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81582" grpId="0"/>
      <p:bldP spid="288158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02870" y="0"/>
            <a:ext cx="10908030" cy="553085"/>
          </a:xfrm>
          <a:prstGeom prst="rect">
            <a:avLst/>
          </a:prstGeom>
          <a:noFill/>
        </p:spPr>
        <p:txBody>
          <a:bodyPr wrap="square" rtlCol="0" anchor="t">
            <a:spAutoFit/>
          </a:bodyPr>
          <a:lstStyle/>
          <a:p>
            <a:r>
              <a:rPr lang="zh-CN" altLang="en-US" sz="2000"/>
              <a:t>材料</a:t>
            </a:r>
            <a:r>
              <a:rPr lang="en-US" altLang="zh-CN" sz="2000"/>
              <a:t> </a:t>
            </a:r>
            <a:r>
              <a:rPr lang="zh-CN" altLang="en-US" sz="2000"/>
              <a:t>以下是中国中央人民广播电台第一套节目播出时间表与节目单(节选)。</a:t>
            </a:r>
          </a:p>
        </p:txBody>
      </p:sp>
      <p:graphicFrame>
        <p:nvGraphicFramePr>
          <p:cNvPr id="4" name="表格 3"/>
          <p:cNvGraphicFramePr/>
          <p:nvPr>
            <p:custDataLst>
              <p:tags r:id="rId1"/>
            </p:custDataLst>
          </p:nvPr>
        </p:nvGraphicFramePr>
        <p:xfrm>
          <a:off x="276225" y="473075"/>
          <a:ext cx="11680825" cy="5974080"/>
        </p:xfrm>
        <a:graphic>
          <a:graphicData uri="http://schemas.openxmlformats.org/drawingml/2006/table">
            <a:tbl>
              <a:tblPr firstRow="1" bandRow="1">
                <a:tableStyleId>{5940675A-B579-460E-94D1-54222C63F5DA}</a:tableStyleId>
              </a:tblPr>
              <a:tblGrid>
                <a:gridCol w="3814445">
                  <a:extLst>
                    <a:ext uri="{9D8B030D-6E8A-4147-A177-3AD203B41FA5}">
                      <a16:colId xmlns:a16="http://schemas.microsoft.com/office/drawing/2014/main" val="20000"/>
                    </a:ext>
                  </a:extLst>
                </a:gridCol>
                <a:gridCol w="3814445">
                  <a:extLst>
                    <a:ext uri="{9D8B030D-6E8A-4147-A177-3AD203B41FA5}">
                      <a16:colId xmlns:a16="http://schemas.microsoft.com/office/drawing/2014/main" val="20001"/>
                    </a:ext>
                  </a:extLst>
                </a:gridCol>
                <a:gridCol w="4051935">
                  <a:extLst>
                    <a:ext uri="{9D8B030D-6E8A-4147-A177-3AD203B41FA5}">
                      <a16:colId xmlns:a16="http://schemas.microsoft.com/office/drawing/2014/main" val="20002"/>
                    </a:ext>
                  </a:extLst>
                </a:gridCol>
              </a:tblGrid>
              <a:tr h="204470">
                <a:tc>
                  <a:txBody>
                    <a:bodyPr/>
                    <a:lstStyle/>
                    <a:p>
                      <a:pPr algn="ctr">
                        <a:buNone/>
                      </a:pPr>
                      <a:r>
                        <a:rPr lang="zh-CN" altLang="en-US" sz="2000">
                          <a:latin typeface="黑体" panose="02010609060101010101" pitchFamily="2" charset="-122"/>
                          <a:ea typeface="黑体" panose="02010609060101010101" pitchFamily="2" charset="-122"/>
                          <a:cs typeface="黑体" panose="02010609060101010101" pitchFamily="2" charset="-122"/>
                        </a:rPr>
                        <a:t>1975年</a:t>
                      </a:r>
                    </a:p>
                  </a:txBody>
                  <a:tcPr/>
                </a:tc>
                <a:tc>
                  <a:txBody>
                    <a:bodyPr/>
                    <a:lstStyle/>
                    <a:p>
                      <a:pPr algn="ctr">
                        <a:buNone/>
                      </a:pPr>
                      <a:r>
                        <a:rPr lang="zh-CN" altLang="en-US" sz="2000">
                          <a:latin typeface="黑体" panose="02010609060101010101" pitchFamily="2" charset="-122"/>
                          <a:ea typeface="黑体" panose="02010609060101010101" pitchFamily="2" charset="-122"/>
                          <a:cs typeface="黑体" panose="02010609060101010101" pitchFamily="2" charset="-122"/>
                          <a:sym typeface="+mn-ea"/>
                        </a:rPr>
                        <a:t>1980年</a:t>
                      </a:r>
                    </a:p>
                  </a:txBody>
                  <a:tcPr/>
                </a:tc>
                <a:tc>
                  <a:txBody>
                    <a:bodyPr/>
                    <a:lstStyle/>
                    <a:p>
                      <a:pPr algn="ctr">
                        <a:buNone/>
                      </a:pPr>
                      <a:r>
                        <a:rPr lang="zh-CN" altLang="en-US" sz="2000">
                          <a:latin typeface="黑体" panose="02010609060101010101" pitchFamily="2" charset="-122"/>
                          <a:ea typeface="黑体" panose="02010609060101010101" pitchFamily="2" charset="-122"/>
                          <a:cs typeface="黑体" panose="02010609060101010101" pitchFamily="2" charset="-122"/>
                          <a:sym typeface="+mn-ea"/>
                        </a:rPr>
                        <a:t>2002年</a:t>
                      </a:r>
                    </a:p>
                  </a:txBody>
                  <a:tcPr/>
                </a:tc>
                <a:extLst>
                  <a:ext uri="{0D108BD9-81ED-4DB2-BD59-A6C34878D82A}">
                    <a16:rowId xmlns:a16="http://schemas.microsoft.com/office/drawing/2014/main" val="10000"/>
                  </a:ext>
                </a:extLst>
              </a:tr>
              <a:tr h="4361815">
                <a:tc>
                  <a:txBody>
                    <a:bodyPr/>
                    <a:lstStyle/>
                    <a:p>
                      <a:pPr>
                        <a:buNone/>
                      </a:pPr>
                      <a:r>
                        <a:rPr lang="zh-CN" altLang="en-US" sz="2000">
                          <a:latin typeface="黑体" panose="02010609060101010101" pitchFamily="2" charset="-122"/>
                          <a:ea typeface="黑体" panose="02010609060101010101" pitchFamily="2" charset="-122"/>
                          <a:cs typeface="黑体" panose="02010609060101010101" pitchFamily="2" charset="-122"/>
                        </a:rPr>
                        <a:t>4:00合唱《东方红)，预报节目</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4:15音乐</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5:15广播体操</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5:30对人民公社社员广播</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6:00人民解放军节目</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6:30新闻与报纸摘要</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7:15学习节目</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7:45学科学、讲卫生</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8:00少年儿童节目</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9:00教唱革命现代京剧、戏曲</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10:30国际时事</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11:30对工人广播</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12:30文学、曲艺</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13:00对上山下乡青年广播</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13:20教唱歌曲、文艺</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15:30学习节目</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18:00新闻</a:t>
                      </a:r>
                    </a:p>
                  </a:txBody>
                  <a:tcPr/>
                </a:tc>
                <a:tc>
                  <a:txBody>
                    <a:bodyPr/>
                    <a:lstStyle/>
                    <a:p>
                      <a:pPr>
                        <a:buNone/>
                      </a:pPr>
                      <a:r>
                        <a:rPr lang="zh-CN" altLang="en-US" sz="2000">
                          <a:latin typeface="黑体" panose="02010609060101010101" pitchFamily="2" charset="-122"/>
                          <a:ea typeface="黑体" panose="02010609060101010101" pitchFamily="2" charset="-122"/>
                          <a:cs typeface="黑体" panose="02010609060101010101" pitchFamily="2" charset="-122"/>
                        </a:rPr>
                        <a:t>4:00开始曲，预告节目</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4:10音乐</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5:15科学知识</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5:30对农村广播</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6:00阅读和欣赏</a:t>
                      </a:r>
                      <a:r>
                        <a:rPr lang="en-US" altLang="zh-CN" sz="2000">
                          <a:latin typeface="黑体" panose="02010609060101010101" pitchFamily="2" charset="-122"/>
                          <a:ea typeface="黑体" panose="02010609060101010101" pitchFamily="2" charset="-122"/>
                          <a:cs typeface="黑体" panose="02010609060101010101" pitchFamily="2" charset="-122"/>
                        </a:rPr>
                        <a:t> </a:t>
                      </a:r>
                      <a:endParaRPr lang="zh-CN" altLang="en-US" sz="2000">
                        <a:latin typeface="黑体" panose="02010609060101010101" pitchFamily="2" charset="-122"/>
                        <a:ea typeface="黑体" panose="02010609060101010101" pitchFamily="2" charset="-122"/>
                        <a:cs typeface="黑体" panose="02010609060101010101" pitchFamily="2" charset="-122"/>
                      </a:endParaRP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6:30新闻和报纸摘要</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7:15祖国各地、讲卫生</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7:30解放军生活</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8:30新闻和报纸摘要</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9:00音乐、文学、曲艺、戏曲</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10:00学习节目、星期音乐会</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11:00国际新闻</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11:50广告、文艺</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13:00青年节目</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17:30教唱歌曲、音乐</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18:40解放军生活</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19:00国际讲坛</a:t>
                      </a:r>
                    </a:p>
                  </a:txBody>
                  <a:tcPr/>
                </a:tc>
                <a:tc>
                  <a:txBody>
                    <a:bodyPr/>
                    <a:lstStyle/>
                    <a:p>
                      <a:pPr>
                        <a:buNone/>
                      </a:pPr>
                      <a:r>
                        <a:rPr lang="zh-CN" altLang="en-US" sz="2000">
                          <a:latin typeface="黑体" panose="02010609060101010101" pitchFamily="2" charset="-122"/>
                          <a:ea typeface="黑体" panose="02010609060101010101" pitchFamily="2" charset="-122"/>
                          <a:cs typeface="黑体" panose="02010609060101010101" pitchFamily="2" charset="-122"/>
                        </a:rPr>
                        <a:t>4:00《国歌》(乐曲)，预告节目</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4:05新闻</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4:15中国，早安(轻音乐)</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5:00空中课堂</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5:30今日农村</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6:00新闻  天气预报</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6:10国防时空</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6:30新闻和报纸摘要</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7:00新闻纵横</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7:20新闻背景</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7:40世界报道  天气预报</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8:00新闻——今日中国</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8:15体育直播间</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10:45经济辞典、音乐</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13:00现在开庭</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13:10法治新世纪</a:t>
                      </a:r>
                    </a:p>
                    <a:p>
                      <a:pPr>
                        <a:buNone/>
                      </a:pPr>
                      <a:r>
                        <a:rPr lang="zh-CN" altLang="en-US" sz="2000">
                          <a:latin typeface="黑体" panose="02010609060101010101" pitchFamily="2" charset="-122"/>
                          <a:ea typeface="黑体" panose="02010609060101010101" pitchFamily="2" charset="-122"/>
                          <a:cs typeface="黑体" panose="02010609060101010101" pitchFamily="2" charset="-122"/>
                        </a:rPr>
                        <a:t>16:10经济与社会</a:t>
                      </a:r>
                    </a:p>
                  </a:txBody>
                  <a:tcPr/>
                </a:tc>
                <a:extLst>
                  <a:ext uri="{0D108BD9-81ED-4DB2-BD59-A6C34878D82A}">
                    <a16:rowId xmlns:a16="http://schemas.microsoft.com/office/drawing/2014/main" val="10001"/>
                  </a:ext>
                </a:extLst>
              </a:tr>
            </a:tbl>
          </a:graphicData>
        </a:graphic>
      </p:graphicFrame>
      <p:sp>
        <p:nvSpPr>
          <p:cNvPr id="5" name="文本框 4"/>
          <p:cNvSpPr txBox="1"/>
          <p:nvPr/>
        </p:nvSpPr>
        <p:spPr>
          <a:xfrm>
            <a:off x="356870" y="6153150"/>
            <a:ext cx="11518900" cy="706755"/>
          </a:xfrm>
          <a:prstGeom prst="rect">
            <a:avLst/>
          </a:prstGeom>
          <a:noFill/>
        </p:spPr>
        <p:txBody>
          <a:bodyPr wrap="square" rtlCol="0" anchor="t">
            <a:spAutoFit/>
          </a:bodyPr>
          <a:lstStyle/>
          <a:p>
            <a:pPr>
              <a:lnSpc>
                <a:spcPct val="100000"/>
              </a:lnSpc>
            </a:pPr>
            <a:r>
              <a:rPr lang="zh-CN" altLang="en-US" sz="2000">
                <a:latin typeface="微软雅黑" panose="020B0503020204020204" charset="-122"/>
                <a:ea typeface="微软雅黑" panose="020B0503020204020204" charset="-122"/>
                <a:cs typeface="微软雅黑" panose="020B0503020204020204" charset="-122"/>
              </a:rPr>
              <a:t>提取材料中的有效信息，从整体或局部任选一个角度并自拟论题，结合史实进行闻述。(12分)(要求:明确写出所拟论题，阐述须有史实依据)</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56235" y="251460"/>
            <a:ext cx="11343640" cy="6249670"/>
          </a:xfrm>
          <a:prstGeom prst="rect">
            <a:avLst/>
          </a:prstGeom>
          <a:noFill/>
        </p:spPr>
        <p:txBody>
          <a:bodyPr wrap="square" rtlCol="0">
            <a:spAutoFit/>
          </a:bodyPr>
          <a:lstStyle/>
          <a:p>
            <a:pPr>
              <a:lnSpc>
                <a:spcPct val="110000"/>
              </a:lnSpc>
            </a:pPr>
            <a:r>
              <a:rPr lang="zh-CN" altLang="en-US">
                <a:latin typeface="微软雅黑" panose="020B0503020204020204" charset="-122"/>
                <a:ea typeface="微软雅黑" panose="020B0503020204020204" charset="-122"/>
                <a:cs typeface="微软雅黑" panose="020B0503020204020204" charset="-122"/>
                <a:sym typeface="+mn-ea"/>
              </a:rPr>
              <a:t>论题：广播节目能够</a:t>
            </a:r>
            <a:r>
              <a:rPr lang="zh-CN" altLang="en-US">
                <a:solidFill>
                  <a:srgbClr val="FF0000"/>
                </a:solidFill>
                <a:latin typeface="微软雅黑" panose="020B0503020204020204" charset="-122"/>
                <a:ea typeface="微软雅黑" panose="020B0503020204020204" charset="-122"/>
                <a:cs typeface="微软雅黑" panose="020B0503020204020204" charset="-122"/>
                <a:sym typeface="+mn-ea"/>
              </a:rPr>
              <a:t>反映不同的时代特征</a:t>
            </a:r>
            <a:endParaRPr lang="zh-CN" altLang="en-US">
              <a:solidFill>
                <a:srgbClr val="FF0000"/>
              </a:solidFill>
              <a:latin typeface="微软雅黑" panose="020B0503020204020204" charset="-122"/>
              <a:ea typeface="微软雅黑" panose="020B0503020204020204" charset="-122"/>
              <a:cs typeface="微软雅黑" panose="020B0503020204020204" charset="-122"/>
            </a:endParaRPr>
          </a:p>
          <a:p>
            <a:pPr>
              <a:lnSpc>
                <a:spcPct val="110000"/>
              </a:lnSpc>
            </a:pPr>
            <a:r>
              <a:rPr lang="zh-CN" altLang="en-US">
                <a:latin typeface="微软雅黑" panose="020B0503020204020204" charset="-122"/>
                <a:ea typeface="微软雅黑" panose="020B0503020204020204" charset="-122"/>
                <a:cs typeface="微软雅黑" panose="020B0503020204020204" charset="-122"/>
                <a:sym typeface="+mn-ea"/>
              </a:rPr>
              <a:t>阐述：上述节目反映了“文革”时期、改革开放初期和中国加入世界贸易组织后的时代大背景。</a:t>
            </a:r>
            <a:r>
              <a:rPr lang="zh-CN" altLang="en-US">
                <a:solidFill>
                  <a:srgbClr val="0000FF"/>
                </a:solidFill>
                <a:latin typeface="微软雅黑" panose="020B0503020204020204" charset="-122"/>
                <a:ea typeface="微软雅黑" panose="020B0503020204020204" charset="-122"/>
                <a:cs typeface="微软雅黑" panose="020B0503020204020204" charset="-122"/>
                <a:sym typeface="+mn-ea"/>
              </a:rPr>
              <a:t>“文革”时期坚持“以阶级斗争为纲”口号，突出革命思想</a:t>
            </a:r>
            <a:r>
              <a:rPr lang="zh-CN" altLang="en-US">
                <a:latin typeface="微软雅黑" panose="020B0503020204020204" charset="-122"/>
                <a:ea typeface="微软雅黑" panose="020B0503020204020204" charset="-122"/>
                <a:cs typeface="微软雅黑" panose="020B0503020204020204" charset="-122"/>
                <a:sym typeface="+mn-ea"/>
              </a:rPr>
              <a:t>，所以“教唱革命现代京剧”节目就是那个时代的直接体现，而“人民公社”和“知青”更加直接地打上“文革”的时代印迹。</a:t>
            </a:r>
          </a:p>
          <a:p>
            <a:pPr>
              <a:lnSpc>
                <a:spcPct val="110000"/>
              </a:lnSpc>
            </a:pPr>
            <a:r>
              <a:rPr lang="zh-CN" altLang="en-US">
                <a:solidFill>
                  <a:srgbClr val="0000FF"/>
                </a:solidFill>
                <a:latin typeface="微软雅黑" panose="020B0503020204020204" charset="-122"/>
                <a:ea typeface="微软雅黑" panose="020B0503020204020204" charset="-122"/>
                <a:cs typeface="微软雅黑" panose="020B0503020204020204" charset="-122"/>
                <a:sym typeface="+mn-ea"/>
              </a:rPr>
              <a:t> </a:t>
            </a:r>
            <a:r>
              <a:rPr lang="en-US" altLang="zh-CN">
                <a:solidFill>
                  <a:srgbClr val="0000FF"/>
                </a:solidFill>
                <a:latin typeface="微软雅黑" panose="020B0503020204020204" charset="-122"/>
                <a:ea typeface="微软雅黑" panose="020B0503020204020204" charset="-122"/>
                <a:cs typeface="微软雅黑" panose="020B0503020204020204" charset="-122"/>
                <a:sym typeface="+mn-ea"/>
              </a:rPr>
              <a:t>   1978</a:t>
            </a:r>
            <a:r>
              <a:rPr lang="zh-CN" altLang="en-US">
                <a:solidFill>
                  <a:srgbClr val="0000FF"/>
                </a:solidFill>
                <a:latin typeface="微软雅黑" panose="020B0503020204020204" charset="-122"/>
                <a:ea typeface="微软雅黑" panose="020B0503020204020204" charset="-122"/>
                <a:cs typeface="微软雅黑" panose="020B0503020204020204" charset="-122"/>
                <a:sym typeface="+mn-ea"/>
              </a:rPr>
              <a:t>年十一届三中全会，我国实行改革开放，</a:t>
            </a:r>
            <a:r>
              <a:rPr lang="en-US" altLang="zh-CN">
                <a:latin typeface="微软雅黑" panose="020B0503020204020204" charset="-122"/>
                <a:ea typeface="微软雅黑" panose="020B0503020204020204" charset="-122"/>
                <a:cs typeface="微软雅黑" panose="020B0503020204020204" charset="-122"/>
                <a:sym typeface="+mn-ea"/>
              </a:rPr>
              <a:t>1980</a:t>
            </a:r>
            <a:r>
              <a:rPr lang="zh-CN" altLang="en-US">
                <a:latin typeface="微软雅黑" panose="020B0503020204020204" charset="-122"/>
                <a:ea typeface="微软雅黑" panose="020B0503020204020204" charset="-122"/>
                <a:cs typeface="微软雅黑" panose="020B0503020204020204" charset="-122"/>
                <a:sym typeface="+mn-ea"/>
              </a:rPr>
              <a:t>年的“广告”“国际讲坛”等节目，体现了商业经济的发展和对国际社会了解的需求。</a:t>
            </a:r>
          </a:p>
          <a:p>
            <a:pPr>
              <a:lnSpc>
                <a:spcPct val="110000"/>
              </a:lnSpc>
            </a:pPr>
            <a:r>
              <a:rPr lang="zh-CN" altLang="en-US">
                <a:latin typeface="微软雅黑" panose="020B0503020204020204" charset="-122"/>
                <a:ea typeface="微软雅黑" panose="020B0503020204020204" charset="-122"/>
                <a:cs typeface="微软雅黑" panose="020B0503020204020204" charset="-122"/>
                <a:sym typeface="+mn-ea"/>
              </a:rPr>
              <a:t> </a:t>
            </a:r>
            <a:r>
              <a:rPr lang="en-US" altLang="zh-CN">
                <a:latin typeface="微软雅黑" panose="020B0503020204020204" charset="-122"/>
                <a:ea typeface="微软雅黑" panose="020B0503020204020204" charset="-122"/>
                <a:cs typeface="微软雅黑" panose="020B0503020204020204" charset="-122"/>
                <a:sym typeface="+mn-ea"/>
              </a:rPr>
              <a:t>   </a:t>
            </a:r>
            <a:r>
              <a:rPr lang="en-US" altLang="zh-CN">
                <a:solidFill>
                  <a:srgbClr val="0000FF"/>
                </a:solidFill>
                <a:latin typeface="微软雅黑" panose="020B0503020204020204" charset="-122"/>
                <a:ea typeface="微软雅黑" panose="020B0503020204020204" charset="-122"/>
                <a:cs typeface="微软雅黑" panose="020B0503020204020204" charset="-122"/>
                <a:sym typeface="+mn-ea"/>
              </a:rPr>
              <a:t>2001</a:t>
            </a:r>
            <a:r>
              <a:rPr lang="zh-CN" altLang="en-US">
                <a:solidFill>
                  <a:srgbClr val="0000FF"/>
                </a:solidFill>
                <a:latin typeface="微软雅黑" panose="020B0503020204020204" charset="-122"/>
                <a:ea typeface="微软雅黑" panose="020B0503020204020204" charset="-122"/>
                <a:cs typeface="微软雅黑" panose="020B0503020204020204" charset="-122"/>
                <a:sym typeface="+mn-ea"/>
              </a:rPr>
              <a:t>年中国加入世贸组织后</a:t>
            </a:r>
            <a:r>
              <a:rPr lang="zh-CN" altLang="en-US">
                <a:latin typeface="微软雅黑" panose="020B0503020204020204" charset="-122"/>
                <a:ea typeface="微软雅黑" panose="020B0503020204020204" charset="-122"/>
                <a:cs typeface="微软雅黑" panose="020B0503020204020204" charset="-122"/>
                <a:sym typeface="+mn-ea"/>
              </a:rPr>
              <a:t>，节目加入对经济辞典、法治社会、股市、世界信息、天气预报等的报道，有利于推动民众对相关热点问题的认识和学习。与此同时，一些传统节目的持续播出，也反映了</a:t>
            </a:r>
            <a:r>
              <a:rPr lang="zh-CN" altLang="en-US">
                <a:solidFill>
                  <a:srgbClr val="0000FF"/>
                </a:solidFill>
                <a:latin typeface="微软雅黑" panose="020B0503020204020204" charset="-122"/>
                <a:ea typeface="微软雅黑" panose="020B0503020204020204" charset="-122"/>
                <a:cs typeface="微软雅黑" panose="020B0503020204020204" charset="-122"/>
                <a:sym typeface="+mn-ea"/>
              </a:rPr>
              <a:t>国家媒体对相关问题的重视，</a:t>
            </a:r>
            <a:r>
              <a:rPr lang="zh-CN" altLang="en-US">
                <a:latin typeface="微软雅黑" panose="020B0503020204020204" charset="-122"/>
                <a:ea typeface="微软雅黑" panose="020B0503020204020204" charset="-122"/>
                <a:cs typeface="微软雅黑" panose="020B0503020204020204" charset="-122"/>
                <a:sym typeface="+mn-ea"/>
              </a:rPr>
              <a:t>如倡导体育与学习精神，关注军队与国防，传播科学与人文，介绍国际国内新闻，是人们了解国内外大事的重要窗口。</a:t>
            </a:r>
            <a:endParaRPr lang="zh-CN" altLang="en-US">
              <a:latin typeface="微软雅黑" panose="020B0503020204020204" charset="-122"/>
              <a:ea typeface="微软雅黑" panose="020B0503020204020204" charset="-122"/>
              <a:cs typeface="微软雅黑" panose="020B0503020204020204" charset="-122"/>
            </a:endParaRPr>
          </a:p>
          <a:p>
            <a:pPr>
              <a:lnSpc>
                <a:spcPct val="110000"/>
              </a:lnSpc>
            </a:pPr>
            <a:r>
              <a:rPr lang="en-US" altLang="zh-CN">
                <a:latin typeface="微软雅黑" panose="020B0503020204020204" charset="-122"/>
                <a:ea typeface="微软雅黑" panose="020B0503020204020204" charset="-122"/>
                <a:cs typeface="微软雅黑" panose="020B0503020204020204" charset="-122"/>
                <a:sym typeface="+mn-ea"/>
              </a:rPr>
              <a:t>    </a:t>
            </a:r>
            <a:r>
              <a:rPr lang="zh-CN" altLang="en-US">
                <a:latin typeface="微软雅黑" panose="020B0503020204020204" charset="-122"/>
                <a:ea typeface="微软雅黑" panose="020B0503020204020204" charset="-122"/>
                <a:cs typeface="微软雅黑" panose="020B0503020204020204" charset="-122"/>
                <a:sym typeface="+mn-ea"/>
              </a:rPr>
              <a:t>由此可见，</a:t>
            </a:r>
            <a:r>
              <a:rPr lang="zh-CN" altLang="en-US">
                <a:solidFill>
                  <a:srgbClr val="FF0000"/>
                </a:solidFill>
                <a:latin typeface="微软雅黑" panose="020B0503020204020204" charset="-122"/>
                <a:ea typeface="微软雅黑" panose="020B0503020204020204" charset="-122"/>
                <a:cs typeface="微软雅黑" panose="020B0503020204020204" charset="-122"/>
                <a:sym typeface="+mn-ea"/>
              </a:rPr>
              <a:t>政治、经济决定文化，一定时期的文化是一定时期政治经济的反映</a:t>
            </a:r>
            <a:r>
              <a:rPr lang="zh-CN" altLang="en-US">
                <a:latin typeface="微软雅黑" panose="020B0503020204020204" charset="-122"/>
                <a:ea typeface="微软雅黑" panose="020B0503020204020204" charset="-122"/>
                <a:cs typeface="微软雅黑" panose="020B0503020204020204" charset="-122"/>
                <a:sym typeface="+mn-ea"/>
              </a:rPr>
              <a:t>，广播节目深受时代的影响，反映了不同的时代特征。</a:t>
            </a:r>
            <a:endParaRPr lang="zh-CN" altLang="en-US">
              <a:latin typeface="微软雅黑" panose="020B0503020204020204" charset="-122"/>
              <a:ea typeface="微软雅黑" panose="020B0503020204020204" charset="-122"/>
              <a:cs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6658" name="文本框 2886657"/>
          <p:cNvSpPr txBox="1"/>
          <p:nvPr/>
        </p:nvSpPr>
        <p:spPr>
          <a:xfrm>
            <a:off x="277495" y="141605"/>
            <a:ext cx="11634788" cy="712788"/>
          </a:xfrm>
          <a:prstGeom prst="rect">
            <a:avLst/>
          </a:prstGeom>
          <a:noFill/>
          <a:ln w="9525">
            <a:noFill/>
          </a:ln>
        </p:spPr>
        <p:txBody>
          <a:bodyPr lIns="117176" tIns="58589" rIns="117176" bIns="58589">
            <a:spAutoFit/>
          </a:bodyPr>
          <a:lstStyle/>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三、共和国时期的思想与文化</a:t>
            </a:r>
            <a:endParaRPr lang="zh-CN" altLang="en-US">
              <a:latin typeface="宋体" panose="02010600030101010101" pitchFamily="2" charset="-122"/>
              <a:ea typeface="Times New Roman" panose="02020603050405020304" pitchFamily="18" charset="0"/>
            </a:endParaRPr>
          </a:p>
        </p:txBody>
      </p:sp>
      <p:pic>
        <p:nvPicPr>
          <p:cNvPr id="2886659" name="21lslt39.jpg" descr="id:2147505835;FounderCES"/>
          <p:cNvPicPr>
            <a:picLocks noChangeAspect="1"/>
          </p:cNvPicPr>
          <p:nvPr/>
        </p:nvPicPr>
        <p:blipFill>
          <a:blip r:embed="rId2"/>
          <a:stretch>
            <a:fillRect/>
          </a:stretch>
        </p:blipFill>
        <p:spPr>
          <a:xfrm>
            <a:off x="688340" y="1062355"/>
            <a:ext cx="10814050" cy="531431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682" name="文本框 2887681"/>
          <p:cNvSpPr txBox="1"/>
          <p:nvPr/>
        </p:nvSpPr>
        <p:spPr>
          <a:xfrm>
            <a:off x="241300" y="809625"/>
            <a:ext cx="12853988" cy="4918075"/>
          </a:xfrm>
          <a:prstGeom prst="rect">
            <a:avLst/>
          </a:prstGeom>
          <a:noFill/>
          <a:ln w="9525">
            <a:noFill/>
          </a:ln>
        </p:spPr>
        <p:txBody>
          <a:bodyPr lIns="117176" tIns="58589" rIns="117176" bIns="58589">
            <a:spAutoFit/>
          </a:bodyPr>
          <a:lstStyle/>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1.</a:t>
            </a:r>
            <a:r>
              <a:rPr lang="zh-CN" altLang="en-US" dirty="0">
                <a:latin typeface="宋体" panose="02010600030101010101" pitchFamily="2" charset="-122"/>
                <a:ea typeface="宋体" panose="02010600030101010101" pitchFamily="2" charset="-122"/>
                <a:cs typeface="Times New Roman" panose="02020603050405020304" pitchFamily="18" charset="0"/>
              </a:rPr>
              <a:t>过渡时期</a:t>
            </a:r>
            <a:r>
              <a:rPr lang="en-US" altLang="zh-CN">
                <a:latin typeface="宋体" panose="02010600030101010101" pitchFamily="2" charset="-122"/>
                <a:ea typeface="宋体" panose="02010600030101010101" pitchFamily="2" charset="-122"/>
                <a:cs typeface="Times New Roman" panose="02020603050405020304" pitchFamily="18" charset="0"/>
              </a:rPr>
              <a:t>(1949-1956</a:t>
            </a:r>
            <a:r>
              <a:rPr lang="zh-CN" altLang="en-US" dirty="0">
                <a:latin typeface="宋体" panose="02010600030101010101" pitchFamily="2" charset="-122"/>
                <a:ea typeface="宋体" panose="02010600030101010101" pitchFamily="2" charset="-122"/>
                <a:cs typeface="Times New Roman" panose="02020603050405020304" pitchFamily="18" charset="0"/>
              </a:rPr>
              <a:t>年</a:t>
            </a:r>
            <a:r>
              <a:rPr lang="en-US" altLang="zh-CN">
                <a:latin typeface="宋体" panose="02010600030101010101" pitchFamily="2" charset="-122"/>
                <a:ea typeface="宋体" panose="02010600030101010101" pitchFamily="2" charset="-122"/>
                <a:cs typeface="Times New Roman" panose="02020603050405020304" pitchFamily="18" charset="0"/>
              </a:rPr>
              <a:t>):</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(1)</a:t>
            </a:r>
            <a:r>
              <a:rPr lang="zh-CN" altLang="en-US" dirty="0">
                <a:latin typeface="宋体" panose="02010600030101010101" pitchFamily="2" charset="-122"/>
                <a:ea typeface="宋体" panose="02010600030101010101" pitchFamily="2" charset="-122"/>
                <a:cs typeface="Times New Roman" panose="02020603050405020304" pitchFamily="18" charset="0"/>
              </a:rPr>
              <a:t>毛泽东思想的发展</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发表了</a:t>
            </a:r>
            <a:r>
              <a:rPr lang="en-US" altLang="zh-CN">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论人民民主专政</a:t>
            </a:r>
            <a:r>
              <a:rPr lang="en-US" altLang="zh-CN">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论十大关系</a:t>
            </a:r>
            <a:r>
              <a:rPr lang="en-US" altLang="zh-CN">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等论著。</a:t>
            </a:r>
          </a:p>
          <a:p>
            <a:pPr defTabSz="1171575"/>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defTabSz="1171575"/>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defTabSz="1171575"/>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defTabSz="1171575"/>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(2)</a:t>
            </a:r>
            <a:r>
              <a:rPr lang="zh-CN" altLang="en-US" dirty="0">
                <a:latin typeface="宋体" panose="02010600030101010101" pitchFamily="2" charset="-122"/>
                <a:ea typeface="宋体" panose="02010600030101010101" pitchFamily="2" charset="-122"/>
                <a:cs typeface="Times New Roman" panose="02020603050405020304" pitchFamily="18" charset="0"/>
              </a:rPr>
              <a:t>人民教育的奠基</a:t>
            </a:r>
            <a:r>
              <a:rPr lang="en-US" altLang="zh-CN">
                <a:latin typeface="宋体" panose="02010600030101010101" pitchFamily="2" charset="-122"/>
                <a:ea typeface="宋体" panose="02010600030101010101" pitchFamily="2" charset="-122"/>
                <a:cs typeface="Times New Roman" panose="02020603050405020304" pitchFamily="18" charset="0"/>
              </a:rPr>
              <a:t>:①</a:t>
            </a:r>
            <a:r>
              <a:rPr lang="zh-CN" altLang="en-US" dirty="0">
                <a:latin typeface="宋体" panose="02010600030101010101" pitchFamily="2" charset="-122"/>
                <a:ea typeface="宋体" panose="02010600030101010101" pitchFamily="2" charset="-122"/>
                <a:cs typeface="Times New Roman" panose="02020603050405020304" pitchFamily="18" charset="0"/>
              </a:rPr>
              <a:t>新中国成立后</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重点开展</a:t>
            </a:r>
            <a:r>
              <a:rPr lang="en-US" altLang="zh-CN">
                <a:latin typeface="宋体" panose="02010600030101010101" pitchFamily="2" charset="-122"/>
                <a:ea typeface="宋体" panose="02010600030101010101" pitchFamily="2" charset="-122"/>
                <a:cs typeface="Times New Roman" panose="02020603050405020304" pitchFamily="18" charset="0"/>
              </a:rPr>
              <a:t>_________,</a:t>
            </a:r>
            <a:r>
              <a:rPr lang="zh-CN" altLang="en-US" dirty="0">
                <a:latin typeface="宋体" panose="02010600030101010101" pitchFamily="2" charset="-122"/>
                <a:ea typeface="宋体" panose="02010600030101010101" pitchFamily="2" charset="-122"/>
                <a:cs typeface="Times New Roman" panose="02020603050405020304" pitchFamily="18" charset="0"/>
              </a:rPr>
              <a:t>开办各种补习学校</a:t>
            </a:r>
            <a:r>
              <a:rPr lang="en-US" altLang="zh-CN">
                <a:latin typeface="宋体" panose="02010600030101010101" pitchFamily="2" charset="-122"/>
                <a:ea typeface="宋体" panose="02010600030101010101" pitchFamily="2" charset="-122"/>
                <a:cs typeface="Times New Roman" panose="02020603050405020304" pitchFamily="18" charset="0"/>
              </a:rPr>
              <a:t>;</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②</a:t>
            </a:r>
            <a:r>
              <a:rPr lang="zh-CN" altLang="en-US" dirty="0">
                <a:latin typeface="宋体" panose="02010600030101010101" pitchFamily="2" charset="-122"/>
                <a:ea typeface="宋体" panose="02010600030101010101" pitchFamily="2" charset="-122"/>
                <a:cs typeface="Times New Roman" panose="02020603050405020304" pitchFamily="18" charset="0"/>
              </a:rPr>
              <a:t>新中国成立后</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积极改革学制</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对各级学校进行调整</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以服务于国家建设</a:t>
            </a:r>
            <a:r>
              <a:rPr lang="zh-CN" altLang="en-US" dirty="0">
                <a:latin typeface="宋体" panose="02010600030101010101" pitchFamily="2" charset="-122"/>
                <a:ea typeface="宋体" panose="02010600030101010101" pitchFamily="2" charset="-122"/>
                <a:cs typeface="Times New Roman" panose="02020603050405020304" pitchFamily="18" charset="0"/>
              </a:rPr>
              <a:t>。</a:t>
            </a:r>
            <a:endParaRPr lang="zh-CN" altLang="en-US">
              <a:latin typeface="宋体" panose="02010600030101010101" pitchFamily="2" charset="-122"/>
              <a:ea typeface="Times New Roman" panose="02020603050405020304" pitchFamily="18" charset="0"/>
            </a:endParaRPr>
          </a:p>
        </p:txBody>
      </p:sp>
      <p:sp>
        <p:nvSpPr>
          <p:cNvPr id="2887683" name="文本框 2887682"/>
          <p:cNvSpPr txBox="1"/>
          <p:nvPr/>
        </p:nvSpPr>
        <p:spPr>
          <a:xfrm>
            <a:off x="6318250" y="4332605"/>
            <a:ext cx="3276600" cy="716915"/>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扫盲教育</a:t>
            </a:r>
          </a:p>
        </p:txBody>
      </p:sp>
      <p:sp>
        <p:nvSpPr>
          <p:cNvPr id="2" name="文本框 1"/>
          <p:cNvSpPr txBox="1"/>
          <p:nvPr/>
        </p:nvSpPr>
        <p:spPr>
          <a:xfrm>
            <a:off x="444500" y="2092960"/>
            <a:ext cx="11462385" cy="1198880"/>
          </a:xfrm>
          <a:prstGeom prst="rect">
            <a:avLst/>
          </a:prstGeom>
          <a:noFill/>
        </p:spPr>
        <p:txBody>
          <a:bodyPr wrap="square" rtlCol="0">
            <a:spAutoFit/>
          </a:bodyPr>
          <a:lstStyle/>
          <a:p>
            <a:r>
              <a:rPr lang="en-US" altLang="zh-CN" sz="2400">
                <a:solidFill>
                  <a:srgbClr val="0000FF"/>
                </a:solidFill>
                <a:latin typeface="黑体" panose="02010609060101010101" pitchFamily="2" charset="-122"/>
                <a:ea typeface="黑体" panose="02010609060101010101" pitchFamily="2" charset="-122"/>
                <a:cs typeface="黑体" panose="02010609060101010101" pitchFamily="2" charset="-122"/>
                <a:sym typeface="+mn-ea"/>
              </a:rPr>
              <a:t>1949</a:t>
            </a:r>
            <a:r>
              <a:rPr lang="zh-CN" altLang="en-US" sz="2400">
                <a:solidFill>
                  <a:srgbClr val="0000FF"/>
                </a:solidFill>
                <a:latin typeface="黑体" panose="02010609060101010101" pitchFamily="2" charset="-122"/>
                <a:ea typeface="黑体" panose="02010609060101010101" pitchFamily="2" charset="-122"/>
                <a:cs typeface="黑体" panose="02010609060101010101" pitchFamily="2" charset="-122"/>
                <a:sym typeface="+mn-ea"/>
              </a:rPr>
              <a:t>年</a:t>
            </a:r>
            <a:r>
              <a:rPr lang="en-US" altLang="zh-CN" sz="2400">
                <a:solidFill>
                  <a:srgbClr val="0000FF"/>
                </a:solidFill>
                <a:latin typeface="黑体" panose="02010609060101010101" pitchFamily="2" charset="-122"/>
                <a:ea typeface="黑体" panose="02010609060101010101" pitchFamily="2" charset="-122"/>
                <a:cs typeface="黑体" panose="02010609060101010101" pitchFamily="2" charset="-122"/>
                <a:sym typeface="+mn-ea"/>
              </a:rPr>
              <a:t>6</a:t>
            </a:r>
            <a:r>
              <a:rPr lang="zh-CN" altLang="en-US" sz="2400">
                <a:solidFill>
                  <a:srgbClr val="0000FF"/>
                </a:solidFill>
                <a:latin typeface="黑体" panose="02010609060101010101" pitchFamily="2" charset="-122"/>
                <a:ea typeface="黑体" panose="02010609060101010101" pitchFamily="2" charset="-122"/>
                <a:cs typeface="黑体" panose="02010609060101010101" pitchFamily="2" charset="-122"/>
                <a:sym typeface="+mn-ea"/>
              </a:rPr>
              <a:t>月</a:t>
            </a:r>
            <a:r>
              <a:rPr lang="en-US" altLang="zh-CN" sz="2400">
                <a:solidFill>
                  <a:srgbClr val="0000FF"/>
                </a:solidFill>
                <a:latin typeface="黑体" panose="02010609060101010101" pitchFamily="2" charset="-122"/>
                <a:ea typeface="黑体" panose="02010609060101010101" pitchFamily="2" charset="-122"/>
                <a:cs typeface="黑体" panose="02010609060101010101" pitchFamily="2" charset="-122"/>
                <a:sym typeface="+mn-ea"/>
              </a:rPr>
              <a:t>《</a:t>
            </a:r>
            <a:r>
              <a:rPr lang="zh-CN" altLang="en-US" sz="2400" dirty="0">
                <a:solidFill>
                  <a:srgbClr val="0000FF"/>
                </a:solidFill>
                <a:latin typeface="黑体" panose="02010609060101010101" pitchFamily="2" charset="-122"/>
                <a:ea typeface="黑体" panose="02010609060101010101" pitchFamily="2" charset="-122"/>
                <a:cs typeface="黑体" panose="02010609060101010101" pitchFamily="2" charset="-122"/>
                <a:sym typeface="+mn-ea"/>
              </a:rPr>
              <a:t>论人民民主专政</a:t>
            </a:r>
            <a:r>
              <a:rPr lang="en-US" altLang="zh-CN" sz="2400">
                <a:solidFill>
                  <a:srgbClr val="0000FF"/>
                </a:solidFill>
                <a:latin typeface="黑体" panose="02010609060101010101" pitchFamily="2" charset="-122"/>
                <a:ea typeface="黑体" panose="02010609060101010101" pitchFamily="2" charset="-122"/>
                <a:cs typeface="黑体" panose="02010609060101010101" pitchFamily="2" charset="-122"/>
                <a:sym typeface="+mn-ea"/>
              </a:rPr>
              <a:t>》</a:t>
            </a:r>
            <a:r>
              <a:rPr lang="zh-CN" altLang="en-US" sz="2400">
                <a:solidFill>
                  <a:srgbClr val="0000FF"/>
                </a:solidFill>
                <a:latin typeface="黑体" panose="02010609060101010101" pitchFamily="2" charset="-122"/>
                <a:ea typeface="黑体" panose="02010609060101010101" pitchFamily="2" charset="-122"/>
                <a:cs typeface="黑体" panose="02010609060101010101" pitchFamily="2" charset="-122"/>
                <a:sym typeface="+mn-ea"/>
              </a:rPr>
              <a:t>发展了马克思主义的</a:t>
            </a:r>
            <a:r>
              <a:rPr lang="zh-CN" altLang="en-US" sz="2400">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国家学说</a:t>
            </a:r>
            <a:r>
              <a:rPr lang="zh-CN" altLang="en-US" sz="2400">
                <a:solidFill>
                  <a:srgbClr val="0000FF"/>
                </a:solidFill>
                <a:latin typeface="黑体" panose="02010609060101010101" pitchFamily="2" charset="-122"/>
                <a:ea typeface="黑体" panose="02010609060101010101" pitchFamily="2" charset="-122"/>
                <a:cs typeface="黑体" panose="02010609060101010101" pitchFamily="2" charset="-122"/>
                <a:sym typeface="+mn-ea"/>
              </a:rPr>
              <a:t>，为即将成立的新中国做政治理论准备；</a:t>
            </a:r>
          </a:p>
        </p:txBody>
      </p:sp>
      <p:sp>
        <p:nvSpPr>
          <p:cNvPr id="3" name="文本框 2"/>
          <p:cNvSpPr txBox="1"/>
          <p:nvPr/>
        </p:nvSpPr>
        <p:spPr>
          <a:xfrm>
            <a:off x="469265" y="3291840"/>
            <a:ext cx="11462385" cy="1198880"/>
          </a:xfrm>
          <a:prstGeom prst="rect">
            <a:avLst/>
          </a:prstGeom>
          <a:noFill/>
        </p:spPr>
        <p:txBody>
          <a:bodyPr wrap="square" rtlCol="0">
            <a:spAutoFit/>
          </a:bodyPr>
          <a:lstStyle/>
          <a:p>
            <a:r>
              <a:rPr lang="en-US" altLang="zh-CN" sz="2400">
                <a:solidFill>
                  <a:srgbClr val="0000FF"/>
                </a:solidFill>
                <a:latin typeface="黑体" panose="02010609060101010101" pitchFamily="2" charset="-122"/>
                <a:ea typeface="黑体" panose="02010609060101010101" pitchFamily="2" charset="-122"/>
                <a:cs typeface="黑体" panose="02010609060101010101" pitchFamily="2" charset="-122"/>
                <a:sym typeface="+mn-ea"/>
              </a:rPr>
              <a:t>1956年4月《</a:t>
            </a:r>
            <a:r>
              <a:rPr lang="zh-CN" altLang="en-US" sz="2400" dirty="0">
                <a:solidFill>
                  <a:srgbClr val="0000FF"/>
                </a:solidFill>
                <a:latin typeface="黑体" panose="02010609060101010101" pitchFamily="2" charset="-122"/>
                <a:ea typeface="黑体" panose="02010609060101010101" pitchFamily="2" charset="-122"/>
                <a:cs typeface="黑体" panose="02010609060101010101" pitchFamily="2" charset="-122"/>
                <a:sym typeface="+mn-ea"/>
              </a:rPr>
              <a:t>论十大关系</a:t>
            </a:r>
            <a:r>
              <a:rPr lang="en-US" altLang="zh-CN" sz="2400">
                <a:solidFill>
                  <a:srgbClr val="0000FF"/>
                </a:solidFill>
                <a:latin typeface="黑体" panose="02010609060101010101" pitchFamily="2" charset="-122"/>
                <a:ea typeface="黑体" panose="02010609060101010101" pitchFamily="2" charset="-122"/>
                <a:cs typeface="黑体" panose="02010609060101010101" pitchFamily="2" charset="-122"/>
                <a:sym typeface="+mn-ea"/>
              </a:rPr>
              <a:t>》</a:t>
            </a:r>
            <a:r>
              <a:rPr lang="zh-CN" altLang="en-US" sz="2400">
                <a:solidFill>
                  <a:srgbClr val="0000FF"/>
                </a:solidFill>
                <a:latin typeface="黑体" panose="02010609060101010101" pitchFamily="2" charset="-122"/>
                <a:ea typeface="黑体" panose="02010609060101010101" pitchFamily="2" charset="-122"/>
                <a:cs typeface="黑体" panose="02010609060101010101" pitchFamily="2" charset="-122"/>
                <a:sym typeface="+mn-ea"/>
              </a:rPr>
              <a:t>发展了马克思主义的</a:t>
            </a:r>
            <a:r>
              <a:rPr lang="zh-CN" altLang="en-US" sz="2400">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社会主义建设理论方面</a:t>
            </a:r>
            <a:r>
              <a:rPr lang="zh-CN" altLang="en-US" sz="2400">
                <a:solidFill>
                  <a:srgbClr val="0000FF"/>
                </a:solidFill>
                <a:latin typeface="黑体" panose="02010609060101010101" pitchFamily="2" charset="-122"/>
                <a:ea typeface="黑体" panose="02010609060101010101" pitchFamily="2" charset="-122"/>
                <a:cs typeface="黑体" panose="02010609060101010101" pitchFamily="2" charset="-122"/>
                <a:sym typeface="+mn-ea"/>
              </a:rPr>
              <a:t>的学说，是对苏联经验的借鉴和对中国道路的探索。</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887683"/>
                                        </p:tgtEl>
                                        <p:attrNameLst>
                                          <p:attrName>style.visibility</p:attrName>
                                        </p:attrNameLst>
                                      </p:cBhvr>
                                      <p:to>
                                        <p:strVal val="visible"/>
                                      </p:to>
                                    </p:set>
                                    <p:animEffect transition="in" filter="blinds(horizontal)">
                                      <p:cBhvr>
                                        <p:cTn id="17" dur="500"/>
                                        <p:tgtEl>
                                          <p:spTgt spid="28876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87683" grpId="0"/>
      <p:bldP spid="2" grpId="0"/>
      <p:bldP spid="2" grpId="1"/>
      <p:bldP spid="3" grpId="0"/>
      <p:bldP spid="3" grpId="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4930" name="文本框 2684929"/>
          <p:cNvSpPr txBox="1"/>
          <p:nvPr/>
        </p:nvSpPr>
        <p:spPr>
          <a:xfrm>
            <a:off x="277495" y="200660"/>
            <a:ext cx="11634788" cy="4318000"/>
          </a:xfrm>
          <a:prstGeom prst="rect">
            <a:avLst/>
          </a:prstGeom>
          <a:noFill/>
          <a:ln w="9525">
            <a:noFill/>
          </a:ln>
        </p:spPr>
        <p:txBody>
          <a:bodyPr lIns="117176" tIns="58589" rIns="117176" bIns="58589">
            <a:spAutoFit/>
          </a:bodyPr>
          <a:lstStyle/>
          <a:p>
            <a:pPr defTabSz="1171575"/>
            <a:r>
              <a:rPr lang="zh-CN" altLang="en-US" dirty="0">
                <a:latin typeface="微软雅黑" panose="020B0503020204020204" charset="-122"/>
                <a:ea typeface="微软雅黑" panose="020B0503020204020204" charset="-122"/>
                <a:cs typeface="微软雅黑" panose="020B0503020204020204" charset="-122"/>
              </a:rPr>
              <a:t>考点三　民生视野下的新中国教育</a:t>
            </a:r>
            <a:endParaRPr lang="zh-CN" altLang="en-US">
              <a:solidFill>
                <a:srgbClr val="0000FF"/>
              </a:solidFill>
              <a:latin typeface="微软雅黑" panose="020B0503020204020204" charset="-122"/>
              <a:ea typeface="微软雅黑" panose="020B0503020204020204" charset="-122"/>
              <a:cs typeface="微软雅黑" panose="020B0503020204020204" charset="-122"/>
            </a:endParaRPr>
          </a:p>
          <a:p>
            <a:pPr defTabSz="1171575"/>
            <a:r>
              <a:rPr lang="zh-CN" altLang="en-US">
                <a:solidFill>
                  <a:srgbClr val="0000FF"/>
                </a:solidFill>
                <a:latin typeface="微软雅黑" panose="020B0503020204020204" charset="-122"/>
                <a:ea typeface="微软雅黑" panose="020B0503020204020204" charset="-122"/>
                <a:cs typeface="微软雅黑" panose="020B0503020204020204" charset="-122"/>
              </a:rPr>
              <a:t>【</a:t>
            </a:r>
            <a:r>
              <a:rPr lang="zh-CN" altLang="en-US" dirty="0">
                <a:solidFill>
                  <a:srgbClr val="0000FF"/>
                </a:solidFill>
                <a:latin typeface="微软雅黑" panose="020B0503020204020204" charset="-122"/>
                <a:ea typeface="微软雅黑" panose="020B0503020204020204" charset="-122"/>
                <a:cs typeface="微软雅黑" panose="020B0503020204020204" charset="-122"/>
              </a:rPr>
              <a:t>真题示例</a:t>
            </a:r>
            <a:r>
              <a:rPr lang="zh-CN" altLang="en-US">
                <a:solidFill>
                  <a:srgbClr val="0000FF"/>
                </a:solidFill>
                <a:latin typeface="微软雅黑" panose="020B0503020204020204" charset="-122"/>
                <a:ea typeface="微软雅黑" panose="020B0503020204020204" charset="-122"/>
                <a:cs typeface="微软雅黑" panose="020B0503020204020204" charset="-122"/>
              </a:rPr>
              <a:t>】</a:t>
            </a:r>
            <a:r>
              <a:rPr lang="en-US" altLang="zh-CN">
                <a:latin typeface="微软雅黑" panose="020B0503020204020204" charset="-122"/>
                <a:ea typeface="微软雅黑" panose="020B0503020204020204" charset="-122"/>
                <a:cs typeface="微软雅黑" panose="020B0503020204020204" charset="-122"/>
              </a:rPr>
              <a:t>(2017·</a:t>
            </a:r>
            <a:r>
              <a:rPr lang="zh-CN" altLang="en-US" dirty="0">
                <a:latin typeface="微软雅黑" panose="020B0503020204020204" charset="-122"/>
                <a:ea typeface="微软雅黑" panose="020B0503020204020204" charset="-122"/>
                <a:cs typeface="微软雅黑" panose="020B0503020204020204" charset="-122"/>
              </a:rPr>
              <a:t>全国</a:t>
            </a:r>
            <a:r>
              <a:rPr lang="en-US" altLang="zh-CN">
                <a:latin typeface="微软雅黑" panose="020B0503020204020204" charset="-122"/>
                <a:ea typeface="微软雅黑" panose="020B0503020204020204" charset="-122"/>
                <a:cs typeface="微软雅黑" panose="020B0503020204020204" charset="-122"/>
              </a:rPr>
              <a:t>Ⅲ</a:t>
            </a:r>
            <a:r>
              <a:rPr lang="zh-CN" altLang="en-US" dirty="0">
                <a:latin typeface="微软雅黑" panose="020B0503020204020204" charset="-122"/>
                <a:ea typeface="微软雅黑" panose="020B0503020204020204" charset="-122"/>
                <a:cs typeface="微软雅黑" panose="020B0503020204020204" charset="-122"/>
              </a:rPr>
              <a:t>卷</a:t>
            </a:r>
            <a:r>
              <a:rPr lang="en-US" altLang="zh-CN">
                <a:latin typeface="微软雅黑" panose="020B0503020204020204" charset="-122"/>
                <a:ea typeface="微软雅黑" panose="020B0503020204020204" charset="-122"/>
                <a:cs typeface="微软雅黑" panose="020B0503020204020204" charset="-122"/>
              </a:rPr>
              <a:t>·T31)</a:t>
            </a:r>
            <a:r>
              <a:rPr lang="zh-CN" altLang="en-US" dirty="0">
                <a:latin typeface="微软雅黑" panose="020B0503020204020204" charset="-122"/>
                <a:ea typeface="微软雅黑" panose="020B0503020204020204" charset="-122"/>
                <a:cs typeface="微软雅黑" panose="020B0503020204020204" charset="-122"/>
              </a:rPr>
              <a:t>图</a:t>
            </a:r>
            <a:r>
              <a:rPr lang="en-US" altLang="zh-CN">
                <a:latin typeface="微软雅黑" panose="020B0503020204020204" charset="-122"/>
                <a:ea typeface="微软雅黑" panose="020B0503020204020204" charset="-122"/>
                <a:cs typeface="微软雅黑" panose="020B0503020204020204" charset="-122"/>
              </a:rPr>
              <a:t>5</a:t>
            </a:r>
            <a:r>
              <a:rPr lang="zh-CN" altLang="en-US" dirty="0">
                <a:latin typeface="微软雅黑" panose="020B0503020204020204" charset="-122"/>
                <a:ea typeface="微软雅黑" panose="020B0503020204020204" charset="-122"/>
                <a:cs typeface="微软雅黑" panose="020B0503020204020204" charset="-122"/>
              </a:rPr>
              <a:t>为</a:t>
            </a:r>
            <a:r>
              <a:rPr lang="en-US" altLang="zh-CN">
                <a:latin typeface="微软雅黑" panose="020B0503020204020204" charset="-122"/>
                <a:ea typeface="微软雅黑" panose="020B0503020204020204" charset="-122"/>
                <a:cs typeface="微软雅黑" panose="020B0503020204020204" charset="-122"/>
              </a:rPr>
              <a:t>1954</a:t>
            </a:r>
            <a:r>
              <a:rPr lang="zh-CN" altLang="en-US" dirty="0">
                <a:latin typeface="微软雅黑" panose="020B0503020204020204" charset="-122"/>
                <a:ea typeface="微软雅黑" panose="020B0503020204020204" charset="-122"/>
                <a:cs typeface="微软雅黑" panose="020B0503020204020204" charset="-122"/>
              </a:rPr>
              <a:t>年某画家创作的</a:t>
            </a:r>
            <a:r>
              <a:rPr lang="en-US" altLang="zh-CN">
                <a:latin typeface="微软雅黑" panose="020B0503020204020204" charset="-122"/>
                <a:ea typeface="微软雅黑" panose="020B0503020204020204" charset="-122"/>
                <a:cs typeface="微软雅黑" panose="020B0503020204020204" charset="-122"/>
              </a:rPr>
              <a:t>《</a:t>
            </a:r>
            <a:r>
              <a:rPr lang="zh-CN" altLang="en-US" dirty="0">
                <a:latin typeface="微软雅黑" panose="020B0503020204020204" charset="-122"/>
                <a:ea typeface="微软雅黑" panose="020B0503020204020204" charset="-122"/>
                <a:cs typeface="微软雅黑" panose="020B0503020204020204" charset="-122"/>
              </a:rPr>
              <a:t>婆媳上冬学</a:t>
            </a:r>
            <a:r>
              <a:rPr lang="en-US" altLang="zh-CN">
                <a:latin typeface="微软雅黑" panose="020B0503020204020204" charset="-122"/>
                <a:ea typeface="微软雅黑" panose="020B0503020204020204" charset="-122"/>
                <a:cs typeface="微软雅黑" panose="020B0503020204020204" charset="-122"/>
              </a:rPr>
              <a:t>》,</a:t>
            </a:r>
            <a:r>
              <a:rPr lang="zh-CN" altLang="en-US" dirty="0">
                <a:latin typeface="微软雅黑" panose="020B0503020204020204" charset="-122"/>
                <a:ea typeface="微软雅黑" panose="020B0503020204020204" charset="-122"/>
                <a:cs typeface="微软雅黑" panose="020B0503020204020204" charset="-122"/>
              </a:rPr>
              <a:t>这一作品</a:t>
            </a:r>
            <a:r>
              <a:rPr lang="en-US" altLang="zh-CN">
                <a:latin typeface="微软雅黑" panose="020B0503020204020204" charset="-122"/>
                <a:ea typeface="微软雅黑" panose="020B0503020204020204" charset="-122"/>
                <a:cs typeface="微软雅黑" panose="020B0503020204020204" charset="-122"/>
              </a:rPr>
              <a:t>(</a:t>
            </a:r>
            <a:r>
              <a:rPr lang="zh-CN" altLang="en-US" dirty="0">
                <a:latin typeface="微软雅黑" panose="020B0503020204020204" charset="-122"/>
                <a:ea typeface="微软雅黑" panose="020B0503020204020204" charset="-122"/>
                <a:cs typeface="微软雅黑" panose="020B0503020204020204" charset="-122"/>
              </a:rPr>
              <a:t>　　</a:t>
            </a:r>
            <a:r>
              <a:rPr lang="en-US" altLang="zh-CN">
                <a:latin typeface="微软雅黑" panose="020B0503020204020204" charset="-122"/>
                <a:ea typeface="微软雅黑" panose="020B0503020204020204" charset="-122"/>
                <a:cs typeface="微软雅黑" panose="020B0503020204020204" charset="-122"/>
              </a:rPr>
              <a:t>)</a:t>
            </a:r>
          </a:p>
          <a:p>
            <a:pPr defTabSz="1171575"/>
            <a:r>
              <a:rPr lang="en-US" altLang="zh-CN">
                <a:latin typeface="微软雅黑" panose="020B0503020204020204" charset="-122"/>
                <a:ea typeface="微软雅黑" panose="020B0503020204020204" charset="-122"/>
                <a:cs typeface="微软雅黑" panose="020B0503020204020204" charset="-122"/>
              </a:rPr>
              <a:t>A.</a:t>
            </a:r>
            <a:r>
              <a:rPr lang="zh-CN" altLang="en-US" dirty="0">
                <a:latin typeface="微软雅黑" panose="020B0503020204020204" charset="-122"/>
                <a:ea typeface="微软雅黑" panose="020B0503020204020204" charset="-122"/>
                <a:cs typeface="微软雅黑" panose="020B0503020204020204" charset="-122"/>
              </a:rPr>
              <a:t>继承了传统文人画的特点</a:t>
            </a:r>
          </a:p>
          <a:p>
            <a:pPr defTabSz="1171575"/>
            <a:r>
              <a:rPr lang="en-US" altLang="zh-CN">
                <a:latin typeface="微软雅黑" panose="020B0503020204020204" charset="-122"/>
                <a:ea typeface="微软雅黑" panose="020B0503020204020204" charset="-122"/>
                <a:cs typeface="微软雅黑" panose="020B0503020204020204" charset="-122"/>
              </a:rPr>
              <a:t>B.</a:t>
            </a:r>
            <a:r>
              <a:rPr lang="zh-CN" altLang="en-US" dirty="0">
                <a:latin typeface="微软雅黑" panose="020B0503020204020204" charset="-122"/>
                <a:ea typeface="微软雅黑" panose="020B0503020204020204" charset="-122"/>
                <a:cs typeface="微软雅黑" panose="020B0503020204020204" charset="-122"/>
              </a:rPr>
              <a:t>受同期西方流行画派影响</a:t>
            </a:r>
          </a:p>
          <a:p>
            <a:pPr defTabSz="1171575"/>
            <a:r>
              <a:rPr lang="en-US" altLang="zh-CN">
                <a:latin typeface="微软雅黑" panose="020B0503020204020204" charset="-122"/>
                <a:ea typeface="微软雅黑" panose="020B0503020204020204" charset="-122"/>
                <a:cs typeface="微软雅黑" panose="020B0503020204020204" charset="-122"/>
              </a:rPr>
              <a:t>C.</a:t>
            </a:r>
            <a:r>
              <a:rPr lang="zh-CN" altLang="en-US" dirty="0">
                <a:latin typeface="微软雅黑" panose="020B0503020204020204" charset="-122"/>
                <a:ea typeface="微软雅黑" panose="020B0503020204020204" charset="-122"/>
                <a:cs typeface="微软雅黑" panose="020B0503020204020204" charset="-122"/>
              </a:rPr>
              <a:t>体现了现实主义绘画风格</a:t>
            </a:r>
          </a:p>
          <a:p>
            <a:pPr defTabSz="1171575"/>
            <a:r>
              <a:rPr lang="en-US" altLang="zh-CN">
                <a:latin typeface="微软雅黑" panose="020B0503020204020204" charset="-122"/>
                <a:ea typeface="微软雅黑" panose="020B0503020204020204" charset="-122"/>
                <a:cs typeface="微软雅黑" panose="020B0503020204020204" charset="-122"/>
              </a:rPr>
              <a:t>D.</a:t>
            </a:r>
            <a:r>
              <a:rPr lang="zh-CN" altLang="en-US" dirty="0">
                <a:latin typeface="微软雅黑" panose="020B0503020204020204" charset="-122"/>
                <a:ea typeface="微软雅黑" panose="020B0503020204020204" charset="-122"/>
                <a:cs typeface="微软雅黑" panose="020B0503020204020204" charset="-122"/>
              </a:rPr>
              <a:t>注重表现作者的艺术想象</a:t>
            </a:r>
            <a:endParaRPr lang="zh-CN" altLang="en-US">
              <a:solidFill>
                <a:srgbClr val="0000FF"/>
              </a:solidFill>
              <a:latin typeface="微软雅黑" panose="020B0503020204020204" charset="-122"/>
              <a:ea typeface="微软雅黑" panose="020B0503020204020204" charset="-122"/>
              <a:cs typeface="微软雅黑" panose="020B0503020204020204" charset="-122"/>
            </a:endParaRPr>
          </a:p>
        </p:txBody>
      </p:sp>
      <p:pic>
        <p:nvPicPr>
          <p:cNvPr id="2684936" name="图片 2684935" descr="企业微信截图_16076527867934"/>
          <p:cNvPicPr>
            <a:picLocks noChangeAspect="1"/>
          </p:cNvPicPr>
          <p:nvPr/>
        </p:nvPicPr>
        <p:blipFill>
          <a:blip r:embed="rId2"/>
          <a:stretch>
            <a:fillRect/>
          </a:stretch>
        </p:blipFill>
        <p:spPr>
          <a:xfrm>
            <a:off x="7961948" y="1448435"/>
            <a:ext cx="2230437" cy="3070225"/>
          </a:xfrm>
          <a:prstGeom prst="rect">
            <a:avLst/>
          </a:prstGeom>
          <a:noFill/>
          <a:ln w="9525">
            <a:noFill/>
          </a:ln>
        </p:spPr>
      </p:pic>
      <p:sp>
        <p:nvSpPr>
          <p:cNvPr id="3018754" name="文本框 3018753"/>
          <p:cNvSpPr txBox="1"/>
          <p:nvPr/>
        </p:nvSpPr>
        <p:spPr>
          <a:xfrm>
            <a:off x="137478" y="4628515"/>
            <a:ext cx="11634787" cy="2117090"/>
          </a:xfrm>
          <a:prstGeom prst="rect">
            <a:avLst/>
          </a:prstGeom>
          <a:noFill/>
          <a:ln w="9525">
            <a:noFill/>
          </a:ln>
        </p:spPr>
        <p:txBody>
          <a:bodyPr lIns="117176" tIns="58589" rIns="117176" bIns="58589">
            <a:spAutoFit/>
          </a:bodyPr>
          <a:lstStyle/>
          <a:p>
            <a:pPr defTabSz="1171575">
              <a:lnSpc>
                <a:spcPct val="100000"/>
              </a:lnSpc>
              <a:buNone/>
            </a:pPr>
            <a:r>
              <a:rPr lang="zh-CN" altLang="en-US">
                <a:solidFill>
                  <a:schemeClr val="tx1"/>
                </a:solidFill>
                <a:latin typeface="微软雅黑" panose="020B0503020204020204" charset="-122"/>
                <a:ea typeface="微软雅黑" panose="020B0503020204020204" charset="-122"/>
                <a:cs typeface="微软雅黑" panose="020B0503020204020204" charset="-122"/>
              </a:rPr>
              <a:t>【</a:t>
            </a:r>
            <a:r>
              <a:rPr lang="zh-CN" altLang="en-US" dirty="0">
                <a:solidFill>
                  <a:schemeClr val="tx1"/>
                </a:solidFill>
                <a:latin typeface="微软雅黑" panose="020B0503020204020204" charset="-122"/>
                <a:ea typeface="微软雅黑" panose="020B0503020204020204" charset="-122"/>
                <a:cs typeface="微软雅黑" panose="020B0503020204020204" charset="-122"/>
              </a:rPr>
              <a:t>解析</a:t>
            </a:r>
            <a:r>
              <a:rPr lang="zh-CN" altLang="en-US">
                <a:solidFill>
                  <a:schemeClr val="tx1"/>
                </a:solidFill>
                <a:latin typeface="微软雅黑" panose="020B0503020204020204" charset="-122"/>
                <a:ea typeface="微软雅黑" panose="020B0503020204020204" charset="-122"/>
                <a:cs typeface="微软雅黑" panose="020B0503020204020204" charset="-122"/>
              </a:rPr>
              <a:t>】</a:t>
            </a:r>
            <a:r>
              <a:rPr lang="zh-CN" altLang="en-US" dirty="0">
                <a:solidFill>
                  <a:schemeClr val="tx1"/>
                </a:solidFill>
                <a:latin typeface="微软雅黑" panose="020B0503020204020204" charset="-122"/>
                <a:ea typeface="微软雅黑" panose="020B0503020204020204" charset="-122"/>
                <a:cs typeface="微软雅黑" panose="020B0503020204020204" charset="-122"/>
              </a:rPr>
              <a:t>选</a:t>
            </a:r>
            <a:r>
              <a:rPr lang="en-US" altLang="zh-CN">
                <a:solidFill>
                  <a:schemeClr val="tx1"/>
                </a:solidFill>
                <a:latin typeface="微软雅黑" panose="020B0503020204020204" charset="-122"/>
                <a:ea typeface="微软雅黑" panose="020B0503020204020204" charset="-122"/>
                <a:cs typeface="微软雅黑" panose="020B0503020204020204" charset="-122"/>
              </a:rPr>
              <a:t>C</a:t>
            </a:r>
            <a:r>
              <a:rPr lang="zh-CN" altLang="en-US" dirty="0">
                <a:solidFill>
                  <a:schemeClr val="tx1"/>
                </a:solidFill>
                <a:latin typeface="微软雅黑" panose="020B0503020204020204" charset="-122"/>
                <a:ea typeface="微软雅黑" panose="020B0503020204020204" charset="-122"/>
                <a:cs typeface="微软雅黑" panose="020B0503020204020204" charset="-122"/>
              </a:rPr>
              <a:t>。文人画是集文学、书法、绘画及篆刻艺术于一体的</a:t>
            </a:r>
            <a:r>
              <a:rPr lang="zh-CN" altLang="en-US">
                <a:solidFill>
                  <a:schemeClr val="tx1"/>
                </a:solidFill>
                <a:latin typeface="微软雅黑" panose="020B0503020204020204" charset="-122"/>
                <a:ea typeface="微软雅黑" panose="020B0503020204020204" charset="-122"/>
                <a:cs typeface="微软雅黑" panose="020B0503020204020204" charset="-122"/>
              </a:rPr>
              <a:t>，</a:t>
            </a:r>
            <a:r>
              <a:rPr lang="zh-CN" altLang="en-US" dirty="0">
                <a:solidFill>
                  <a:schemeClr val="tx1"/>
                </a:solidFill>
                <a:latin typeface="微软雅黑" panose="020B0503020204020204" charset="-122"/>
                <a:ea typeface="微软雅黑" panose="020B0503020204020204" charset="-122"/>
                <a:cs typeface="微软雅黑" panose="020B0503020204020204" charset="-122"/>
              </a:rPr>
              <a:t>与题干中作品明显不符</a:t>
            </a:r>
            <a:r>
              <a:rPr lang="en-US" altLang="zh-CN">
                <a:solidFill>
                  <a:schemeClr val="tx1"/>
                </a:solidFill>
                <a:latin typeface="微软雅黑" panose="020B0503020204020204" charset="-122"/>
                <a:ea typeface="微软雅黑" panose="020B0503020204020204" charset="-122"/>
                <a:cs typeface="微软雅黑" panose="020B0503020204020204" charset="-122"/>
              </a:rPr>
              <a:t>，</a:t>
            </a:r>
            <a:r>
              <a:rPr lang="zh-CN" altLang="en-US" dirty="0">
                <a:solidFill>
                  <a:schemeClr val="tx1"/>
                </a:solidFill>
                <a:latin typeface="微软雅黑" panose="020B0503020204020204" charset="-122"/>
                <a:ea typeface="微软雅黑" panose="020B0503020204020204" charset="-122"/>
                <a:cs typeface="微软雅黑" panose="020B0503020204020204" charset="-122"/>
              </a:rPr>
              <a:t>故</a:t>
            </a:r>
            <a:r>
              <a:rPr lang="en-US" altLang="zh-CN">
                <a:solidFill>
                  <a:schemeClr val="tx1"/>
                </a:solidFill>
                <a:latin typeface="微软雅黑" panose="020B0503020204020204" charset="-122"/>
                <a:ea typeface="微软雅黑" panose="020B0503020204020204" charset="-122"/>
                <a:cs typeface="微软雅黑" panose="020B0503020204020204" charset="-122"/>
              </a:rPr>
              <a:t>A</a:t>
            </a:r>
            <a:r>
              <a:rPr lang="zh-CN" altLang="en-US" dirty="0">
                <a:solidFill>
                  <a:schemeClr val="tx1"/>
                </a:solidFill>
                <a:latin typeface="微软雅黑" panose="020B0503020204020204" charset="-122"/>
                <a:ea typeface="微软雅黑" panose="020B0503020204020204" charset="-122"/>
                <a:cs typeface="微软雅黑" panose="020B0503020204020204" charset="-122"/>
              </a:rPr>
              <a:t>错误</a:t>
            </a:r>
            <a:r>
              <a:rPr lang="zh-CN" altLang="en-US">
                <a:solidFill>
                  <a:schemeClr val="tx1"/>
                </a:solidFill>
                <a:latin typeface="微软雅黑" panose="020B0503020204020204" charset="-122"/>
                <a:ea typeface="微软雅黑" panose="020B0503020204020204" charset="-122"/>
                <a:cs typeface="微软雅黑" panose="020B0503020204020204" charset="-122"/>
              </a:rPr>
              <a:t>；</a:t>
            </a:r>
            <a:r>
              <a:rPr lang="zh-CN" altLang="en-US" dirty="0">
                <a:solidFill>
                  <a:schemeClr val="tx1"/>
                </a:solidFill>
                <a:latin typeface="微软雅黑" panose="020B0503020204020204" charset="-122"/>
                <a:ea typeface="微软雅黑" panose="020B0503020204020204" charset="-122"/>
                <a:cs typeface="微软雅黑" panose="020B0503020204020204" charset="-122"/>
              </a:rPr>
              <a:t>此时西方流行的画派是现代主义画派</a:t>
            </a:r>
            <a:r>
              <a:rPr lang="en-US" altLang="zh-CN">
                <a:solidFill>
                  <a:schemeClr val="tx1"/>
                </a:solidFill>
                <a:latin typeface="微软雅黑" panose="020B0503020204020204" charset="-122"/>
                <a:ea typeface="微软雅黑" panose="020B0503020204020204" charset="-122"/>
                <a:cs typeface="微软雅黑" panose="020B0503020204020204" charset="-122"/>
              </a:rPr>
              <a:t>，</a:t>
            </a:r>
            <a:r>
              <a:rPr lang="zh-CN" altLang="en-US" dirty="0">
                <a:solidFill>
                  <a:schemeClr val="tx1"/>
                </a:solidFill>
                <a:latin typeface="微软雅黑" panose="020B0503020204020204" charset="-122"/>
                <a:ea typeface="微软雅黑" panose="020B0503020204020204" charset="-122"/>
                <a:cs typeface="微软雅黑" panose="020B0503020204020204" charset="-122"/>
              </a:rPr>
              <a:t>现代主义绘画反传统、反理性</a:t>
            </a:r>
            <a:r>
              <a:rPr lang="en-US" altLang="zh-CN">
                <a:solidFill>
                  <a:schemeClr val="tx1"/>
                </a:solidFill>
                <a:latin typeface="微软雅黑" panose="020B0503020204020204" charset="-122"/>
                <a:ea typeface="微软雅黑" panose="020B0503020204020204" charset="-122"/>
                <a:cs typeface="微软雅黑" panose="020B0503020204020204" charset="-122"/>
              </a:rPr>
              <a:t>，</a:t>
            </a:r>
            <a:r>
              <a:rPr lang="zh-CN" altLang="en-US" dirty="0">
                <a:solidFill>
                  <a:schemeClr val="tx1"/>
                </a:solidFill>
                <a:latin typeface="微软雅黑" panose="020B0503020204020204" charset="-122"/>
                <a:ea typeface="微软雅黑" panose="020B0503020204020204" charset="-122"/>
                <a:cs typeface="微软雅黑" panose="020B0503020204020204" charset="-122"/>
              </a:rPr>
              <a:t>重视自我感受和自我表现</a:t>
            </a:r>
            <a:r>
              <a:rPr lang="en-US" altLang="zh-CN">
                <a:solidFill>
                  <a:schemeClr val="tx1"/>
                </a:solidFill>
                <a:latin typeface="微软雅黑" panose="020B0503020204020204" charset="-122"/>
                <a:ea typeface="微软雅黑" panose="020B0503020204020204" charset="-122"/>
                <a:cs typeface="微软雅黑" panose="020B0503020204020204" charset="-122"/>
              </a:rPr>
              <a:t>，</a:t>
            </a:r>
            <a:r>
              <a:rPr lang="zh-CN" altLang="en-US" dirty="0">
                <a:solidFill>
                  <a:schemeClr val="tx1"/>
                </a:solidFill>
                <a:latin typeface="微软雅黑" panose="020B0503020204020204" charset="-122"/>
                <a:ea typeface="微软雅黑" panose="020B0503020204020204" charset="-122"/>
                <a:cs typeface="微软雅黑" panose="020B0503020204020204" charset="-122"/>
              </a:rPr>
              <a:t>与图写实的特点明显不符</a:t>
            </a:r>
            <a:r>
              <a:rPr lang="en-US" altLang="zh-CN">
                <a:solidFill>
                  <a:schemeClr val="tx1"/>
                </a:solidFill>
                <a:latin typeface="微软雅黑" panose="020B0503020204020204" charset="-122"/>
                <a:ea typeface="微软雅黑" panose="020B0503020204020204" charset="-122"/>
                <a:cs typeface="微软雅黑" panose="020B0503020204020204" charset="-122"/>
              </a:rPr>
              <a:t>，</a:t>
            </a:r>
            <a:r>
              <a:rPr lang="zh-CN" altLang="en-US" dirty="0">
                <a:solidFill>
                  <a:schemeClr val="tx1"/>
                </a:solidFill>
                <a:latin typeface="微软雅黑" panose="020B0503020204020204" charset="-122"/>
                <a:ea typeface="微软雅黑" panose="020B0503020204020204" charset="-122"/>
                <a:cs typeface="微软雅黑" panose="020B0503020204020204" charset="-122"/>
              </a:rPr>
              <a:t>故</a:t>
            </a:r>
            <a:r>
              <a:rPr lang="en-US" altLang="zh-CN">
                <a:solidFill>
                  <a:schemeClr val="tx1"/>
                </a:solidFill>
                <a:latin typeface="微软雅黑" panose="020B0503020204020204" charset="-122"/>
                <a:ea typeface="微软雅黑" panose="020B0503020204020204" charset="-122"/>
                <a:cs typeface="微软雅黑" panose="020B0503020204020204" charset="-122"/>
              </a:rPr>
              <a:t>B</a:t>
            </a:r>
            <a:r>
              <a:rPr lang="zh-CN" altLang="en-US" dirty="0">
                <a:solidFill>
                  <a:schemeClr val="tx1"/>
                </a:solidFill>
                <a:latin typeface="微软雅黑" panose="020B0503020204020204" charset="-122"/>
                <a:ea typeface="微软雅黑" panose="020B0503020204020204" charset="-122"/>
                <a:cs typeface="微软雅黑" panose="020B0503020204020204" charset="-122"/>
              </a:rPr>
              <a:t>错误</a:t>
            </a:r>
            <a:r>
              <a:rPr lang="zh-CN" altLang="en-US">
                <a:solidFill>
                  <a:schemeClr val="tx1"/>
                </a:solidFill>
                <a:latin typeface="微软雅黑" panose="020B0503020204020204" charset="-122"/>
                <a:ea typeface="微软雅黑" panose="020B0503020204020204" charset="-122"/>
                <a:cs typeface="微软雅黑" panose="020B0503020204020204" charset="-122"/>
              </a:rPr>
              <a:t>；</a:t>
            </a:r>
            <a:r>
              <a:rPr lang="zh-CN" altLang="en-US" dirty="0">
                <a:solidFill>
                  <a:schemeClr val="tx1"/>
                </a:solidFill>
                <a:latin typeface="微软雅黑" panose="020B0503020204020204" charset="-122"/>
                <a:ea typeface="微软雅黑" panose="020B0503020204020204" charset="-122"/>
                <a:cs typeface="微软雅黑" panose="020B0503020204020204" charset="-122"/>
              </a:rPr>
              <a:t>图画真实再现了</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新中国成立后妇女在冬天接受教育时的场景</a:t>
            </a:r>
            <a:r>
              <a:rPr lang="en-US" altLang="zh-CN">
                <a:solidFill>
                  <a:schemeClr val="tx1"/>
                </a:solidFill>
                <a:latin typeface="微软雅黑" panose="020B0503020204020204" charset="-122"/>
                <a:ea typeface="微软雅黑" panose="020B0503020204020204" charset="-122"/>
                <a:cs typeface="微软雅黑" panose="020B0503020204020204" charset="-122"/>
              </a:rPr>
              <a:t>，</a:t>
            </a:r>
            <a:r>
              <a:rPr lang="zh-CN" altLang="en-US" dirty="0">
                <a:solidFill>
                  <a:schemeClr val="tx1"/>
                </a:solidFill>
                <a:latin typeface="微软雅黑" panose="020B0503020204020204" charset="-122"/>
                <a:ea typeface="微软雅黑" panose="020B0503020204020204" charset="-122"/>
                <a:cs typeface="微软雅黑" panose="020B0503020204020204" charset="-122"/>
              </a:rPr>
              <a:t>属于现实主义绘画</a:t>
            </a:r>
            <a:r>
              <a:rPr lang="en-US" altLang="zh-CN">
                <a:solidFill>
                  <a:schemeClr val="tx1"/>
                </a:solidFill>
                <a:latin typeface="微软雅黑" panose="020B0503020204020204" charset="-122"/>
                <a:ea typeface="微软雅黑" panose="020B0503020204020204" charset="-122"/>
                <a:cs typeface="微软雅黑" panose="020B0503020204020204" charset="-122"/>
              </a:rPr>
              <a:t>，</a:t>
            </a:r>
            <a:r>
              <a:rPr lang="zh-CN" altLang="en-US" dirty="0">
                <a:solidFill>
                  <a:schemeClr val="tx1"/>
                </a:solidFill>
                <a:latin typeface="微软雅黑" panose="020B0503020204020204" charset="-122"/>
                <a:ea typeface="微软雅黑" panose="020B0503020204020204" charset="-122"/>
                <a:cs typeface="微软雅黑" panose="020B0503020204020204" charset="-122"/>
              </a:rPr>
              <a:t>故</a:t>
            </a:r>
            <a:r>
              <a:rPr lang="en-US" altLang="zh-CN">
                <a:solidFill>
                  <a:schemeClr val="tx1"/>
                </a:solidFill>
                <a:latin typeface="微软雅黑" panose="020B0503020204020204" charset="-122"/>
                <a:ea typeface="微软雅黑" panose="020B0503020204020204" charset="-122"/>
                <a:cs typeface="微软雅黑" panose="020B0503020204020204" charset="-122"/>
              </a:rPr>
              <a:t>C</a:t>
            </a:r>
            <a:r>
              <a:rPr lang="zh-CN" altLang="en-US" dirty="0">
                <a:solidFill>
                  <a:schemeClr val="tx1"/>
                </a:solidFill>
                <a:latin typeface="微软雅黑" panose="020B0503020204020204" charset="-122"/>
                <a:ea typeface="微软雅黑" panose="020B0503020204020204" charset="-122"/>
                <a:cs typeface="微软雅黑" panose="020B0503020204020204" charset="-122"/>
              </a:rPr>
              <a:t>正确</a:t>
            </a:r>
            <a:r>
              <a:rPr lang="zh-CN" altLang="en-US">
                <a:solidFill>
                  <a:schemeClr val="tx1"/>
                </a:solidFill>
                <a:latin typeface="微软雅黑" panose="020B0503020204020204" charset="-122"/>
                <a:ea typeface="微软雅黑" panose="020B0503020204020204" charset="-122"/>
                <a:cs typeface="微软雅黑" panose="020B0503020204020204" charset="-122"/>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图画是扫盲的真实场景</a:t>
            </a:r>
            <a:r>
              <a:rPr lang="en-US" altLang="zh-CN">
                <a:solidFill>
                  <a:srgbClr val="FF0000"/>
                </a:solidFill>
                <a:latin typeface="微软雅黑" panose="020B0503020204020204" charset="-122"/>
                <a:ea typeface="微软雅黑" panose="020B0503020204020204" charset="-122"/>
                <a:cs typeface="微软雅黑" panose="020B0503020204020204" charset="-122"/>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不是艺术想象</a:t>
            </a:r>
            <a:r>
              <a:rPr lang="en-US" altLang="zh-CN">
                <a:solidFill>
                  <a:srgbClr val="FF0000"/>
                </a:solidFill>
                <a:latin typeface="微软雅黑" panose="020B0503020204020204" charset="-122"/>
                <a:ea typeface="微软雅黑" panose="020B0503020204020204" charset="-122"/>
                <a:cs typeface="微软雅黑" panose="020B0503020204020204" charset="-122"/>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故</a:t>
            </a:r>
            <a:r>
              <a:rPr lang="en-US" altLang="zh-CN">
                <a:solidFill>
                  <a:srgbClr val="FF0000"/>
                </a:solidFill>
                <a:latin typeface="微软雅黑" panose="020B0503020204020204" charset="-122"/>
                <a:ea typeface="微软雅黑" panose="020B0503020204020204" charset="-122"/>
                <a:cs typeface="微软雅黑" panose="020B0503020204020204" charset="-122"/>
              </a:rPr>
              <a:t>D</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错误。</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018754"/>
                                        </p:tgtEl>
                                        <p:attrNameLst>
                                          <p:attrName>style.visibility</p:attrName>
                                        </p:attrNameLst>
                                      </p:cBhvr>
                                      <p:to>
                                        <p:strVal val="visible"/>
                                      </p:to>
                                    </p:set>
                                    <p:anim calcmode="lin" valueType="num">
                                      <p:cBhvr additive="base">
                                        <p:cTn id="7" dur="500" fill="hold"/>
                                        <p:tgtEl>
                                          <p:spTgt spid="3018754"/>
                                        </p:tgtEl>
                                        <p:attrNameLst>
                                          <p:attrName>ppt_x</p:attrName>
                                        </p:attrNameLst>
                                      </p:cBhvr>
                                      <p:tavLst>
                                        <p:tav tm="0">
                                          <p:val>
                                            <p:strVal val="#ppt_x"/>
                                          </p:val>
                                        </p:tav>
                                        <p:tav tm="100000">
                                          <p:val>
                                            <p:strVal val="#ppt_x"/>
                                          </p:val>
                                        </p:tav>
                                      </p:tavLst>
                                    </p:anim>
                                    <p:anim calcmode="lin" valueType="num">
                                      <p:cBhvr additive="base">
                                        <p:cTn id="8" dur="500" fill="hold"/>
                                        <p:tgtEl>
                                          <p:spTgt spid="30187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875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8706" name="文本框 2888705"/>
          <p:cNvSpPr txBox="1"/>
          <p:nvPr/>
        </p:nvSpPr>
        <p:spPr>
          <a:xfrm>
            <a:off x="241300" y="809625"/>
            <a:ext cx="12738100" cy="5475288"/>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曲折探索时期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(1956-1978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科技</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研制成功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成功培育出杂交水稻。</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文艺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:1956</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毛泽东提出“百花齐放”“百家争鸣”的方针</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促进了文学、</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艺术、教育事业的蓬勃发展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后期遭到破坏。</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教育</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:①</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全面建设社会主义时期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逐步形成比较完整的</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体系</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培养</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了大批素质较高的劳动后备军和德才兼备的建设人才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;②“</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文化大革命”时期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高考制度被废止</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世纪</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70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年代初</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高等院校开始招收“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导致</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大学教育水平下降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文化大革命”结束后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国家对教育工作进行拨乱反正</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制度得到恢复。</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888707" name="文本框 2888706"/>
          <p:cNvSpPr txBox="1"/>
          <p:nvPr/>
        </p:nvSpPr>
        <p:spPr>
          <a:xfrm>
            <a:off x="1084263" y="1344613"/>
            <a:ext cx="336867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两弹一星</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88708" name="文本框 2888707"/>
          <p:cNvSpPr txBox="1"/>
          <p:nvPr/>
        </p:nvSpPr>
        <p:spPr>
          <a:xfrm>
            <a:off x="4603750" y="1344613"/>
            <a:ext cx="265430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袁隆平</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88709" name="文本框 2888708"/>
          <p:cNvSpPr txBox="1"/>
          <p:nvPr/>
        </p:nvSpPr>
        <p:spPr>
          <a:xfrm>
            <a:off x="7561263" y="3135313"/>
            <a:ext cx="336867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国民教育</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88710" name="文本框 2888709"/>
          <p:cNvSpPr txBox="1"/>
          <p:nvPr/>
        </p:nvSpPr>
        <p:spPr>
          <a:xfrm>
            <a:off x="7202488" y="4329113"/>
            <a:ext cx="408622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工农兵学员</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88711" name="文本框 2888710"/>
          <p:cNvSpPr txBox="1"/>
          <p:nvPr/>
        </p:nvSpPr>
        <p:spPr>
          <a:xfrm>
            <a:off x="-193675" y="5510213"/>
            <a:ext cx="19367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高考</a:t>
            </a:r>
            <a:endParaRPr lang="zh-CN" altLang="en-US" dirty="0">
              <a:solidFill>
                <a:srgbClr val="FF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88707"/>
                                        </p:tgtEl>
                                        <p:attrNameLst>
                                          <p:attrName>style.visibility</p:attrName>
                                        </p:attrNameLst>
                                      </p:cBhvr>
                                      <p:to>
                                        <p:strVal val="visible"/>
                                      </p:to>
                                    </p:set>
                                    <p:animEffect transition="in" filter="blinds(horizontal)">
                                      <p:cBhvr>
                                        <p:cTn id="7" dur="500"/>
                                        <p:tgtEl>
                                          <p:spTgt spid="288870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888708"/>
                                        </p:tgtEl>
                                        <p:attrNameLst>
                                          <p:attrName>style.visibility</p:attrName>
                                        </p:attrNameLst>
                                      </p:cBhvr>
                                      <p:to>
                                        <p:strVal val="visible"/>
                                      </p:to>
                                    </p:set>
                                    <p:animEffect transition="in" filter="blinds(horizontal)">
                                      <p:cBhvr>
                                        <p:cTn id="12" dur="500"/>
                                        <p:tgtEl>
                                          <p:spTgt spid="288870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888709"/>
                                        </p:tgtEl>
                                        <p:attrNameLst>
                                          <p:attrName>style.visibility</p:attrName>
                                        </p:attrNameLst>
                                      </p:cBhvr>
                                      <p:to>
                                        <p:strVal val="visible"/>
                                      </p:to>
                                    </p:set>
                                    <p:animEffect transition="in" filter="blinds(horizontal)">
                                      <p:cBhvr>
                                        <p:cTn id="17" dur="500"/>
                                        <p:tgtEl>
                                          <p:spTgt spid="288870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888710"/>
                                        </p:tgtEl>
                                        <p:attrNameLst>
                                          <p:attrName>style.visibility</p:attrName>
                                        </p:attrNameLst>
                                      </p:cBhvr>
                                      <p:to>
                                        <p:strVal val="visible"/>
                                      </p:to>
                                    </p:set>
                                    <p:animEffect transition="in" filter="blinds(horizontal)">
                                      <p:cBhvr>
                                        <p:cTn id="22" dur="500"/>
                                        <p:tgtEl>
                                          <p:spTgt spid="288871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888711"/>
                                        </p:tgtEl>
                                        <p:attrNameLst>
                                          <p:attrName>style.visibility</p:attrName>
                                        </p:attrNameLst>
                                      </p:cBhvr>
                                      <p:to>
                                        <p:strVal val="visible"/>
                                      </p:to>
                                    </p:set>
                                    <p:animEffect transition="in" filter="blinds(horizontal)">
                                      <p:cBhvr>
                                        <p:cTn id="27" dur="500"/>
                                        <p:tgtEl>
                                          <p:spTgt spid="28887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88707" grpId="0"/>
      <p:bldP spid="2888708" grpId="0"/>
      <p:bldP spid="2888709" grpId="0"/>
      <p:bldP spid="2888710" grpId="0"/>
      <p:bldP spid="288871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1778" name="文本框 2891777"/>
          <p:cNvSpPr txBox="1"/>
          <p:nvPr/>
        </p:nvSpPr>
        <p:spPr>
          <a:xfrm>
            <a:off x="241300" y="809625"/>
            <a:ext cx="12665075" cy="4918075"/>
          </a:xfrm>
          <a:prstGeom prst="rect">
            <a:avLst/>
          </a:prstGeom>
          <a:noFill/>
          <a:ln w="9525">
            <a:noFill/>
          </a:ln>
        </p:spPr>
        <p:txBody>
          <a:bodyPr lIns="117176" tIns="58589" rIns="117176" bIns="58589">
            <a:spAutoFit/>
          </a:bodyPr>
          <a:lstStyle/>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3.</a:t>
            </a:r>
            <a:r>
              <a:rPr lang="zh-CN" altLang="en-US" dirty="0">
                <a:latin typeface="宋体" panose="02010600030101010101" pitchFamily="2" charset="-122"/>
                <a:ea typeface="宋体" panose="02010600030101010101" pitchFamily="2" charset="-122"/>
                <a:cs typeface="Times New Roman" panose="02020603050405020304" pitchFamily="18" charset="0"/>
              </a:rPr>
              <a:t>新时期</a:t>
            </a:r>
            <a:r>
              <a:rPr lang="en-US" altLang="zh-CN">
                <a:latin typeface="宋体" panose="02010600030101010101" pitchFamily="2" charset="-122"/>
                <a:ea typeface="宋体" panose="02010600030101010101" pitchFamily="2" charset="-122"/>
                <a:cs typeface="Times New Roman" panose="02020603050405020304" pitchFamily="18" charset="0"/>
              </a:rPr>
              <a:t>(1978</a:t>
            </a:r>
            <a:r>
              <a:rPr lang="zh-CN" altLang="en-US" dirty="0">
                <a:latin typeface="宋体" panose="02010600030101010101" pitchFamily="2" charset="-122"/>
                <a:ea typeface="宋体" panose="02010600030101010101" pitchFamily="2" charset="-122"/>
                <a:cs typeface="Times New Roman" panose="02020603050405020304" pitchFamily="18" charset="0"/>
              </a:rPr>
              <a:t>年至今</a:t>
            </a:r>
            <a:r>
              <a:rPr lang="en-US" altLang="zh-CN">
                <a:latin typeface="宋体" panose="02010600030101010101" pitchFamily="2" charset="-122"/>
                <a:ea typeface="宋体" panose="02010600030101010101" pitchFamily="2" charset="-122"/>
                <a:cs typeface="Times New Roman" panose="02020603050405020304" pitchFamily="18" charset="0"/>
              </a:rPr>
              <a:t>):</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(1)</a:t>
            </a:r>
            <a:r>
              <a:rPr lang="zh-CN" altLang="en-US" dirty="0">
                <a:latin typeface="宋体" panose="02010600030101010101" pitchFamily="2" charset="-122"/>
                <a:ea typeface="宋体" panose="02010600030101010101" pitchFamily="2" charset="-122"/>
                <a:cs typeface="Times New Roman" panose="02020603050405020304" pitchFamily="18" charset="0"/>
              </a:rPr>
              <a:t>理论成果。</a:t>
            </a:r>
          </a:p>
          <a:p>
            <a:pPr defTabSz="1171575"/>
            <a:r>
              <a:rPr lang="en-US" altLang="zh-CN" dirty="0">
                <a:latin typeface="宋体" panose="02010600030101010101" pitchFamily="2" charset="-122"/>
                <a:ea typeface="宋体" panose="02010600030101010101" pitchFamily="2" charset="-122"/>
                <a:cs typeface="Times New Roman" panose="02020603050405020304" pitchFamily="18" charset="0"/>
              </a:rPr>
              <a:t>①</a:t>
            </a:r>
            <a:r>
              <a:rPr lang="zh-CN" altLang="en-US" dirty="0">
                <a:latin typeface="宋体" panose="02010600030101010101" pitchFamily="2" charset="-122"/>
                <a:ea typeface="宋体" panose="02010600030101010101" pitchFamily="2" charset="-122"/>
                <a:cs typeface="Times New Roman" panose="02020603050405020304" pitchFamily="18" charset="0"/>
              </a:rPr>
              <a:t>邓小平理论</a:t>
            </a:r>
            <a:r>
              <a:rPr lang="en-US" altLang="zh-CN">
                <a:latin typeface="宋体" panose="02010600030101010101" pitchFamily="2" charset="-122"/>
                <a:ea typeface="宋体" panose="02010600030101010101" pitchFamily="2" charset="-122"/>
                <a:cs typeface="Times New Roman" panose="02020603050405020304" pitchFamily="18" charset="0"/>
              </a:rPr>
              <a:t>:a.</a:t>
            </a:r>
            <a:r>
              <a:rPr lang="zh-CN" altLang="en-US" dirty="0">
                <a:latin typeface="宋体" panose="02010600030101010101" pitchFamily="2" charset="-122"/>
                <a:ea typeface="宋体" panose="02010600030101010101" pitchFamily="2" charset="-122"/>
                <a:cs typeface="Times New Roman" panose="02020603050405020304" pitchFamily="18" charset="0"/>
              </a:rPr>
              <a:t>中共十一届三中全会作出了</a:t>
            </a:r>
            <a:r>
              <a:rPr lang="en-US" altLang="zh-CN">
                <a:latin typeface="宋体" panose="02010600030101010101" pitchFamily="2" charset="-122"/>
                <a:ea typeface="宋体" panose="02010600030101010101" pitchFamily="2" charset="-122"/>
                <a:cs typeface="Times New Roman" panose="02020603050405020304" pitchFamily="18" charset="0"/>
              </a:rPr>
              <a:t>___________________;b.1982</a:t>
            </a:r>
            <a:r>
              <a:rPr lang="zh-CN" altLang="en-US" dirty="0">
                <a:latin typeface="宋体" panose="02010600030101010101" pitchFamily="2" charset="-122"/>
                <a:ea typeface="宋体" panose="02010600030101010101" pitchFamily="2" charset="-122"/>
                <a:cs typeface="Times New Roman" panose="02020603050405020304" pitchFamily="18" charset="0"/>
              </a:rPr>
              <a:t>年</a:t>
            </a:r>
            <a:r>
              <a:rPr lang="en-US" altLang="zh-CN">
                <a:latin typeface="宋体" panose="02010600030101010101" pitchFamily="2" charset="-122"/>
                <a:ea typeface="宋体" panose="02010600030101010101" pitchFamily="2" charset="-122"/>
                <a:cs typeface="Times New Roman" panose="02020603050405020304" pitchFamily="18" charset="0"/>
              </a:rPr>
              <a:t>,</a:t>
            </a: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中共十二大上</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提出</a:t>
            </a:r>
            <a:r>
              <a:rPr lang="en-US" altLang="zh-CN">
                <a:latin typeface="宋体" panose="02010600030101010101" pitchFamily="2" charset="-122"/>
                <a:ea typeface="宋体" panose="02010600030101010101" pitchFamily="2" charset="-122"/>
                <a:cs typeface="Times New Roman" panose="02020603050405020304" pitchFamily="18" charset="0"/>
              </a:rPr>
              <a:t>___________________________;c.</a:t>
            </a:r>
            <a:r>
              <a:rPr lang="zh-CN" altLang="en-US" dirty="0">
                <a:latin typeface="宋体" panose="02010600030101010101" pitchFamily="2" charset="-122"/>
                <a:ea typeface="宋体" panose="02010600030101010101" pitchFamily="2" charset="-122"/>
                <a:cs typeface="Times New Roman" panose="02020603050405020304" pitchFamily="18" charset="0"/>
              </a:rPr>
              <a:t>中共十三大上系统提出了</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_____________________,</a:t>
            </a:r>
            <a:r>
              <a:rPr lang="zh-CN" altLang="en-US" dirty="0">
                <a:latin typeface="宋体" panose="02010600030101010101" pitchFamily="2" charset="-122"/>
                <a:ea typeface="宋体" panose="02010600030101010101" pitchFamily="2" charset="-122"/>
                <a:cs typeface="Times New Roman" panose="02020603050405020304" pitchFamily="18" charset="0"/>
              </a:rPr>
              <a:t>规定社会主义初级阶段的基本路线</a:t>
            </a:r>
            <a:r>
              <a:rPr lang="en-US" altLang="zh-CN">
                <a:latin typeface="宋体" panose="02010600030101010101" pitchFamily="2" charset="-122"/>
                <a:ea typeface="宋体" panose="02010600030101010101" pitchFamily="2" charset="-122"/>
                <a:cs typeface="Times New Roman" panose="02020603050405020304" pitchFamily="18" charset="0"/>
              </a:rPr>
              <a:t>;d.</a:t>
            </a:r>
            <a:r>
              <a:rPr lang="en-US" altLang="zh-CN">
                <a:solidFill>
                  <a:srgbClr val="0000FF"/>
                </a:solidFill>
                <a:latin typeface="微软雅黑" panose="020B0503020204020204" charset="-122"/>
                <a:ea typeface="微软雅黑" panose="020B0503020204020204" charset="-122"/>
                <a:cs typeface="微软雅黑" panose="020B0503020204020204" charset="-122"/>
              </a:rPr>
              <a:t>1992</a:t>
            </a:r>
            <a:r>
              <a:rPr lang="zh-CN" altLang="en-US" dirty="0">
                <a:solidFill>
                  <a:srgbClr val="0000FF"/>
                </a:solidFill>
                <a:latin typeface="微软雅黑" panose="020B0503020204020204" charset="-122"/>
                <a:ea typeface="微软雅黑" panose="020B0503020204020204" charset="-122"/>
                <a:cs typeface="微软雅黑" panose="020B0503020204020204" charset="-122"/>
              </a:rPr>
              <a:t>年</a:t>
            </a:r>
            <a:r>
              <a:rPr lang="zh-CN" altLang="en-US" dirty="0">
                <a:latin typeface="宋体" panose="02010600030101010101" pitchFamily="2" charset="-122"/>
                <a:ea typeface="宋体" panose="02010600030101010101" pitchFamily="2" charset="-122"/>
                <a:cs typeface="Times New Roman" panose="02020603050405020304" pitchFamily="18" charset="0"/>
              </a:rPr>
              <a:t>邓小平发</a:t>
            </a: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表</a:t>
            </a:r>
            <a:r>
              <a:rPr lang="en-US" altLang="zh-CN">
                <a:solidFill>
                  <a:srgbClr val="0000FF"/>
                </a:solidFill>
                <a:latin typeface="微软雅黑" panose="020B0503020204020204" charset="-122"/>
                <a:ea typeface="微软雅黑" panose="020B0503020204020204" charset="-122"/>
                <a:cs typeface="微软雅黑" panose="020B0503020204020204" charset="-122"/>
              </a:rPr>
              <a:t>“南方谈话”</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阐明了</a:t>
            </a:r>
            <a:r>
              <a:rPr lang="en-US" altLang="zh-CN">
                <a:latin typeface="宋体" panose="02010600030101010101" pitchFamily="2" charset="-122"/>
                <a:ea typeface="宋体" panose="02010600030101010101" pitchFamily="2" charset="-122"/>
                <a:cs typeface="Times New Roman" panose="02020603050405020304" pitchFamily="18" charset="0"/>
              </a:rPr>
              <a:t>_________________;e.</a:t>
            </a:r>
            <a:r>
              <a:rPr lang="en-US" altLang="zh-CN">
                <a:solidFill>
                  <a:srgbClr val="0000FF"/>
                </a:solidFill>
                <a:latin typeface="微软雅黑" panose="020B0503020204020204" charset="-122"/>
                <a:ea typeface="微软雅黑" panose="020B0503020204020204" charset="-122"/>
                <a:cs typeface="微软雅黑" panose="020B0503020204020204" charset="-122"/>
              </a:rPr>
              <a:t>中共十四大</a:t>
            </a:r>
            <a:r>
              <a:rPr lang="zh-CN" altLang="en-US" dirty="0">
                <a:latin typeface="宋体" panose="02010600030101010101" pitchFamily="2" charset="-122"/>
                <a:ea typeface="宋体" panose="02010600030101010101" pitchFamily="2" charset="-122"/>
                <a:cs typeface="Times New Roman" panose="02020603050405020304" pitchFamily="18" charset="0"/>
              </a:rPr>
              <a:t>正式确立了</a:t>
            </a:r>
            <a:r>
              <a:rPr lang="en-US" altLang="zh-CN">
                <a:latin typeface="宋体" panose="02010600030101010101" pitchFamily="2" charset="-122"/>
                <a:ea typeface="宋体" panose="02010600030101010101" pitchFamily="2" charset="-122"/>
                <a:cs typeface="Times New Roman" panose="02020603050405020304" pitchFamily="18" charset="0"/>
              </a:rPr>
              <a:t>_______</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_____________________________;f.___________</a:t>
            </a:r>
            <a:r>
              <a:rPr lang="zh-CN" altLang="en-US" dirty="0">
                <a:latin typeface="宋体" panose="02010600030101010101" pitchFamily="2" charset="-122"/>
                <a:ea typeface="宋体" panose="02010600030101010101" pitchFamily="2" charset="-122"/>
                <a:cs typeface="Times New Roman" panose="02020603050405020304" pitchFamily="18" charset="0"/>
              </a:rPr>
              <a:t>决定把邓小平理论确立为党</a:t>
            </a: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的指导思想。</a:t>
            </a:r>
            <a:endParaRPr lang="zh-CN" altLang="en-US" dirty="0">
              <a:latin typeface="宋体" panose="02010600030101010101" pitchFamily="2" charset="-122"/>
              <a:ea typeface="Times New Roman" panose="02020603050405020304" pitchFamily="18" charset="0"/>
            </a:endParaRPr>
          </a:p>
        </p:txBody>
      </p:sp>
      <p:sp>
        <p:nvSpPr>
          <p:cNvPr id="2891779" name="文本框 2891778"/>
          <p:cNvSpPr txBox="1"/>
          <p:nvPr/>
        </p:nvSpPr>
        <p:spPr>
          <a:xfrm>
            <a:off x="6046788" y="1941513"/>
            <a:ext cx="473392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改革开放的伟大决策</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91780" name="文本框 2891779"/>
          <p:cNvSpPr txBox="1"/>
          <p:nvPr/>
        </p:nvSpPr>
        <p:spPr>
          <a:xfrm>
            <a:off x="2081213" y="2538413"/>
            <a:ext cx="668337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建设中国特色社会主义的理论</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91781" name="文本框 2891780"/>
          <p:cNvSpPr txBox="1"/>
          <p:nvPr/>
        </p:nvSpPr>
        <p:spPr>
          <a:xfrm>
            <a:off x="-501650" y="3135313"/>
            <a:ext cx="521970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社会主义初级阶段理论</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91782" name="文本框 2891781"/>
          <p:cNvSpPr txBox="1"/>
          <p:nvPr/>
        </p:nvSpPr>
        <p:spPr>
          <a:xfrm>
            <a:off x="3141663" y="3732213"/>
            <a:ext cx="424497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社会主义本质问题</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91783" name="文本框 2891782"/>
          <p:cNvSpPr txBox="1"/>
          <p:nvPr/>
        </p:nvSpPr>
        <p:spPr>
          <a:xfrm>
            <a:off x="10169525" y="3728085"/>
            <a:ext cx="1809750" cy="716915"/>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建立社</a:t>
            </a:r>
          </a:p>
        </p:txBody>
      </p:sp>
      <p:sp>
        <p:nvSpPr>
          <p:cNvPr id="2891784" name="文本框 2891783"/>
          <p:cNvSpPr txBox="1"/>
          <p:nvPr/>
        </p:nvSpPr>
        <p:spPr>
          <a:xfrm>
            <a:off x="-809625" y="4329113"/>
            <a:ext cx="71691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会主义市场经济体制的改革目标</a:t>
            </a:r>
          </a:p>
        </p:txBody>
      </p:sp>
      <p:sp>
        <p:nvSpPr>
          <p:cNvPr id="2891785" name="文本框 2891784"/>
          <p:cNvSpPr txBox="1"/>
          <p:nvPr/>
        </p:nvSpPr>
        <p:spPr>
          <a:xfrm>
            <a:off x="5211763" y="4329113"/>
            <a:ext cx="278447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中共十五大</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 name="文本框 1"/>
          <p:cNvSpPr txBox="1"/>
          <p:nvPr/>
        </p:nvSpPr>
        <p:spPr>
          <a:xfrm>
            <a:off x="4140835" y="1528445"/>
            <a:ext cx="7232015" cy="645160"/>
          </a:xfrm>
          <a:prstGeom prst="rect">
            <a:avLst/>
          </a:prstGeom>
          <a:noFill/>
        </p:spPr>
        <p:txBody>
          <a:bodyPr wrap="square" rtlCol="0">
            <a:spAutoFit/>
          </a:bodyPr>
          <a:lstStyle/>
          <a:p>
            <a:pPr algn="ctr"/>
            <a:r>
              <a:rPr lang="zh-CN" altLang="en-US" sz="2400">
                <a:solidFill>
                  <a:srgbClr val="0000FF"/>
                </a:solidFill>
                <a:latin typeface="黑体" panose="02010609060101010101" pitchFamily="2" charset="-122"/>
                <a:ea typeface="黑体" panose="02010609060101010101" pitchFamily="2" charset="-122"/>
                <a:cs typeface="黑体" panose="02010609060101010101" pitchFamily="2" charset="-122"/>
                <a:sym typeface="+mn-ea"/>
              </a:rPr>
              <a:t>历史性转折</a:t>
            </a:r>
            <a:r>
              <a:rPr lang="en-US" altLang="zh-CN" sz="2400">
                <a:solidFill>
                  <a:srgbClr val="0000FF"/>
                </a:solidFill>
                <a:latin typeface="黑体" panose="02010609060101010101" pitchFamily="2" charset="-122"/>
                <a:ea typeface="黑体" panose="02010609060101010101" pitchFamily="2" charset="-122"/>
                <a:cs typeface="黑体" panose="02010609060101010101" pitchFamily="2" charset="-122"/>
                <a:sym typeface="+mn-ea"/>
              </a:rPr>
              <a:t> / </a:t>
            </a:r>
            <a:r>
              <a:rPr lang="zh-CN" altLang="en-US" sz="2400">
                <a:solidFill>
                  <a:srgbClr val="0000FF"/>
                </a:solidFill>
                <a:latin typeface="黑体" panose="02010609060101010101" pitchFamily="2" charset="-122"/>
                <a:ea typeface="黑体" panose="02010609060101010101" pitchFamily="2" charset="-122"/>
                <a:cs typeface="黑体" panose="02010609060101010101" pitchFamily="2" charset="-122"/>
                <a:sym typeface="+mn-ea"/>
              </a:rPr>
              <a:t>新时期</a:t>
            </a:r>
            <a:r>
              <a:rPr lang="en-US" altLang="zh-CN" sz="2400">
                <a:solidFill>
                  <a:srgbClr val="0000FF"/>
                </a:solidFill>
                <a:latin typeface="黑体" panose="02010609060101010101" pitchFamily="2" charset="-122"/>
                <a:ea typeface="黑体" panose="02010609060101010101" pitchFamily="2" charset="-122"/>
                <a:cs typeface="黑体" panose="02010609060101010101" pitchFamily="2" charset="-122"/>
                <a:sym typeface="+mn-ea"/>
              </a:rPr>
              <a:t> / </a:t>
            </a:r>
            <a:r>
              <a:rPr lang="zh-CN" altLang="en-US" sz="2400">
                <a:solidFill>
                  <a:srgbClr val="0000FF"/>
                </a:solidFill>
                <a:latin typeface="黑体" panose="02010609060101010101" pitchFamily="2" charset="-122"/>
                <a:ea typeface="黑体" panose="02010609060101010101" pitchFamily="2" charset="-122"/>
                <a:cs typeface="黑体" panose="02010609060101010101" pitchFamily="2" charset="-122"/>
                <a:sym typeface="+mn-ea"/>
              </a:rPr>
              <a:t>开辟中国特色社会主义道路</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91779"/>
                                        </p:tgtEl>
                                        <p:attrNameLst>
                                          <p:attrName>style.visibility</p:attrName>
                                        </p:attrNameLst>
                                      </p:cBhvr>
                                      <p:to>
                                        <p:strVal val="visible"/>
                                      </p:to>
                                    </p:set>
                                    <p:animEffect transition="in" filter="blinds(horizontal)">
                                      <p:cBhvr>
                                        <p:cTn id="7" dur="500"/>
                                        <p:tgtEl>
                                          <p:spTgt spid="289177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891780"/>
                                        </p:tgtEl>
                                        <p:attrNameLst>
                                          <p:attrName>style.visibility</p:attrName>
                                        </p:attrNameLst>
                                      </p:cBhvr>
                                      <p:to>
                                        <p:strVal val="visible"/>
                                      </p:to>
                                    </p:set>
                                    <p:animEffect transition="in" filter="blinds(horizontal)">
                                      <p:cBhvr>
                                        <p:cTn id="12" dur="500"/>
                                        <p:tgtEl>
                                          <p:spTgt spid="289178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891781"/>
                                        </p:tgtEl>
                                        <p:attrNameLst>
                                          <p:attrName>style.visibility</p:attrName>
                                        </p:attrNameLst>
                                      </p:cBhvr>
                                      <p:to>
                                        <p:strVal val="visible"/>
                                      </p:to>
                                    </p:set>
                                    <p:animEffect transition="in" filter="blinds(horizontal)">
                                      <p:cBhvr>
                                        <p:cTn id="17" dur="500"/>
                                        <p:tgtEl>
                                          <p:spTgt spid="289178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891782"/>
                                        </p:tgtEl>
                                        <p:attrNameLst>
                                          <p:attrName>style.visibility</p:attrName>
                                        </p:attrNameLst>
                                      </p:cBhvr>
                                      <p:to>
                                        <p:strVal val="visible"/>
                                      </p:to>
                                    </p:set>
                                    <p:animEffect transition="in" filter="blinds(horizontal)">
                                      <p:cBhvr>
                                        <p:cTn id="22" dur="500"/>
                                        <p:tgtEl>
                                          <p:spTgt spid="289178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891783"/>
                                        </p:tgtEl>
                                        <p:attrNameLst>
                                          <p:attrName>style.visibility</p:attrName>
                                        </p:attrNameLst>
                                      </p:cBhvr>
                                      <p:to>
                                        <p:strVal val="visible"/>
                                      </p:to>
                                    </p:set>
                                    <p:animEffect transition="in" filter="blinds(horizontal)">
                                      <p:cBhvr>
                                        <p:cTn id="27" dur="500"/>
                                        <p:tgtEl>
                                          <p:spTgt spid="2891783"/>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2891784"/>
                                        </p:tgtEl>
                                        <p:attrNameLst>
                                          <p:attrName>style.visibility</p:attrName>
                                        </p:attrNameLst>
                                      </p:cBhvr>
                                      <p:to>
                                        <p:strVal val="visible"/>
                                      </p:to>
                                    </p:set>
                                    <p:animEffect transition="in" filter="blinds(horizontal)">
                                      <p:cBhvr>
                                        <p:cTn id="30" dur="500"/>
                                        <p:tgtEl>
                                          <p:spTgt spid="2891784"/>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2891785"/>
                                        </p:tgtEl>
                                        <p:attrNameLst>
                                          <p:attrName>style.visibility</p:attrName>
                                        </p:attrNameLst>
                                      </p:cBhvr>
                                      <p:to>
                                        <p:strVal val="visible"/>
                                      </p:to>
                                    </p:set>
                                    <p:animEffect transition="in" filter="blinds(horizontal)">
                                      <p:cBhvr>
                                        <p:cTn id="35" dur="500"/>
                                        <p:tgtEl>
                                          <p:spTgt spid="2891785"/>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2"/>
                                        </p:tgtEl>
                                        <p:attrNameLst>
                                          <p:attrName>style.visibility</p:attrName>
                                        </p:attrNameLst>
                                      </p:cBhvr>
                                      <p:to>
                                        <p:strVal val="visible"/>
                                      </p:to>
                                    </p:set>
                                    <p:anim calcmode="lin" valueType="num">
                                      <p:cBhvr additive="base">
                                        <p:cTn id="40" dur="500" fill="hold"/>
                                        <p:tgtEl>
                                          <p:spTgt spid="2"/>
                                        </p:tgtEl>
                                        <p:attrNameLst>
                                          <p:attrName>ppt_x</p:attrName>
                                        </p:attrNameLst>
                                      </p:cBhvr>
                                      <p:tavLst>
                                        <p:tav tm="0">
                                          <p:val>
                                            <p:strVal val="#ppt_x"/>
                                          </p:val>
                                        </p:tav>
                                        <p:tav tm="100000">
                                          <p:val>
                                            <p:strVal val="#ppt_x"/>
                                          </p:val>
                                        </p:tav>
                                      </p:tavLst>
                                    </p:anim>
                                    <p:anim calcmode="lin" valueType="num">
                                      <p:cBhvr additive="base">
                                        <p:cTn id="41"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91779" grpId="0"/>
      <p:bldP spid="2891780" grpId="0"/>
      <p:bldP spid="2891781" grpId="0"/>
      <p:bldP spid="2891782" grpId="0"/>
      <p:bldP spid="2891783" grpId="0"/>
      <p:bldP spid="2891784" grpId="0"/>
      <p:bldP spid="2891785" grpId="0"/>
      <p:bldP spid="2" grpId="0"/>
      <p:bldP spid="2" grpId="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5634" name="文本框 2885633"/>
          <p:cNvSpPr txBox="1"/>
          <p:nvPr/>
        </p:nvSpPr>
        <p:spPr>
          <a:xfrm>
            <a:off x="251143" y="150813"/>
            <a:ext cx="13449300" cy="3094037"/>
          </a:xfrm>
          <a:prstGeom prst="rect">
            <a:avLst/>
          </a:prstGeom>
          <a:noFill/>
          <a:ln w="9525">
            <a:noFill/>
          </a:ln>
        </p:spPr>
        <p:txBody>
          <a:bodyPr lIns="117176" tIns="58589" rIns="117176" bIns="58589">
            <a:spAutoFit/>
          </a:bodyPr>
          <a:lstStyle/>
          <a:p>
            <a:pPr defTabSz="1171575"/>
            <a:r>
              <a:rPr lang="en-US" altLang="zh-CN" dirty="0">
                <a:latin typeface="宋体" panose="02010600030101010101" pitchFamily="2" charset="-122"/>
                <a:ea typeface="宋体" panose="02010600030101010101" pitchFamily="2" charset="-122"/>
                <a:cs typeface="Times New Roman" panose="02020603050405020304" pitchFamily="18" charset="0"/>
              </a:rPr>
              <a:t>②“</a:t>
            </a:r>
            <a:r>
              <a:rPr lang="zh-CN" altLang="en-US" dirty="0">
                <a:latin typeface="宋体" panose="02010600030101010101" pitchFamily="2" charset="-122"/>
                <a:ea typeface="宋体" panose="02010600030101010101" pitchFamily="2" charset="-122"/>
                <a:cs typeface="Times New Roman" panose="02020603050405020304" pitchFamily="18" charset="0"/>
              </a:rPr>
              <a:t>三个代表”重要思想</a:t>
            </a:r>
            <a:r>
              <a:rPr lang="en-US" altLang="zh-CN">
                <a:latin typeface="宋体" panose="02010600030101010101" pitchFamily="2" charset="-122"/>
                <a:ea typeface="宋体" panose="02010600030101010101" pitchFamily="2" charset="-122"/>
                <a:cs typeface="Times New Roman" panose="02020603050405020304" pitchFamily="18" charset="0"/>
              </a:rPr>
              <a:t>:2002</a:t>
            </a:r>
            <a:r>
              <a:rPr lang="zh-CN" altLang="en-US" dirty="0">
                <a:latin typeface="宋体" panose="02010600030101010101" pitchFamily="2" charset="-122"/>
                <a:ea typeface="宋体" panose="02010600030101010101" pitchFamily="2" charset="-122"/>
                <a:cs typeface="Times New Roman" panose="02020603050405020304" pitchFamily="18" charset="0"/>
              </a:rPr>
              <a:t>年</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在</a:t>
            </a:r>
            <a:r>
              <a:rPr lang="en-US" altLang="zh-CN">
                <a:latin typeface="宋体" panose="02010600030101010101" pitchFamily="2" charset="-122"/>
                <a:ea typeface="宋体" panose="02010600030101010101" pitchFamily="2" charset="-122"/>
                <a:cs typeface="Times New Roman" panose="02020603050405020304" pitchFamily="18" charset="0"/>
              </a:rPr>
              <a:t>___________</a:t>
            </a:r>
            <a:r>
              <a:rPr lang="zh-CN" altLang="en-US" dirty="0">
                <a:latin typeface="宋体" panose="02010600030101010101" pitchFamily="2" charset="-122"/>
                <a:ea typeface="宋体" panose="02010600030101010101" pitchFamily="2" charset="-122"/>
                <a:cs typeface="Times New Roman" panose="02020603050405020304" pitchFamily="18" charset="0"/>
              </a:rPr>
              <a:t>上</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三个代表”重要思想被</a:t>
            </a: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确立为全党的指导思想。</a:t>
            </a:r>
          </a:p>
          <a:p>
            <a:pPr defTabSz="1171575"/>
            <a:r>
              <a:rPr lang="en-US" altLang="zh-CN" dirty="0">
                <a:latin typeface="宋体" panose="02010600030101010101" pitchFamily="2" charset="-122"/>
                <a:ea typeface="宋体" panose="02010600030101010101" pitchFamily="2" charset="-122"/>
                <a:cs typeface="Times New Roman" panose="02020603050405020304" pitchFamily="18" charset="0"/>
              </a:rPr>
              <a:t>③</a:t>
            </a:r>
            <a:r>
              <a:rPr lang="zh-CN" altLang="en-US" dirty="0">
                <a:latin typeface="宋体" panose="02010600030101010101" pitchFamily="2" charset="-122"/>
                <a:ea typeface="宋体" panose="02010600030101010101" pitchFamily="2" charset="-122"/>
                <a:cs typeface="Times New Roman" panose="02020603050405020304" pitchFamily="18" charset="0"/>
              </a:rPr>
              <a:t>科学发展观</a:t>
            </a:r>
            <a:r>
              <a:rPr lang="en-US" altLang="zh-CN">
                <a:latin typeface="宋体" panose="02010600030101010101" pitchFamily="2" charset="-122"/>
                <a:ea typeface="宋体" panose="02010600030101010101" pitchFamily="2" charset="-122"/>
                <a:cs typeface="Times New Roman" panose="02020603050405020304" pitchFamily="18" charset="0"/>
              </a:rPr>
              <a:t>:a.</a:t>
            </a:r>
            <a:r>
              <a:rPr lang="zh-CN" altLang="en-US" dirty="0">
                <a:latin typeface="宋体" panose="02010600030101010101" pitchFamily="2" charset="-122"/>
                <a:ea typeface="宋体" panose="02010600030101010101" pitchFamily="2" charset="-122"/>
                <a:cs typeface="Times New Roman" panose="02020603050405020304" pitchFamily="18" charset="0"/>
              </a:rPr>
              <a:t>内容</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第一要义是</a:t>
            </a:r>
            <a:r>
              <a:rPr lang="en-US" altLang="zh-CN">
                <a:latin typeface="宋体" panose="02010600030101010101" pitchFamily="2" charset="-122"/>
                <a:ea typeface="宋体" panose="02010600030101010101" pitchFamily="2" charset="-122"/>
                <a:cs typeface="Times New Roman" panose="02020603050405020304" pitchFamily="18" charset="0"/>
              </a:rPr>
              <a:t>_____,</a:t>
            </a:r>
            <a:r>
              <a:rPr lang="zh-CN" altLang="en-US" dirty="0">
                <a:latin typeface="宋体" panose="02010600030101010101" pitchFamily="2" charset="-122"/>
                <a:ea typeface="宋体" panose="02010600030101010101" pitchFamily="2" charset="-122"/>
                <a:cs typeface="Times New Roman" panose="02020603050405020304" pitchFamily="18" charset="0"/>
              </a:rPr>
              <a:t>核心是</a:t>
            </a:r>
            <a:r>
              <a:rPr lang="en-US" altLang="zh-CN">
                <a:latin typeface="宋体" panose="02010600030101010101" pitchFamily="2" charset="-122"/>
                <a:ea typeface="宋体" panose="02010600030101010101" pitchFamily="2" charset="-122"/>
                <a:cs typeface="Times New Roman" panose="02020603050405020304" pitchFamily="18" charset="0"/>
              </a:rPr>
              <a:t>_________,</a:t>
            </a:r>
            <a:r>
              <a:rPr lang="zh-CN" altLang="en-US" dirty="0">
                <a:latin typeface="宋体" panose="02010600030101010101" pitchFamily="2" charset="-122"/>
                <a:ea typeface="宋体" panose="02010600030101010101" pitchFamily="2" charset="-122"/>
                <a:cs typeface="Times New Roman" panose="02020603050405020304" pitchFamily="18" charset="0"/>
              </a:rPr>
              <a:t>基本要求是</a:t>
            </a:r>
            <a:r>
              <a:rPr lang="en-US" altLang="zh-CN">
                <a:latin typeface="宋体" panose="02010600030101010101" pitchFamily="2" charset="-122"/>
                <a:ea typeface="宋体" panose="02010600030101010101" pitchFamily="2" charset="-122"/>
                <a:cs typeface="Times New Roman" panose="02020603050405020304" pitchFamily="18" charset="0"/>
              </a:rPr>
              <a:t>_______</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_____________,</a:t>
            </a:r>
            <a:r>
              <a:rPr lang="zh-CN" altLang="en-US" dirty="0">
                <a:latin typeface="宋体" panose="02010600030101010101" pitchFamily="2" charset="-122"/>
                <a:ea typeface="宋体" panose="02010600030101010101" pitchFamily="2" charset="-122"/>
                <a:cs typeface="Times New Roman" panose="02020603050405020304" pitchFamily="18" charset="0"/>
              </a:rPr>
              <a:t>根本方法是</a:t>
            </a:r>
            <a:r>
              <a:rPr lang="en-US" altLang="zh-CN">
                <a:latin typeface="宋体" panose="02010600030101010101" pitchFamily="2" charset="-122"/>
                <a:ea typeface="宋体" panose="02010600030101010101" pitchFamily="2" charset="-122"/>
                <a:cs typeface="Times New Roman" panose="02020603050405020304" pitchFamily="18" charset="0"/>
              </a:rPr>
              <a:t>_________</a:t>
            </a:r>
            <a:r>
              <a:rPr lang="zh-CN" altLang="en-US" dirty="0">
                <a:latin typeface="宋体" panose="02010600030101010101" pitchFamily="2" charset="-122"/>
                <a:ea typeface="宋体" panose="02010600030101010101" pitchFamily="2" charset="-122"/>
                <a:cs typeface="Times New Roman" panose="02020603050405020304" pitchFamily="18" charset="0"/>
              </a:rPr>
              <a:t>。</a:t>
            </a:r>
            <a:r>
              <a:rPr lang="en-US" altLang="zh-CN">
                <a:latin typeface="宋体" panose="02010600030101010101" pitchFamily="2" charset="-122"/>
                <a:ea typeface="宋体" panose="02010600030101010101" pitchFamily="2" charset="-122"/>
                <a:cs typeface="Times New Roman" panose="02020603050405020304" pitchFamily="18" charset="0"/>
              </a:rPr>
              <a:t>b.</a:t>
            </a:r>
            <a:r>
              <a:rPr lang="zh-CN" altLang="en-US" dirty="0">
                <a:latin typeface="宋体" panose="02010600030101010101" pitchFamily="2" charset="-122"/>
                <a:ea typeface="宋体" panose="02010600030101010101" pitchFamily="2" charset="-122"/>
                <a:cs typeface="Times New Roman" panose="02020603050405020304" pitchFamily="18" charset="0"/>
              </a:rPr>
              <a:t>地位</a:t>
            </a:r>
            <a:r>
              <a:rPr lang="en-US" altLang="zh-CN">
                <a:latin typeface="宋体" panose="02010600030101010101" pitchFamily="2" charset="-122"/>
                <a:ea typeface="宋体" panose="02010600030101010101" pitchFamily="2" charset="-122"/>
                <a:cs typeface="Times New Roman" panose="02020603050405020304" pitchFamily="18" charset="0"/>
              </a:rPr>
              <a:t>:2012</a:t>
            </a:r>
            <a:r>
              <a:rPr lang="zh-CN" altLang="en-US" dirty="0">
                <a:latin typeface="宋体" panose="02010600030101010101" pitchFamily="2" charset="-122"/>
                <a:ea typeface="宋体" panose="02010600030101010101" pitchFamily="2" charset="-122"/>
                <a:cs typeface="Times New Roman" panose="02020603050405020304" pitchFamily="18" charset="0"/>
              </a:rPr>
              <a:t>年</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在</a:t>
            </a:r>
            <a:r>
              <a:rPr lang="en-US" altLang="zh-CN">
                <a:latin typeface="宋体" panose="02010600030101010101" pitchFamily="2" charset="-122"/>
                <a:ea typeface="宋体" panose="02010600030101010101" pitchFamily="2" charset="-122"/>
                <a:cs typeface="Times New Roman" panose="02020603050405020304" pitchFamily="18" charset="0"/>
              </a:rPr>
              <a:t>___________</a:t>
            </a:r>
            <a:r>
              <a:rPr lang="zh-CN" altLang="en-US" dirty="0">
                <a:latin typeface="宋体" panose="02010600030101010101" pitchFamily="2" charset="-122"/>
                <a:ea typeface="宋体" panose="02010600030101010101" pitchFamily="2" charset="-122"/>
                <a:cs typeface="Times New Roman" panose="02020603050405020304" pitchFamily="18" charset="0"/>
              </a:rPr>
              <a:t>上</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科学</a:t>
            </a: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发展观被确立为中国共产党的指导思想。</a:t>
            </a:r>
            <a:endParaRPr lang="zh-CN" altLang="en-US" dirty="0">
              <a:latin typeface="宋体" panose="02010600030101010101" pitchFamily="2" charset="-122"/>
              <a:ea typeface="Times New Roman" panose="02020603050405020304" pitchFamily="18" charset="0"/>
            </a:endParaRPr>
          </a:p>
        </p:txBody>
      </p:sp>
      <p:sp>
        <p:nvSpPr>
          <p:cNvPr id="2885635" name="文本框 2885634"/>
          <p:cNvSpPr txBox="1"/>
          <p:nvPr/>
        </p:nvSpPr>
        <p:spPr>
          <a:xfrm>
            <a:off x="5056505" y="96838"/>
            <a:ext cx="308610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中共十六大</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85636" name="文本框 2885635"/>
          <p:cNvSpPr txBox="1"/>
          <p:nvPr/>
        </p:nvSpPr>
        <p:spPr>
          <a:xfrm>
            <a:off x="5042218" y="1277938"/>
            <a:ext cx="146367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发展</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85637" name="文本框 2885636"/>
          <p:cNvSpPr txBox="1"/>
          <p:nvPr/>
        </p:nvSpPr>
        <p:spPr>
          <a:xfrm>
            <a:off x="6826568" y="1277938"/>
            <a:ext cx="254317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以人为本</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85638" name="文本框 2885637"/>
          <p:cNvSpPr txBox="1"/>
          <p:nvPr/>
        </p:nvSpPr>
        <p:spPr>
          <a:xfrm>
            <a:off x="10244455" y="1277938"/>
            <a:ext cx="200660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全面、</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85639" name="文本框 2885638"/>
          <p:cNvSpPr txBox="1"/>
          <p:nvPr/>
        </p:nvSpPr>
        <p:spPr>
          <a:xfrm>
            <a:off x="-363220" y="1874838"/>
            <a:ext cx="36258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协调、可持续</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85640" name="文本框 2885639"/>
          <p:cNvSpPr txBox="1"/>
          <p:nvPr/>
        </p:nvSpPr>
        <p:spPr>
          <a:xfrm>
            <a:off x="3842068" y="1874838"/>
            <a:ext cx="254317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统筹兼顾</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85641" name="文本框 2885640"/>
          <p:cNvSpPr txBox="1"/>
          <p:nvPr/>
        </p:nvSpPr>
        <p:spPr>
          <a:xfrm>
            <a:off x="8231505" y="1874838"/>
            <a:ext cx="308610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中共十八大</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3007490" name="文本框 3007489"/>
          <p:cNvSpPr txBox="1"/>
          <p:nvPr/>
        </p:nvSpPr>
        <p:spPr>
          <a:xfrm>
            <a:off x="251143" y="3652838"/>
            <a:ext cx="12825412" cy="3094037"/>
          </a:xfrm>
          <a:prstGeom prst="rect">
            <a:avLst/>
          </a:prstGeom>
          <a:noFill/>
          <a:ln w="9525">
            <a:noFill/>
          </a:ln>
        </p:spPr>
        <p:txBody>
          <a:bodyPr lIns="117176" tIns="58589" rIns="117176" bIns="58589">
            <a:spAutoFit/>
          </a:bodyPr>
          <a:lstStyle/>
          <a:p>
            <a:pPr defTabSz="1171575"/>
            <a:r>
              <a:rPr lang="en-US" altLang="zh-CN" dirty="0">
                <a:latin typeface="宋体" panose="02010600030101010101" pitchFamily="2" charset="-122"/>
                <a:ea typeface="宋体" panose="02010600030101010101" pitchFamily="2" charset="-122"/>
                <a:cs typeface="Times New Roman" panose="02020603050405020304" pitchFamily="18" charset="0"/>
              </a:rPr>
              <a:t>④</a:t>
            </a:r>
            <a:r>
              <a:rPr lang="zh-CN" altLang="en-US" dirty="0">
                <a:latin typeface="宋体" panose="02010600030101010101" pitchFamily="2" charset="-122"/>
                <a:ea typeface="宋体" panose="02010600030101010101" pitchFamily="2" charset="-122"/>
                <a:cs typeface="Times New Roman" panose="02020603050405020304" pitchFamily="18" charset="0"/>
              </a:rPr>
              <a:t>习近平新时代中国特色社会主义思想</a:t>
            </a:r>
            <a:r>
              <a:rPr lang="en-US" altLang="zh-CN">
                <a:latin typeface="宋体" panose="02010600030101010101" pitchFamily="2" charset="-122"/>
                <a:ea typeface="宋体" panose="02010600030101010101" pitchFamily="2" charset="-122"/>
                <a:cs typeface="Times New Roman" panose="02020603050405020304" pitchFamily="18" charset="0"/>
              </a:rPr>
              <a:t>:a.</a:t>
            </a:r>
            <a:r>
              <a:rPr lang="zh-CN" altLang="en-US" dirty="0">
                <a:latin typeface="宋体" panose="02010600030101010101" pitchFamily="2" charset="-122"/>
                <a:ea typeface="宋体" panose="02010600030101010101" pitchFamily="2" charset="-122"/>
                <a:cs typeface="Times New Roman" panose="02020603050405020304" pitchFamily="18" charset="0"/>
              </a:rPr>
              <a:t>内容</a:t>
            </a:r>
            <a:r>
              <a:rPr lang="en-US" altLang="zh-CN">
                <a:latin typeface="宋体" panose="02010600030101010101" pitchFamily="2" charset="-122"/>
                <a:ea typeface="宋体" panose="02010600030101010101" pitchFamily="2" charset="-122"/>
                <a:cs typeface="Times New Roman" panose="02020603050405020304" pitchFamily="18" charset="0"/>
              </a:rPr>
              <a:t>:___________________________</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_____________________________________________________________________</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_______</a:t>
            </a:r>
            <a:r>
              <a:rPr lang="zh-CN" altLang="en-US" dirty="0">
                <a:latin typeface="宋体" panose="02010600030101010101" pitchFamily="2" charset="-122"/>
                <a:ea typeface="宋体" panose="02010600030101010101" pitchFamily="2" charset="-122"/>
                <a:cs typeface="Times New Roman" panose="02020603050405020304" pitchFamily="18" charset="0"/>
              </a:rPr>
              <a:t>这个重大时代课题</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回答了新时代坚持和发展中国特色社会主义的总目</a:t>
            </a: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标、总任务、总体布局、战略布局等基本问题。</a:t>
            </a:r>
            <a:r>
              <a:rPr lang="en-US" altLang="zh-CN">
                <a:latin typeface="宋体" panose="02010600030101010101" pitchFamily="2" charset="-122"/>
                <a:ea typeface="宋体" panose="02010600030101010101" pitchFamily="2" charset="-122"/>
                <a:cs typeface="Times New Roman" panose="02020603050405020304" pitchFamily="18" charset="0"/>
              </a:rPr>
              <a:t>b.</a:t>
            </a:r>
            <a:r>
              <a:rPr lang="zh-CN" altLang="en-US" dirty="0">
                <a:latin typeface="宋体" panose="02010600030101010101" pitchFamily="2" charset="-122"/>
                <a:ea typeface="宋体" panose="02010600030101010101" pitchFamily="2" charset="-122"/>
                <a:cs typeface="Times New Roman" panose="02020603050405020304" pitchFamily="18" charset="0"/>
              </a:rPr>
              <a:t>地位</a:t>
            </a:r>
            <a:r>
              <a:rPr lang="en-US" altLang="zh-CN">
                <a:latin typeface="宋体" panose="02010600030101010101" pitchFamily="2" charset="-122"/>
                <a:ea typeface="宋体" panose="02010600030101010101" pitchFamily="2" charset="-122"/>
                <a:cs typeface="Times New Roman" panose="02020603050405020304" pitchFamily="18" charset="0"/>
              </a:rPr>
              <a:t>:2017</a:t>
            </a:r>
            <a:r>
              <a:rPr lang="zh-CN" altLang="en-US" dirty="0">
                <a:latin typeface="宋体" panose="02010600030101010101" pitchFamily="2" charset="-122"/>
                <a:ea typeface="宋体" panose="02010600030101010101" pitchFamily="2" charset="-122"/>
                <a:cs typeface="Times New Roman" panose="02020603050405020304" pitchFamily="18" charset="0"/>
              </a:rPr>
              <a:t>年</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在</a:t>
            </a:r>
            <a:r>
              <a:rPr lang="en-US" altLang="zh-CN">
                <a:latin typeface="宋体" panose="02010600030101010101" pitchFamily="2" charset="-122"/>
                <a:ea typeface="宋体" panose="02010600030101010101" pitchFamily="2" charset="-122"/>
                <a:cs typeface="Times New Roman" panose="02020603050405020304" pitchFamily="18" charset="0"/>
              </a:rPr>
              <a:t>___________</a:t>
            </a: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上</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被确立为中国共产党的指导思想。</a:t>
            </a:r>
            <a:endParaRPr lang="zh-CN" altLang="en-US">
              <a:latin typeface="宋体" panose="02010600030101010101" pitchFamily="2" charset="-122"/>
              <a:ea typeface="Times New Roman" panose="02020603050405020304" pitchFamily="18" charset="0"/>
            </a:endParaRPr>
          </a:p>
        </p:txBody>
      </p:sp>
      <p:sp>
        <p:nvSpPr>
          <p:cNvPr id="3007491" name="文本框 3007490"/>
          <p:cNvSpPr txBox="1"/>
          <p:nvPr/>
        </p:nvSpPr>
        <p:spPr>
          <a:xfrm>
            <a:off x="6640830" y="3598863"/>
            <a:ext cx="58864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从理论和实践结合上系统回答</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3007492" name="文本框 3007491"/>
          <p:cNvSpPr txBox="1"/>
          <p:nvPr/>
        </p:nvSpPr>
        <p:spPr>
          <a:xfrm>
            <a:off x="-1333182" y="4195763"/>
            <a:ext cx="1490027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了新时代坚持和发展什么样的中国特色社会主义、怎样坚持和发展中国特色社</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3007493" name="文本框 3007492"/>
          <p:cNvSpPr txBox="1"/>
          <p:nvPr/>
        </p:nvSpPr>
        <p:spPr>
          <a:xfrm>
            <a:off x="151130" y="4779963"/>
            <a:ext cx="15938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会主义</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3007494" name="文本框 3007493"/>
          <p:cNvSpPr txBox="1"/>
          <p:nvPr/>
        </p:nvSpPr>
        <p:spPr>
          <a:xfrm>
            <a:off x="9692005" y="5376863"/>
            <a:ext cx="245110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中共十九大</a:t>
            </a:r>
            <a:endParaRPr lang="zh-CN" altLang="en-US" dirty="0">
              <a:solidFill>
                <a:srgbClr val="FF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0754" name="文本框 2890753"/>
          <p:cNvSpPr txBox="1"/>
          <p:nvPr/>
        </p:nvSpPr>
        <p:spPr>
          <a:xfrm>
            <a:off x="193993" y="-317"/>
            <a:ext cx="12941300" cy="4879975"/>
          </a:xfrm>
          <a:prstGeom prst="rect">
            <a:avLst/>
          </a:prstGeom>
          <a:noFill/>
          <a:ln w="9525">
            <a:noFill/>
          </a:ln>
        </p:spPr>
        <p:txBody>
          <a:bodyPr lIns="117176" tIns="58589" rIns="117176" bIns="58589">
            <a:spAutoFit/>
          </a:bodyPr>
          <a:lstStyle/>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(2)</a:t>
            </a:r>
            <a:r>
              <a:rPr lang="zh-CN" altLang="en-US" dirty="0">
                <a:latin typeface="宋体" panose="02010600030101010101" pitchFamily="2" charset="-122"/>
                <a:ea typeface="宋体" panose="02010600030101010101" pitchFamily="2" charset="-122"/>
                <a:cs typeface="Times New Roman" panose="02020603050405020304" pitchFamily="18" charset="0"/>
              </a:rPr>
              <a:t>科技成就。</a:t>
            </a:r>
          </a:p>
          <a:p>
            <a:pPr defTabSz="1171575"/>
            <a:r>
              <a:rPr lang="en-US" altLang="zh-CN" dirty="0">
                <a:latin typeface="宋体" panose="02010600030101010101" pitchFamily="2" charset="-122"/>
                <a:ea typeface="宋体" panose="02010600030101010101" pitchFamily="2" charset="-122"/>
                <a:cs typeface="Times New Roman" panose="02020603050405020304" pitchFamily="18" charset="0"/>
              </a:rPr>
              <a:t>①</a:t>
            </a:r>
            <a:r>
              <a:rPr lang="zh-CN" altLang="en-US" dirty="0">
                <a:latin typeface="宋体" panose="02010600030101010101" pitchFamily="2" charset="-122"/>
                <a:ea typeface="宋体" panose="02010600030101010101" pitchFamily="2" charset="-122"/>
                <a:cs typeface="Times New Roman" panose="02020603050405020304" pitchFamily="18" charset="0"/>
              </a:rPr>
              <a:t>载人航天</a:t>
            </a:r>
            <a:r>
              <a:rPr lang="en-US" altLang="zh-CN">
                <a:latin typeface="宋体" panose="02010600030101010101" pitchFamily="2" charset="-122"/>
                <a:ea typeface="宋体" panose="02010600030101010101" pitchFamily="2" charset="-122"/>
                <a:cs typeface="Times New Roman" panose="02020603050405020304" pitchFamily="18" charset="0"/>
              </a:rPr>
              <a:t>:2003</a:t>
            </a:r>
            <a:r>
              <a:rPr lang="zh-CN" altLang="en-US" dirty="0">
                <a:latin typeface="宋体" panose="02010600030101010101" pitchFamily="2" charset="-122"/>
                <a:ea typeface="宋体" panose="02010600030101010101" pitchFamily="2" charset="-122"/>
                <a:cs typeface="Times New Roman" panose="02020603050405020304" pitchFamily="18" charset="0"/>
              </a:rPr>
              <a:t>年</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我国</a:t>
            </a:r>
            <a:r>
              <a:rPr lang="en-US" altLang="zh-CN">
                <a:latin typeface="宋体" panose="02010600030101010101" pitchFamily="2" charset="-122"/>
                <a:ea typeface="宋体" panose="02010600030101010101" pitchFamily="2" charset="-122"/>
                <a:cs typeface="Times New Roman" panose="02020603050405020304" pitchFamily="18" charset="0"/>
              </a:rPr>
              <a:t>_________________</a:t>
            </a:r>
            <a:r>
              <a:rPr lang="zh-CN" altLang="en-US" dirty="0">
                <a:latin typeface="宋体" panose="02010600030101010101" pitchFamily="2" charset="-122"/>
                <a:ea typeface="宋体" panose="02010600030101010101" pitchFamily="2" charset="-122"/>
                <a:cs typeface="Times New Roman" panose="02020603050405020304" pitchFamily="18" charset="0"/>
              </a:rPr>
              <a:t>发射成功</a:t>
            </a:r>
            <a:r>
              <a:rPr lang="en-US" altLang="zh-CN">
                <a:latin typeface="宋体" panose="02010600030101010101" pitchFamily="2" charset="-122"/>
                <a:ea typeface="宋体" panose="02010600030101010101" pitchFamily="2" charset="-122"/>
                <a:cs typeface="Times New Roman" panose="02020603050405020304" pitchFamily="18" charset="0"/>
              </a:rPr>
              <a:t>;②</a:t>
            </a:r>
            <a:r>
              <a:rPr lang="zh-CN" altLang="en-US" dirty="0">
                <a:latin typeface="宋体" panose="02010600030101010101" pitchFamily="2" charset="-122"/>
                <a:ea typeface="宋体" panose="02010600030101010101" pitchFamily="2" charset="-122"/>
                <a:cs typeface="Times New Roman" panose="02020603050405020304" pitchFamily="18" charset="0"/>
              </a:rPr>
              <a:t>信息技术</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我国</a:t>
            </a:r>
            <a:r>
              <a:rPr lang="en-US" altLang="zh-CN">
                <a:latin typeface="宋体" panose="02010600030101010101" pitchFamily="2" charset="-122"/>
                <a:ea typeface="宋体" panose="02010600030101010101" pitchFamily="2" charset="-122"/>
                <a:cs typeface="Times New Roman" panose="02020603050405020304" pitchFamily="18" charset="0"/>
              </a:rPr>
              <a:t>_____</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_______________</a:t>
            </a:r>
            <a:r>
              <a:rPr lang="zh-CN" altLang="en-US" dirty="0">
                <a:latin typeface="宋体" panose="02010600030101010101" pitchFamily="2" charset="-122"/>
                <a:ea typeface="宋体" panose="02010600030101010101" pitchFamily="2" charset="-122"/>
                <a:cs typeface="Times New Roman" panose="02020603050405020304" pitchFamily="18" charset="0"/>
              </a:rPr>
              <a:t>研究取得突破</a:t>
            </a:r>
            <a:r>
              <a:rPr lang="en-US" altLang="zh-CN">
                <a:latin typeface="宋体" panose="02010600030101010101" pitchFamily="2" charset="-122"/>
                <a:ea typeface="宋体" panose="02010600030101010101" pitchFamily="2" charset="-122"/>
                <a:cs typeface="Times New Roman" panose="02020603050405020304" pitchFamily="18" charset="0"/>
              </a:rPr>
              <a:t>;2016</a:t>
            </a:r>
            <a:r>
              <a:rPr lang="zh-CN" altLang="en-US" dirty="0">
                <a:latin typeface="宋体" panose="02010600030101010101" pitchFamily="2" charset="-122"/>
                <a:ea typeface="宋体" panose="02010600030101010101" pitchFamily="2" charset="-122"/>
                <a:cs typeface="Times New Roman" panose="02020603050405020304" pitchFamily="18" charset="0"/>
              </a:rPr>
              <a:t>年</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我国研制的</a:t>
            </a:r>
            <a:r>
              <a:rPr lang="en-US" altLang="zh-CN">
                <a:latin typeface="宋体" panose="02010600030101010101" pitchFamily="2" charset="-122"/>
                <a:ea typeface="宋体" panose="02010600030101010101" pitchFamily="2" charset="-122"/>
                <a:cs typeface="Times New Roman" panose="02020603050405020304" pitchFamily="18" charset="0"/>
              </a:rPr>
              <a:t>_______________________</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_______</a:t>
            </a:r>
            <a:r>
              <a:rPr lang="zh-CN" altLang="en-US" dirty="0">
                <a:latin typeface="宋体" panose="02010600030101010101" pitchFamily="2" charset="-122"/>
                <a:ea typeface="宋体" panose="02010600030101010101" pitchFamily="2" charset="-122"/>
                <a:cs typeface="Times New Roman" panose="02020603050405020304" pitchFamily="18" charset="0"/>
              </a:rPr>
              <a:t>获得国际高性能计算机应用领域最高奖项</a:t>
            </a:r>
            <a:r>
              <a:rPr lang="en-US" altLang="zh-CN">
                <a:latin typeface="宋体" panose="02010600030101010101" pitchFamily="2" charset="-122"/>
                <a:ea typeface="宋体" panose="02010600030101010101" pitchFamily="2" charset="-122"/>
                <a:cs typeface="Times New Roman" panose="02020603050405020304" pitchFamily="18" charset="0"/>
              </a:rPr>
              <a:t>;③</a:t>
            </a:r>
            <a:r>
              <a:rPr lang="zh-CN" altLang="en-US" dirty="0">
                <a:latin typeface="宋体" panose="02010600030101010101" pitchFamily="2" charset="-122"/>
                <a:ea typeface="宋体" panose="02010600030101010101" pitchFamily="2" charset="-122"/>
                <a:cs typeface="Times New Roman" panose="02020603050405020304" pitchFamily="18" charset="0"/>
              </a:rPr>
              <a:t>生物技术</a:t>
            </a:r>
            <a:r>
              <a:rPr lang="en-US" altLang="zh-CN">
                <a:latin typeface="宋体" panose="02010600030101010101" pitchFamily="2" charset="-122"/>
                <a:ea typeface="宋体" panose="02010600030101010101" pitchFamily="2" charset="-122"/>
                <a:cs typeface="Times New Roman" panose="02020603050405020304" pitchFamily="18" charset="0"/>
              </a:rPr>
              <a:t>:20</a:t>
            </a:r>
            <a:r>
              <a:rPr lang="zh-CN" altLang="en-US" dirty="0">
                <a:latin typeface="宋体" panose="02010600030101010101" pitchFamily="2" charset="-122"/>
                <a:ea typeface="宋体" panose="02010600030101010101" pitchFamily="2" charset="-122"/>
                <a:cs typeface="Times New Roman" panose="02020603050405020304" pitchFamily="18" charset="0"/>
              </a:rPr>
              <a:t>世纪末中国在</a:t>
            </a: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依靠基因工程技术改良动植物品种、治疗人类重大疾病的药物研究等方面达到</a:t>
            </a: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了国际先进水平。</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(3)</a:t>
            </a:r>
            <a:r>
              <a:rPr lang="zh-CN" altLang="en-US" dirty="0">
                <a:latin typeface="宋体" panose="02010600030101010101" pitchFamily="2" charset="-122"/>
                <a:ea typeface="宋体" panose="02010600030101010101" pitchFamily="2" charset="-122"/>
                <a:cs typeface="Times New Roman" panose="02020603050405020304" pitchFamily="18" charset="0"/>
              </a:rPr>
              <a:t>文艺</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坚持贯彻“双百”方针</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加强社会主义精神文明建设</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文学艺术重新焕</a:t>
            </a: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发了青春</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形式多样化</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中国文化走向世界。</a:t>
            </a:r>
            <a:endParaRPr lang="zh-CN" altLang="en-US" dirty="0">
              <a:latin typeface="宋体" panose="02010600030101010101" pitchFamily="2" charset="-122"/>
              <a:ea typeface="Times New Roman" panose="02020603050405020304" pitchFamily="18" charset="0"/>
            </a:endParaRPr>
          </a:p>
        </p:txBody>
      </p:sp>
      <p:sp>
        <p:nvSpPr>
          <p:cNvPr id="2890755" name="文本框 2890754"/>
          <p:cNvSpPr txBox="1"/>
          <p:nvPr/>
        </p:nvSpPr>
        <p:spPr>
          <a:xfrm>
            <a:off x="3195955" y="533083"/>
            <a:ext cx="4368800" cy="712787"/>
          </a:xfrm>
          <a:prstGeom prst="rect">
            <a:avLst/>
          </a:prstGeom>
          <a:noFill/>
          <a:ln w="9525">
            <a:noFill/>
          </a:ln>
        </p:spPr>
        <p:txBody>
          <a:bodyPr lIns="117235" tIns="58618" rIns="117235" bIns="58618" anchor="b" anchorCtr="1">
            <a:spAutoFit/>
          </a:bodyPr>
          <a:lstStyle/>
          <a:p>
            <a:pPr defTabSz="1171575"/>
            <a:r>
              <a:rPr lang="en-US" altLang="zh-CN" dirty="0">
                <a:solidFill>
                  <a:srgbClr val="FF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神舟五号”飞船</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90756" name="文本框 2890755"/>
          <p:cNvSpPr txBox="1"/>
          <p:nvPr/>
        </p:nvSpPr>
        <p:spPr>
          <a:xfrm>
            <a:off x="10523855" y="533083"/>
            <a:ext cx="1358900" cy="712787"/>
          </a:xfrm>
          <a:prstGeom prst="rect">
            <a:avLst/>
          </a:prstGeom>
          <a:noFill/>
          <a:ln w="9525">
            <a:noFill/>
          </a:ln>
        </p:spPr>
        <p:txBody>
          <a:bodyPr lIns="117235" tIns="58618" rIns="117235" bIns="58618" anchor="b" anchorCtr="1">
            <a:spAutoFit/>
          </a:bodyPr>
          <a:lstStyle/>
          <a:p>
            <a:pPr defTabSz="1171575"/>
            <a:r>
              <a:rPr lang="en-US" altLang="zh-CN" dirty="0">
                <a:solidFill>
                  <a:srgbClr val="FF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银</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90757" name="文本框 2890756"/>
          <p:cNvSpPr txBox="1"/>
          <p:nvPr/>
        </p:nvSpPr>
        <p:spPr>
          <a:xfrm>
            <a:off x="-375920" y="1129983"/>
            <a:ext cx="38671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河”系列计算机</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90758" name="文本框 2890757"/>
          <p:cNvSpPr txBox="1"/>
          <p:nvPr/>
        </p:nvSpPr>
        <p:spPr>
          <a:xfrm>
            <a:off x="6778943" y="1129983"/>
            <a:ext cx="587692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超级计算机“神威</a:t>
            </a:r>
            <a:r>
              <a:rPr lang="en-US" altLang="zh-CN">
                <a:solidFill>
                  <a:srgbClr val="FF0000"/>
                </a:solidFill>
                <a:latin typeface="宋体" panose="02010600030101010101" pitchFamily="2" charset="-122"/>
                <a:ea typeface="Times New Roman" panose="02020603050405020304" pitchFamily="18" charset="0"/>
              </a:rPr>
              <a:t>·</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太湖</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90759" name="文本框 2890758"/>
          <p:cNvSpPr txBox="1"/>
          <p:nvPr/>
        </p:nvSpPr>
        <p:spPr>
          <a:xfrm>
            <a:off x="-39370" y="1726883"/>
            <a:ext cx="18605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之光”</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3008514" name="文本框 3008513"/>
          <p:cNvSpPr txBox="1"/>
          <p:nvPr/>
        </p:nvSpPr>
        <p:spPr>
          <a:xfrm>
            <a:off x="251143" y="5162233"/>
            <a:ext cx="12941300" cy="1308100"/>
          </a:xfrm>
          <a:prstGeom prst="rect">
            <a:avLst/>
          </a:prstGeom>
          <a:noFill/>
          <a:ln w="9525">
            <a:noFill/>
          </a:ln>
        </p:spPr>
        <p:txBody>
          <a:bodyPr lIns="117176" tIns="58589" rIns="117176" bIns="58589">
            <a:spAutoFit/>
          </a:bodyPr>
          <a:lstStyle/>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(4)</a:t>
            </a:r>
            <a:r>
              <a:rPr lang="zh-CN" altLang="en-US" dirty="0">
                <a:latin typeface="宋体" panose="02010600030101010101" pitchFamily="2" charset="-122"/>
                <a:ea typeface="宋体" panose="02010600030101010101" pitchFamily="2" charset="-122"/>
                <a:cs typeface="Times New Roman" panose="02020603050405020304" pitchFamily="18" charset="0"/>
              </a:rPr>
              <a:t>教育</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实施</a:t>
            </a:r>
            <a:r>
              <a:rPr lang="en-US" altLang="zh-CN">
                <a:latin typeface="宋体" panose="02010600030101010101" pitchFamily="2" charset="-122"/>
                <a:ea typeface="宋体" panose="02010600030101010101" pitchFamily="2" charset="-122"/>
                <a:cs typeface="Times New Roman" panose="02020603050405020304" pitchFamily="18" charset="0"/>
              </a:rPr>
              <a:t>_____________</a:t>
            </a:r>
            <a:r>
              <a:rPr lang="zh-CN" altLang="en-US" dirty="0">
                <a:latin typeface="宋体" panose="02010600030101010101" pitchFamily="2" charset="-122"/>
                <a:ea typeface="宋体" panose="02010600030101010101" pitchFamily="2" charset="-122"/>
                <a:cs typeface="Times New Roman" panose="02020603050405020304" pitchFamily="18" charset="0"/>
              </a:rPr>
              <a:t>战略</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普及九年义务教育</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完善中高等教育</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推动西</a:t>
            </a: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部和少数民族地区教育发展。</a:t>
            </a:r>
            <a:endParaRPr lang="zh-CN" altLang="en-US">
              <a:latin typeface="宋体" panose="02010600030101010101" pitchFamily="2" charset="-122"/>
              <a:ea typeface="Times New Roman" panose="02020603050405020304" pitchFamily="18" charset="0"/>
            </a:endParaRPr>
          </a:p>
        </p:txBody>
      </p:sp>
      <p:sp>
        <p:nvSpPr>
          <p:cNvPr id="3008515" name="文本框 3008514"/>
          <p:cNvSpPr txBox="1"/>
          <p:nvPr/>
        </p:nvSpPr>
        <p:spPr>
          <a:xfrm>
            <a:off x="1436688" y="5162233"/>
            <a:ext cx="4257675" cy="712787"/>
          </a:xfrm>
          <a:prstGeom prst="rect">
            <a:avLst/>
          </a:prstGeom>
          <a:noFill/>
          <a:ln w="9525">
            <a:noFill/>
          </a:ln>
        </p:spPr>
        <p:txBody>
          <a:bodyPr lIns="117235" tIns="58618" rIns="117235" bIns="58618" anchor="b" anchorCtr="1">
            <a:spAutoFit/>
          </a:bodyPr>
          <a:lstStyle/>
          <a:p>
            <a:pPr defTabSz="1171575"/>
            <a:r>
              <a:rPr lang="en-US" altLang="zh-CN" dirty="0">
                <a:solidFill>
                  <a:srgbClr val="FF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科教兴国”</a:t>
            </a:r>
            <a:endParaRPr lang="zh-CN" altLang="en-US" dirty="0">
              <a:solidFill>
                <a:srgbClr val="FF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62" name="文本框 2703361"/>
          <p:cNvSpPr txBox="1"/>
          <p:nvPr/>
        </p:nvSpPr>
        <p:spPr>
          <a:xfrm>
            <a:off x="64770" y="41275"/>
            <a:ext cx="11634788" cy="712788"/>
          </a:xfrm>
          <a:prstGeom prst="rect">
            <a:avLst/>
          </a:prstGeom>
          <a:noFill/>
          <a:ln w="9525">
            <a:noFill/>
          </a:ln>
        </p:spPr>
        <p:txBody>
          <a:bodyPr lIns="117176" tIns="58589" rIns="117176" bIns="58589">
            <a:spAutoFit/>
          </a:bodyPr>
          <a:lstStyle/>
          <a:p>
            <a:pPr defTabSz="1171575">
              <a:buNone/>
            </a:pPr>
            <a:r>
              <a:rPr lang="en-US" altLang="zh-CN">
                <a:latin typeface="宋体" panose="02010600030101010101" pitchFamily="2" charset="-122"/>
                <a:ea typeface="NEU-BZ-S92" charset="-122"/>
              </a:rPr>
              <a:t>▶</a:t>
            </a:r>
            <a:r>
              <a:rPr lang="zh-CN" altLang="en-US">
                <a:solidFill>
                  <a:srgbClr val="0000FF"/>
                </a:solidFill>
                <a:latin typeface="宋体" panose="02010600030101010101" pitchFamily="2" charset="-122"/>
                <a:ea typeface="NEU-BZ-S92" charset="-122"/>
              </a:rPr>
              <a:t>【</a:t>
            </a:r>
            <a:r>
              <a:rPr lang="zh-CN" altLang="en-US" dirty="0">
                <a:solidFill>
                  <a:srgbClr val="0000FF"/>
                </a:solidFill>
                <a:latin typeface="宋体" panose="02010600030101010101" pitchFamily="2" charset="-122"/>
                <a:ea typeface="NEU-BZ-S92" charset="-122"/>
              </a:rPr>
              <a:t>串联总结</a:t>
            </a:r>
            <a:r>
              <a:rPr lang="zh-CN" altLang="en-US">
                <a:solidFill>
                  <a:srgbClr val="0000FF"/>
                </a:solidFill>
                <a:latin typeface="宋体" panose="02010600030101010101" pitchFamily="2" charset="-122"/>
                <a:ea typeface="NEU-BZ-S92" charset="-122"/>
              </a:rPr>
              <a:t>】</a:t>
            </a:r>
            <a:endParaRPr lang="zh-CN" altLang="en-US">
              <a:latin typeface="宋体" panose="02010600030101010101" pitchFamily="2" charset="-122"/>
              <a:ea typeface="NEU-BZ-S92" charset="-122"/>
            </a:endParaRPr>
          </a:p>
        </p:txBody>
      </p:sp>
      <p:pic>
        <p:nvPicPr>
          <p:cNvPr id="2703365" name="21lslt40.jpg" descr="id:2147505849;FounderCES"/>
          <p:cNvPicPr>
            <a:picLocks noChangeAspect="1"/>
          </p:cNvPicPr>
          <p:nvPr/>
        </p:nvPicPr>
        <p:blipFill>
          <a:blip r:embed="rId2"/>
          <a:stretch>
            <a:fillRect/>
          </a:stretch>
        </p:blipFill>
        <p:spPr>
          <a:xfrm>
            <a:off x="4253230" y="41275"/>
            <a:ext cx="3479800" cy="6856730"/>
          </a:xfrm>
          <a:prstGeom prst="rect">
            <a:avLst/>
          </a:prstGeom>
          <a:noFill/>
          <a:ln w="9525">
            <a:noFill/>
          </a:ln>
        </p:spPr>
      </p:pic>
      <p:sp>
        <p:nvSpPr>
          <p:cNvPr id="3" name="矩形 2"/>
          <p:cNvSpPr/>
          <p:nvPr/>
        </p:nvSpPr>
        <p:spPr>
          <a:xfrm>
            <a:off x="5542280" y="3938270"/>
            <a:ext cx="2191385" cy="1178560"/>
          </a:xfrm>
          <a:prstGeom prst="rect">
            <a:avLst/>
          </a:prstGeom>
          <a:noFill/>
          <a:ln w="508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7108" name="文本框 2607107"/>
          <p:cNvSpPr txBox="1"/>
          <p:nvPr/>
        </p:nvSpPr>
        <p:spPr>
          <a:xfrm>
            <a:off x="1370013" y="63500"/>
            <a:ext cx="3979862" cy="446088"/>
          </a:xfrm>
          <a:prstGeom prst="rect">
            <a:avLst/>
          </a:prstGeom>
          <a:noFill/>
          <a:ln w="9525">
            <a:noFill/>
          </a:ln>
        </p:spPr>
        <p:txBody>
          <a:bodyPr lIns="117176" tIns="58589" rIns="117176" bIns="58589">
            <a:spAutoFit/>
          </a:bodyPr>
          <a:lstStyle/>
          <a:p>
            <a:pPr defTabSz="1171575">
              <a:lnSpc>
                <a:spcPct val="90000"/>
              </a:lnSpc>
            </a:pPr>
            <a:r>
              <a:rPr lang="zh-CN" altLang="en-US" sz="2400" dirty="0">
                <a:solidFill>
                  <a:schemeClr val="bg1"/>
                </a:solidFill>
                <a:latin typeface="宋体" panose="02010600030101010101" pitchFamily="2" charset="-122"/>
                <a:ea typeface="宋体" panose="02010600030101010101" pitchFamily="2" charset="-122"/>
                <a:cs typeface="Times New Roman" panose="02020603050405020304" pitchFamily="18" charset="0"/>
              </a:rPr>
              <a:t>考点突破</a:t>
            </a:r>
            <a:r>
              <a:rPr lang="en-US" altLang="zh-CN" sz="2400">
                <a:solidFill>
                  <a:schemeClr val="bg1"/>
                </a:solidFill>
                <a:latin typeface="宋体" panose="02010600030101010101" pitchFamily="2" charset="-122"/>
                <a:ea typeface="Times New Roman" panose="02020603050405020304" pitchFamily="18" charset="0"/>
              </a:rPr>
              <a:t>•</a:t>
            </a:r>
            <a:r>
              <a:rPr lang="zh-CN" altLang="en-US" sz="2400" dirty="0">
                <a:solidFill>
                  <a:schemeClr val="bg1"/>
                </a:solidFill>
                <a:latin typeface="宋体" panose="02010600030101010101" pitchFamily="2" charset="-122"/>
                <a:ea typeface="宋体" panose="02010600030101010101" pitchFamily="2" charset="-122"/>
                <a:cs typeface="Times New Roman" panose="02020603050405020304" pitchFamily="18" charset="0"/>
              </a:rPr>
              <a:t>提升能力怎么做</a:t>
            </a:r>
            <a:endParaRPr lang="zh-CN" altLang="en-US" sz="2400" dirty="0">
              <a:solidFill>
                <a:schemeClr val="bg1"/>
              </a:solidFill>
              <a:latin typeface="宋体" panose="02010600030101010101" pitchFamily="2" charset="-122"/>
              <a:ea typeface="Times New Roman" panose="02020603050405020304" pitchFamily="18" charset="0"/>
            </a:endParaRPr>
          </a:p>
        </p:txBody>
      </p:sp>
      <p:sp>
        <p:nvSpPr>
          <p:cNvPr id="2607114" name="文本框 2607113"/>
          <p:cNvSpPr txBox="1"/>
          <p:nvPr/>
        </p:nvSpPr>
        <p:spPr>
          <a:xfrm>
            <a:off x="242253" y="270193"/>
            <a:ext cx="11634787" cy="1436370"/>
          </a:xfrm>
          <a:prstGeom prst="rect">
            <a:avLst/>
          </a:prstGeom>
          <a:noFill/>
          <a:ln w="9525">
            <a:noFill/>
          </a:ln>
        </p:spPr>
        <p:txBody>
          <a:bodyPr lIns="117176" tIns="58589" rIns="117176" bIns="58589">
            <a:spAutoFit/>
          </a:bodyPr>
          <a:lstStyle/>
          <a:p>
            <a:pPr defTabSz="1171575">
              <a:lnSpc>
                <a:spcPct val="110000"/>
              </a:lnSpc>
            </a:pPr>
            <a:r>
              <a:rPr lang="zh-CN" altLang="en-US" dirty="0">
                <a:latin typeface="宋体" panose="02010600030101010101" pitchFamily="2" charset="-122"/>
                <a:ea typeface="宋体" panose="02010600030101010101" pitchFamily="2" charset="-122"/>
                <a:cs typeface="Times New Roman" panose="02020603050405020304" pitchFamily="18" charset="0"/>
              </a:rPr>
              <a:t>考向一　共和国时期的政治</a:t>
            </a:r>
            <a:r>
              <a:rPr lang="en-US" altLang="zh-CN">
                <a:solidFill>
                  <a:srgbClr val="0000FF"/>
                </a:solidFill>
                <a:latin typeface="宋体" panose="02010600030101010101" pitchFamily="2" charset="-122"/>
                <a:ea typeface="宋体" panose="02010600030101010101" pitchFamily="2" charset="-122"/>
                <a:cs typeface="Times New Roman" panose="02020603050405020304" pitchFamily="18" charset="0"/>
              </a:rPr>
              <a:t> </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析考点主题突破</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p>
          <a:p>
            <a:pPr defTabSz="1171575">
              <a:lnSpc>
                <a:spcPct val="110000"/>
              </a:lnSpc>
            </a:pPr>
            <a:r>
              <a:rPr lang="zh-CN" altLang="en-US" dirty="0">
                <a:latin typeface="宋体" panose="02010600030101010101" pitchFamily="2" charset="-122"/>
                <a:ea typeface="宋体" panose="02010600030101010101" pitchFamily="2" charset="-122"/>
                <a:cs typeface="Times New Roman" panose="02020603050405020304" pitchFamily="18" charset="0"/>
              </a:rPr>
              <a:t>　一、</a:t>
            </a:r>
            <a:r>
              <a:rPr lang="en-US" altLang="zh-CN">
                <a:latin typeface="宋体" panose="02010600030101010101" pitchFamily="2" charset="-122"/>
                <a:ea typeface="宋体" panose="02010600030101010101" pitchFamily="2" charset="-122"/>
                <a:cs typeface="Times New Roman" panose="02020603050405020304" pitchFamily="18" charset="0"/>
              </a:rPr>
              <a:t>1949</a:t>
            </a:r>
            <a:r>
              <a:rPr lang="en-US" altLang="zh-CN">
                <a:latin typeface="宋体" panose="02010600030101010101" pitchFamily="2" charset="-122"/>
                <a:ea typeface="Times New Roman" panose="02020603050405020304" pitchFamily="18" charset="0"/>
              </a:rPr>
              <a:t>—</a:t>
            </a:r>
            <a:r>
              <a:rPr lang="en-US" altLang="zh-CN">
                <a:latin typeface="宋体" panose="02010600030101010101" pitchFamily="2" charset="-122"/>
                <a:ea typeface="宋体" panose="02010600030101010101" pitchFamily="2" charset="-122"/>
                <a:cs typeface="Times New Roman" panose="02020603050405020304" pitchFamily="18" charset="0"/>
              </a:rPr>
              <a:t>1956</a:t>
            </a:r>
            <a:r>
              <a:rPr lang="zh-CN" altLang="en-US" dirty="0">
                <a:latin typeface="宋体" panose="02010600030101010101" pitchFamily="2" charset="-122"/>
                <a:ea typeface="宋体" panose="02010600030101010101" pitchFamily="2" charset="-122"/>
                <a:cs typeface="Times New Roman" panose="02020603050405020304" pitchFamily="18" charset="0"/>
              </a:rPr>
              <a:t>年新中国向社会主义过渡</a:t>
            </a:r>
          </a:p>
          <a:p>
            <a:pPr defTabSz="1171575">
              <a:lnSpc>
                <a:spcPct val="110000"/>
              </a:lnSpc>
            </a:pPr>
            <a:r>
              <a:rPr lang="zh-CN" altLang="en-US" dirty="0">
                <a:latin typeface="宋体" panose="02010600030101010101" pitchFamily="2" charset="-122"/>
                <a:ea typeface="宋体" panose="02010600030101010101" pitchFamily="2" charset="-122"/>
                <a:cs typeface="Times New Roman" panose="02020603050405020304" pitchFamily="18" charset="0"/>
              </a:rPr>
              <a:t>　</a:t>
            </a:r>
            <a:r>
              <a:rPr lang="en-US" altLang="zh-CN">
                <a:latin typeface="宋体" panose="02010600030101010101" pitchFamily="2" charset="-122"/>
                <a:ea typeface="宋体" panose="02010600030101010101" pitchFamily="2" charset="-122"/>
                <a:cs typeface="Times New Roman" panose="02020603050405020304" pitchFamily="18" charset="0"/>
              </a:rPr>
              <a:t>1.</a:t>
            </a:r>
            <a:r>
              <a:rPr lang="zh-CN" altLang="en-US" dirty="0">
                <a:latin typeface="宋体" panose="02010600030101010101" pitchFamily="2" charset="-122"/>
                <a:ea typeface="宋体" panose="02010600030101010101" pitchFamily="2" charset="-122"/>
                <a:cs typeface="Times New Roman" panose="02020603050405020304" pitchFamily="18" charset="0"/>
              </a:rPr>
              <a:t>社会主义过渡时期的社会</a:t>
            </a:r>
            <a:r>
              <a:rPr lang="zh-CN" altLang="en-US" dirty="0">
                <a:solidFill>
                  <a:srgbClr val="FF0000"/>
                </a:solidFill>
                <a:latin typeface="黑体" panose="02010609060101010101" pitchFamily="2" charset="-122"/>
                <a:ea typeface="黑体" panose="02010609060101010101" pitchFamily="2" charset="-122"/>
              </a:rPr>
              <a:t>特点</a:t>
            </a:r>
            <a:r>
              <a:rPr lang="en-US" altLang="zh-CN">
                <a:latin typeface="宋体" panose="02010600030101010101" pitchFamily="2" charset="-122"/>
                <a:ea typeface="宋体" panose="02010600030101010101" pitchFamily="2" charset="-122"/>
                <a:cs typeface="Times New Roman" panose="02020603050405020304" pitchFamily="18" charset="0"/>
              </a:rPr>
              <a:t>: </a:t>
            </a:r>
            <a:endParaRPr lang="en-US" altLang="zh-CN">
              <a:latin typeface="宋体" panose="02010600030101010101" pitchFamily="2" charset="-122"/>
              <a:ea typeface="Times New Roman" panose="02020603050405020304" pitchFamily="18" charset="0"/>
            </a:endParaRPr>
          </a:p>
        </p:txBody>
      </p:sp>
      <p:graphicFrame>
        <p:nvGraphicFramePr>
          <p:cNvPr id="2607186" name="表格 2607185"/>
          <p:cNvGraphicFramePr/>
          <p:nvPr>
            <p:custDataLst>
              <p:tags r:id="rId1"/>
            </p:custDataLst>
          </p:nvPr>
        </p:nvGraphicFramePr>
        <p:xfrm>
          <a:off x="311785" y="1725295"/>
          <a:ext cx="11452225" cy="3795713"/>
        </p:xfrm>
        <a:graphic>
          <a:graphicData uri="http://schemas.openxmlformats.org/drawingml/2006/table">
            <a:tbl>
              <a:tblPr/>
              <a:tblGrid>
                <a:gridCol w="1873250">
                  <a:extLst>
                    <a:ext uri="{9D8B030D-6E8A-4147-A177-3AD203B41FA5}">
                      <a16:colId xmlns:a16="http://schemas.microsoft.com/office/drawing/2014/main" val="20000"/>
                    </a:ext>
                  </a:extLst>
                </a:gridCol>
                <a:gridCol w="9578975">
                  <a:extLst>
                    <a:ext uri="{9D8B030D-6E8A-4147-A177-3AD203B41FA5}">
                      <a16:colId xmlns:a16="http://schemas.microsoft.com/office/drawing/2014/main" val="20001"/>
                    </a:ext>
                  </a:extLst>
                </a:gridCol>
              </a:tblGrid>
              <a:tr h="90963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20000"/>
                        </a:lnSpc>
                        <a:spcBef>
                          <a:spcPct val="0"/>
                        </a:spcBef>
                        <a:buFontTx/>
                        <a:buNone/>
                      </a:pPr>
                      <a:r>
                        <a:rPr lang="zh-CN" altLang="en-US" sz="2600" b="1" dirty="0">
                          <a:latin typeface="宋体" panose="02010600030101010101" pitchFamily="2" charset="-122"/>
                        </a:rPr>
                        <a:t>社会主要</a:t>
                      </a:r>
                    </a:p>
                    <a:p>
                      <a:pPr marL="0" lvl="0" indent="0" algn="ctr">
                        <a:lnSpc>
                          <a:spcPct val="120000"/>
                        </a:lnSpc>
                        <a:spcBef>
                          <a:spcPct val="0"/>
                        </a:spcBef>
                        <a:buFontTx/>
                        <a:buNone/>
                      </a:pPr>
                      <a:r>
                        <a:rPr lang="zh-CN" altLang="en-US" sz="2600" b="1" dirty="0">
                          <a:latin typeface="宋体" panose="02010600030101010101" pitchFamily="2" charset="-122"/>
                        </a:rPr>
                        <a:t>矛盾</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20000"/>
                        </a:lnSpc>
                        <a:spcBef>
                          <a:spcPct val="0"/>
                        </a:spcBef>
                        <a:buFontTx/>
                        <a:buNone/>
                      </a:pPr>
                      <a:r>
                        <a:rPr lang="zh-CN" altLang="en-US" sz="2600" b="1" dirty="0">
                          <a:latin typeface="宋体" panose="02010600030101010101" pitchFamily="2" charset="-122"/>
                        </a:rPr>
                        <a:t>社会主义改造前是无产阶级与资产阶级之间的矛盾。三大改造</a:t>
                      </a:r>
                    </a:p>
                    <a:p>
                      <a:pPr marL="0" lvl="0" indent="0">
                        <a:lnSpc>
                          <a:spcPct val="120000"/>
                        </a:lnSpc>
                        <a:spcBef>
                          <a:spcPct val="0"/>
                        </a:spcBef>
                        <a:buFontTx/>
                        <a:buNone/>
                      </a:pPr>
                      <a:r>
                        <a:rPr lang="zh-CN" altLang="en-US" sz="2600" b="1" dirty="0">
                          <a:latin typeface="宋体" panose="02010600030101010101" pitchFamily="2" charset="-122"/>
                        </a:rPr>
                        <a:t>完成后</a:t>
                      </a:r>
                      <a:r>
                        <a:rPr lang="en-US" altLang="zh-CN" sz="2600" b="1">
                          <a:latin typeface="宋体" panose="02010600030101010101" pitchFamily="2" charset="-122"/>
                        </a:rPr>
                        <a:t>,</a:t>
                      </a:r>
                      <a:r>
                        <a:rPr lang="zh-CN" altLang="en-US" sz="2600" b="1" dirty="0">
                          <a:latin typeface="宋体" panose="02010600030101010101" pitchFamily="2" charset="-122"/>
                        </a:rPr>
                        <a:t>转化为</a:t>
                      </a:r>
                      <a:r>
                        <a:rPr lang="zh-CN" altLang="en-US" sz="2600" b="1" dirty="0">
                          <a:solidFill>
                            <a:srgbClr val="FF0000"/>
                          </a:solidFill>
                          <a:latin typeface="黑体" panose="02010609060101010101" pitchFamily="2" charset="-122"/>
                          <a:ea typeface="黑体" panose="02010609060101010101" pitchFamily="2" charset="-122"/>
                        </a:rPr>
                        <a:t>先进社会制度同落后社会生产力</a:t>
                      </a:r>
                      <a:r>
                        <a:rPr lang="zh-CN" altLang="en-US" sz="2600" b="1" dirty="0">
                          <a:latin typeface="宋体" panose="02010600030101010101" pitchFamily="2" charset="-122"/>
                        </a:rPr>
                        <a:t>之间的矛盾</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06680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20000"/>
                        </a:lnSpc>
                        <a:spcBef>
                          <a:spcPct val="0"/>
                        </a:spcBef>
                        <a:buFontTx/>
                        <a:buNone/>
                      </a:pPr>
                      <a:r>
                        <a:rPr lang="zh-CN" altLang="en-US" sz="2600" b="1" dirty="0">
                          <a:latin typeface="宋体" panose="02010600030101010101" pitchFamily="2" charset="-122"/>
                        </a:rPr>
                        <a:t>经济基础</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20000"/>
                        </a:lnSpc>
                        <a:spcBef>
                          <a:spcPct val="0"/>
                        </a:spcBef>
                        <a:buFontTx/>
                        <a:buNone/>
                      </a:pPr>
                      <a:r>
                        <a:rPr lang="zh-CN" altLang="en-US" sz="2600" b="1" dirty="0">
                          <a:latin typeface="宋体" panose="02010600030101010101" pitchFamily="2" charset="-122"/>
                        </a:rPr>
                        <a:t>社会主义改造前</a:t>
                      </a:r>
                      <a:r>
                        <a:rPr lang="en-US" altLang="zh-CN" sz="2600" b="1">
                          <a:latin typeface="宋体" panose="02010600030101010101" pitchFamily="2" charset="-122"/>
                        </a:rPr>
                        <a:t>,</a:t>
                      </a:r>
                      <a:r>
                        <a:rPr lang="zh-CN" altLang="en-US" sz="2600" b="1" dirty="0">
                          <a:latin typeface="宋体" panose="02010600030101010101" pitchFamily="2" charset="-122"/>
                        </a:rPr>
                        <a:t>多种经济成分并存</a:t>
                      </a:r>
                      <a:r>
                        <a:rPr lang="en-US" altLang="zh-CN" sz="2600" b="1">
                          <a:latin typeface="宋体" panose="02010600030101010101" pitchFamily="2" charset="-122"/>
                        </a:rPr>
                        <a:t>,</a:t>
                      </a:r>
                      <a:r>
                        <a:rPr lang="zh-CN" altLang="en-US" sz="2600" b="1" dirty="0">
                          <a:latin typeface="宋体" panose="02010600030101010101" pitchFamily="2" charset="-122"/>
                        </a:rPr>
                        <a:t>非社会主义成分占有很大</a:t>
                      </a:r>
                    </a:p>
                    <a:p>
                      <a:pPr marL="0" lvl="0" indent="0">
                        <a:lnSpc>
                          <a:spcPct val="120000"/>
                        </a:lnSpc>
                        <a:spcBef>
                          <a:spcPct val="0"/>
                        </a:spcBef>
                        <a:buFontTx/>
                        <a:buNone/>
                      </a:pPr>
                      <a:r>
                        <a:rPr lang="zh-CN" altLang="en-US" sz="2600" b="1" dirty="0">
                          <a:latin typeface="宋体" panose="02010600030101010101" pitchFamily="2" charset="-122"/>
                        </a:rPr>
                        <a:t>比重。三大改造完成后</a:t>
                      </a:r>
                      <a:r>
                        <a:rPr lang="en-US" altLang="zh-CN" sz="2600" b="1">
                          <a:latin typeface="宋体" panose="02010600030101010101" pitchFamily="2" charset="-122"/>
                        </a:rPr>
                        <a:t>,</a:t>
                      </a:r>
                      <a:r>
                        <a:rPr lang="zh-CN" altLang="en-US" sz="2600" b="1" dirty="0">
                          <a:solidFill>
                            <a:srgbClr val="FF0000"/>
                          </a:solidFill>
                          <a:latin typeface="黑体" panose="02010609060101010101" pitchFamily="2" charset="-122"/>
                          <a:ea typeface="黑体" panose="02010609060101010101" pitchFamily="2" charset="-122"/>
                        </a:rPr>
                        <a:t>社会主义公有制经济成分占主导</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09637">
                <a:tc>
                  <a:txBody>
                    <a:bodyPr/>
                    <a:lstStyle/>
                    <a:p>
                      <a:pPr marL="0" lvl="0" indent="0" algn="ctr">
                        <a:lnSpc>
                          <a:spcPct val="120000"/>
                        </a:lnSpc>
                        <a:spcBef>
                          <a:spcPct val="0"/>
                        </a:spcBef>
                        <a:buFontTx/>
                        <a:buNone/>
                      </a:pPr>
                      <a:r>
                        <a:rPr lang="zh-CN" altLang="en-US" sz="2600" b="1" dirty="0">
                          <a:latin typeface="宋体" panose="02010600030101010101" pitchFamily="2" charset="-122"/>
                        </a:rPr>
                        <a:t>社会性质</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p>
                      <a:pPr marL="0" lvl="0" indent="0">
                        <a:lnSpc>
                          <a:spcPct val="120000"/>
                        </a:lnSpc>
                        <a:spcBef>
                          <a:spcPct val="0"/>
                        </a:spcBef>
                        <a:buFontTx/>
                        <a:buNone/>
                      </a:pPr>
                      <a:r>
                        <a:rPr lang="zh-CN" altLang="en-US" sz="2600" b="1" dirty="0">
                          <a:latin typeface="宋体" panose="02010600030101010101" pitchFamily="2" charset="-122"/>
                        </a:rPr>
                        <a:t>从政权组织形式和经济基础而言</a:t>
                      </a:r>
                      <a:r>
                        <a:rPr lang="en-US" altLang="zh-CN" sz="2600" b="1">
                          <a:latin typeface="宋体" panose="02010600030101010101" pitchFamily="2" charset="-122"/>
                        </a:rPr>
                        <a:t>,</a:t>
                      </a:r>
                      <a:r>
                        <a:rPr lang="zh-CN" altLang="en-US" sz="2600" b="1" dirty="0">
                          <a:latin typeface="宋体" panose="02010600030101010101" pitchFamily="2" charset="-122"/>
                        </a:rPr>
                        <a:t>是</a:t>
                      </a:r>
                      <a:r>
                        <a:rPr lang="zh-CN" altLang="en-US" sz="2600" b="1" dirty="0">
                          <a:solidFill>
                            <a:schemeClr val="tx1"/>
                          </a:solidFill>
                          <a:latin typeface="宋体" panose="02010600030101010101" pitchFamily="2" charset="-122"/>
                        </a:rPr>
                        <a:t>新民主主义国家</a:t>
                      </a:r>
                      <a:r>
                        <a:rPr lang="en-US" altLang="zh-CN" sz="2600" b="1">
                          <a:solidFill>
                            <a:schemeClr val="tx1"/>
                          </a:solidFill>
                          <a:latin typeface="宋体" panose="02010600030101010101" pitchFamily="2" charset="-122"/>
                        </a:rPr>
                        <a:t>,</a:t>
                      </a:r>
                      <a:r>
                        <a:rPr lang="zh-CN" altLang="en-US" sz="2600" b="1" dirty="0">
                          <a:solidFill>
                            <a:schemeClr val="tx1"/>
                          </a:solidFill>
                          <a:latin typeface="宋体" panose="02010600030101010101" pitchFamily="2" charset="-122"/>
                        </a:rPr>
                        <a:t>但从实</a:t>
                      </a:r>
                      <a:r>
                        <a:rPr lang="zh-CN" altLang="en-US" sz="2600" b="1" dirty="0">
                          <a:latin typeface="宋体" panose="02010600030101010101" pitchFamily="2" charset="-122"/>
                        </a:rPr>
                        <a:t>质</a:t>
                      </a:r>
                    </a:p>
                    <a:p>
                      <a:pPr marL="0" lvl="0" indent="0">
                        <a:lnSpc>
                          <a:spcPct val="120000"/>
                        </a:lnSpc>
                        <a:spcBef>
                          <a:spcPct val="0"/>
                        </a:spcBef>
                        <a:buFontTx/>
                        <a:buNone/>
                      </a:pPr>
                      <a:r>
                        <a:rPr lang="zh-CN" altLang="en-US" sz="2600" b="1" dirty="0">
                          <a:latin typeface="宋体" panose="02010600030101010101" pitchFamily="2" charset="-122"/>
                        </a:rPr>
                        <a:t>和发展方向而言</a:t>
                      </a:r>
                      <a:r>
                        <a:rPr lang="en-US" altLang="zh-CN" sz="2600" b="1">
                          <a:latin typeface="宋体" panose="02010600030101010101" pitchFamily="2" charset="-122"/>
                        </a:rPr>
                        <a:t>,</a:t>
                      </a:r>
                      <a:r>
                        <a:rPr lang="zh-CN" altLang="en-US" sz="2600" b="1" dirty="0">
                          <a:latin typeface="宋体" panose="02010600030101010101" pitchFamily="2" charset="-122"/>
                        </a:rPr>
                        <a:t>是</a:t>
                      </a:r>
                      <a:r>
                        <a:rPr lang="zh-CN" altLang="en-US" sz="2600" b="1" dirty="0">
                          <a:solidFill>
                            <a:srgbClr val="FF0000"/>
                          </a:solidFill>
                          <a:latin typeface="黑体" panose="02010609060101010101" pitchFamily="2" charset="-122"/>
                          <a:ea typeface="黑体" panose="02010609060101010101" pitchFamily="2" charset="-122"/>
                        </a:rPr>
                        <a:t>社会主义国家</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90963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20000"/>
                        </a:lnSpc>
                        <a:spcBef>
                          <a:spcPct val="0"/>
                        </a:spcBef>
                        <a:buFontTx/>
                        <a:buNone/>
                      </a:pPr>
                      <a:r>
                        <a:rPr lang="zh-CN" altLang="en-US" sz="2600" b="1" dirty="0">
                          <a:latin typeface="宋体" panose="02010600030101010101" pitchFamily="2" charset="-122"/>
                        </a:rPr>
                        <a:t>政治</a:t>
                      </a:r>
                    </a:p>
                    <a:p>
                      <a:pPr marL="0" lvl="0" indent="0" algn="ctr">
                        <a:lnSpc>
                          <a:spcPct val="120000"/>
                        </a:lnSpc>
                        <a:spcBef>
                          <a:spcPct val="0"/>
                        </a:spcBef>
                        <a:buFontTx/>
                        <a:buNone/>
                      </a:pPr>
                      <a:r>
                        <a:rPr lang="zh-CN" altLang="en-US" sz="2600" b="1" dirty="0">
                          <a:latin typeface="宋体" panose="02010600030101010101" pitchFamily="2" charset="-122"/>
                        </a:rPr>
                        <a:t>制度</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20000"/>
                        </a:lnSpc>
                        <a:spcBef>
                          <a:spcPct val="0"/>
                        </a:spcBef>
                        <a:buFontTx/>
                        <a:buNone/>
                      </a:pPr>
                      <a:r>
                        <a:rPr lang="zh-CN" altLang="en-US" sz="2600" b="1" dirty="0">
                          <a:latin typeface="宋体" panose="02010600030101010101" pitchFamily="2" charset="-122"/>
                        </a:rPr>
                        <a:t>过渡时期</a:t>
                      </a:r>
                      <a:r>
                        <a:rPr lang="en-US" altLang="zh-CN" sz="2600" b="1">
                          <a:latin typeface="宋体" panose="02010600030101010101" pitchFamily="2" charset="-122"/>
                        </a:rPr>
                        <a:t>,</a:t>
                      </a:r>
                      <a:r>
                        <a:rPr lang="zh-CN" altLang="en-US" sz="2600" b="1" dirty="0">
                          <a:latin typeface="宋体" panose="02010600030101010101" pitchFamily="2" charset="-122"/>
                        </a:rPr>
                        <a:t>中国人民政治协商会议代行全国人民代表大会职权</a:t>
                      </a:r>
                      <a:r>
                        <a:rPr lang="en-US" altLang="zh-CN" sz="2600" b="1">
                          <a:latin typeface="宋体" panose="02010600030101010101" pitchFamily="2" charset="-122"/>
                        </a:rPr>
                        <a:t>,《</a:t>
                      </a:r>
                      <a:r>
                        <a:rPr lang="zh-CN" altLang="en-US" sz="2600" b="1" dirty="0">
                          <a:latin typeface="宋体" panose="02010600030101010101" pitchFamily="2" charset="-122"/>
                        </a:rPr>
                        <a:t>中国人民政治协商会议</a:t>
                      </a:r>
                      <a:r>
                        <a:rPr lang="zh-CN" altLang="en-US" sz="2600" b="1" dirty="0">
                          <a:solidFill>
                            <a:srgbClr val="FF0000"/>
                          </a:solidFill>
                          <a:latin typeface="黑体" panose="02010609060101010101" pitchFamily="2" charset="-122"/>
                          <a:ea typeface="黑体" panose="02010609060101010101" pitchFamily="2" charset="-122"/>
                        </a:rPr>
                        <a:t>共同纲领</a:t>
                      </a:r>
                      <a:r>
                        <a:rPr lang="en-US" altLang="zh-CN" sz="2600" b="1">
                          <a:latin typeface="宋体" panose="02010600030101010101" pitchFamily="2" charset="-122"/>
                        </a:rPr>
                        <a:t>》</a:t>
                      </a:r>
                      <a:r>
                        <a:rPr lang="zh-CN" altLang="en-US" sz="2600" b="1" dirty="0">
                          <a:latin typeface="宋体" panose="02010600030101010101" pitchFamily="2" charset="-122"/>
                        </a:rPr>
                        <a:t>起</a:t>
                      </a:r>
                      <a:r>
                        <a:rPr lang="zh-CN" altLang="en-US" sz="2600" b="1" dirty="0">
                          <a:solidFill>
                            <a:srgbClr val="FF0000"/>
                          </a:solidFill>
                          <a:latin typeface="黑体" panose="02010609060101010101" pitchFamily="2" charset="-122"/>
                          <a:ea typeface="黑体" panose="02010609060101010101" pitchFamily="2" charset="-122"/>
                        </a:rPr>
                        <a:t>临时宪法</a:t>
                      </a:r>
                      <a:r>
                        <a:rPr lang="zh-CN" altLang="en-US" sz="2600" b="1" dirty="0">
                          <a:latin typeface="宋体" panose="02010600030101010101" pitchFamily="2" charset="-122"/>
                        </a:rPr>
                        <a:t>的作用。</a:t>
                      </a:r>
                      <a:r>
                        <a:rPr lang="zh-CN" altLang="en-US" sz="2600" b="1" dirty="0">
                          <a:solidFill>
                            <a:srgbClr val="FF0000"/>
                          </a:solidFill>
                          <a:latin typeface="黑体" panose="02010609060101010101" pitchFamily="2" charset="-122"/>
                          <a:ea typeface="黑体" panose="02010609060101010101" pitchFamily="2" charset="-122"/>
                        </a:rPr>
                        <a:t>1954年,第一届全国人民代表大会召开并通过了《中华人民共和国宪法》</a:t>
                      </a:r>
                      <a:endParaRPr lang="zh-CN" altLang="en-US" sz="2600" b="1">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3826" name="文本框 2893825"/>
          <p:cNvSpPr txBox="1"/>
          <p:nvPr/>
        </p:nvSpPr>
        <p:spPr>
          <a:xfrm>
            <a:off x="224155" y="87630"/>
            <a:ext cx="11634788" cy="712788"/>
          </a:xfrm>
          <a:prstGeom prst="rect">
            <a:avLst/>
          </a:prstGeom>
          <a:noFill/>
          <a:ln w="9525">
            <a:noFill/>
          </a:ln>
        </p:spPr>
        <p:txBody>
          <a:bodyPr lIns="117176" tIns="58589" rIns="117176" bIns="58589">
            <a:spAutoFit/>
          </a:bodyPr>
          <a:lstStyle/>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2.</a:t>
            </a:r>
            <a:r>
              <a:rPr lang="zh-CN" altLang="en-US" dirty="0">
                <a:latin typeface="宋体" panose="02010600030101010101" pitchFamily="2" charset="-122"/>
                <a:ea typeface="宋体" panose="02010600030101010101" pitchFamily="2" charset="-122"/>
                <a:cs typeface="Times New Roman" panose="02020603050405020304" pitchFamily="18" charset="0"/>
              </a:rPr>
              <a:t>过渡时期新中国政治上的伟大创举</a:t>
            </a:r>
            <a:r>
              <a:rPr lang="en-US" altLang="zh-CN">
                <a:latin typeface="宋体" panose="02010600030101010101" pitchFamily="2" charset="-122"/>
                <a:ea typeface="宋体" panose="02010600030101010101" pitchFamily="2" charset="-122"/>
                <a:cs typeface="Times New Roman" panose="02020603050405020304" pitchFamily="18" charset="0"/>
              </a:rPr>
              <a:t>:</a:t>
            </a:r>
            <a:endParaRPr lang="en-US" altLang="zh-CN">
              <a:latin typeface="宋体" panose="02010600030101010101" pitchFamily="2" charset="-122"/>
              <a:ea typeface="Times New Roman" panose="02020603050405020304" pitchFamily="18" charset="0"/>
            </a:endParaRPr>
          </a:p>
        </p:txBody>
      </p:sp>
      <p:graphicFrame>
        <p:nvGraphicFramePr>
          <p:cNvPr id="2894052" name="表格 2894051"/>
          <p:cNvGraphicFramePr/>
          <p:nvPr>
            <p:custDataLst>
              <p:tags r:id="rId1"/>
            </p:custDataLst>
          </p:nvPr>
        </p:nvGraphicFramePr>
        <p:xfrm>
          <a:off x="240348" y="931863"/>
          <a:ext cx="11769090" cy="5530850"/>
        </p:xfrm>
        <a:graphic>
          <a:graphicData uri="http://schemas.openxmlformats.org/drawingml/2006/table">
            <a:tbl>
              <a:tblPr/>
              <a:tblGrid>
                <a:gridCol w="1299845">
                  <a:extLst>
                    <a:ext uri="{9D8B030D-6E8A-4147-A177-3AD203B41FA5}">
                      <a16:colId xmlns:a16="http://schemas.microsoft.com/office/drawing/2014/main" val="20000"/>
                    </a:ext>
                  </a:extLst>
                </a:gridCol>
                <a:gridCol w="4704080">
                  <a:extLst>
                    <a:ext uri="{9D8B030D-6E8A-4147-A177-3AD203B41FA5}">
                      <a16:colId xmlns:a16="http://schemas.microsoft.com/office/drawing/2014/main" val="20001"/>
                    </a:ext>
                  </a:extLst>
                </a:gridCol>
                <a:gridCol w="5764848">
                  <a:extLst>
                    <a:ext uri="{9D8B030D-6E8A-4147-A177-3AD203B41FA5}">
                      <a16:colId xmlns:a16="http://schemas.microsoft.com/office/drawing/2014/main" val="20002"/>
                    </a:ext>
                  </a:extLst>
                </a:gridCol>
              </a:tblGrid>
              <a:tr h="51308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微软雅黑" panose="020B0503020204020204" charset="-122"/>
                          <a:ea typeface="微软雅黑" panose="020B0503020204020204" charset="-122"/>
                        </a:rPr>
                        <a:t>创举点</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微软雅黑" panose="020B0503020204020204" charset="-122"/>
                          <a:ea typeface="微软雅黑" panose="020B0503020204020204" charset="-122"/>
                        </a:rPr>
                        <a:t>举措</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微软雅黑" panose="020B0503020204020204" charset="-122"/>
                          <a:ea typeface="微软雅黑" panose="020B0503020204020204" charset="-122"/>
                        </a:rPr>
                        <a:t>依据</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09994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微软雅黑" panose="020B0503020204020204" charset="-122"/>
                          <a:ea typeface="微软雅黑" panose="020B0503020204020204" charset="-122"/>
                        </a:rPr>
                        <a:t>政党</a:t>
                      </a:r>
                    </a:p>
                    <a:p>
                      <a:pPr marL="0" lvl="0" indent="0" algn="ctr">
                        <a:lnSpc>
                          <a:spcPct val="100000"/>
                        </a:lnSpc>
                        <a:spcBef>
                          <a:spcPct val="0"/>
                        </a:spcBef>
                        <a:buFontTx/>
                        <a:buNone/>
                      </a:pPr>
                      <a:r>
                        <a:rPr lang="zh-CN" altLang="en-US" sz="2400" b="1" dirty="0">
                          <a:latin typeface="微软雅黑" panose="020B0503020204020204" charset="-122"/>
                          <a:ea typeface="微软雅黑" panose="020B0503020204020204" charset="-122"/>
                        </a:rPr>
                        <a:t>制度</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微软雅黑" panose="020B0503020204020204" charset="-122"/>
                          <a:ea typeface="微软雅黑" panose="020B0503020204020204" charset="-122"/>
                          <a:cs typeface="微软雅黑" panose="020B0503020204020204" charset="-122"/>
                        </a:rPr>
                        <a:t>实行中国共产党领导的多党合作和政治协商制度</a:t>
                      </a:r>
                      <a:r>
                        <a:rPr lang="en-US" altLang="zh-CN" sz="2400" b="1">
                          <a:latin typeface="微软雅黑" panose="020B0503020204020204" charset="-122"/>
                          <a:ea typeface="微软雅黑" panose="020B0503020204020204" charset="-122"/>
                          <a:cs typeface="微软雅黑" panose="020B0503020204020204" charset="-122"/>
                        </a:rPr>
                        <a:t>，</a:t>
                      </a:r>
                      <a:r>
                        <a:rPr lang="zh-CN" altLang="en-US" sz="2400" b="1" dirty="0">
                          <a:latin typeface="微软雅黑" panose="020B0503020204020204" charset="-122"/>
                          <a:ea typeface="微软雅黑" panose="020B0503020204020204" charset="-122"/>
                          <a:cs typeface="微软雅黑" panose="020B0503020204020204" charset="-122"/>
                        </a:rPr>
                        <a:t>发展人民民主统一战线</a:t>
                      </a:r>
                      <a:r>
                        <a:rPr lang="en-US" altLang="zh-CN" sz="2400" b="1">
                          <a:latin typeface="微软雅黑" panose="020B0503020204020204" charset="-122"/>
                          <a:ea typeface="微软雅黑" panose="020B0503020204020204" charset="-122"/>
                          <a:cs typeface="微软雅黑" panose="020B0503020204020204" charset="-122"/>
                        </a:rPr>
                        <a:t>，</a:t>
                      </a:r>
                      <a:r>
                        <a:rPr lang="zh-CN" altLang="en-US" sz="2400" b="1" dirty="0">
                          <a:latin typeface="微软雅黑" panose="020B0503020204020204" charset="-122"/>
                          <a:ea typeface="微软雅黑" panose="020B0503020204020204" charset="-122"/>
                          <a:cs typeface="微软雅黑" panose="020B0503020204020204" charset="-122"/>
                        </a:rPr>
                        <a:t>与民主党派长期共存、互相监督</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400" b="0">
                          <a:latin typeface="微软雅黑" panose="020B0503020204020204" charset="-122"/>
                          <a:ea typeface="微软雅黑" panose="020B0503020204020204" charset="-122"/>
                          <a:cs typeface="微软雅黑" panose="020B0503020204020204" charset="-122"/>
                        </a:rPr>
                        <a:t>(1)</a:t>
                      </a:r>
                      <a:r>
                        <a:rPr lang="zh-CN" altLang="en-US" sz="2400" b="0" dirty="0">
                          <a:latin typeface="微软雅黑" panose="020B0503020204020204" charset="-122"/>
                          <a:ea typeface="微软雅黑" panose="020B0503020204020204" charset="-122"/>
                          <a:cs typeface="微软雅黑" panose="020B0503020204020204" charset="-122"/>
                        </a:rPr>
                        <a:t>民族资产阶级与无产阶级保持政治</a:t>
                      </a:r>
                    </a:p>
                    <a:p>
                      <a:pPr marL="0" lvl="0" indent="0">
                        <a:lnSpc>
                          <a:spcPct val="100000"/>
                        </a:lnSpc>
                        <a:spcBef>
                          <a:spcPct val="0"/>
                        </a:spcBef>
                        <a:buFontTx/>
                        <a:buNone/>
                      </a:pPr>
                      <a:r>
                        <a:rPr lang="zh-CN" altLang="en-US" sz="2400" b="0" dirty="0">
                          <a:latin typeface="微软雅黑" panose="020B0503020204020204" charset="-122"/>
                          <a:ea typeface="微软雅黑" panose="020B0503020204020204" charset="-122"/>
                          <a:cs typeface="微软雅黑" panose="020B0503020204020204" charset="-122"/>
                        </a:rPr>
                        <a:t>上联盟；</a:t>
                      </a:r>
                      <a:endParaRPr lang="en-US" altLang="zh-CN" sz="2400" b="0">
                        <a:latin typeface="微软雅黑" panose="020B0503020204020204" charset="-122"/>
                        <a:ea typeface="微软雅黑" panose="020B0503020204020204" charset="-122"/>
                        <a:cs typeface="微软雅黑" panose="020B0503020204020204" charset="-122"/>
                      </a:endParaRPr>
                    </a:p>
                    <a:p>
                      <a:pPr marL="0" lvl="0" indent="0">
                        <a:lnSpc>
                          <a:spcPct val="100000"/>
                        </a:lnSpc>
                        <a:spcBef>
                          <a:spcPct val="0"/>
                        </a:spcBef>
                        <a:buFontTx/>
                        <a:buNone/>
                      </a:pPr>
                      <a:r>
                        <a:rPr lang="en-US" altLang="zh-CN" sz="2400" b="0">
                          <a:latin typeface="微软雅黑" panose="020B0503020204020204" charset="-122"/>
                          <a:ea typeface="微软雅黑" panose="020B0503020204020204" charset="-122"/>
                          <a:cs typeface="微软雅黑" panose="020B0503020204020204" charset="-122"/>
                        </a:rPr>
                        <a:t>(2)</a:t>
                      </a:r>
                      <a:r>
                        <a:rPr lang="zh-CN" altLang="en-US" sz="2400" b="0" dirty="0">
                          <a:latin typeface="微软雅黑" panose="020B0503020204020204" charset="-122"/>
                          <a:ea typeface="微软雅黑" panose="020B0503020204020204" charset="-122"/>
                          <a:cs typeface="微软雅黑" panose="020B0503020204020204" charset="-122"/>
                        </a:rPr>
                        <a:t>三大改造完成</a:t>
                      </a:r>
                      <a:r>
                        <a:rPr lang="en-US" altLang="zh-CN" sz="2400" b="0">
                          <a:latin typeface="微软雅黑" panose="020B0503020204020204" charset="-122"/>
                          <a:ea typeface="微软雅黑" panose="020B0503020204020204" charset="-122"/>
                          <a:cs typeface="微软雅黑" panose="020B0503020204020204" charset="-122"/>
                        </a:rPr>
                        <a:t>，</a:t>
                      </a:r>
                      <a:r>
                        <a:rPr lang="zh-CN" altLang="en-US" sz="2400" b="0" dirty="0">
                          <a:latin typeface="微软雅黑" panose="020B0503020204020204" charset="-122"/>
                          <a:ea typeface="微软雅黑" panose="020B0503020204020204" charset="-122"/>
                          <a:cs typeface="微软雅黑" panose="020B0503020204020204" charset="-122"/>
                        </a:rPr>
                        <a:t>人民内部矛盾成为国家政治生活的主题</a:t>
                      </a:r>
                      <a:r>
                        <a:rPr lang="en-US" altLang="zh-CN" sz="2400" b="0">
                          <a:latin typeface="微软雅黑" panose="020B0503020204020204" charset="-122"/>
                          <a:ea typeface="微软雅黑" panose="020B0503020204020204" charset="-122"/>
                          <a:cs typeface="微软雅黑" panose="020B0503020204020204" charset="-122"/>
                        </a:rPr>
                        <a:t>，</a:t>
                      </a:r>
                      <a:r>
                        <a:rPr lang="zh-CN" altLang="en-US" sz="2400" b="0" dirty="0">
                          <a:latin typeface="微软雅黑" panose="020B0503020204020204" charset="-122"/>
                          <a:ea typeface="微软雅黑" panose="020B0503020204020204" charset="-122"/>
                          <a:cs typeface="微软雅黑" panose="020B0503020204020204" charset="-122"/>
                        </a:rPr>
                        <a:t>民族资产阶级成为社会主义劳动者</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214120">
                <a:tc>
                  <a:txBody>
                    <a:bodyPr/>
                    <a:lstStyle/>
                    <a:p>
                      <a:pPr marL="0" lvl="0" indent="0" algn="ctr">
                        <a:lnSpc>
                          <a:spcPct val="100000"/>
                        </a:lnSpc>
                        <a:spcBef>
                          <a:spcPct val="0"/>
                        </a:spcBef>
                        <a:buFontTx/>
                        <a:buNone/>
                      </a:pPr>
                      <a:r>
                        <a:rPr lang="zh-CN" altLang="en-US" sz="2400" b="1" dirty="0">
                          <a:latin typeface="微软雅黑" panose="020B0503020204020204" charset="-122"/>
                          <a:ea typeface="微软雅黑" panose="020B0503020204020204" charset="-122"/>
                        </a:rPr>
                        <a:t>民族</a:t>
                      </a:r>
                    </a:p>
                    <a:p>
                      <a:pPr marL="0" lvl="0" indent="0" algn="ctr">
                        <a:lnSpc>
                          <a:spcPct val="100000"/>
                        </a:lnSpc>
                        <a:spcBef>
                          <a:spcPct val="0"/>
                        </a:spcBef>
                        <a:buFontTx/>
                        <a:buNone/>
                      </a:pPr>
                      <a:r>
                        <a:rPr lang="zh-CN" altLang="en-US" sz="2400" b="1" dirty="0">
                          <a:latin typeface="微软雅黑" panose="020B0503020204020204" charset="-122"/>
                          <a:ea typeface="微软雅黑" panose="020B0503020204020204" charset="-122"/>
                        </a:rPr>
                        <a:t>关系</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p>
                      <a:pPr marL="0" lvl="0" indent="0">
                        <a:lnSpc>
                          <a:spcPct val="100000"/>
                        </a:lnSpc>
                        <a:spcBef>
                          <a:spcPct val="0"/>
                        </a:spcBef>
                        <a:buFontTx/>
                        <a:buNone/>
                      </a:pPr>
                      <a:r>
                        <a:rPr lang="zh-CN" altLang="en-US" sz="2400" b="1" dirty="0">
                          <a:latin typeface="微软雅黑" panose="020B0503020204020204" charset="-122"/>
                          <a:ea typeface="微软雅黑" panose="020B0503020204020204" charset="-122"/>
                          <a:cs typeface="微软雅黑" panose="020B0503020204020204" charset="-122"/>
                        </a:rPr>
                        <a:t>实行民族区域自治的政治制度；实行民族平等、民族团结、各民族共同繁荣的原则</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p>
                      <a:pPr marL="0" lvl="0" indent="0">
                        <a:lnSpc>
                          <a:spcPct val="100000"/>
                        </a:lnSpc>
                        <a:spcBef>
                          <a:spcPct val="0"/>
                        </a:spcBef>
                        <a:buFontTx/>
                        <a:buNone/>
                      </a:pPr>
                      <a:r>
                        <a:rPr lang="en-US" altLang="zh-CN" sz="2400" b="0">
                          <a:latin typeface="微软雅黑" panose="020B0503020204020204" charset="-122"/>
                          <a:ea typeface="微软雅黑" panose="020B0503020204020204" charset="-122"/>
                          <a:cs typeface="微软雅黑" panose="020B0503020204020204" charset="-122"/>
                        </a:rPr>
                        <a:t>(1)</a:t>
                      </a:r>
                      <a:r>
                        <a:rPr lang="zh-CN" altLang="en-US" sz="2400" b="0" dirty="0">
                          <a:latin typeface="微软雅黑" panose="020B0503020204020204" charset="-122"/>
                          <a:ea typeface="微软雅黑" panose="020B0503020204020204" charset="-122"/>
                          <a:cs typeface="微软雅黑" panose="020B0503020204020204" charset="-122"/>
                        </a:rPr>
                        <a:t>中国是多民族国家；</a:t>
                      </a:r>
                      <a:endParaRPr lang="en-US" altLang="zh-CN" sz="2400" b="0">
                        <a:latin typeface="微软雅黑" panose="020B0503020204020204" charset="-122"/>
                        <a:ea typeface="微软雅黑" panose="020B0503020204020204" charset="-122"/>
                        <a:cs typeface="微软雅黑" panose="020B0503020204020204" charset="-122"/>
                      </a:endParaRPr>
                    </a:p>
                    <a:p>
                      <a:pPr marL="0" lvl="0" indent="0">
                        <a:lnSpc>
                          <a:spcPct val="100000"/>
                        </a:lnSpc>
                        <a:spcBef>
                          <a:spcPct val="0"/>
                        </a:spcBef>
                        <a:buFontTx/>
                        <a:buNone/>
                      </a:pPr>
                      <a:r>
                        <a:rPr lang="en-US" altLang="zh-CN" sz="2400" b="0">
                          <a:latin typeface="微软雅黑" panose="020B0503020204020204" charset="-122"/>
                          <a:ea typeface="微软雅黑" panose="020B0503020204020204" charset="-122"/>
                          <a:cs typeface="微软雅黑" panose="020B0503020204020204" charset="-122"/>
                        </a:rPr>
                        <a:t>(2)</a:t>
                      </a:r>
                      <a:r>
                        <a:rPr lang="zh-CN" altLang="en-US" sz="2400" b="0" dirty="0">
                          <a:latin typeface="微软雅黑" panose="020B0503020204020204" charset="-122"/>
                          <a:ea typeface="微软雅黑" panose="020B0503020204020204" charset="-122"/>
                          <a:cs typeface="微软雅黑" panose="020B0503020204020204" charset="-122"/>
                        </a:rPr>
                        <a:t>近代中国的民族压迫、歧视政策</a:t>
                      </a:r>
                      <a:r>
                        <a:rPr lang="en-US" altLang="zh-CN" sz="2400" b="0">
                          <a:latin typeface="微软雅黑" panose="020B0503020204020204" charset="-122"/>
                          <a:ea typeface="微软雅黑" panose="020B0503020204020204" charset="-122"/>
                          <a:cs typeface="微软雅黑" panose="020B0503020204020204" charset="-122"/>
                        </a:rPr>
                        <a:t>，</a:t>
                      </a:r>
                      <a:r>
                        <a:rPr lang="zh-CN" altLang="en-US" sz="2400" b="0" dirty="0">
                          <a:latin typeface="微软雅黑" panose="020B0503020204020204" charset="-122"/>
                          <a:ea typeface="微软雅黑" panose="020B0503020204020204" charset="-122"/>
                          <a:cs typeface="微软雅黑" panose="020B0503020204020204" charset="-122"/>
                        </a:rPr>
                        <a:t>导致少数民族地区落后</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70338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微软雅黑" panose="020B0503020204020204" charset="-122"/>
                          <a:ea typeface="微软雅黑" panose="020B0503020204020204" charset="-122"/>
                        </a:rPr>
                        <a:t>外交</a:t>
                      </a:r>
                    </a:p>
                    <a:p>
                      <a:pPr marL="0" lvl="0" indent="0" algn="ctr">
                        <a:lnSpc>
                          <a:spcPct val="100000"/>
                        </a:lnSpc>
                        <a:spcBef>
                          <a:spcPct val="0"/>
                        </a:spcBef>
                        <a:buFontTx/>
                        <a:buNone/>
                      </a:pPr>
                      <a:r>
                        <a:rPr lang="zh-CN" altLang="en-US" sz="2400" b="1" dirty="0">
                          <a:latin typeface="微软雅黑" panose="020B0503020204020204" charset="-122"/>
                          <a:ea typeface="微软雅黑" panose="020B0503020204020204" charset="-122"/>
                        </a:rPr>
                        <a:t>方针</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微软雅黑" panose="020B0503020204020204" charset="-122"/>
                          <a:ea typeface="微软雅黑" panose="020B0503020204020204" charset="-122"/>
                          <a:cs typeface="微软雅黑" panose="020B0503020204020204" charset="-122"/>
                        </a:rPr>
                        <a:t>中国提出与</a:t>
                      </a:r>
                      <a:r>
                        <a:rPr lang="zh-CN" altLang="en-US" sz="2400" b="1" dirty="0">
                          <a:solidFill>
                            <a:srgbClr val="FF0000"/>
                          </a:solidFill>
                          <a:latin typeface="微软雅黑" panose="020B0503020204020204" charset="-122"/>
                          <a:ea typeface="微软雅黑" panose="020B0503020204020204" charset="-122"/>
                          <a:cs typeface="微软雅黑" panose="020B0503020204020204" charset="-122"/>
                        </a:rPr>
                        <a:t>邻近国家、新兴民族独立国家</a:t>
                      </a:r>
                      <a:r>
                        <a:rPr lang="zh-CN" altLang="en-US" sz="2400" b="1" dirty="0">
                          <a:latin typeface="微软雅黑" panose="020B0503020204020204" charset="-122"/>
                          <a:ea typeface="微软雅黑" panose="020B0503020204020204" charset="-122"/>
                          <a:cs typeface="微软雅黑" panose="020B0503020204020204" charset="-122"/>
                        </a:rPr>
                        <a:t>发展友好关系</a:t>
                      </a:r>
                      <a:r>
                        <a:rPr lang="en-US" altLang="zh-CN" sz="2400" b="1">
                          <a:latin typeface="微软雅黑" panose="020B0503020204020204" charset="-122"/>
                          <a:ea typeface="微软雅黑" panose="020B0503020204020204" charset="-122"/>
                          <a:cs typeface="微软雅黑" panose="020B0503020204020204" charset="-122"/>
                        </a:rPr>
                        <a:t>，</a:t>
                      </a:r>
                      <a:r>
                        <a:rPr lang="zh-CN" altLang="en-US" sz="2400" b="1" dirty="0">
                          <a:latin typeface="微软雅黑" panose="020B0503020204020204" charset="-122"/>
                          <a:ea typeface="微软雅黑" panose="020B0503020204020204" charset="-122"/>
                          <a:cs typeface="微软雅黑" panose="020B0503020204020204" charset="-122"/>
                        </a:rPr>
                        <a:t>提出</a:t>
                      </a:r>
                      <a:r>
                        <a:rPr lang="zh-CN" altLang="en-US" sz="2400" b="1" dirty="0">
                          <a:solidFill>
                            <a:srgbClr val="FF0000"/>
                          </a:solidFill>
                          <a:latin typeface="微软雅黑" panose="020B0503020204020204" charset="-122"/>
                          <a:ea typeface="微软雅黑" panose="020B0503020204020204" charset="-122"/>
                          <a:cs typeface="微软雅黑" panose="020B0503020204020204" charset="-122"/>
                        </a:rPr>
                        <a:t>和平共处五项原则</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400" b="1">
                          <a:latin typeface="微软雅黑" panose="020B0503020204020204" charset="-122"/>
                          <a:ea typeface="微软雅黑" panose="020B0503020204020204" charset="-122"/>
                          <a:cs typeface="微软雅黑" panose="020B0503020204020204" charset="-122"/>
                        </a:rPr>
                        <a:t>(1)</a:t>
                      </a:r>
                      <a:r>
                        <a:rPr lang="zh-CN" altLang="en-US" sz="2400" b="1" dirty="0">
                          <a:solidFill>
                            <a:srgbClr val="0000FF"/>
                          </a:solidFill>
                          <a:latin typeface="微软雅黑" panose="020B0503020204020204" charset="-122"/>
                          <a:ea typeface="微软雅黑" panose="020B0503020204020204" charset="-122"/>
                          <a:cs typeface="微软雅黑" panose="020B0503020204020204" charset="-122"/>
                        </a:rPr>
                        <a:t>美国</a:t>
                      </a:r>
                      <a:r>
                        <a:rPr lang="zh-CN" altLang="en-US" sz="2400" b="1" dirty="0">
                          <a:latin typeface="微软雅黑" panose="020B0503020204020204" charset="-122"/>
                          <a:ea typeface="微软雅黑" panose="020B0503020204020204" charset="-122"/>
                          <a:cs typeface="微软雅黑" panose="020B0503020204020204" charset="-122"/>
                        </a:rPr>
                        <a:t>实行冷战政策</a:t>
                      </a:r>
                      <a:r>
                        <a:rPr lang="en-US" altLang="zh-CN" sz="2400" b="1">
                          <a:latin typeface="微软雅黑" panose="020B0503020204020204" charset="-122"/>
                          <a:ea typeface="微软雅黑" panose="020B0503020204020204" charset="-122"/>
                          <a:cs typeface="微软雅黑" panose="020B0503020204020204" charset="-122"/>
                        </a:rPr>
                        <a:t>，</a:t>
                      </a:r>
                      <a:r>
                        <a:rPr lang="zh-CN" altLang="en-US" sz="2400" b="1" dirty="0">
                          <a:latin typeface="微软雅黑" panose="020B0503020204020204" charset="-122"/>
                          <a:ea typeface="微软雅黑" panose="020B0503020204020204" charset="-122"/>
                          <a:cs typeface="微软雅黑" panose="020B0503020204020204" charset="-122"/>
                        </a:rPr>
                        <a:t>遏制共产主义；</a:t>
                      </a:r>
                      <a:endParaRPr lang="en-US" altLang="zh-CN" sz="2400" b="1">
                        <a:latin typeface="微软雅黑" panose="020B0503020204020204" charset="-122"/>
                        <a:ea typeface="微软雅黑" panose="020B0503020204020204" charset="-122"/>
                        <a:cs typeface="微软雅黑" panose="020B0503020204020204" charset="-122"/>
                      </a:endParaRPr>
                    </a:p>
                    <a:p>
                      <a:pPr marL="0" lvl="0" indent="0">
                        <a:lnSpc>
                          <a:spcPct val="100000"/>
                        </a:lnSpc>
                        <a:spcBef>
                          <a:spcPct val="0"/>
                        </a:spcBef>
                        <a:buFontTx/>
                        <a:buNone/>
                      </a:pPr>
                      <a:r>
                        <a:rPr lang="en-US" altLang="zh-CN" sz="2400" b="1">
                          <a:latin typeface="微软雅黑" panose="020B0503020204020204" charset="-122"/>
                          <a:ea typeface="微软雅黑" panose="020B0503020204020204" charset="-122"/>
                          <a:cs typeface="微软雅黑" panose="020B0503020204020204" charset="-122"/>
                        </a:rPr>
                        <a:t>(2)</a:t>
                      </a:r>
                      <a:r>
                        <a:rPr lang="zh-CN" altLang="en-US" sz="2400" b="1" dirty="0">
                          <a:solidFill>
                            <a:srgbClr val="0000FF"/>
                          </a:solidFill>
                          <a:latin typeface="微软雅黑" panose="020B0503020204020204" charset="-122"/>
                          <a:ea typeface="微软雅黑" panose="020B0503020204020204" charset="-122"/>
                          <a:cs typeface="微软雅黑" panose="020B0503020204020204" charset="-122"/>
                        </a:rPr>
                        <a:t>苏联</a:t>
                      </a:r>
                      <a:r>
                        <a:rPr lang="zh-CN" altLang="en-US" sz="2400" b="1" dirty="0">
                          <a:latin typeface="微软雅黑" panose="020B0503020204020204" charset="-122"/>
                          <a:ea typeface="微软雅黑" panose="020B0503020204020204" charset="-122"/>
                          <a:cs typeface="微软雅黑" panose="020B0503020204020204" charset="-122"/>
                        </a:rPr>
                        <a:t>推行大国沙文主义；</a:t>
                      </a:r>
                    </a:p>
                    <a:p>
                      <a:pPr marL="0" lvl="0" indent="0">
                        <a:lnSpc>
                          <a:spcPct val="100000"/>
                        </a:lnSpc>
                        <a:spcBef>
                          <a:spcPct val="0"/>
                        </a:spcBef>
                        <a:buFontTx/>
                        <a:buNone/>
                      </a:pPr>
                      <a:r>
                        <a:rPr lang="en-US" altLang="zh-CN" sz="2400" b="1">
                          <a:latin typeface="微软雅黑" panose="020B0503020204020204" charset="-122"/>
                          <a:ea typeface="微软雅黑" panose="020B0503020204020204" charset="-122"/>
                          <a:cs typeface="微软雅黑" panose="020B0503020204020204" charset="-122"/>
                        </a:rPr>
                        <a:t>(3)</a:t>
                      </a:r>
                      <a:r>
                        <a:rPr lang="zh-CN" altLang="en-US" sz="2400" b="1" dirty="0">
                          <a:solidFill>
                            <a:srgbClr val="0000FF"/>
                          </a:solidFill>
                          <a:latin typeface="微软雅黑" panose="020B0503020204020204" charset="-122"/>
                          <a:ea typeface="微软雅黑" panose="020B0503020204020204" charset="-122"/>
                          <a:cs typeface="微软雅黑" panose="020B0503020204020204" charset="-122"/>
                        </a:rPr>
                        <a:t>新兴民族国家</a:t>
                      </a:r>
                      <a:r>
                        <a:rPr lang="zh-CN" altLang="en-US" sz="2400" b="1" dirty="0">
                          <a:latin typeface="微软雅黑" panose="020B0503020204020204" charset="-122"/>
                          <a:ea typeface="微软雅黑" panose="020B0503020204020204" charset="-122"/>
                          <a:cs typeface="微软雅黑" panose="020B0503020204020204" charset="-122"/>
                        </a:rPr>
                        <a:t>独立；</a:t>
                      </a:r>
                      <a:endParaRPr lang="en-US" altLang="zh-CN" sz="2400" b="1">
                        <a:latin typeface="微软雅黑" panose="020B0503020204020204" charset="-122"/>
                        <a:ea typeface="微软雅黑" panose="020B0503020204020204" charset="-122"/>
                        <a:cs typeface="微软雅黑" panose="020B0503020204020204" charset="-122"/>
                      </a:endParaRPr>
                    </a:p>
                    <a:p>
                      <a:pPr marL="0" lvl="0" indent="0">
                        <a:lnSpc>
                          <a:spcPct val="100000"/>
                        </a:lnSpc>
                        <a:spcBef>
                          <a:spcPct val="0"/>
                        </a:spcBef>
                        <a:buFontTx/>
                        <a:buNone/>
                      </a:pPr>
                      <a:r>
                        <a:rPr lang="en-US" altLang="zh-CN" sz="2400" b="1">
                          <a:latin typeface="微软雅黑" panose="020B0503020204020204" charset="-122"/>
                          <a:ea typeface="微软雅黑" panose="020B0503020204020204" charset="-122"/>
                          <a:cs typeface="微软雅黑" panose="020B0503020204020204" charset="-122"/>
                        </a:rPr>
                        <a:t>(4)</a:t>
                      </a:r>
                      <a:r>
                        <a:rPr lang="zh-CN" altLang="en-US" sz="2400" b="1" dirty="0">
                          <a:solidFill>
                            <a:srgbClr val="0000FF"/>
                          </a:solidFill>
                          <a:latin typeface="微软雅黑" panose="020B0503020204020204" charset="-122"/>
                          <a:ea typeface="微软雅黑" panose="020B0503020204020204" charset="-122"/>
                          <a:cs typeface="微软雅黑" panose="020B0503020204020204" charset="-122"/>
                        </a:rPr>
                        <a:t>中国</a:t>
                      </a:r>
                      <a:r>
                        <a:rPr lang="zh-CN" altLang="en-US" sz="2400" b="1" dirty="0">
                          <a:latin typeface="微软雅黑" panose="020B0503020204020204" charset="-122"/>
                          <a:ea typeface="微软雅黑" panose="020B0503020204020204" charset="-122"/>
                          <a:cs typeface="微软雅黑" panose="020B0503020204020204" charset="-122"/>
                        </a:rPr>
                        <a:t>为打破外交孤立</a:t>
                      </a:r>
                      <a:r>
                        <a:rPr lang="en-US" altLang="zh-CN" sz="2400" b="1">
                          <a:latin typeface="微软雅黑" panose="020B0503020204020204" charset="-122"/>
                          <a:ea typeface="微软雅黑" panose="020B0503020204020204" charset="-122"/>
                          <a:cs typeface="微软雅黑" panose="020B0503020204020204" charset="-122"/>
                        </a:rPr>
                        <a:t>，</a:t>
                      </a:r>
                      <a:r>
                        <a:rPr lang="zh-CN" altLang="en-US" sz="2400" b="1" dirty="0">
                          <a:latin typeface="微软雅黑" panose="020B0503020204020204" charset="-122"/>
                          <a:ea typeface="微软雅黑" panose="020B0503020204020204" charset="-122"/>
                          <a:cs typeface="微软雅黑" panose="020B0503020204020204" charset="-122"/>
                        </a:rPr>
                        <a:t>寻求和平发展环境</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4850" name="文本框 2894849"/>
          <p:cNvSpPr txBox="1"/>
          <p:nvPr/>
        </p:nvSpPr>
        <p:spPr>
          <a:xfrm>
            <a:off x="241300" y="809625"/>
            <a:ext cx="11634788" cy="3717925"/>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    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共和国民主政治的特色</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    (1)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根本特点</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中国共产党领导的、人民当家作主的具有中国特色的社会主义民主政治。</a:t>
            </a:r>
          </a:p>
          <a:p>
            <a:pPr algn="just" defTabSz="1171575"/>
            <a:r>
              <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民主政治与中国的国情相结合。人民代表大会制度、中国共产党领导的多党合作和政治协商制度、民族区域自治制度</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构成了中国民主政治的基石</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是当今中国政治制度的核心内容</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也是中国特色民主政治的真实反映。</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5874" name="文本框 2895873"/>
          <p:cNvSpPr txBox="1"/>
          <p:nvPr/>
        </p:nvSpPr>
        <p:spPr>
          <a:xfrm>
            <a:off x="241300" y="809625"/>
            <a:ext cx="11634788" cy="5518150"/>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    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三大改造的完成标志着我国</a:t>
            </a:r>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社会主义制度的基本建立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    (1)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从革命性质看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三大改造前是过渡时期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黑体" panose="02010609060101010101" pitchFamily="2" charset="-122"/>
                <a:ea typeface="黑体" panose="02010609060101010101" pitchFamily="2" charset="-122"/>
                <a:cs typeface="黑体" panose="02010609060101010101" pitchFamily="2" charset="-122"/>
              </a:rPr>
              <a:t>由新民主主义社会向社会主义社会过渡</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黑体" panose="02010609060101010101" pitchFamily="2" charset="-122"/>
                <a:ea typeface="黑体" panose="02010609060101010101" pitchFamily="2" charset="-122"/>
                <a:cs typeface="黑体" panose="02010609060101010101" pitchFamily="2" charset="-122"/>
              </a:rPr>
              <a:t>三大改造完成后</a:t>
            </a:r>
            <a:r>
              <a:rPr lang="en-US" altLang="zh-CN">
                <a:solidFill>
                  <a:srgbClr val="FF0000"/>
                </a:solidFill>
                <a:latin typeface="黑体" panose="02010609060101010101" pitchFamily="2" charset="-122"/>
                <a:ea typeface="黑体" panose="02010609060101010101" pitchFamily="2" charset="-122"/>
                <a:cs typeface="黑体" panose="02010609060101010101" pitchFamily="2" charset="-122"/>
              </a:rPr>
              <a:t>,</a:t>
            </a:r>
            <a:r>
              <a:rPr lang="zh-CN" altLang="en-US" dirty="0">
                <a:solidFill>
                  <a:srgbClr val="FF0000"/>
                </a:solidFill>
                <a:latin typeface="黑体" panose="02010609060101010101" pitchFamily="2" charset="-122"/>
                <a:ea typeface="黑体" panose="02010609060101010101" pitchFamily="2" charset="-122"/>
                <a:cs typeface="黑体" panose="02010609060101010101" pitchFamily="2" charset="-122"/>
              </a:rPr>
              <a:t>我国基本上完成了</a:t>
            </a:r>
            <a:r>
              <a:rPr lang="zh-CN" altLang="en-US" dirty="0">
                <a:solidFill>
                  <a:srgbClr val="0000FF"/>
                </a:solidFill>
                <a:latin typeface="黑体" panose="02010609060101010101" pitchFamily="2" charset="-122"/>
                <a:ea typeface="黑体" panose="02010609060101010101" pitchFamily="2" charset="-122"/>
                <a:cs typeface="黑体" panose="02010609060101010101" pitchFamily="2" charset="-122"/>
              </a:rPr>
              <a:t>社会主义革命</a:t>
            </a:r>
            <a:r>
              <a:rPr lang="zh-CN" altLang="en-US" dirty="0">
                <a:solidFill>
                  <a:srgbClr val="FF0000"/>
                </a:solidFill>
                <a:latin typeface="黑体" panose="02010609060101010101" pitchFamily="2" charset="-122"/>
                <a:ea typeface="黑体" panose="02010609060101010101" pitchFamily="2" charset="-122"/>
                <a:cs typeface="黑体" panose="02010609060101010101" pitchFamily="2" charset="-122"/>
              </a:rPr>
              <a:t>的任务。</a:t>
            </a:r>
          </a:p>
          <a:p>
            <a:pPr algn="just" defTabSz="1171575"/>
            <a:r>
              <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从经济基础看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三大改造前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多种所有制形式并存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三大改造后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生产资料私有制变为</a:t>
            </a:r>
            <a:r>
              <a:rPr lang="zh-CN" altLang="en-US" dirty="0">
                <a:solidFill>
                  <a:srgbClr val="FF0000"/>
                </a:solidFill>
                <a:latin typeface="黑体" panose="02010609060101010101" pitchFamily="2" charset="-122"/>
                <a:ea typeface="黑体" panose="02010609060101010101" pitchFamily="2" charset="-122"/>
                <a:cs typeface="黑体" panose="02010609060101010101" pitchFamily="2" charset="-122"/>
              </a:rPr>
              <a:t>社会主义公有制</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从生产关系看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三大改造前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生产资料私有制大量存在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我国存在着民族资本家剥削工人等多种剥削关系</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三大改造后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黑体" panose="02010609060101010101" pitchFamily="2" charset="-122"/>
                <a:ea typeface="黑体" panose="02010609060101010101" pitchFamily="2" charset="-122"/>
                <a:cs typeface="黑体" panose="02010609060101010101" pitchFamily="2" charset="-122"/>
              </a:rPr>
              <a:t>单一的社会主义公有制</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确立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社会各阶级都成了建设社会主义的建设者。社会主义最典型的标志就是社会主义公有制占主体。通过三大改造</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社会主义制度在我国基本建立起来。</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8946" name="文本框 2898945"/>
          <p:cNvSpPr txBox="1"/>
          <p:nvPr/>
        </p:nvSpPr>
        <p:spPr>
          <a:xfrm>
            <a:off x="277495" y="190500"/>
            <a:ext cx="11634788" cy="1308100"/>
          </a:xfrm>
          <a:prstGeom prst="rect">
            <a:avLst/>
          </a:prstGeom>
          <a:noFill/>
          <a:ln w="9525">
            <a:noFill/>
          </a:ln>
        </p:spPr>
        <p:txBody>
          <a:bodyPr lIns="117176" tIns="58589" rIns="117176" bIns="58589">
            <a:spAutoFit/>
          </a:bodyPr>
          <a:lstStyle/>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二、中国社会主义建设道路的探索</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1.</a:t>
            </a:r>
            <a:r>
              <a:rPr lang="zh-CN" altLang="en-US" dirty="0">
                <a:latin typeface="宋体" panose="02010600030101010101" pitchFamily="2" charset="-122"/>
                <a:ea typeface="宋体" panose="02010600030101010101" pitchFamily="2" charset="-122"/>
                <a:cs typeface="Times New Roman" panose="02020603050405020304" pitchFamily="18" charset="0"/>
              </a:rPr>
              <a:t>准备阶段</a:t>
            </a:r>
            <a:r>
              <a:rPr lang="en-US" altLang="zh-CN">
                <a:latin typeface="宋体" panose="02010600030101010101" pitchFamily="2" charset="-122"/>
                <a:ea typeface="宋体" panose="02010600030101010101" pitchFamily="2" charset="-122"/>
                <a:cs typeface="Times New Roman" panose="02020603050405020304" pitchFamily="18" charset="0"/>
              </a:rPr>
              <a:t>(1949-1956</a:t>
            </a:r>
            <a:r>
              <a:rPr lang="zh-CN" altLang="en-US" dirty="0">
                <a:latin typeface="宋体" panose="02010600030101010101" pitchFamily="2" charset="-122"/>
                <a:ea typeface="宋体" panose="02010600030101010101" pitchFamily="2" charset="-122"/>
                <a:cs typeface="Times New Roman" panose="02020603050405020304" pitchFamily="18" charset="0"/>
              </a:rPr>
              <a:t>年</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en-US" altLang="zh-CN">
                <a:latin typeface="宋体" panose="02010600030101010101" pitchFamily="2" charset="-122"/>
                <a:ea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社会主义制度在中国确立</a:t>
            </a:r>
            <a:r>
              <a:rPr lang="en-US" altLang="zh-CN">
                <a:latin typeface="宋体" panose="02010600030101010101" pitchFamily="2" charset="-122"/>
                <a:ea typeface="宋体" panose="02010600030101010101" pitchFamily="2" charset="-122"/>
                <a:cs typeface="Times New Roman" panose="02020603050405020304" pitchFamily="18" charset="0"/>
              </a:rPr>
              <a:t>:</a:t>
            </a:r>
            <a:endParaRPr lang="en-US" altLang="zh-CN">
              <a:latin typeface="宋体" panose="02010600030101010101" pitchFamily="2" charset="-122"/>
              <a:ea typeface="Times New Roman" panose="02020603050405020304" pitchFamily="18" charset="0"/>
            </a:endParaRPr>
          </a:p>
        </p:txBody>
      </p:sp>
      <p:graphicFrame>
        <p:nvGraphicFramePr>
          <p:cNvPr id="2899025" name="表格 2899024"/>
          <p:cNvGraphicFramePr/>
          <p:nvPr>
            <p:custDataLst>
              <p:tags r:id="rId1"/>
            </p:custDataLst>
          </p:nvPr>
        </p:nvGraphicFramePr>
        <p:xfrm>
          <a:off x="420688" y="2344738"/>
          <a:ext cx="10594975" cy="3754755"/>
        </p:xfrm>
        <a:graphic>
          <a:graphicData uri="http://schemas.openxmlformats.org/drawingml/2006/table">
            <a:tbl>
              <a:tblPr/>
              <a:tblGrid>
                <a:gridCol w="2133600">
                  <a:extLst>
                    <a:ext uri="{9D8B030D-6E8A-4147-A177-3AD203B41FA5}">
                      <a16:colId xmlns:a16="http://schemas.microsoft.com/office/drawing/2014/main" val="20000"/>
                    </a:ext>
                  </a:extLst>
                </a:gridCol>
                <a:gridCol w="8461375">
                  <a:extLst>
                    <a:ext uri="{9D8B030D-6E8A-4147-A177-3AD203B41FA5}">
                      <a16:colId xmlns:a16="http://schemas.microsoft.com/office/drawing/2014/main" val="20001"/>
                    </a:ext>
                  </a:extLst>
                </a:gridCol>
              </a:tblGrid>
              <a:tr h="51308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三项准备</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政权的巩固</a:t>
                      </a:r>
                      <a:r>
                        <a:rPr lang="en-US" altLang="zh-CN" sz="2600" b="1">
                          <a:latin typeface="宋体" panose="02010600030101010101" pitchFamily="2" charset="-122"/>
                        </a:rPr>
                        <a:t>;</a:t>
                      </a:r>
                      <a:r>
                        <a:rPr lang="zh-CN" altLang="en-US" sz="2600" b="1" dirty="0">
                          <a:latin typeface="宋体" panose="02010600030101010101" pitchFamily="2" charset="-122"/>
                        </a:rPr>
                        <a:t>经济的恢复</a:t>
                      </a:r>
                      <a:r>
                        <a:rPr lang="en-US" altLang="zh-CN" sz="2600" b="1">
                          <a:latin typeface="宋体" panose="02010600030101010101" pitchFamily="2" charset="-122"/>
                        </a:rPr>
                        <a:t>;</a:t>
                      </a:r>
                      <a:r>
                        <a:rPr lang="zh-CN" altLang="en-US" sz="2600" b="1" dirty="0">
                          <a:latin typeface="宋体" panose="02010600030101010101" pitchFamily="2" charset="-122"/>
                        </a:rPr>
                        <a:t>中苏建交</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09637">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四项举措</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过渡时期总路线</a:t>
                      </a:r>
                      <a:r>
                        <a:rPr lang="en-US" altLang="zh-CN" sz="2600" b="1">
                          <a:latin typeface="宋体" panose="02010600030101010101" pitchFamily="2" charset="-122"/>
                        </a:rPr>
                        <a:t>;“</a:t>
                      </a:r>
                      <a:r>
                        <a:rPr lang="zh-CN" altLang="en-US" sz="2600" b="1" dirty="0">
                          <a:latin typeface="宋体" panose="02010600030101010101" pitchFamily="2" charset="-122"/>
                        </a:rPr>
                        <a:t>一五”计划</a:t>
                      </a:r>
                      <a:r>
                        <a:rPr lang="en-US" altLang="zh-CN" sz="2600" b="1">
                          <a:latin typeface="宋体" panose="02010600030101010101" pitchFamily="2" charset="-122"/>
                        </a:rPr>
                        <a:t>;</a:t>
                      </a:r>
                      <a:r>
                        <a:rPr lang="zh-CN" altLang="en-US" sz="2600" b="1" dirty="0">
                          <a:latin typeface="宋体" panose="02010600030101010101" pitchFamily="2" charset="-122"/>
                        </a:rPr>
                        <a:t>三大改造</a:t>
                      </a:r>
                      <a:r>
                        <a:rPr lang="en-US" altLang="zh-CN" sz="2600" b="1">
                          <a:latin typeface="宋体" panose="02010600030101010101" pitchFamily="2" charset="-122"/>
                        </a:rPr>
                        <a:t>;</a:t>
                      </a:r>
                      <a:r>
                        <a:rPr lang="zh-CN" altLang="en-US" sz="2600" b="1" dirty="0">
                          <a:latin typeface="宋体" panose="02010600030101010101" pitchFamily="2" charset="-122"/>
                        </a:rPr>
                        <a:t>颁布</a:t>
                      </a:r>
                      <a:r>
                        <a:rPr lang="en-US" altLang="zh-CN" sz="2600" b="1">
                          <a:latin typeface="宋体" panose="02010600030101010101" pitchFamily="2" charset="-122"/>
                        </a:rPr>
                        <a:t>《</a:t>
                      </a:r>
                      <a:r>
                        <a:rPr lang="zh-CN" altLang="en-US" sz="2600" b="1" dirty="0">
                          <a:latin typeface="宋体" panose="02010600030101010101" pitchFamily="2" charset="-122"/>
                        </a:rPr>
                        <a:t>中华</a:t>
                      </a:r>
                    </a:p>
                    <a:p>
                      <a:pPr marL="0" lvl="0" indent="0">
                        <a:lnSpc>
                          <a:spcPct val="100000"/>
                        </a:lnSpc>
                        <a:spcBef>
                          <a:spcPct val="0"/>
                        </a:spcBef>
                        <a:buFontTx/>
                        <a:buNone/>
                      </a:pPr>
                      <a:r>
                        <a:rPr lang="zh-CN" altLang="en-US" sz="2600" b="1" dirty="0">
                          <a:latin typeface="宋体" panose="02010600030101010101" pitchFamily="2" charset="-122"/>
                        </a:rPr>
                        <a:t>人民共和国宪法</a:t>
                      </a:r>
                      <a:r>
                        <a:rPr lang="en-US" altLang="zh-CN" sz="2600" b="1">
                          <a:latin typeface="宋体" panose="02010600030101010101" pitchFamily="2" charset="-122"/>
                        </a:rPr>
                        <a:t>》</a:t>
                      </a:r>
                      <a:endParaRPr lang="zh-CN" altLang="en-US" sz="2600" b="1">
                        <a:latin typeface="宋体" panose="02010600030101010101" pitchFamily="2" charset="-122"/>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一个创举</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对资本主义工商业实行和平赎买政策</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909637">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两个特点</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优先发展重工业;社会主义经济建设(发展生产力)和改</a:t>
                      </a:r>
                    </a:p>
                    <a:p>
                      <a:pPr marL="0" lvl="0" indent="0">
                        <a:lnSpc>
                          <a:spcPct val="100000"/>
                        </a:lnSpc>
                        <a:spcBef>
                          <a:spcPct val="0"/>
                        </a:spcBef>
                        <a:buFontTx/>
                        <a:buNone/>
                      </a:pPr>
                      <a:r>
                        <a:rPr lang="zh-CN" altLang="en-US" sz="2600" b="1" dirty="0">
                          <a:latin typeface="宋体" panose="02010600030101010101" pitchFamily="2" charset="-122"/>
                        </a:rPr>
                        <a:t>造(变革生产关系)并举</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0963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三项成果</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社会主义工业化的基础初步奠定</a:t>
                      </a:r>
                      <a:r>
                        <a:rPr lang="en-US" altLang="zh-CN" sz="2600" b="1">
                          <a:latin typeface="宋体" panose="02010600030101010101" pitchFamily="2" charset="-122"/>
                        </a:rPr>
                        <a:t>;</a:t>
                      </a:r>
                      <a:r>
                        <a:rPr lang="zh-CN" altLang="en-US" sz="2600" b="1" dirty="0">
                          <a:solidFill>
                            <a:srgbClr val="FF0000"/>
                          </a:solidFill>
                          <a:latin typeface="宋体" panose="02010600030101010101" pitchFamily="2" charset="-122"/>
                        </a:rPr>
                        <a:t>高度集中的计划经济</a:t>
                      </a:r>
                    </a:p>
                    <a:p>
                      <a:pPr marL="0" lvl="0" indent="0">
                        <a:lnSpc>
                          <a:spcPct val="100000"/>
                        </a:lnSpc>
                        <a:spcBef>
                          <a:spcPct val="0"/>
                        </a:spcBef>
                        <a:buFontTx/>
                        <a:buNone/>
                      </a:pPr>
                      <a:r>
                        <a:rPr lang="zh-CN" altLang="en-US" sz="2600" b="1" dirty="0">
                          <a:solidFill>
                            <a:srgbClr val="FF0000"/>
                          </a:solidFill>
                          <a:latin typeface="宋体" panose="02010600030101010101" pitchFamily="2" charset="-122"/>
                        </a:rPr>
                        <a:t>体制建立</a:t>
                      </a:r>
                      <a:r>
                        <a:rPr lang="en-US" altLang="zh-CN" sz="2600" b="1">
                          <a:latin typeface="宋体" panose="02010600030101010101" pitchFamily="2" charset="-122"/>
                        </a:rPr>
                        <a:t>;</a:t>
                      </a:r>
                      <a:r>
                        <a:rPr lang="zh-CN" altLang="en-US" sz="2600" b="1" dirty="0">
                          <a:latin typeface="宋体" panose="02010600030101010101" pitchFamily="2" charset="-122"/>
                        </a:rPr>
                        <a:t>单一的生产资料社会主义公有制确立</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2" name="文本框 1"/>
          <p:cNvSpPr txBox="1"/>
          <p:nvPr/>
        </p:nvSpPr>
        <p:spPr>
          <a:xfrm>
            <a:off x="2755265" y="1498600"/>
            <a:ext cx="1456055" cy="691515"/>
          </a:xfrm>
          <a:prstGeom prst="rect">
            <a:avLst/>
          </a:prstGeom>
          <a:noFill/>
        </p:spPr>
        <p:txBody>
          <a:bodyPr wrap="square" rtlCol="0" anchor="t">
            <a:spAutoFit/>
          </a:bodyPr>
          <a:lstStyle/>
          <a:p>
            <a:r>
              <a:rPr lang="zh-CN" altLang="en-US" dirty="0">
                <a:solidFill>
                  <a:srgbClr val="0000FF"/>
                </a:solidFill>
                <a:latin typeface="微软雅黑" panose="020B0503020204020204" charset="-122"/>
                <a:ea typeface="微软雅黑" panose="020B0503020204020204" charset="-122"/>
                <a:cs typeface="微软雅黑" panose="020B0503020204020204" charset="-122"/>
                <a:sym typeface="+mn-ea"/>
              </a:rPr>
              <a:t>【内政】</a:t>
            </a:r>
            <a:endParaRPr lang="zh-CN" altLang="en-US"/>
          </a:p>
        </p:txBody>
      </p:sp>
      <p:sp>
        <p:nvSpPr>
          <p:cNvPr id="3" name="文本框 2"/>
          <p:cNvSpPr txBox="1"/>
          <p:nvPr/>
        </p:nvSpPr>
        <p:spPr>
          <a:xfrm>
            <a:off x="4697730" y="1498600"/>
            <a:ext cx="1456055" cy="691515"/>
          </a:xfrm>
          <a:prstGeom prst="rect">
            <a:avLst/>
          </a:prstGeom>
          <a:noFill/>
        </p:spPr>
        <p:txBody>
          <a:bodyPr wrap="square" rtlCol="0" anchor="t">
            <a:spAutoFit/>
          </a:bodyPr>
          <a:lstStyle/>
          <a:p>
            <a:r>
              <a:rPr lang="zh-CN" altLang="en-US" dirty="0">
                <a:solidFill>
                  <a:srgbClr val="0000FF"/>
                </a:solidFill>
                <a:latin typeface="微软雅黑" panose="020B0503020204020204" charset="-122"/>
                <a:ea typeface="微软雅黑" panose="020B0503020204020204" charset="-122"/>
                <a:cs typeface="微软雅黑" panose="020B0503020204020204" charset="-122"/>
                <a:sym typeface="+mn-ea"/>
              </a:rPr>
              <a:t>【内政】</a:t>
            </a:r>
            <a:endParaRPr lang="zh-CN" altLang="en-US"/>
          </a:p>
        </p:txBody>
      </p:sp>
      <p:sp>
        <p:nvSpPr>
          <p:cNvPr id="4" name="文本框 3"/>
          <p:cNvSpPr txBox="1"/>
          <p:nvPr/>
        </p:nvSpPr>
        <p:spPr>
          <a:xfrm>
            <a:off x="6640195" y="1446530"/>
            <a:ext cx="1456055" cy="691515"/>
          </a:xfrm>
          <a:prstGeom prst="rect">
            <a:avLst/>
          </a:prstGeom>
          <a:noFill/>
        </p:spPr>
        <p:txBody>
          <a:bodyPr wrap="square" rtlCol="0" anchor="t">
            <a:spAutoFit/>
          </a:bodyPr>
          <a:lstStyle/>
          <a:p>
            <a:r>
              <a:rPr lang="zh-CN" altLang="en-US" dirty="0">
                <a:solidFill>
                  <a:srgbClr val="0000FF"/>
                </a:solidFill>
                <a:latin typeface="微软雅黑" panose="020B0503020204020204" charset="-122"/>
                <a:ea typeface="微软雅黑" panose="020B0503020204020204" charset="-122"/>
                <a:cs typeface="微软雅黑" panose="020B0503020204020204" charset="-122"/>
                <a:sym typeface="+mn-ea"/>
              </a:rPr>
              <a:t>【外交】</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3" grpId="1"/>
      <p:bldP spid="4" grpId="0"/>
      <p:bldP spid="4" grpId="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9970" name="文本框 2899969"/>
          <p:cNvSpPr txBox="1"/>
          <p:nvPr/>
        </p:nvSpPr>
        <p:spPr>
          <a:xfrm>
            <a:off x="241300" y="809625"/>
            <a:ext cx="11634788" cy="712788"/>
          </a:xfrm>
          <a:prstGeom prst="rect">
            <a:avLst/>
          </a:prstGeom>
          <a:noFill/>
          <a:ln w="9525">
            <a:noFill/>
          </a:ln>
        </p:spPr>
        <p:txBody>
          <a:bodyPr lIns="117176" tIns="58589" rIns="117176" bIns="58589">
            <a:spAutoFit/>
          </a:bodyPr>
          <a:lstStyle/>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2.</a:t>
            </a:r>
            <a:r>
              <a:rPr lang="zh-CN" altLang="en-US" dirty="0">
                <a:latin typeface="宋体" panose="02010600030101010101" pitchFamily="2" charset="-122"/>
                <a:ea typeface="宋体" panose="02010600030101010101" pitchFamily="2" charset="-122"/>
                <a:cs typeface="Times New Roman" panose="02020603050405020304" pitchFamily="18" charset="0"/>
              </a:rPr>
              <a:t>曲折发展阶段</a:t>
            </a:r>
            <a:r>
              <a:rPr lang="en-US" altLang="zh-CN">
                <a:latin typeface="宋体" panose="02010600030101010101" pitchFamily="2" charset="-122"/>
                <a:ea typeface="宋体" panose="02010600030101010101" pitchFamily="2" charset="-122"/>
                <a:cs typeface="Times New Roman" panose="02020603050405020304" pitchFamily="18" charset="0"/>
              </a:rPr>
              <a:t>(1956-1978</a:t>
            </a:r>
            <a:r>
              <a:rPr lang="zh-CN" altLang="en-US" dirty="0">
                <a:latin typeface="宋体" panose="02010600030101010101" pitchFamily="2" charset="-122"/>
                <a:ea typeface="宋体" panose="02010600030101010101" pitchFamily="2" charset="-122"/>
                <a:cs typeface="Times New Roman" panose="02020603050405020304" pitchFamily="18" charset="0"/>
              </a:rPr>
              <a:t>年</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en-US" altLang="zh-CN">
                <a:latin typeface="宋体" panose="02010600030101010101" pitchFamily="2" charset="-122"/>
                <a:ea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社会主义建设道路的探索</a:t>
            </a:r>
            <a:r>
              <a:rPr lang="en-US" altLang="zh-CN">
                <a:latin typeface="宋体" panose="02010600030101010101" pitchFamily="2" charset="-122"/>
                <a:ea typeface="宋体" panose="02010600030101010101" pitchFamily="2" charset="-122"/>
                <a:cs typeface="Times New Roman" panose="02020603050405020304" pitchFamily="18" charset="0"/>
              </a:rPr>
              <a:t>:</a:t>
            </a:r>
            <a:endParaRPr lang="en-US" altLang="zh-CN">
              <a:latin typeface="宋体" panose="02010600030101010101" pitchFamily="2" charset="-122"/>
              <a:ea typeface="Times New Roman" panose="02020603050405020304" pitchFamily="18" charset="0"/>
            </a:endParaRPr>
          </a:p>
        </p:txBody>
      </p:sp>
      <p:graphicFrame>
        <p:nvGraphicFramePr>
          <p:cNvPr id="2900052" name="表格 2900051"/>
          <p:cNvGraphicFramePr/>
          <p:nvPr>
            <p:custDataLst>
              <p:tags r:id="rId1"/>
            </p:custDataLst>
          </p:nvPr>
        </p:nvGraphicFramePr>
        <p:xfrm>
          <a:off x="436563" y="1798638"/>
          <a:ext cx="11102975" cy="3754438"/>
        </p:xfrm>
        <a:graphic>
          <a:graphicData uri="http://schemas.openxmlformats.org/drawingml/2006/table">
            <a:tbl>
              <a:tblPr/>
              <a:tblGrid>
                <a:gridCol w="2568575">
                  <a:extLst>
                    <a:ext uri="{9D8B030D-6E8A-4147-A177-3AD203B41FA5}">
                      <a16:colId xmlns:a16="http://schemas.microsoft.com/office/drawing/2014/main" val="20000"/>
                    </a:ext>
                  </a:extLst>
                </a:gridCol>
                <a:gridCol w="8534400">
                  <a:extLst>
                    <a:ext uri="{9D8B030D-6E8A-4147-A177-3AD203B41FA5}">
                      <a16:colId xmlns:a16="http://schemas.microsoft.com/office/drawing/2014/main" val="20001"/>
                    </a:ext>
                  </a:extLst>
                </a:gridCol>
              </a:tblGrid>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一条主线</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社会主义建设在曲折中前进</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09637">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两个方面</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成功探索</a:t>
                      </a:r>
                      <a:r>
                        <a:rPr lang="en-US" altLang="zh-CN" sz="2600" b="1">
                          <a:latin typeface="宋体" panose="02010600030101010101" pitchFamily="2" charset="-122"/>
                        </a:rPr>
                        <a:t>:</a:t>
                      </a:r>
                      <a:r>
                        <a:rPr lang="zh-CN" altLang="en-US" sz="2600" b="1" dirty="0">
                          <a:latin typeface="宋体" panose="02010600030101010101" pitchFamily="2" charset="-122"/>
                        </a:rPr>
                        <a:t>中共八大召开</a:t>
                      </a:r>
                      <a:r>
                        <a:rPr lang="en-US" altLang="zh-CN" sz="2600" b="1">
                          <a:latin typeface="宋体" panose="02010600030101010101" pitchFamily="2" charset="-122"/>
                        </a:rPr>
                        <a:t>,</a:t>
                      </a:r>
                      <a:r>
                        <a:rPr lang="zh-CN" altLang="en-US" sz="2600" b="1" dirty="0">
                          <a:latin typeface="宋体" panose="02010600030101010101" pitchFamily="2" charset="-122"/>
                        </a:rPr>
                        <a:t>实行“八字”方针</a:t>
                      </a:r>
                      <a:r>
                        <a:rPr lang="en-US" altLang="zh-CN" sz="2600" b="1">
                          <a:latin typeface="宋体" panose="02010600030101010101" pitchFamily="2" charset="-122"/>
                        </a:rPr>
                        <a:t>;</a:t>
                      </a:r>
                      <a:r>
                        <a:rPr lang="zh-CN" altLang="en-US" sz="2600" b="1" dirty="0">
                          <a:latin typeface="宋体" panose="02010600030101010101" pitchFamily="2" charset="-122"/>
                        </a:rPr>
                        <a:t>挫折失</a:t>
                      </a:r>
                    </a:p>
                    <a:p>
                      <a:pPr marL="0" lvl="0" indent="0">
                        <a:lnSpc>
                          <a:spcPct val="100000"/>
                        </a:lnSpc>
                        <a:spcBef>
                          <a:spcPct val="0"/>
                        </a:spcBef>
                        <a:buFontTx/>
                        <a:buNone/>
                      </a:pPr>
                      <a:r>
                        <a:rPr lang="zh-CN" altLang="en-US" sz="2600" b="1" dirty="0">
                          <a:latin typeface="宋体" panose="02010600030101010101" pitchFamily="2" charset="-122"/>
                        </a:rPr>
                        <a:t>误</a:t>
                      </a:r>
                      <a:r>
                        <a:rPr lang="en-US" altLang="zh-CN" sz="2600" b="1">
                          <a:latin typeface="宋体" panose="02010600030101010101" pitchFamily="2" charset="-122"/>
                        </a:rPr>
                        <a:t>:“</a:t>
                      </a:r>
                      <a:r>
                        <a:rPr lang="zh-CN" altLang="en-US" sz="2600" b="1" dirty="0">
                          <a:latin typeface="宋体" panose="02010600030101010101" pitchFamily="2" charset="-122"/>
                        </a:rPr>
                        <a:t>三面红旗”“文化大革命”</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600" b="1" dirty="0">
                          <a:latin typeface="宋体" panose="02010600030101010101" pitchFamily="2" charset="-122"/>
                        </a:rPr>
                        <a:t>“</a:t>
                      </a:r>
                      <a:r>
                        <a:rPr lang="zh-CN" altLang="en-US" sz="2600" b="1" dirty="0">
                          <a:latin typeface="宋体" panose="02010600030101010101" pitchFamily="2" charset="-122"/>
                        </a:rPr>
                        <a:t>三面红旗”</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社会主义建设总路线、“大跃进”、人民公社化运动</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1276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三个特征</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单一公有制、计划经济体制、集中发展重工业</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30651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三个“一”</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一个转变</a:t>
                      </a:r>
                      <a:r>
                        <a:rPr lang="en-US" altLang="zh-CN" sz="2600" b="1">
                          <a:latin typeface="宋体" panose="02010600030101010101" pitchFamily="2" charset="-122"/>
                        </a:rPr>
                        <a:t>:</a:t>
                      </a:r>
                      <a:r>
                        <a:rPr lang="zh-CN" altLang="en-US" sz="2600" b="1" dirty="0">
                          <a:latin typeface="宋体" panose="02010600030101010101" pitchFamily="2" charset="-122"/>
                        </a:rPr>
                        <a:t>工作重心由“以经济建设为中心”逐渐转变</a:t>
                      </a:r>
                    </a:p>
                    <a:p>
                      <a:pPr marL="0" lvl="0" indent="0">
                        <a:lnSpc>
                          <a:spcPct val="100000"/>
                        </a:lnSpc>
                        <a:spcBef>
                          <a:spcPct val="0"/>
                        </a:spcBef>
                        <a:buFontTx/>
                        <a:buNone/>
                      </a:pPr>
                      <a:r>
                        <a:rPr lang="zh-CN" altLang="en-US" sz="2600" b="1" dirty="0">
                          <a:latin typeface="宋体" panose="02010600030101010101" pitchFamily="2" charset="-122"/>
                        </a:rPr>
                        <a:t>为“以阶级斗争为纲”</a:t>
                      </a:r>
                      <a:r>
                        <a:rPr lang="en-US" altLang="zh-CN" sz="2600" b="1">
                          <a:latin typeface="宋体" panose="02010600030101010101" pitchFamily="2" charset="-122"/>
                        </a:rPr>
                        <a:t>;</a:t>
                      </a:r>
                      <a:r>
                        <a:rPr lang="zh-CN" altLang="en-US" sz="2600" b="1" dirty="0">
                          <a:latin typeface="宋体" panose="02010600030101010101" pitchFamily="2" charset="-122"/>
                        </a:rPr>
                        <a:t>一场浩劫</a:t>
                      </a:r>
                      <a:r>
                        <a:rPr lang="en-US" altLang="zh-CN" sz="2600" b="1">
                          <a:latin typeface="宋体" panose="02010600030101010101" pitchFamily="2" charset="-122"/>
                        </a:rPr>
                        <a:t>:“</a:t>
                      </a:r>
                      <a:r>
                        <a:rPr lang="zh-CN" altLang="en-US" sz="2600" b="1" dirty="0">
                          <a:latin typeface="宋体" panose="02010600030101010101" pitchFamily="2" charset="-122"/>
                        </a:rPr>
                        <a:t>文化大革命”</a:t>
                      </a:r>
                      <a:r>
                        <a:rPr lang="en-US" altLang="zh-CN" sz="2600" b="1">
                          <a:latin typeface="宋体" panose="02010600030101010101" pitchFamily="2" charset="-122"/>
                        </a:rPr>
                        <a:t>;</a:t>
                      </a:r>
                      <a:r>
                        <a:rPr lang="zh-CN" altLang="en-US" sz="2600" b="1" dirty="0">
                          <a:latin typeface="宋体" panose="02010600030101010101" pitchFamily="2" charset="-122"/>
                        </a:rPr>
                        <a:t>一</a:t>
                      </a:r>
                    </a:p>
                    <a:p>
                      <a:pPr marL="0" lvl="0" indent="0">
                        <a:lnSpc>
                          <a:spcPct val="100000"/>
                        </a:lnSpc>
                        <a:spcBef>
                          <a:spcPct val="0"/>
                        </a:spcBef>
                        <a:buFontTx/>
                        <a:buNone/>
                      </a:pPr>
                      <a:r>
                        <a:rPr lang="zh-CN" altLang="en-US" sz="2600" b="1" dirty="0">
                          <a:latin typeface="宋体" panose="02010600030101010101" pitchFamily="2" charset="-122"/>
                        </a:rPr>
                        <a:t>种错误</a:t>
                      </a:r>
                      <a:r>
                        <a:rPr lang="en-US" altLang="zh-CN" sz="2600" b="1">
                          <a:latin typeface="宋体" panose="02010600030101010101" pitchFamily="2" charset="-122"/>
                        </a:rPr>
                        <a:t>:“</a:t>
                      </a:r>
                      <a:r>
                        <a:rPr lang="zh-CN" altLang="en-US" sz="2600" b="1" dirty="0">
                          <a:latin typeface="宋体" panose="02010600030101010101" pitchFamily="2" charset="-122"/>
                        </a:rPr>
                        <a:t>左”倾错误</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7922" name="文本框 2897921"/>
          <p:cNvSpPr txBox="1"/>
          <p:nvPr/>
        </p:nvSpPr>
        <p:spPr>
          <a:xfrm>
            <a:off x="241300" y="679450"/>
            <a:ext cx="11634788" cy="712788"/>
          </a:xfrm>
          <a:prstGeom prst="rect">
            <a:avLst/>
          </a:prstGeom>
          <a:noFill/>
          <a:ln w="9525">
            <a:noFill/>
          </a:ln>
        </p:spPr>
        <p:txBody>
          <a:bodyPr lIns="117176" tIns="58589" rIns="117176" bIns="58589">
            <a:spAutoFit/>
          </a:bodyPr>
          <a:lstStyle/>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3.</a:t>
            </a:r>
            <a:r>
              <a:rPr lang="zh-CN" altLang="en-US" dirty="0">
                <a:latin typeface="宋体" panose="02010600030101010101" pitchFamily="2" charset="-122"/>
                <a:ea typeface="宋体" panose="02010600030101010101" pitchFamily="2" charset="-122"/>
                <a:cs typeface="Times New Roman" panose="02020603050405020304" pitchFamily="18" charset="0"/>
              </a:rPr>
              <a:t>新时期</a:t>
            </a:r>
            <a:r>
              <a:rPr lang="en-US" altLang="zh-CN">
                <a:latin typeface="宋体" panose="02010600030101010101" pitchFamily="2" charset="-122"/>
                <a:ea typeface="宋体" panose="02010600030101010101" pitchFamily="2" charset="-122"/>
                <a:cs typeface="Times New Roman" panose="02020603050405020304" pitchFamily="18" charset="0"/>
              </a:rPr>
              <a:t>(1978</a:t>
            </a:r>
            <a:r>
              <a:rPr lang="zh-CN" altLang="en-US" dirty="0">
                <a:latin typeface="宋体" panose="02010600030101010101" pitchFamily="2" charset="-122"/>
                <a:ea typeface="宋体" panose="02010600030101010101" pitchFamily="2" charset="-122"/>
                <a:cs typeface="Times New Roman" panose="02020603050405020304" pitchFamily="18" charset="0"/>
              </a:rPr>
              <a:t>年至今</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en-US" altLang="zh-CN">
                <a:latin typeface="宋体" panose="02010600030101010101" pitchFamily="2" charset="-122"/>
                <a:ea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中国特色社会主义建设道路的开辟</a:t>
            </a:r>
            <a:r>
              <a:rPr lang="en-US" altLang="zh-CN">
                <a:latin typeface="宋体" panose="02010600030101010101" pitchFamily="2" charset="-122"/>
                <a:ea typeface="宋体" panose="02010600030101010101" pitchFamily="2" charset="-122"/>
                <a:cs typeface="Times New Roman" panose="02020603050405020304" pitchFamily="18" charset="0"/>
              </a:rPr>
              <a:t>:</a:t>
            </a:r>
            <a:endParaRPr lang="en-US" altLang="zh-CN">
              <a:latin typeface="宋体" panose="02010600030101010101" pitchFamily="2" charset="-122"/>
              <a:ea typeface="Times New Roman" panose="02020603050405020304" pitchFamily="18" charset="0"/>
            </a:endParaRPr>
          </a:p>
        </p:txBody>
      </p:sp>
      <p:graphicFrame>
        <p:nvGraphicFramePr>
          <p:cNvPr id="2897992" name="表格 2897991"/>
          <p:cNvGraphicFramePr/>
          <p:nvPr>
            <p:custDataLst>
              <p:tags r:id="rId1"/>
            </p:custDataLst>
          </p:nvPr>
        </p:nvGraphicFramePr>
        <p:xfrm>
          <a:off x="311150" y="1546225"/>
          <a:ext cx="11533188" cy="4829175"/>
        </p:xfrm>
        <a:graphic>
          <a:graphicData uri="http://schemas.openxmlformats.org/drawingml/2006/table">
            <a:tbl>
              <a:tblPr/>
              <a:tblGrid>
                <a:gridCol w="1214438">
                  <a:extLst>
                    <a:ext uri="{9D8B030D-6E8A-4147-A177-3AD203B41FA5}">
                      <a16:colId xmlns:a16="http://schemas.microsoft.com/office/drawing/2014/main" val="20000"/>
                    </a:ext>
                  </a:extLst>
                </a:gridCol>
                <a:gridCol w="10318750">
                  <a:extLst>
                    <a:ext uri="{9D8B030D-6E8A-4147-A177-3AD203B41FA5}">
                      <a16:colId xmlns:a16="http://schemas.microsoft.com/office/drawing/2014/main" val="20001"/>
                    </a:ext>
                  </a:extLst>
                </a:gridCol>
              </a:tblGrid>
              <a:tr h="90963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一个</a:t>
                      </a:r>
                    </a:p>
                    <a:p>
                      <a:pPr marL="0" lvl="0" indent="0" algn="ctr">
                        <a:lnSpc>
                          <a:spcPct val="100000"/>
                        </a:lnSpc>
                        <a:spcBef>
                          <a:spcPct val="0"/>
                        </a:spcBef>
                        <a:buFontTx/>
                        <a:buNone/>
                      </a:pPr>
                      <a:r>
                        <a:rPr lang="zh-CN" altLang="en-US" sz="2600" b="1" dirty="0">
                          <a:latin typeface="宋体" panose="02010600030101010101" pitchFamily="2" charset="-122"/>
                        </a:rPr>
                        <a:t>转折</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FF0000"/>
                          </a:solidFill>
                          <a:latin typeface="宋体" panose="02010600030101010101" pitchFamily="2" charset="-122"/>
                        </a:rPr>
                        <a:t>中共十一届三中全会</a:t>
                      </a:r>
                      <a:r>
                        <a:rPr lang="zh-CN" altLang="en-US" sz="2600" b="1" dirty="0">
                          <a:latin typeface="宋体" panose="02010600030101010101" pitchFamily="2" charset="-122"/>
                        </a:rPr>
                        <a:t>确定党和国家的工作要</a:t>
                      </a:r>
                      <a:r>
                        <a:rPr lang="zh-CN" altLang="en-US" sz="2600" b="1" dirty="0">
                          <a:solidFill>
                            <a:srgbClr val="FF0000"/>
                          </a:solidFill>
                          <a:latin typeface="宋体" panose="02010600030101010101" pitchFamily="2" charset="-122"/>
                        </a:rPr>
                        <a:t>以经济建设为中心</a:t>
                      </a:r>
                      <a:r>
                        <a:rPr lang="en-US" altLang="zh-CN" sz="2600" b="1">
                          <a:solidFill>
                            <a:srgbClr val="FF0000"/>
                          </a:solidFill>
                          <a:latin typeface="宋体" panose="02010600030101010101" pitchFamily="2" charset="-122"/>
                        </a:rPr>
                        <a:t>,</a:t>
                      </a:r>
                      <a:r>
                        <a:rPr lang="zh-CN" altLang="en-US" sz="2600" b="1" dirty="0">
                          <a:solidFill>
                            <a:srgbClr val="FF0000"/>
                          </a:solidFill>
                          <a:latin typeface="宋体" panose="02010600030101010101" pitchFamily="2" charset="-122"/>
                        </a:rPr>
                        <a:t>实行</a:t>
                      </a:r>
                    </a:p>
                    <a:p>
                      <a:pPr marL="0" lvl="0" indent="0">
                        <a:lnSpc>
                          <a:spcPct val="100000"/>
                        </a:lnSpc>
                        <a:spcBef>
                          <a:spcPct val="0"/>
                        </a:spcBef>
                        <a:buFontTx/>
                        <a:buNone/>
                      </a:pPr>
                      <a:r>
                        <a:rPr lang="zh-CN" altLang="en-US" sz="2600" b="1" dirty="0">
                          <a:solidFill>
                            <a:srgbClr val="FF0000"/>
                          </a:solidFill>
                          <a:latin typeface="宋体" panose="02010600030101010101" pitchFamily="2" charset="-122"/>
                        </a:rPr>
                        <a:t>改革开放</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09637">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一个</a:t>
                      </a:r>
                    </a:p>
                    <a:p>
                      <a:pPr marL="0" lvl="0" indent="0" algn="ctr">
                        <a:lnSpc>
                          <a:spcPct val="100000"/>
                        </a:lnSpc>
                        <a:spcBef>
                          <a:spcPct val="0"/>
                        </a:spcBef>
                        <a:buFontTx/>
                        <a:buNone/>
                      </a:pPr>
                      <a:r>
                        <a:rPr lang="zh-CN" altLang="en-US" sz="2600" b="1" dirty="0">
                          <a:latin typeface="宋体" panose="02010600030101010101" pitchFamily="2" charset="-122"/>
                        </a:rPr>
                        <a:t>目标</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FF0000"/>
                          </a:solidFill>
                          <a:latin typeface="宋体" panose="02010600030101010101" pitchFamily="2" charset="-122"/>
                        </a:rPr>
                        <a:t>中共十四大</a:t>
                      </a:r>
                      <a:r>
                        <a:rPr lang="zh-CN" altLang="en-US" sz="2600" b="1" dirty="0">
                          <a:latin typeface="宋体" panose="02010600030101010101" pitchFamily="2" charset="-122"/>
                        </a:rPr>
                        <a:t>提出中国经济体制改革的</a:t>
                      </a:r>
                      <a:r>
                        <a:rPr lang="zh-CN" altLang="en-US" sz="2600" b="1" dirty="0">
                          <a:solidFill>
                            <a:srgbClr val="FF0000"/>
                          </a:solidFill>
                          <a:latin typeface="宋体" panose="02010600030101010101" pitchFamily="2" charset="-122"/>
                        </a:rPr>
                        <a:t>目标是建立社会主义市场经济</a:t>
                      </a:r>
                    </a:p>
                    <a:p>
                      <a:pPr marL="0" lvl="0" indent="0">
                        <a:lnSpc>
                          <a:spcPct val="100000"/>
                        </a:lnSpc>
                        <a:spcBef>
                          <a:spcPct val="0"/>
                        </a:spcBef>
                        <a:buFontTx/>
                        <a:buNone/>
                      </a:pPr>
                      <a:r>
                        <a:rPr lang="zh-CN" altLang="en-US" sz="2600" b="1" dirty="0">
                          <a:solidFill>
                            <a:srgbClr val="FF0000"/>
                          </a:solidFill>
                          <a:latin typeface="宋体" panose="02010600030101010101" pitchFamily="2" charset="-122"/>
                        </a:rPr>
                        <a:t>体制</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0963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两个</a:t>
                      </a:r>
                    </a:p>
                    <a:p>
                      <a:pPr marL="0" lvl="0" indent="0" algn="ctr">
                        <a:lnSpc>
                          <a:spcPct val="100000"/>
                        </a:lnSpc>
                        <a:spcBef>
                          <a:spcPct val="0"/>
                        </a:spcBef>
                        <a:buFontTx/>
                        <a:buNone/>
                      </a:pPr>
                      <a:r>
                        <a:rPr lang="zh-CN" altLang="en-US" sz="2600" b="1" dirty="0">
                          <a:latin typeface="宋体" panose="02010600030101010101" pitchFamily="2" charset="-122"/>
                        </a:rPr>
                        <a:t>领域</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微软雅黑" panose="020B0503020204020204" charset="-122"/>
                          <a:ea typeface="微软雅黑" panose="020B0503020204020204" charset="-122"/>
                        </a:rPr>
                        <a:t>对内改革</a:t>
                      </a:r>
                      <a:r>
                        <a:rPr lang="en-US" altLang="zh-CN" sz="2600" b="1">
                          <a:latin typeface="宋体" panose="02010600030101010101" pitchFamily="2" charset="-122"/>
                        </a:rPr>
                        <a:t>(</a:t>
                      </a:r>
                      <a:r>
                        <a:rPr lang="zh-CN" altLang="en-US" sz="2600" b="1" dirty="0">
                          <a:latin typeface="宋体" panose="02010600030101010101" pitchFamily="2" charset="-122"/>
                        </a:rPr>
                        <a:t>实行家庭联产承包责任制</a:t>
                      </a:r>
                      <a:r>
                        <a:rPr lang="en-US" altLang="zh-CN" sz="2600" b="1">
                          <a:latin typeface="宋体" panose="02010600030101010101" pitchFamily="2" charset="-122"/>
                        </a:rPr>
                        <a:t>,</a:t>
                      </a:r>
                      <a:r>
                        <a:rPr lang="zh-CN" altLang="en-US" sz="2600" b="1" dirty="0">
                          <a:latin typeface="宋体" panose="02010600030101010101" pitchFamily="2" charset="-122"/>
                        </a:rPr>
                        <a:t>开展国有企业改革</a:t>
                      </a:r>
                      <a:r>
                        <a:rPr lang="en-US" altLang="zh-CN" sz="2600" b="1">
                          <a:latin typeface="宋体" panose="02010600030101010101" pitchFamily="2" charset="-122"/>
                        </a:rPr>
                        <a:t>)</a:t>
                      </a:r>
                      <a:r>
                        <a:rPr lang="zh-CN" altLang="en-US" sz="2600" b="1" dirty="0">
                          <a:latin typeface="宋体" panose="02010600030101010101" pitchFamily="2" charset="-122"/>
                        </a:rPr>
                        <a:t>和</a:t>
                      </a:r>
                      <a:r>
                        <a:rPr lang="zh-CN" altLang="en-US" sz="2600" b="1" dirty="0">
                          <a:latin typeface="微软雅黑" panose="020B0503020204020204" charset="-122"/>
                          <a:ea typeface="微软雅黑" panose="020B0503020204020204" charset="-122"/>
                        </a:rPr>
                        <a:t>对外开放</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10026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FF0000"/>
                          </a:solidFill>
                          <a:latin typeface="微软雅黑" panose="020B0503020204020204" charset="-122"/>
                          <a:ea typeface="微软雅黑" panose="020B0503020204020204" charset="-122"/>
                        </a:rPr>
                        <a:t>五个</a:t>
                      </a:r>
                    </a:p>
                    <a:p>
                      <a:pPr marL="0" lvl="0" indent="0" algn="ctr">
                        <a:lnSpc>
                          <a:spcPct val="100000"/>
                        </a:lnSpc>
                        <a:spcBef>
                          <a:spcPct val="0"/>
                        </a:spcBef>
                        <a:buFontTx/>
                        <a:buNone/>
                      </a:pPr>
                      <a:r>
                        <a:rPr lang="zh-CN" altLang="en-US" sz="2600" b="1" dirty="0">
                          <a:solidFill>
                            <a:srgbClr val="FF0000"/>
                          </a:solidFill>
                          <a:latin typeface="微软雅黑" panose="020B0503020204020204" charset="-122"/>
                          <a:ea typeface="微软雅黑" panose="020B0503020204020204" charset="-122"/>
                        </a:rPr>
                        <a:t>转变</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a:latin typeface="宋体" panose="02010600030101010101" pitchFamily="2" charset="-122"/>
                        </a:rPr>
                        <a:t>(1)</a:t>
                      </a:r>
                      <a:r>
                        <a:rPr lang="zh-CN" altLang="en-US" sz="2600" b="1" dirty="0">
                          <a:latin typeface="宋体" panose="02010600030101010101" pitchFamily="2" charset="-122"/>
                        </a:rPr>
                        <a:t>从“以阶级斗争为纲”到“</a:t>
                      </a:r>
                      <a:r>
                        <a:rPr lang="zh-CN" altLang="en-US" sz="2600" b="1" dirty="0">
                          <a:solidFill>
                            <a:srgbClr val="FF0000"/>
                          </a:solidFill>
                          <a:latin typeface="黑体" panose="02010609060101010101" pitchFamily="2" charset="-122"/>
                          <a:ea typeface="黑体" panose="02010609060101010101" pitchFamily="2" charset="-122"/>
                        </a:rPr>
                        <a:t>以经济建设为中心</a:t>
                      </a:r>
                      <a:r>
                        <a:rPr lang="zh-CN" altLang="en-US" sz="2600" b="1" dirty="0">
                          <a:latin typeface="宋体" panose="02010600030101010101" pitchFamily="2" charset="-122"/>
                        </a:rPr>
                        <a:t>”</a:t>
                      </a:r>
                      <a:r>
                        <a:rPr lang="en-US" altLang="zh-CN" sz="2600" b="1">
                          <a:latin typeface="宋体" panose="02010600030101010101" pitchFamily="2" charset="-122"/>
                        </a:rPr>
                        <a:t>;(2)</a:t>
                      </a:r>
                      <a:r>
                        <a:rPr lang="zh-CN" altLang="en-US" sz="2600" b="1" dirty="0">
                          <a:latin typeface="宋体" panose="02010600030101010101" pitchFamily="2" charset="-122"/>
                        </a:rPr>
                        <a:t>单一公有制</a:t>
                      </a:r>
                    </a:p>
                    <a:p>
                      <a:pPr marL="0" lvl="0" indent="0">
                        <a:lnSpc>
                          <a:spcPct val="100000"/>
                        </a:lnSpc>
                        <a:spcBef>
                          <a:spcPct val="0"/>
                        </a:spcBef>
                        <a:buFontTx/>
                        <a:buNone/>
                      </a:pPr>
                      <a:r>
                        <a:rPr lang="zh-CN" altLang="en-US" sz="2600" b="1" dirty="0">
                          <a:latin typeface="宋体" panose="02010600030101010101" pitchFamily="2" charset="-122"/>
                        </a:rPr>
                        <a:t>经济发展为</a:t>
                      </a:r>
                      <a:r>
                        <a:rPr lang="zh-CN" altLang="en-US" sz="2600" b="1" dirty="0">
                          <a:solidFill>
                            <a:srgbClr val="FF0000"/>
                          </a:solidFill>
                          <a:latin typeface="黑体" panose="02010609060101010101" pitchFamily="2" charset="-122"/>
                          <a:ea typeface="黑体" panose="02010609060101010101" pitchFamily="2" charset="-122"/>
                        </a:rPr>
                        <a:t>以公有制为主体的多种所有制经济</a:t>
                      </a:r>
                      <a:r>
                        <a:rPr lang="en-US" altLang="zh-CN" sz="2600" b="1">
                          <a:latin typeface="宋体" panose="02010600030101010101" pitchFamily="2" charset="-122"/>
                        </a:rPr>
                        <a:t>;(3)</a:t>
                      </a:r>
                      <a:r>
                        <a:rPr lang="zh-CN" altLang="en-US" sz="2600" b="1" dirty="0">
                          <a:latin typeface="宋体" panose="02010600030101010101" pitchFamily="2" charset="-122"/>
                        </a:rPr>
                        <a:t>高度集中的计划</a:t>
                      </a:r>
                    </a:p>
                    <a:p>
                      <a:pPr marL="0" lvl="0" indent="0">
                        <a:lnSpc>
                          <a:spcPct val="100000"/>
                        </a:lnSpc>
                        <a:spcBef>
                          <a:spcPct val="0"/>
                        </a:spcBef>
                        <a:buFontTx/>
                        <a:buNone/>
                      </a:pPr>
                      <a:r>
                        <a:rPr lang="zh-CN" altLang="en-US" sz="2600" b="1" dirty="0">
                          <a:latin typeface="宋体" panose="02010600030101010101" pitchFamily="2" charset="-122"/>
                        </a:rPr>
                        <a:t>经济体制逐渐转变为</a:t>
                      </a:r>
                      <a:r>
                        <a:rPr lang="zh-CN" altLang="en-US" sz="2600" b="1" dirty="0">
                          <a:solidFill>
                            <a:srgbClr val="FF0000"/>
                          </a:solidFill>
                          <a:latin typeface="黑体" panose="02010609060101010101" pitchFamily="2" charset="-122"/>
                          <a:ea typeface="黑体" panose="02010609060101010101" pitchFamily="2" charset="-122"/>
                        </a:rPr>
                        <a:t>社会主义市场经济体制</a:t>
                      </a:r>
                      <a:r>
                        <a:rPr lang="en-US" altLang="zh-CN" sz="2600" b="1">
                          <a:latin typeface="宋体" panose="02010600030101010101" pitchFamily="2" charset="-122"/>
                        </a:rPr>
                        <a:t>;(4)</a:t>
                      </a:r>
                      <a:r>
                        <a:rPr lang="zh-CN" altLang="en-US" sz="2600" b="1" dirty="0">
                          <a:latin typeface="宋体" panose="02010600030101010101" pitchFamily="2" charset="-122"/>
                        </a:rPr>
                        <a:t>从优先发展重工业</a:t>
                      </a:r>
                    </a:p>
                    <a:p>
                      <a:pPr marL="0" lvl="0" indent="0">
                        <a:lnSpc>
                          <a:spcPct val="100000"/>
                        </a:lnSpc>
                        <a:spcBef>
                          <a:spcPct val="0"/>
                        </a:spcBef>
                        <a:buFontTx/>
                        <a:buNone/>
                      </a:pPr>
                      <a:r>
                        <a:rPr lang="zh-CN" altLang="en-US" sz="2600" b="1" dirty="0">
                          <a:latin typeface="宋体" panose="02010600030101010101" pitchFamily="2" charset="-122"/>
                        </a:rPr>
                        <a:t>到</a:t>
                      </a:r>
                      <a:r>
                        <a:rPr lang="zh-CN" altLang="en-US" sz="2600" b="1" dirty="0">
                          <a:solidFill>
                            <a:srgbClr val="FF0000"/>
                          </a:solidFill>
                          <a:latin typeface="黑体" panose="02010609060101010101" pitchFamily="2" charset="-122"/>
                          <a:ea typeface="黑体" panose="02010609060101010101" pitchFamily="2" charset="-122"/>
                        </a:rPr>
                        <a:t>国民经济平衡协调稳步发展</a:t>
                      </a:r>
                      <a:r>
                        <a:rPr lang="en-US" altLang="zh-CN" sz="2600" b="1">
                          <a:latin typeface="宋体" panose="02010600030101010101" pitchFamily="2" charset="-122"/>
                        </a:rPr>
                        <a:t>;(5)</a:t>
                      </a:r>
                      <a:r>
                        <a:rPr lang="zh-CN" altLang="en-US" sz="2600" b="1" dirty="0">
                          <a:latin typeface="宋体" panose="02010600030101010101" pitchFamily="2" charset="-122"/>
                        </a:rPr>
                        <a:t>从学习苏联模式到</a:t>
                      </a:r>
                      <a:r>
                        <a:rPr lang="zh-CN" altLang="en-US" sz="2600" b="1" dirty="0">
                          <a:solidFill>
                            <a:srgbClr val="FF0000"/>
                          </a:solidFill>
                          <a:latin typeface="黑体" panose="02010609060101010101" pitchFamily="2" charset="-122"/>
                          <a:ea typeface="黑体" panose="02010609060101010101" pitchFamily="2" charset="-122"/>
                        </a:rPr>
                        <a:t>开辟中国特色</a:t>
                      </a:r>
                    </a:p>
                    <a:p>
                      <a:pPr marL="0" lvl="0" indent="0">
                        <a:lnSpc>
                          <a:spcPct val="100000"/>
                        </a:lnSpc>
                        <a:spcBef>
                          <a:spcPct val="0"/>
                        </a:spcBef>
                        <a:buFontTx/>
                        <a:buNone/>
                      </a:pPr>
                      <a:r>
                        <a:rPr lang="zh-CN" altLang="en-US" sz="2600" b="1" dirty="0">
                          <a:solidFill>
                            <a:srgbClr val="FF0000"/>
                          </a:solidFill>
                          <a:latin typeface="黑体" panose="02010609060101010101" pitchFamily="2" charset="-122"/>
                          <a:ea typeface="黑体" panose="02010609060101010101" pitchFamily="2" charset="-122"/>
                        </a:rPr>
                        <a:t>社会主义建设道路</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2018" name="文本框 2902017"/>
          <p:cNvSpPr txBox="1"/>
          <p:nvPr/>
        </p:nvSpPr>
        <p:spPr>
          <a:xfrm>
            <a:off x="136525" y="-72390"/>
            <a:ext cx="11634788" cy="712788"/>
          </a:xfrm>
          <a:prstGeom prst="rect">
            <a:avLst/>
          </a:prstGeom>
          <a:noFill/>
          <a:ln w="9525">
            <a:noFill/>
          </a:ln>
        </p:spPr>
        <p:txBody>
          <a:bodyPr lIns="117176" tIns="58589" rIns="117176" bIns="58589">
            <a:spAutoFit/>
          </a:bodyPr>
          <a:lstStyle/>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三、现代中国的外交</a:t>
            </a:r>
            <a:endParaRPr lang="zh-CN" altLang="en-US">
              <a:latin typeface="宋体" panose="02010600030101010101" pitchFamily="2" charset="-122"/>
              <a:ea typeface="Times New Roman" panose="02020603050405020304" pitchFamily="18" charset="0"/>
            </a:endParaRPr>
          </a:p>
        </p:txBody>
      </p:sp>
      <p:graphicFrame>
        <p:nvGraphicFramePr>
          <p:cNvPr id="2902099" name="表格 2902098"/>
          <p:cNvGraphicFramePr/>
          <p:nvPr>
            <p:custDataLst>
              <p:tags r:id="rId1"/>
            </p:custDataLst>
          </p:nvPr>
        </p:nvGraphicFramePr>
        <p:xfrm>
          <a:off x="251143" y="641985"/>
          <a:ext cx="11466195" cy="5927725"/>
        </p:xfrm>
        <a:graphic>
          <a:graphicData uri="http://schemas.openxmlformats.org/drawingml/2006/table">
            <a:tbl>
              <a:tblPr/>
              <a:tblGrid>
                <a:gridCol w="1824990">
                  <a:extLst>
                    <a:ext uri="{9D8B030D-6E8A-4147-A177-3AD203B41FA5}">
                      <a16:colId xmlns:a16="http://schemas.microsoft.com/office/drawing/2014/main" val="20000"/>
                    </a:ext>
                  </a:extLst>
                </a:gridCol>
                <a:gridCol w="9641205">
                  <a:extLst>
                    <a:ext uri="{9D8B030D-6E8A-4147-A177-3AD203B41FA5}">
                      <a16:colId xmlns:a16="http://schemas.microsoft.com/office/drawing/2014/main" val="20001"/>
                    </a:ext>
                  </a:extLst>
                </a:gridCol>
              </a:tblGrid>
              <a:tr h="98044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一个政策和宗旨</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独立自主的和平外交政策</a:t>
                      </a:r>
                      <a:r>
                        <a:rPr lang="en-US" altLang="zh-CN" sz="2600" b="1">
                          <a:latin typeface="宋体" panose="02010600030101010101" pitchFamily="2" charset="-122"/>
                        </a:rPr>
                        <a:t>;</a:t>
                      </a:r>
                      <a:r>
                        <a:rPr lang="zh-CN" altLang="en-US" sz="2600" b="1" dirty="0">
                          <a:latin typeface="宋体" panose="02010600030101010101" pitchFamily="2" charset="-122"/>
                        </a:rPr>
                        <a:t>维护世界和平</a:t>
                      </a:r>
                      <a:r>
                        <a:rPr lang="en-US" altLang="zh-CN" sz="2600" b="1">
                          <a:latin typeface="宋体" panose="02010600030101010101" pitchFamily="2" charset="-122"/>
                        </a:rPr>
                        <a:t>,</a:t>
                      </a:r>
                      <a:r>
                        <a:rPr lang="zh-CN" altLang="en-US" sz="2600" b="1" dirty="0">
                          <a:latin typeface="宋体" panose="02010600030101010101" pitchFamily="2" charset="-122"/>
                        </a:rPr>
                        <a:t>促进共同发展的外交</a:t>
                      </a:r>
                    </a:p>
                    <a:p>
                      <a:pPr marL="0" lvl="0" indent="0">
                        <a:lnSpc>
                          <a:spcPct val="100000"/>
                        </a:lnSpc>
                        <a:spcBef>
                          <a:spcPct val="0"/>
                        </a:spcBef>
                        <a:buFontTx/>
                        <a:buNone/>
                      </a:pPr>
                      <a:r>
                        <a:rPr lang="zh-CN" altLang="en-US" sz="2600" b="1" dirty="0">
                          <a:latin typeface="宋体" panose="02010600030101010101" pitchFamily="2" charset="-122"/>
                        </a:rPr>
                        <a:t>宗旨</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7980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两大杰出贡献</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FF0000"/>
                          </a:solidFill>
                          <a:latin typeface="宋体" panose="02010600030101010101" pitchFamily="2" charset="-122"/>
                        </a:rPr>
                        <a:t>和平共处五项原则</a:t>
                      </a:r>
                      <a:r>
                        <a:rPr lang="zh-CN" altLang="en-US" sz="2600" b="1" dirty="0">
                          <a:latin typeface="宋体" panose="02010600030101010101" pitchFamily="2" charset="-122"/>
                        </a:rPr>
                        <a:t>成为解决国与国之间问题的基本准则</a:t>
                      </a:r>
                      <a:r>
                        <a:rPr lang="en-US" altLang="zh-CN" sz="2600" b="1">
                          <a:latin typeface="宋体" panose="02010600030101010101" pitchFamily="2" charset="-122"/>
                        </a:rPr>
                        <a:t>;</a:t>
                      </a:r>
                      <a:r>
                        <a:rPr lang="zh-CN" altLang="en-US" sz="2600" b="1" dirty="0">
                          <a:latin typeface="宋体" panose="02010600030101010101" pitchFamily="2" charset="-122"/>
                        </a:rPr>
                        <a:t>提出</a:t>
                      </a:r>
                    </a:p>
                    <a:p>
                      <a:pPr marL="0" lvl="0" indent="0">
                        <a:lnSpc>
                          <a:spcPct val="100000"/>
                        </a:lnSpc>
                        <a:spcBef>
                          <a:spcPct val="0"/>
                        </a:spcBef>
                        <a:buFontTx/>
                        <a:buNone/>
                      </a:pPr>
                      <a:r>
                        <a:rPr lang="zh-CN" altLang="en-US" sz="2600" b="1" dirty="0">
                          <a:solidFill>
                            <a:srgbClr val="FF0000"/>
                          </a:solidFill>
                          <a:latin typeface="宋体" panose="02010600030101010101" pitchFamily="2" charset="-122"/>
                        </a:rPr>
                        <a:t>“求同存异”的方针,形成“万隆精神”</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96748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三个时期和特点</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a:latin typeface="宋体" panose="02010600030101010101" pitchFamily="2" charset="-122"/>
                        </a:rPr>
                        <a:t>(1)</a:t>
                      </a:r>
                      <a:r>
                        <a:rPr lang="zh-CN" altLang="en-US" sz="2600" b="1" dirty="0">
                          <a:latin typeface="宋体" panose="02010600030101010101" pitchFamily="2" charset="-122"/>
                        </a:rPr>
                        <a:t>奠基时期</a:t>
                      </a:r>
                      <a:r>
                        <a:rPr lang="en-US" altLang="zh-CN" sz="2600" b="1">
                          <a:latin typeface="宋体" panose="02010600030101010101" pitchFamily="2" charset="-122"/>
                        </a:rPr>
                        <a:t>(</a:t>
                      </a:r>
                      <a:r>
                        <a:rPr lang="zh-CN" altLang="en-US" sz="2600" b="1" dirty="0">
                          <a:latin typeface="宋体" panose="02010600030101010101" pitchFamily="2" charset="-122"/>
                        </a:rPr>
                        <a:t>新中国成立初期至</a:t>
                      </a:r>
                      <a:r>
                        <a:rPr lang="en-US" altLang="zh-CN" sz="2600" b="1">
                          <a:latin typeface="宋体" panose="02010600030101010101" pitchFamily="2" charset="-122"/>
                        </a:rPr>
                        <a:t>20</a:t>
                      </a:r>
                      <a:r>
                        <a:rPr lang="zh-CN" altLang="en-US" sz="2600" b="1" dirty="0">
                          <a:latin typeface="宋体" panose="02010600030101010101" pitchFamily="2" charset="-122"/>
                        </a:rPr>
                        <a:t>世纪</a:t>
                      </a:r>
                      <a:r>
                        <a:rPr lang="en-US" altLang="zh-CN" sz="2600" b="1">
                          <a:latin typeface="宋体" panose="02010600030101010101" pitchFamily="2" charset="-122"/>
                        </a:rPr>
                        <a:t>50</a:t>
                      </a:r>
                      <a:r>
                        <a:rPr lang="zh-CN" altLang="en-US" sz="2600" b="1" dirty="0">
                          <a:latin typeface="宋体" panose="02010600030101010101" pitchFamily="2" charset="-122"/>
                        </a:rPr>
                        <a:t>年代中期</a:t>
                      </a:r>
                      <a:r>
                        <a:rPr lang="en-US" altLang="zh-CN" sz="2600" b="1">
                          <a:latin typeface="宋体" panose="02010600030101010101" pitchFamily="2" charset="-122"/>
                        </a:rPr>
                        <a:t>):“</a:t>
                      </a:r>
                      <a:r>
                        <a:rPr lang="zh-CN" altLang="en-US" sz="2600" b="1" dirty="0">
                          <a:latin typeface="宋体" panose="02010600030101010101" pitchFamily="2" charset="-122"/>
                        </a:rPr>
                        <a:t>一边</a:t>
                      </a:r>
                    </a:p>
                    <a:p>
                      <a:pPr marL="0" lvl="0" indent="0">
                        <a:lnSpc>
                          <a:spcPct val="100000"/>
                        </a:lnSpc>
                        <a:spcBef>
                          <a:spcPct val="0"/>
                        </a:spcBef>
                        <a:buFontTx/>
                        <a:buNone/>
                      </a:pPr>
                      <a:r>
                        <a:rPr lang="zh-CN" altLang="en-US" sz="2600" b="1" dirty="0">
                          <a:latin typeface="宋体" panose="02010600030101010101" pitchFamily="2" charset="-122"/>
                        </a:rPr>
                        <a:t>倒”</a:t>
                      </a:r>
                      <a:r>
                        <a:rPr lang="en-US" altLang="zh-CN" sz="2600" b="1">
                          <a:latin typeface="宋体" panose="02010600030101010101" pitchFamily="2" charset="-122"/>
                        </a:rPr>
                        <a:t>,</a:t>
                      </a:r>
                      <a:r>
                        <a:rPr lang="zh-CN" altLang="en-US" sz="2600" b="1" dirty="0">
                          <a:latin typeface="宋体" panose="02010600030101010101" pitchFamily="2" charset="-122"/>
                        </a:rPr>
                        <a:t>步入国际舞台</a:t>
                      </a:r>
                    </a:p>
                    <a:p>
                      <a:pPr marL="0" lvl="0" indent="0">
                        <a:lnSpc>
                          <a:spcPct val="100000"/>
                        </a:lnSpc>
                        <a:spcBef>
                          <a:spcPct val="0"/>
                        </a:spcBef>
                        <a:buFontTx/>
                        <a:buNone/>
                      </a:pPr>
                      <a:endParaRPr lang="zh-CN" altLang="en-US" sz="2600" b="1" dirty="0">
                        <a:latin typeface="宋体" panose="02010600030101010101" pitchFamily="2" charset="-122"/>
                      </a:endParaRPr>
                    </a:p>
                    <a:p>
                      <a:pPr marL="0" lvl="0" indent="0">
                        <a:lnSpc>
                          <a:spcPct val="100000"/>
                        </a:lnSpc>
                        <a:spcBef>
                          <a:spcPct val="0"/>
                        </a:spcBef>
                        <a:buFontTx/>
                        <a:buNone/>
                      </a:pPr>
                      <a:endParaRPr lang="zh-CN" altLang="en-US" sz="2600" b="1" dirty="0">
                        <a:latin typeface="宋体" panose="02010600030101010101" pitchFamily="2" charset="-122"/>
                        <a:cs typeface="Times New Roman" panose="02020603050405020304" pitchFamily="18" charset="0"/>
                      </a:endParaRPr>
                    </a:p>
                    <a:p>
                      <a:pPr marL="0" lvl="0" indent="0">
                        <a:lnSpc>
                          <a:spcPct val="100000"/>
                        </a:lnSpc>
                        <a:spcBef>
                          <a:spcPct val="0"/>
                        </a:spcBef>
                        <a:buFontTx/>
                        <a:buNone/>
                      </a:pPr>
                      <a:endParaRPr lang="zh-CN" altLang="en-US" sz="2600" b="1" dirty="0">
                        <a:latin typeface="宋体" panose="02010600030101010101" pitchFamily="2" charset="-122"/>
                        <a:cs typeface="Times New Roman" panose="02020603050405020304" pitchFamily="18" charset="0"/>
                      </a:endParaRPr>
                    </a:p>
                    <a:p>
                      <a:pPr marL="0" lvl="0" indent="0">
                        <a:lnSpc>
                          <a:spcPct val="100000"/>
                        </a:lnSpc>
                        <a:spcBef>
                          <a:spcPct val="0"/>
                        </a:spcBef>
                        <a:buFontTx/>
                        <a:buNone/>
                      </a:pPr>
                      <a:endParaRPr lang="zh-CN" altLang="en-US" sz="2600" b="1" dirty="0">
                        <a:latin typeface="宋体" panose="02010600030101010101" pitchFamily="2" charset="-122"/>
                        <a:cs typeface="Times New Roman" panose="02020603050405020304" pitchFamily="18" charset="0"/>
                      </a:endParaRPr>
                    </a:p>
                    <a:p>
                      <a:pPr marL="0" lvl="0" indent="0" eaLnBrk="0" hangingPunct="0">
                        <a:lnSpc>
                          <a:spcPct val="120000"/>
                        </a:lnSpc>
                        <a:spcBef>
                          <a:spcPct val="0"/>
                        </a:spcBef>
                        <a:buFontTx/>
                        <a:buNone/>
                      </a:pPr>
                      <a:r>
                        <a:rPr lang="en-US" altLang="zh-CN" sz="2600" b="1">
                          <a:latin typeface="宋体" panose="02010600030101010101" pitchFamily="2" charset="-122"/>
                        </a:rPr>
                        <a:t>(2)</a:t>
                      </a:r>
                      <a:r>
                        <a:rPr lang="zh-CN" altLang="en-US" sz="2600" b="1" dirty="0">
                          <a:latin typeface="宋体" panose="02010600030101010101" pitchFamily="2" charset="-122"/>
                        </a:rPr>
                        <a:t>拓展时期</a:t>
                      </a:r>
                      <a:r>
                        <a:rPr lang="en-US" altLang="zh-CN" sz="2600" b="1">
                          <a:latin typeface="宋体" panose="02010600030101010101" pitchFamily="2" charset="-122"/>
                        </a:rPr>
                        <a:t>(</a:t>
                      </a:r>
                      <a:r>
                        <a:rPr lang="zh-CN" altLang="en-US" sz="2600" b="1" dirty="0">
                          <a:solidFill>
                            <a:srgbClr val="FF0000"/>
                          </a:solidFill>
                          <a:latin typeface="微软雅黑" panose="020B0503020204020204" charset="-122"/>
                          <a:ea typeface="微软雅黑" panose="020B0503020204020204" charset="-122"/>
                        </a:rPr>
                        <a:t>20世纪70年代</a:t>
                      </a:r>
                      <a:r>
                        <a:rPr lang="en-US" altLang="zh-CN" sz="2600" b="1">
                          <a:latin typeface="宋体" panose="02010600030101010101" pitchFamily="2" charset="-122"/>
                        </a:rPr>
                        <a:t>):“</a:t>
                      </a:r>
                      <a:r>
                        <a:rPr lang="zh-CN" altLang="en-US" sz="2600" b="1" dirty="0">
                          <a:latin typeface="宋体" panose="02010600030101010101" pitchFamily="2" charset="-122"/>
                        </a:rPr>
                        <a:t>一大片”</a:t>
                      </a:r>
                      <a:r>
                        <a:rPr lang="en-US" altLang="zh-CN" sz="2600" b="1">
                          <a:latin typeface="宋体" panose="02010600030101010101" pitchFamily="2" charset="-122"/>
                        </a:rPr>
                        <a:t>,</a:t>
                      </a:r>
                      <a:r>
                        <a:rPr lang="zh-CN" altLang="en-US" sz="2600" b="1" dirty="0">
                          <a:latin typeface="宋体" panose="02010600030101010101" pitchFamily="2" charset="-122"/>
                        </a:rPr>
                        <a:t>改善同资本主义国</a:t>
                      </a:r>
                    </a:p>
                    <a:p>
                      <a:pPr marL="0" lvl="0" indent="0" eaLnBrk="0" hangingPunct="0">
                        <a:lnSpc>
                          <a:spcPct val="120000"/>
                        </a:lnSpc>
                        <a:spcBef>
                          <a:spcPct val="0"/>
                        </a:spcBef>
                        <a:buFontTx/>
                        <a:buNone/>
                      </a:pPr>
                      <a:r>
                        <a:rPr lang="zh-CN" altLang="en-US" sz="2600" b="1" dirty="0">
                          <a:latin typeface="宋体" panose="02010600030101010101" pitchFamily="2" charset="-122"/>
                        </a:rPr>
                        <a:t>家的关系</a:t>
                      </a:r>
                      <a:r>
                        <a:rPr lang="en-US" altLang="zh-CN" sz="2600" b="1">
                          <a:latin typeface="宋体" panose="02010600030101010101" pitchFamily="2" charset="-122"/>
                        </a:rPr>
                        <a:t>,</a:t>
                      </a:r>
                      <a:r>
                        <a:rPr lang="zh-CN" altLang="en-US" sz="2600" b="1" dirty="0">
                          <a:solidFill>
                            <a:srgbClr val="FF0000"/>
                          </a:solidFill>
                          <a:latin typeface="微软雅黑" panose="020B0503020204020204" charset="-122"/>
                          <a:ea typeface="微软雅黑" panose="020B0503020204020204" charset="-122"/>
                        </a:rPr>
                        <a:t>打开外交新局面</a:t>
                      </a:r>
                    </a:p>
                    <a:p>
                      <a:pPr marL="0" lvl="0" indent="0" eaLnBrk="0" hangingPunct="0">
                        <a:lnSpc>
                          <a:spcPct val="120000"/>
                        </a:lnSpc>
                        <a:spcBef>
                          <a:spcPct val="0"/>
                        </a:spcBef>
                        <a:buFontTx/>
                        <a:buNone/>
                      </a:pPr>
                      <a:r>
                        <a:rPr lang="en-US" altLang="zh-CN" sz="2600" b="1">
                          <a:latin typeface="宋体" panose="02010600030101010101" pitchFamily="2" charset="-122"/>
                        </a:rPr>
                        <a:t>(3)</a:t>
                      </a:r>
                      <a:r>
                        <a:rPr lang="zh-CN" altLang="en-US" sz="2600" b="1" dirty="0">
                          <a:latin typeface="宋体" panose="02010600030101010101" pitchFamily="2" charset="-122"/>
                        </a:rPr>
                        <a:t>创新时期</a:t>
                      </a:r>
                      <a:r>
                        <a:rPr lang="en-US" altLang="zh-CN" sz="2600" b="1">
                          <a:latin typeface="宋体" panose="02010600030101010101" pitchFamily="2" charset="-122"/>
                        </a:rPr>
                        <a:t>(</a:t>
                      </a:r>
                      <a:r>
                        <a:rPr lang="zh-CN" altLang="en-US" sz="2600" b="1" dirty="0">
                          <a:solidFill>
                            <a:srgbClr val="FF0000"/>
                          </a:solidFill>
                          <a:latin typeface="微软雅黑" panose="020B0503020204020204" charset="-122"/>
                          <a:ea typeface="微软雅黑" panose="020B0503020204020204" charset="-122"/>
                        </a:rPr>
                        <a:t>改革开放以来</a:t>
                      </a:r>
                      <a:r>
                        <a:rPr lang="en-US" altLang="zh-CN" sz="2600" b="1">
                          <a:latin typeface="宋体" panose="02010600030101010101" pitchFamily="2" charset="-122"/>
                        </a:rPr>
                        <a:t>):</a:t>
                      </a:r>
                      <a:r>
                        <a:rPr lang="zh-CN" altLang="en-US" sz="2600" b="1" dirty="0">
                          <a:solidFill>
                            <a:srgbClr val="FF0000"/>
                          </a:solidFill>
                          <a:latin typeface="微软雅黑" panose="020B0503020204020204" charset="-122"/>
                          <a:ea typeface="微软雅黑" panose="020B0503020204020204" charset="-122"/>
                        </a:rPr>
                        <a:t>全方位外交</a:t>
                      </a:r>
                      <a:r>
                        <a:rPr lang="en-US" altLang="zh-CN" sz="2600" b="1">
                          <a:latin typeface="宋体" panose="02010600030101010101" pitchFamily="2" charset="-122"/>
                        </a:rPr>
                        <a:t>,</a:t>
                      </a:r>
                      <a:r>
                        <a:rPr lang="zh-CN" altLang="en-US" sz="2600" b="1" dirty="0">
                          <a:latin typeface="宋体" panose="02010600030101010101" pitchFamily="2" charset="-122"/>
                        </a:rPr>
                        <a:t>真正全面走向世界</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
        <p:nvSpPr>
          <p:cNvPr id="2" name="文本框 1"/>
          <p:cNvSpPr txBox="1"/>
          <p:nvPr/>
        </p:nvSpPr>
        <p:spPr>
          <a:xfrm>
            <a:off x="2210435" y="3686810"/>
            <a:ext cx="9168765" cy="1066800"/>
          </a:xfrm>
          <a:prstGeom prst="rect">
            <a:avLst/>
          </a:prstGeom>
          <a:noFill/>
        </p:spPr>
        <p:txBody>
          <a:bodyPr wrap="square" rtlCol="0">
            <a:spAutoFit/>
          </a:bodyPr>
          <a:lstStyle/>
          <a:p>
            <a:pPr defTabSz="0">
              <a:lnSpc>
                <a:spcPct val="122000"/>
              </a:lnSpc>
              <a:tabLst>
                <a:tab pos="2514600" algn="l"/>
              </a:tabLst>
            </a:pPr>
            <a:r>
              <a:rPr lang="zh-CN" altLang="en-US" dirty="0">
                <a:solidFill>
                  <a:srgbClr val="0000FF"/>
                </a:solidFill>
                <a:latin typeface="黑体" panose="02010609060101010101" pitchFamily="2" charset="-122"/>
                <a:ea typeface="黑体" panose="02010609060101010101" pitchFamily="2" charset="-122"/>
                <a:cs typeface="黑体" panose="02010609060101010101" pitchFamily="2" charset="-122"/>
                <a:sym typeface="+mn-ea"/>
              </a:rPr>
              <a:t>50年代中期至60年代末：和平共处五项原则；“求同存异”方针；“两只拳头出击”；</a:t>
            </a:r>
            <a:r>
              <a:rPr lang="en-US" altLang="zh-CN" dirty="0">
                <a:solidFill>
                  <a:srgbClr val="0000FF"/>
                </a:solidFill>
                <a:latin typeface="黑体" panose="02010609060101010101" pitchFamily="2" charset="-122"/>
                <a:ea typeface="黑体" panose="02010609060101010101" pitchFamily="2" charset="-122"/>
                <a:cs typeface="黑体" panose="02010609060101010101" pitchFamily="2" charset="-122"/>
                <a:sym typeface="+mn-ea"/>
              </a:rPr>
              <a:t>“</a:t>
            </a:r>
            <a:r>
              <a:rPr lang="zh-CN" altLang="en-US" dirty="0">
                <a:solidFill>
                  <a:srgbClr val="0000FF"/>
                </a:solidFill>
                <a:latin typeface="黑体" panose="02010609060101010101" pitchFamily="2" charset="-122"/>
                <a:ea typeface="黑体" panose="02010609060101010101" pitchFamily="2" charset="-122"/>
                <a:cs typeface="黑体" panose="02010609060101010101" pitchFamily="2" charset="-122"/>
                <a:sym typeface="+mn-ea"/>
              </a:rPr>
              <a:t>争取两个中间地带</a:t>
            </a:r>
            <a:r>
              <a:rPr lang="en-US" altLang="zh-CN" dirty="0">
                <a:solidFill>
                  <a:srgbClr val="0000FF"/>
                </a:solidFill>
                <a:latin typeface="黑体" panose="02010609060101010101" pitchFamily="2" charset="-122"/>
                <a:ea typeface="黑体" panose="02010609060101010101" pitchFamily="2" charset="-122"/>
                <a:cs typeface="黑体" panose="02010609060101010101" pitchFamily="2" charset="-122"/>
                <a:sym typeface="+mn-ea"/>
              </a:rPr>
              <a:t>”</a:t>
            </a:r>
            <a:r>
              <a:rPr lang="zh-CN" altLang="en-US" dirty="0">
                <a:solidFill>
                  <a:srgbClr val="0000FF"/>
                </a:solidFill>
                <a:latin typeface="黑体" panose="02010609060101010101" pitchFamily="2" charset="-122"/>
                <a:ea typeface="黑体" panose="02010609060101010101" pitchFamily="2" charset="-122"/>
                <a:cs typeface="黑体" panose="02010609060101010101" pitchFamily="2" charset="-122"/>
                <a:sym typeface="+mn-ea"/>
              </a:rPr>
              <a:t>。</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1023" name="表格 2901022"/>
          <p:cNvGraphicFramePr/>
          <p:nvPr>
            <p:custDataLst>
              <p:tags r:id="rId1"/>
            </p:custDataLst>
          </p:nvPr>
        </p:nvGraphicFramePr>
        <p:xfrm>
          <a:off x="490538" y="1762125"/>
          <a:ext cx="11443335" cy="2613025"/>
        </p:xfrm>
        <a:graphic>
          <a:graphicData uri="http://schemas.openxmlformats.org/drawingml/2006/table">
            <a:tbl>
              <a:tblPr/>
              <a:tblGrid>
                <a:gridCol w="1817688">
                  <a:extLst>
                    <a:ext uri="{9D8B030D-6E8A-4147-A177-3AD203B41FA5}">
                      <a16:colId xmlns:a16="http://schemas.microsoft.com/office/drawing/2014/main" val="20000"/>
                    </a:ext>
                  </a:extLst>
                </a:gridCol>
                <a:gridCol w="9625330">
                  <a:extLst>
                    <a:ext uri="{9D8B030D-6E8A-4147-A177-3AD203B41FA5}">
                      <a16:colId xmlns:a16="http://schemas.microsoft.com/office/drawing/2014/main" val="20001"/>
                    </a:ext>
                  </a:extLst>
                </a:gridCol>
              </a:tblGrid>
              <a:tr h="90963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50000"/>
                        </a:lnSpc>
                        <a:spcBef>
                          <a:spcPct val="0"/>
                        </a:spcBef>
                        <a:buFontTx/>
                        <a:buNone/>
                      </a:pPr>
                      <a:r>
                        <a:rPr lang="zh-CN" altLang="en-US" sz="2600" b="1" dirty="0">
                          <a:latin typeface="宋体" panose="02010600030101010101" pitchFamily="2" charset="-122"/>
                        </a:rPr>
                        <a:t>四个具体</a:t>
                      </a:r>
                    </a:p>
                    <a:p>
                      <a:pPr marL="0" lvl="0" indent="0" algn="ctr">
                        <a:lnSpc>
                          <a:spcPct val="150000"/>
                        </a:lnSpc>
                        <a:spcBef>
                          <a:spcPct val="0"/>
                        </a:spcBef>
                        <a:buFontTx/>
                        <a:buNone/>
                      </a:pPr>
                      <a:r>
                        <a:rPr lang="zh-CN" altLang="en-US" sz="2600" b="1" dirty="0">
                          <a:latin typeface="宋体" panose="02010600030101010101" pitchFamily="2" charset="-122"/>
                        </a:rPr>
                        <a:t>表现</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50000"/>
                        </a:lnSpc>
                        <a:spcBef>
                          <a:spcPct val="0"/>
                        </a:spcBef>
                        <a:buFontTx/>
                        <a:buNone/>
                      </a:pPr>
                      <a:r>
                        <a:rPr lang="zh-CN" altLang="en-US" sz="2600" b="1" dirty="0">
                          <a:latin typeface="宋体" panose="02010600030101010101" pitchFamily="2" charset="-122"/>
                        </a:rPr>
                        <a:t>三大外交方针</a:t>
                      </a:r>
                      <a:r>
                        <a:rPr lang="en-US" altLang="zh-CN" sz="2600" b="1">
                          <a:latin typeface="宋体" panose="02010600030101010101" pitchFamily="2" charset="-122"/>
                        </a:rPr>
                        <a:t>;</a:t>
                      </a:r>
                      <a:r>
                        <a:rPr lang="zh-CN" altLang="en-US" sz="2600" b="1" dirty="0">
                          <a:latin typeface="宋体" panose="02010600030101010101" pitchFamily="2" charset="-122"/>
                        </a:rPr>
                        <a:t>和平共处五项原则</a:t>
                      </a:r>
                      <a:endParaRPr lang="zh-CN" altLang="en-US" sz="2600" b="1" dirty="0">
                        <a:latin typeface="宋体" panose="02010600030101010101" pitchFamily="2" charset="-122"/>
                        <a:cs typeface="Times New Roman" panose="02020603050405020304" pitchFamily="18" charset="0"/>
                      </a:endParaRPr>
                    </a:p>
                    <a:p>
                      <a:pPr marL="0" lvl="0" indent="0" eaLnBrk="0" hangingPunct="0">
                        <a:lnSpc>
                          <a:spcPct val="150000"/>
                        </a:lnSpc>
                        <a:spcBef>
                          <a:spcPct val="0"/>
                        </a:spcBef>
                        <a:buFontTx/>
                        <a:buNone/>
                      </a:pPr>
                      <a:r>
                        <a:rPr lang="zh-CN" altLang="en-US" sz="2600" b="1" dirty="0">
                          <a:latin typeface="宋体" panose="02010600030101010101" pitchFamily="2" charset="-122"/>
                        </a:rPr>
                        <a:t>改善同美国等国家的关系</a:t>
                      </a:r>
                      <a:r>
                        <a:rPr lang="en-US" altLang="zh-CN" sz="2600" b="1">
                          <a:latin typeface="宋体" panose="02010600030101010101" pitchFamily="2" charset="-122"/>
                        </a:rPr>
                        <a:t>;</a:t>
                      </a:r>
                      <a:r>
                        <a:rPr lang="zh-CN" altLang="en-US" sz="2600" b="1" dirty="0">
                          <a:latin typeface="宋体" panose="02010600030101010101" pitchFamily="2" charset="-122"/>
                        </a:rPr>
                        <a:t>不结盟政策</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703387">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50000"/>
                        </a:lnSpc>
                        <a:spcBef>
                          <a:spcPct val="0"/>
                        </a:spcBef>
                        <a:buFontTx/>
                        <a:buNone/>
                      </a:pPr>
                      <a:r>
                        <a:rPr lang="zh-CN" altLang="en-US" sz="2600" b="1" dirty="0">
                          <a:latin typeface="宋体" panose="02010600030101010101" pitchFamily="2" charset="-122"/>
                        </a:rPr>
                        <a:t>主要成就</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50000"/>
                        </a:lnSpc>
                        <a:spcBef>
                          <a:spcPct val="0"/>
                        </a:spcBef>
                        <a:buFontTx/>
                        <a:buNone/>
                      </a:pPr>
                      <a:r>
                        <a:rPr lang="en-US" altLang="zh-CN" sz="2600" b="1">
                          <a:solidFill>
                            <a:srgbClr val="FF0000"/>
                          </a:solidFill>
                          <a:latin typeface="微软雅黑" panose="020B0503020204020204" charset="-122"/>
                          <a:ea typeface="微软雅黑" panose="020B0503020204020204" charset="-122"/>
                          <a:cs typeface="微软雅黑" panose="020B0503020204020204" charset="-122"/>
                        </a:rPr>
                        <a:t>(1)</a:t>
                      </a:r>
                      <a:r>
                        <a:rPr lang="zh-CN" altLang="en-US" sz="2600" b="1" dirty="0">
                          <a:solidFill>
                            <a:srgbClr val="FF0000"/>
                          </a:solidFill>
                          <a:latin typeface="微软雅黑" panose="020B0503020204020204" charset="-122"/>
                          <a:ea typeface="微软雅黑" panose="020B0503020204020204" charset="-122"/>
                          <a:cs typeface="微软雅黑" panose="020B0503020204020204" charset="-122"/>
                        </a:rPr>
                        <a:t>签订</a:t>
                      </a:r>
                      <a:r>
                        <a:rPr lang="en-US" altLang="zh-CN" sz="2600" b="1">
                          <a:solidFill>
                            <a:srgbClr val="FF0000"/>
                          </a:solidFill>
                          <a:latin typeface="微软雅黑" panose="020B0503020204020204" charset="-122"/>
                          <a:ea typeface="微软雅黑" panose="020B0503020204020204" charset="-122"/>
                          <a:cs typeface="微软雅黑" panose="020B0503020204020204" charset="-122"/>
                        </a:rPr>
                        <a:t>《</a:t>
                      </a:r>
                      <a:r>
                        <a:rPr lang="zh-CN" altLang="en-US" sz="2600" b="1" dirty="0">
                          <a:solidFill>
                            <a:srgbClr val="FF0000"/>
                          </a:solidFill>
                          <a:latin typeface="微软雅黑" panose="020B0503020204020204" charset="-122"/>
                          <a:ea typeface="微软雅黑" panose="020B0503020204020204" charset="-122"/>
                          <a:cs typeface="微软雅黑" panose="020B0503020204020204" charset="-122"/>
                        </a:rPr>
                        <a:t>中苏友好同盟互助条约</a:t>
                      </a:r>
                      <a:r>
                        <a:rPr lang="en-US" altLang="zh-CN" sz="2600" b="1">
                          <a:solidFill>
                            <a:srgbClr val="FF0000"/>
                          </a:solidFill>
                          <a:latin typeface="微软雅黑" panose="020B0503020204020204" charset="-122"/>
                          <a:ea typeface="微软雅黑" panose="020B0503020204020204" charset="-122"/>
                          <a:cs typeface="微软雅黑" panose="020B0503020204020204" charset="-122"/>
                        </a:rPr>
                        <a:t>》</a:t>
                      </a:r>
                      <a:r>
                        <a:rPr lang="zh-CN" altLang="en-US" sz="2600" b="1">
                          <a:solidFill>
                            <a:srgbClr val="FF0000"/>
                          </a:solidFill>
                          <a:latin typeface="微软雅黑" panose="020B0503020204020204" charset="-122"/>
                          <a:ea typeface="微软雅黑" panose="020B0503020204020204" charset="-122"/>
                          <a:cs typeface="微软雅黑" panose="020B0503020204020204" charset="-122"/>
                        </a:rPr>
                        <a:t>，</a:t>
                      </a:r>
                      <a:r>
                        <a:rPr lang="zh-CN" altLang="en-US" sz="2600" b="1" dirty="0">
                          <a:solidFill>
                            <a:srgbClr val="FF0000"/>
                          </a:solidFill>
                          <a:latin typeface="微软雅黑" panose="020B0503020204020204" charset="-122"/>
                          <a:ea typeface="微软雅黑" panose="020B0503020204020204" charset="-122"/>
                          <a:cs typeface="微软雅黑" panose="020B0503020204020204" charset="-122"/>
                        </a:rPr>
                        <a:t>参加日内瓦会议、万隆会议</a:t>
                      </a:r>
                    </a:p>
                    <a:p>
                      <a:pPr marL="0" lvl="0" indent="0" eaLnBrk="0" hangingPunct="0">
                        <a:lnSpc>
                          <a:spcPct val="150000"/>
                        </a:lnSpc>
                        <a:spcBef>
                          <a:spcPct val="0"/>
                        </a:spcBef>
                        <a:buFontTx/>
                        <a:buNone/>
                      </a:pPr>
                      <a:r>
                        <a:rPr lang="en-US" altLang="zh-CN" sz="2600" b="1">
                          <a:solidFill>
                            <a:srgbClr val="FF0000"/>
                          </a:solidFill>
                          <a:latin typeface="微软雅黑" panose="020B0503020204020204" charset="-122"/>
                          <a:ea typeface="微软雅黑" panose="020B0503020204020204" charset="-122"/>
                          <a:cs typeface="微软雅黑" panose="020B0503020204020204" charset="-122"/>
                        </a:rPr>
                        <a:t>(2)</a:t>
                      </a:r>
                      <a:r>
                        <a:rPr lang="zh-CN" altLang="en-US" sz="2600" b="1" dirty="0">
                          <a:solidFill>
                            <a:srgbClr val="FF0000"/>
                          </a:solidFill>
                          <a:latin typeface="微软雅黑" panose="020B0503020204020204" charset="-122"/>
                          <a:ea typeface="微软雅黑" panose="020B0503020204020204" charset="-122"/>
                          <a:cs typeface="微软雅黑" panose="020B0503020204020204" charset="-122"/>
                        </a:rPr>
                        <a:t>恢复在联合国的合法席位，中美关系走向正常化，中日建交</a:t>
                      </a:r>
                    </a:p>
                    <a:p>
                      <a:pPr marL="0" lvl="0" indent="0" eaLnBrk="0" hangingPunct="0">
                        <a:lnSpc>
                          <a:spcPct val="150000"/>
                        </a:lnSpc>
                        <a:spcBef>
                          <a:spcPct val="0"/>
                        </a:spcBef>
                        <a:buFontTx/>
                        <a:buNone/>
                      </a:pPr>
                      <a:r>
                        <a:rPr lang="en-US" altLang="zh-CN" sz="2600" b="1">
                          <a:solidFill>
                            <a:srgbClr val="FF0000"/>
                          </a:solidFill>
                          <a:latin typeface="微软雅黑" panose="020B0503020204020204" charset="-122"/>
                          <a:ea typeface="微软雅黑" panose="020B0503020204020204" charset="-122"/>
                          <a:cs typeface="微软雅黑" panose="020B0503020204020204" charset="-122"/>
                        </a:rPr>
                        <a:t>(3)</a:t>
                      </a:r>
                      <a:r>
                        <a:rPr lang="zh-CN" altLang="en-US" sz="2600" b="1" dirty="0">
                          <a:solidFill>
                            <a:srgbClr val="FF0000"/>
                          </a:solidFill>
                          <a:latin typeface="微软雅黑" panose="020B0503020204020204" charset="-122"/>
                          <a:ea typeface="微软雅黑" panose="020B0503020204020204" charset="-122"/>
                          <a:cs typeface="微软雅黑" panose="020B0503020204020204" charset="-122"/>
                        </a:rPr>
                        <a:t>开展以联合国为中心的多边外交</a:t>
                      </a:r>
                      <a:r>
                        <a:rPr lang="zh-CN" altLang="en-US" sz="2600" b="1">
                          <a:solidFill>
                            <a:srgbClr val="FF0000"/>
                          </a:solidFill>
                          <a:latin typeface="微软雅黑" panose="020B0503020204020204" charset="-122"/>
                          <a:ea typeface="微软雅黑" panose="020B0503020204020204" charset="-122"/>
                          <a:cs typeface="微软雅黑" panose="020B0503020204020204" charset="-122"/>
                        </a:rPr>
                        <a:t>，</a:t>
                      </a:r>
                      <a:r>
                        <a:rPr lang="zh-CN" altLang="en-US" sz="2600" b="1" dirty="0">
                          <a:solidFill>
                            <a:srgbClr val="FF0000"/>
                          </a:solidFill>
                          <a:latin typeface="微软雅黑" panose="020B0503020204020204" charset="-122"/>
                          <a:ea typeface="微软雅黑" panose="020B0503020204020204" charset="-122"/>
                          <a:cs typeface="微软雅黑" panose="020B0503020204020204" charset="-122"/>
                        </a:rPr>
                        <a:t>活跃在世界外交舞台</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02018" name="文本框 2902017"/>
          <p:cNvSpPr txBox="1"/>
          <p:nvPr/>
        </p:nvSpPr>
        <p:spPr>
          <a:xfrm>
            <a:off x="170180" y="85090"/>
            <a:ext cx="11634788" cy="712788"/>
          </a:xfrm>
          <a:prstGeom prst="rect">
            <a:avLst/>
          </a:prstGeom>
          <a:noFill/>
          <a:ln w="9525">
            <a:noFill/>
          </a:ln>
        </p:spPr>
        <p:txBody>
          <a:bodyPr lIns="117176" tIns="58589" rIns="117176" bIns="58589">
            <a:spAutoFit/>
          </a:bodyPr>
          <a:lstStyle/>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三、现代中国的外交</a:t>
            </a:r>
            <a:endParaRPr lang="zh-CN" altLang="en-US">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1618" name="文本框 2671617"/>
          <p:cNvSpPr txBox="1"/>
          <p:nvPr/>
        </p:nvSpPr>
        <p:spPr>
          <a:xfrm>
            <a:off x="277813" y="81598"/>
            <a:ext cx="11634787" cy="516890"/>
          </a:xfrm>
          <a:prstGeom prst="rect">
            <a:avLst/>
          </a:prstGeom>
          <a:noFill/>
          <a:ln w="9525">
            <a:noFill/>
          </a:ln>
        </p:spPr>
        <p:txBody>
          <a:bodyPr lIns="117176" tIns="58589" rIns="117176" bIns="58589">
            <a:spAutoFit/>
          </a:bodyPr>
          <a:lstStyle/>
          <a:p>
            <a:pPr defTabSz="1171575">
              <a:lnSpc>
                <a:spcPct val="100000"/>
              </a:lnSpc>
            </a:pPr>
            <a:r>
              <a:rPr lang="zh-CN" altLang="en-US" dirty="0">
                <a:latin typeface="宋体" panose="02010600030101010101" pitchFamily="2" charset="-122"/>
                <a:ea typeface="宋体" panose="02010600030101010101" pitchFamily="2" charset="-122"/>
                <a:cs typeface="Times New Roman" panose="02020603050405020304" pitchFamily="18" charset="0"/>
              </a:rPr>
              <a:t>考向二　共和国时期的经济</a:t>
            </a:r>
            <a:r>
              <a:rPr lang="en-US" altLang="zh-CN">
                <a:solidFill>
                  <a:srgbClr val="0000FF"/>
                </a:solidFill>
                <a:latin typeface="宋体" panose="02010600030101010101" pitchFamily="2" charset="-122"/>
                <a:ea typeface="宋体" panose="02010600030101010101" pitchFamily="2" charset="-122"/>
                <a:cs typeface="Times New Roman" panose="02020603050405020304" pitchFamily="18" charset="0"/>
              </a:rPr>
              <a:t> </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析考点主题突破</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一、共和国经济体制的演变</a:t>
            </a:r>
            <a:endParaRPr lang="zh-CN" altLang="en-US" dirty="0">
              <a:latin typeface="宋体" panose="02010600030101010101" pitchFamily="2" charset="-122"/>
              <a:ea typeface="Times New Roman" panose="02020603050405020304" pitchFamily="18" charset="0"/>
            </a:endParaRPr>
          </a:p>
        </p:txBody>
      </p:sp>
      <p:graphicFrame>
        <p:nvGraphicFramePr>
          <p:cNvPr id="2671778" name="表格 2671777"/>
          <p:cNvGraphicFramePr/>
          <p:nvPr>
            <p:custDataLst>
              <p:tags r:id="rId1"/>
            </p:custDataLst>
          </p:nvPr>
        </p:nvGraphicFramePr>
        <p:xfrm>
          <a:off x="216853" y="633095"/>
          <a:ext cx="11764645" cy="6163310"/>
        </p:xfrm>
        <a:graphic>
          <a:graphicData uri="http://schemas.openxmlformats.org/drawingml/2006/table">
            <a:tbl>
              <a:tblPr/>
              <a:tblGrid>
                <a:gridCol w="1621790">
                  <a:extLst>
                    <a:ext uri="{9D8B030D-6E8A-4147-A177-3AD203B41FA5}">
                      <a16:colId xmlns:a16="http://schemas.microsoft.com/office/drawing/2014/main" val="20000"/>
                    </a:ext>
                  </a:extLst>
                </a:gridCol>
                <a:gridCol w="2712720">
                  <a:extLst>
                    <a:ext uri="{9D8B030D-6E8A-4147-A177-3AD203B41FA5}">
                      <a16:colId xmlns:a16="http://schemas.microsoft.com/office/drawing/2014/main" val="20001"/>
                    </a:ext>
                  </a:extLst>
                </a:gridCol>
                <a:gridCol w="3322320">
                  <a:extLst>
                    <a:ext uri="{9D8B030D-6E8A-4147-A177-3AD203B41FA5}">
                      <a16:colId xmlns:a16="http://schemas.microsoft.com/office/drawing/2014/main" val="20002"/>
                    </a:ext>
                  </a:extLst>
                </a:gridCol>
                <a:gridCol w="4107498">
                  <a:extLst>
                    <a:ext uri="{9D8B030D-6E8A-4147-A177-3AD203B41FA5}">
                      <a16:colId xmlns:a16="http://schemas.microsoft.com/office/drawing/2014/main" val="20003"/>
                    </a:ext>
                  </a:extLst>
                </a:gridCol>
              </a:tblGrid>
              <a:tr h="37274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阶段</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特点</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原因</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评价</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44272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第一次</a:t>
                      </a:r>
                    </a:p>
                    <a:p>
                      <a:pPr marL="0" lvl="0" indent="0">
                        <a:lnSpc>
                          <a:spcPct val="100000"/>
                        </a:lnSpc>
                        <a:spcBef>
                          <a:spcPct val="0"/>
                        </a:spcBef>
                        <a:buFontTx/>
                        <a:buNone/>
                      </a:pPr>
                      <a:r>
                        <a:rPr lang="en-US" altLang="zh-CN" sz="2400" b="1">
                          <a:latin typeface="宋体" panose="02010600030101010101" pitchFamily="2" charset="-122"/>
                        </a:rPr>
                        <a:t>(1949—</a:t>
                      </a:r>
                    </a:p>
                    <a:p>
                      <a:pPr marL="0" lvl="0" indent="0">
                        <a:lnSpc>
                          <a:spcPct val="100000"/>
                        </a:lnSpc>
                        <a:spcBef>
                          <a:spcPct val="0"/>
                        </a:spcBef>
                        <a:buFontTx/>
                        <a:buNone/>
                      </a:pPr>
                      <a:r>
                        <a:rPr lang="en-US" altLang="zh-CN" sz="2400" b="1">
                          <a:latin typeface="宋体" panose="02010600030101010101" pitchFamily="2" charset="-122"/>
                        </a:rPr>
                        <a:t>1956</a:t>
                      </a:r>
                      <a:r>
                        <a:rPr lang="zh-CN" altLang="en-US" sz="2400" b="1" dirty="0">
                          <a:latin typeface="宋体" panose="02010600030101010101" pitchFamily="2" charset="-122"/>
                        </a:rPr>
                        <a:t>年</a:t>
                      </a:r>
                      <a:r>
                        <a:rPr lang="en-US" altLang="zh-CN" sz="2400" b="1">
                          <a:latin typeface="宋体" panose="02010600030101010101" pitchFamily="2" charset="-122"/>
                        </a:rPr>
                        <a:t>)</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由多种所有制经济</a:t>
                      </a:r>
                      <a:r>
                        <a:rPr lang="zh-CN" altLang="en-US" sz="2400" b="0" dirty="0">
                          <a:solidFill>
                            <a:srgbClr val="FF0000"/>
                          </a:solidFill>
                          <a:latin typeface="微软雅黑" panose="020B0503020204020204" charset="-122"/>
                          <a:ea typeface="微软雅黑" panose="020B0503020204020204" charset="-122"/>
                        </a:rPr>
                        <a:t>转向单一公有制</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缺乏经济建设经验</a:t>
                      </a:r>
                      <a:r>
                        <a:rPr lang="en-US" altLang="zh-CN" sz="2400" b="1">
                          <a:latin typeface="宋体" panose="02010600030101010101" pitchFamily="2" charset="-122"/>
                        </a:rPr>
                        <a:t>,</a:t>
                      </a:r>
                      <a:r>
                        <a:rPr lang="zh-CN" altLang="en-US" sz="2400" b="1" dirty="0">
                          <a:latin typeface="宋体" panose="02010600030101010101" pitchFamily="2" charset="-122"/>
                        </a:rPr>
                        <a:t>照搬</a:t>
                      </a:r>
                      <a:r>
                        <a:rPr lang="zh-CN" altLang="en-US" sz="2400" b="1" dirty="0">
                          <a:solidFill>
                            <a:srgbClr val="0000FF"/>
                          </a:solidFill>
                          <a:latin typeface="黑体" panose="02010609060101010101" pitchFamily="2" charset="-122"/>
                          <a:ea typeface="黑体" panose="02010609060101010101" pitchFamily="2" charset="-122"/>
                        </a:rPr>
                        <a:t>苏联模式</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对恢复经济、巩固政权和建立工业化基础起了积极作用</a:t>
                      </a:r>
                      <a:r>
                        <a:rPr lang="en-US" altLang="zh-CN" sz="2400" b="1">
                          <a:latin typeface="宋体" panose="02010600030101010101" pitchFamily="2" charset="-122"/>
                        </a:rPr>
                        <a:t>;</a:t>
                      </a:r>
                      <a:r>
                        <a:rPr lang="zh-CN" altLang="en-US" sz="2400" b="1" dirty="0">
                          <a:latin typeface="宋体" panose="02010600030101010101" pitchFamily="2" charset="-122"/>
                        </a:rPr>
                        <a:t>但转变速度过快</a:t>
                      </a:r>
                      <a:r>
                        <a:rPr lang="en-US" altLang="zh-CN" sz="2400" b="1">
                          <a:latin typeface="宋体" panose="02010600030101010101" pitchFamily="2" charset="-122"/>
                        </a:rPr>
                        <a:t>,</a:t>
                      </a:r>
                      <a:r>
                        <a:rPr lang="zh-CN" altLang="en-US" sz="2400" b="1" dirty="0">
                          <a:latin typeface="宋体" panose="02010600030101010101" pitchFamily="2" charset="-122"/>
                        </a:rPr>
                        <a:t>国有化程度太高</a:t>
                      </a:r>
                      <a:r>
                        <a:rPr lang="en-US" altLang="zh-CN" sz="2400" b="1">
                          <a:latin typeface="宋体" panose="02010600030101010101" pitchFamily="2" charset="-122"/>
                        </a:rPr>
                        <a:t>,</a:t>
                      </a:r>
                      <a:r>
                        <a:rPr lang="zh-CN" altLang="en-US" sz="2400" b="1" dirty="0">
                          <a:latin typeface="宋体" panose="02010600030101010101" pitchFamily="2" charset="-122"/>
                        </a:rPr>
                        <a:t>出现了一些问题</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802640">
                <a:tc>
                  <a:txBody>
                    <a:bodyPr/>
                    <a:lstStyle/>
                    <a:p>
                      <a:pPr marL="0" lvl="0" indent="0">
                        <a:lnSpc>
                          <a:spcPct val="100000"/>
                        </a:lnSpc>
                        <a:spcBef>
                          <a:spcPct val="0"/>
                        </a:spcBef>
                        <a:buFontTx/>
                        <a:buNone/>
                      </a:pPr>
                      <a:r>
                        <a:rPr lang="zh-CN" altLang="en-US" sz="2400" b="1" dirty="0">
                          <a:latin typeface="宋体" panose="02010600030101010101" pitchFamily="2" charset="-122"/>
                        </a:rPr>
                        <a:t>第二次</a:t>
                      </a:r>
                    </a:p>
                    <a:p>
                      <a:pPr marL="0" lvl="0" indent="0">
                        <a:lnSpc>
                          <a:spcPct val="100000"/>
                        </a:lnSpc>
                        <a:spcBef>
                          <a:spcPct val="0"/>
                        </a:spcBef>
                        <a:buFontTx/>
                        <a:buNone/>
                      </a:pPr>
                      <a:r>
                        <a:rPr lang="en-US" altLang="zh-CN" sz="2400" b="1">
                          <a:latin typeface="宋体" panose="02010600030101010101" pitchFamily="2" charset="-122"/>
                        </a:rPr>
                        <a:t>(1956—</a:t>
                      </a:r>
                    </a:p>
                    <a:p>
                      <a:pPr marL="0" lvl="0" indent="0">
                        <a:lnSpc>
                          <a:spcPct val="100000"/>
                        </a:lnSpc>
                        <a:spcBef>
                          <a:spcPct val="0"/>
                        </a:spcBef>
                        <a:buFontTx/>
                        <a:buNone/>
                      </a:pPr>
                      <a:r>
                        <a:rPr lang="en-US" altLang="zh-CN" sz="2400" b="1">
                          <a:latin typeface="宋体" panose="02010600030101010101" pitchFamily="2" charset="-122"/>
                        </a:rPr>
                        <a:t>1978</a:t>
                      </a:r>
                      <a:r>
                        <a:rPr lang="zh-CN" altLang="en-US" sz="2400" b="1" dirty="0">
                          <a:latin typeface="宋体" panose="02010600030101010101" pitchFamily="2" charset="-122"/>
                        </a:rPr>
                        <a:t>年</a:t>
                      </a:r>
                      <a:r>
                        <a:rPr lang="en-US" altLang="zh-CN" sz="2400" b="1">
                          <a:latin typeface="宋体" panose="02010600030101010101" pitchFamily="2" charset="-122"/>
                        </a:rPr>
                        <a:t>)</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p>
                      <a:pPr marL="0" lvl="0" indent="0">
                        <a:lnSpc>
                          <a:spcPct val="100000"/>
                        </a:lnSpc>
                        <a:spcBef>
                          <a:spcPct val="0"/>
                        </a:spcBef>
                        <a:buFontTx/>
                        <a:buNone/>
                      </a:pPr>
                      <a:r>
                        <a:rPr lang="zh-CN" altLang="en-US" sz="2400" b="1" dirty="0">
                          <a:latin typeface="宋体" panose="02010600030101010101" pitchFamily="2" charset="-122"/>
                        </a:rPr>
                        <a:t>实行</a:t>
                      </a:r>
                      <a:r>
                        <a:rPr lang="zh-CN" altLang="en-US" sz="2400" dirty="0">
                          <a:solidFill>
                            <a:srgbClr val="FF0000"/>
                          </a:solidFill>
                          <a:latin typeface="微软雅黑" panose="020B0503020204020204" charset="-122"/>
                          <a:ea typeface="微软雅黑" panose="020B0503020204020204" charset="-122"/>
                        </a:rPr>
                        <a:t>计划经济和单一公有制</a:t>
                      </a:r>
                      <a:endParaRPr lang="zh-CN" altLang="en-US" sz="2400" b="1" dirty="0">
                        <a:latin typeface="宋体" panose="02010600030101010101" pitchFamily="2" charset="-122"/>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p>
                      <a:pPr marL="0" lvl="0" indent="0">
                        <a:lnSpc>
                          <a:spcPct val="100000"/>
                        </a:lnSpc>
                        <a:spcBef>
                          <a:spcPct val="0"/>
                        </a:spcBef>
                        <a:buFontTx/>
                        <a:buNone/>
                      </a:pPr>
                      <a:r>
                        <a:rPr lang="zh-CN" altLang="en-US" sz="2400" b="1" dirty="0">
                          <a:latin typeface="宋体" panose="02010600030101010101" pitchFamily="2" charset="-122"/>
                        </a:rPr>
                        <a:t>主观上追求“一大二公”</a:t>
                      </a:r>
                      <a:r>
                        <a:rPr lang="en-US" altLang="zh-CN" sz="2400" b="1">
                          <a:latin typeface="宋体" panose="02010600030101010101" pitchFamily="2" charset="-122"/>
                        </a:rPr>
                        <a:t>,</a:t>
                      </a:r>
                      <a:r>
                        <a:rPr lang="zh-CN" altLang="en-US" sz="2400" b="1" dirty="0">
                          <a:latin typeface="宋体" panose="02010600030101010101" pitchFamily="2" charset="-122"/>
                        </a:rPr>
                        <a:t>急于完成工业化</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p>
                      <a:pPr marL="0" lvl="0" indent="0">
                        <a:lnSpc>
                          <a:spcPct val="100000"/>
                        </a:lnSpc>
                        <a:spcBef>
                          <a:spcPct val="0"/>
                        </a:spcBef>
                        <a:buFontTx/>
                        <a:buNone/>
                      </a:pPr>
                      <a:r>
                        <a:rPr lang="zh-CN" altLang="en-US" sz="2400" b="1" dirty="0">
                          <a:latin typeface="宋体" panose="02010600030101010101" pitchFamily="2" charset="-122"/>
                        </a:rPr>
                        <a:t>取得一些建设成就</a:t>
                      </a:r>
                      <a:r>
                        <a:rPr lang="en-US" altLang="zh-CN" sz="2400" b="1">
                          <a:latin typeface="宋体" panose="02010600030101010101" pitchFamily="2" charset="-122"/>
                        </a:rPr>
                        <a:t>;</a:t>
                      </a:r>
                      <a:r>
                        <a:rPr lang="zh-CN" altLang="en-US" sz="2400" b="1" dirty="0">
                          <a:latin typeface="宋体" panose="02010600030101010101" pitchFamily="2" charset="-122"/>
                        </a:rPr>
                        <a:t>但超越了历史发展阶段</a:t>
                      </a:r>
                      <a:r>
                        <a:rPr lang="en-US" altLang="zh-CN" sz="2400" b="1">
                          <a:latin typeface="宋体" panose="02010600030101010101" pitchFamily="2" charset="-122"/>
                        </a:rPr>
                        <a:t>,</a:t>
                      </a:r>
                      <a:r>
                        <a:rPr lang="zh-CN" altLang="en-US" sz="2400" b="1" dirty="0">
                          <a:latin typeface="宋体" panose="02010600030101010101" pitchFamily="2" charset="-122"/>
                        </a:rPr>
                        <a:t>阻碍了生产力的进一步发展</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971550">
                <a:tc>
                  <a:txBody>
                    <a:bodyPr/>
                    <a:lstStyle/>
                    <a:p>
                      <a:pPr marL="0" lvl="0" indent="0">
                        <a:lnSpc>
                          <a:spcPct val="100000"/>
                        </a:lnSpc>
                        <a:spcBef>
                          <a:spcPct val="0"/>
                        </a:spcBef>
                        <a:buFontTx/>
                        <a:buNone/>
                      </a:pPr>
                      <a:r>
                        <a:rPr lang="zh-CN" altLang="en-US" sz="2400" b="1" dirty="0">
                          <a:latin typeface="宋体" panose="02010600030101010101" pitchFamily="2" charset="-122"/>
                        </a:rPr>
                        <a:t>第三次</a:t>
                      </a:r>
                    </a:p>
                    <a:p>
                      <a:pPr marL="0" lvl="0" indent="0">
                        <a:lnSpc>
                          <a:spcPct val="100000"/>
                        </a:lnSpc>
                        <a:spcBef>
                          <a:spcPct val="0"/>
                        </a:spcBef>
                        <a:buFontTx/>
                        <a:buNone/>
                      </a:pPr>
                      <a:r>
                        <a:rPr lang="en-US" altLang="zh-CN" sz="2400" b="1">
                          <a:latin typeface="宋体" panose="02010600030101010101" pitchFamily="2" charset="-122"/>
                        </a:rPr>
                        <a:t>(1978—</a:t>
                      </a:r>
                    </a:p>
                    <a:p>
                      <a:pPr marL="0" lvl="0" indent="0">
                        <a:lnSpc>
                          <a:spcPct val="100000"/>
                        </a:lnSpc>
                        <a:spcBef>
                          <a:spcPct val="0"/>
                        </a:spcBef>
                        <a:buFontTx/>
                        <a:buNone/>
                      </a:pPr>
                      <a:r>
                        <a:rPr lang="en-US" altLang="zh-CN" sz="2400" b="1">
                          <a:latin typeface="宋体" panose="02010600030101010101" pitchFamily="2" charset="-122"/>
                        </a:rPr>
                        <a:t>1992</a:t>
                      </a:r>
                      <a:r>
                        <a:rPr lang="zh-CN" altLang="en-US" sz="2400" b="1" dirty="0">
                          <a:latin typeface="宋体" panose="02010600030101010101" pitchFamily="2" charset="-122"/>
                        </a:rPr>
                        <a:t>年</a:t>
                      </a:r>
                      <a:r>
                        <a:rPr lang="en-US" altLang="zh-CN" sz="2400" b="1">
                          <a:latin typeface="宋体" panose="02010600030101010101" pitchFamily="2" charset="-122"/>
                        </a:rPr>
                        <a:t>)</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p>
                      <a:pPr marL="0" lvl="0" indent="0">
                        <a:lnSpc>
                          <a:spcPct val="100000"/>
                        </a:lnSpc>
                        <a:spcBef>
                          <a:spcPct val="0"/>
                        </a:spcBef>
                        <a:buFontTx/>
                        <a:buNone/>
                      </a:pPr>
                      <a:r>
                        <a:rPr lang="zh-CN" altLang="en-US" sz="2400" b="1" dirty="0">
                          <a:latin typeface="宋体" panose="02010600030101010101" pitchFamily="2" charset="-122"/>
                        </a:rPr>
                        <a:t>由计划经济向</a:t>
                      </a:r>
                      <a:r>
                        <a:rPr lang="zh-CN" altLang="en-US" sz="2400" dirty="0">
                          <a:solidFill>
                            <a:srgbClr val="FF0000"/>
                          </a:solidFill>
                          <a:latin typeface="微软雅黑" panose="020B0503020204020204" charset="-122"/>
                          <a:ea typeface="微软雅黑" panose="020B0503020204020204" charset="-122"/>
                        </a:rPr>
                        <a:t>计划和市场相结合</a:t>
                      </a:r>
                      <a:r>
                        <a:rPr lang="en-US" altLang="zh-CN" sz="2400" b="1">
                          <a:latin typeface="宋体" panose="02010600030101010101" pitchFamily="2" charset="-122"/>
                        </a:rPr>
                        <a:t>,</a:t>
                      </a:r>
                      <a:r>
                        <a:rPr lang="zh-CN" altLang="en-US" sz="2400" b="1" dirty="0">
                          <a:latin typeface="宋体" panose="02010600030101010101" pitchFamily="2" charset="-122"/>
                        </a:rPr>
                        <a:t>由单一公有制转向</a:t>
                      </a:r>
                      <a:r>
                        <a:rPr lang="zh-CN" altLang="en-US" sz="2400" dirty="0">
                          <a:solidFill>
                            <a:srgbClr val="FF0000"/>
                          </a:solidFill>
                          <a:latin typeface="微软雅黑" panose="020B0503020204020204" charset="-122"/>
                          <a:ea typeface="微软雅黑" panose="020B0503020204020204" charset="-122"/>
                        </a:rPr>
                        <a:t>多种所有制并存</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p>
                      <a:pPr marL="0" lvl="0" indent="0">
                        <a:lnSpc>
                          <a:spcPct val="100000"/>
                        </a:lnSpc>
                        <a:spcBef>
                          <a:spcPct val="0"/>
                        </a:spcBef>
                        <a:buFontTx/>
                        <a:buNone/>
                      </a:pPr>
                      <a:r>
                        <a:rPr lang="zh-CN" altLang="en-US" sz="2400" b="1" dirty="0">
                          <a:latin typeface="宋体" panose="02010600030101010101" pitchFamily="2" charset="-122"/>
                        </a:rPr>
                        <a:t>总结经济建设的经验教训</a:t>
                      </a:r>
                      <a:r>
                        <a:rPr lang="en-US" altLang="zh-CN" sz="2400" b="1">
                          <a:latin typeface="宋体" panose="02010600030101010101" pitchFamily="2" charset="-122"/>
                        </a:rPr>
                        <a:t>,</a:t>
                      </a:r>
                      <a:r>
                        <a:rPr lang="zh-CN" altLang="en-US" sz="2400" b="1" dirty="0">
                          <a:latin typeface="宋体" panose="02010600030101010101" pitchFamily="2" charset="-122"/>
                        </a:rPr>
                        <a:t>借鉴国外经验</a:t>
                      </a:r>
                      <a:r>
                        <a:rPr lang="en-US" altLang="zh-CN" sz="2400" b="1">
                          <a:latin typeface="宋体" panose="02010600030101010101" pitchFamily="2" charset="-122"/>
                        </a:rPr>
                        <a:t>,</a:t>
                      </a:r>
                      <a:r>
                        <a:rPr lang="zh-CN" altLang="en-US" sz="2400" b="1" dirty="0">
                          <a:latin typeface="宋体" panose="02010600030101010101" pitchFamily="2" charset="-122"/>
                        </a:rPr>
                        <a:t>实行经济体制改革和对外开放政策</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p>
                      <a:pPr marL="0" lvl="0" indent="0">
                        <a:lnSpc>
                          <a:spcPct val="100000"/>
                        </a:lnSpc>
                        <a:spcBef>
                          <a:spcPct val="0"/>
                        </a:spcBef>
                        <a:buFontTx/>
                        <a:buNone/>
                      </a:pPr>
                      <a:r>
                        <a:rPr lang="zh-CN" altLang="en-US" sz="2400" b="1" dirty="0">
                          <a:latin typeface="宋体" panose="02010600030101010101" pitchFamily="2" charset="-122"/>
                        </a:rPr>
                        <a:t>增强了企业活力</a:t>
                      </a:r>
                      <a:r>
                        <a:rPr lang="en-US" altLang="zh-CN" sz="2400" b="1">
                          <a:latin typeface="宋体" panose="02010600030101010101" pitchFamily="2" charset="-122"/>
                        </a:rPr>
                        <a:t>,</a:t>
                      </a:r>
                      <a:r>
                        <a:rPr lang="zh-CN" altLang="en-US" sz="2400" b="1" dirty="0">
                          <a:latin typeface="宋体" panose="02010600030101010101" pitchFamily="2" charset="-122"/>
                        </a:rPr>
                        <a:t>解放了生产力</a:t>
                      </a:r>
                      <a:r>
                        <a:rPr lang="en-US" altLang="zh-CN" sz="2400" b="1">
                          <a:latin typeface="宋体" panose="02010600030101010101" pitchFamily="2" charset="-122"/>
                        </a:rPr>
                        <a:t>,</a:t>
                      </a:r>
                      <a:r>
                        <a:rPr lang="zh-CN" altLang="en-US" sz="2400" b="1" dirty="0">
                          <a:latin typeface="宋体" panose="02010600030101010101" pitchFamily="2" charset="-122"/>
                        </a:rPr>
                        <a:t>取得举世瞩目的成就</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30683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第四次</a:t>
                      </a:r>
                    </a:p>
                    <a:p>
                      <a:pPr marL="0" lvl="0" indent="0">
                        <a:lnSpc>
                          <a:spcPct val="100000"/>
                        </a:lnSpc>
                        <a:spcBef>
                          <a:spcPct val="0"/>
                        </a:spcBef>
                        <a:buFontTx/>
                        <a:buNone/>
                      </a:pPr>
                      <a:r>
                        <a:rPr lang="en-US" altLang="zh-CN" sz="2400" b="1">
                          <a:latin typeface="宋体" panose="02010600030101010101" pitchFamily="2" charset="-122"/>
                        </a:rPr>
                        <a:t>(20</a:t>
                      </a:r>
                      <a:r>
                        <a:rPr lang="zh-CN" altLang="en-US" sz="2400" b="1" dirty="0">
                          <a:latin typeface="宋体" panose="02010600030101010101" pitchFamily="2" charset="-122"/>
                        </a:rPr>
                        <a:t>世纪</a:t>
                      </a:r>
                      <a:r>
                        <a:rPr lang="en-US" altLang="zh-CN" sz="2400" b="1">
                          <a:latin typeface="宋体" panose="02010600030101010101" pitchFamily="2" charset="-122"/>
                        </a:rPr>
                        <a:t>90</a:t>
                      </a:r>
                      <a:r>
                        <a:rPr lang="zh-CN" altLang="en-US" sz="2400" b="1" dirty="0">
                          <a:latin typeface="宋体" panose="02010600030101010101" pitchFamily="2" charset="-122"/>
                        </a:rPr>
                        <a:t>年代以来</a:t>
                      </a:r>
                      <a:r>
                        <a:rPr lang="en-US" altLang="zh-CN" sz="2400" b="1">
                          <a:latin typeface="宋体" panose="02010600030101010101" pitchFamily="2" charset="-122"/>
                        </a:rPr>
                        <a:t>)</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0" dirty="0">
                          <a:solidFill>
                            <a:srgbClr val="FF0000"/>
                          </a:solidFill>
                          <a:latin typeface="微软雅黑" panose="020B0503020204020204" charset="-122"/>
                          <a:ea typeface="微软雅黑" panose="020B0503020204020204" charset="-122"/>
                        </a:rPr>
                        <a:t>社会主义市场经济体制目标的提出</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在正确认识国情和总结经验教训的基础上</a:t>
                      </a:r>
                      <a:r>
                        <a:rPr lang="en-US" altLang="zh-CN" sz="2400" b="1">
                          <a:latin typeface="宋体" panose="02010600030101010101" pitchFamily="2" charset="-122"/>
                        </a:rPr>
                        <a:t>,</a:t>
                      </a:r>
                      <a:r>
                        <a:rPr lang="zh-CN" altLang="en-US" sz="2400" b="1" dirty="0">
                          <a:latin typeface="宋体" panose="02010600030101010101" pitchFamily="2" charset="-122"/>
                        </a:rPr>
                        <a:t>加快经济体制改革步伐</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进一步解放和发展了生产力</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8530" name="文本框 2838529"/>
          <p:cNvSpPr txBox="1"/>
          <p:nvPr/>
        </p:nvSpPr>
        <p:spPr>
          <a:xfrm>
            <a:off x="241300" y="809625"/>
            <a:ext cx="11634788" cy="4918075"/>
          </a:xfrm>
          <a:prstGeom prst="rect">
            <a:avLst/>
          </a:prstGeom>
          <a:noFill/>
          <a:ln w="9525">
            <a:noFill/>
          </a:ln>
        </p:spPr>
        <p:txBody>
          <a:bodyPr lIns="117176" tIns="58589" rIns="117176" bIns="58589">
            <a:spAutoFit/>
          </a:bodyPr>
          <a:lstStyle/>
          <a:p>
            <a:pPr defTabSz="1171575"/>
            <a:r>
              <a:rPr lang="en-US" altLang="zh-CN" dirty="0">
                <a:latin typeface="宋体" panose="02010600030101010101" pitchFamily="2" charset="-122"/>
                <a:ea typeface="宋体" panose="02010600030101010101" pitchFamily="2" charset="-122"/>
                <a:cs typeface="Times New Roman" panose="02020603050405020304" pitchFamily="18" charset="0"/>
              </a:rPr>
              <a:t>    </a:t>
            </a:r>
            <a:r>
              <a:rPr lang="zh-CN" altLang="en-US" dirty="0">
                <a:latin typeface="宋体" panose="02010600030101010101" pitchFamily="2" charset="-122"/>
                <a:ea typeface="宋体" panose="02010600030101010101" pitchFamily="2" charset="-122"/>
                <a:cs typeface="Times New Roman" panose="02020603050405020304" pitchFamily="18" charset="0"/>
              </a:rPr>
              <a:t>二、全面认识我国的计划经济体制（略）</a:t>
            </a:r>
          </a:p>
          <a:p>
            <a:pPr algn="just" defTabSz="1171575"/>
            <a:r>
              <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含义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又称指令性经济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是对生产、资源分配以及产品消费事先进行计划的经济体制。其基本特征是高度集中</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排斥市场调节</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以指令性计划和行政管理为主。</a:t>
            </a:r>
          </a:p>
          <a:p>
            <a:pPr algn="just" defTabSz="1171575"/>
            <a:r>
              <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过程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    (1)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第一阶段</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(1949</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月至</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1950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6</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月</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是计划经济体制的萌生阶段。</a:t>
            </a:r>
          </a:p>
          <a:p>
            <a:pPr algn="just" defTabSz="1171575"/>
            <a:r>
              <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1949</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我国没收了官僚资本主义的工业企业</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建立了国营工业</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对非公有制的私营工商业实行了调整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使私营工商业初步纳入了计划生产的轨道。</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9554" name="文本框 2839553"/>
          <p:cNvSpPr txBox="1"/>
          <p:nvPr/>
        </p:nvSpPr>
        <p:spPr>
          <a:xfrm>
            <a:off x="241300" y="809625"/>
            <a:ext cx="11634788" cy="5475288"/>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    (2)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第二阶段</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(1950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6</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月至</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1952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月</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是计划经济体制的初步形成阶段。</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加强了对国营工业生产和基本建设的计划管理。对农业、手工业加强计划指导。在调整私营工商业的基础上</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要求私营工商业遵照执行政府制定的产销计划</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指令要求国营贸易公司正确执行价格政策。</a:t>
            </a:r>
          </a:p>
          <a:p>
            <a:pPr algn="just" defTabSz="1171575"/>
            <a:r>
              <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第三阶段</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(1952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9</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月至</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1956</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月</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是计划经济体制的基本形成阶段。</a:t>
            </a:r>
          </a:p>
          <a:p>
            <a:pPr algn="just" defTabSz="1171575"/>
            <a:r>
              <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1952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月成立了国家计划委员会。</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1953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月开始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逐步形成包括粮食、油料、棉花、棉布等在内的一整套农产品</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统购统销</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制度体系。</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1954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年我国制定和颁布了第一部宪法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计划经济体制成为我国法定的经济体制。</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2258" name="文本框 2912257"/>
          <p:cNvSpPr txBox="1"/>
          <p:nvPr/>
        </p:nvSpPr>
        <p:spPr>
          <a:xfrm>
            <a:off x="223203" y="171768"/>
            <a:ext cx="11488737" cy="2498725"/>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    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特点</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    (1)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在集中统一的原则下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强调中央与地方两个积极性的结合。</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以计划管理为主</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同时重视市场管理。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在计划管理上实行多种计划类型。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比较注重宏观调控</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综合平衡。</a:t>
            </a:r>
            <a:endParaRPr lang="zh-CN" altLang="en-US" dirty="0">
              <a:solidFill>
                <a:srgbClr val="000000"/>
              </a:solidFill>
              <a:latin typeface="宋体" panose="02010600030101010101" pitchFamily="2" charset="-122"/>
              <a:ea typeface="Times New Roman" panose="02020603050405020304" pitchFamily="18" charset="0"/>
            </a:endParaRPr>
          </a:p>
        </p:txBody>
      </p:sp>
      <p:sp>
        <p:nvSpPr>
          <p:cNvPr id="3009538" name="文本框 3009537"/>
          <p:cNvSpPr txBox="1"/>
          <p:nvPr/>
        </p:nvSpPr>
        <p:spPr>
          <a:xfrm>
            <a:off x="223203" y="3011488"/>
            <a:ext cx="11488737" cy="3717925"/>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    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作用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    (1)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运用这种新的经济体制有助于在短期内医治中华人民共和国成立之前遗留下来的经济恶性波动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以顺利地渡过经济困难时期。</a:t>
            </a:r>
          </a:p>
          <a:p>
            <a:pPr algn="just" defTabSz="1171575"/>
            <a:r>
              <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在</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经济发展水平低、建设资金严重短缺、国力有限</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的条件</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【背景】</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运用这种指令性的计划经济体制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能保证把有限的资源集中到重点建设上</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为推动国民经济发展奠定了物质基础。</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1234" name="文本框 2911233"/>
          <p:cNvSpPr txBox="1"/>
          <p:nvPr/>
        </p:nvSpPr>
        <p:spPr>
          <a:xfrm>
            <a:off x="177800" y="137160"/>
            <a:ext cx="11634788" cy="716915"/>
          </a:xfrm>
          <a:prstGeom prst="rect">
            <a:avLst/>
          </a:prstGeom>
          <a:noFill/>
          <a:ln w="9525">
            <a:noFill/>
          </a:ln>
        </p:spPr>
        <p:txBody>
          <a:bodyPr lIns="117176" tIns="58589" rIns="117176" bIns="58589">
            <a:spAutoFit/>
          </a:bodyPr>
          <a:lstStyle/>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三、全面认识社会主义市场经济体制（略）</a:t>
            </a:r>
            <a:endParaRPr lang="zh-CN" altLang="en-US">
              <a:latin typeface="宋体" panose="02010600030101010101" pitchFamily="2" charset="-122"/>
              <a:ea typeface="Times New Roman" panose="02020603050405020304" pitchFamily="18" charset="0"/>
            </a:endParaRPr>
          </a:p>
        </p:txBody>
      </p:sp>
      <p:graphicFrame>
        <p:nvGraphicFramePr>
          <p:cNvPr id="2911370" name="表格 2911369"/>
          <p:cNvGraphicFramePr/>
          <p:nvPr>
            <p:custDataLst>
              <p:tags r:id="rId1"/>
            </p:custDataLst>
          </p:nvPr>
        </p:nvGraphicFramePr>
        <p:xfrm>
          <a:off x="211138" y="1149985"/>
          <a:ext cx="11598275" cy="3919538"/>
        </p:xfrm>
        <a:graphic>
          <a:graphicData uri="http://schemas.openxmlformats.org/drawingml/2006/table">
            <a:tbl>
              <a:tblPr/>
              <a:tblGrid>
                <a:gridCol w="2439988">
                  <a:extLst>
                    <a:ext uri="{9D8B030D-6E8A-4147-A177-3AD203B41FA5}">
                      <a16:colId xmlns:a16="http://schemas.microsoft.com/office/drawing/2014/main" val="20000"/>
                    </a:ext>
                  </a:extLst>
                </a:gridCol>
                <a:gridCol w="2511425">
                  <a:extLst>
                    <a:ext uri="{9D8B030D-6E8A-4147-A177-3AD203B41FA5}">
                      <a16:colId xmlns:a16="http://schemas.microsoft.com/office/drawing/2014/main" val="20001"/>
                    </a:ext>
                  </a:extLst>
                </a:gridCol>
                <a:gridCol w="6646862">
                  <a:extLst>
                    <a:ext uri="{9D8B030D-6E8A-4147-A177-3AD203B41FA5}">
                      <a16:colId xmlns:a16="http://schemas.microsoft.com/office/drawing/2014/main" val="20002"/>
                    </a:ext>
                  </a:extLst>
                </a:gridCol>
              </a:tblGrid>
              <a:tr h="1703388">
                <a:tc rowSpan="3">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a:latin typeface="宋体" panose="02010600030101010101" pitchFamily="2" charset="-122"/>
                        </a:rPr>
                        <a:t>1.</a:t>
                      </a:r>
                      <a:r>
                        <a:rPr lang="zh-CN" altLang="en-US" sz="2600" b="1" dirty="0">
                          <a:latin typeface="宋体" panose="02010600030101010101" pitchFamily="2" charset="-122"/>
                        </a:rPr>
                        <a:t>从原因看</a:t>
                      </a:r>
                      <a:endParaRPr lang="zh-CN" altLang="en-US" sz="2600" b="1" dirty="0">
                        <a:latin typeface="宋体" panose="02010600030101010101" pitchFamily="2" charset="-122"/>
                        <a:cs typeface="Times New Roman" panose="02020603050405020304" pitchFamily="18" charset="0"/>
                      </a:endParaRPr>
                    </a:p>
                    <a:p>
                      <a:pPr marL="0" lvl="0" indent="0" eaLnBrk="0" hangingPunct="0">
                        <a:lnSpc>
                          <a:spcPct val="100000"/>
                        </a:lnSpc>
                        <a:spcBef>
                          <a:spcPct val="0"/>
                        </a:spcBef>
                        <a:buFontTx/>
                        <a:buNone/>
                      </a:pPr>
                      <a:r>
                        <a:rPr lang="en-US" altLang="zh-CN" sz="2600" b="1">
                          <a:latin typeface="宋体" panose="02010600030101010101" pitchFamily="2" charset="-122"/>
                        </a:rPr>
                        <a:t>——</a:t>
                      </a:r>
                      <a:r>
                        <a:rPr lang="zh-CN" altLang="en-US" sz="2600" b="1" dirty="0">
                          <a:latin typeface="宋体" panose="02010600030101010101" pitchFamily="2" charset="-122"/>
                        </a:rPr>
                        <a:t>建立社会</a:t>
                      </a:r>
                    </a:p>
                    <a:p>
                      <a:pPr marL="0" lvl="0" indent="0" eaLnBrk="0" hangingPunct="0">
                        <a:lnSpc>
                          <a:spcPct val="100000"/>
                        </a:lnSpc>
                        <a:spcBef>
                          <a:spcPct val="0"/>
                        </a:spcBef>
                        <a:buFontTx/>
                        <a:buNone/>
                      </a:pPr>
                      <a:r>
                        <a:rPr lang="zh-CN" altLang="en-US" sz="2600" b="1" dirty="0">
                          <a:latin typeface="宋体" panose="02010600030101010101" pitchFamily="2" charset="-122"/>
                        </a:rPr>
                        <a:t>主义市场经济</a:t>
                      </a:r>
                    </a:p>
                    <a:p>
                      <a:pPr marL="0" lvl="0" indent="0" eaLnBrk="0" hangingPunct="0">
                        <a:lnSpc>
                          <a:spcPct val="100000"/>
                        </a:lnSpc>
                        <a:spcBef>
                          <a:spcPct val="0"/>
                        </a:spcBef>
                        <a:buFontTx/>
                        <a:buNone/>
                      </a:pPr>
                      <a:r>
                        <a:rPr lang="zh-CN" altLang="en-US" sz="2600" b="1" dirty="0">
                          <a:latin typeface="宋体" panose="02010600030101010101" pitchFamily="2" charset="-122"/>
                        </a:rPr>
                        <a:t>体制是我国经</a:t>
                      </a:r>
                    </a:p>
                    <a:p>
                      <a:pPr marL="0" lvl="0" indent="0" eaLnBrk="0" hangingPunct="0">
                        <a:lnSpc>
                          <a:spcPct val="100000"/>
                        </a:lnSpc>
                        <a:spcBef>
                          <a:spcPct val="0"/>
                        </a:spcBef>
                        <a:buFontTx/>
                        <a:buNone/>
                      </a:pPr>
                      <a:r>
                        <a:rPr lang="zh-CN" altLang="en-US" sz="2600" b="1" dirty="0">
                          <a:latin typeface="宋体" panose="02010600030101010101" pitchFamily="2" charset="-122"/>
                        </a:rPr>
                        <a:t>济实践发展的</a:t>
                      </a:r>
                    </a:p>
                    <a:p>
                      <a:pPr marL="0" lvl="0" indent="0" eaLnBrk="0" hangingPunct="0">
                        <a:lnSpc>
                          <a:spcPct val="100000"/>
                        </a:lnSpc>
                        <a:spcBef>
                          <a:spcPct val="0"/>
                        </a:spcBef>
                        <a:buFontTx/>
                        <a:buNone/>
                      </a:pPr>
                      <a:r>
                        <a:rPr lang="zh-CN" altLang="en-US" sz="2600" b="1" dirty="0">
                          <a:latin typeface="宋体" panose="02010600030101010101" pitchFamily="2" charset="-122"/>
                        </a:rPr>
                        <a:t>客观要求</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a:latin typeface="宋体" panose="02010600030101010101" pitchFamily="2" charset="-122"/>
                        </a:rPr>
                        <a:t>(1)</a:t>
                      </a:r>
                      <a:r>
                        <a:rPr lang="zh-CN" altLang="en-US" sz="2600" b="1" dirty="0">
                          <a:latin typeface="宋体" panose="02010600030101010101" pitchFamily="2" charset="-122"/>
                        </a:rPr>
                        <a:t>是生产力</a:t>
                      </a:r>
                    </a:p>
                    <a:p>
                      <a:pPr marL="0" lvl="0" indent="0">
                        <a:lnSpc>
                          <a:spcPct val="100000"/>
                        </a:lnSpc>
                        <a:spcBef>
                          <a:spcPct val="0"/>
                        </a:spcBef>
                        <a:buFontTx/>
                        <a:buNone/>
                      </a:pPr>
                      <a:r>
                        <a:rPr lang="zh-CN" altLang="en-US" sz="2600" b="1" dirty="0">
                          <a:latin typeface="宋体" panose="02010600030101010101" pitchFamily="2" charset="-122"/>
                        </a:rPr>
                        <a:t>发展的客观要</a:t>
                      </a:r>
                    </a:p>
                    <a:p>
                      <a:pPr marL="0" lvl="0" indent="0">
                        <a:lnSpc>
                          <a:spcPct val="100000"/>
                        </a:lnSpc>
                        <a:spcBef>
                          <a:spcPct val="0"/>
                        </a:spcBef>
                        <a:buFontTx/>
                        <a:buNone/>
                      </a:pPr>
                      <a:r>
                        <a:rPr lang="zh-CN" altLang="en-US" sz="2600" b="1" dirty="0">
                          <a:latin typeface="宋体" panose="02010600030101010101" pitchFamily="2" charset="-122"/>
                        </a:rPr>
                        <a:t>求</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a:latin typeface="宋体" panose="02010600030101010101" pitchFamily="2" charset="-122"/>
                        </a:rPr>
                        <a:t>20</a:t>
                      </a:r>
                      <a:r>
                        <a:rPr lang="zh-CN" altLang="en-US" sz="2600" b="1" dirty="0">
                          <a:latin typeface="宋体" panose="02010600030101010101" pitchFamily="2" charset="-122"/>
                        </a:rPr>
                        <a:t>世纪</a:t>
                      </a:r>
                      <a:r>
                        <a:rPr lang="en-US" altLang="zh-CN" sz="2600" b="1">
                          <a:latin typeface="宋体" panose="02010600030101010101" pitchFamily="2" charset="-122"/>
                        </a:rPr>
                        <a:t>50</a:t>
                      </a:r>
                      <a:r>
                        <a:rPr lang="zh-CN" altLang="en-US" sz="2600" b="1" dirty="0">
                          <a:latin typeface="宋体" panose="02010600030101010101" pitchFamily="2" charset="-122"/>
                        </a:rPr>
                        <a:t>年代建立起的高度集中的计划经</a:t>
                      </a:r>
                    </a:p>
                    <a:p>
                      <a:pPr marL="0" lvl="0" indent="0">
                        <a:lnSpc>
                          <a:spcPct val="100000"/>
                        </a:lnSpc>
                        <a:spcBef>
                          <a:spcPct val="0"/>
                        </a:spcBef>
                        <a:buFontTx/>
                        <a:buNone/>
                      </a:pPr>
                      <a:r>
                        <a:rPr lang="zh-CN" altLang="en-US" sz="2600" b="1" dirty="0">
                          <a:latin typeface="宋体" panose="02010600030101010101" pitchFamily="2" charset="-122"/>
                        </a:rPr>
                        <a:t>济体制</a:t>
                      </a:r>
                      <a:r>
                        <a:rPr lang="en-US" altLang="zh-CN" sz="2600" b="1">
                          <a:latin typeface="宋体" panose="02010600030101010101" pitchFamily="2" charset="-122"/>
                        </a:rPr>
                        <a:t>,</a:t>
                      </a:r>
                      <a:r>
                        <a:rPr lang="zh-CN" altLang="en-US" sz="2600" b="1" dirty="0">
                          <a:latin typeface="宋体" panose="02010600030101010101" pitchFamily="2" charset="-122"/>
                        </a:rPr>
                        <a:t>强调国家对整个经济活动实行高度</a:t>
                      </a:r>
                    </a:p>
                    <a:p>
                      <a:pPr marL="0" lvl="0" indent="0">
                        <a:lnSpc>
                          <a:spcPct val="100000"/>
                        </a:lnSpc>
                        <a:spcBef>
                          <a:spcPct val="0"/>
                        </a:spcBef>
                        <a:buFontTx/>
                        <a:buNone/>
                      </a:pPr>
                      <a:r>
                        <a:rPr lang="zh-CN" altLang="en-US" sz="2600" b="1" dirty="0">
                          <a:latin typeface="宋体" panose="02010600030101010101" pitchFamily="2" charset="-122"/>
                        </a:rPr>
                        <a:t>集中管理</a:t>
                      </a:r>
                      <a:r>
                        <a:rPr lang="en-US" altLang="zh-CN" sz="2600" b="1">
                          <a:latin typeface="宋体" panose="02010600030101010101" pitchFamily="2" charset="-122"/>
                        </a:rPr>
                        <a:t>,</a:t>
                      </a:r>
                      <a:r>
                        <a:rPr lang="zh-CN" altLang="en-US" sz="2600" b="1" dirty="0">
                          <a:latin typeface="宋体" panose="02010600030101010101" pitchFamily="2" charset="-122"/>
                        </a:rPr>
                        <a:t>但随着经济的发展</a:t>
                      </a:r>
                      <a:r>
                        <a:rPr lang="en-US" altLang="zh-CN" sz="2600" b="1">
                          <a:latin typeface="宋体" panose="02010600030101010101" pitchFamily="2" charset="-122"/>
                        </a:rPr>
                        <a:t>,</a:t>
                      </a:r>
                      <a:r>
                        <a:rPr lang="zh-CN" altLang="en-US" sz="2600" b="1" dirty="0">
                          <a:latin typeface="宋体" panose="02010600030101010101" pitchFamily="2" charset="-122"/>
                        </a:rPr>
                        <a:t>其弊端越来</a:t>
                      </a:r>
                    </a:p>
                    <a:p>
                      <a:pPr marL="0" lvl="0" indent="0">
                        <a:lnSpc>
                          <a:spcPct val="100000"/>
                        </a:lnSpc>
                        <a:spcBef>
                          <a:spcPct val="0"/>
                        </a:spcBef>
                        <a:buFontTx/>
                        <a:buNone/>
                      </a:pPr>
                      <a:r>
                        <a:rPr lang="zh-CN" altLang="en-US" sz="2600" b="1" dirty="0">
                          <a:latin typeface="宋体" panose="02010600030101010101" pitchFamily="2" charset="-122"/>
                        </a:rPr>
                        <a:t>越明显</a:t>
                      </a:r>
                      <a:r>
                        <a:rPr lang="en-US" altLang="zh-CN" sz="2600" b="1">
                          <a:latin typeface="宋体" panose="02010600030101010101" pitchFamily="2" charset="-122"/>
                        </a:rPr>
                        <a:t>,</a:t>
                      </a:r>
                      <a:r>
                        <a:rPr lang="zh-CN" altLang="en-US" sz="2600" b="1" dirty="0">
                          <a:latin typeface="宋体" panose="02010600030101010101" pitchFamily="2" charset="-122"/>
                        </a:rPr>
                        <a:t>日益制约我国经济的健康发展</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306512">
                <a:tc vMerge="1">
                  <a:txBody>
                    <a:bodyPr/>
                    <a:lstStyle/>
                    <a:p>
                      <a:endParaRPr lang="zh-CN"/>
                    </a:p>
                  </a:txBody>
                  <a:tcP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a:latin typeface="宋体" panose="02010600030101010101" pitchFamily="2" charset="-122"/>
                        </a:rPr>
                        <a:t>(2)</a:t>
                      </a:r>
                      <a:r>
                        <a:rPr lang="zh-CN" altLang="en-US" sz="2600" b="1" dirty="0">
                          <a:latin typeface="宋体" panose="02010600030101010101" pitchFamily="2" charset="-122"/>
                        </a:rPr>
                        <a:t>是改革实</a:t>
                      </a:r>
                    </a:p>
                    <a:p>
                      <a:pPr marL="0" lvl="0" indent="0">
                        <a:lnSpc>
                          <a:spcPct val="100000"/>
                        </a:lnSpc>
                        <a:spcBef>
                          <a:spcPct val="0"/>
                        </a:spcBef>
                        <a:buFontTx/>
                        <a:buNone/>
                      </a:pPr>
                      <a:r>
                        <a:rPr lang="zh-CN" altLang="en-US" sz="2600" b="1" dirty="0">
                          <a:latin typeface="宋体" panose="02010600030101010101" pitchFamily="2" charset="-122"/>
                        </a:rPr>
                        <a:t>践的必然选择</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改革开放的实践证明</a:t>
                      </a:r>
                      <a:r>
                        <a:rPr lang="en-US" altLang="zh-CN" sz="2600" b="1">
                          <a:latin typeface="宋体" panose="02010600030101010101" pitchFamily="2" charset="-122"/>
                        </a:rPr>
                        <a:t>,</a:t>
                      </a:r>
                      <a:r>
                        <a:rPr lang="zh-CN" altLang="en-US" sz="2600" b="1" dirty="0">
                          <a:latin typeface="宋体" panose="02010600030101010101" pitchFamily="2" charset="-122"/>
                        </a:rPr>
                        <a:t>要使社会主义经济充</a:t>
                      </a:r>
                    </a:p>
                    <a:p>
                      <a:pPr marL="0" lvl="0" indent="0">
                        <a:lnSpc>
                          <a:spcPct val="100000"/>
                        </a:lnSpc>
                        <a:spcBef>
                          <a:spcPct val="0"/>
                        </a:spcBef>
                        <a:buFontTx/>
                        <a:buNone/>
                      </a:pPr>
                      <a:r>
                        <a:rPr lang="zh-CN" altLang="en-US" sz="2600" b="1" dirty="0">
                          <a:latin typeface="宋体" panose="02010600030101010101" pitchFamily="2" charset="-122"/>
                        </a:rPr>
                        <a:t>满生机和活力</a:t>
                      </a:r>
                      <a:r>
                        <a:rPr lang="en-US" altLang="zh-CN" sz="2600" b="1">
                          <a:latin typeface="宋体" panose="02010600030101010101" pitchFamily="2" charset="-122"/>
                        </a:rPr>
                        <a:t>,</a:t>
                      </a:r>
                      <a:r>
                        <a:rPr lang="zh-CN" altLang="en-US" sz="2600" b="1" dirty="0">
                          <a:latin typeface="宋体" panose="02010600030101010101" pitchFamily="2" charset="-122"/>
                        </a:rPr>
                        <a:t>就必须充分发挥市场机制的</a:t>
                      </a:r>
                    </a:p>
                    <a:p>
                      <a:pPr marL="0" lvl="0" indent="0">
                        <a:lnSpc>
                          <a:spcPct val="100000"/>
                        </a:lnSpc>
                        <a:spcBef>
                          <a:spcPct val="0"/>
                        </a:spcBef>
                        <a:buFontTx/>
                        <a:buNone/>
                      </a:pPr>
                      <a:r>
                        <a:rPr lang="zh-CN" altLang="en-US" sz="2600" b="1" dirty="0">
                          <a:latin typeface="宋体" panose="02010600030101010101" pitchFamily="2" charset="-122"/>
                        </a:rPr>
                        <a:t>作用</a:t>
                      </a:r>
                      <a:r>
                        <a:rPr lang="en-US" altLang="zh-CN" sz="2600" b="1">
                          <a:latin typeface="宋体" panose="02010600030101010101" pitchFamily="2" charset="-122"/>
                        </a:rPr>
                        <a:t>,</a:t>
                      </a:r>
                      <a:r>
                        <a:rPr lang="zh-CN" altLang="en-US" sz="2600" b="1" dirty="0">
                          <a:latin typeface="宋体" panose="02010600030101010101" pitchFamily="2" charset="-122"/>
                        </a:rPr>
                        <a:t>从根本上破除传统的计划经济体制</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09638">
                <a:tc vMerge="1">
                  <a:txBody>
                    <a:bodyPr/>
                    <a:lstStyle/>
                    <a:p>
                      <a:endParaRPr lang="zh-CN"/>
                    </a:p>
                  </a:txBody>
                  <a:tcP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B w="28575" cap="flat" cmpd="sng">
                      <a:solidFill>
                        <a:schemeClr val="tx1"/>
                      </a:solidFill>
                      <a:prstDash val="solid"/>
                      <a:headEnd type="none" w="med" len="med"/>
                      <a:tailEnd type="none" w="med" len="med"/>
                    </a:lnB>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a:latin typeface="宋体" panose="02010600030101010101" pitchFamily="2" charset="-122"/>
                        </a:rPr>
                        <a:t>(3)</a:t>
                      </a:r>
                      <a:r>
                        <a:rPr lang="zh-CN" altLang="en-US" sz="2600" b="1" dirty="0">
                          <a:latin typeface="宋体" panose="02010600030101010101" pitchFamily="2" charset="-122"/>
                        </a:rPr>
                        <a:t>理论探索</a:t>
                      </a:r>
                    </a:p>
                    <a:p>
                      <a:pPr marL="0" lvl="0" indent="0">
                        <a:lnSpc>
                          <a:spcPct val="100000"/>
                        </a:lnSpc>
                        <a:spcBef>
                          <a:spcPct val="0"/>
                        </a:spcBef>
                        <a:buFontTx/>
                        <a:buNone/>
                      </a:pPr>
                      <a:r>
                        <a:rPr lang="zh-CN" altLang="en-US" sz="2600" b="1" dirty="0">
                          <a:latin typeface="宋体" panose="02010600030101010101" pitchFamily="2" charset="-122"/>
                        </a:rPr>
                        <a:t>的科学结论</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中共十一届三中全会以后</a:t>
                      </a:r>
                      <a:r>
                        <a:rPr lang="en-US" altLang="zh-CN" sz="2600" b="1">
                          <a:latin typeface="宋体" panose="02010600030101010101" pitchFamily="2" charset="-122"/>
                        </a:rPr>
                        <a:t>,</a:t>
                      </a:r>
                      <a:r>
                        <a:rPr lang="zh-CN" altLang="en-US" sz="2600" b="1" dirty="0">
                          <a:latin typeface="宋体" panose="02010600030101010101" pitchFamily="2" charset="-122"/>
                        </a:rPr>
                        <a:t>围绕社会主义市</a:t>
                      </a:r>
                    </a:p>
                    <a:p>
                      <a:pPr marL="0" lvl="0" indent="0">
                        <a:lnSpc>
                          <a:spcPct val="100000"/>
                        </a:lnSpc>
                        <a:spcBef>
                          <a:spcPct val="0"/>
                        </a:spcBef>
                        <a:buFontTx/>
                        <a:buNone/>
                      </a:pPr>
                      <a:r>
                        <a:rPr lang="zh-CN" altLang="en-US" sz="2600" b="1" dirty="0">
                          <a:latin typeface="宋体" panose="02010600030101010101" pitchFamily="2" charset="-122"/>
                        </a:rPr>
                        <a:t>场经济等问题</a:t>
                      </a:r>
                      <a:r>
                        <a:rPr lang="en-US" altLang="zh-CN" sz="2600" b="1">
                          <a:latin typeface="宋体" panose="02010600030101010101" pitchFamily="2" charset="-122"/>
                        </a:rPr>
                        <a:t>,</a:t>
                      </a:r>
                      <a:r>
                        <a:rPr lang="zh-CN" altLang="en-US" sz="2600" b="1" dirty="0">
                          <a:latin typeface="宋体" panose="02010600030101010101" pitchFamily="2" charset="-122"/>
                        </a:rPr>
                        <a:t>形成了邓小平理论</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5330" name="文本框 2915329"/>
          <p:cNvSpPr txBox="1"/>
          <p:nvPr/>
        </p:nvSpPr>
        <p:spPr>
          <a:xfrm>
            <a:off x="254000" y="365125"/>
            <a:ext cx="11634788" cy="712788"/>
          </a:xfrm>
          <a:prstGeom prst="rect">
            <a:avLst/>
          </a:prstGeom>
          <a:noFill/>
          <a:ln w="9525">
            <a:noFill/>
          </a:ln>
        </p:spPr>
        <p:txBody>
          <a:bodyPr lIns="117176" tIns="58589" rIns="117176" bIns="58589">
            <a:spAutoFit/>
          </a:bodyPr>
          <a:lstStyle/>
          <a:p>
            <a:pPr defTabSz="1171575"/>
            <a:endParaRPr dirty="0">
              <a:latin typeface="宋体" panose="02010600030101010101" pitchFamily="2" charset="-122"/>
              <a:ea typeface="Times New Roman" panose="02020603050405020304" pitchFamily="18" charset="0"/>
            </a:endParaRPr>
          </a:p>
        </p:txBody>
      </p:sp>
      <p:graphicFrame>
        <p:nvGraphicFramePr>
          <p:cNvPr id="2915376" name="表格 2915375"/>
          <p:cNvGraphicFramePr/>
          <p:nvPr>
            <p:custDataLst>
              <p:tags r:id="rId1"/>
            </p:custDataLst>
          </p:nvPr>
        </p:nvGraphicFramePr>
        <p:xfrm>
          <a:off x="336550" y="874713"/>
          <a:ext cx="11449050" cy="3522346"/>
        </p:xfrm>
        <a:graphic>
          <a:graphicData uri="http://schemas.openxmlformats.org/drawingml/2006/table">
            <a:tbl>
              <a:tblPr/>
              <a:tblGrid>
                <a:gridCol w="2581275">
                  <a:extLst>
                    <a:ext uri="{9D8B030D-6E8A-4147-A177-3AD203B41FA5}">
                      <a16:colId xmlns:a16="http://schemas.microsoft.com/office/drawing/2014/main" val="20000"/>
                    </a:ext>
                  </a:extLst>
                </a:gridCol>
                <a:gridCol w="1450975">
                  <a:extLst>
                    <a:ext uri="{9D8B030D-6E8A-4147-A177-3AD203B41FA5}">
                      <a16:colId xmlns:a16="http://schemas.microsoft.com/office/drawing/2014/main" val="20001"/>
                    </a:ext>
                  </a:extLst>
                </a:gridCol>
                <a:gridCol w="7416800">
                  <a:extLst>
                    <a:ext uri="{9D8B030D-6E8A-4147-A177-3AD203B41FA5}">
                      <a16:colId xmlns:a16="http://schemas.microsoft.com/office/drawing/2014/main" val="20002"/>
                    </a:ext>
                  </a:extLst>
                </a:gridCol>
              </a:tblGrid>
              <a:tr h="1306513">
                <a:tc rowSpan="3">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a:latin typeface="宋体" panose="02010600030101010101" pitchFamily="2" charset="-122"/>
                        </a:rPr>
                        <a:t>2.</a:t>
                      </a:r>
                      <a:r>
                        <a:rPr lang="zh-CN" altLang="en-US" sz="2600" b="1" dirty="0">
                          <a:latin typeface="宋体" panose="02010600030101010101" pitchFamily="2" charset="-122"/>
                        </a:rPr>
                        <a:t>从特点看</a:t>
                      </a:r>
                      <a:endParaRPr lang="zh-CN" altLang="en-US" sz="2600" b="1" dirty="0">
                        <a:latin typeface="宋体" panose="02010600030101010101" pitchFamily="2" charset="-122"/>
                        <a:cs typeface="Times New Roman" panose="02020603050405020304" pitchFamily="18" charset="0"/>
                      </a:endParaRPr>
                    </a:p>
                    <a:p>
                      <a:pPr marL="0" lvl="0" indent="0" eaLnBrk="0" hangingPunct="0">
                        <a:lnSpc>
                          <a:spcPct val="100000"/>
                        </a:lnSpc>
                        <a:spcBef>
                          <a:spcPct val="0"/>
                        </a:spcBef>
                        <a:buFontTx/>
                        <a:buNone/>
                      </a:pPr>
                      <a:r>
                        <a:rPr lang="en-US" altLang="zh-CN" sz="2600" b="1">
                          <a:latin typeface="宋体" panose="02010600030101010101" pitchFamily="2" charset="-122"/>
                        </a:rPr>
                        <a:t>——</a:t>
                      </a:r>
                      <a:r>
                        <a:rPr lang="zh-CN" altLang="en-US" sz="2600" b="1" dirty="0">
                          <a:latin typeface="宋体" panose="02010600030101010101" pitchFamily="2" charset="-122"/>
                        </a:rPr>
                        <a:t>社会主义</a:t>
                      </a:r>
                    </a:p>
                    <a:p>
                      <a:pPr marL="0" lvl="0" indent="0" eaLnBrk="0" hangingPunct="0">
                        <a:lnSpc>
                          <a:spcPct val="100000"/>
                        </a:lnSpc>
                        <a:spcBef>
                          <a:spcPct val="0"/>
                        </a:spcBef>
                        <a:buFontTx/>
                        <a:buNone/>
                      </a:pPr>
                      <a:r>
                        <a:rPr lang="zh-CN" altLang="en-US" sz="2600" b="1" dirty="0">
                          <a:latin typeface="宋体" panose="02010600030101010101" pitchFamily="2" charset="-122"/>
                        </a:rPr>
                        <a:t>市场经济体制</a:t>
                      </a:r>
                    </a:p>
                    <a:p>
                      <a:pPr marL="0" lvl="0" indent="0" eaLnBrk="0" hangingPunct="0">
                        <a:lnSpc>
                          <a:spcPct val="100000"/>
                        </a:lnSpc>
                        <a:spcBef>
                          <a:spcPct val="0"/>
                        </a:spcBef>
                        <a:buFontTx/>
                        <a:buNone/>
                      </a:pPr>
                      <a:r>
                        <a:rPr lang="zh-CN" altLang="en-US" sz="2600" b="1" dirty="0">
                          <a:latin typeface="宋体" panose="02010600030101010101" pitchFamily="2" charset="-122"/>
                        </a:rPr>
                        <a:t>是市场经济与</a:t>
                      </a:r>
                    </a:p>
                    <a:p>
                      <a:pPr marL="0" lvl="0" indent="0" eaLnBrk="0" hangingPunct="0">
                        <a:lnSpc>
                          <a:spcPct val="100000"/>
                        </a:lnSpc>
                        <a:spcBef>
                          <a:spcPct val="0"/>
                        </a:spcBef>
                        <a:buFontTx/>
                        <a:buNone/>
                      </a:pPr>
                      <a:r>
                        <a:rPr lang="zh-CN" altLang="en-US" sz="2600" b="1" dirty="0">
                          <a:latin typeface="宋体" panose="02010600030101010101" pitchFamily="2" charset="-122"/>
                        </a:rPr>
                        <a:t>社会主义基本</a:t>
                      </a:r>
                    </a:p>
                    <a:p>
                      <a:pPr marL="0" lvl="0" indent="0" eaLnBrk="0" hangingPunct="0">
                        <a:lnSpc>
                          <a:spcPct val="100000"/>
                        </a:lnSpc>
                        <a:spcBef>
                          <a:spcPct val="0"/>
                        </a:spcBef>
                        <a:buFontTx/>
                        <a:buNone/>
                      </a:pPr>
                      <a:r>
                        <a:rPr lang="zh-CN" altLang="en-US" sz="2600" b="1" dirty="0">
                          <a:latin typeface="宋体" panose="02010600030101010101" pitchFamily="2" charset="-122"/>
                        </a:rPr>
                        <a:t>制度的有机融</a:t>
                      </a:r>
                    </a:p>
                    <a:p>
                      <a:pPr marL="0" lvl="0" indent="0" eaLnBrk="0" hangingPunct="0">
                        <a:lnSpc>
                          <a:spcPct val="100000"/>
                        </a:lnSpc>
                        <a:spcBef>
                          <a:spcPct val="0"/>
                        </a:spcBef>
                        <a:buFontTx/>
                        <a:buNone/>
                      </a:pPr>
                      <a:r>
                        <a:rPr lang="zh-CN" altLang="en-US" sz="2600" b="1" dirty="0">
                          <a:latin typeface="宋体" panose="02010600030101010101" pitchFamily="2" charset="-122"/>
                        </a:rPr>
                        <a:t>合</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所有制</a:t>
                      </a:r>
                    </a:p>
                    <a:p>
                      <a:pPr marL="0" lvl="0" indent="0">
                        <a:lnSpc>
                          <a:spcPct val="100000"/>
                        </a:lnSpc>
                        <a:spcBef>
                          <a:spcPct val="0"/>
                        </a:spcBef>
                        <a:buFontTx/>
                        <a:buNone/>
                      </a:pPr>
                      <a:r>
                        <a:rPr lang="zh-CN" altLang="en-US" sz="2600" b="1" dirty="0">
                          <a:latin typeface="宋体" panose="02010600030101010101" pitchFamily="2" charset="-122"/>
                        </a:rPr>
                        <a:t>结构上</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以公有制经济为主体</a:t>
                      </a:r>
                      <a:r>
                        <a:rPr lang="en-US" altLang="zh-CN" sz="2600" b="1">
                          <a:latin typeface="宋体" panose="02010600030101010101" pitchFamily="2" charset="-122"/>
                        </a:rPr>
                        <a:t>,</a:t>
                      </a:r>
                      <a:r>
                        <a:rPr lang="zh-CN" altLang="en-US" sz="2600" b="1" dirty="0">
                          <a:latin typeface="宋体" panose="02010600030101010101" pitchFamily="2" charset="-122"/>
                        </a:rPr>
                        <a:t>个体经济、私营经济、外</a:t>
                      </a:r>
                    </a:p>
                    <a:p>
                      <a:pPr marL="0" lvl="0" indent="0">
                        <a:lnSpc>
                          <a:spcPct val="100000"/>
                        </a:lnSpc>
                        <a:spcBef>
                          <a:spcPct val="0"/>
                        </a:spcBef>
                        <a:buFontTx/>
                        <a:buNone/>
                      </a:pPr>
                      <a:r>
                        <a:rPr lang="zh-CN" altLang="en-US" sz="2600" b="1" dirty="0">
                          <a:latin typeface="宋体" panose="02010600030101010101" pitchFamily="2" charset="-122"/>
                        </a:rPr>
                        <a:t>资经济等多种所有制经济长期共同发展</a:t>
                      </a:r>
                      <a:r>
                        <a:rPr lang="en-US" altLang="zh-CN" sz="2600" b="1">
                          <a:latin typeface="宋体" panose="02010600030101010101" pitchFamily="2" charset="-122"/>
                        </a:rPr>
                        <a:t>,</a:t>
                      </a:r>
                      <a:r>
                        <a:rPr lang="zh-CN" altLang="en-US" sz="2600" b="1" dirty="0">
                          <a:latin typeface="宋体" panose="02010600030101010101" pitchFamily="2" charset="-122"/>
                        </a:rPr>
                        <a:t>不同经</a:t>
                      </a:r>
                    </a:p>
                    <a:p>
                      <a:pPr marL="0" lvl="0" indent="0">
                        <a:lnSpc>
                          <a:spcPct val="100000"/>
                        </a:lnSpc>
                        <a:spcBef>
                          <a:spcPct val="0"/>
                        </a:spcBef>
                        <a:buFontTx/>
                        <a:buNone/>
                      </a:pPr>
                      <a:r>
                        <a:rPr lang="zh-CN" altLang="en-US" sz="2600" b="1" dirty="0">
                          <a:latin typeface="宋体" panose="02010600030101010101" pitchFamily="2" charset="-122"/>
                        </a:rPr>
                        <a:t>济成分还可以自愿实行多种形式的联合</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09320">
                <a:tc vMerge="1">
                  <a:txBody>
                    <a:bodyPr/>
                    <a:lstStyle/>
                    <a:p>
                      <a:endParaRPr lang="zh-CN"/>
                    </a:p>
                  </a:txBody>
                  <a:tcP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分配制</a:t>
                      </a:r>
                    </a:p>
                    <a:p>
                      <a:pPr marL="0" lvl="0" indent="0">
                        <a:lnSpc>
                          <a:spcPct val="100000"/>
                        </a:lnSpc>
                        <a:spcBef>
                          <a:spcPct val="0"/>
                        </a:spcBef>
                        <a:buFontTx/>
                        <a:buNone/>
                      </a:pPr>
                      <a:r>
                        <a:rPr lang="zh-CN" altLang="en-US" sz="2600" b="1" dirty="0">
                          <a:latin typeface="宋体" panose="02010600030101010101" pitchFamily="2" charset="-122"/>
                        </a:rPr>
                        <a:t>度上</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坚持以按劳分配为主体、多种分配方式并存的</a:t>
                      </a:r>
                    </a:p>
                    <a:p>
                      <a:pPr marL="0" lvl="0" indent="0">
                        <a:lnSpc>
                          <a:spcPct val="100000"/>
                        </a:lnSpc>
                        <a:spcBef>
                          <a:spcPct val="0"/>
                        </a:spcBef>
                        <a:buFontTx/>
                        <a:buNone/>
                      </a:pPr>
                      <a:r>
                        <a:rPr lang="zh-CN" altLang="en-US" sz="2600" b="1" dirty="0">
                          <a:latin typeface="宋体" panose="02010600030101010101" pitchFamily="2" charset="-122"/>
                        </a:rPr>
                        <a:t>分配制度</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306513">
                <a:tc vMerge="1">
                  <a:txBody>
                    <a:bodyPr/>
                    <a:lstStyle/>
                    <a:p>
                      <a:endParaRPr lang="zh-CN"/>
                    </a:p>
                  </a:txBody>
                  <a:tcP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B w="28575" cap="flat" cmpd="sng">
                      <a:solidFill>
                        <a:schemeClr val="tx1"/>
                      </a:solidFill>
                      <a:prstDash val="solid"/>
                      <a:headEnd type="none" w="med" len="med"/>
                      <a:tailEnd type="none" w="med" len="med"/>
                    </a:lnB>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宏观调</a:t>
                      </a:r>
                    </a:p>
                    <a:p>
                      <a:pPr marL="0" lvl="0" indent="0">
                        <a:lnSpc>
                          <a:spcPct val="100000"/>
                        </a:lnSpc>
                        <a:spcBef>
                          <a:spcPct val="0"/>
                        </a:spcBef>
                        <a:buFontTx/>
                        <a:buNone/>
                      </a:pPr>
                      <a:r>
                        <a:rPr lang="zh-CN" altLang="en-US" sz="2600" b="1" dirty="0">
                          <a:latin typeface="宋体" panose="02010600030101010101" pitchFamily="2" charset="-122"/>
                        </a:rPr>
                        <a:t>控上</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能有效地把当前利益与长远利益、局部利益与</a:t>
                      </a:r>
                    </a:p>
                    <a:p>
                      <a:pPr marL="0" lvl="0" indent="0">
                        <a:lnSpc>
                          <a:spcPct val="100000"/>
                        </a:lnSpc>
                        <a:spcBef>
                          <a:spcPct val="0"/>
                        </a:spcBef>
                        <a:buFontTx/>
                        <a:buNone/>
                      </a:pPr>
                      <a:r>
                        <a:rPr lang="zh-CN" altLang="en-US" sz="2600" b="1" dirty="0">
                          <a:latin typeface="宋体" panose="02010600030101010101" pitchFamily="2" charset="-122"/>
                        </a:rPr>
                        <a:t>整体利益结合起来</a:t>
                      </a:r>
                      <a:r>
                        <a:rPr lang="en-US" altLang="zh-CN" sz="2600" b="1">
                          <a:latin typeface="宋体" panose="02010600030101010101" pitchFamily="2" charset="-122"/>
                        </a:rPr>
                        <a:t>,</a:t>
                      </a:r>
                      <a:r>
                        <a:rPr lang="zh-CN" altLang="en-US" sz="2600" b="1" dirty="0">
                          <a:latin typeface="宋体" panose="02010600030101010101" pitchFamily="2" charset="-122"/>
                        </a:rPr>
                        <a:t>更好地发挥计划与市场两种</a:t>
                      </a:r>
                    </a:p>
                    <a:p>
                      <a:pPr marL="0" lvl="0" indent="0">
                        <a:lnSpc>
                          <a:spcPct val="100000"/>
                        </a:lnSpc>
                        <a:spcBef>
                          <a:spcPct val="0"/>
                        </a:spcBef>
                        <a:buFontTx/>
                        <a:buNone/>
                      </a:pPr>
                      <a:r>
                        <a:rPr lang="zh-CN" altLang="en-US" sz="2600" b="1" dirty="0">
                          <a:latin typeface="宋体" panose="02010600030101010101" pitchFamily="2" charset="-122"/>
                        </a:rPr>
                        <a:t>手段的优势</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62" name="文本框 3010561"/>
          <p:cNvSpPr txBox="1"/>
          <p:nvPr/>
        </p:nvSpPr>
        <p:spPr>
          <a:xfrm>
            <a:off x="254000" y="365125"/>
            <a:ext cx="11634788" cy="712788"/>
          </a:xfrm>
          <a:prstGeom prst="rect">
            <a:avLst/>
          </a:prstGeom>
          <a:noFill/>
          <a:ln w="9525">
            <a:noFill/>
          </a:ln>
        </p:spPr>
        <p:txBody>
          <a:bodyPr lIns="117176" tIns="58589" rIns="117176" bIns="58589">
            <a:spAutoFit/>
          </a:bodyPr>
          <a:lstStyle/>
          <a:p>
            <a:pPr defTabSz="1171575"/>
            <a:endParaRPr dirty="0">
              <a:latin typeface="宋体" panose="02010600030101010101" pitchFamily="2" charset="-122"/>
              <a:ea typeface="Times New Roman" panose="02020603050405020304" pitchFamily="18" charset="0"/>
            </a:endParaRPr>
          </a:p>
        </p:txBody>
      </p:sp>
      <p:graphicFrame>
        <p:nvGraphicFramePr>
          <p:cNvPr id="3010587" name="表格 3010586"/>
          <p:cNvGraphicFramePr/>
          <p:nvPr/>
        </p:nvGraphicFramePr>
        <p:xfrm>
          <a:off x="336550" y="1092200"/>
          <a:ext cx="11579225" cy="2497138"/>
        </p:xfrm>
        <a:graphic>
          <a:graphicData uri="http://schemas.openxmlformats.org/drawingml/2006/table">
            <a:tbl>
              <a:tblPr/>
              <a:tblGrid>
                <a:gridCol w="2603500">
                  <a:extLst>
                    <a:ext uri="{9D8B030D-6E8A-4147-A177-3AD203B41FA5}">
                      <a16:colId xmlns:a16="http://schemas.microsoft.com/office/drawing/2014/main" val="20000"/>
                    </a:ext>
                  </a:extLst>
                </a:gridCol>
                <a:gridCol w="8975725">
                  <a:extLst>
                    <a:ext uri="{9D8B030D-6E8A-4147-A177-3AD203B41FA5}">
                      <a16:colId xmlns:a16="http://schemas.microsoft.com/office/drawing/2014/main" val="20001"/>
                    </a:ext>
                  </a:extLst>
                </a:gridCol>
              </a:tblGrid>
              <a:tr h="249713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10000"/>
                        </a:lnSpc>
                        <a:spcBef>
                          <a:spcPct val="0"/>
                        </a:spcBef>
                        <a:buFontTx/>
                        <a:buNone/>
                      </a:pPr>
                      <a:r>
                        <a:rPr lang="en-US" altLang="zh-CN" sz="2600" b="1">
                          <a:latin typeface="宋体" panose="02010600030101010101" pitchFamily="2" charset="-122"/>
                        </a:rPr>
                        <a:t>3.</a:t>
                      </a:r>
                      <a:r>
                        <a:rPr lang="zh-CN" altLang="en-US" sz="2600" b="1" dirty="0">
                          <a:latin typeface="宋体" panose="02010600030101010101" pitchFamily="2" charset="-122"/>
                        </a:rPr>
                        <a:t>从实践意义</a:t>
                      </a:r>
                    </a:p>
                    <a:p>
                      <a:pPr marL="0" lvl="0" indent="0">
                        <a:lnSpc>
                          <a:spcPct val="110000"/>
                        </a:lnSpc>
                        <a:spcBef>
                          <a:spcPct val="0"/>
                        </a:spcBef>
                        <a:buFontTx/>
                        <a:buNone/>
                      </a:pPr>
                      <a:r>
                        <a:rPr lang="zh-CN" altLang="en-US" sz="2600" b="1" dirty="0">
                          <a:latin typeface="宋体" panose="02010600030101010101" pitchFamily="2" charset="-122"/>
                        </a:rPr>
                        <a:t>看</a:t>
                      </a:r>
                      <a:endParaRPr lang="zh-CN" altLang="en-US" sz="2600" b="1" dirty="0">
                        <a:latin typeface="宋体" panose="02010600030101010101" pitchFamily="2" charset="-122"/>
                        <a:cs typeface="Times New Roman" panose="02020603050405020304" pitchFamily="18" charset="0"/>
                      </a:endParaRPr>
                    </a:p>
                    <a:p>
                      <a:pPr marL="0" lvl="0" indent="0" eaLnBrk="0" hangingPunct="0">
                        <a:lnSpc>
                          <a:spcPct val="110000"/>
                        </a:lnSpc>
                        <a:spcBef>
                          <a:spcPct val="0"/>
                        </a:spcBef>
                        <a:buFontTx/>
                        <a:buNone/>
                      </a:pPr>
                      <a:r>
                        <a:rPr lang="en-US" altLang="zh-CN" sz="2600" b="1">
                          <a:latin typeface="宋体" panose="02010600030101010101" pitchFamily="2" charset="-122"/>
                        </a:rPr>
                        <a:t>——</a:t>
                      </a:r>
                      <a:r>
                        <a:rPr lang="zh-CN" altLang="en-US" sz="2600" b="1" dirty="0">
                          <a:latin typeface="宋体" panose="02010600030101010101" pitchFamily="2" charset="-122"/>
                        </a:rPr>
                        <a:t>是社会主</a:t>
                      </a:r>
                    </a:p>
                    <a:p>
                      <a:pPr marL="0" lvl="0" indent="0" eaLnBrk="0" hangingPunct="0">
                        <a:lnSpc>
                          <a:spcPct val="110000"/>
                        </a:lnSpc>
                        <a:spcBef>
                          <a:spcPct val="0"/>
                        </a:spcBef>
                        <a:buFontTx/>
                        <a:buNone/>
                      </a:pPr>
                      <a:r>
                        <a:rPr lang="zh-CN" altLang="en-US" sz="2600" b="1" dirty="0">
                          <a:latin typeface="宋体" panose="02010600030101010101" pitchFamily="2" charset="-122"/>
                        </a:rPr>
                        <a:t>义理论的创新</a:t>
                      </a:r>
                      <a:r>
                        <a:rPr lang="en-US" altLang="zh-CN" sz="2600" b="1">
                          <a:latin typeface="宋体" panose="02010600030101010101" pitchFamily="2" charset="-122"/>
                        </a:rPr>
                        <a:t>,</a:t>
                      </a:r>
                    </a:p>
                    <a:p>
                      <a:pPr marL="0" lvl="0" indent="0" eaLnBrk="0" hangingPunct="0">
                        <a:lnSpc>
                          <a:spcPct val="110000"/>
                        </a:lnSpc>
                        <a:spcBef>
                          <a:spcPct val="0"/>
                        </a:spcBef>
                        <a:buFontTx/>
                        <a:buNone/>
                      </a:pPr>
                      <a:r>
                        <a:rPr lang="zh-CN" altLang="en-US" sz="2600" b="1" dirty="0">
                          <a:latin typeface="宋体" panose="02010600030101010101" pitchFamily="2" charset="-122"/>
                        </a:rPr>
                        <a:t>解放和发展了</a:t>
                      </a:r>
                    </a:p>
                    <a:p>
                      <a:pPr marL="0" lvl="0" indent="0" eaLnBrk="0" hangingPunct="0">
                        <a:lnSpc>
                          <a:spcPct val="110000"/>
                        </a:lnSpc>
                        <a:spcBef>
                          <a:spcPct val="0"/>
                        </a:spcBef>
                        <a:buFontTx/>
                        <a:buNone/>
                      </a:pPr>
                      <a:r>
                        <a:rPr lang="zh-CN" altLang="en-US" sz="2600" b="1" dirty="0">
                          <a:latin typeface="宋体" panose="02010600030101010101" pitchFamily="2" charset="-122"/>
                        </a:rPr>
                        <a:t>生产力</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10000"/>
                        </a:lnSpc>
                        <a:spcBef>
                          <a:spcPct val="0"/>
                        </a:spcBef>
                        <a:buFontTx/>
                        <a:buNone/>
                      </a:pPr>
                      <a:r>
                        <a:rPr lang="en-US" altLang="zh-CN" sz="2600" b="1">
                          <a:latin typeface="宋体" panose="02010600030101010101" pitchFamily="2" charset="-122"/>
                        </a:rPr>
                        <a:t>(1)</a:t>
                      </a:r>
                      <a:r>
                        <a:rPr lang="zh-CN" altLang="en-US" sz="2600" b="1" dirty="0">
                          <a:latin typeface="宋体" panose="02010600030101010101" pitchFamily="2" charset="-122"/>
                        </a:rPr>
                        <a:t>社会主义市场经济体制是以邓小平为代表的中国共产党</a:t>
                      </a:r>
                    </a:p>
                    <a:p>
                      <a:pPr marL="0" lvl="0" indent="0">
                        <a:lnSpc>
                          <a:spcPct val="110000"/>
                        </a:lnSpc>
                        <a:spcBef>
                          <a:spcPct val="0"/>
                        </a:spcBef>
                        <a:buFontTx/>
                        <a:buNone/>
                      </a:pPr>
                      <a:r>
                        <a:rPr lang="zh-CN" altLang="en-US" sz="2600" b="1" dirty="0">
                          <a:latin typeface="宋体" panose="02010600030101010101" pitchFamily="2" charset="-122"/>
                        </a:rPr>
                        <a:t>人对马克思主义经济理论的丰富和发展</a:t>
                      </a:r>
                      <a:endParaRPr lang="zh-CN" altLang="en-US" sz="2600" b="1" dirty="0">
                        <a:latin typeface="宋体" panose="02010600030101010101" pitchFamily="2" charset="-122"/>
                        <a:cs typeface="Times New Roman" panose="02020603050405020304" pitchFamily="18" charset="0"/>
                      </a:endParaRPr>
                    </a:p>
                    <a:p>
                      <a:pPr marL="0" lvl="0" indent="0" eaLnBrk="0" hangingPunct="0">
                        <a:lnSpc>
                          <a:spcPct val="110000"/>
                        </a:lnSpc>
                        <a:spcBef>
                          <a:spcPct val="0"/>
                        </a:spcBef>
                        <a:buFontTx/>
                        <a:buNone/>
                      </a:pPr>
                      <a:r>
                        <a:rPr lang="en-US" altLang="zh-CN" sz="2600" b="1">
                          <a:latin typeface="宋体" panose="02010600030101010101" pitchFamily="2" charset="-122"/>
                        </a:rPr>
                        <a:t>(2)</a:t>
                      </a:r>
                      <a:r>
                        <a:rPr lang="zh-CN" altLang="en-US" sz="2600" b="1" dirty="0">
                          <a:latin typeface="宋体" panose="02010600030101010101" pitchFamily="2" charset="-122"/>
                        </a:rPr>
                        <a:t>建立社会主义市场经济体制能充分调动各种积极因素</a:t>
                      </a:r>
                      <a:r>
                        <a:rPr lang="en-US" altLang="zh-CN" sz="2600" b="1">
                          <a:latin typeface="宋体" panose="02010600030101010101" pitchFamily="2" charset="-122"/>
                        </a:rPr>
                        <a:t>,</a:t>
                      </a:r>
                    </a:p>
                    <a:p>
                      <a:pPr marL="0" lvl="0" indent="0" eaLnBrk="0" hangingPunct="0">
                        <a:lnSpc>
                          <a:spcPct val="110000"/>
                        </a:lnSpc>
                        <a:spcBef>
                          <a:spcPct val="0"/>
                        </a:spcBef>
                        <a:buFontTx/>
                        <a:buNone/>
                      </a:pPr>
                      <a:r>
                        <a:rPr lang="zh-CN" altLang="en-US" sz="2600" b="1" dirty="0">
                          <a:latin typeface="宋体" panose="02010600030101010101" pitchFamily="2" charset="-122"/>
                        </a:rPr>
                        <a:t>加速我国现代化建设的进程</a:t>
                      </a:r>
                      <a:r>
                        <a:rPr lang="en-US" altLang="zh-CN" sz="2600" b="1">
                          <a:latin typeface="宋体" panose="02010600030101010101" pitchFamily="2" charset="-122"/>
                        </a:rPr>
                        <a:t>,</a:t>
                      </a:r>
                      <a:r>
                        <a:rPr lang="zh-CN" altLang="en-US" sz="2600" b="1" dirty="0">
                          <a:latin typeface="宋体" panose="02010600030101010101" pitchFamily="2" charset="-122"/>
                        </a:rPr>
                        <a:t>最终实现共同富裕</a:t>
                      </a:r>
                      <a:endParaRPr lang="zh-CN" altLang="en-US" sz="2600" b="1" dirty="0">
                        <a:latin typeface="宋体" panose="02010600030101010101" pitchFamily="2" charset="-122"/>
                        <a:cs typeface="Times New Roman" panose="02020603050405020304" pitchFamily="18" charset="0"/>
                      </a:endParaRPr>
                    </a:p>
                    <a:p>
                      <a:pPr marL="0" lvl="0" indent="0" eaLnBrk="0" hangingPunct="0">
                        <a:lnSpc>
                          <a:spcPct val="110000"/>
                        </a:lnSpc>
                        <a:spcBef>
                          <a:spcPct val="0"/>
                        </a:spcBef>
                        <a:buFontTx/>
                        <a:buNone/>
                      </a:pPr>
                      <a:r>
                        <a:rPr lang="en-US" altLang="zh-CN" sz="2600" b="1">
                          <a:latin typeface="宋体" panose="02010600030101010101" pitchFamily="2" charset="-122"/>
                        </a:rPr>
                        <a:t>(3)</a:t>
                      </a:r>
                      <a:r>
                        <a:rPr lang="zh-CN" altLang="en-US" sz="2600" b="1" dirty="0">
                          <a:latin typeface="宋体" panose="02010600030101010101" pitchFamily="2" charset="-122"/>
                        </a:rPr>
                        <a:t>建立社会主义市场经济体制是我国适应经济全球化的重</a:t>
                      </a:r>
                    </a:p>
                    <a:p>
                      <a:pPr marL="0" lvl="0" indent="0" eaLnBrk="0" hangingPunct="0">
                        <a:lnSpc>
                          <a:spcPct val="110000"/>
                        </a:lnSpc>
                        <a:spcBef>
                          <a:spcPct val="0"/>
                        </a:spcBef>
                        <a:buFontTx/>
                        <a:buNone/>
                      </a:pPr>
                      <a:r>
                        <a:rPr lang="zh-CN" altLang="en-US" sz="2600" b="1" dirty="0">
                          <a:latin typeface="宋体" panose="02010600030101010101" pitchFamily="2" charset="-122"/>
                        </a:rPr>
                        <a:t>要举措</a:t>
                      </a:r>
                      <a:r>
                        <a:rPr lang="en-US" altLang="zh-CN" sz="2600" b="1">
                          <a:latin typeface="宋体" panose="02010600030101010101" pitchFamily="2" charset="-122"/>
                        </a:rPr>
                        <a:t>,</a:t>
                      </a:r>
                      <a:r>
                        <a:rPr lang="zh-CN" altLang="en-US" sz="2600" b="1" dirty="0">
                          <a:latin typeface="宋体" panose="02010600030101010101" pitchFamily="2" charset="-122"/>
                        </a:rPr>
                        <a:t>有利于推动经济全球化的发展</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4674" name="文本框 2844673"/>
          <p:cNvSpPr txBox="1"/>
          <p:nvPr/>
        </p:nvSpPr>
        <p:spPr>
          <a:xfrm>
            <a:off x="277495" y="217805"/>
            <a:ext cx="5059680" cy="2517140"/>
          </a:xfrm>
          <a:prstGeom prst="rect">
            <a:avLst/>
          </a:prstGeom>
          <a:noFill/>
          <a:ln w="9525">
            <a:noFill/>
          </a:ln>
        </p:spPr>
        <p:txBody>
          <a:bodyPr wrap="square" lIns="117176" tIns="58589" rIns="117176" bIns="58589">
            <a:spAutoFit/>
          </a:bodyPr>
          <a:lstStyle/>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考向三　共和国时期的思想文化</a:t>
            </a:r>
            <a:endPar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析考点主题突破</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一、</a:t>
            </a:r>
            <a:r>
              <a:rPr lang="en-US" altLang="zh-CN">
                <a:latin typeface="宋体" panose="02010600030101010101" pitchFamily="2" charset="-122"/>
                <a:ea typeface="宋体" panose="02010600030101010101" pitchFamily="2" charset="-122"/>
                <a:cs typeface="Times New Roman" panose="02020603050405020304" pitchFamily="18" charset="0"/>
              </a:rPr>
              <a:t>20</a:t>
            </a:r>
            <a:r>
              <a:rPr lang="zh-CN" altLang="en-US" dirty="0">
                <a:latin typeface="宋体" panose="02010600030101010101" pitchFamily="2" charset="-122"/>
                <a:ea typeface="宋体" panose="02010600030101010101" pitchFamily="2" charset="-122"/>
                <a:cs typeface="Times New Roman" panose="02020603050405020304" pitchFamily="18" charset="0"/>
              </a:rPr>
              <a:t>世纪以来中国重大思想理论成果</a:t>
            </a:r>
            <a:endParaRPr lang="zh-CN" altLang="en-US" dirty="0">
              <a:latin typeface="宋体" panose="02010600030101010101" pitchFamily="2" charset="-122"/>
              <a:ea typeface="Times New Roman" panose="02020603050405020304" pitchFamily="18" charset="0"/>
            </a:endParaRPr>
          </a:p>
        </p:txBody>
      </p:sp>
      <p:pic>
        <p:nvPicPr>
          <p:cNvPr id="2844675" name="21lslt47.jpg" descr="id:2147506037;FounderCES"/>
          <p:cNvPicPr>
            <a:picLocks noChangeAspect="1"/>
          </p:cNvPicPr>
          <p:nvPr/>
        </p:nvPicPr>
        <p:blipFill>
          <a:blip r:embed="rId2"/>
          <a:stretch>
            <a:fillRect/>
          </a:stretch>
        </p:blipFill>
        <p:spPr>
          <a:xfrm>
            <a:off x="5216525" y="644525"/>
            <a:ext cx="6771005" cy="591439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5698" name="文本框 2845697"/>
          <p:cNvSpPr txBox="1"/>
          <p:nvPr/>
        </p:nvSpPr>
        <p:spPr>
          <a:xfrm>
            <a:off x="0" y="89853"/>
            <a:ext cx="11533188" cy="670560"/>
          </a:xfrm>
          <a:prstGeom prst="rect">
            <a:avLst/>
          </a:prstGeom>
          <a:noFill/>
          <a:ln w="9525">
            <a:noFill/>
          </a:ln>
        </p:spPr>
        <p:txBody>
          <a:bodyPr lIns="117176" tIns="58589" rIns="117176" bIns="58589">
            <a:spAutoFit/>
          </a:bodyPr>
          <a:lstStyle/>
          <a:p>
            <a:pPr defTabSz="1171575"/>
            <a:r>
              <a:rPr lang="zh-CN" altLang="en-US" sz="2400" dirty="0">
                <a:latin typeface="宋体" panose="02010600030101010101" pitchFamily="2" charset="-122"/>
                <a:ea typeface="宋体" panose="02010600030101010101" pitchFamily="2" charset="-122"/>
                <a:cs typeface="Times New Roman" panose="02020603050405020304" pitchFamily="18" charset="0"/>
              </a:rPr>
              <a:t>　　二、毛泽东思想、邓小平理论的特点（略）</a:t>
            </a:r>
          </a:p>
        </p:txBody>
      </p:sp>
      <p:graphicFrame>
        <p:nvGraphicFramePr>
          <p:cNvPr id="2845850" name="表格 2845849"/>
          <p:cNvGraphicFramePr/>
          <p:nvPr>
            <p:custDataLst>
              <p:tags r:id="rId1"/>
            </p:custDataLst>
          </p:nvPr>
        </p:nvGraphicFramePr>
        <p:xfrm>
          <a:off x="307975" y="758190"/>
          <a:ext cx="11523980" cy="4152265"/>
        </p:xfrm>
        <a:graphic>
          <a:graphicData uri="http://schemas.openxmlformats.org/drawingml/2006/table">
            <a:tbl>
              <a:tblPr/>
              <a:tblGrid>
                <a:gridCol w="928688">
                  <a:extLst>
                    <a:ext uri="{9D8B030D-6E8A-4147-A177-3AD203B41FA5}">
                      <a16:colId xmlns:a16="http://schemas.microsoft.com/office/drawing/2014/main" val="20000"/>
                    </a:ext>
                  </a:extLst>
                </a:gridCol>
                <a:gridCol w="2190750">
                  <a:extLst>
                    <a:ext uri="{9D8B030D-6E8A-4147-A177-3AD203B41FA5}">
                      <a16:colId xmlns:a16="http://schemas.microsoft.com/office/drawing/2014/main" val="20001"/>
                    </a:ext>
                  </a:extLst>
                </a:gridCol>
                <a:gridCol w="4557712">
                  <a:extLst>
                    <a:ext uri="{9D8B030D-6E8A-4147-A177-3AD203B41FA5}">
                      <a16:colId xmlns:a16="http://schemas.microsoft.com/office/drawing/2014/main" val="20002"/>
                    </a:ext>
                  </a:extLst>
                </a:gridCol>
                <a:gridCol w="3846513">
                  <a:extLst>
                    <a:ext uri="{9D8B030D-6E8A-4147-A177-3AD203B41FA5}">
                      <a16:colId xmlns:a16="http://schemas.microsoft.com/office/drawing/2014/main" val="20003"/>
                    </a:ext>
                  </a:extLst>
                </a:gridCol>
              </a:tblGrid>
              <a:tr h="512763">
                <a:tc gridSpan="2">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项目</a:t>
                      </a:r>
                    </a:p>
                  </a:txBody>
                  <a:tcPr marL="117235" marR="117235" marT="58618" marB="58618" anchor="ctr">
                    <a:lnL w="2540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2540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hMerge="1">
                  <a:txBody>
                    <a:bodyPr/>
                    <a:lstStyle/>
                    <a:p>
                      <a:endParaRPr lang="zh-CN"/>
                    </a:p>
                  </a:txBody>
                  <a:tcPr>
                    <a:lnR w="0" cap="flat" cmpd="sng">
                      <a:solidFill>
                        <a:srgbClr val="000000"/>
                      </a:solidFill>
                      <a:prstDash val="solid"/>
                      <a:headEnd type="none" w="med" len="med"/>
                      <a:tailEnd type="none" w="med" len="med"/>
                    </a:lnR>
                    <a:lnT w="2540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毛泽东思想</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2540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邓小平理论</a:t>
                      </a:r>
                    </a:p>
                  </a:txBody>
                  <a:tcPr marL="117235" marR="117235" marT="58618" marB="58618" anchor="ctr">
                    <a:lnL w="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2540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09637">
                <a:tc rowSpan="4">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不</a:t>
                      </a:r>
                      <a:endParaRPr lang="zh-CN" altLang="en-US" sz="2400" b="1" dirty="0">
                        <a:latin typeface="宋体" panose="02010600030101010101" pitchFamily="2" charset="-122"/>
                        <a:cs typeface="Times New Roman" panose="02020603050405020304" pitchFamily="18" charset="0"/>
                      </a:endParaRPr>
                    </a:p>
                    <a:p>
                      <a:pPr marL="0" lvl="0" indent="0" algn="ctr" eaLnBrk="0" hangingPunct="0">
                        <a:lnSpc>
                          <a:spcPct val="100000"/>
                        </a:lnSpc>
                        <a:spcBef>
                          <a:spcPct val="0"/>
                        </a:spcBef>
                        <a:buFontTx/>
                        <a:buNone/>
                      </a:pPr>
                      <a:r>
                        <a:rPr lang="zh-CN" altLang="en-US" sz="2400" b="1" dirty="0">
                          <a:latin typeface="宋体" panose="02010600030101010101" pitchFamily="2" charset="-122"/>
                        </a:rPr>
                        <a:t>同</a:t>
                      </a:r>
                      <a:endParaRPr lang="zh-CN" altLang="en-US" sz="2400" b="1" dirty="0">
                        <a:latin typeface="宋体" panose="02010600030101010101" pitchFamily="2" charset="-122"/>
                        <a:cs typeface="Times New Roman" panose="02020603050405020304" pitchFamily="18" charset="0"/>
                      </a:endParaRPr>
                    </a:p>
                    <a:p>
                      <a:pPr marL="0" lvl="0" indent="0" algn="ctr" eaLnBrk="0" hangingPunct="0">
                        <a:lnSpc>
                          <a:spcPct val="100000"/>
                        </a:lnSpc>
                        <a:spcBef>
                          <a:spcPct val="0"/>
                        </a:spcBef>
                        <a:buFontTx/>
                        <a:buNone/>
                      </a:pPr>
                      <a:r>
                        <a:rPr lang="zh-CN" altLang="en-US" sz="2400" b="1" dirty="0">
                          <a:latin typeface="宋体" panose="02010600030101010101" pitchFamily="2" charset="-122"/>
                        </a:rPr>
                        <a:t>点</a:t>
                      </a:r>
                    </a:p>
                  </a:txBody>
                  <a:tcPr marL="117235" marR="117235" marT="58618" marB="58618" anchor="ctr">
                    <a:lnL w="2540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创立者</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以毛泽东为核心的党的第一</a:t>
                      </a:r>
                    </a:p>
                    <a:p>
                      <a:pPr marL="0" lvl="0" indent="0">
                        <a:lnSpc>
                          <a:spcPct val="100000"/>
                        </a:lnSpc>
                        <a:spcBef>
                          <a:spcPct val="0"/>
                        </a:spcBef>
                        <a:buFontTx/>
                        <a:buNone/>
                      </a:pPr>
                      <a:r>
                        <a:rPr lang="zh-CN" altLang="en-US" sz="2400" b="1" dirty="0">
                          <a:latin typeface="宋体" panose="02010600030101010101" pitchFamily="2" charset="-122"/>
                        </a:rPr>
                        <a:t>代领导集体</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以邓小平为核心的党的</a:t>
                      </a:r>
                    </a:p>
                    <a:p>
                      <a:pPr marL="0" lvl="0" indent="0">
                        <a:lnSpc>
                          <a:spcPct val="100000"/>
                        </a:lnSpc>
                        <a:spcBef>
                          <a:spcPct val="0"/>
                        </a:spcBef>
                        <a:buFontTx/>
                        <a:buNone/>
                      </a:pPr>
                      <a:r>
                        <a:rPr lang="zh-CN" altLang="en-US" sz="2400" b="1" dirty="0">
                          <a:latin typeface="宋体" panose="02010600030101010101" pitchFamily="2" charset="-122"/>
                        </a:rPr>
                        <a:t>第二代领导集体</a:t>
                      </a:r>
                    </a:p>
                  </a:txBody>
                  <a:tcPr marL="117235" marR="117235" marT="58618" marB="58618" anchor="ctr">
                    <a:lnL w="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09638">
                <a:tc vMerge="1">
                  <a:txBody>
                    <a:bodyPr/>
                    <a:lstStyle/>
                    <a:p>
                      <a:endParaRPr lang="zh-CN"/>
                    </a:p>
                  </a:txBody>
                  <a:tcPr>
                    <a:lnL w="2540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解决问题</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新民主主义革命的道路及社</a:t>
                      </a:r>
                    </a:p>
                    <a:p>
                      <a:pPr marL="0" lvl="0" indent="0">
                        <a:lnSpc>
                          <a:spcPct val="100000"/>
                        </a:lnSpc>
                        <a:spcBef>
                          <a:spcPct val="0"/>
                        </a:spcBef>
                        <a:buFontTx/>
                        <a:buNone/>
                      </a:pPr>
                      <a:r>
                        <a:rPr lang="zh-CN" altLang="en-US" sz="2400" b="1" dirty="0">
                          <a:latin typeface="宋体" panose="02010600030101010101" pitchFamily="2" charset="-122"/>
                        </a:rPr>
                        <a:t>会主义改造和建设</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什么是社会主义</a:t>
                      </a:r>
                      <a:r>
                        <a:rPr lang="en-US" altLang="zh-CN" sz="2400" b="1">
                          <a:latin typeface="宋体" panose="02010600030101010101" pitchFamily="2" charset="-122"/>
                        </a:rPr>
                        <a:t>,</a:t>
                      </a:r>
                      <a:r>
                        <a:rPr lang="zh-CN" altLang="en-US" sz="2400" b="1" dirty="0">
                          <a:latin typeface="宋体" panose="02010600030101010101" pitchFamily="2" charset="-122"/>
                        </a:rPr>
                        <a:t>怎样</a:t>
                      </a:r>
                    </a:p>
                    <a:p>
                      <a:pPr marL="0" lvl="0" indent="0">
                        <a:lnSpc>
                          <a:spcPct val="100000"/>
                        </a:lnSpc>
                        <a:spcBef>
                          <a:spcPct val="0"/>
                        </a:spcBef>
                        <a:buFontTx/>
                        <a:buNone/>
                      </a:pPr>
                      <a:r>
                        <a:rPr lang="zh-CN" altLang="en-US" sz="2400" b="1" dirty="0">
                          <a:latin typeface="宋体" panose="02010600030101010101" pitchFamily="2" charset="-122"/>
                        </a:rPr>
                        <a:t>建设社会主义</a:t>
                      </a:r>
                    </a:p>
                  </a:txBody>
                  <a:tcPr marL="117235" marR="117235" marT="58618" marB="58618" anchor="ctr">
                    <a:lnL w="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12762">
                <a:tc vMerge="1">
                  <a:txBody>
                    <a:bodyPr/>
                    <a:lstStyle/>
                    <a:p>
                      <a:endParaRPr lang="zh-CN"/>
                    </a:p>
                  </a:txBody>
                  <a:tcPr>
                    <a:lnL w="2540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思想精髓</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实事求是</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解放思想、实事求是</a:t>
                      </a:r>
                    </a:p>
                  </a:txBody>
                  <a:tcPr marL="117235" marR="117235" marT="58618" marB="58618" anchor="ctr">
                    <a:lnL w="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306513">
                <a:tc vMerge="1">
                  <a:txBody>
                    <a:bodyPr/>
                    <a:lstStyle/>
                    <a:p>
                      <a:endParaRPr lang="zh-CN"/>
                    </a:p>
                  </a:txBody>
                  <a:tcPr>
                    <a:lnL w="2540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B w="25400" cap="flat" cmpd="sng">
                      <a:solidFill>
                        <a:srgbClr val="000000"/>
                      </a:solidFill>
                      <a:prstDash val="solid"/>
                      <a:headEnd type="none" w="med" len="med"/>
                      <a:tailEnd type="none" w="med" len="med"/>
                    </a:lnB>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历史作用</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指导新民主主义革命取得胜</a:t>
                      </a:r>
                    </a:p>
                    <a:p>
                      <a:pPr marL="0" lvl="0" indent="0">
                        <a:lnSpc>
                          <a:spcPct val="100000"/>
                        </a:lnSpc>
                        <a:spcBef>
                          <a:spcPct val="0"/>
                        </a:spcBef>
                        <a:buFontTx/>
                        <a:buNone/>
                      </a:pPr>
                      <a:r>
                        <a:rPr lang="zh-CN" altLang="en-US" sz="2400" b="1" dirty="0">
                          <a:latin typeface="宋体" panose="02010600030101010101" pitchFamily="2" charset="-122"/>
                        </a:rPr>
                        <a:t>利</a:t>
                      </a:r>
                      <a:r>
                        <a:rPr lang="en-US" altLang="zh-CN" sz="2400" b="1">
                          <a:latin typeface="宋体" panose="02010600030101010101" pitchFamily="2" charset="-122"/>
                        </a:rPr>
                        <a:t>,</a:t>
                      </a:r>
                      <a:r>
                        <a:rPr lang="zh-CN" altLang="en-US" sz="2400" b="1" dirty="0">
                          <a:latin typeface="宋体" panose="02010600030101010101" pitchFamily="2" charset="-122"/>
                        </a:rPr>
                        <a:t>建立了中华人民共和国</a:t>
                      </a:r>
                      <a:r>
                        <a:rPr lang="en-US" altLang="zh-CN" sz="2400" b="1">
                          <a:latin typeface="宋体" panose="02010600030101010101" pitchFamily="2" charset="-122"/>
                        </a:rPr>
                        <a:t>,</a:t>
                      </a:r>
                    </a:p>
                    <a:p>
                      <a:pPr marL="0" lvl="0" indent="0">
                        <a:lnSpc>
                          <a:spcPct val="100000"/>
                        </a:lnSpc>
                        <a:spcBef>
                          <a:spcPct val="0"/>
                        </a:spcBef>
                        <a:buFontTx/>
                        <a:buNone/>
                      </a:pPr>
                      <a:r>
                        <a:rPr lang="zh-CN" altLang="en-US" sz="2400" b="1" dirty="0">
                          <a:latin typeface="宋体" panose="02010600030101010101" pitchFamily="2" charset="-122"/>
                        </a:rPr>
                        <a:t>确立了社会主义制度</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指导改革开放和社会主</a:t>
                      </a:r>
                    </a:p>
                    <a:p>
                      <a:pPr marL="0" lvl="0" indent="0">
                        <a:lnSpc>
                          <a:spcPct val="100000"/>
                        </a:lnSpc>
                        <a:spcBef>
                          <a:spcPct val="0"/>
                        </a:spcBef>
                        <a:buFontTx/>
                        <a:buNone/>
                      </a:pPr>
                      <a:r>
                        <a:rPr lang="zh-CN" altLang="en-US" sz="2400" b="1" dirty="0">
                          <a:latin typeface="宋体" panose="02010600030101010101" pitchFamily="2" charset="-122"/>
                        </a:rPr>
                        <a:t>义现代化建设</a:t>
                      </a:r>
                      <a:r>
                        <a:rPr lang="en-US" altLang="zh-CN" sz="2400" b="1">
                          <a:latin typeface="宋体" panose="02010600030101010101" pitchFamily="2" charset="-122"/>
                        </a:rPr>
                        <a:t>,</a:t>
                      </a:r>
                      <a:r>
                        <a:rPr lang="zh-CN" altLang="en-US" sz="2400" b="1" dirty="0">
                          <a:latin typeface="宋体" panose="02010600030101010101" pitchFamily="2" charset="-122"/>
                        </a:rPr>
                        <a:t>开创中</a:t>
                      </a:r>
                    </a:p>
                    <a:p>
                      <a:pPr marL="0" lvl="0" indent="0">
                        <a:lnSpc>
                          <a:spcPct val="100000"/>
                        </a:lnSpc>
                        <a:spcBef>
                          <a:spcPct val="0"/>
                        </a:spcBef>
                        <a:buFontTx/>
                        <a:buNone/>
                      </a:pPr>
                      <a:r>
                        <a:rPr lang="zh-CN" altLang="en-US" sz="2400" b="1" dirty="0">
                          <a:latin typeface="宋体" panose="02010600030101010101" pitchFamily="2" charset="-122"/>
                        </a:rPr>
                        <a:t>国特色社会主义道路</a:t>
                      </a:r>
                    </a:p>
                  </a:txBody>
                  <a:tcPr marL="117235" marR="117235" marT="58618" marB="58618" anchor="ctr">
                    <a:lnL w="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graphicFrame>
        <p:nvGraphicFramePr>
          <p:cNvPr id="3011625" name="表格 3011624"/>
          <p:cNvGraphicFramePr/>
          <p:nvPr>
            <p:custDataLst>
              <p:tags r:id="rId2"/>
            </p:custDataLst>
          </p:nvPr>
        </p:nvGraphicFramePr>
        <p:xfrm>
          <a:off x="307975" y="4909503"/>
          <a:ext cx="11489055" cy="2098040"/>
        </p:xfrm>
        <a:graphic>
          <a:graphicData uri="http://schemas.openxmlformats.org/drawingml/2006/table">
            <a:tbl>
              <a:tblPr/>
              <a:tblGrid>
                <a:gridCol w="3129280">
                  <a:extLst>
                    <a:ext uri="{9D8B030D-6E8A-4147-A177-3AD203B41FA5}">
                      <a16:colId xmlns:a16="http://schemas.microsoft.com/office/drawing/2014/main" val="20000"/>
                    </a:ext>
                  </a:extLst>
                </a:gridCol>
                <a:gridCol w="8359458">
                  <a:extLst>
                    <a:ext uri="{9D8B030D-6E8A-4147-A177-3AD203B41FA5}">
                      <a16:colId xmlns:a16="http://schemas.microsoft.com/office/drawing/2014/main" val="20001"/>
                    </a:ext>
                  </a:extLst>
                </a:gridCol>
              </a:tblGrid>
              <a:tr h="130651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20000"/>
                        </a:lnSpc>
                        <a:spcBef>
                          <a:spcPct val="0"/>
                        </a:spcBef>
                        <a:buFontTx/>
                        <a:buNone/>
                      </a:pPr>
                      <a:r>
                        <a:rPr lang="zh-CN" altLang="en-US" sz="2600" b="1" dirty="0">
                          <a:latin typeface="宋体" panose="02010600030101010101" pitchFamily="2" charset="-122"/>
                        </a:rPr>
                        <a:t>相同点</a:t>
                      </a:r>
                      <a:endParaRPr lang="zh-CN" altLang="en-US" sz="2600" b="1" dirty="0">
                        <a:latin typeface="Arial" panose="020B0604020202020204" pitchFamily="34" charset="0"/>
                      </a:endParaRPr>
                    </a:p>
                  </a:txBody>
                  <a:tcPr marL="117235" marR="117235" marT="58618" marB="58618" anchor="ctr">
                    <a:lnL w="2540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20000"/>
                        </a:lnSpc>
                        <a:spcBef>
                          <a:spcPct val="0"/>
                        </a:spcBef>
                        <a:buFontTx/>
                        <a:buNone/>
                      </a:pPr>
                      <a:r>
                        <a:rPr lang="en-US" altLang="zh-CN" sz="2600" b="1">
                          <a:latin typeface="宋体" panose="02010600030101010101" pitchFamily="2" charset="-122"/>
                        </a:rPr>
                        <a:t>(1)</a:t>
                      </a:r>
                      <a:r>
                        <a:rPr lang="zh-CN" altLang="en-US" sz="2600" b="1" dirty="0">
                          <a:latin typeface="宋体" panose="02010600030101010101" pitchFamily="2" charset="-122"/>
                        </a:rPr>
                        <a:t>都是马克思主义同中国实际相结合的产物</a:t>
                      </a:r>
                      <a:r>
                        <a:rPr lang="en-US" altLang="zh-CN" sz="2600" b="1">
                          <a:latin typeface="宋体" panose="02010600030101010101" pitchFamily="2" charset="-122"/>
                        </a:rPr>
                        <a:t>,</a:t>
                      </a:r>
                      <a:r>
                        <a:rPr lang="zh-CN" altLang="en-US" sz="2600" b="1" dirty="0">
                          <a:latin typeface="宋体" panose="02010600030101010101" pitchFamily="2" charset="-122"/>
                        </a:rPr>
                        <a:t>是马克思主义中国化的发展</a:t>
                      </a:r>
                      <a:r>
                        <a:rPr lang="en-US" altLang="zh-CN" sz="2600" b="1">
                          <a:latin typeface="宋体" panose="02010600030101010101" pitchFamily="2" charset="-122"/>
                        </a:rPr>
                        <a:t>;(2)</a:t>
                      </a:r>
                      <a:r>
                        <a:rPr lang="zh-CN" altLang="en-US" sz="2600" b="1" dirty="0">
                          <a:latin typeface="宋体" panose="02010600030101010101" pitchFamily="2" charset="-122"/>
                        </a:rPr>
                        <a:t>都是中国共产党集体智慧的结晶</a:t>
                      </a:r>
                      <a:r>
                        <a:rPr lang="en-US" altLang="zh-CN" sz="2600" b="1">
                          <a:latin typeface="宋体" panose="02010600030101010101" pitchFamily="2" charset="-122"/>
                        </a:rPr>
                        <a:t>;(3)</a:t>
                      </a:r>
                      <a:r>
                        <a:rPr lang="zh-CN" altLang="en-US" sz="2600" b="1" dirty="0">
                          <a:latin typeface="宋体" panose="02010600030101010101" pitchFamily="2" charset="-122"/>
                        </a:rPr>
                        <a:t>其实质都是实事求是</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6722" name="文本框 2846721"/>
          <p:cNvSpPr txBox="1"/>
          <p:nvPr/>
        </p:nvSpPr>
        <p:spPr>
          <a:xfrm>
            <a:off x="278130" y="370840"/>
            <a:ext cx="11634788" cy="6118225"/>
          </a:xfrm>
          <a:prstGeom prst="rect">
            <a:avLst/>
          </a:prstGeom>
          <a:noFill/>
          <a:ln w="9525">
            <a:noFill/>
          </a:ln>
        </p:spPr>
        <p:txBody>
          <a:bodyPr lIns="117176" tIns="58589" rIns="117176" bIns="58589">
            <a:spAutoFit/>
          </a:bodyPr>
          <a:lstStyle/>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三、新时期中国的三大思想解放运动</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第一次思想解放运动指的是</a:t>
            </a:r>
            <a:r>
              <a:rPr lang="en-US" altLang="zh-CN">
                <a:solidFill>
                  <a:srgbClr val="FF0000"/>
                </a:solidFill>
                <a:latin typeface="微软雅黑" panose="020B0503020204020204" charset="-122"/>
                <a:ea typeface="微软雅黑" panose="020B0503020204020204" charset="-122"/>
                <a:cs typeface="微软雅黑" panose="020B0503020204020204" charset="-122"/>
              </a:rPr>
              <a:t>1978</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年</a:t>
            </a:r>
            <a:r>
              <a:rPr lang="en-US" altLang="zh-CN">
                <a:solidFill>
                  <a:srgbClr val="FF0000"/>
                </a:solidFill>
                <a:latin typeface="微软雅黑" panose="020B0503020204020204" charset="-122"/>
                <a:ea typeface="微软雅黑" panose="020B0503020204020204" charset="-122"/>
                <a:cs typeface="微软雅黑" panose="020B0503020204020204" charset="-122"/>
              </a:rPr>
              <a:t>5</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月思想理论界开展的“关于真理标准问题的讨论”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否定了“两个凡是”的错误观点</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肯定了“实践是检验真理的唯一标准”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打破了教条主义和个人崇拜对人们的思想束缚</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重新确立了马克思主义实事求是的思想路线。</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第二次思想解放运动指的是</a:t>
            </a:r>
            <a:r>
              <a:rPr lang="en-US" altLang="zh-CN">
                <a:solidFill>
                  <a:srgbClr val="FF0000"/>
                </a:solidFill>
                <a:latin typeface="微软雅黑" panose="020B0503020204020204" charset="-122"/>
                <a:ea typeface="微软雅黑" panose="020B0503020204020204" charset="-122"/>
                <a:cs typeface="微软雅黑" panose="020B0503020204020204" charset="-122"/>
              </a:rPr>
              <a:t>1992年邓小平“南方谈话”</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揭示了社会主义的本质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解决了困扰人们的姓“资”姓“社”的问题。</a:t>
            </a:r>
          </a:p>
          <a:p>
            <a:pPr algn="just" defTabSz="1171575"/>
            <a:r>
              <a:rPr lang="en-US" altLang="zh-CN">
                <a:solidFill>
                  <a:srgbClr val="000000"/>
                </a:solidFill>
                <a:ea typeface="宋体" panose="02010600030101010101" pitchFamily="2" charset="-122"/>
                <a:cs typeface="Times New Roman" panose="02020603050405020304" pitchFamily="18" charset="0"/>
                <a:sym typeface="+mn-ea"/>
              </a:rPr>
              <a:t>3.</a:t>
            </a:r>
            <a:r>
              <a:rPr lang="zh-CN" altLang="en-US" dirty="0">
                <a:solidFill>
                  <a:srgbClr val="000000"/>
                </a:solidFill>
                <a:ea typeface="宋体" panose="02010600030101010101" pitchFamily="2" charset="-122"/>
                <a:cs typeface="Times New Roman" panose="02020603050405020304" pitchFamily="18" charset="0"/>
                <a:sym typeface="+mn-ea"/>
              </a:rPr>
              <a:t>第三次思想解放运动指的是</a:t>
            </a:r>
            <a:r>
              <a:rPr lang="en-US" altLang="zh-CN">
                <a:solidFill>
                  <a:srgbClr val="000000"/>
                </a:solidFill>
                <a:ea typeface="宋体" panose="02010600030101010101" pitchFamily="2" charset="-122"/>
                <a:cs typeface="Times New Roman" panose="02020603050405020304" pitchFamily="18" charset="0"/>
                <a:sym typeface="+mn-ea"/>
              </a:rPr>
              <a:t>1997</a:t>
            </a:r>
            <a:r>
              <a:rPr lang="zh-CN" altLang="en-US" dirty="0">
                <a:solidFill>
                  <a:srgbClr val="000000"/>
                </a:solidFill>
                <a:ea typeface="宋体" panose="02010600030101010101" pitchFamily="2" charset="-122"/>
                <a:cs typeface="Times New Roman" panose="02020603050405020304" pitchFamily="18" charset="0"/>
                <a:sym typeface="+mn-ea"/>
              </a:rPr>
              <a:t>年党的十五大</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会议提出非公有制经济是中国社会主义市场经济的重要组成部分</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解决了困扰人们的姓“公”姓“私”的问题。</a:t>
            </a:r>
            <a:endParaRPr lang="zh-CN" altLang="en-US" dirty="0">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7746" name="文本框 2847745"/>
          <p:cNvSpPr txBox="1"/>
          <p:nvPr/>
        </p:nvSpPr>
        <p:spPr>
          <a:xfrm>
            <a:off x="277495" y="187960"/>
            <a:ext cx="11634788" cy="712788"/>
          </a:xfrm>
          <a:prstGeom prst="rect">
            <a:avLst/>
          </a:prstGeom>
          <a:noFill/>
          <a:ln w="9525">
            <a:noFill/>
          </a:ln>
        </p:spPr>
        <p:txBody>
          <a:bodyPr lIns="117176" tIns="58589" rIns="117176" bIns="58589">
            <a:spAutoFit/>
          </a:bodyPr>
          <a:lstStyle/>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四、从核心素养角度理解现代中国科技教育发展的影响</a:t>
            </a:r>
            <a:endParaRPr lang="zh-CN" altLang="en-US">
              <a:latin typeface="宋体" panose="02010600030101010101" pitchFamily="2" charset="-122"/>
              <a:ea typeface="Times New Roman" panose="02020603050405020304" pitchFamily="18" charset="0"/>
            </a:endParaRPr>
          </a:p>
        </p:txBody>
      </p:sp>
      <p:graphicFrame>
        <p:nvGraphicFramePr>
          <p:cNvPr id="2847811" name="表格 2847810"/>
          <p:cNvGraphicFramePr/>
          <p:nvPr>
            <p:custDataLst>
              <p:tags r:id="rId1"/>
            </p:custDataLst>
          </p:nvPr>
        </p:nvGraphicFramePr>
        <p:xfrm>
          <a:off x="357188" y="896303"/>
          <a:ext cx="11541125" cy="5816600"/>
        </p:xfrm>
        <a:graphic>
          <a:graphicData uri="http://schemas.openxmlformats.org/drawingml/2006/table">
            <a:tbl>
              <a:tblPr/>
              <a:tblGrid>
                <a:gridCol w="2074863">
                  <a:extLst>
                    <a:ext uri="{9D8B030D-6E8A-4147-A177-3AD203B41FA5}">
                      <a16:colId xmlns:a16="http://schemas.microsoft.com/office/drawing/2014/main" val="20000"/>
                    </a:ext>
                  </a:extLst>
                </a:gridCol>
                <a:gridCol w="9465945">
                  <a:extLst>
                    <a:ext uri="{9D8B030D-6E8A-4147-A177-3AD203B41FA5}">
                      <a16:colId xmlns:a16="http://schemas.microsoft.com/office/drawing/2014/main" val="20001"/>
                    </a:ext>
                  </a:extLst>
                </a:gridCol>
              </a:tblGrid>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50000"/>
                        </a:lnSpc>
                        <a:spcBef>
                          <a:spcPct val="0"/>
                        </a:spcBef>
                        <a:buFontTx/>
                        <a:buNone/>
                      </a:pPr>
                      <a:r>
                        <a:rPr lang="zh-CN" altLang="en-US" sz="2600" b="1" dirty="0">
                          <a:latin typeface="宋体" panose="02010600030101010101" pitchFamily="2" charset="-122"/>
                        </a:rPr>
                        <a:t>核心素养</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50000"/>
                        </a:lnSpc>
                        <a:spcBef>
                          <a:spcPct val="0"/>
                        </a:spcBef>
                        <a:buFontTx/>
                        <a:buNone/>
                      </a:pPr>
                      <a:r>
                        <a:rPr lang="zh-CN" altLang="en-US" sz="2600" b="1" dirty="0">
                          <a:latin typeface="宋体" panose="02010600030101010101" pitchFamily="2" charset="-122"/>
                        </a:rPr>
                        <a:t>解读素养</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09637">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50000"/>
                        </a:lnSpc>
                        <a:spcBef>
                          <a:spcPct val="0"/>
                        </a:spcBef>
                        <a:buFontTx/>
                        <a:buNone/>
                      </a:pPr>
                      <a:r>
                        <a:rPr lang="zh-CN" altLang="en-US" sz="2600" b="1" dirty="0">
                          <a:latin typeface="宋体" panose="02010600030101010101" pitchFamily="2" charset="-122"/>
                        </a:rPr>
                        <a:t>时空观念</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50000"/>
                        </a:lnSpc>
                        <a:spcBef>
                          <a:spcPct val="0"/>
                        </a:spcBef>
                        <a:buFontTx/>
                        <a:buNone/>
                      </a:pPr>
                      <a:r>
                        <a:rPr lang="zh-CN" altLang="en-US" sz="2600" b="1" dirty="0">
                          <a:latin typeface="宋体" panose="02010600030101010101" pitchFamily="2" charset="-122"/>
                        </a:rPr>
                        <a:t>从</a:t>
                      </a:r>
                      <a:r>
                        <a:rPr lang="en-US" altLang="zh-CN" sz="2600" b="1">
                          <a:latin typeface="宋体" panose="02010600030101010101" pitchFamily="2" charset="-122"/>
                        </a:rPr>
                        <a:t>1949</a:t>
                      </a:r>
                      <a:r>
                        <a:rPr lang="zh-CN" altLang="en-US" sz="2600" b="1" dirty="0">
                          <a:latin typeface="宋体" panose="02010600030101010101" pitchFamily="2" charset="-122"/>
                        </a:rPr>
                        <a:t>年新中国成立至今</a:t>
                      </a:r>
                      <a:r>
                        <a:rPr lang="en-US" altLang="zh-CN" sz="2600" b="1">
                          <a:latin typeface="宋体" panose="02010600030101010101" pitchFamily="2" charset="-122"/>
                        </a:rPr>
                        <a:t>70</a:t>
                      </a:r>
                      <a:r>
                        <a:rPr lang="zh-CN" altLang="en-US" sz="2600" b="1" dirty="0">
                          <a:latin typeface="宋体" panose="02010600030101010101" pitchFamily="2" charset="-122"/>
                        </a:rPr>
                        <a:t>多年中</a:t>
                      </a:r>
                      <a:r>
                        <a:rPr lang="en-US" altLang="zh-CN" sz="2600" b="1">
                          <a:latin typeface="宋体" panose="02010600030101010101" pitchFamily="2" charset="-122"/>
                        </a:rPr>
                        <a:t>,</a:t>
                      </a:r>
                      <a:r>
                        <a:rPr lang="zh-CN" altLang="en-US" sz="2600" b="1" dirty="0">
                          <a:latin typeface="宋体" panose="02010600030101010101" pitchFamily="2" charset="-122"/>
                        </a:rPr>
                        <a:t>中国的科技教育发生了重要的变化</a:t>
                      </a:r>
                      <a:r>
                        <a:rPr lang="en-US" altLang="zh-CN" sz="2600" b="1">
                          <a:latin typeface="宋体" panose="02010600030101010101" pitchFamily="2" charset="-122"/>
                        </a:rPr>
                        <a:t>,</a:t>
                      </a:r>
                      <a:r>
                        <a:rPr lang="zh-CN" altLang="en-US" sz="2600" b="1" dirty="0">
                          <a:latin typeface="宋体" panose="02010600030101010101" pitchFamily="2" charset="-122"/>
                        </a:rPr>
                        <a:t>显示了一个大国的科技教育文化实力</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70338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50000"/>
                        </a:lnSpc>
                        <a:spcBef>
                          <a:spcPct val="0"/>
                        </a:spcBef>
                        <a:buFontTx/>
                        <a:buNone/>
                      </a:pPr>
                      <a:r>
                        <a:rPr lang="zh-CN" altLang="en-US" sz="2600" b="1" dirty="0">
                          <a:latin typeface="宋体" panose="02010600030101010101" pitchFamily="2" charset="-122"/>
                        </a:rPr>
                        <a:t>历史解释</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50000"/>
                        </a:lnSpc>
                        <a:spcBef>
                          <a:spcPct val="0"/>
                        </a:spcBef>
                        <a:buFontTx/>
                        <a:buNone/>
                      </a:pPr>
                      <a:r>
                        <a:rPr lang="zh-CN" altLang="en-US" sz="2600" b="1" dirty="0">
                          <a:latin typeface="宋体" panose="02010600030101010101" pitchFamily="2" charset="-122"/>
                        </a:rPr>
                        <a:t>科技是一个国家综合国力的体现之一</a:t>
                      </a:r>
                      <a:r>
                        <a:rPr lang="en-US" altLang="zh-CN" sz="2600" b="1">
                          <a:latin typeface="宋体" panose="02010600030101010101" pitchFamily="2" charset="-122"/>
                        </a:rPr>
                        <a:t>,</a:t>
                      </a:r>
                      <a:r>
                        <a:rPr lang="zh-CN" altLang="en-US" sz="2600" b="1" dirty="0">
                          <a:latin typeface="宋体" panose="02010600030101010101" pitchFamily="2" charset="-122"/>
                        </a:rPr>
                        <a:t>教育是科技发展的基础。现代中国的科技教育经历了曲折发展历程</a:t>
                      </a:r>
                      <a:r>
                        <a:rPr lang="en-US" altLang="zh-CN" sz="2600" b="1">
                          <a:latin typeface="宋体" panose="02010600030101010101" pitchFamily="2" charset="-122"/>
                        </a:rPr>
                        <a:t>,</a:t>
                      </a:r>
                      <a:r>
                        <a:rPr lang="zh-CN" altLang="en-US" sz="2600" b="1" dirty="0">
                          <a:latin typeface="宋体" panose="02010600030101010101" pitchFamily="2" charset="-122"/>
                        </a:rPr>
                        <a:t>特别是新时期改革开放以来</a:t>
                      </a:r>
                      <a:r>
                        <a:rPr lang="en-US" altLang="zh-CN" sz="2600" b="1">
                          <a:latin typeface="宋体" panose="02010600030101010101" pitchFamily="2" charset="-122"/>
                        </a:rPr>
                        <a:t>,</a:t>
                      </a:r>
                      <a:r>
                        <a:rPr lang="zh-CN" altLang="en-US" sz="2600" b="1" dirty="0">
                          <a:latin typeface="宋体" panose="02010600030101010101" pitchFamily="2" charset="-122"/>
                        </a:rPr>
                        <a:t>中国的科技教育发展迅猛</a:t>
                      </a:r>
                      <a:r>
                        <a:rPr lang="en-US" altLang="zh-CN" sz="2600" b="1">
                          <a:latin typeface="宋体" panose="02010600030101010101" pitchFamily="2" charset="-122"/>
                        </a:rPr>
                        <a:t>,</a:t>
                      </a:r>
                      <a:r>
                        <a:rPr lang="zh-CN" altLang="en-US" sz="2600" b="1" dirty="0">
                          <a:latin typeface="宋体" panose="02010600030101010101" pitchFamily="2" charset="-122"/>
                        </a:rPr>
                        <a:t>促进了经济发展和国家综合国力的提升</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909637">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50000"/>
                        </a:lnSpc>
                        <a:spcBef>
                          <a:spcPct val="0"/>
                        </a:spcBef>
                        <a:buFontTx/>
                        <a:buNone/>
                      </a:pPr>
                      <a:r>
                        <a:rPr lang="zh-CN" altLang="en-US" sz="2600" b="1" dirty="0">
                          <a:latin typeface="宋体" panose="02010600030101010101" pitchFamily="2" charset="-122"/>
                        </a:rPr>
                        <a:t>家国情怀</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50000"/>
                        </a:lnSpc>
                        <a:spcBef>
                          <a:spcPct val="0"/>
                        </a:spcBef>
                        <a:buFontTx/>
                        <a:buNone/>
                      </a:pPr>
                      <a:r>
                        <a:rPr lang="zh-CN" altLang="en-US" sz="2600" b="1" dirty="0">
                          <a:latin typeface="宋体" panose="02010600030101010101" pitchFamily="2" charset="-122"/>
                        </a:rPr>
                        <a:t>现代中国科技教育的发展</a:t>
                      </a:r>
                      <a:r>
                        <a:rPr lang="zh-CN" altLang="en-US" sz="2600" b="1" dirty="0">
                          <a:solidFill>
                            <a:srgbClr val="FF0000"/>
                          </a:solidFill>
                          <a:latin typeface="黑体" panose="02010609060101010101" pitchFamily="2" charset="-122"/>
                          <a:ea typeface="黑体" panose="02010609060101010101" pitchFamily="2" charset="-122"/>
                        </a:rPr>
                        <a:t>为社会主义经济建设提供了创新发展动力</a:t>
                      </a:r>
                      <a:r>
                        <a:rPr lang="en-US" altLang="zh-CN" sz="2600" b="1">
                          <a:latin typeface="宋体" panose="02010600030101010101" pitchFamily="2" charset="-122"/>
                        </a:rPr>
                        <a:t>,</a:t>
                      </a:r>
                      <a:r>
                        <a:rPr lang="zh-CN" altLang="en-US" sz="2600" b="1" dirty="0">
                          <a:latin typeface="宋体" panose="02010600030101010101" pitchFamily="2" charset="-122"/>
                        </a:rPr>
                        <a:t>从而为中国</a:t>
                      </a:r>
                      <a:r>
                        <a:rPr lang="zh-CN" altLang="en-US" sz="2600" b="1" dirty="0">
                          <a:solidFill>
                            <a:srgbClr val="FF0000"/>
                          </a:solidFill>
                          <a:latin typeface="黑体" panose="02010609060101010101" pitchFamily="2" charset="-122"/>
                          <a:ea typeface="黑体" panose="02010609060101010101" pitchFamily="2" charset="-122"/>
                        </a:rPr>
                        <a:t>综合国力的提升</a:t>
                      </a:r>
                      <a:r>
                        <a:rPr lang="zh-CN" altLang="en-US" sz="2600" b="1" dirty="0">
                          <a:latin typeface="宋体" panose="02010600030101010101" pitchFamily="2" charset="-122"/>
                        </a:rPr>
                        <a:t>创造了重要的条件</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图片 16"/>
          <p:cNvPicPr>
            <a:picLocks noChangeAspect="1"/>
          </p:cNvPicPr>
          <p:nvPr/>
        </p:nvPicPr>
        <p:blipFill>
          <a:blip r:embed="rId2"/>
          <a:stretch>
            <a:fillRect/>
          </a:stretch>
        </p:blipFill>
        <p:spPr>
          <a:xfrm>
            <a:off x="9155113" y="590550"/>
            <a:ext cx="3035300" cy="1463675"/>
          </a:xfrm>
          <a:prstGeom prst="rect">
            <a:avLst/>
          </a:prstGeom>
          <a:noFill/>
          <a:ln w="9525">
            <a:noFill/>
          </a:ln>
        </p:spPr>
      </p:pic>
      <p:sp>
        <p:nvSpPr>
          <p:cNvPr id="2262029" name="文本框 2262028"/>
          <p:cNvSpPr txBox="1"/>
          <p:nvPr/>
        </p:nvSpPr>
        <p:spPr>
          <a:xfrm>
            <a:off x="241300" y="719138"/>
            <a:ext cx="12882563" cy="5316537"/>
          </a:xfrm>
          <a:prstGeom prst="rect">
            <a:avLst/>
          </a:prstGeom>
          <a:noFill/>
          <a:ln w="9525">
            <a:noFill/>
          </a:ln>
        </p:spPr>
        <p:txBody>
          <a:bodyPr lIns="117176" tIns="58589" rIns="117176" bIns="58589">
            <a:spAutoFit/>
          </a:bodyPr>
          <a:lstStyle/>
          <a:p>
            <a:pPr defTabSz="1171575">
              <a:lnSpc>
                <a:spcPct val="130000"/>
              </a:lnSpc>
            </a:pP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研考题考点考法</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p>
          <a:p>
            <a:pPr defTabSz="1171575">
              <a:lnSpc>
                <a:spcPct val="130000"/>
              </a:lnSpc>
            </a:pPr>
            <a:r>
              <a:rPr lang="zh-CN" altLang="en-US" dirty="0">
                <a:latin typeface="宋体" panose="02010600030101010101" pitchFamily="2" charset="-122"/>
                <a:ea typeface="宋体" panose="02010600030101010101" pitchFamily="2" charset="-122"/>
                <a:cs typeface="Times New Roman" panose="02020603050405020304" pitchFamily="18" charset="0"/>
              </a:rPr>
              <a:t>考点一　新中国的经济建设</a:t>
            </a:r>
          </a:p>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真题示例</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(2020</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全国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Ⅱ</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卷</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T41)(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节选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阅读材料</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完成下列要求。</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材料二　 新中国成立后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中央在大江大河治理中把保证人民生命财产安全放在</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首位。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1951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开始在永定河上修建官厅水库</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这是海河流域第一座大型水库。</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1957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海河流域规划</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编制完成</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其方针任务是</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防止华北洪涝灾害</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发展灌</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溉、航运、发电、工业城市给水。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1963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月</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毛泽东发出“一定要根治海</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河”的号召。海河流域各地分别成立“根治海河”指挥部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在工程实施中采取</a:t>
            </a:r>
            <a:endParaRPr lang="zh-CN" altLang="en-US" dirty="0">
              <a:solidFill>
                <a:srgbClr val="000000"/>
              </a:solidFill>
              <a:latin typeface="宋体" panose="02010600030101010101" pitchFamily="2" charset="-122"/>
              <a:ea typeface="Times New Roman" panose="02020603050405020304" pitchFamily="18" charset="0"/>
            </a:endParaRPr>
          </a:p>
        </p:txBody>
      </p:sp>
      <p:sp>
        <p:nvSpPr>
          <p:cNvPr id="2262030" name="文本框 2262029"/>
          <p:cNvSpPr txBox="1"/>
          <p:nvPr/>
        </p:nvSpPr>
        <p:spPr>
          <a:xfrm>
            <a:off x="1370013" y="63500"/>
            <a:ext cx="4627562" cy="446088"/>
          </a:xfrm>
          <a:prstGeom prst="rect">
            <a:avLst/>
          </a:prstGeom>
          <a:noFill/>
          <a:ln w="9525">
            <a:noFill/>
          </a:ln>
        </p:spPr>
        <p:txBody>
          <a:bodyPr lIns="117176" tIns="58589" rIns="117176" bIns="58589">
            <a:spAutoFit/>
          </a:bodyPr>
          <a:lstStyle/>
          <a:p>
            <a:pPr defTabSz="1171575">
              <a:lnSpc>
                <a:spcPct val="90000"/>
              </a:lnSpc>
            </a:pPr>
            <a:r>
              <a:rPr lang="zh-CN" altLang="en-US" sz="2400" dirty="0">
                <a:solidFill>
                  <a:schemeClr val="bg1"/>
                </a:solidFill>
                <a:latin typeface="宋体" panose="02010600030101010101" pitchFamily="2" charset="-122"/>
                <a:ea typeface="宋体" panose="02010600030101010101" pitchFamily="2" charset="-122"/>
                <a:cs typeface="Times New Roman" panose="02020603050405020304" pitchFamily="18" charset="0"/>
              </a:rPr>
              <a:t>研析真题</a:t>
            </a:r>
            <a:r>
              <a:rPr lang="en-US" altLang="zh-CN" sz="2400">
                <a:solidFill>
                  <a:schemeClr val="bg1"/>
                </a:solidFill>
                <a:latin typeface="宋体" panose="02010600030101010101" pitchFamily="2" charset="-122"/>
                <a:ea typeface="Times New Roman" panose="02020603050405020304" pitchFamily="18" charset="0"/>
              </a:rPr>
              <a:t>•</a:t>
            </a:r>
            <a:r>
              <a:rPr lang="zh-CN" altLang="en-US" sz="2400" dirty="0">
                <a:solidFill>
                  <a:schemeClr val="bg1"/>
                </a:solidFill>
                <a:latin typeface="宋体" panose="02010600030101010101" pitchFamily="2" charset="-122"/>
                <a:ea typeface="宋体" panose="02010600030101010101" pitchFamily="2" charset="-122"/>
                <a:cs typeface="Times New Roman" panose="02020603050405020304" pitchFamily="18" charset="0"/>
              </a:rPr>
              <a:t>知道高考怎么考</a:t>
            </a:r>
            <a:endParaRPr lang="zh-CN" altLang="en-US" sz="2400" dirty="0">
              <a:solidFill>
                <a:schemeClr val="bg1"/>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8002" name="文本框 2688001"/>
          <p:cNvSpPr txBox="1"/>
          <p:nvPr/>
        </p:nvSpPr>
        <p:spPr>
          <a:xfrm>
            <a:off x="241300" y="809625"/>
            <a:ext cx="11634788" cy="4284663"/>
          </a:xfrm>
          <a:prstGeom prst="rect">
            <a:avLst/>
          </a:prstGeom>
          <a:noFill/>
          <a:ln w="9525">
            <a:noFill/>
          </a:ln>
        </p:spPr>
        <p:txBody>
          <a:bodyPr lIns="117176" tIns="58589" rIns="117176" bIns="58589">
            <a:spAutoFit/>
          </a:bodyPr>
          <a:lstStyle/>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了“集中力量打歼灭战”的方针。“根治海河”前期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每年用在水利建设上的劳动力达百万以上。骨干工程在用工与治理顺序上实现了各省市的团结协作。经不懈治理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海河流域的洪涝等自然灾害得到有效控制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十年九荒”的历史彻底改变。</a:t>
            </a:r>
          </a:p>
          <a:p>
            <a:pPr defTabSz="1171575"/>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据</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海河志</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等</a:t>
            </a: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根据材料并结合所学知识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分析新中国成立后治理海河的特点及其意义。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(15</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6566" name="表格 2706565"/>
          <p:cNvGraphicFramePr/>
          <p:nvPr/>
        </p:nvGraphicFramePr>
        <p:xfrm>
          <a:off x="303213" y="1401763"/>
          <a:ext cx="11118850" cy="3638550"/>
        </p:xfrm>
        <a:graphic>
          <a:graphicData uri="http://schemas.openxmlformats.org/drawingml/2006/table">
            <a:tbl>
              <a:tblPr/>
              <a:tblGrid>
                <a:gridCol w="2243138">
                  <a:extLst>
                    <a:ext uri="{9D8B030D-6E8A-4147-A177-3AD203B41FA5}">
                      <a16:colId xmlns:a16="http://schemas.microsoft.com/office/drawing/2014/main" val="20000"/>
                    </a:ext>
                  </a:extLst>
                </a:gridCol>
                <a:gridCol w="8875712">
                  <a:extLst>
                    <a:ext uri="{9D8B030D-6E8A-4147-A177-3AD203B41FA5}">
                      <a16:colId xmlns:a16="http://schemas.microsoft.com/office/drawing/2014/main" val="20001"/>
                    </a:ext>
                  </a:extLst>
                </a:gridCol>
              </a:tblGrid>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素养考查</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时空观念、史料实证、历史解释、家国情怀</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1276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情境载体</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创设新中国成立后大江大河治理的历史情境</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70338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解题关键</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关键信息“把保证人民生命财产安全放在首位”、成立</a:t>
                      </a:r>
                    </a:p>
                    <a:p>
                      <a:pPr marL="0" lvl="0" indent="0">
                        <a:lnSpc>
                          <a:spcPct val="100000"/>
                        </a:lnSpc>
                        <a:spcBef>
                          <a:spcPct val="0"/>
                        </a:spcBef>
                        <a:buFontTx/>
                        <a:buNone/>
                      </a:pPr>
                      <a:r>
                        <a:rPr lang="zh-CN" altLang="en-US" sz="2600" b="1" dirty="0">
                          <a:latin typeface="宋体" panose="02010600030101010101" pitchFamily="2" charset="-122"/>
                        </a:rPr>
                        <a:t>“根治海河”指挥部、采取了“集中力量打歼灭战”的方</a:t>
                      </a:r>
                    </a:p>
                    <a:p>
                      <a:pPr marL="0" lvl="0" indent="0">
                        <a:lnSpc>
                          <a:spcPct val="100000"/>
                        </a:lnSpc>
                        <a:spcBef>
                          <a:spcPct val="0"/>
                        </a:spcBef>
                        <a:buFontTx/>
                        <a:buNone/>
                      </a:pPr>
                      <a:r>
                        <a:rPr lang="zh-CN" altLang="en-US" sz="2600" b="1" dirty="0">
                          <a:latin typeface="宋体" panose="02010600030101010101" pitchFamily="2" charset="-122"/>
                        </a:rPr>
                        <a:t>针、每年用在水利建设上的劳动力达百万以上、实现了各</a:t>
                      </a:r>
                    </a:p>
                    <a:p>
                      <a:pPr marL="0" lvl="0" indent="0">
                        <a:lnSpc>
                          <a:spcPct val="100000"/>
                        </a:lnSpc>
                        <a:spcBef>
                          <a:spcPct val="0"/>
                        </a:spcBef>
                        <a:buFontTx/>
                        <a:buNone/>
                      </a:pPr>
                      <a:r>
                        <a:rPr lang="zh-CN" altLang="en-US" sz="2600" b="1" dirty="0">
                          <a:latin typeface="宋体" panose="02010600030101010101" pitchFamily="2" charset="-122"/>
                        </a:rPr>
                        <a:t>省市的团结协作等</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909637">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价值导向</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认识我国在新中国成立后大规模建设所体现的国家治理能</a:t>
                      </a:r>
                    </a:p>
                    <a:p>
                      <a:pPr marL="0" lvl="0" indent="0">
                        <a:lnSpc>
                          <a:spcPct val="100000"/>
                        </a:lnSpc>
                        <a:spcBef>
                          <a:spcPct val="0"/>
                        </a:spcBef>
                        <a:buFontTx/>
                        <a:buNone/>
                      </a:pPr>
                      <a:r>
                        <a:rPr lang="zh-CN" altLang="en-US" sz="2600" b="1" dirty="0">
                          <a:latin typeface="宋体" panose="02010600030101010101" pitchFamily="2" charset="-122"/>
                        </a:rPr>
                        <a:t>力和社会主义优越性</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0098" name="文本框 2820097"/>
          <p:cNvSpPr txBox="1"/>
          <p:nvPr/>
        </p:nvSpPr>
        <p:spPr>
          <a:xfrm>
            <a:off x="231775" y="714375"/>
            <a:ext cx="12853988" cy="4879975"/>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楷体_GB2312" pitchFamily="49" charset="-122"/>
                <a:ea typeface="楷体_GB2312" pitchFamily="49" charset="-122"/>
              </a:rPr>
              <a:t>【</a:t>
            </a:r>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第</a:t>
            </a:r>
            <a:r>
              <a:rPr lang="en-US" altLang="zh-CN">
                <a:solidFill>
                  <a:srgbClr val="000000"/>
                </a:solidFill>
                <a:latin typeface="楷体_GB2312" pitchFamily="49" charset="-122"/>
                <a:ea typeface="楷体_GB2312" pitchFamily="49" charset="-122"/>
              </a:rPr>
              <a:t>(2)</a:t>
            </a:r>
            <a:r>
              <a:rPr lang="zh-CN" altLang="en-US" dirty="0">
                <a:solidFill>
                  <a:srgbClr val="000000"/>
                </a:solidFill>
                <a:latin typeface="楷体_GB2312" pitchFamily="49" charset="-122"/>
                <a:ea typeface="楷体_GB2312" pitchFamily="49" charset="-122"/>
              </a:rPr>
              <a:t>题特点</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据材料二信息“把保证人民生命财产安全放在首位”得</a:t>
            </a:r>
          </a:p>
          <a:p>
            <a:pPr defTabSz="1171575">
              <a:buNone/>
            </a:pPr>
            <a:r>
              <a:rPr lang="zh-CN" altLang="en-US" dirty="0">
                <a:solidFill>
                  <a:srgbClr val="000000"/>
                </a:solidFill>
                <a:latin typeface="楷体_GB2312" pitchFamily="49" charset="-122"/>
                <a:ea typeface="楷体_GB2312" pitchFamily="49" charset="-122"/>
              </a:rPr>
              <a:t>出将保证人民生命财产安全放在首位</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据“每年用在水利建设上的劳动力达百</a:t>
            </a:r>
          </a:p>
          <a:p>
            <a:pPr defTabSz="1171575">
              <a:buNone/>
            </a:pPr>
            <a:r>
              <a:rPr lang="zh-CN" altLang="en-US" dirty="0">
                <a:solidFill>
                  <a:srgbClr val="000000"/>
                </a:solidFill>
                <a:latin typeface="楷体_GB2312" pitchFamily="49" charset="-122"/>
                <a:ea typeface="楷体_GB2312" pitchFamily="49" charset="-122"/>
              </a:rPr>
              <a:t>万以上。骨干工程在用工与治理顺序上实现了各省市的团结协作”得出群众广</a:t>
            </a:r>
          </a:p>
          <a:p>
            <a:pPr defTabSz="1171575">
              <a:buNone/>
            </a:pPr>
            <a:r>
              <a:rPr lang="zh-CN" altLang="en-US" dirty="0">
                <a:solidFill>
                  <a:srgbClr val="000000"/>
                </a:solidFill>
                <a:latin typeface="楷体_GB2312" pitchFamily="49" charset="-122"/>
                <a:ea typeface="楷体_GB2312" pitchFamily="49" charset="-122"/>
              </a:rPr>
              <a:t>泛支持、参与</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地区间团结合作</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据材料信息“</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海河流域规划</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编制完成” </a:t>
            </a:r>
          </a:p>
          <a:p>
            <a:pPr defTabSz="1171575">
              <a:buNone/>
            </a:pPr>
            <a:r>
              <a:rPr lang="zh-CN" altLang="en-US" dirty="0">
                <a:solidFill>
                  <a:srgbClr val="000000"/>
                </a:solidFill>
                <a:latin typeface="楷体_GB2312" pitchFamily="49" charset="-122"/>
                <a:ea typeface="楷体_GB2312" pitchFamily="49" charset="-122"/>
              </a:rPr>
              <a:t>“在工程实施中采取了‘集中力量打歼灭战’的方针”得出统一领导、统筹规</a:t>
            </a:r>
          </a:p>
          <a:p>
            <a:pPr defTabSz="1171575">
              <a:buNone/>
            </a:pPr>
            <a:r>
              <a:rPr lang="zh-CN" altLang="en-US" dirty="0">
                <a:solidFill>
                  <a:srgbClr val="000000"/>
                </a:solidFill>
                <a:latin typeface="楷体_GB2312" pitchFamily="49" charset="-122"/>
                <a:ea typeface="楷体_GB2312" pitchFamily="49" charset="-122"/>
              </a:rPr>
              <a:t>划</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制定了正确的方针</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据“海河流域的洪涝等自然灾害得到有效控制</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十年</a:t>
            </a:r>
          </a:p>
          <a:p>
            <a:pPr defTabSz="1171575">
              <a:buNone/>
            </a:pPr>
            <a:r>
              <a:rPr lang="zh-CN" altLang="en-US" dirty="0">
                <a:solidFill>
                  <a:srgbClr val="000000"/>
                </a:solidFill>
                <a:latin typeface="楷体_GB2312" pitchFamily="49" charset="-122"/>
                <a:ea typeface="楷体_GB2312" pitchFamily="49" charset="-122"/>
              </a:rPr>
              <a:t>九荒’的历史彻底改变”得出水利工程功能更广泛。意义</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综合材料二内容可</a:t>
            </a:r>
          </a:p>
          <a:p>
            <a:pPr defTabSz="1171575">
              <a:buNone/>
            </a:pPr>
            <a:r>
              <a:rPr lang="zh-CN" altLang="en-US" dirty="0">
                <a:solidFill>
                  <a:srgbClr val="000000"/>
                </a:solidFill>
                <a:latin typeface="楷体_GB2312" pitchFamily="49" charset="-122"/>
                <a:ea typeface="楷体_GB2312" pitchFamily="49" charset="-122"/>
              </a:rPr>
              <a:t>知</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新中国成立后对海河的治理</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有效治理了水患</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推动了国民经济的恢复与发</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4658" name="文本框 3014657"/>
          <p:cNvSpPr txBox="1"/>
          <p:nvPr/>
        </p:nvSpPr>
        <p:spPr>
          <a:xfrm>
            <a:off x="231775" y="714375"/>
            <a:ext cx="11634788" cy="1308100"/>
          </a:xfrm>
          <a:prstGeom prst="rect">
            <a:avLst/>
          </a:prstGeom>
          <a:noFill/>
          <a:ln w="9525">
            <a:noFill/>
          </a:ln>
        </p:spPr>
        <p:txBody>
          <a:bodyPr lIns="117176" tIns="58589" rIns="117176" bIns="58589">
            <a:spAutoFit/>
          </a:bodyPr>
          <a:lstStyle/>
          <a:p>
            <a:pPr defTabSz="1171575">
              <a:buNone/>
            </a:pPr>
            <a:r>
              <a:rPr lang="zh-CN" altLang="en-US" dirty="0">
                <a:solidFill>
                  <a:srgbClr val="000000"/>
                </a:solidFill>
                <a:latin typeface="楷体_GB2312" pitchFamily="49" charset="-122"/>
                <a:ea typeface="楷体_GB2312" pitchFamily="49" charset="-122"/>
              </a:rPr>
              <a:t>展</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为现代化建设创造了有利条件</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在治理海河的过程中充分体现了我国的制度优势。</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1122" name="文本框 2821121"/>
          <p:cNvSpPr txBox="1"/>
          <p:nvPr/>
        </p:nvSpPr>
        <p:spPr>
          <a:xfrm>
            <a:off x="241300" y="809625"/>
            <a:ext cx="11634788" cy="3689350"/>
          </a:xfrm>
          <a:prstGeom prst="rect">
            <a:avLst/>
          </a:prstGeom>
          <a:noFill/>
          <a:ln w="9525">
            <a:noFill/>
          </a:ln>
        </p:spPr>
        <p:txBody>
          <a:bodyPr lIns="117176" tIns="58589" rIns="117176" bIns="58589">
            <a:spAutoFit/>
          </a:bodyPr>
          <a:lstStyle/>
          <a:p>
            <a:pPr algn="just" defTabSz="1171575">
              <a:buNone/>
            </a:pPr>
            <a:r>
              <a:rPr lang="zh-CN" altLang="en-US" dirty="0">
                <a:solidFill>
                  <a:srgbClr val="0000FF"/>
                </a:solidFill>
                <a:latin typeface="宋体" panose="02010600030101010101" pitchFamily="2" charset="-122"/>
                <a:ea typeface="楷体_GB2312" pitchFamily="49" charset="-122"/>
              </a:rPr>
              <a:t>答案</a:t>
            </a:r>
            <a:r>
              <a:rPr lang="en-US" altLang="zh-CN">
                <a:solidFill>
                  <a:srgbClr val="0000FF"/>
                </a:solidFill>
                <a:latin typeface="宋体" panose="02010600030101010101" pitchFamily="2" charset="-122"/>
                <a:ea typeface="楷体_GB2312" pitchFamily="49" charset="-122"/>
              </a:rPr>
              <a:t>:</a:t>
            </a: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特点</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将保证人民生命财产安全放在首位</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群众广泛支持、参与</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统一领导、统筹规划</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地区间的团结合作</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水利工程功能更广泛</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制定了正确的方针政策。</a:t>
            </a:r>
          </a:p>
          <a:p>
            <a:pPr algn="just" defTabSz="1171575">
              <a:buNone/>
            </a:pPr>
            <a:r>
              <a:rPr lang="zh-CN" altLang="en-US" dirty="0">
                <a:solidFill>
                  <a:srgbClr val="000000"/>
                </a:solidFill>
                <a:latin typeface="宋体" panose="02010600030101010101" pitchFamily="2" charset="-122"/>
                <a:ea typeface="楷体_GB2312" pitchFamily="49" charset="-122"/>
              </a:rPr>
              <a:t>意义</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有效治理了水患</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推动了国民经济恢复发展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为现代化建设创造了有利条件</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体现了制度优势。</a:t>
            </a:r>
            <a:endParaRPr lang="zh-CN" altLang="en-US">
              <a:solidFill>
                <a:srgbClr val="0000FF"/>
              </a:solidFill>
              <a:latin typeface="宋体" panose="02010600030101010101" pitchFamily="2" charset="-122"/>
              <a:ea typeface="楷体_GB2312" pitchFamily="49" charset="-122"/>
            </a:endParaRPr>
          </a:p>
          <a:p>
            <a:pPr defTabSz="1171575">
              <a:buNone/>
            </a:pPr>
            <a:endParaRPr lang="zh-CN" altLang="en-US">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3170" name="文本框 2823169"/>
          <p:cNvSpPr txBox="1"/>
          <p:nvPr/>
        </p:nvSpPr>
        <p:spPr>
          <a:xfrm>
            <a:off x="241300" y="809625"/>
            <a:ext cx="11634788" cy="5475288"/>
          </a:xfrm>
          <a:prstGeom prst="rect">
            <a:avLst/>
          </a:prstGeom>
          <a:noFill/>
          <a:ln w="9525">
            <a:noFill/>
          </a:ln>
        </p:spPr>
        <p:txBody>
          <a:bodyPr lIns="117176" tIns="58589" rIns="117176" bIns="58589">
            <a:spAutoFit/>
          </a:bodyPr>
          <a:lstStyle/>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考点二　逐步深化的经济体制改革</a:t>
            </a:r>
            <a:endPar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真题示例</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endParaRPr lang="zh-CN" altLang="en-US">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(2020</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天津等级考</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T4)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有经济学家认为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按照国际工业经济一般的衡量标准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1953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1991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年时间就达到或接近了工业化中期阶段的水平。这主要是因为中国在这一时期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经济建设不断推进</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对外开放日益扩大</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市场经济逐步完善</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城乡差别显著缩小</a:t>
            </a:r>
            <a:endParaRPr lang="zh-CN" altLang="en-US">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9970" name="表格 2939969"/>
          <p:cNvGraphicFramePr/>
          <p:nvPr/>
        </p:nvGraphicFramePr>
        <p:xfrm>
          <a:off x="423863" y="1317625"/>
          <a:ext cx="11172825" cy="2051050"/>
        </p:xfrm>
        <a:graphic>
          <a:graphicData uri="http://schemas.openxmlformats.org/drawingml/2006/table">
            <a:tbl>
              <a:tblPr/>
              <a:tblGrid>
                <a:gridCol w="2012950">
                  <a:extLst>
                    <a:ext uri="{9D8B030D-6E8A-4147-A177-3AD203B41FA5}">
                      <a16:colId xmlns:a16="http://schemas.microsoft.com/office/drawing/2014/main" val="20000"/>
                    </a:ext>
                  </a:extLst>
                </a:gridCol>
                <a:gridCol w="9159875">
                  <a:extLst>
                    <a:ext uri="{9D8B030D-6E8A-4147-A177-3AD203B41FA5}">
                      <a16:colId xmlns:a16="http://schemas.microsoft.com/office/drawing/2014/main" val="20001"/>
                    </a:ext>
                  </a:extLst>
                </a:gridCol>
              </a:tblGrid>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素养考查</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时空观念、历史解释</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1276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情境载体</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创设中国工业发展历程为情境</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解题关键</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关键信息是时间及“达到或接近了工业化中期阶段的水平”</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1276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价值导向</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理解和认识党领导国家在经济领域取得重大成就</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6706" name="文本框 3016705"/>
          <p:cNvSpPr txBox="1"/>
          <p:nvPr/>
        </p:nvSpPr>
        <p:spPr>
          <a:xfrm>
            <a:off x="246063" y="742950"/>
            <a:ext cx="11634787" cy="3094038"/>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楷体_GB2312" pitchFamily="49" charset="-122"/>
                <a:ea typeface="楷体_GB2312" pitchFamily="49" charset="-122"/>
              </a:rPr>
              <a:t>【</a:t>
            </a:r>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latin typeface="楷体_GB2312" pitchFamily="49" charset="-122"/>
                <a:ea typeface="楷体_GB2312" pitchFamily="49" charset="-122"/>
              </a:rPr>
              <a:t>选</a:t>
            </a:r>
            <a:r>
              <a:rPr lang="en-US" altLang="zh-CN">
                <a:latin typeface="楷体_GB2312" pitchFamily="49" charset="-122"/>
                <a:ea typeface="楷体_GB2312" pitchFamily="49" charset="-122"/>
              </a:rPr>
              <a:t>A</a:t>
            </a:r>
            <a:r>
              <a:rPr lang="zh-CN" altLang="en-US" dirty="0">
                <a:latin typeface="楷体_GB2312" pitchFamily="49" charset="-122"/>
                <a:ea typeface="楷体_GB2312" pitchFamily="49" charset="-122"/>
              </a:rPr>
              <a:t>。中国在</a:t>
            </a:r>
            <a:r>
              <a:rPr lang="en-US" altLang="zh-CN">
                <a:latin typeface="楷体_GB2312" pitchFamily="49" charset="-122"/>
                <a:ea typeface="楷体_GB2312" pitchFamily="49" charset="-122"/>
              </a:rPr>
              <a:t>1953</a:t>
            </a:r>
            <a:r>
              <a:rPr lang="zh-CN" altLang="en-US" dirty="0">
                <a:latin typeface="楷体_GB2312" pitchFamily="49" charset="-122"/>
                <a:ea typeface="楷体_GB2312" pitchFamily="49" charset="-122"/>
              </a:rPr>
              <a:t>年实施第一个五年计划</a:t>
            </a:r>
            <a:r>
              <a:rPr lang="en-US" altLang="zh-CN">
                <a:latin typeface="楷体_GB2312" pitchFamily="49" charset="-122"/>
                <a:ea typeface="楷体_GB2312" pitchFamily="49" charset="-122"/>
              </a:rPr>
              <a:t>,</a:t>
            </a:r>
            <a:r>
              <a:rPr lang="zh-CN" altLang="en-US" dirty="0">
                <a:latin typeface="楷体_GB2312" pitchFamily="49" charset="-122"/>
                <a:ea typeface="楷体_GB2312" pitchFamily="49" charset="-122"/>
              </a:rPr>
              <a:t>奠定了工业化的基础</a:t>
            </a:r>
            <a:r>
              <a:rPr lang="en-US" altLang="zh-CN">
                <a:latin typeface="楷体_GB2312" pitchFamily="49" charset="-122"/>
                <a:ea typeface="楷体_GB2312" pitchFamily="49" charset="-122"/>
              </a:rPr>
              <a:t>,</a:t>
            </a:r>
            <a:r>
              <a:rPr lang="zh-CN" altLang="en-US" dirty="0">
                <a:latin typeface="楷体_GB2312" pitchFamily="49" charset="-122"/>
                <a:ea typeface="楷体_GB2312" pitchFamily="49" charset="-122"/>
              </a:rPr>
              <a:t>随后又进行了十年的全面建设社会主义</a:t>
            </a:r>
            <a:r>
              <a:rPr lang="en-US" altLang="zh-CN">
                <a:latin typeface="楷体_GB2312" pitchFamily="49" charset="-122"/>
                <a:ea typeface="楷体_GB2312" pitchFamily="49" charset="-122"/>
              </a:rPr>
              <a:t>,1978</a:t>
            </a:r>
            <a:r>
              <a:rPr lang="zh-CN" altLang="en-US" dirty="0">
                <a:latin typeface="楷体_GB2312" pitchFamily="49" charset="-122"/>
                <a:ea typeface="楷体_GB2312" pitchFamily="49" charset="-122"/>
              </a:rPr>
              <a:t>年开始了以经济建设为中心的改革开放</a:t>
            </a:r>
            <a:r>
              <a:rPr lang="en-US" altLang="zh-CN">
                <a:latin typeface="楷体_GB2312" pitchFamily="49" charset="-122"/>
                <a:ea typeface="楷体_GB2312" pitchFamily="49" charset="-122"/>
              </a:rPr>
              <a:t>,</a:t>
            </a:r>
            <a:r>
              <a:rPr lang="zh-CN" altLang="en-US" dirty="0">
                <a:latin typeface="楷体_GB2312" pitchFamily="49" charset="-122"/>
                <a:ea typeface="楷体_GB2312" pitchFamily="49" charset="-122"/>
              </a:rPr>
              <a:t>社会主义经济建设不断推进</a:t>
            </a:r>
            <a:r>
              <a:rPr lang="en-US" altLang="zh-CN">
                <a:latin typeface="楷体_GB2312" pitchFamily="49" charset="-122"/>
                <a:ea typeface="楷体_GB2312" pitchFamily="49" charset="-122"/>
              </a:rPr>
              <a:t>,</a:t>
            </a:r>
            <a:r>
              <a:rPr lang="zh-CN" altLang="en-US" dirty="0">
                <a:latin typeface="楷体_GB2312" pitchFamily="49" charset="-122"/>
                <a:ea typeface="楷体_GB2312" pitchFamily="49" charset="-122"/>
              </a:rPr>
              <a:t>故选</a:t>
            </a:r>
            <a:r>
              <a:rPr lang="en-US" altLang="zh-CN">
                <a:latin typeface="楷体_GB2312" pitchFamily="49" charset="-122"/>
                <a:ea typeface="楷体_GB2312" pitchFamily="49" charset="-122"/>
              </a:rPr>
              <a:t>A;</a:t>
            </a:r>
            <a:r>
              <a:rPr lang="zh-CN" altLang="en-US" dirty="0">
                <a:latin typeface="楷体_GB2312" pitchFamily="49" charset="-122"/>
                <a:ea typeface="楷体_GB2312" pitchFamily="49" charset="-122"/>
              </a:rPr>
              <a:t>对外开放从</a:t>
            </a:r>
            <a:r>
              <a:rPr lang="en-US" altLang="zh-CN">
                <a:latin typeface="楷体_GB2312" pitchFamily="49" charset="-122"/>
                <a:ea typeface="楷体_GB2312" pitchFamily="49" charset="-122"/>
              </a:rPr>
              <a:t>1978</a:t>
            </a:r>
            <a:r>
              <a:rPr lang="zh-CN" altLang="en-US" dirty="0">
                <a:latin typeface="楷体_GB2312" pitchFamily="49" charset="-122"/>
                <a:ea typeface="楷体_GB2312" pitchFamily="49" charset="-122"/>
              </a:rPr>
              <a:t>年开始</a:t>
            </a:r>
            <a:r>
              <a:rPr lang="en-US" altLang="zh-CN">
                <a:latin typeface="楷体_GB2312" pitchFamily="49" charset="-122"/>
                <a:ea typeface="楷体_GB2312" pitchFamily="49" charset="-122"/>
              </a:rPr>
              <a:t>,</a:t>
            </a:r>
            <a:r>
              <a:rPr lang="zh-CN" altLang="en-US" dirty="0">
                <a:latin typeface="楷体_GB2312" pitchFamily="49" charset="-122"/>
                <a:ea typeface="楷体_GB2312" pitchFamily="49" charset="-122"/>
              </a:rPr>
              <a:t>排除</a:t>
            </a:r>
            <a:r>
              <a:rPr lang="en-US" altLang="zh-CN">
                <a:latin typeface="楷体_GB2312" pitchFamily="49" charset="-122"/>
                <a:ea typeface="楷体_GB2312" pitchFamily="49" charset="-122"/>
              </a:rPr>
              <a:t>B;</a:t>
            </a:r>
            <a:r>
              <a:rPr lang="zh-CN" altLang="en-US" dirty="0">
                <a:latin typeface="楷体_GB2312" pitchFamily="49" charset="-122"/>
                <a:ea typeface="楷体_GB2312" pitchFamily="49" charset="-122"/>
              </a:rPr>
              <a:t>建立社会主义市场经济体制在</a:t>
            </a:r>
            <a:r>
              <a:rPr lang="en-US" altLang="zh-CN">
                <a:latin typeface="楷体_GB2312" pitchFamily="49" charset="-122"/>
                <a:ea typeface="楷体_GB2312" pitchFamily="49" charset="-122"/>
              </a:rPr>
              <a:t>1992</a:t>
            </a:r>
            <a:r>
              <a:rPr lang="zh-CN" altLang="en-US" dirty="0">
                <a:latin typeface="楷体_GB2312" pitchFamily="49" charset="-122"/>
                <a:ea typeface="楷体_GB2312" pitchFamily="49" charset="-122"/>
              </a:rPr>
              <a:t>年才明确提出</a:t>
            </a:r>
            <a:r>
              <a:rPr lang="en-US" altLang="zh-CN">
                <a:latin typeface="楷体_GB2312" pitchFamily="49" charset="-122"/>
                <a:ea typeface="楷体_GB2312" pitchFamily="49" charset="-122"/>
              </a:rPr>
              <a:t>,</a:t>
            </a:r>
            <a:r>
              <a:rPr lang="zh-CN" altLang="en-US" dirty="0">
                <a:latin typeface="楷体_GB2312" pitchFamily="49" charset="-122"/>
                <a:ea typeface="楷体_GB2312" pitchFamily="49" charset="-122"/>
              </a:rPr>
              <a:t>排除</a:t>
            </a:r>
            <a:r>
              <a:rPr lang="en-US" altLang="zh-CN">
                <a:latin typeface="楷体_GB2312" pitchFamily="49" charset="-122"/>
                <a:ea typeface="楷体_GB2312" pitchFamily="49" charset="-122"/>
              </a:rPr>
              <a:t>C;</a:t>
            </a:r>
            <a:r>
              <a:rPr lang="zh-CN" altLang="en-US" dirty="0">
                <a:latin typeface="楷体_GB2312" pitchFamily="49" charset="-122"/>
                <a:ea typeface="楷体_GB2312" pitchFamily="49" charset="-122"/>
              </a:rPr>
              <a:t>城乡差别缩小是我国工业化建设取得成就的表现</a:t>
            </a:r>
            <a:r>
              <a:rPr lang="en-US" altLang="zh-CN">
                <a:latin typeface="楷体_GB2312" pitchFamily="49" charset="-122"/>
                <a:ea typeface="楷体_GB2312" pitchFamily="49" charset="-122"/>
              </a:rPr>
              <a:t>,</a:t>
            </a:r>
            <a:r>
              <a:rPr lang="zh-CN" altLang="en-US" dirty="0">
                <a:latin typeface="楷体_GB2312" pitchFamily="49" charset="-122"/>
                <a:ea typeface="楷体_GB2312" pitchFamily="49" charset="-122"/>
              </a:rPr>
              <a:t>排除</a:t>
            </a:r>
            <a:r>
              <a:rPr lang="en-US" altLang="zh-CN">
                <a:latin typeface="楷体_GB2312" pitchFamily="49" charset="-122"/>
                <a:ea typeface="楷体_GB2312" pitchFamily="49" charset="-122"/>
              </a:rPr>
              <a:t>D</a:t>
            </a:r>
            <a:r>
              <a:rPr lang="zh-CN" altLang="en-US" dirty="0">
                <a:latin typeface="楷体_GB2312" pitchFamily="49" charset="-122"/>
                <a:ea typeface="楷体_GB2312" pitchFamily="49" charset="-122"/>
              </a:rPr>
              <a:t>。</a:t>
            </a:r>
            <a:endParaRPr lang="zh-CN" altLang="en-US">
              <a:latin typeface="楷体_GB2312" pitchFamily="49"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4194" name="文本框 2824193"/>
          <p:cNvSpPr txBox="1"/>
          <p:nvPr/>
        </p:nvSpPr>
        <p:spPr>
          <a:xfrm>
            <a:off x="241300" y="669925"/>
            <a:ext cx="11634788" cy="4879975"/>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真题再做</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4.(2020</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天津等级考</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T8)1978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安徽小岗村</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户农民率先包干到户。此后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四川、贵州、甘肃等地的包产到户也在摸索中发展。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1980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9</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月</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中共中央发出通知指出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一些地区的群众要求包产到户</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应当支持群众的要求</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可以包产到户</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也可以包干到户</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并在一个较长的时间内保持稳定”。这反映了党和国家</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决定实行农村多元化经济所有制</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尝试建立社会主义市场经济体制</a:t>
            </a:r>
            <a:endParaRPr lang="zh-CN" altLang="en-US" dirty="0">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7730" name="文本框 3017729"/>
          <p:cNvSpPr txBox="1"/>
          <p:nvPr/>
        </p:nvSpPr>
        <p:spPr>
          <a:xfrm>
            <a:off x="241300" y="669925"/>
            <a:ext cx="11634788" cy="1308100"/>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顺应并肯定了群众的要求与探索</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引导全国各地农民走向共同富裕</a:t>
            </a:r>
            <a:endParaRPr lang="zh-CN" altLang="en-US" dirty="0">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5218" name="文本框 2825217"/>
          <p:cNvSpPr txBox="1"/>
          <p:nvPr/>
        </p:nvSpPr>
        <p:spPr>
          <a:xfrm>
            <a:off x="241300" y="809625"/>
            <a:ext cx="11634788" cy="3094038"/>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。从小岗村的率先包干到户</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到中央支持包干到户</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这体现出党和国家在改革进程中顺应并肯定了群众的要求与探索</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正确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当时农村并不是发展多元化经济所有制</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建立社会主义市场经济体制目标是</a:t>
            </a:r>
            <a:r>
              <a:rPr lang="en-US" altLang="zh-CN">
                <a:solidFill>
                  <a:srgbClr val="000000"/>
                </a:solidFill>
                <a:latin typeface="宋体" panose="02010600030101010101" pitchFamily="2" charset="-122"/>
                <a:ea typeface="楷体_GB2312" pitchFamily="49" charset="-122"/>
              </a:rPr>
              <a:t>1992</a:t>
            </a:r>
            <a:r>
              <a:rPr lang="zh-CN" altLang="en-US" dirty="0">
                <a:solidFill>
                  <a:srgbClr val="000000"/>
                </a:solidFill>
                <a:latin typeface="宋体" panose="02010600030101010101" pitchFamily="2" charset="-122"/>
                <a:ea typeface="楷体_GB2312" pitchFamily="49" charset="-122"/>
              </a:rPr>
              <a:t>年提出的</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B;D</a:t>
            </a:r>
            <a:r>
              <a:rPr lang="zh-CN" altLang="en-US" dirty="0">
                <a:solidFill>
                  <a:srgbClr val="000000"/>
                </a:solidFill>
                <a:latin typeface="宋体" panose="02010600030101010101" pitchFamily="2" charset="-122"/>
                <a:ea typeface="楷体_GB2312" pitchFamily="49" charset="-122"/>
              </a:rPr>
              <a:t>不是材料的主旨</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a:t>
            </a:r>
            <a:endParaRPr lang="zh-CN" altLang="en-US">
              <a:solidFill>
                <a:srgbClr val="0000FF"/>
              </a:solidFill>
              <a:latin typeface="宋体" panose="02010600030101010101" pitchFamily="2" charset="-122"/>
              <a:ea typeface="楷体_GB2312" pitchFamily="49" charset="-122"/>
            </a:endParaRPr>
          </a:p>
          <a:p>
            <a:pPr defTabSz="1171575">
              <a:buNone/>
            </a:pPr>
            <a:endParaRPr lang="zh-CN" altLang="en-US">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4146" name="文本框 2694145"/>
          <p:cNvSpPr txBox="1"/>
          <p:nvPr/>
        </p:nvSpPr>
        <p:spPr>
          <a:xfrm>
            <a:off x="241300" y="809625"/>
            <a:ext cx="11634788" cy="4284663"/>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5.(2019</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全国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Ⅱ</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卷</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T31)1979-1981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中国减少粮食播种面积</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5 000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万亩</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有计划地扩大了经济作物的种植面积</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在有条件的地方还开始逐步退耕还林还牧</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鼓励农村在经济合理原则下举办社队企业。这些政策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推动了农村经济结构的调整</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加快了私营企业发展</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完善了家庭联产承包责任制</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健全了市场经济体制</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6242" name="文本框 2826241"/>
          <p:cNvSpPr txBox="1"/>
          <p:nvPr/>
        </p:nvSpPr>
        <p:spPr>
          <a:xfrm>
            <a:off x="241300" y="809625"/>
            <a:ext cx="11634788" cy="3689350"/>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。题干材料说明减少粮食播种面积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增加经济作物种植</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退耕还林还牧</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举办社队企业</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使得粮食种植业比重降低</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有利于农村地区农业加工业的发展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推动了经济结构调整</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。社队企业属于集体所有制</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非私营企业</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家庭联产承包责任制是一家一户的农民取得了土地使用权和生产的自主权</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材料反映的是国家对农业的调控</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没有体现。</a:t>
            </a:r>
            <a:r>
              <a:rPr lang="en-US" altLang="zh-CN">
                <a:solidFill>
                  <a:srgbClr val="000000"/>
                </a:solidFill>
                <a:latin typeface="宋体" panose="02010600030101010101" pitchFamily="2" charset="-122"/>
                <a:ea typeface="楷体_GB2312" pitchFamily="49" charset="-122"/>
              </a:rPr>
              <a:t>1984</a:t>
            </a:r>
            <a:r>
              <a:rPr lang="zh-CN" altLang="en-US" dirty="0">
                <a:solidFill>
                  <a:srgbClr val="000000"/>
                </a:solidFill>
                <a:latin typeface="宋体" panose="02010600030101010101" pitchFamily="2" charset="-122"/>
                <a:ea typeface="楷体_GB2312" pitchFamily="49" charset="-122"/>
              </a:rPr>
              <a:t>年城市经济体制改革才起步</a:t>
            </a:r>
            <a:r>
              <a:rPr lang="en-US" altLang="zh-CN">
                <a:solidFill>
                  <a:srgbClr val="000000"/>
                </a:solidFill>
                <a:latin typeface="宋体" panose="02010600030101010101" pitchFamily="2" charset="-122"/>
                <a:ea typeface="楷体_GB2312" pitchFamily="49" charset="-122"/>
              </a:rPr>
              <a:t>,1992</a:t>
            </a:r>
            <a:r>
              <a:rPr lang="zh-CN" altLang="en-US" dirty="0">
                <a:solidFill>
                  <a:srgbClr val="000000"/>
                </a:solidFill>
                <a:latin typeface="宋体" panose="02010600030101010101" pitchFamily="2" charset="-122"/>
                <a:ea typeface="楷体_GB2312" pitchFamily="49" charset="-122"/>
              </a:rPr>
              <a:t>年才确定社会主义市场经济体制的改革目标</a:t>
            </a:r>
            <a:r>
              <a:rPr lang="en-US" altLang="zh-CN">
                <a:solidFill>
                  <a:srgbClr val="000000"/>
                </a:solidFill>
                <a:latin typeface="宋体" panose="02010600030101010101" pitchFamily="2" charset="-122"/>
                <a:ea typeface="楷体_GB2312" pitchFamily="49" charset="-122"/>
              </a:rPr>
              <a:t>, D</a:t>
            </a:r>
            <a:r>
              <a:rPr lang="zh-CN" altLang="en-US" dirty="0">
                <a:solidFill>
                  <a:srgbClr val="000000"/>
                </a:solidFill>
                <a:latin typeface="宋体" panose="02010600030101010101" pitchFamily="2" charset="-122"/>
                <a:ea typeface="楷体_GB2312" pitchFamily="49" charset="-122"/>
              </a:rPr>
              <a:t>错误。</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7266" name="文本框 2827265"/>
          <p:cNvSpPr txBox="1"/>
          <p:nvPr/>
        </p:nvSpPr>
        <p:spPr>
          <a:xfrm>
            <a:off x="241300" y="809625"/>
            <a:ext cx="11634788" cy="1308100"/>
          </a:xfrm>
          <a:prstGeom prst="rect">
            <a:avLst/>
          </a:prstGeom>
          <a:noFill/>
          <a:ln w="9525">
            <a:noFill/>
          </a:ln>
        </p:spPr>
        <p:txBody>
          <a:bodyPr lIns="117176" tIns="58589" rIns="117176" bIns="58589">
            <a:spAutoFit/>
          </a:bodyPr>
          <a:lstStyle/>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6.(2018</a:t>
            </a:r>
            <a:r>
              <a:rPr lang="en-US" altLang="zh-CN">
                <a:latin typeface="宋体" panose="02010600030101010101" pitchFamily="2" charset="-122"/>
                <a:ea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全国</a:t>
            </a:r>
            <a:r>
              <a:rPr lang="en-US" altLang="zh-CN">
                <a:latin typeface="宋体" panose="02010600030101010101" pitchFamily="2" charset="-122"/>
                <a:ea typeface="宋体" panose="02010600030101010101" pitchFamily="2" charset="-122"/>
                <a:cs typeface="Times New Roman" panose="02020603050405020304" pitchFamily="18" charset="0"/>
              </a:rPr>
              <a:t>Ⅲ</a:t>
            </a:r>
            <a:r>
              <a:rPr lang="zh-CN" altLang="en-US" dirty="0">
                <a:latin typeface="宋体" panose="02010600030101010101" pitchFamily="2" charset="-122"/>
                <a:ea typeface="宋体" panose="02010600030101010101" pitchFamily="2" charset="-122"/>
                <a:cs typeface="Times New Roman" panose="02020603050405020304" pitchFamily="18" charset="0"/>
              </a:rPr>
              <a:t>卷</a:t>
            </a:r>
            <a:r>
              <a:rPr lang="en-US" altLang="zh-CN">
                <a:latin typeface="宋体" panose="02010600030101010101" pitchFamily="2" charset="-122"/>
                <a:ea typeface="Times New Roman" panose="02020603050405020304" pitchFamily="18" charset="0"/>
              </a:rPr>
              <a:t>·</a:t>
            </a:r>
            <a:r>
              <a:rPr lang="en-US" altLang="zh-CN">
                <a:latin typeface="宋体" panose="02010600030101010101" pitchFamily="2" charset="-122"/>
                <a:ea typeface="宋体" panose="02010600030101010101" pitchFamily="2" charset="-122"/>
                <a:cs typeface="Times New Roman" panose="02020603050405020304" pitchFamily="18" charset="0"/>
              </a:rPr>
              <a:t>T31)</a:t>
            </a: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表</a:t>
            </a:r>
            <a:r>
              <a:rPr lang="en-US" altLang="zh-CN">
                <a:latin typeface="宋体" panose="02010600030101010101" pitchFamily="2" charset="-122"/>
                <a:ea typeface="宋体" panose="02010600030101010101" pitchFamily="2" charset="-122"/>
                <a:cs typeface="Times New Roman" panose="02020603050405020304" pitchFamily="18" charset="0"/>
              </a:rPr>
              <a:t>2</a:t>
            </a:r>
            <a:r>
              <a:rPr lang="zh-CN" altLang="en-US" dirty="0">
                <a:latin typeface="宋体" panose="02010600030101010101" pitchFamily="2" charset="-122"/>
                <a:ea typeface="宋体" panose="02010600030101010101" pitchFamily="2" charset="-122"/>
                <a:cs typeface="Times New Roman" panose="02020603050405020304" pitchFamily="18" charset="0"/>
              </a:rPr>
              <a:t>　中国乡镇企业行业分布表</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单位</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万个</a:t>
            </a:r>
            <a:r>
              <a:rPr lang="en-US" altLang="zh-CN">
                <a:latin typeface="宋体" panose="02010600030101010101" pitchFamily="2" charset="-122"/>
                <a:ea typeface="宋体" panose="02010600030101010101" pitchFamily="2" charset="-122"/>
                <a:cs typeface="Times New Roman" panose="02020603050405020304" pitchFamily="18" charset="0"/>
              </a:rPr>
              <a:t>)</a:t>
            </a:r>
            <a:endParaRPr lang="en-US" altLang="zh-CN">
              <a:latin typeface="宋体" panose="02010600030101010101" pitchFamily="2" charset="-122"/>
              <a:ea typeface="Times New Roman" panose="02020603050405020304" pitchFamily="18" charset="0"/>
            </a:endParaRPr>
          </a:p>
        </p:txBody>
      </p:sp>
      <p:graphicFrame>
        <p:nvGraphicFramePr>
          <p:cNvPr id="2827387" name="表格 2827386"/>
          <p:cNvGraphicFramePr/>
          <p:nvPr/>
        </p:nvGraphicFramePr>
        <p:xfrm>
          <a:off x="317500" y="2576513"/>
          <a:ext cx="11526838" cy="1538288"/>
        </p:xfrm>
        <a:graphic>
          <a:graphicData uri="http://schemas.openxmlformats.org/drawingml/2006/table">
            <a:tbl>
              <a:tblPr/>
              <a:tblGrid>
                <a:gridCol w="1554163">
                  <a:extLst>
                    <a:ext uri="{9D8B030D-6E8A-4147-A177-3AD203B41FA5}">
                      <a16:colId xmlns:a16="http://schemas.microsoft.com/office/drawing/2014/main" val="20000"/>
                    </a:ext>
                  </a:extLst>
                </a:gridCol>
                <a:gridCol w="1466850">
                  <a:extLst>
                    <a:ext uri="{9D8B030D-6E8A-4147-A177-3AD203B41FA5}">
                      <a16:colId xmlns:a16="http://schemas.microsoft.com/office/drawing/2014/main" val="20001"/>
                    </a:ext>
                  </a:extLst>
                </a:gridCol>
                <a:gridCol w="1631950">
                  <a:extLst>
                    <a:ext uri="{9D8B030D-6E8A-4147-A177-3AD203B41FA5}">
                      <a16:colId xmlns:a16="http://schemas.microsoft.com/office/drawing/2014/main" val="20002"/>
                    </a:ext>
                  </a:extLst>
                </a:gridCol>
                <a:gridCol w="1430337">
                  <a:extLst>
                    <a:ext uri="{9D8B030D-6E8A-4147-A177-3AD203B41FA5}">
                      <a16:colId xmlns:a16="http://schemas.microsoft.com/office/drawing/2014/main" val="20003"/>
                    </a:ext>
                  </a:extLst>
                </a:gridCol>
                <a:gridCol w="2500313">
                  <a:extLst>
                    <a:ext uri="{9D8B030D-6E8A-4147-A177-3AD203B41FA5}">
                      <a16:colId xmlns:a16="http://schemas.microsoft.com/office/drawing/2014/main" val="20004"/>
                    </a:ext>
                  </a:extLst>
                </a:gridCol>
                <a:gridCol w="2943225">
                  <a:extLst>
                    <a:ext uri="{9D8B030D-6E8A-4147-A177-3AD203B41FA5}">
                      <a16:colId xmlns:a16="http://schemas.microsoft.com/office/drawing/2014/main" val="20005"/>
                    </a:ext>
                  </a:extLst>
                </a:gridCol>
              </a:tblGrid>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年份</a:t>
                      </a:r>
                      <a:endParaRPr lang="zh-CN" altLang="en-US" sz="2600" b="1" dirty="0">
                        <a:latin typeface="Arial" panose="020B0604020202020204" pitchFamily="34" charset="0"/>
                      </a:endParaRPr>
                    </a:p>
                  </a:txBody>
                  <a:tcPr marL="117235" marR="117235" marT="58618" marB="58618" anchor="ctr">
                    <a:lnL w="2540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2540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农业</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2540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工业</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2540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建筑业</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2540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交通运输业</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2540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商、饮、服务业</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2540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1276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600" b="1">
                          <a:latin typeface="宋体" panose="02010600030101010101" pitchFamily="2" charset="-122"/>
                        </a:rPr>
                        <a:t>1982</a:t>
                      </a:r>
                      <a:endParaRPr lang="zh-CN" altLang="en-US" sz="2600" b="1">
                        <a:latin typeface="Arial" panose="020B0604020202020204" pitchFamily="34" charset="0"/>
                      </a:endParaRPr>
                    </a:p>
                  </a:txBody>
                  <a:tcPr marL="117235" marR="117235" marT="58618" marB="58618" anchor="ctr">
                    <a:lnL w="2540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600" b="1">
                          <a:latin typeface="宋体" panose="02010600030101010101" pitchFamily="2" charset="-122"/>
                        </a:rPr>
                        <a:t>29.28</a:t>
                      </a:r>
                      <a:endParaRPr lang="zh-CN" altLang="en-US" sz="2600" b="1">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600" b="1">
                          <a:latin typeface="宋体" panose="02010600030101010101" pitchFamily="2" charset="-122"/>
                        </a:rPr>
                        <a:t>74.92</a:t>
                      </a:r>
                      <a:endParaRPr lang="zh-CN" altLang="en-US" sz="2600" b="1">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600" b="1">
                          <a:latin typeface="宋体" panose="02010600030101010101" pitchFamily="2" charset="-122"/>
                        </a:rPr>
                        <a:t>5.38</a:t>
                      </a:r>
                      <a:endParaRPr lang="zh-CN" altLang="en-US" sz="2600" b="1">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600" b="1">
                          <a:latin typeface="宋体" panose="02010600030101010101" pitchFamily="2" charset="-122"/>
                        </a:rPr>
                        <a:t>9.58</a:t>
                      </a:r>
                      <a:endParaRPr lang="zh-CN" altLang="en-US" sz="2600" b="1">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600" b="1">
                          <a:latin typeface="宋体" panose="02010600030101010101" pitchFamily="2" charset="-122"/>
                        </a:rPr>
                        <a:t>17.01</a:t>
                      </a:r>
                      <a:endParaRPr lang="zh-CN" altLang="en-US" sz="2600" b="1">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600" b="1">
                          <a:latin typeface="宋体" panose="02010600030101010101" pitchFamily="2" charset="-122"/>
                        </a:rPr>
                        <a:t>1988</a:t>
                      </a:r>
                      <a:endParaRPr lang="zh-CN" altLang="en-US" sz="2600" b="1">
                        <a:latin typeface="Arial" panose="020B0604020202020204" pitchFamily="34" charset="0"/>
                      </a:endParaRPr>
                    </a:p>
                  </a:txBody>
                  <a:tcPr marL="117235" marR="117235" marT="58618" marB="58618" anchor="ctr">
                    <a:lnL w="2540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600" b="1">
                          <a:latin typeface="宋体" panose="02010600030101010101" pitchFamily="2" charset="-122"/>
                        </a:rPr>
                        <a:t>23.28</a:t>
                      </a:r>
                      <a:endParaRPr lang="zh-CN" altLang="en-US" sz="2600" b="1">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600" b="1">
                          <a:latin typeface="宋体" panose="02010600030101010101" pitchFamily="2" charset="-122"/>
                        </a:rPr>
                        <a:t>773.52</a:t>
                      </a:r>
                      <a:endParaRPr lang="zh-CN" altLang="en-US" sz="2600" b="1">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600" b="1">
                          <a:latin typeface="宋体" panose="02010600030101010101" pitchFamily="2" charset="-122"/>
                        </a:rPr>
                        <a:t>95.58</a:t>
                      </a:r>
                      <a:endParaRPr lang="zh-CN" altLang="en-US" sz="2600" b="1">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600" b="1">
                          <a:latin typeface="宋体" panose="02010600030101010101" pitchFamily="2" charset="-122"/>
                        </a:rPr>
                        <a:t>372.55</a:t>
                      </a:r>
                      <a:endParaRPr lang="zh-CN" altLang="en-US" sz="2600" b="1">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600" b="1">
                          <a:latin typeface="宋体" panose="02010600030101010101" pitchFamily="2" charset="-122"/>
                        </a:rPr>
                        <a:t>623.23</a:t>
                      </a:r>
                      <a:endParaRPr lang="zh-CN" altLang="en-US" sz="2600" b="1">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8290" name="文本框 2828289"/>
          <p:cNvSpPr txBox="1"/>
          <p:nvPr/>
        </p:nvSpPr>
        <p:spPr>
          <a:xfrm>
            <a:off x="241300" y="809625"/>
            <a:ext cx="11634788" cy="3094038"/>
          </a:xfrm>
          <a:prstGeom prst="rect">
            <a:avLst/>
          </a:prstGeom>
          <a:noFill/>
          <a:ln w="9525">
            <a:noFill/>
          </a:ln>
        </p:spPr>
        <p:txBody>
          <a:bodyPr lIns="117176" tIns="58589" rIns="117176" bIns="58589">
            <a:spAutoFit/>
          </a:bodyPr>
          <a:lstStyle/>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中的数据变化说明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这一时期我国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农村剩余劳动力大量转移 </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城乡一体化逐步实现</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社会主义市场经济体制已建立 </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工业结构趋于合理</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0930" name="文本框 2940929"/>
          <p:cNvSpPr txBox="1"/>
          <p:nvPr/>
        </p:nvSpPr>
        <p:spPr>
          <a:xfrm>
            <a:off x="241300" y="809625"/>
            <a:ext cx="11634788" cy="4284663"/>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。依据表格中的数据变化可知</a:t>
            </a:r>
            <a:r>
              <a:rPr lang="en-US" altLang="zh-CN">
                <a:solidFill>
                  <a:srgbClr val="000000"/>
                </a:solidFill>
                <a:latin typeface="宋体" panose="02010600030101010101" pitchFamily="2" charset="-122"/>
                <a:ea typeface="楷体_GB2312" pitchFamily="49" charset="-122"/>
              </a:rPr>
              <a:t>,1988</a:t>
            </a:r>
            <a:r>
              <a:rPr lang="zh-CN" altLang="en-US" dirty="0">
                <a:solidFill>
                  <a:srgbClr val="000000"/>
                </a:solidFill>
                <a:latin typeface="宋体" panose="02010600030101010101" pitchFamily="2" charset="-122"/>
                <a:ea typeface="楷体_GB2312" pitchFamily="49" charset="-122"/>
              </a:rPr>
              <a:t>年与</a:t>
            </a:r>
            <a:r>
              <a:rPr lang="en-US" altLang="zh-CN">
                <a:solidFill>
                  <a:srgbClr val="000000"/>
                </a:solidFill>
                <a:latin typeface="宋体" panose="02010600030101010101" pitchFamily="2" charset="-122"/>
                <a:ea typeface="楷体_GB2312" pitchFamily="49" charset="-122"/>
              </a:rPr>
              <a:t>1982</a:t>
            </a:r>
            <a:r>
              <a:rPr lang="zh-CN" altLang="en-US" dirty="0">
                <a:solidFill>
                  <a:srgbClr val="000000"/>
                </a:solidFill>
                <a:latin typeface="宋体" panose="02010600030101010101" pitchFamily="2" charset="-122"/>
                <a:ea typeface="楷体_GB2312" pitchFamily="49" charset="-122"/>
              </a:rPr>
              <a:t>年相比</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农业领域的乡镇企业减少</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而工业、建筑业、交通运输业及商、饮、服务业领域的乡镇企业大幅度增加。</a:t>
            </a:r>
            <a:r>
              <a:rPr lang="en-US" altLang="zh-CN">
                <a:solidFill>
                  <a:srgbClr val="000000"/>
                </a:solidFill>
                <a:latin typeface="宋体" panose="02010600030101010101" pitchFamily="2" charset="-122"/>
                <a:ea typeface="楷体_GB2312" pitchFamily="49" charset="-122"/>
              </a:rPr>
              <a:t>1982</a:t>
            </a:r>
            <a:r>
              <a:rPr lang="zh-CN" altLang="en-US" dirty="0">
                <a:solidFill>
                  <a:srgbClr val="000000"/>
                </a:solidFill>
                <a:latin typeface="宋体" panose="02010600030101010101" pitchFamily="2" charset="-122"/>
                <a:ea typeface="楷体_GB2312" pitchFamily="49" charset="-122"/>
              </a:rPr>
              <a:t>年至</a:t>
            </a:r>
            <a:r>
              <a:rPr lang="en-US" altLang="zh-CN">
                <a:solidFill>
                  <a:srgbClr val="000000"/>
                </a:solidFill>
                <a:latin typeface="宋体" panose="02010600030101010101" pitchFamily="2" charset="-122"/>
                <a:ea typeface="楷体_GB2312" pitchFamily="49" charset="-122"/>
              </a:rPr>
              <a:t>1988</a:t>
            </a:r>
            <a:r>
              <a:rPr lang="zh-CN" altLang="en-US" dirty="0">
                <a:solidFill>
                  <a:srgbClr val="000000"/>
                </a:solidFill>
                <a:latin typeface="宋体" panose="02010600030101010101" pitchFamily="2" charset="-122"/>
                <a:ea typeface="楷体_GB2312" pitchFamily="49" charset="-122"/>
              </a:rPr>
              <a:t>年</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我国农村经济体制改革不断深化</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乡镇企业迅速增加</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农村剩余劳动力大量转移到工业、建筑业、交通运输业及商、饮、服务业中</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正确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城乡一体化逐步实现”说法不符合史实</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目前没有实现城乡一体化</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;21</a:t>
            </a:r>
            <a:r>
              <a:rPr lang="zh-CN" altLang="en-US" dirty="0">
                <a:solidFill>
                  <a:srgbClr val="000000"/>
                </a:solidFill>
                <a:latin typeface="宋体" panose="02010600030101010101" pitchFamily="2" charset="-122"/>
                <a:ea typeface="楷体_GB2312" pitchFamily="49" charset="-122"/>
              </a:rPr>
              <a:t>世纪初</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我国社会主义市场经济体制初步建立</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工业结构趋于合理”与题意无关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错误。</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1954" name="文本框 2941953"/>
          <p:cNvSpPr txBox="1"/>
          <p:nvPr/>
        </p:nvSpPr>
        <p:spPr>
          <a:xfrm>
            <a:off x="241300" y="809625"/>
            <a:ext cx="11634788" cy="4284663"/>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7.(2018</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全国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Ⅰ</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卷</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T41)(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节选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阅读材料</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完成下列要求。</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材料三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世纪</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80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年代后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村民自治迅速发展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1997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全国共有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91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万个村民委员会的村干部由村民直接选举产生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大部分农村有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90%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以上的选民参加了选举。</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1998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年颁布了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中华人民共和国村民委员会组织法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村民委员会是我国农村基层社会的群众自治组织。</a:t>
            </a:r>
          </a:p>
          <a:p>
            <a:pPr algn="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据郭德宏等主编</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中华人民共和国专题史稿</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根据材料三并结合所学知识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说明村民自治的意义。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2978" name="文本框 2942977"/>
          <p:cNvSpPr txBox="1"/>
          <p:nvPr/>
        </p:nvSpPr>
        <p:spPr>
          <a:xfrm>
            <a:off x="241300" y="809625"/>
            <a:ext cx="11634788" cy="3094038"/>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第</a:t>
            </a:r>
            <a:r>
              <a:rPr lang="en-US" altLang="zh-CN">
                <a:solidFill>
                  <a:srgbClr val="000000"/>
                </a:solidFill>
                <a:latin typeface="宋体" panose="02010600030101010101" pitchFamily="2" charset="-122"/>
                <a:ea typeface="楷体_GB2312" pitchFamily="49" charset="-122"/>
              </a:rPr>
              <a:t>(3)</a:t>
            </a:r>
            <a:r>
              <a:rPr lang="zh-CN" altLang="en-US" dirty="0">
                <a:solidFill>
                  <a:srgbClr val="000000"/>
                </a:solidFill>
                <a:latin typeface="宋体" panose="02010600030101010101" pitchFamily="2" charset="-122"/>
                <a:ea typeface="楷体_GB2312" pitchFamily="49" charset="-122"/>
              </a:rPr>
              <a:t>题站在国家治理体系这个高度分析问题</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可以从基层民主、政治文明、基层管理等方面分析。</a:t>
            </a:r>
            <a:endParaRPr lang="zh-CN" altLang="en-US" dirty="0">
              <a:solidFill>
                <a:srgbClr val="0000FF"/>
              </a:solidFill>
              <a:latin typeface="宋体" panose="02010600030101010101" pitchFamily="2" charset="-122"/>
              <a:ea typeface="楷体_GB2312" pitchFamily="49" charset="-122"/>
            </a:endParaRPr>
          </a:p>
          <a:p>
            <a:pPr algn="just" defTabSz="1171575">
              <a:buNone/>
            </a:pPr>
            <a:r>
              <a:rPr lang="zh-CN" altLang="en-US" dirty="0">
                <a:solidFill>
                  <a:srgbClr val="0000FF"/>
                </a:solidFill>
                <a:latin typeface="宋体" panose="02010600030101010101" pitchFamily="2" charset="-122"/>
                <a:ea typeface="楷体_GB2312" pitchFamily="49" charset="-122"/>
              </a:rPr>
              <a:t>答案</a:t>
            </a:r>
            <a:r>
              <a:rPr lang="en-US" altLang="zh-CN">
                <a:solidFill>
                  <a:srgbClr val="0000FF"/>
                </a:solidFill>
                <a:latin typeface="宋体" panose="02010600030101010101" pitchFamily="2" charset="-122"/>
                <a:ea typeface="楷体_GB2312" pitchFamily="49" charset="-122"/>
              </a:rPr>
              <a:t>:</a:t>
            </a:r>
            <a:r>
              <a:rPr lang="en-US" altLang="zh-CN">
                <a:solidFill>
                  <a:srgbClr val="000000"/>
                </a:solidFill>
                <a:latin typeface="宋体" panose="02010600030101010101" pitchFamily="2" charset="-122"/>
                <a:ea typeface="楷体_GB2312" pitchFamily="49" charset="-122"/>
              </a:rPr>
              <a:t>(3)</a:t>
            </a:r>
            <a:r>
              <a:rPr lang="zh-CN" altLang="en-US" dirty="0">
                <a:solidFill>
                  <a:srgbClr val="000000"/>
                </a:solidFill>
                <a:latin typeface="宋体" panose="02010600030101010101" pitchFamily="2" charset="-122"/>
                <a:ea typeface="楷体_GB2312" pitchFamily="49" charset="-122"/>
              </a:rPr>
              <a:t>是乡村治理的创新</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国家治理体系的健全</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推动基层民主</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促进社会主义政治文明</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改革基层社会治理制度</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适应社会主义建设的要求。</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每项</a:t>
            </a: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答出其中两项即可得满分</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本小题总分不得超过</a:t>
            </a:r>
            <a:r>
              <a:rPr lang="en-US" altLang="zh-CN">
                <a:solidFill>
                  <a:srgbClr val="000000"/>
                </a:solidFill>
                <a:latin typeface="宋体" panose="02010600030101010101" pitchFamily="2" charset="-122"/>
                <a:ea typeface="楷体_GB2312" pitchFamily="49" charset="-122"/>
              </a:rPr>
              <a:t>4</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94297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4930" name="文本框 2684929"/>
          <p:cNvSpPr txBox="1"/>
          <p:nvPr/>
        </p:nvSpPr>
        <p:spPr>
          <a:xfrm>
            <a:off x="241300" y="809625"/>
            <a:ext cx="11634788" cy="4879975"/>
          </a:xfrm>
          <a:prstGeom prst="rect">
            <a:avLst/>
          </a:prstGeom>
          <a:noFill/>
          <a:ln w="9525">
            <a:noFill/>
          </a:ln>
        </p:spPr>
        <p:txBody>
          <a:bodyPr lIns="117176" tIns="58589" rIns="117176" bIns="58589">
            <a:spAutoFit/>
          </a:bodyPr>
          <a:lstStyle/>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考点三　民生视野下的新中国教育</a:t>
            </a:r>
            <a:endPar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真题示例</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(2017</a:t>
            </a:r>
            <a:r>
              <a:rPr lang="en-US" altLang="zh-CN">
                <a:latin typeface="宋体" panose="02010600030101010101" pitchFamily="2" charset="-122"/>
                <a:ea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全国</a:t>
            </a:r>
            <a:r>
              <a:rPr lang="en-US" altLang="zh-CN">
                <a:latin typeface="宋体" panose="02010600030101010101" pitchFamily="2" charset="-122"/>
                <a:ea typeface="宋体" panose="02010600030101010101" pitchFamily="2" charset="-122"/>
                <a:cs typeface="Times New Roman" panose="02020603050405020304" pitchFamily="18" charset="0"/>
              </a:rPr>
              <a:t>Ⅲ</a:t>
            </a:r>
            <a:r>
              <a:rPr lang="zh-CN" altLang="en-US" dirty="0">
                <a:latin typeface="宋体" panose="02010600030101010101" pitchFamily="2" charset="-122"/>
                <a:ea typeface="宋体" panose="02010600030101010101" pitchFamily="2" charset="-122"/>
                <a:cs typeface="Times New Roman" panose="02020603050405020304" pitchFamily="18" charset="0"/>
              </a:rPr>
              <a:t>卷</a:t>
            </a:r>
            <a:r>
              <a:rPr lang="en-US" altLang="zh-CN">
                <a:latin typeface="宋体" panose="02010600030101010101" pitchFamily="2" charset="-122"/>
                <a:ea typeface="Times New Roman" panose="02020603050405020304" pitchFamily="18" charset="0"/>
              </a:rPr>
              <a:t>·</a:t>
            </a:r>
            <a:r>
              <a:rPr lang="en-US" altLang="zh-CN">
                <a:latin typeface="宋体" panose="02010600030101010101" pitchFamily="2" charset="-122"/>
                <a:ea typeface="宋体" panose="02010600030101010101" pitchFamily="2" charset="-122"/>
                <a:cs typeface="Times New Roman" panose="02020603050405020304" pitchFamily="18" charset="0"/>
              </a:rPr>
              <a:t>T31)</a:t>
            </a:r>
            <a:r>
              <a:rPr lang="zh-CN" altLang="en-US" dirty="0">
                <a:latin typeface="宋体" panose="02010600030101010101" pitchFamily="2" charset="-122"/>
                <a:ea typeface="宋体" panose="02010600030101010101" pitchFamily="2" charset="-122"/>
                <a:cs typeface="Times New Roman" panose="02020603050405020304" pitchFamily="18" charset="0"/>
              </a:rPr>
              <a:t>图</a:t>
            </a:r>
            <a:r>
              <a:rPr lang="en-US" altLang="zh-CN">
                <a:latin typeface="宋体" panose="02010600030101010101" pitchFamily="2" charset="-122"/>
                <a:ea typeface="宋体" panose="02010600030101010101" pitchFamily="2" charset="-122"/>
                <a:cs typeface="Times New Roman" panose="02020603050405020304" pitchFamily="18" charset="0"/>
              </a:rPr>
              <a:t>5</a:t>
            </a:r>
            <a:r>
              <a:rPr lang="zh-CN" altLang="en-US" dirty="0">
                <a:latin typeface="宋体" panose="02010600030101010101" pitchFamily="2" charset="-122"/>
                <a:ea typeface="宋体" panose="02010600030101010101" pitchFamily="2" charset="-122"/>
                <a:cs typeface="Times New Roman" panose="02020603050405020304" pitchFamily="18" charset="0"/>
              </a:rPr>
              <a:t>为</a:t>
            </a:r>
            <a:r>
              <a:rPr lang="en-US" altLang="zh-CN">
                <a:latin typeface="宋体" panose="02010600030101010101" pitchFamily="2" charset="-122"/>
                <a:ea typeface="宋体" panose="02010600030101010101" pitchFamily="2" charset="-122"/>
                <a:cs typeface="Times New Roman" panose="02020603050405020304" pitchFamily="18" charset="0"/>
              </a:rPr>
              <a:t>1954</a:t>
            </a:r>
            <a:r>
              <a:rPr lang="zh-CN" altLang="en-US" dirty="0">
                <a:latin typeface="宋体" panose="02010600030101010101" pitchFamily="2" charset="-122"/>
                <a:ea typeface="宋体" panose="02010600030101010101" pitchFamily="2" charset="-122"/>
                <a:cs typeface="Times New Roman" panose="02020603050405020304" pitchFamily="18" charset="0"/>
              </a:rPr>
              <a:t>年某画家创作的</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婆媳上冬学</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这一作品</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　　</a:t>
            </a:r>
            <a:r>
              <a:rPr lang="en-US" altLang="zh-CN">
                <a:latin typeface="宋体" panose="02010600030101010101" pitchFamily="2" charset="-122"/>
                <a:ea typeface="宋体" panose="02010600030101010101" pitchFamily="2" charset="-122"/>
                <a:cs typeface="Times New Roman" panose="02020603050405020304" pitchFamily="18" charset="0"/>
              </a:rPr>
              <a:t>)</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A.</a:t>
            </a:r>
            <a:r>
              <a:rPr lang="zh-CN" altLang="en-US" dirty="0">
                <a:latin typeface="宋体" panose="02010600030101010101" pitchFamily="2" charset="-122"/>
                <a:ea typeface="宋体" panose="02010600030101010101" pitchFamily="2" charset="-122"/>
                <a:cs typeface="Times New Roman" panose="02020603050405020304" pitchFamily="18" charset="0"/>
              </a:rPr>
              <a:t>继承了传统文人画的特点</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B.</a:t>
            </a:r>
            <a:r>
              <a:rPr lang="zh-CN" altLang="en-US" dirty="0">
                <a:latin typeface="宋体" panose="02010600030101010101" pitchFamily="2" charset="-122"/>
                <a:ea typeface="宋体" panose="02010600030101010101" pitchFamily="2" charset="-122"/>
                <a:cs typeface="Times New Roman" panose="02020603050405020304" pitchFamily="18" charset="0"/>
              </a:rPr>
              <a:t>受同期西方流行画派影响</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C.</a:t>
            </a:r>
            <a:r>
              <a:rPr lang="zh-CN" altLang="en-US" dirty="0">
                <a:latin typeface="宋体" panose="02010600030101010101" pitchFamily="2" charset="-122"/>
                <a:ea typeface="宋体" panose="02010600030101010101" pitchFamily="2" charset="-122"/>
                <a:cs typeface="Times New Roman" panose="02020603050405020304" pitchFamily="18" charset="0"/>
              </a:rPr>
              <a:t>体现了现实主义绘画风格</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D.</a:t>
            </a:r>
            <a:r>
              <a:rPr lang="zh-CN" altLang="en-US" dirty="0">
                <a:latin typeface="宋体" panose="02010600030101010101" pitchFamily="2" charset="-122"/>
                <a:ea typeface="宋体" panose="02010600030101010101" pitchFamily="2" charset="-122"/>
                <a:cs typeface="Times New Roman" panose="02020603050405020304" pitchFamily="18" charset="0"/>
              </a:rPr>
              <a:t>注重表现作者的艺术想象</a:t>
            </a:r>
            <a:endParaRPr lang="zh-CN" altLang="en-US">
              <a:solidFill>
                <a:srgbClr val="0000FF"/>
              </a:solidFill>
              <a:latin typeface="宋体" panose="02010600030101010101" pitchFamily="2" charset="-122"/>
              <a:ea typeface="Times New Roman" panose="02020603050405020304" pitchFamily="18" charset="0"/>
            </a:endParaRPr>
          </a:p>
        </p:txBody>
      </p:sp>
      <p:pic>
        <p:nvPicPr>
          <p:cNvPr id="2684936" name="图片 2684935" descr="企业微信截图_16076527867934"/>
          <p:cNvPicPr>
            <a:picLocks noChangeAspect="1"/>
          </p:cNvPicPr>
          <p:nvPr/>
        </p:nvPicPr>
        <p:blipFill>
          <a:blip r:embed="rId2"/>
          <a:stretch>
            <a:fillRect/>
          </a:stretch>
        </p:blipFill>
        <p:spPr>
          <a:xfrm>
            <a:off x="6691313" y="3022600"/>
            <a:ext cx="2230437" cy="307022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9381" name="表格 2829380"/>
          <p:cNvGraphicFramePr/>
          <p:nvPr/>
        </p:nvGraphicFramePr>
        <p:xfrm>
          <a:off x="377825" y="1095375"/>
          <a:ext cx="11291888" cy="2447925"/>
        </p:xfrm>
        <a:graphic>
          <a:graphicData uri="http://schemas.openxmlformats.org/drawingml/2006/table">
            <a:tbl>
              <a:tblPr/>
              <a:tblGrid>
                <a:gridCol w="2246313">
                  <a:extLst>
                    <a:ext uri="{9D8B030D-6E8A-4147-A177-3AD203B41FA5}">
                      <a16:colId xmlns:a16="http://schemas.microsoft.com/office/drawing/2014/main" val="20000"/>
                    </a:ext>
                  </a:extLst>
                </a:gridCol>
                <a:gridCol w="9045575">
                  <a:extLst>
                    <a:ext uri="{9D8B030D-6E8A-4147-A177-3AD203B41FA5}">
                      <a16:colId xmlns:a16="http://schemas.microsoft.com/office/drawing/2014/main" val="20001"/>
                    </a:ext>
                  </a:extLst>
                </a:gridCol>
              </a:tblGrid>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素养考查</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时空观念、史料实证、历史解释、家国情怀</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1276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情境载体</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创设婆媳上学的历史情境</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0963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解题关键</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关键信息</a:t>
                      </a:r>
                      <a:r>
                        <a:rPr lang="en-US" altLang="zh-CN" sz="2600" b="1">
                          <a:latin typeface="宋体" panose="02010600030101010101" pitchFamily="2" charset="-122"/>
                        </a:rPr>
                        <a:t>:</a:t>
                      </a:r>
                      <a:r>
                        <a:rPr lang="zh-CN" altLang="en-US" sz="2600" b="1" dirty="0">
                          <a:latin typeface="宋体" panose="02010600030101010101" pitchFamily="2" charset="-122"/>
                        </a:rPr>
                        <a:t>一是时间</a:t>
                      </a:r>
                      <a:r>
                        <a:rPr lang="en-US" altLang="zh-CN" sz="2600" b="1">
                          <a:latin typeface="宋体" panose="02010600030101010101" pitchFamily="2" charset="-122"/>
                        </a:rPr>
                        <a:t>,</a:t>
                      </a:r>
                      <a:r>
                        <a:rPr lang="zh-CN" altLang="en-US" sz="2600" b="1" dirty="0">
                          <a:latin typeface="宋体" panose="02010600030101010101" pitchFamily="2" charset="-122"/>
                        </a:rPr>
                        <a:t>二是“婆媳上冬学”的场景</a:t>
                      </a:r>
                      <a:r>
                        <a:rPr lang="en-US" altLang="zh-CN" sz="2600" b="1">
                          <a:latin typeface="宋体" panose="02010600030101010101" pitchFamily="2" charset="-122"/>
                        </a:rPr>
                        <a:t>,</a:t>
                      </a:r>
                      <a:r>
                        <a:rPr lang="zh-CN" altLang="en-US" sz="2600" b="1" dirty="0">
                          <a:latin typeface="宋体" panose="02010600030101010101" pitchFamily="2" charset="-122"/>
                        </a:rPr>
                        <a:t>这体现的</a:t>
                      </a:r>
                    </a:p>
                    <a:p>
                      <a:pPr marL="0" lvl="0" indent="0">
                        <a:lnSpc>
                          <a:spcPct val="100000"/>
                        </a:lnSpc>
                        <a:spcBef>
                          <a:spcPct val="0"/>
                        </a:spcBef>
                        <a:buFontTx/>
                        <a:buNone/>
                      </a:pPr>
                      <a:r>
                        <a:rPr lang="zh-CN" altLang="en-US" sz="2600" b="1" dirty="0">
                          <a:latin typeface="宋体" panose="02010600030101010101" pitchFamily="2" charset="-122"/>
                        </a:rPr>
                        <a:t>是新中国成立后妇女在冬天接受教育时的热情</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1276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价值导向</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引导认识新中国成立后的教育成果</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8754" name="文本框 3018753"/>
          <p:cNvSpPr txBox="1"/>
          <p:nvPr/>
        </p:nvSpPr>
        <p:spPr>
          <a:xfrm>
            <a:off x="284163" y="768350"/>
            <a:ext cx="11634787" cy="3094038"/>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。文人画是集文学、书法、绘画及篆刻艺术于一体的</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与题干中作品明显不符</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此时西方流行的画派是现代主义画派</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现代主义绘画反传统、反理性</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重视自我感受和自我表现</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与图写实的特点明显不符</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图画真实再现了新中国成立后妇女在冬天接受教育时的场景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属于现实主义绘画</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正确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图画是扫盲的真实场景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不是艺术想象</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错误。</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0338" name="文本框 2830337"/>
          <p:cNvSpPr txBox="1"/>
          <p:nvPr/>
        </p:nvSpPr>
        <p:spPr>
          <a:xfrm>
            <a:off x="241300" y="809625"/>
            <a:ext cx="11634788" cy="3689350"/>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真题再做</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8.(2020</a:t>
            </a:r>
            <a:r>
              <a:rPr lang="en-US" altLang="zh-CN">
                <a:latin typeface="宋体" panose="02010600030101010101" pitchFamily="2" charset="-122"/>
                <a:ea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江苏高考</a:t>
            </a:r>
            <a:r>
              <a:rPr lang="en-US" altLang="zh-CN">
                <a:latin typeface="宋体" panose="02010600030101010101" pitchFamily="2" charset="-122"/>
                <a:ea typeface="Times New Roman" panose="02020603050405020304" pitchFamily="18" charset="0"/>
              </a:rPr>
              <a:t>·</a:t>
            </a:r>
            <a:r>
              <a:rPr lang="en-US" altLang="zh-CN">
                <a:latin typeface="宋体" panose="02010600030101010101" pitchFamily="2" charset="-122"/>
                <a:ea typeface="宋体" panose="02010600030101010101" pitchFamily="2" charset="-122"/>
                <a:cs typeface="Times New Roman" panose="02020603050405020304" pitchFamily="18" charset="0"/>
              </a:rPr>
              <a:t>T13)</a:t>
            </a:r>
            <a:r>
              <a:rPr lang="zh-CN" altLang="en-US" dirty="0">
                <a:latin typeface="宋体" panose="02010600030101010101" pitchFamily="2" charset="-122"/>
                <a:ea typeface="宋体" panose="02010600030101010101" pitchFamily="2" charset="-122"/>
                <a:cs typeface="Times New Roman" panose="02020603050405020304" pitchFamily="18" charset="0"/>
              </a:rPr>
              <a:t>下图是创作于</a:t>
            </a:r>
            <a:r>
              <a:rPr lang="en-US" altLang="zh-CN">
                <a:latin typeface="宋体" panose="02010600030101010101" pitchFamily="2" charset="-122"/>
                <a:ea typeface="宋体" panose="02010600030101010101" pitchFamily="2" charset="-122"/>
                <a:cs typeface="Times New Roman" panose="02020603050405020304" pitchFamily="18" charset="0"/>
              </a:rPr>
              <a:t>1964</a:t>
            </a:r>
            <a:r>
              <a:rPr lang="zh-CN" altLang="en-US" dirty="0">
                <a:latin typeface="宋体" panose="02010600030101010101" pitchFamily="2" charset="-122"/>
                <a:ea typeface="宋体" panose="02010600030101010101" pitchFamily="2" charset="-122"/>
                <a:cs typeface="Times New Roman" panose="02020603050405020304" pitchFamily="18" charset="0"/>
              </a:rPr>
              <a:t>年的宣传画。该作品旨在	</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　　</a:t>
            </a:r>
            <a:r>
              <a:rPr lang="en-US" altLang="zh-CN">
                <a:latin typeface="宋体" panose="02010600030101010101" pitchFamily="2" charset="-122"/>
                <a:ea typeface="宋体" panose="02010600030101010101" pitchFamily="2" charset="-122"/>
                <a:cs typeface="Times New Roman" panose="02020603050405020304" pitchFamily="18" charset="0"/>
              </a:rPr>
              <a:t>)</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A.</a:t>
            </a:r>
            <a:r>
              <a:rPr lang="zh-CN" altLang="en-US" dirty="0">
                <a:latin typeface="宋体" panose="02010600030101010101" pitchFamily="2" charset="-122"/>
                <a:ea typeface="宋体" panose="02010600030101010101" pitchFamily="2" charset="-122"/>
                <a:cs typeface="Times New Roman" panose="02020603050405020304" pitchFamily="18" charset="0"/>
              </a:rPr>
              <a:t>宣传党开展合作化运动的方针政策</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B.</a:t>
            </a:r>
            <a:r>
              <a:rPr lang="zh-CN" altLang="en-US" dirty="0">
                <a:latin typeface="宋体" panose="02010600030101010101" pitchFamily="2" charset="-122"/>
                <a:ea typeface="宋体" panose="02010600030101010101" pitchFamily="2" charset="-122"/>
                <a:cs typeface="Times New Roman" panose="02020603050405020304" pitchFamily="18" charset="0"/>
              </a:rPr>
              <a:t>表达农业服务国家工业建设的诉求</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C.</a:t>
            </a:r>
            <a:r>
              <a:rPr lang="zh-CN" altLang="en-US" dirty="0">
                <a:latin typeface="宋体" panose="02010600030101010101" pitchFamily="2" charset="-122"/>
                <a:ea typeface="宋体" panose="02010600030101010101" pitchFamily="2" charset="-122"/>
                <a:cs typeface="Times New Roman" panose="02020603050405020304" pitchFamily="18" charset="0"/>
              </a:rPr>
              <a:t>倡导投身社会主义建设的社会风尚</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D.</a:t>
            </a:r>
            <a:r>
              <a:rPr lang="zh-CN" altLang="en-US" dirty="0">
                <a:latin typeface="宋体" panose="02010600030101010101" pitchFamily="2" charset="-122"/>
                <a:ea typeface="宋体" panose="02010600030101010101" pitchFamily="2" charset="-122"/>
                <a:cs typeface="Times New Roman" panose="02020603050405020304" pitchFamily="18" charset="0"/>
              </a:rPr>
              <a:t>说明青年成为农村建设的主导力量</a:t>
            </a:r>
            <a:endParaRPr lang="zh-CN" altLang="en-US">
              <a:latin typeface="宋体" panose="02010600030101010101" pitchFamily="2" charset="-122"/>
              <a:ea typeface="Times New Roman" panose="02020603050405020304" pitchFamily="18" charset="0"/>
            </a:endParaRPr>
          </a:p>
        </p:txBody>
      </p:sp>
      <p:pic>
        <p:nvPicPr>
          <p:cNvPr id="2830341" name="图片 2830340" descr="企业微信截图_16076528861961"/>
          <p:cNvPicPr>
            <a:picLocks noChangeAspect="1"/>
          </p:cNvPicPr>
          <p:nvPr/>
        </p:nvPicPr>
        <p:blipFill>
          <a:blip r:embed="rId2"/>
          <a:stretch>
            <a:fillRect/>
          </a:stretch>
        </p:blipFill>
        <p:spPr>
          <a:xfrm>
            <a:off x="6745288" y="2459038"/>
            <a:ext cx="3421062" cy="2166937"/>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1362" name="文本框 2831361"/>
          <p:cNvSpPr txBox="1"/>
          <p:nvPr/>
        </p:nvSpPr>
        <p:spPr>
          <a:xfrm>
            <a:off x="203200" y="631825"/>
            <a:ext cx="11634788" cy="712788"/>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p>
        </p:txBody>
      </p:sp>
      <p:graphicFrame>
        <p:nvGraphicFramePr>
          <p:cNvPr id="2831485" name="表格 2831484"/>
          <p:cNvGraphicFramePr/>
          <p:nvPr/>
        </p:nvGraphicFramePr>
        <p:xfrm>
          <a:off x="238125" y="1651000"/>
          <a:ext cx="11620500" cy="3813175"/>
        </p:xfrm>
        <a:graphic>
          <a:graphicData uri="http://schemas.openxmlformats.org/drawingml/2006/table">
            <a:tbl>
              <a:tblPr/>
              <a:tblGrid>
                <a:gridCol w="1184275">
                  <a:extLst>
                    <a:ext uri="{9D8B030D-6E8A-4147-A177-3AD203B41FA5}">
                      <a16:colId xmlns:a16="http://schemas.microsoft.com/office/drawing/2014/main" val="20000"/>
                    </a:ext>
                  </a:extLst>
                </a:gridCol>
                <a:gridCol w="3513138">
                  <a:extLst>
                    <a:ext uri="{9D8B030D-6E8A-4147-A177-3AD203B41FA5}">
                      <a16:colId xmlns:a16="http://schemas.microsoft.com/office/drawing/2014/main" val="20001"/>
                    </a:ext>
                  </a:extLst>
                </a:gridCol>
                <a:gridCol w="6923087">
                  <a:extLst>
                    <a:ext uri="{9D8B030D-6E8A-4147-A177-3AD203B41FA5}">
                      <a16:colId xmlns:a16="http://schemas.microsoft.com/office/drawing/2014/main" val="20002"/>
                    </a:ext>
                  </a:extLst>
                </a:gridCol>
              </a:tblGrid>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楷体_GB2312" pitchFamily="49" charset="-122"/>
                          <a:ea typeface="楷体_GB2312" pitchFamily="49" charset="-122"/>
                        </a:rPr>
                        <a:t>选项</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楷体_GB2312" pitchFamily="49" charset="-122"/>
                          <a:ea typeface="楷体_GB2312" pitchFamily="49" charset="-122"/>
                        </a:rPr>
                        <a:t>与正确答案的对应度</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楷体_GB2312" pitchFamily="49" charset="-122"/>
                          <a:ea typeface="楷体_GB2312" pitchFamily="49" charset="-122"/>
                        </a:rPr>
                        <a:t>判断理由</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7150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600" b="1">
                          <a:latin typeface="楷体_GB2312" pitchFamily="49" charset="-122"/>
                          <a:ea typeface="楷体_GB2312" pitchFamily="49" charset="-122"/>
                        </a:rPr>
                        <a:t>A</a:t>
                      </a:r>
                      <a:endParaRPr lang="zh-CN" altLang="en-US" sz="2600" b="1">
                        <a:latin typeface="楷体_GB2312" pitchFamily="49" charset="-122"/>
                        <a:ea typeface="楷体_GB2312" pitchFamily="49" charset="-122"/>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楷体_GB2312" pitchFamily="49" charset="-122"/>
                          <a:ea typeface="楷体_GB2312" pitchFamily="49" charset="-122"/>
                        </a:rPr>
                        <a:t>本身错误的选项</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楷体_GB2312" pitchFamily="49" charset="-122"/>
                          <a:ea typeface="楷体_GB2312" pitchFamily="49" charset="-122"/>
                        </a:rPr>
                        <a:t>合作化运动开始于</a:t>
                      </a:r>
                      <a:r>
                        <a:rPr lang="en-US" altLang="zh-CN" sz="2600" b="1">
                          <a:latin typeface="楷体_GB2312" pitchFamily="49" charset="-122"/>
                          <a:ea typeface="楷体_GB2312" pitchFamily="49" charset="-122"/>
                        </a:rPr>
                        <a:t>1953</a:t>
                      </a:r>
                      <a:r>
                        <a:rPr lang="zh-CN" altLang="en-US" sz="2600" b="1" dirty="0">
                          <a:latin typeface="楷体_GB2312" pitchFamily="49" charset="-122"/>
                          <a:ea typeface="楷体_GB2312" pitchFamily="49" charset="-122"/>
                        </a:rPr>
                        <a:t>年</a:t>
                      </a:r>
                      <a:r>
                        <a:rPr lang="en-US" altLang="zh-CN" sz="2600" b="1">
                          <a:latin typeface="楷体_GB2312" pitchFamily="49" charset="-122"/>
                          <a:ea typeface="楷体_GB2312" pitchFamily="49" charset="-122"/>
                        </a:rPr>
                        <a:t>,</a:t>
                      </a:r>
                      <a:r>
                        <a:rPr lang="zh-CN" altLang="en-US" sz="2600" b="1" dirty="0">
                          <a:latin typeface="楷体_GB2312" pitchFamily="49" charset="-122"/>
                          <a:ea typeface="楷体_GB2312" pitchFamily="49" charset="-122"/>
                        </a:rPr>
                        <a:t>完成于</a:t>
                      </a:r>
                      <a:r>
                        <a:rPr lang="en-US" altLang="zh-CN" sz="2600" b="1">
                          <a:latin typeface="楷体_GB2312" pitchFamily="49" charset="-122"/>
                          <a:ea typeface="楷体_GB2312" pitchFamily="49" charset="-122"/>
                        </a:rPr>
                        <a:t>1956</a:t>
                      </a:r>
                      <a:r>
                        <a:rPr lang="zh-CN" altLang="en-US" sz="2600" b="1" dirty="0">
                          <a:latin typeface="楷体_GB2312" pitchFamily="49" charset="-122"/>
                          <a:ea typeface="楷体_GB2312" pitchFamily="49" charset="-122"/>
                        </a:rPr>
                        <a:t>年</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1276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600" b="1">
                          <a:latin typeface="楷体_GB2312" pitchFamily="49" charset="-122"/>
                          <a:ea typeface="楷体_GB2312" pitchFamily="49" charset="-122"/>
                        </a:rPr>
                        <a:t>B</a:t>
                      </a:r>
                      <a:endParaRPr lang="zh-CN" altLang="en-US" sz="2600" b="1">
                        <a:latin typeface="楷体_GB2312" pitchFamily="49" charset="-122"/>
                        <a:ea typeface="楷体_GB2312" pitchFamily="49" charset="-122"/>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楷体_GB2312" pitchFamily="49" charset="-122"/>
                          <a:ea typeface="楷体_GB2312" pitchFamily="49" charset="-122"/>
                        </a:rPr>
                        <a:t>干扰选项</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楷体_GB2312" pitchFamily="49" charset="-122"/>
                          <a:ea typeface="楷体_GB2312" pitchFamily="49" charset="-122"/>
                        </a:rPr>
                        <a:t>图片体现的是农业</a:t>
                      </a:r>
                      <a:r>
                        <a:rPr lang="en-US" altLang="zh-CN" sz="2600" b="1">
                          <a:latin typeface="楷体_GB2312" pitchFamily="49" charset="-122"/>
                          <a:ea typeface="楷体_GB2312" pitchFamily="49" charset="-122"/>
                        </a:rPr>
                        <a:t>,</a:t>
                      </a:r>
                      <a:r>
                        <a:rPr lang="zh-CN" altLang="en-US" sz="2600" b="1" dirty="0">
                          <a:latin typeface="楷体_GB2312" pitchFamily="49" charset="-122"/>
                          <a:ea typeface="楷体_GB2312" pitchFamily="49" charset="-122"/>
                        </a:rPr>
                        <a:t>未涉及服务工业的信息</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70338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600" b="1">
                          <a:latin typeface="楷体_GB2312" pitchFamily="49" charset="-122"/>
                          <a:ea typeface="楷体_GB2312" pitchFamily="49" charset="-122"/>
                        </a:rPr>
                        <a:t>C</a:t>
                      </a:r>
                      <a:endParaRPr lang="zh-CN" altLang="en-US" sz="2600" b="1">
                        <a:latin typeface="楷体_GB2312" pitchFamily="49" charset="-122"/>
                        <a:ea typeface="楷体_GB2312" pitchFamily="49" charset="-122"/>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楷体_GB2312" pitchFamily="49" charset="-122"/>
                          <a:ea typeface="楷体_GB2312" pitchFamily="49" charset="-122"/>
                        </a:rPr>
                        <a:t>正确选项</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楷体_GB2312" pitchFamily="49" charset="-122"/>
                          <a:ea typeface="楷体_GB2312" pitchFamily="49" charset="-122"/>
                        </a:rPr>
                        <a:t>依据材料中“</a:t>
                      </a:r>
                      <a:r>
                        <a:rPr lang="en-US" altLang="zh-CN" sz="2600" b="1">
                          <a:latin typeface="楷体_GB2312" pitchFamily="49" charset="-122"/>
                          <a:ea typeface="楷体_GB2312" pitchFamily="49" charset="-122"/>
                        </a:rPr>
                        <a:t>1964</a:t>
                      </a:r>
                      <a:r>
                        <a:rPr lang="zh-CN" altLang="en-US" sz="2600" b="1" dirty="0">
                          <a:latin typeface="楷体_GB2312" pitchFamily="49" charset="-122"/>
                          <a:ea typeface="楷体_GB2312" pitchFamily="49" charset="-122"/>
                        </a:rPr>
                        <a:t>年”可知</a:t>
                      </a:r>
                      <a:r>
                        <a:rPr lang="en-US" altLang="zh-CN" sz="2600" b="1">
                          <a:latin typeface="楷体_GB2312" pitchFamily="49" charset="-122"/>
                          <a:ea typeface="楷体_GB2312" pitchFamily="49" charset="-122"/>
                        </a:rPr>
                        <a:t>,</a:t>
                      </a:r>
                      <a:r>
                        <a:rPr lang="zh-CN" altLang="en-US" sz="2600" b="1" dirty="0">
                          <a:latin typeface="楷体_GB2312" pitchFamily="49" charset="-122"/>
                          <a:ea typeface="楷体_GB2312" pitchFamily="49" charset="-122"/>
                        </a:rPr>
                        <a:t>中国已经开始了</a:t>
                      </a:r>
                    </a:p>
                    <a:p>
                      <a:pPr marL="0" lvl="0" indent="0">
                        <a:lnSpc>
                          <a:spcPct val="100000"/>
                        </a:lnSpc>
                        <a:spcBef>
                          <a:spcPct val="0"/>
                        </a:spcBef>
                        <a:buFontTx/>
                        <a:buNone/>
                      </a:pPr>
                      <a:r>
                        <a:rPr lang="zh-CN" altLang="en-US" sz="2600" b="1" dirty="0">
                          <a:latin typeface="楷体_GB2312" pitchFamily="49" charset="-122"/>
                          <a:ea typeface="楷体_GB2312" pitchFamily="49" charset="-122"/>
                        </a:rPr>
                        <a:t>社会主义建设的探索。图片中“跟前辈学习</a:t>
                      </a:r>
                    </a:p>
                    <a:p>
                      <a:pPr marL="0" lvl="0" indent="0">
                        <a:lnSpc>
                          <a:spcPct val="100000"/>
                        </a:lnSpc>
                        <a:spcBef>
                          <a:spcPct val="0"/>
                        </a:spcBef>
                        <a:buFontTx/>
                        <a:buNone/>
                      </a:pPr>
                      <a:r>
                        <a:rPr lang="zh-CN" altLang="en-US" sz="2600" b="1" dirty="0">
                          <a:latin typeface="楷体_GB2312" pitchFamily="49" charset="-122"/>
                          <a:ea typeface="楷体_GB2312" pitchFamily="49" charset="-122"/>
                        </a:rPr>
                        <a:t>　把青春献给农业”体现出倡导民众投身社</a:t>
                      </a:r>
                    </a:p>
                    <a:p>
                      <a:pPr marL="0" lvl="0" indent="0">
                        <a:lnSpc>
                          <a:spcPct val="100000"/>
                        </a:lnSpc>
                        <a:spcBef>
                          <a:spcPct val="0"/>
                        </a:spcBef>
                        <a:buFontTx/>
                        <a:buNone/>
                      </a:pPr>
                      <a:r>
                        <a:rPr lang="zh-CN" altLang="en-US" sz="2600" b="1" dirty="0">
                          <a:latin typeface="楷体_GB2312" pitchFamily="49" charset="-122"/>
                          <a:ea typeface="楷体_GB2312" pitchFamily="49" charset="-122"/>
                        </a:rPr>
                        <a:t>会主义建设的社会风尚</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1276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600" b="1">
                          <a:latin typeface="楷体_GB2312" pitchFamily="49" charset="-122"/>
                          <a:ea typeface="楷体_GB2312" pitchFamily="49" charset="-122"/>
                        </a:rPr>
                        <a:t>D</a:t>
                      </a:r>
                      <a:endParaRPr lang="zh-CN" altLang="en-US" sz="2600" b="1">
                        <a:latin typeface="楷体_GB2312" pitchFamily="49" charset="-122"/>
                        <a:ea typeface="楷体_GB2312" pitchFamily="49" charset="-122"/>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楷体_GB2312" pitchFamily="49" charset="-122"/>
                          <a:ea typeface="楷体_GB2312" pitchFamily="49" charset="-122"/>
                        </a:rPr>
                        <a:t>干扰选项</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楷体_GB2312" pitchFamily="49" charset="-122"/>
                          <a:ea typeface="楷体_GB2312" pitchFamily="49" charset="-122"/>
                        </a:rPr>
                        <a:t>材料体现不出青年成为农村建设的主导力量</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2386" name="文本框 2832385"/>
          <p:cNvSpPr txBox="1"/>
          <p:nvPr/>
        </p:nvSpPr>
        <p:spPr>
          <a:xfrm>
            <a:off x="241300" y="809625"/>
            <a:ext cx="11634788" cy="4284663"/>
          </a:xfrm>
          <a:prstGeom prst="rect">
            <a:avLst/>
          </a:prstGeom>
          <a:noFill/>
          <a:ln w="9525">
            <a:noFill/>
          </a:ln>
        </p:spPr>
        <p:txBody>
          <a:bodyPr lIns="117176" tIns="58589" rIns="117176" bIns="58589">
            <a:spAutoFit/>
          </a:bodyPr>
          <a:lstStyle/>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9.(2017</a:t>
            </a:r>
            <a:r>
              <a:rPr lang="en-US" altLang="zh-CN">
                <a:latin typeface="宋体" panose="02010600030101010101" pitchFamily="2" charset="-122"/>
                <a:ea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全国</a:t>
            </a:r>
            <a:r>
              <a:rPr lang="en-US" altLang="zh-CN">
                <a:latin typeface="宋体" panose="02010600030101010101" pitchFamily="2" charset="-122"/>
                <a:ea typeface="宋体" panose="02010600030101010101" pitchFamily="2" charset="-122"/>
                <a:cs typeface="Times New Roman" panose="02020603050405020304" pitchFamily="18" charset="0"/>
              </a:rPr>
              <a:t>Ⅱ</a:t>
            </a:r>
            <a:r>
              <a:rPr lang="zh-CN" altLang="en-US" dirty="0">
                <a:latin typeface="宋体" panose="02010600030101010101" pitchFamily="2" charset="-122"/>
                <a:ea typeface="宋体" panose="02010600030101010101" pitchFamily="2" charset="-122"/>
                <a:cs typeface="Times New Roman" panose="02020603050405020304" pitchFamily="18" charset="0"/>
              </a:rPr>
              <a:t>卷</a:t>
            </a:r>
            <a:r>
              <a:rPr lang="en-US" altLang="zh-CN">
                <a:latin typeface="宋体" panose="02010600030101010101" pitchFamily="2" charset="-122"/>
                <a:ea typeface="Times New Roman" panose="02020603050405020304" pitchFamily="18" charset="0"/>
              </a:rPr>
              <a:t>·</a:t>
            </a:r>
            <a:r>
              <a:rPr lang="en-US" altLang="zh-CN">
                <a:latin typeface="宋体" panose="02010600030101010101" pitchFamily="2" charset="-122"/>
                <a:ea typeface="宋体" panose="02010600030101010101" pitchFamily="2" charset="-122"/>
                <a:cs typeface="Times New Roman" panose="02020603050405020304" pitchFamily="18" charset="0"/>
              </a:rPr>
              <a:t>T31)1977</a:t>
            </a:r>
            <a:r>
              <a:rPr lang="zh-CN" altLang="en-US" dirty="0">
                <a:latin typeface="宋体" panose="02010600030101010101" pitchFamily="2" charset="-122"/>
                <a:ea typeface="宋体" panose="02010600030101010101" pitchFamily="2" charset="-122"/>
                <a:cs typeface="Times New Roman" panose="02020603050405020304" pitchFamily="18" charset="0"/>
              </a:rPr>
              <a:t>年</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我国各大专院校录取新生</a:t>
            </a:r>
            <a:r>
              <a:rPr lang="en-US" altLang="zh-CN">
                <a:latin typeface="宋体" panose="02010600030101010101" pitchFamily="2" charset="-122"/>
                <a:ea typeface="宋体" panose="02010600030101010101" pitchFamily="2" charset="-122"/>
                <a:cs typeface="Times New Roman" panose="02020603050405020304" pitchFamily="18" charset="0"/>
              </a:rPr>
              <a:t>27.3</a:t>
            </a:r>
            <a:r>
              <a:rPr lang="zh-CN" altLang="en-US" dirty="0">
                <a:latin typeface="宋体" panose="02010600030101010101" pitchFamily="2" charset="-122"/>
                <a:ea typeface="宋体" panose="02010600030101010101" pitchFamily="2" charset="-122"/>
                <a:cs typeface="Times New Roman" panose="02020603050405020304" pitchFamily="18" charset="0"/>
              </a:rPr>
              <a:t>万人</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至</a:t>
            </a:r>
            <a:r>
              <a:rPr lang="en-US" altLang="zh-CN">
                <a:latin typeface="宋体" panose="02010600030101010101" pitchFamily="2" charset="-122"/>
                <a:ea typeface="宋体" panose="02010600030101010101" pitchFamily="2" charset="-122"/>
                <a:cs typeface="Times New Roman" panose="02020603050405020304" pitchFamily="18" charset="0"/>
              </a:rPr>
              <a:t>1988</a:t>
            </a:r>
            <a:r>
              <a:rPr lang="zh-CN" altLang="en-US" dirty="0">
                <a:latin typeface="宋体" panose="02010600030101010101" pitchFamily="2" charset="-122"/>
                <a:ea typeface="宋体" panose="02010600030101010101" pitchFamily="2" charset="-122"/>
                <a:cs typeface="Times New Roman" panose="02020603050405020304" pitchFamily="18" charset="0"/>
              </a:rPr>
              <a:t>年高校在校生总规模达</a:t>
            </a:r>
            <a:r>
              <a:rPr lang="en-US" altLang="zh-CN">
                <a:latin typeface="宋体" panose="02010600030101010101" pitchFamily="2" charset="-122"/>
                <a:ea typeface="宋体" panose="02010600030101010101" pitchFamily="2" charset="-122"/>
                <a:cs typeface="Times New Roman" panose="02020603050405020304" pitchFamily="18" charset="0"/>
              </a:rPr>
              <a:t>206</a:t>
            </a:r>
            <a:r>
              <a:rPr lang="zh-CN" altLang="en-US" dirty="0">
                <a:latin typeface="宋体" panose="02010600030101010101" pitchFamily="2" charset="-122"/>
                <a:ea typeface="宋体" panose="02010600030101010101" pitchFamily="2" charset="-122"/>
                <a:cs typeface="Times New Roman" panose="02020603050405020304" pitchFamily="18" charset="0"/>
              </a:rPr>
              <a:t>万人</a:t>
            </a:r>
            <a:r>
              <a:rPr lang="en-US" altLang="zh-CN">
                <a:latin typeface="宋体" panose="02010600030101010101" pitchFamily="2" charset="-122"/>
                <a:ea typeface="宋体" panose="02010600030101010101" pitchFamily="2" charset="-122"/>
                <a:cs typeface="Times New Roman" panose="02020603050405020304" pitchFamily="18" charset="0"/>
              </a:rPr>
              <a:t>,2001</a:t>
            </a:r>
            <a:r>
              <a:rPr lang="zh-CN" altLang="en-US" dirty="0">
                <a:latin typeface="宋体" panose="02010600030101010101" pitchFamily="2" charset="-122"/>
                <a:ea typeface="宋体" panose="02010600030101010101" pitchFamily="2" charset="-122"/>
                <a:cs typeface="Times New Roman" panose="02020603050405020304" pitchFamily="18" charset="0"/>
              </a:rPr>
              <a:t>年增长至</a:t>
            </a:r>
            <a:r>
              <a:rPr lang="en-US" altLang="zh-CN">
                <a:latin typeface="宋体" panose="02010600030101010101" pitchFamily="2" charset="-122"/>
                <a:ea typeface="宋体" panose="02010600030101010101" pitchFamily="2" charset="-122"/>
                <a:cs typeface="Times New Roman" panose="02020603050405020304" pitchFamily="18" charset="0"/>
              </a:rPr>
              <a:t>719</a:t>
            </a:r>
            <a:r>
              <a:rPr lang="zh-CN" altLang="en-US" dirty="0">
                <a:latin typeface="宋体" panose="02010600030101010101" pitchFamily="2" charset="-122"/>
                <a:ea typeface="宋体" panose="02010600030101010101" pitchFamily="2" charset="-122"/>
                <a:cs typeface="Times New Roman" panose="02020603050405020304" pitchFamily="18" charset="0"/>
              </a:rPr>
              <a:t>万人。在此期间</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高等职业教育和各种形式的成人高等教育的入学人数也有很大增长。由此可知	</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　　</a:t>
            </a:r>
            <a:r>
              <a:rPr lang="en-US" altLang="zh-CN">
                <a:latin typeface="宋体" panose="02010600030101010101" pitchFamily="2" charset="-122"/>
                <a:ea typeface="宋体" panose="02010600030101010101" pitchFamily="2" charset="-122"/>
                <a:cs typeface="Times New Roman" panose="02020603050405020304" pitchFamily="18" charset="0"/>
              </a:rPr>
              <a:t>)</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A.</a:t>
            </a:r>
            <a:r>
              <a:rPr lang="zh-CN" altLang="en-US" dirty="0">
                <a:latin typeface="宋体" panose="02010600030101010101" pitchFamily="2" charset="-122"/>
                <a:ea typeface="宋体" panose="02010600030101010101" pitchFamily="2" charset="-122"/>
                <a:cs typeface="Times New Roman" panose="02020603050405020304" pitchFamily="18" charset="0"/>
              </a:rPr>
              <a:t>社会对专业人才的需求得到了解决</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B.</a:t>
            </a:r>
            <a:r>
              <a:rPr lang="zh-CN" altLang="en-US" dirty="0">
                <a:latin typeface="宋体" panose="02010600030101010101" pitchFamily="2" charset="-122"/>
                <a:ea typeface="宋体" panose="02010600030101010101" pitchFamily="2" charset="-122"/>
                <a:cs typeface="Times New Roman" panose="02020603050405020304" pitchFamily="18" charset="0"/>
              </a:rPr>
              <a:t>高等教育实现了与生产劳动相结合</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C.</a:t>
            </a:r>
            <a:r>
              <a:rPr lang="zh-CN" altLang="en-US" dirty="0">
                <a:latin typeface="宋体" panose="02010600030101010101" pitchFamily="2" charset="-122"/>
                <a:ea typeface="宋体" panose="02010600030101010101" pitchFamily="2" charset="-122"/>
                <a:cs typeface="Times New Roman" panose="02020603050405020304" pitchFamily="18" charset="0"/>
              </a:rPr>
              <a:t>人才选拔制度的改革适应了经济社会发展</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D.</a:t>
            </a:r>
            <a:r>
              <a:rPr lang="zh-CN" altLang="en-US" dirty="0">
                <a:latin typeface="宋体" panose="02010600030101010101" pitchFamily="2" charset="-122"/>
                <a:ea typeface="宋体" panose="02010600030101010101" pitchFamily="2" charset="-122"/>
                <a:cs typeface="Times New Roman" panose="02020603050405020304" pitchFamily="18" charset="0"/>
              </a:rPr>
              <a:t>恢复统一高考制度促进了高等教育的普及</a:t>
            </a:r>
            <a:endParaRPr lang="zh-CN" altLang="en-US">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3410" name="文本框 2833409"/>
          <p:cNvSpPr txBox="1"/>
          <p:nvPr/>
        </p:nvSpPr>
        <p:spPr>
          <a:xfrm>
            <a:off x="241300" y="809625"/>
            <a:ext cx="11634788" cy="3689350"/>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。从</a:t>
            </a:r>
            <a:r>
              <a:rPr lang="en-US" altLang="zh-CN">
                <a:solidFill>
                  <a:srgbClr val="000000"/>
                </a:solidFill>
                <a:latin typeface="宋体" panose="02010600030101010101" pitchFamily="2" charset="-122"/>
                <a:ea typeface="楷体_GB2312" pitchFamily="49" charset="-122"/>
              </a:rPr>
              <a:t>1977</a:t>
            </a:r>
            <a:r>
              <a:rPr lang="zh-CN" altLang="en-US" dirty="0">
                <a:solidFill>
                  <a:srgbClr val="000000"/>
                </a:solidFill>
                <a:latin typeface="宋体" panose="02010600030101010101" pitchFamily="2" charset="-122"/>
                <a:ea typeface="楷体_GB2312" pitchFamily="49" charset="-122"/>
              </a:rPr>
              <a:t>年开始至</a:t>
            </a:r>
            <a:r>
              <a:rPr lang="en-US" altLang="zh-CN">
                <a:solidFill>
                  <a:srgbClr val="000000"/>
                </a:solidFill>
                <a:latin typeface="宋体" panose="02010600030101010101" pitchFamily="2" charset="-122"/>
                <a:ea typeface="楷体_GB2312" pitchFamily="49" charset="-122"/>
              </a:rPr>
              <a:t>2001</a:t>
            </a:r>
            <a:r>
              <a:rPr lang="zh-CN" altLang="en-US" dirty="0">
                <a:solidFill>
                  <a:srgbClr val="000000"/>
                </a:solidFill>
                <a:latin typeface="宋体" panose="02010600030101010101" pitchFamily="2" charset="-122"/>
                <a:ea typeface="楷体_GB2312" pitchFamily="49" charset="-122"/>
              </a:rPr>
              <a:t>年大专院校的录取人数逐年增加</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这一时期是中国社会经济高速发展的时期</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高校在校生规模的扩大是经济社会发展的结果和要求</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说明人才选拔制度的改革适应了经济社会的发展趋势</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正确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社会对人才的需求是动态的、变化的</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叙述过于绝对</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不正确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高等教育的作用不仅是要与劳动相结合</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更要有教育与科研的结合才能立足于国际先进水平</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不正确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恢复高考制度只是推动了高等教育的发展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谈不上普及</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不正确。</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4450" name="文本框 2664449"/>
          <p:cNvSpPr txBox="1"/>
          <p:nvPr/>
        </p:nvSpPr>
        <p:spPr>
          <a:xfrm>
            <a:off x="241300" y="809625"/>
            <a:ext cx="11634788" cy="3094038"/>
          </a:xfrm>
          <a:prstGeom prst="rect">
            <a:avLst/>
          </a:prstGeom>
          <a:noFill/>
          <a:ln w="9525">
            <a:noFill/>
          </a:ln>
        </p:spPr>
        <p:txBody>
          <a:bodyPr lIns="117176" tIns="58589" rIns="117176" bIns="58589">
            <a:spAutoFit/>
          </a:bodyPr>
          <a:lstStyle/>
          <a:p>
            <a:pPr algn="just"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情境</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以中华人民共和国成立后中国代际划分的研究成果为命题情境</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世代长度</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指的是孕育下一代所需要的时间长度</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一般</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年为一个新的世代</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代际一般指的是代际关系或代际效应</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代际形成的背后是社会、历史、文化等诸多因素演变的合力。阅读材料</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回答问题。 </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材料　中华人民共和国成立后中国代际划分的研究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en-US" altLang="zh-CN">
                <a:solidFill>
                  <a:srgbClr val="0000FF"/>
                </a:solidFill>
                <a:latin typeface="宋体" panose="02010600030101010101" pitchFamily="2" charset="-122"/>
                <a:ea typeface="宋体" panose="02010600030101010101" pitchFamily="2" charset="-122"/>
                <a:cs typeface="Times New Roman" panose="02020603050405020304" pitchFamily="18" charset="0"/>
              </a:rPr>
              <a:t> </a:t>
            </a:r>
            <a:endParaRPr lang="en-US" altLang="zh-CN">
              <a:solidFill>
                <a:srgbClr val="0000FF"/>
              </a:solidFill>
              <a:latin typeface="宋体" panose="02010600030101010101" pitchFamily="2" charset="-122"/>
              <a:ea typeface="Times New Roman" panose="02020603050405020304" pitchFamily="18" charset="0"/>
            </a:endParaRPr>
          </a:p>
        </p:txBody>
      </p:sp>
      <p:sp>
        <p:nvSpPr>
          <p:cNvPr id="2664451" name="文本框 2664450"/>
          <p:cNvSpPr txBox="1"/>
          <p:nvPr/>
        </p:nvSpPr>
        <p:spPr>
          <a:xfrm>
            <a:off x="1370013" y="63500"/>
            <a:ext cx="3979862" cy="446088"/>
          </a:xfrm>
          <a:prstGeom prst="rect">
            <a:avLst/>
          </a:prstGeom>
          <a:noFill/>
          <a:ln w="9525">
            <a:noFill/>
          </a:ln>
        </p:spPr>
        <p:txBody>
          <a:bodyPr lIns="117176" tIns="58589" rIns="117176" bIns="58589">
            <a:spAutoFit/>
          </a:bodyPr>
          <a:lstStyle/>
          <a:p>
            <a:pPr defTabSz="1171575">
              <a:lnSpc>
                <a:spcPct val="90000"/>
              </a:lnSpc>
            </a:pPr>
            <a:r>
              <a:rPr lang="zh-CN" altLang="en-US" sz="2400" dirty="0">
                <a:solidFill>
                  <a:schemeClr val="bg1"/>
                </a:solidFill>
                <a:latin typeface="宋体" panose="02010600030101010101" pitchFamily="2" charset="-122"/>
                <a:ea typeface="宋体" panose="02010600030101010101" pitchFamily="2" charset="-122"/>
                <a:cs typeface="Times New Roman" panose="02020603050405020304" pitchFamily="18" charset="0"/>
              </a:rPr>
              <a:t>情境探究</a:t>
            </a:r>
            <a:r>
              <a:rPr lang="en-US" altLang="zh-CN" sz="2400">
                <a:solidFill>
                  <a:schemeClr val="bg1"/>
                </a:solidFill>
                <a:latin typeface="宋体" panose="02010600030101010101" pitchFamily="2" charset="-122"/>
                <a:ea typeface="Times New Roman" panose="02020603050405020304" pitchFamily="18" charset="0"/>
              </a:rPr>
              <a:t>•</a:t>
            </a:r>
            <a:r>
              <a:rPr lang="zh-CN" altLang="en-US" sz="2400" dirty="0">
                <a:solidFill>
                  <a:schemeClr val="bg1"/>
                </a:solidFill>
                <a:latin typeface="宋体" panose="02010600030101010101" pitchFamily="2" charset="-122"/>
                <a:ea typeface="宋体" panose="02010600030101010101" pitchFamily="2" charset="-122"/>
                <a:cs typeface="Times New Roman" panose="02020603050405020304" pitchFamily="18" charset="0"/>
              </a:rPr>
              <a:t>学科素养培优</a:t>
            </a:r>
            <a:endParaRPr lang="zh-CN" altLang="en-US" sz="2400" dirty="0">
              <a:solidFill>
                <a:schemeClr val="bg1"/>
              </a:solidFill>
              <a:latin typeface="宋体" panose="02010600030101010101" pitchFamily="2" charset="-122"/>
              <a:ea typeface="Times New Roman" panose="02020603050405020304" pitchFamily="18" charset="0"/>
            </a:endParaRPr>
          </a:p>
        </p:txBody>
      </p:sp>
      <p:graphicFrame>
        <p:nvGraphicFramePr>
          <p:cNvPr id="2664503" name="表格 2664502"/>
          <p:cNvGraphicFramePr/>
          <p:nvPr/>
        </p:nvGraphicFramePr>
        <p:xfrm>
          <a:off x="201613" y="4057650"/>
          <a:ext cx="11691938" cy="2109788"/>
        </p:xfrm>
        <a:graphic>
          <a:graphicData uri="http://schemas.openxmlformats.org/drawingml/2006/table">
            <a:tbl>
              <a:tblPr/>
              <a:tblGrid>
                <a:gridCol w="2844800">
                  <a:extLst>
                    <a:ext uri="{9D8B030D-6E8A-4147-A177-3AD203B41FA5}">
                      <a16:colId xmlns:a16="http://schemas.microsoft.com/office/drawing/2014/main" val="20000"/>
                    </a:ext>
                  </a:extLst>
                </a:gridCol>
                <a:gridCol w="2279650">
                  <a:extLst>
                    <a:ext uri="{9D8B030D-6E8A-4147-A177-3AD203B41FA5}">
                      <a16:colId xmlns:a16="http://schemas.microsoft.com/office/drawing/2014/main" val="20001"/>
                    </a:ext>
                  </a:extLst>
                </a:gridCol>
                <a:gridCol w="2670175">
                  <a:extLst>
                    <a:ext uri="{9D8B030D-6E8A-4147-A177-3AD203B41FA5}">
                      <a16:colId xmlns:a16="http://schemas.microsoft.com/office/drawing/2014/main" val="20002"/>
                    </a:ext>
                  </a:extLst>
                </a:gridCol>
                <a:gridCol w="3897313">
                  <a:extLst>
                    <a:ext uri="{9D8B030D-6E8A-4147-A177-3AD203B41FA5}">
                      <a16:colId xmlns:a16="http://schemas.microsoft.com/office/drawing/2014/main" val="20003"/>
                    </a:ext>
                  </a:extLst>
                </a:gridCol>
              </a:tblGrid>
              <a:tr h="687388">
                <a:tc rowSpan="2">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代际名称</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rowSpan="2">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出生年代</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gridSpan="2">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代际特征 </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hMerge="1">
                  <a:txBody>
                    <a:bodyPr/>
                    <a:lstStyle/>
                    <a:p>
                      <a:endParaRPr lang="zh-CN"/>
                    </a:p>
                  </a:txBody>
                  <a:tcPr>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tcPr>
                </a:tc>
                <a:extLst>
                  <a:ext uri="{0D108BD9-81ED-4DB2-BD59-A6C34878D82A}">
                    <a16:rowId xmlns:a16="http://schemas.microsoft.com/office/drawing/2014/main" val="10000"/>
                  </a:ext>
                </a:extLst>
              </a:tr>
              <a:tr h="512762">
                <a:tc vMerge="1">
                  <a:txBody>
                    <a:bodyPr/>
                    <a:lstStyle/>
                    <a:p>
                      <a:endParaRPr lang="zh-CN"/>
                    </a:p>
                  </a:txBody>
                  <a:tcP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B w="0" cap="flat" cmpd="sng">
                      <a:solidFill>
                        <a:srgbClr val="000000"/>
                      </a:solidFill>
                      <a:prstDash val="solid"/>
                      <a:headEnd type="none" w="med" len="med"/>
                      <a:tailEnd type="none" w="med" len="med"/>
                    </a:lnB>
                  </a:tcPr>
                </a:tc>
                <a:tc vMerge="1">
                  <a:txBody>
                    <a:bodyPr/>
                    <a:lstStyle/>
                    <a:p>
                      <a:endParaRPr lang="zh-CN"/>
                    </a:p>
                  </a:txBody>
                  <a:tcP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B w="0" cap="flat" cmpd="sng">
                      <a:solidFill>
                        <a:srgbClr val="000000"/>
                      </a:solidFill>
                      <a:prstDash val="solid"/>
                      <a:headEnd type="none" w="med" len="med"/>
                      <a:tailEnd type="none" w="med" len="med"/>
                    </a:lnB>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心理</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行为</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0963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dirty="0">
                          <a:latin typeface="宋体" panose="02010600030101010101" pitchFamily="2" charset="-122"/>
                        </a:rPr>
                        <a:t>“</a:t>
                      </a:r>
                      <a:r>
                        <a:rPr lang="zh-CN" altLang="en-US" sz="2600" b="1" dirty="0">
                          <a:latin typeface="宋体" panose="02010600030101010101" pitchFamily="2" charset="-122"/>
                        </a:rPr>
                        <a:t>文化大革命”</a:t>
                      </a:r>
                    </a:p>
                    <a:p>
                      <a:pPr marL="0" lvl="0" indent="0">
                        <a:lnSpc>
                          <a:spcPct val="100000"/>
                        </a:lnSpc>
                        <a:spcBef>
                          <a:spcPct val="0"/>
                        </a:spcBef>
                        <a:buFontTx/>
                        <a:buNone/>
                      </a:pPr>
                      <a:r>
                        <a:rPr lang="zh-CN" altLang="en-US" sz="2600" b="1" dirty="0">
                          <a:latin typeface="宋体" panose="02010600030101010101" pitchFamily="2" charset="-122"/>
                        </a:rPr>
                        <a:t>一代</a:t>
                      </a:r>
                      <a:r>
                        <a:rPr lang="en-US" altLang="zh-CN" sz="2600" b="1">
                          <a:latin typeface="宋体" panose="02010600030101010101" pitchFamily="2" charset="-122"/>
                        </a:rPr>
                        <a:t>(50</a:t>
                      </a:r>
                      <a:r>
                        <a:rPr lang="zh-CN" altLang="en-US" sz="2600" b="1" dirty="0">
                          <a:latin typeface="宋体" panose="02010600030101010101" pitchFamily="2" charset="-122"/>
                        </a:rPr>
                        <a:t>后</a:t>
                      </a:r>
                      <a:r>
                        <a:rPr lang="en-US" altLang="zh-CN" sz="2600" b="1">
                          <a:latin typeface="宋体" panose="02010600030101010101" pitchFamily="2" charset="-122"/>
                        </a:rPr>
                        <a:t>)</a:t>
                      </a:r>
                      <a:endParaRPr lang="zh-CN" altLang="en-US" sz="2600" b="1">
                        <a:latin typeface="宋体" panose="02010600030101010101" pitchFamily="2" charset="-122"/>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a:latin typeface="宋体" panose="02010600030101010101" pitchFamily="2" charset="-122"/>
                        </a:rPr>
                        <a:t>1950-1959</a:t>
                      </a:r>
                      <a:r>
                        <a:rPr lang="zh-CN" altLang="en-US" sz="2600" b="1" dirty="0">
                          <a:latin typeface="宋体" panose="02010600030101010101" pitchFamily="2" charset="-122"/>
                        </a:rPr>
                        <a:t>年</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思想保守传统</a:t>
                      </a:r>
                      <a:r>
                        <a:rPr lang="en-US" altLang="zh-CN" sz="2600" b="1">
                          <a:latin typeface="宋体" panose="02010600030101010101" pitchFamily="2" charset="-122"/>
                        </a:rPr>
                        <a:t>,</a:t>
                      </a:r>
                    </a:p>
                    <a:p>
                      <a:pPr marL="0" lvl="0" indent="0">
                        <a:lnSpc>
                          <a:spcPct val="100000"/>
                        </a:lnSpc>
                        <a:spcBef>
                          <a:spcPct val="0"/>
                        </a:spcBef>
                        <a:buFontTx/>
                        <a:buNone/>
                      </a:pPr>
                      <a:r>
                        <a:rPr lang="zh-CN" altLang="en-US" sz="2600" b="1" dirty="0">
                          <a:latin typeface="宋体" panose="02010600030101010101" pitchFamily="2" charset="-122"/>
                        </a:rPr>
                        <a:t>尊崇传统文化</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吃苦耐劳</a:t>
                      </a:r>
                      <a:r>
                        <a:rPr lang="en-US" altLang="zh-CN" sz="2600" b="1">
                          <a:latin typeface="宋体" panose="02010600030101010101" pitchFamily="2" charset="-122"/>
                        </a:rPr>
                        <a:t>,</a:t>
                      </a:r>
                      <a:r>
                        <a:rPr lang="zh-CN" altLang="en-US" sz="2600" b="1" dirty="0">
                          <a:latin typeface="宋体" panose="02010600030101010101" pitchFamily="2" charset="-122"/>
                        </a:rPr>
                        <a:t>怀旧</a:t>
                      </a:r>
                      <a:r>
                        <a:rPr lang="en-US" altLang="zh-CN" sz="2600" b="1">
                          <a:latin typeface="宋体" panose="02010600030101010101" pitchFamily="2" charset="-122"/>
                        </a:rPr>
                        <a:t>,</a:t>
                      </a:r>
                      <a:r>
                        <a:rPr lang="zh-CN" altLang="en-US" sz="2600" b="1" dirty="0">
                          <a:latin typeface="宋体" panose="02010600030101010101" pitchFamily="2" charset="-122"/>
                        </a:rPr>
                        <a:t>对价格</a:t>
                      </a:r>
                    </a:p>
                    <a:p>
                      <a:pPr marL="0" lvl="0" indent="0">
                        <a:lnSpc>
                          <a:spcPct val="100000"/>
                        </a:lnSpc>
                        <a:spcBef>
                          <a:spcPct val="0"/>
                        </a:spcBef>
                        <a:buFontTx/>
                        <a:buNone/>
                      </a:pPr>
                      <a:r>
                        <a:rPr lang="zh-CN" altLang="en-US" sz="2600" b="1" dirty="0">
                          <a:latin typeface="宋体" panose="02010600030101010101" pitchFamily="2" charset="-122"/>
                        </a:rPr>
                        <a:t>敏感度高</a:t>
                      </a:r>
                      <a:r>
                        <a:rPr lang="en-US" altLang="zh-CN" sz="2600" b="1">
                          <a:latin typeface="宋体" panose="02010600030101010101" pitchFamily="2" charset="-122"/>
                        </a:rPr>
                        <a:t>,</a:t>
                      </a:r>
                      <a:r>
                        <a:rPr lang="zh-CN" altLang="en-US" sz="2600" b="1" dirty="0">
                          <a:latin typeface="宋体" panose="02010600030101010101" pitchFamily="2" charset="-122"/>
                        </a:rPr>
                        <a:t>购买力低下</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9922" name="文本框 2769921"/>
          <p:cNvSpPr txBox="1"/>
          <p:nvPr/>
        </p:nvSpPr>
        <p:spPr>
          <a:xfrm>
            <a:off x="203200" y="568325"/>
            <a:ext cx="11634788" cy="1308100"/>
          </a:xfrm>
          <a:prstGeom prst="rect">
            <a:avLst/>
          </a:prstGeom>
          <a:noFill/>
          <a:ln w="9525">
            <a:noFill/>
          </a:ln>
        </p:spPr>
        <p:txBody>
          <a:bodyPr lIns="117176" tIns="58589" rIns="117176" bIns="58589">
            <a:spAutoFit/>
          </a:bodyPr>
          <a:lstStyle/>
          <a:p>
            <a:pPr defTabSz="1171575"/>
            <a:endParaRPr lang="en-US" altLang="zh-CN">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 </a:t>
            </a:r>
            <a:endParaRPr lang="en-US" altLang="zh-CN">
              <a:latin typeface="宋体" panose="02010600030101010101" pitchFamily="2" charset="-122"/>
              <a:ea typeface="Times New Roman" panose="02020603050405020304" pitchFamily="18" charset="0"/>
            </a:endParaRPr>
          </a:p>
        </p:txBody>
      </p:sp>
      <p:graphicFrame>
        <p:nvGraphicFramePr>
          <p:cNvPr id="2770129" name="表格 2770128"/>
          <p:cNvGraphicFramePr/>
          <p:nvPr/>
        </p:nvGraphicFramePr>
        <p:xfrm>
          <a:off x="227013" y="800100"/>
          <a:ext cx="11718925" cy="4548188"/>
        </p:xfrm>
        <a:graphic>
          <a:graphicData uri="http://schemas.openxmlformats.org/drawingml/2006/table">
            <a:tbl>
              <a:tblPr/>
              <a:tblGrid>
                <a:gridCol w="3024188">
                  <a:extLst>
                    <a:ext uri="{9D8B030D-6E8A-4147-A177-3AD203B41FA5}">
                      <a16:colId xmlns:a16="http://schemas.microsoft.com/office/drawing/2014/main" val="20000"/>
                    </a:ext>
                  </a:extLst>
                </a:gridCol>
                <a:gridCol w="2062162">
                  <a:extLst>
                    <a:ext uri="{9D8B030D-6E8A-4147-A177-3AD203B41FA5}">
                      <a16:colId xmlns:a16="http://schemas.microsoft.com/office/drawing/2014/main" val="20001"/>
                    </a:ext>
                  </a:extLst>
                </a:gridCol>
                <a:gridCol w="2786063">
                  <a:extLst>
                    <a:ext uri="{9D8B030D-6E8A-4147-A177-3AD203B41FA5}">
                      <a16:colId xmlns:a16="http://schemas.microsoft.com/office/drawing/2014/main" val="20002"/>
                    </a:ext>
                  </a:extLst>
                </a:gridCol>
                <a:gridCol w="3846512">
                  <a:extLst>
                    <a:ext uri="{9D8B030D-6E8A-4147-A177-3AD203B41FA5}">
                      <a16:colId xmlns:a16="http://schemas.microsoft.com/office/drawing/2014/main" val="20003"/>
                    </a:ext>
                  </a:extLst>
                </a:gridCol>
              </a:tblGrid>
              <a:tr h="512763">
                <a:tc rowSpan="2">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代际名称</a:t>
                      </a: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rowSpan="2">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出生年代</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gridSpan="2">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代际特征 </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hMerge="1">
                  <a:txBody>
                    <a:bodyPr/>
                    <a:lstStyle/>
                    <a:p>
                      <a:endParaRPr lang="zh-CN"/>
                    </a:p>
                  </a:txBody>
                  <a:tcPr>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tcPr>
                </a:tc>
                <a:extLst>
                  <a:ext uri="{0D108BD9-81ED-4DB2-BD59-A6C34878D82A}">
                    <a16:rowId xmlns:a16="http://schemas.microsoft.com/office/drawing/2014/main" val="10000"/>
                  </a:ext>
                </a:extLst>
              </a:tr>
              <a:tr h="512762">
                <a:tc vMerge="1">
                  <a:txBody>
                    <a:bodyPr/>
                    <a:lstStyle/>
                    <a:p>
                      <a:endParaRPr lang="zh-CN"/>
                    </a:p>
                  </a:txBody>
                  <a:tcP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B w="0" cap="flat" cmpd="sng">
                      <a:solidFill>
                        <a:srgbClr val="000000"/>
                      </a:solidFill>
                      <a:prstDash val="solid"/>
                      <a:headEnd type="none" w="med" len="med"/>
                      <a:tailEnd type="none" w="med" len="med"/>
                    </a:lnB>
                  </a:tcPr>
                </a:tc>
                <a:tc vMerge="1">
                  <a:txBody>
                    <a:bodyPr/>
                    <a:lstStyle/>
                    <a:p>
                      <a:endParaRPr lang="zh-CN"/>
                    </a:p>
                  </a:txBody>
                  <a:tcP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B w="0" cap="flat" cmpd="sng">
                      <a:solidFill>
                        <a:srgbClr val="000000"/>
                      </a:solidFill>
                      <a:prstDash val="solid"/>
                      <a:headEnd type="none" w="med" len="med"/>
                      <a:tailEnd type="none" w="med" len="med"/>
                    </a:lnB>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心理</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行为</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30651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dirty="0">
                          <a:latin typeface="宋体" panose="02010600030101010101" pitchFamily="2" charset="-122"/>
                        </a:rPr>
                        <a:t>“</a:t>
                      </a:r>
                      <a:r>
                        <a:rPr lang="zh-CN" altLang="en-US" sz="2600" b="1" dirty="0">
                          <a:latin typeface="宋体" panose="02010600030101010101" pitchFamily="2" charset="-122"/>
                        </a:rPr>
                        <a:t>改革开放”一</a:t>
                      </a:r>
                    </a:p>
                    <a:p>
                      <a:pPr marL="0" lvl="0" indent="0">
                        <a:lnSpc>
                          <a:spcPct val="100000"/>
                        </a:lnSpc>
                        <a:spcBef>
                          <a:spcPct val="0"/>
                        </a:spcBef>
                        <a:buFontTx/>
                        <a:buNone/>
                      </a:pPr>
                      <a:r>
                        <a:rPr lang="zh-CN" altLang="en-US" sz="2600" b="1" dirty="0">
                          <a:latin typeface="宋体" panose="02010600030101010101" pitchFamily="2" charset="-122"/>
                        </a:rPr>
                        <a:t>代</a:t>
                      </a:r>
                      <a:r>
                        <a:rPr lang="en-US" altLang="zh-CN" sz="2600" b="1">
                          <a:latin typeface="宋体" panose="02010600030101010101" pitchFamily="2" charset="-122"/>
                        </a:rPr>
                        <a:t>(60</a:t>
                      </a:r>
                      <a:r>
                        <a:rPr lang="zh-CN" altLang="en-US" sz="2600" b="1" dirty="0">
                          <a:latin typeface="宋体" panose="02010600030101010101" pitchFamily="2" charset="-122"/>
                        </a:rPr>
                        <a:t>后</a:t>
                      </a:r>
                      <a:r>
                        <a:rPr lang="en-US" altLang="zh-CN" sz="2600" b="1">
                          <a:latin typeface="宋体" panose="02010600030101010101" pitchFamily="2" charset="-122"/>
                        </a:rPr>
                        <a:t>)</a:t>
                      </a:r>
                      <a:endParaRPr lang="zh-CN" altLang="en-US" sz="2600" b="1">
                        <a:latin typeface="宋体" panose="02010600030101010101" pitchFamily="2" charset="-122"/>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a:latin typeface="宋体" panose="02010600030101010101" pitchFamily="2" charset="-122"/>
                        </a:rPr>
                        <a:t>1960-1969</a:t>
                      </a:r>
                    </a:p>
                    <a:p>
                      <a:pPr marL="0" lvl="0" indent="0">
                        <a:lnSpc>
                          <a:spcPct val="100000"/>
                        </a:lnSpc>
                        <a:spcBef>
                          <a:spcPct val="0"/>
                        </a:spcBef>
                        <a:buFontTx/>
                        <a:buNone/>
                      </a:pPr>
                      <a:r>
                        <a:rPr lang="zh-CN" altLang="en-US" sz="2600" b="1" dirty="0">
                          <a:latin typeface="宋体" panose="02010600030101010101" pitchFamily="2" charset="-122"/>
                        </a:rPr>
                        <a:t>年</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劳动思想根深蒂</a:t>
                      </a:r>
                    </a:p>
                    <a:p>
                      <a:pPr marL="0" lvl="0" indent="0">
                        <a:lnSpc>
                          <a:spcPct val="100000"/>
                        </a:lnSpc>
                        <a:spcBef>
                          <a:spcPct val="0"/>
                        </a:spcBef>
                        <a:buFontTx/>
                        <a:buNone/>
                      </a:pPr>
                      <a:r>
                        <a:rPr lang="zh-CN" altLang="en-US" sz="2600" b="1" dirty="0">
                          <a:latin typeface="宋体" panose="02010600030101010101" pitchFamily="2" charset="-122"/>
                        </a:rPr>
                        <a:t>固</a:t>
                      </a:r>
                      <a:r>
                        <a:rPr lang="en-US" altLang="zh-CN" sz="2600" b="1">
                          <a:latin typeface="宋体" panose="02010600030101010101" pitchFamily="2" charset="-122"/>
                        </a:rPr>
                        <a:t>,</a:t>
                      </a:r>
                      <a:r>
                        <a:rPr lang="zh-CN" altLang="en-US" sz="2600" b="1" dirty="0">
                          <a:latin typeface="宋体" panose="02010600030101010101" pitchFamily="2" charset="-122"/>
                        </a:rPr>
                        <a:t>对下一代寄</a:t>
                      </a:r>
                    </a:p>
                    <a:p>
                      <a:pPr marL="0" lvl="0" indent="0">
                        <a:lnSpc>
                          <a:spcPct val="100000"/>
                        </a:lnSpc>
                        <a:spcBef>
                          <a:spcPct val="0"/>
                        </a:spcBef>
                        <a:buFontTx/>
                        <a:buNone/>
                      </a:pPr>
                      <a:r>
                        <a:rPr lang="zh-CN" altLang="en-US" sz="2600" b="1" dirty="0">
                          <a:latin typeface="宋体" panose="02010600030101010101" pitchFamily="2" charset="-122"/>
                        </a:rPr>
                        <a:t>予厚望</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低调、务实、社会责任</a:t>
                      </a:r>
                    </a:p>
                    <a:p>
                      <a:pPr marL="0" lvl="0" indent="0">
                        <a:lnSpc>
                          <a:spcPct val="100000"/>
                        </a:lnSpc>
                        <a:spcBef>
                          <a:spcPct val="0"/>
                        </a:spcBef>
                        <a:buFontTx/>
                        <a:buNone/>
                      </a:pPr>
                      <a:r>
                        <a:rPr lang="zh-CN" altLang="en-US" sz="2600" b="1" dirty="0">
                          <a:latin typeface="宋体" panose="02010600030101010101" pitchFamily="2" charset="-122"/>
                        </a:rPr>
                        <a:t>感极强</a:t>
                      </a:r>
                      <a:r>
                        <a:rPr lang="en-US" altLang="zh-CN" sz="2600" b="1">
                          <a:latin typeface="宋体" panose="02010600030101010101" pitchFamily="2" charset="-122"/>
                        </a:rPr>
                        <a:t>,</a:t>
                      </a:r>
                      <a:r>
                        <a:rPr lang="zh-CN" altLang="en-US" sz="2600" b="1" dirty="0">
                          <a:latin typeface="宋体" panose="02010600030101010101" pitchFamily="2" charset="-122"/>
                        </a:rPr>
                        <a:t>对新产品的接</a:t>
                      </a:r>
                    </a:p>
                    <a:p>
                      <a:pPr marL="0" lvl="0" indent="0">
                        <a:lnSpc>
                          <a:spcPct val="100000"/>
                        </a:lnSpc>
                        <a:spcBef>
                          <a:spcPct val="0"/>
                        </a:spcBef>
                        <a:buFontTx/>
                        <a:buNone/>
                      </a:pPr>
                      <a:r>
                        <a:rPr lang="zh-CN" altLang="en-US" sz="2600" b="1" dirty="0">
                          <a:latin typeface="宋体" panose="02010600030101010101" pitchFamily="2" charset="-122"/>
                        </a:rPr>
                        <a:t>受度不高 </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909637">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dirty="0">
                          <a:latin typeface="宋体" panose="02010600030101010101" pitchFamily="2" charset="-122"/>
                        </a:rPr>
                        <a:t>“</a:t>
                      </a:r>
                      <a:r>
                        <a:rPr lang="zh-CN" altLang="en-US" sz="2600" b="1" dirty="0">
                          <a:latin typeface="宋体" panose="02010600030101010101" pitchFamily="2" charset="-122"/>
                        </a:rPr>
                        <a:t>转型”一代</a:t>
                      </a:r>
                      <a:r>
                        <a:rPr lang="en-US" altLang="zh-CN" sz="2600" b="1">
                          <a:latin typeface="宋体" panose="02010600030101010101" pitchFamily="2" charset="-122"/>
                        </a:rPr>
                        <a:t>(70</a:t>
                      </a:r>
                    </a:p>
                    <a:p>
                      <a:pPr marL="0" lvl="0" indent="0">
                        <a:lnSpc>
                          <a:spcPct val="100000"/>
                        </a:lnSpc>
                        <a:spcBef>
                          <a:spcPct val="0"/>
                        </a:spcBef>
                        <a:buFontTx/>
                        <a:buNone/>
                      </a:pPr>
                      <a:r>
                        <a:rPr lang="zh-CN" altLang="en-US" sz="2600" b="1" dirty="0">
                          <a:latin typeface="宋体" panose="02010600030101010101" pitchFamily="2" charset="-122"/>
                        </a:rPr>
                        <a:t>后</a:t>
                      </a:r>
                      <a:r>
                        <a:rPr lang="en-US" altLang="zh-CN" sz="2600" b="1">
                          <a:latin typeface="宋体" panose="02010600030101010101" pitchFamily="2" charset="-122"/>
                        </a:rPr>
                        <a:t>)</a:t>
                      </a:r>
                      <a:endParaRPr lang="zh-CN" altLang="en-US" sz="2600" b="1">
                        <a:latin typeface="宋体" panose="02010600030101010101" pitchFamily="2" charset="-122"/>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a:latin typeface="宋体" panose="02010600030101010101" pitchFamily="2" charset="-122"/>
                        </a:rPr>
                        <a:t>1970-1979</a:t>
                      </a:r>
                    </a:p>
                    <a:p>
                      <a:pPr marL="0" lvl="0" indent="0">
                        <a:lnSpc>
                          <a:spcPct val="100000"/>
                        </a:lnSpc>
                        <a:spcBef>
                          <a:spcPct val="0"/>
                        </a:spcBef>
                        <a:buFontTx/>
                        <a:buNone/>
                      </a:pPr>
                      <a:r>
                        <a:rPr lang="zh-CN" altLang="en-US" sz="2600" b="1" dirty="0">
                          <a:latin typeface="宋体" panose="02010600030101010101" pitchFamily="2" charset="-122"/>
                        </a:rPr>
                        <a:t>年</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注重理想</a:t>
                      </a:r>
                      <a:r>
                        <a:rPr lang="en-US" altLang="zh-CN" sz="2600" b="1">
                          <a:latin typeface="宋体" panose="02010600030101010101" pitchFamily="2" charset="-122"/>
                        </a:rPr>
                        <a:t>,</a:t>
                      </a:r>
                      <a:r>
                        <a:rPr lang="zh-CN" altLang="en-US" sz="2600" b="1" dirty="0">
                          <a:latin typeface="宋体" panose="02010600030101010101" pitchFamily="2" charset="-122"/>
                        </a:rPr>
                        <a:t>渴望</a:t>
                      </a:r>
                    </a:p>
                    <a:p>
                      <a:pPr marL="0" lvl="0" indent="0">
                        <a:lnSpc>
                          <a:spcPct val="100000"/>
                        </a:lnSpc>
                        <a:spcBef>
                          <a:spcPct val="0"/>
                        </a:spcBef>
                        <a:buFontTx/>
                        <a:buNone/>
                      </a:pPr>
                      <a:r>
                        <a:rPr lang="zh-CN" altLang="en-US" sz="2600" b="1" dirty="0">
                          <a:latin typeface="宋体" panose="02010600030101010101" pitchFamily="2" charset="-122"/>
                        </a:rPr>
                        <a:t>成功</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经历贫穷</a:t>
                      </a:r>
                      <a:r>
                        <a:rPr lang="en-US" altLang="zh-CN" sz="2600" b="1">
                          <a:latin typeface="宋体" panose="02010600030101010101" pitchFamily="2" charset="-122"/>
                        </a:rPr>
                        <a:t>,</a:t>
                      </a:r>
                      <a:r>
                        <a:rPr lang="zh-CN" altLang="en-US" sz="2600" b="1" dirty="0">
                          <a:latin typeface="宋体" panose="02010600030101010101" pitchFamily="2" charset="-122"/>
                        </a:rPr>
                        <a:t>务实、创造</a:t>
                      </a:r>
                      <a:r>
                        <a:rPr lang="en-US" altLang="zh-CN" sz="2600" b="1">
                          <a:latin typeface="宋体" panose="02010600030101010101" pitchFamily="2" charset="-122"/>
                        </a:rPr>
                        <a:t>,</a:t>
                      </a:r>
                    </a:p>
                    <a:p>
                      <a:pPr marL="0" lvl="0" indent="0">
                        <a:lnSpc>
                          <a:spcPct val="100000"/>
                        </a:lnSpc>
                        <a:spcBef>
                          <a:spcPct val="0"/>
                        </a:spcBef>
                        <a:buFontTx/>
                        <a:buNone/>
                      </a:pPr>
                      <a:r>
                        <a:rPr lang="zh-CN" altLang="en-US" sz="2600" b="1" dirty="0">
                          <a:latin typeface="宋体" panose="02010600030101010101" pitchFamily="2" charset="-122"/>
                        </a:rPr>
                        <a:t>消费注重性价比</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30651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dirty="0">
                          <a:latin typeface="宋体" panose="02010600030101010101" pitchFamily="2" charset="-122"/>
                        </a:rPr>
                        <a:t> “</a:t>
                      </a:r>
                      <a:r>
                        <a:rPr lang="zh-CN" altLang="en-US" sz="2600" b="1" dirty="0">
                          <a:latin typeface="宋体" panose="02010600030101010101" pitchFamily="2" charset="-122"/>
                        </a:rPr>
                        <a:t>计划生育”</a:t>
                      </a:r>
                    </a:p>
                    <a:p>
                      <a:pPr marL="0" lvl="0" indent="0">
                        <a:lnSpc>
                          <a:spcPct val="100000"/>
                        </a:lnSpc>
                        <a:spcBef>
                          <a:spcPct val="0"/>
                        </a:spcBef>
                        <a:buFontTx/>
                        <a:buNone/>
                      </a:pPr>
                      <a:r>
                        <a:rPr lang="zh-CN" altLang="en-US" sz="2600" b="1" dirty="0">
                          <a:latin typeface="宋体" panose="02010600030101010101" pitchFamily="2" charset="-122"/>
                        </a:rPr>
                        <a:t>一代</a:t>
                      </a:r>
                      <a:r>
                        <a:rPr lang="en-US" altLang="zh-CN" sz="2600" b="1">
                          <a:latin typeface="宋体" panose="02010600030101010101" pitchFamily="2" charset="-122"/>
                        </a:rPr>
                        <a:t>(80</a:t>
                      </a:r>
                      <a:r>
                        <a:rPr lang="zh-CN" altLang="en-US" sz="2600" b="1" dirty="0">
                          <a:latin typeface="宋体" panose="02010600030101010101" pitchFamily="2" charset="-122"/>
                        </a:rPr>
                        <a:t>后</a:t>
                      </a:r>
                      <a:r>
                        <a:rPr lang="en-US" altLang="zh-CN" sz="2600" b="1">
                          <a:latin typeface="宋体" panose="02010600030101010101" pitchFamily="2" charset="-122"/>
                        </a:rPr>
                        <a:t>)</a:t>
                      </a:r>
                      <a:endParaRPr lang="zh-CN" altLang="en-US" sz="2600" b="1">
                        <a:latin typeface="宋体" panose="02010600030101010101" pitchFamily="2" charset="-122"/>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a:latin typeface="宋体" panose="02010600030101010101" pitchFamily="2" charset="-122"/>
                        </a:rPr>
                        <a:t>1980-1989</a:t>
                      </a:r>
                    </a:p>
                    <a:p>
                      <a:pPr marL="0" lvl="0" indent="0">
                        <a:lnSpc>
                          <a:spcPct val="100000"/>
                        </a:lnSpc>
                        <a:spcBef>
                          <a:spcPct val="0"/>
                        </a:spcBef>
                        <a:buFontTx/>
                        <a:buNone/>
                      </a:pPr>
                      <a:r>
                        <a:rPr lang="zh-CN" altLang="en-US" sz="2600" b="1" dirty="0">
                          <a:latin typeface="宋体" panose="02010600030101010101" pitchFamily="2" charset="-122"/>
                        </a:rPr>
                        <a:t>年</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崇尚个性</a:t>
                      </a:r>
                      <a:r>
                        <a:rPr lang="en-US" altLang="zh-CN" sz="2600" b="1">
                          <a:latin typeface="宋体" panose="02010600030101010101" pitchFamily="2" charset="-122"/>
                        </a:rPr>
                        <a:t>,</a:t>
                      </a:r>
                      <a:r>
                        <a:rPr lang="zh-CN" altLang="en-US" sz="2600" b="1" dirty="0">
                          <a:latin typeface="宋体" panose="02010600030101010101" pitchFamily="2" charset="-122"/>
                        </a:rPr>
                        <a:t>有责</a:t>
                      </a:r>
                    </a:p>
                    <a:p>
                      <a:pPr marL="0" lvl="0" indent="0">
                        <a:lnSpc>
                          <a:spcPct val="100000"/>
                        </a:lnSpc>
                        <a:spcBef>
                          <a:spcPct val="0"/>
                        </a:spcBef>
                        <a:buFontTx/>
                        <a:buNone/>
                      </a:pPr>
                      <a:r>
                        <a:rPr lang="zh-CN" altLang="en-US" sz="2600" b="1" dirty="0">
                          <a:latin typeface="宋体" panose="02010600030101010101" pitchFamily="2" charset="-122"/>
                        </a:rPr>
                        <a:t>任心</a:t>
                      </a:r>
                      <a:r>
                        <a:rPr lang="en-US" altLang="zh-CN" sz="2600" b="1">
                          <a:latin typeface="宋体" panose="02010600030101010101" pitchFamily="2" charset="-122"/>
                        </a:rPr>
                        <a:t>,</a:t>
                      </a:r>
                      <a:r>
                        <a:rPr lang="zh-CN" altLang="en-US" sz="2600" b="1" dirty="0">
                          <a:latin typeface="宋体" panose="02010600030101010101" pitchFamily="2" charset="-122"/>
                        </a:rPr>
                        <a:t>积极向上</a:t>
                      </a: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注重工作与生活的平衡</a:t>
                      </a:r>
                      <a:r>
                        <a:rPr lang="en-US" altLang="zh-CN" sz="2600" b="1">
                          <a:latin typeface="宋体" panose="02010600030101010101" pitchFamily="2" charset="-122"/>
                        </a:rPr>
                        <a:t>,</a:t>
                      </a:r>
                    </a:p>
                    <a:p>
                      <a:pPr marL="0" lvl="0" indent="0">
                        <a:lnSpc>
                          <a:spcPct val="100000"/>
                        </a:lnSpc>
                        <a:spcBef>
                          <a:spcPct val="0"/>
                        </a:spcBef>
                        <a:buFontTx/>
                        <a:buNone/>
                      </a:pPr>
                      <a:r>
                        <a:rPr lang="zh-CN" altLang="en-US" sz="2600" b="1" dirty="0">
                          <a:latin typeface="宋体" panose="02010600030101010101" pitchFamily="2" charset="-122"/>
                        </a:rPr>
                        <a:t>做事执着</a:t>
                      </a:r>
                      <a:r>
                        <a:rPr lang="en-US" altLang="zh-CN" sz="2600" b="1">
                          <a:latin typeface="宋体" panose="02010600030101010101" pitchFamily="2" charset="-122"/>
                        </a:rPr>
                        <a:t>,</a:t>
                      </a:r>
                      <a:r>
                        <a:rPr lang="zh-CN" altLang="en-US" sz="2600" b="1" dirty="0">
                          <a:latin typeface="宋体" panose="02010600030101010101" pitchFamily="2" charset="-122"/>
                        </a:rPr>
                        <a:t>追求自由平</a:t>
                      </a:r>
                    </a:p>
                    <a:p>
                      <a:pPr marL="0" lvl="0" indent="0">
                        <a:lnSpc>
                          <a:spcPct val="100000"/>
                        </a:lnSpc>
                        <a:spcBef>
                          <a:spcPct val="0"/>
                        </a:spcBef>
                        <a:buFontTx/>
                        <a:buNone/>
                      </a:pPr>
                      <a:r>
                        <a:rPr lang="zh-CN" altLang="en-US" sz="2600" b="1" dirty="0">
                          <a:latin typeface="宋体" panose="02010600030101010101" pitchFamily="2" charset="-122"/>
                        </a:rPr>
                        <a:t>等</a:t>
                      </a:r>
                      <a:r>
                        <a:rPr lang="en-US" altLang="zh-CN" sz="2600" b="1">
                          <a:latin typeface="宋体" panose="02010600030101010101" pitchFamily="2" charset="-122"/>
                        </a:rPr>
                        <a:t>,</a:t>
                      </a:r>
                      <a:r>
                        <a:rPr lang="zh-CN" altLang="en-US" sz="2600" b="1" dirty="0">
                          <a:latin typeface="宋体" panose="02010600030101010101" pitchFamily="2" charset="-122"/>
                        </a:rPr>
                        <a:t>对价格敏感度不高 </a:t>
                      </a: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9778" name="文本框 3019777"/>
          <p:cNvSpPr txBox="1"/>
          <p:nvPr/>
        </p:nvSpPr>
        <p:spPr>
          <a:xfrm>
            <a:off x="203200" y="568325"/>
            <a:ext cx="11634788" cy="1308100"/>
          </a:xfrm>
          <a:prstGeom prst="rect">
            <a:avLst/>
          </a:prstGeom>
          <a:noFill/>
          <a:ln w="9525">
            <a:noFill/>
          </a:ln>
        </p:spPr>
        <p:txBody>
          <a:bodyPr lIns="117176" tIns="58589" rIns="117176" bIns="58589">
            <a:spAutoFit/>
          </a:bodyPr>
          <a:lstStyle/>
          <a:p>
            <a:pPr defTabSz="1171575"/>
            <a:endParaRPr lang="en-US" altLang="zh-CN">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 </a:t>
            </a:r>
            <a:endParaRPr lang="en-US" altLang="zh-CN">
              <a:latin typeface="宋体" panose="02010600030101010101" pitchFamily="2" charset="-122"/>
              <a:ea typeface="Times New Roman" panose="02020603050405020304" pitchFamily="18" charset="0"/>
            </a:endParaRPr>
          </a:p>
        </p:txBody>
      </p:sp>
      <p:graphicFrame>
        <p:nvGraphicFramePr>
          <p:cNvPr id="3019820" name="表格 3019819"/>
          <p:cNvGraphicFramePr/>
          <p:nvPr/>
        </p:nvGraphicFramePr>
        <p:xfrm>
          <a:off x="284163" y="1017588"/>
          <a:ext cx="11574463" cy="2332038"/>
        </p:xfrm>
        <a:graphic>
          <a:graphicData uri="http://schemas.openxmlformats.org/drawingml/2006/table">
            <a:tbl>
              <a:tblPr/>
              <a:tblGrid>
                <a:gridCol w="2617788">
                  <a:extLst>
                    <a:ext uri="{9D8B030D-6E8A-4147-A177-3AD203B41FA5}">
                      <a16:colId xmlns:a16="http://schemas.microsoft.com/office/drawing/2014/main" val="20000"/>
                    </a:ext>
                  </a:extLst>
                </a:gridCol>
                <a:gridCol w="2332037">
                  <a:extLst>
                    <a:ext uri="{9D8B030D-6E8A-4147-A177-3AD203B41FA5}">
                      <a16:colId xmlns:a16="http://schemas.microsoft.com/office/drawing/2014/main" val="20001"/>
                    </a:ext>
                  </a:extLst>
                </a:gridCol>
                <a:gridCol w="2946400">
                  <a:extLst>
                    <a:ext uri="{9D8B030D-6E8A-4147-A177-3AD203B41FA5}">
                      <a16:colId xmlns:a16="http://schemas.microsoft.com/office/drawing/2014/main" val="20002"/>
                    </a:ext>
                  </a:extLst>
                </a:gridCol>
                <a:gridCol w="3678238">
                  <a:extLst>
                    <a:ext uri="{9D8B030D-6E8A-4147-A177-3AD203B41FA5}">
                      <a16:colId xmlns:a16="http://schemas.microsoft.com/office/drawing/2014/main" val="20003"/>
                    </a:ext>
                  </a:extLst>
                </a:gridCol>
              </a:tblGrid>
              <a:tr h="512763">
                <a:tc rowSpan="2">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代际名称</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rowSpan="2">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出生年代</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gridSpan="2">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代际特征 </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hMerge="1">
                  <a:txBody>
                    <a:bodyPr/>
                    <a:lstStyle/>
                    <a:p>
                      <a:endParaRPr lang="zh-CN"/>
                    </a:p>
                  </a:txBody>
                  <a:tcPr>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tcPr>
                </a:tc>
                <a:extLst>
                  <a:ext uri="{0D108BD9-81ED-4DB2-BD59-A6C34878D82A}">
                    <a16:rowId xmlns:a16="http://schemas.microsoft.com/office/drawing/2014/main" val="10000"/>
                  </a:ext>
                </a:extLst>
              </a:tr>
              <a:tr h="512762">
                <a:tc vMerge="1">
                  <a:txBody>
                    <a:bodyPr/>
                    <a:lstStyle/>
                    <a:p>
                      <a:endParaRPr lang="zh-CN"/>
                    </a:p>
                  </a:txBody>
                  <a:tcP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B w="0" cap="flat" cmpd="sng">
                      <a:solidFill>
                        <a:srgbClr val="000000"/>
                      </a:solidFill>
                      <a:prstDash val="solid"/>
                      <a:headEnd type="none" w="med" len="med"/>
                      <a:tailEnd type="none" w="med" len="med"/>
                    </a:lnB>
                  </a:tcPr>
                </a:tc>
                <a:tc vMerge="1">
                  <a:txBody>
                    <a:bodyPr/>
                    <a:lstStyle/>
                    <a:p>
                      <a:endParaRPr lang="zh-CN"/>
                    </a:p>
                  </a:txBody>
                  <a:tcP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B w="0" cap="flat" cmpd="sng">
                      <a:solidFill>
                        <a:srgbClr val="000000"/>
                      </a:solidFill>
                      <a:prstDash val="solid"/>
                      <a:headEnd type="none" w="med" len="med"/>
                      <a:tailEnd type="none" w="med" len="med"/>
                    </a:lnB>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心理</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行为</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30651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dirty="0">
                          <a:latin typeface="宋体" panose="02010600030101010101" pitchFamily="2" charset="-122"/>
                        </a:rPr>
                        <a:t>“</a:t>
                      </a:r>
                      <a:r>
                        <a:rPr lang="zh-CN" altLang="en-US" sz="2600" b="1" dirty="0">
                          <a:latin typeface="宋体" panose="02010600030101010101" pitchFamily="2" charset="-122"/>
                        </a:rPr>
                        <a:t>新新人类”一</a:t>
                      </a:r>
                    </a:p>
                    <a:p>
                      <a:pPr marL="0" lvl="0" indent="0">
                        <a:lnSpc>
                          <a:spcPct val="100000"/>
                        </a:lnSpc>
                        <a:spcBef>
                          <a:spcPct val="0"/>
                        </a:spcBef>
                        <a:buFontTx/>
                        <a:buNone/>
                      </a:pPr>
                      <a:r>
                        <a:rPr lang="zh-CN" altLang="en-US" sz="2600" b="1" dirty="0">
                          <a:latin typeface="宋体" panose="02010600030101010101" pitchFamily="2" charset="-122"/>
                        </a:rPr>
                        <a:t>代</a:t>
                      </a:r>
                      <a:r>
                        <a:rPr lang="en-US" altLang="zh-CN" sz="2600" b="1">
                          <a:latin typeface="宋体" panose="02010600030101010101" pitchFamily="2" charset="-122"/>
                        </a:rPr>
                        <a:t>(90</a:t>
                      </a:r>
                      <a:r>
                        <a:rPr lang="zh-CN" altLang="en-US" sz="2600" b="1" dirty="0">
                          <a:latin typeface="宋体" panose="02010600030101010101" pitchFamily="2" charset="-122"/>
                        </a:rPr>
                        <a:t>后</a:t>
                      </a:r>
                      <a:r>
                        <a:rPr lang="en-US" altLang="zh-CN" sz="2600" b="1">
                          <a:latin typeface="宋体" panose="02010600030101010101" pitchFamily="2" charset="-122"/>
                        </a:rPr>
                        <a:t>)</a:t>
                      </a:r>
                      <a:endParaRPr lang="zh-CN" altLang="en-US" sz="2600" b="1">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a:latin typeface="宋体" panose="02010600030101010101" pitchFamily="2" charset="-122"/>
                        </a:rPr>
                        <a:t>1990-1999</a:t>
                      </a:r>
                      <a:r>
                        <a:rPr lang="zh-CN" altLang="en-US" sz="2600" b="1" dirty="0">
                          <a:latin typeface="宋体" panose="02010600030101010101" pitchFamily="2" charset="-122"/>
                        </a:rPr>
                        <a:t>年</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以自我为中心</a:t>
                      </a:r>
                      <a:r>
                        <a:rPr lang="en-US" altLang="zh-CN" sz="2600" b="1">
                          <a:latin typeface="宋体" panose="02010600030101010101" pitchFamily="2" charset="-122"/>
                        </a:rPr>
                        <a:t>,</a:t>
                      </a:r>
                      <a:r>
                        <a:rPr lang="zh-CN" altLang="en-US" sz="2600" b="1" dirty="0">
                          <a:latin typeface="宋体" panose="02010600030101010101" pitchFamily="2" charset="-122"/>
                        </a:rPr>
                        <a:t>思</a:t>
                      </a:r>
                    </a:p>
                    <a:p>
                      <a:pPr marL="0" lvl="0" indent="0">
                        <a:lnSpc>
                          <a:spcPct val="100000"/>
                        </a:lnSpc>
                        <a:spcBef>
                          <a:spcPct val="0"/>
                        </a:spcBef>
                        <a:buFontTx/>
                        <a:buNone/>
                      </a:pPr>
                      <a:r>
                        <a:rPr lang="zh-CN" altLang="en-US" sz="2600" b="1" dirty="0">
                          <a:latin typeface="宋体" panose="02010600030101010101" pitchFamily="2" charset="-122"/>
                        </a:rPr>
                        <a:t>维早熟</a:t>
                      </a:r>
                      <a:r>
                        <a:rPr lang="en-US" altLang="zh-CN" sz="2600" b="1">
                          <a:latin typeface="宋体" panose="02010600030101010101" pitchFamily="2" charset="-122"/>
                        </a:rPr>
                        <a:t>,</a:t>
                      </a:r>
                      <a:r>
                        <a:rPr lang="zh-CN" altLang="en-US" sz="2600" b="1" dirty="0">
                          <a:latin typeface="宋体" panose="02010600030101010101" pitchFamily="2" charset="-122"/>
                        </a:rPr>
                        <a:t>个性张扬</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兴趣广泛</a:t>
                      </a:r>
                      <a:r>
                        <a:rPr lang="en-US" altLang="zh-CN" sz="2600" b="1">
                          <a:latin typeface="宋体" panose="02010600030101010101" pitchFamily="2" charset="-122"/>
                        </a:rPr>
                        <a:t>,</a:t>
                      </a:r>
                      <a:r>
                        <a:rPr lang="zh-CN" altLang="en-US" sz="2600" b="1" dirty="0">
                          <a:latin typeface="宋体" panose="02010600030101010101" pitchFamily="2" charset="-122"/>
                        </a:rPr>
                        <a:t>学习力强</a:t>
                      </a:r>
                      <a:r>
                        <a:rPr lang="en-US" altLang="zh-CN" sz="2600" b="1">
                          <a:latin typeface="宋体" panose="02010600030101010101" pitchFamily="2" charset="-122"/>
                        </a:rPr>
                        <a:t>,</a:t>
                      </a:r>
                    </a:p>
                    <a:p>
                      <a:pPr marL="0" lvl="0" indent="0">
                        <a:lnSpc>
                          <a:spcPct val="100000"/>
                        </a:lnSpc>
                        <a:spcBef>
                          <a:spcPct val="0"/>
                        </a:spcBef>
                        <a:buFontTx/>
                        <a:buNone/>
                      </a:pPr>
                      <a:r>
                        <a:rPr lang="zh-CN" altLang="en-US" sz="2600" b="1" dirty="0">
                          <a:latin typeface="宋体" panose="02010600030101010101" pitchFamily="2" charset="-122"/>
                        </a:rPr>
                        <a:t>依赖网络</a:t>
                      </a:r>
                      <a:r>
                        <a:rPr lang="en-US" altLang="zh-CN" sz="2600" b="1">
                          <a:latin typeface="宋体" panose="02010600030101010101" pitchFamily="2" charset="-122"/>
                        </a:rPr>
                        <a:t>,</a:t>
                      </a:r>
                      <a:r>
                        <a:rPr lang="zh-CN" altLang="en-US" sz="2600" b="1" dirty="0">
                          <a:latin typeface="宋体" panose="02010600030101010101" pitchFamily="2" charset="-122"/>
                        </a:rPr>
                        <a:t>对价格敏感</a:t>
                      </a:r>
                    </a:p>
                    <a:p>
                      <a:pPr marL="0" lvl="0" indent="0">
                        <a:lnSpc>
                          <a:spcPct val="100000"/>
                        </a:lnSpc>
                        <a:spcBef>
                          <a:spcPct val="0"/>
                        </a:spcBef>
                        <a:buFontTx/>
                        <a:buNone/>
                      </a:pPr>
                      <a:r>
                        <a:rPr lang="zh-CN" altLang="en-US" sz="2600" b="1" dirty="0">
                          <a:latin typeface="宋体" panose="02010600030101010101" pitchFamily="2" charset="-122"/>
                        </a:rPr>
                        <a:t>度低</a:t>
                      </a:r>
                      <a:r>
                        <a:rPr lang="en-US" altLang="zh-CN" sz="2600" b="1">
                          <a:latin typeface="宋体" panose="02010600030101010101" pitchFamily="2" charset="-122"/>
                        </a:rPr>
                        <a:t>,</a:t>
                      </a:r>
                      <a:r>
                        <a:rPr lang="zh-CN" altLang="en-US" sz="2600" b="1" dirty="0">
                          <a:latin typeface="宋体" panose="02010600030101010101" pitchFamily="2" charset="-122"/>
                        </a:rPr>
                        <a:t>易接受新事物</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
        <p:nvSpPr>
          <p:cNvPr id="3019821" name="文本框 3019820"/>
          <p:cNvSpPr txBox="1"/>
          <p:nvPr/>
        </p:nvSpPr>
        <p:spPr>
          <a:xfrm>
            <a:off x="203200" y="3529013"/>
            <a:ext cx="11634788" cy="712787"/>
          </a:xfrm>
          <a:prstGeom prst="rect">
            <a:avLst/>
          </a:prstGeom>
          <a:noFill/>
          <a:ln w="9525">
            <a:noFill/>
          </a:ln>
        </p:spPr>
        <p:txBody>
          <a:bodyPr lIns="117176" tIns="58589" rIns="117176" bIns="58589">
            <a:spAutoFit/>
          </a:bodyPr>
          <a:lstStyle/>
          <a:p>
            <a:pPr algn="r" defTabSz="1171575"/>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摘编自孟莹</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有关“代”划分问题的相关研究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en-US" altLang="zh-CN">
                <a:solidFill>
                  <a:srgbClr val="0000FF"/>
                </a:solidFill>
                <a:latin typeface="宋体" panose="02010600030101010101" pitchFamily="2" charset="-122"/>
                <a:ea typeface="宋体" panose="02010600030101010101" pitchFamily="2" charset="-122"/>
                <a:cs typeface="Times New Roman" panose="02020603050405020304" pitchFamily="18" charset="0"/>
              </a:rPr>
              <a:t> </a:t>
            </a:r>
            <a:endParaRPr lang="en-US" altLang="zh-CN">
              <a:solidFill>
                <a:srgbClr val="0000FF"/>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6050" name="文本框 2946049"/>
          <p:cNvSpPr txBox="1"/>
          <p:nvPr/>
        </p:nvSpPr>
        <p:spPr>
          <a:xfrm>
            <a:off x="217488" y="800100"/>
            <a:ext cx="11634787" cy="2498725"/>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思维交互</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p>
          <a:p>
            <a:pPr defTabSz="1171575"/>
            <a:r>
              <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根据材料并结合所学知识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运用唯物史观对“中华人民共和国成立后中国代际划分的研究”选取两代进行解读。</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要求</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表述成文、观点明确、史论结合、论证充分、逻辑清晰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5474" name="文本框 2665473"/>
          <p:cNvSpPr txBox="1"/>
          <p:nvPr/>
        </p:nvSpPr>
        <p:spPr>
          <a:xfrm>
            <a:off x="228600" y="657225"/>
            <a:ext cx="11634788" cy="4879975"/>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中国高考评价模式</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考查要求</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体现了高考的命题要求</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对时代特征的理解和把握</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体现了正确的价值导向。</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情境载体</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以“中国代际划分的研究成果”为载体</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用不同年代的人的共性特点与重大的阶段特征相联系</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挖掘代际划分所反映的历史背景</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引导学生认识时代变迁对人群特征的深刻影响。</a:t>
            </a:r>
            <a:endPar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a:latin typeface="宋体" panose="02010600030101010101" pitchFamily="2" charset="-122"/>
                <a:ea typeface="宋体" panose="02010600030101010101" pitchFamily="2" charset="-122"/>
                <a:cs typeface="Times New Roman" panose="02020603050405020304" pitchFamily="18" charset="0"/>
              </a:rPr>
              <a:t> </a:t>
            </a:r>
          </a:p>
          <a:p>
            <a:pPr defTabSz="1171575"/>
            <a:endParaRPr lang="zh-CN" altLang="en-US" dirty="0">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3346" name="文本框 2873345"/>
          <p:cNvSpPr txBox="1"/>
          <p:nvPr/>
        </p:nvSpPr>
        <p:spPr>
          <a:xfrm>
            <a:off x="228600" y="631825"/>
            <a:ext cx="11634788" cy="4284663"/>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核心素养水平要求</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主要体现的核心素养类型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唯物史观”。</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体现考查核心素养水平要求</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能够将唯物史观运用于历史学习、探究中</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并将其作为认识和解决现实问题的指导思想。</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参考示例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 </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同代人的心理和行为与社会政治、经济、文化条件密切相关</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会有大致相同的心理和行为特征。 </a:t>
            </a:r>
            <a:endParaRPr lang="zh-CN" altLang="en-US" dirty="0">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8098" name="文本框 2948097"/>
          <p:cNvSpPr txBox="1"/>
          <p:nvPr/>
        </p:nvSpPr>
        <p:spPr>
          <a:xfrm>
            <a:off x="228600" y="631825"/>
            <a:ext cx="11634788" cy="5475288"/>
          </a:xfrm>
          <a:prstGeom prst="rect">
            <a:avLst/>
          </a:prstGeom>
          <a:noFill/>
          <a:ln w="9525">
            <a:noFill/>
          </a:ln>
        </p:spPr>
        <p:txBody>
          <a:bodyPr lIns="117176" tIns="58589" rIns="117176" bIns="58589">
            <a:spAutoFit/>
          </a:bodyPr>
          <a:lstStyle/>
          <a:p>
            <a:pPr algn="just"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50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后”经历过向社会主义过渡、社会主义建设在曲折中前进、“文化大革命”时期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拥护社会主义民主和法制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在社会主义计划经济的影响下埋头苦干</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生活朴素。</a:t>
            </a:r>
            <a:r>
              <a:rPr lang="zh-CN" altLang="en-US" dirty="0">
                <a:latin typeface="宋体" panose="02010600030101010101" pitchFamily="2" charset="-122"/>
                <a:ea typeface="宋体" panose="02010600030101010101" pitchFamily="2" charset="-122"/>
                <a:cs typeface="Times New Roman" panose="02020603050405020304" pitchFamily="18" charset="0"/>
              </a:rPr>
              <a:t> </a:t>
            </a: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a:t>
            </a:r>
            <a:r>
              <a:rPr lang="en-US" altLang="zh-CN">
                <a:latin typeface="宋体" panose="02010600030101010101" pitchFamily="2" charset="-122"/>
                <a:ea typeface="宋体" panose="02010600030101010101" pitchFamily="2" charset="-122"/>
                <a:cs typeface="Times New Roman" panose="02020603050405020304" pitchFamily="18" charset="0"/>
              </a:rPr>
              <a:t>60</a:t>
            </a:r>
            <a:r>
              <a:rPr lang="zh-CN" altLang="en-US" dirty="0">
                <a:latin typeface="宋体" panose="02010600030101010101" pitchFamily="2" charset="-122"/>
                <a:ea typeface="宋体" panose="02010600030101010101" pitchFamily="2" charset="-122"/>
                <a:cs typeface="Times New Roman" panose="02020603050405020304" pitchFamily="18" charset="0"/>
              </a:rPr>
              <a:t>后”经历过“文化大革命”时期</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有机会在恢复高考后接受高等教育</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首先把握住了改革开放的大好时机</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比较务实、社会责任感较强。 </a:t>
            </a: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a:t>
            </a:r>
            <a:r>
              <a:rPr lang="en-US" altLang="zh-CN">
                <a:latin typeface="宋体" panose="02010600030101010101" pitchFamily="2" charset="-122"/>
                <a:ea typeface="宋体" panose="02010600030101010101" pitchFamily="2" charset="-122"/>
                <a:cs typeface="Times New Roman" panose="02020603050405020304" pitchFamily="18" charset="0"/>
              </a:rPr>
              <a:t>70</a:t>
            </a:r>
            <a:r>
              <a:rPr lang="zh-CN" altLang="en-US" dirty="0">
                <a:latin typeface="宋体" panose="02010600030101010101" pitchFamily="2" charset="-122"/>
                <a:ea typeface="宋体" panose="02010600030101010101" pitchFamily="2" charset="-122"/>
                <a:cs typeface="Times New Roman" panose="02020603050405020304" pitchFamily="18" charset="0"/>
              </a:rPr>
              <a:t>后”经历了从社会主义计划经济体制向社会主义市场经济体制的转型</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伴随着社会经济体制转型成长起来</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注重理想</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善于创造。 </a:t>
            </a: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a:t>
            </a:r>
            <a:r>
              <a:rPr lang="en-US" altLang="zh-CN">
                <a:latin typeface="宋体" panose="02010600030101010101" pitchFamily="2" charset="-122"/>
                <a:ea typeface="宋体" panose="02010600030101010101" pitchFamily="2" charset="-122"/>
                <a:cs typeface="Times New Roman" panose="02020603050405020304" pitchFamily="18" charset="0"/>
              </a:rPr>
              <a:t>80</a:t>
            </a:r>
            <a:r>
              <a:rPr lang="zh-CN" altLang="en-US" dirty="0">
                <a:latin typeface="宋体" panose="02010600030101010101" pitchFamily="2" charset="-122"/>
                <a:ea typeface="宋体" panose="02010600030101010101" pitchFamily="2" charset="-122"/>
                <a:cs typeface="Times New Roman" panose="02020603050405020304" pitchFamily="18" charset="0"/>
              </a:rPr>
              <a:t>后”中国开始实行计划生育</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经历了改革开放、高等教育的发展</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学历较高</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受中国经济腾飞和生活巨变的影响</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积极向上、追求自由平等。 </a:t>
            </a:r>
            <a:endParaRPr lang="zh-CN" altLang="en-US" dirty="0">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7074" name="文本框 2947073"/>
          <p:cNvSpPr txBox="1"/>
          <p:nvPr/>
        </p:nvSpPr>
        <p:spPr>
          <a:xfrm>
            <a:off x="228600" y="631825"/>
            <a:ext cx="11634788" cy="5475288"/>
          </a:xfrm>
          <a:prstGeom prst="rect">
            <a:avLst/>
          </a:prstGeom>
          <a:noFill/>
          <a:ln w="9525">
            <a:noFill/>
          </a:ln>
        </p:spPr>
        <p:txBody>
          <a:bodyPr lIns="117176" tIns="58589" rIns="117176" bIns="58589">
            <a:spAutoFit/>
          </a:bodyPr>
          <a:lstStyle/>
          <a:p>
            <a:pPr defTabSz="1171575"/>
            <a:r>
              <a:rPr lang="en-US" altLang="zh-CN" dirty="0">
                <a:latin typeface="宋体" panose="02010600030101010101" pitchFamily="2" charset="-122"/>
                <a:ea typeface="宋体" panose="02010600030101010101" pitchFamily="2" charset="-122"/>
                <a:cs typeface="Times New Roman" panose="02020603050405020304" pitchFamily="18" charset="0"/>
              </a:rPr>
              <a:t>“</a:t>
            </a:r>
            <a:r>
              <a:rPr lang="en-US" altLang="zh-CN">
                <a:latin typeface="宋体" panose="02010600030101010101" pitchFamily="2" charset="-122"/>
                <a:ea typeface="宋体" panose="02010600030101010101" pitchFamily="2" charset="-122"/>
                <a:cs typeface="Times New Roman" panose="02020603050405020304" pitchFamily="18" charset="0"/>
              </a:rPr>
              <a:t>90</a:t>
            </a:r>
            <a:r>
              <a:rPr lang="zh-CN" altLang="en-US" dirty="0">
                <a:latin typeface="宋体" panose="02010600030101010101" pitchFamily="2" charset="-122"/>
                <a:ea typeface="宋体" panose="02010600030101010101" pitchFamily="2" charset="-122"/>
                <a:cs typeface="Times New Roman" panose="02020603050405020304" pitchFamily="18" charset="0"/>
              </a:rPr>
              <a:t>后”多数是独生子女</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成长于信息化、网络化时代</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生活条件优越</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自我意识较强</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与众不同。 </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任选两代作答即可</a:t>
            </a:r>
            <a:r>
              <a:rPr lang="en-US" altLang="zh-CN">
                <a:latin typeface="宋体" panose="02010600030101010101" pitchFamily="2" charset="-122"/>
                <a:ea typeface="宋体" panose="02010600030101010101" pitchFamily="2" charset="-122"/>
                <a:cs typeface="Times New Roman" panose="02020603050405020304" pitchFamily="18" charset="0"/>
              </a:rPr>
              <a:t>) </a:t>
            </a: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总之</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社会存在决定社会意识</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社会意识反作用于社会存在。中华人民共和国成立后中国代际划分的研究</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有利于促进人与人的相互理解</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有利于家庭、社会的和谐</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有利于国家调动不同代际的人参与国家和社会治理</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有利于中国特色社会主义的发展和中华民族的伟大复兴。</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示例”仅作参考</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不作为唯一答案</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其他答案言之有理亦可。如观点也可以表述为</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不同代的人因为社会政治、经济、文化水平的不同</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形成了不同的心理和行为特征等</a:t>
            </a:r>
            <a:r>
              <a:rPr lang="en-US" altLang="zh-CN">
                <a:latin typeface="宋体" panose="02010600030101010101" pitchFamily="2" charset="-122"/>
                <a:ea typeface="宋体" panose="02010600030101010101" pitchFamily="2" charset="-122"/>
                <a:cs typeface="Times New Roman" panose="02020603050405020304" pitchFamily="18" charset="0"/>
              </a:rPr>
              <a:t>)</a:t>
            </a:r>
            <a:endParaRPr lang="en-US" altLang="zh-CN">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7939" name="文本框 2727938"/>
          <p:cNvSpPr txBox="1"/>
          <p:nvPr/>
        </p:nvSpPr>
        <p:spPr>
          <a:xfrm>
            <a:off x="1370013" y="63500"/>
            <a:ext cx="3979862" cy="446088"/>
          </a:xfrm>
          <a:prstGeom prst="rect">
            <a:avLst/>
          </a:prstGeom>
          <a:noFill/>
          <a:ln w="9525">
            <a:noFill/>
          </a:ln>
        </p:spPr>
        <p:txBody>
          <a:bodyPr lIns="117176" tIns="58589" rIns="117176" bIns="58589">
            <a:spAutoFit/>
          </a:bodyPr>
          <a:lstStyle/>
          <a:p>
            <a:pPr defTabSz="1171575">
              <a:lnSpc>
                <a:spcPct val="90000"/>
              </a:lnSpc>
            </a:pPr>
            <a:r>
              <a:rPr lang="zh-CN" altLang="en-US" sz="2400" dirty="0">
                <a:solidFill>
                  <a:schemeClr val="bg1"/>
                </a:solidFill>
                <a:latin typeface="宋体" panose="02010600030101010101" pitchFamily="2" charset="-122"/>
                <a:ea typeface="宋体" panose="02010600030101010101" pitchFamily="2" charset="-122"/>
                <a:cs typeface="Times New Roman" panose="02020603050405020304" pitchFamily="18" charset="0"/>
              </a:rPr>
              <a:t>专题能力提升练</a:t>
            </a:r>
            <a:endParaRPr lang="zh-CN" altLang="en-US" sz="2400" dirty="0">
              <a:solidFill>
                <a:schemeClr val="bg1"/>
              </a:solidFill>
              <a:latin typeface="宋体" panose="02010600030101010101" pitchFamily="2" charset="-122"/>
              <a:ea typeface="Times New Roman" panose="02020603050405020304" pitchFamily="18" charset="0"/>
            </a:endParaRPr>
          </a:p>
        </p:txBody>
      </p:sp>
      <p:sp>
        <p:nvSpPr>
          <p:cNvPr id="2728035" name="文本框 2728034"/>
          <p:cNvSpPr txBox="1"/>
          <p:nvPr/>
        </p:nvSpPr>
        <p:spPr>
          <a:xfrm>
            <a:off x="241300" y="809625"/>
            <a:ext cx="11634788" cy="5475288"/>
          </a:xfrm>
          <a:prstGeom prst="rect">
            <a:avLst/>
          </a:prstGeom>
          <a:noFill/>
          <a:ln w="9525">
            <a:noFill/>
          </a:ln>
        </p:spPr>
        <p:txBody>
          <a:bodyPr lIns="117176" tIns="58589" rIns="117176" bIns="58589">
            <a:spAutoFit/>
          </a:bodyPr>
          <a:lstStyle/>
          <a:p>
            <a:pPr algn="ct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七　中华文明的崛起与复兴</a:t>
            </a:r>
            <a:r>
              <a:rPr lang="en-US" altLang="zh-CN">
                <a:latin typeface="宋体" panose="02010600030101010101" pitchFamily="2" charset="-122"/>
                <a:ea typeface="宋体" panose="02010600030101010101" pitchFamily="2" charset="-122"/>
                <a:cs typeface="Times New Roman" panose="02020603050405020304" pitchFamily="18" charset="0"/>
              </a:rPr>
              <a:t>(1949</a:t>
            </a:r>
            <a:r>
              <a:rPr lang="zh-CN" altLang="en-US" dirty="0">
                <a:latin typeface="宋体" panose="02010600030101010101" pitchFamily="2" charset="-122"/>
                <a:ea typeface="宋体" panose="02010600030101010101" pitchFamily="2" charset="-122"/>
                <a:cs typeface="Times New Roman" panose="02020603050405020304" pitchFamily="18" charset="0"/>
              </a:rPr>
              <a:t>年至今</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en-US" altLang="zh-CN">
                <a:latin typeface="宋体" panose="02010600030101010101" pitchFamily="2" charset="-122"/>
                <a:ea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现代中国时期</a:t>
            </a:r>
          </a:p>
          <a:p>
            <a:pPr algn="ctr" defTabSz="1171575"/>
            <a:r>
              <a:rPr lang="en-US" altLang="zh-CN">
                <a:latin typeface="宋体" panose="02010600030101010101" pitchFamily="2" charset="-122"/>
                <a:ea typeface="宋体" panose="02010600030101010101" pitchFamily="2" charset="-122"/>
                <a:cs typeface="Times New Roman" panose="02020603050405020304" pitchFamily="18" charset="0"/>
              </a:rPr>
              <a:t>(60</a:t>
            </a:r>
            <a:r>
              <a:rPr lang="zh-CN" altLang="en-US" dirty="0">
                <a:latin typeface="宋体" panose="02010600030101010101" pitchFamily="2" charset="-122"/>
                <a:ea typeface="宋体" panose="02010600030101010101" pitchFamily="2" charset="-122"/>
                <a:cs typeface="Times New Roman" panose="02020603050405020304" pitchFamily="18" charset="0"/>
              </a:rPr>
              <a:t>分钟　</a:t>
            </a:r>
            <a:r>
              <a:rPr lang="en-US" altLang="zh-CN">
                <a:latin typeface="宋体" panose="02010600030101010101" pitchFamily="2" charset="-122"/>
                <a:ea typeface="宋体" panose="02010600030101010101" pitchFamily="2" charset="-122"/>
                <a:cs typeface="Times New Roman" panose="02020603050405020304" pitchFamily="18" charset="0"/>
              </a:rPr>
              <a:t>88</a:t>
            </a:r>
            <a:r>
              <a:rPr lang="zh-CN" altLang="en-US" dirty="0">
                <a:latin typeface="宋体" panose="02010600030101010101" pitchFamily="2" charset="-122"/>
                <a:ea typeface="宋体" panose="02010600030101010101" pitchFamily="2" charset="-122"/>
                <a:cs typeface="Times New Roman" panose="02020603050405020304" pitchFamily="18" charset="0"/>
              </a:rPr>
              <a:t>分</a:t>
            </a:r>
            <a:r>
              <a:rPr lang="en-US" altLang="zh-CN">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一、选择题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本大题共</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16</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小题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每小题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共</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新中国成立后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传统的“国家</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民间精英</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民众”三层社会结构变为“国家</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民众”二层结构。二层结构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是消灭剥削阶级必然要求</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保障了人民行使民主权利</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适应了国家发展战略需要 </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便利了民众参与经济建设</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02" name="文本框 3020801"/>
          <p:cNvSpPr txBox="1"/>
          <p:nvPr/>
        </p:nvSpPr>
        <p:spPr>
          <a:xfrm>
            <a:off x="241300" y="809625"/>
            <a:ext cx="11634788" cy="4879975"/>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。根据题干信息“新中国成立后</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传统的</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三层社会结构变为</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二层结构”</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这种变化反映了国家上层建筑的变化</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一个是政治上建立社会主义政治制度</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人民代表大会制度等</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一个是进行社会主义改造</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建立社会主义经济制度</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而社会结构的变化正适应了国家发展战略的需要</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。“消灭剥削阶级”主要指的是中华人民共和国成立初期的土地改革运动和对资本主义工商业的社会主义改造</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保障了人民行使民主权利”的说法忽略了经济发展的要求</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便利了民众参与经济建设”片面强调经济而忽视了民主政治建设</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1826" name="文本框 3021825"/>
          <p:cNvSpPr txBox="1"/>
          <p:nvPr/>
        </p:nvSpPr>
        <p:spPr>
          <a:xfrm>
            <a:off x="241300" y="809625"/>
            <a:ext cx="11634788" cy="4284663"/>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2.(2020</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广东名校联盟高三联考</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)1950 </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9</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月</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上海市人民政府决定将旧上海由殖民者强行占地建造供其赌博享乐的跑马厅改建为人民公园、人民大道和人民广场。这表明人民政府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开启大城市规划改造的新局面 </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构建与新政权一致的意识形态</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践行人民当家做主的政治理念 </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清除西方殖民主义的历史痕迹</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2850" name="文本框 3022849"/>
          <p:cNvSpPr txBox="1"/>
          <p:nvPr/>
        </p:nvSpPr>
        <p:spPr>
          <a:xfrm>
            <a:off x="241300" y="809625"/>
            <a:ext cx="11634788" cy="3689350"/>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。题干材料“人民公园、人民大道和人民广场”强调的是人民主权</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是为了构建与新政权一致的意识形态</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B;1950</a:t>
            </a:r>
            <a:r>
              <a:rPr lang="zh-CN" altLang="en-US" dirty="0">
                <a:solidFill>
                  <a:srgbClr val="000000"/>
                </a:solidFill>
                <a:latin typeface="宋体" panose="02010600030101010101" pitchFamily="2" charset="-122"/>
                <a:ea typeface="楷体_GB2312" pitchFamily="49" charset="-122"/>
              </a:rPr>
              <a:t>年并没有开始对大城市的规划改造</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践行人民当家做主的政治理念是在人民代表大会召开后</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清除西方殖民主义的历史痕迹是对材料的错误理解</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材料中人民政府的做法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主要是加强对人民意识的认知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不是为了清除西方殖民主义的历史痕迹</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3874" name="文本框 3023873"/>
          <p:cNvSpPr txBox="1"/>
          <p:nvPr/>
        </p:nvSpPr>
        <p:spPr>
          <a:xfrm>
            <a:off x="241300" y="809625"/>
            <a:ext cx="11634788" cy="5475288"/>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新中国成立初期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人民日报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记者在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六亿人民心花开</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一文中写道</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代表们走进了会场</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他们很多人自己也曾经受尽苦难</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直到解放的一天</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他们从来也跨不进任何一个衙门的门槛</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除非被捆绑着双手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可是现在他们以主人翁的身份走进了最高国家权力机关。”此次会议的召开表明当时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中国根本政治制度确立</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民族区域自治初步确立</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政治协商制度覆盖面广</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依法治国”方略确立</a:t>
            </a:r>
            <a:endParaRPr lang="zh-CN" altLang="en-US" dirty="0">
              <a:solidFill>
                <a:srgbClr val="0000FF"/>
              </a:solidFill>
              <a:latin typeface="宋体" panose="02010600030101010101" pitchFamily="2" charset="-122"/>
              <a:ea typeface="楷体_GB2312" pitchFamily="49" charset="-122"/>
            </a:endParaRPr>
          </a:p>
          <a:p>
            <a:pPr algn="just" defTabSz="1171575">
              <a:buNone/>
            </a:pP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4898" name="文本框 3024897"/>
          <p:cNvSpPr txBox="1"/>
          <p:nvPr/>
        </p:nvSpPr>
        <p:spPr>
          <a:xfrm>
            <a:off x="241300" y="809625"/>
            <a:ext cx="11634788" cy="3689350"/>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。根据材料“可是现在他们以主人翁的身份走进了最高国家权力机关”可知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这是第一届全国人民代表大会召开时的场景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此次会议确定了人民代表大会制度</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正确</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与题目无关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与材料中“最高国家权力机关”不符</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是在中共十五大上</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endParaRPr lang="zh-CN" altLang="en-US">
              <a:solidFill>
                <a:srgbClr val="000000"/>
              </a:solidFill>
              <a:latin typeface="宋体" panose="02010600030101010101" pitchFamily="2" charset="-122"/>
              <a:ea typeface="楷体_GB2312" pitchFamily="49" charset="-122"/>
            </a:endParaRPr>
          </a:p>
          <a:p>
            <a:pPr algn="just" defTabSz="1171575">
              <a:buNone/>
            </a:pPr>
            <a:endParaRPr lang="zh-CN" altLang="en-US">
              <a:solidFill>
                <a:srgbClr val="000000"/>
              </a:solidFill>
              <a:latin typeface="宋体" panose="02010600030101010101" pitchFamily="2" charset="-122"/>
              <a:ea typeface="楷体_GB2312" pitchFamily="49" charset="-122"/>
            </a:endParaRPr>
          </a:p>
          <a:p>
            <a:pPr algn="just" defTabSz="1171575">
              <a:buNone/>
            </a:pP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5922" name="文本框 3025921"/>
          <p:cNvSpPr txBox="1"/>
          <p:nvPr/>
        </p:nvSpPr>
        <p:spPr>
          <a:xfrm>
            <a:off x="241300" y="809625"/>
            <a:ext cx="11634788" cy="3094038"/>
          </a:xfrm>
          <a:prstGeom prst="rect">
            <a:avLst/>
          </a:prstGeom>
          <a:noFill/>
          <a:ln w="9525">
            <a:noFill/>
          </a:ln>
        </p:spPr>
        <p:txBody>
          <a:bodyPr lIns="117176" tIns="58589" rIns="117176" bIns="58589">
            <a:spAutoFit/>
          </a:bodyPr>
          <a:lstStyle/>
          <a:p>
            <a:pPr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4.(2020</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海南新高考模拟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中国现代化历程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一书中指出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1949</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1956</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年的</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我国现代化的发展经历了从资本主义转变为新民主主义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又从新民主主义过渡到苏式经典社会主义的两次重大转变。第二次转变的实质是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社会意识形态的变化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国家政体的变化</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社会生产力的发展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生产关系的变革</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6946" name="文本框 3026945"/>
          <p:cNvSpPr txBox="1"/>
          <p:nvPr/>
        </p:nvSpPr>
        <p:spPr>
          <a:xfrm>
            <a:off x="241300" y="809625"/>
            <a:ext cx="11634788" cy="3094038"/>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。由材料可知第二次转变是“从新民主主义过渡到苏式经典社会主义”</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结合所学可知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三大改造的完成实现了我国从新民主主义过渡到苏式经典社会主义的转变</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三大改造实质是生产资料所有制的变革</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即生产关系的变革</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正确</a:t>
            </a:r>
            <a:r>
              <a:rPr lang="en-US" altLang="zh-CN">
                <a:solidFill>
                  <a:srgbClr val="000000"/>
                </a:solidFill>
                <a:latin typeface="宋体" panose="02010600030101010101" pitchFamily="2" charset="-122"/>
                <a:ea typeface="楷体_GB2312" pitchFamily="49" charset="-122"/>
              </a:rPr>
              <a:t>;1949</a:t>
            </a:r>
            <a:r>
              <a:rPr lang="zh-CN" altLang="en-US" dirty="0">
                <a:solidFill>
                  <a:srgbClr val="000000"/>
                </a:solidFill>
                <a:latin typeface="宋体" panose="02010600030101010101" pitchFamily="2" charset="-122"/>
                <a:ea typeface="楷体_GB2312" pitchFamily="49" charset="-122"/>
              </a:rPr>
              <a:t>年新中国成立后</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我国一直坚持走社会主义道路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第二次转变是从新民主主义社会向社会主义社会的转变</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不符合题意</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7970" name="文本框 3027969"/>
          <p:cNvSpPr txBox="1"/>
          <p:nvPr/>
        </p:nvSpPr>
        <p:spPr>
          <a:xfrm>
            <a:off x="241300" y="809625"/>
            <a:ext cx="11634788" cy="4879975"/>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5.(2020</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珠海二模</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)1956</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5</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月</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中共永嘉县委在雄溪乡燎原社进行农业生产产量责任制的试验</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由此在中国首创“统一经营、三包到队、定额到丘、责任到户”的责任制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后简称为“包产到户”。</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1957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年夏季</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温州地区各县有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1 000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个农业合作社实行了这种办法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但随后受到批判。这种方式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推动了生产资料所有制开始变革 </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违背了经济规律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是“倒退的做法”</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进一步发展了社会主义市场经济 </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适应农村生产力发展的实际水平</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8994" name="文本框 3028993"/>
          <p:cNvSpPr txBox="1"/>
          <p:nvPr/>
        </p:nvSpPr>
        <p:spPr>
          <a:xfrm>
            <a:off x="241300" y="809625"/>
            <a:ext cx="11634788" cy="4879975"/>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。根据材料</a:t>
            </a:r>
            <a:r>
              <a:rPr lang="en-US" altLang="zh-CN">
                <a:solidFill>
                  <a:srgbClr val="000000"/>
                </a:solidFill>
                <a:latin typeface="宋体" panose="02010600030101010101" pitchFamily="2" charset="-122"/>
                <a:ea typeface="楷体_GB2312" pitchFamily="49" charset="-122"/>
              </a:rPr>
              <a:t>1956</a:t>
            </a:r>
            <a:r>
              <a:rPr lang="zh-CN" altLang="en-US" dirty="0">
                <a:solidFill>
                  <a:srgbClr val="000000"/>
                </a:solidFill>
                <a:latin typeface="宋体" panose="02010600030101010101" pitchFamily="2" charset="-122"/>
                <a:ea typeface="楷体_GB2312" pitchFamily="49" charset="-122"/>
              </a:rPr>
              <a:t>年永嘉县首创“包产到户”到</a:t>
            </a:r>
            <a:r>
              <a:rPr lang="en-US" altLang="zh-CN">
                <a:solidFill>
                  <a:srgbClr val="000000"/>
                </a:solidFill>
                <a:latin typeface="宋体" panose="02010600030101010101" pitchFamily="2" charset="-122"/>
                <a:ea typeface="楷体_GB2312" pitchFamily="49" charset="-122"/>
              </a:rPr>
              <a:t>1957</a:t>
            </a:r>
            <a:r>
              <a:rPr lang="zh-CN" altLang="en-US" dirty="0">
                <a:solidFill>
                  <a:srgbClr val="000000"/>
                </a:solidFill>
                <a:latin typeface="宋体" panose="02010600030101010101" pitchFamily="2" charset="-122"/>
                <a:ea typeface="楷体_GB2312" pitchFamily="49" charset="-122"/>
              </a:rPr>
              <a:t>年温州各县有</a:t>
            </a:r>
          </a:p>
          <a:p>
            <a:pPr algn="just" defTabSz="1171575">
              <a:buNone/>
            </a:pPr>
            <a:r>
              <a:rPr lang="en-US" altLang="zh-CN">
                <a:solidFill>
                  <a:srgbClr val="000000"/>
                </a:solidFill>
                <a:latin typeface="宋体" panose="02010600030101010101" pitchFamily="2" charset="-122"/>
                <a:ea typeface="楷体_GB2312" pitchFamily="49" charset="-122"/>
              </a:rPr>
              <a:t>1 000</a:t>
            </a:r>
            <a:r>
              <a:rPr lang="zh-CN" altLang="en-US" dirty="0">
                <a:solidFill>
                  <a:srgbClr val="000000"/>
                </a:solidFill>
                <a:latin typeface="宋体" panose="02010600030101010101" pitchFamily="2" charset="-122"/>
                <a:ea typeface="楷体_GB2312" pitchFamily="49" charset="-122"/>
              </a:rPr>
              <a:t>个农业合作社实行了这种办法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这种方式在县域经过试验并在温州广泛推行</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说明其调动了人们生产的积极性</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并取得良好的生产效果</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所以这种方式适应了农村生产力发展的实际水平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根据所学“包产到户”的责任制</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是在不触动土地等生产资料公有制的前提下进行的</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并不涉及生产资料所有制变革问题</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包产到户”的责任制适应了农村生产力的实际水平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顺应了经济发展规律</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表述不符合史实</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社会主义市场经济基本建立要到</a:t>
            </a:r>
            <a:r>
              <a:rPr lang="en-US" altLang="zh-CN">
                <a:solidFill>
                  <a:srgbClr val="000000"/>
                </a:solidFill>
                <a:latin typeface="宋体" panose="02010600030101010101" pitchFamily="2" charset="-122"/>
                <a:ea typeface="楷体_GB2312" pitchFamily="49" charset="-122"/>
              </a:rPr>
              <a:t>21</a:t>
            </a:r>
            <a:r>
              <a:rPr lang="zh-CN" altLang="en-US" dirty="0">
                <a:solidFill>
                  <a:srgbClr val="000000"/>
                </a:solidFill>
                <a:latin typeface="宋体" panose="02010600030101010101" pitchFamily="2" charset="-122"/>
                <a:ea typeface="楷体_GB2312" pitchFamily="49" charset="-122"/>
              </a:rPr>
              <a:t>世纪初</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与题干中的时间不符</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0018" name="文本框 3030017"/>
          <p:cNvSpPr txBox="1"/>
          <p:nvPr/>
        </p:nvSpPr>
        <p:spPr>
          <a:xfrm>
            <a:off x="241300" y="809625"/>
            <a:ext cx="11634788" cy="5475288"/>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6.1963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人民日报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社论指出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香港、澳门这类问题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属于历史上遗留下来的帝国主义强加于中国的一系列不平等条约的问题</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我们一贯主张</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在条件成熟的时候</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经过谈判和平解决</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在未解决以前维护现状。中国人民并不需要在香港、澳门问题上显示武力</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来证明自己反对帝国主义的勇气和坚定性。”这表明当时中国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已有“一国两制”的构想</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致力于与西方建交谈判</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放弃统一港澳的努力</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主张暂时维护港澳现状</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42" name="文本框 3031041"/>
          <p:cNvSpPr txBox="1"/>
          <p:nvPr/>
        </p:nvSpPr>
        <p:spPr>
          <a:xfrm>
            <a:off x="241300" y="809625"/>
            <a:ext cx="11634788" cy="4879975"/>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。根据材料“我们一贯主张</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在条件成熟的时候</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经过谈判和平解决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在未解决以前维护现状”可知当时中国政府主张暂时维护港澳现状</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一国两制”的构想形成于</a:t>
            </a:r>
            <a:r>
              <a:rPr lang="en-US" altLang="zh-CN">
                <a:solidFill>
                  <a:srgbClr val="000000"/>
                </a:solidFill>
                <a:latin typeface="宋体" panose="02010600030101010101" pitchFamily="2" charset="-122"/>
                <a:ea typeface="楷体_GB2312" pitchFamily="49" charset="-122"/>
              </a:rPr>
              <a:t>20</a:t>
            </a:r>
            <a:r>
              <a:rPr lang="zh-CN" altLang="en-US" dirty="0">
                <a:solidFill>
                  <a:srgbClr val="000000"/>
                </a:solidFill>
                <a:latin typeface="宋体" panose="02010600030101010101" pitchFamily="2" charset="-122"/>
                <a:ea typeface="楷体_GB2312" pitchFamily="49" charset="-122"/>
              </a:rPr>
              <a:t>世纪</a:t>
            </a:r>
            <a:r>
              <a:rPr lang="en-US" altLang="zh-CN">
                <a:solidFill>
                  <a:srgbClr val="000000"/>
                </a:solidFill>
                <a:latin typeface="宋体" panose="02010600030101010101" pitchFamily="2" charset="-122"/>
                <a:ea typeface="楷体_GB2312" pitchFamily="49" charset="-122"/>
              </a:rPr>
              <a:t>80</a:t>
            </a:r>
            <a:r>
              <a:rPr lang="zh-CN" altLang="en-US" dirty="0">
                <a:solidFill>
                  <a:srgbClr val="000000"/>
                </a:solidFill>
                <a:latin typeface="宋体" panose="02010600030101010101" pitchFamily="2" charset="-122"/>
                <a:ea typeface="楷体_GB2312" pitchFamily="49" charset="-122"/>
              </a:rPr>
              <a:t>年代</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与材料所述时间“</a:t>
            </a:r>
            <a:r>
              <a:rPr lang="en-US" altLang="zh-CN">
                <a:solidFill>
                  <a:srgbClr val="000000"/>
                </a:solidFill>
                <a:latin typeface="宋体" panose="02010600030101010101" pitchFamily="2" charset="-122"/>
                <a:ea typeface="楷体_GB2312" pitchFamily="49" charset="-122"/>
              </a:rPr>
              <a:t>1963</a:t>
            </a:r>
            <a:r>
              <a:rPr lang="zh-CN" altLang="en-US" dirty="0">
                <a:solidFill>
                  <a:srgbClr val="000000"/>
                </a:solidFill>
                <a:latin typeface="宋体" panose="02010600030101010101" pitchFamily="2" charset="-122"/>
                <a:ea typeface="楷体_GB2312" pitchFamily="49" charset="-122"/>
              </a:rPr>
              <a:t>年”不符</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根据材料“中国人民并不需要在香港、澳门问题上显示武力</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来证明自己反对帝国主义的勇气和坚定性”可知当时中国政府主张和平解决历史遗留问题</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并未涉及同西方国家进行建交谈判</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根据材料“我们一贯主张</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在条件成熟的时候</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经过谈判和平解决”可知当时中国政府未放弃统一港澳的努力</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2066" name="文本框 3032065"/>
          <p:cNvSpPr txBox="1"/>
          <p:nvPr/>
        </p:nvSpPr>
        <p:spPr>
          <a:xfrm>
            <a:off x="241300" y="809625"/>
            <a:ext cx="11634788" cy="5475288"/>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7.1960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月</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中共中央在一份关于农村工作指示信中规定</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公社不能不问实际情况</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任意提高产量指标”</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生产队对生产小队要实行包产、包工、包成本和超产奖励制度”</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除了粮食、棉花、油料等只许卖给国家收购机关以外</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其他农副产品</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在完成国家规定的交售任务以后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都可以拿到集市上进行交易”。这些规定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保证国家工业化顺利启动 </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迈出了国民经济调整的步伐</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拉开经济体制改革的序幕 </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克服了人民公社体制的弊端</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3090" name="文本框 3033089"/>
          <p:cNvSpPr txBox="1"/>
          <p:nvPr/>
        </p:nvSpPr>
        <p:spPr>
          <a:xfrm>
            <a:off x="241300" y="809625"/>
            <a:ext cx="11634788" cy="3689350"/>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a:t>
            </a:r>
            <a:r>
              <a:rPr lang="en-US" altLang="zh-CN">
                <a:solidFill>
                  <a:srgbClr val="000000"/>
                </a:solidFill>
                <a:latin typeface="宋体" panose="02010600030101010101" pitchFamily="2" charset="-122"/>
                <a:ea typeface="楷体_GB2312" pitchFamily="49" charset="-122"/>
              </a:rPr>
              <a:t>1960</a:t>
            </a:r>
            <a:r>
              <a:rPr lang="zh-CN" altLang="en-US" dirty="0">
                <a:solidFill>
                  <a:srgbClr val="000000"/>
                </a:solidFill>
                <a:latin typeface="宋体" panose="02010600030101010101" pitchFamily="2" charset="-122"/>
                <a:ea typeface="楷体_GB2312" pitchFamily="49" charset="-122"/>
              </a:rPr>
              <a:t>年冬</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党中央首先纠正农村工作中“左”的错误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指示信中有不能虚报产量、奖励制度和恢复自由贸易等都体现了这一点</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形成了调整国民经济的八字方针</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国家工业化顺利启动是</a:t>
            </a:r>
            <a:r>
              <a:rPr lang="en-US" altLang="zh-CN">
                <a:solidFill>
                  <a:srgbClr val="000000"/>
                </a:solidFill>
                <a:latin typeface="宋体" panose="02010600030101010101" pitchFamily="2" charset="-122"/>
                <a:ea typeface="楷体_GB2312" pitchFamily="49" charset="-122"/>
              </a:rPr>
              <a:t>1953</a:t>
            </a:r>
            <a:r>
              <a:rPr lang="zh-CN" altLang="en-US" dirty="0">
                <a:solidFill>
                  <a:srgbClr val="000000"/>
                </a:solidFill>
                <a:latin typeface="宋体" panose="02010600030101010101" pitchFamily="2" charset="-122"/>
                <a:ea typeface="楷体_GB2312" pitchFamily="49" charset="-122"/>
              </a:rPr>
              <a:t>年开始的第一个五年计划</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时间不符合</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A;1978</a:t>
            </a:r>
            <a:r>
              <a:rPr lang="zh-CN" altLang="en-US" dirty="0">
                <a:solidFill>
                  <a:srgbClr val="000000"/>
                </a:solidFill>
                <a:latin typeface="宋体" panose="02010600030101010101" pitchFamily="2" charset="-122"/>
                <a:ea typeface="楷体_GB2312" pitchFamily="49" charset="-122"/>
              </a:rPr>
              <a:t>年中共十一届三中全会的召开拉开经济体制改革的序幕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C;1978</a:t>
            </a:r>
            <a:r>
              <a:rPr lang="zh-CN" altLang="en-US" dirty="0">
                <a:solidFill>
                  <a:srgbClr val="000000"/>
                </a:solidFill>
                <a:latin typeface="宋体" panose="02010600030101010101" pitchFamily="2" charset="-122"/>
                <a:ea typeface="楷体_GB2312" pitchFamily="49" charset="-122"/>
              </a:rPr>
              <a:t>年开始实行的家庭联产承包责任制克服了人民公社体制的弊端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4114" name="文本框 3034113"/>
          <p:cNvSpPr txBox="1"/>
          <p:nvPr/>
        </p:nvSpPr>
        <p:spPr>
          <a:xfrm>
            <a:off x="241300" y="809625"/>
            <a:ext cx="11634788" cy="3689350"/>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8.(2020</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汕头模拟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世纪中国曾出现两次工业向西部内陆地区迁移的现象</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一次在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年代中后期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一次是</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60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年代后。这两次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都受到外交环境变化的影响 </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都伴随着教育中心的转移</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都推动合理工业布局的形成 </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完全由政府主导向西迁移</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5138" name="文本框 3035137"/>
          <p:cNvSpPr txBox="1"/>
          <p:nvPr/>
        </p:nvSpPr>
        <p:spPr>
          <a:xfrm>
            <a:off x="241300" y="809625"/>
            <a:ext cx="11634788" cy="4879975"/>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。由材料“</a:t>
            </a:r>
            <a:r>
              <a:rPr lang="en-US" altLang="zh-CN">
                <a:solidFill>
                  <a:srgbClr val="000000"/>
                </a:solidFill>
                <a:latin typeface="宋体" panose="02010600030101010101" pitchFamily="2" charset="-122"/>
                <a:ea typeface="楷体_GB2312" pitchFamily="49" charset="-122"/>
              </a:rPr>
              <a:t>20</a:t>
            </a:r>
            <a:r>
              <a:rPr lang="zh-CN" altLang="en-US" dirty="0">
                <a:solidFill>
                  <a:srgbClr val="000000"/>
                </a:solidFill>
                <a:latin typeface="宋体" panose="02010600030101010101" pitchFamily="2" charset="-122"/>
                <a:ea typeface="楷体_GB2312" pitchFamily="49" charset="-122"/>
              </a:rPr>
              <a:t>世纪中国曾出现两次工业向西部内陆地区迁移的现象</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一次在</a:t>
            </a:r>
            <a:r>
              <a:rPr lang="en-US" altLang="zh-CN">
                <a:solidFill>
                  <a:srgbClr val="000000"/>
                </a:solidFill>
                <a:latin typeface="宋体" panose="02010600030101010101" pitchFamily="2" charset="-122"/>
                <a:ea typeface="楷体_GB2312" pitchFamily="49" charset="-122"/>
              </a:rPr>
              <a:t>30</a:t>
            </a:r>
            <a:r>
              <a:rPr lang="zh-CN" altLang="en-US" dirty="0">
                <a:solidFill>
                  <a:srgbClr val="000000"/>
                </a:solidFill>
                <a:latin typeface="宋体" panose="02010600030101010101" pitchFamily="2" charset="-122"/>
                <a:ea typeface="楷体_GB2312" pitchFamily="49" charset="-122"/>
              </a:rPr>
              <a:t>年代中后期</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一次是</a:t>
            </a:r>
            <a:r>
              <a:rPr lang="en-US" altLang="zh-CN">
                <a:solidFill>
                  <a:srgbClr val="000000"/>
                </a:solidFill>
                <a:latin typeface="宋体" panose="02010600030101010101" pitchFamily="2" charset="-122"/>
                <a:ea typeface="楷体_GB2312" pitchFamily="49" charset="-122"/>
              </a:rPr>
              <a:t>60</a:t>
            </a:r>
            <a:r>
              <a:rPr lang="zh-CN" altLang="en-US" dirty="0">
                <a:solidFill>
                  <a:srgbClr val="000000"/>
                </a:solidFill>
                <a:latin typeface="宋体" panose="02010600030101010101" pitchFamily="2" charset="-122"/>
                <a:ea typeface="楷体_GB2312" pitchFamily="49" charset="-122"/>
              </a:rPr>
              <a:t>年代后”可知</a:t>
            </a:r>
            <a:r>
              <a:rPr lang="en-US" altLang="zh-CN">
                <a:solidFill>
                  <a:srgbClr val="000000"/>
                </a:solidFill>
                <a:latin typeface="宋体" panose="02010600030101010101" pitchFamily="2" charset="-122"/>
                <a:ea typeface="楷体_GB2312" pitchFamily="49" charset="-122"/>
              </a:rPr>
              <a:t>30</a:t>
            </a:r>
            <a:r>
              <a:rPr lang="zh-CN" altLang="en-US" dirty="0">
                <a:solidFill>
                  <a:srgbClr val="000000"/>
                </a:solidFill>
                <a:latin typeface="宋体" panose="02010600030101010101" pitchFamily="2" charset="-122"/>
                <a:ea typeface="楷体_GB2312" pitchFamily="49" charset="-122"/>
              </a:rPr>
              <a:t>年代中后期由于抗日战争</a:t>
            </a:r>
            <a:r>
              <a:rPr lang="en-US" altLang="zh-CN">
                <a:solidFill>
                  <a:srgbClr val="000000"/>
                </a:solidFill>
                <a:latin typeface="宋体" panose="02010600030101010101" pitchFamily="2" charset="-122"/>
                <a:ea typeface="楷体_GB2312" pitchFamily="49" charset="-122"/>
              </a:rPr>
              <a:t>,60</a:t>
            </a:r>
            <a:r>
              <a:rPr lang="zh-CN" altLang="en-US" dirty="0">
                <a:solidFill>
                  <a:srgbClr val="000000"/>
                </a:solidFill>
                <a:latin typeface="宋体" panose="02010600030101010101" pitchFamily="2" charset="-122"/>
                <a:ea typeface="楷体_GB2312" pitchFamily="49" charset="-122"/>
              </a:rPr>
              <a:t>年代由于中苏关系的恶化</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中国工业曾两次向西部内陆地区迁移</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受到外交环境的影响</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材料中无法体现教育中心的信息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合理工业布局”的表述不符合史实</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抗日战争时期的企业内迁并未完全由政府主导</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a:t>
            </a:r>
          </a:p>
          <a:p>
            <a:pPr algn="just" defTabSz="1171575">
              <a:buNone/>
            </a:pPr>
            <a:endParaRPr lang="zh-CN" altLang="en-US">
              <a:solidFill>
                <a:srgbClr val="000000"/>
              </a:solidFill>
              <a:latin typeface="宋体" panose="02010600030101010101" pitchFamily="2" charset="-122"/>
              <a:ea typeface="楷体_GB2312" pitchFamily="49" charset="-122"/>
            </a:endParaRPr>
          </a:p>
          <a:p>
            <a:pPr algn="just" defTabSz="1171575">
              <a:buNone/>
            </a:pP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6162" name="文本框 3036161"/>
          <p:cNvSpPr txBox="1"/>
          <p:nvPr/>
        </p:nvSpPr>
        <p:spPr>
          <a:xfrm>
            <a:off x="241300" y="809625"/>
            <a:ext cx="11634788" cy="6070600"/>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9.</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在改革开放初期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有些四川农民外出打工时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把</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半月谈</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挂在扁担上</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走到哪里就挑到哪里</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用刊物上登载的中央文件精神为自己壮胆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也用以回答某些诘难。据此可知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当时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改革缺乏创新精神</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思想解放任重道远</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舆论环境相对宽容</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政策传导渠道畅通</a:t>
            </a:r>
            <a:endParaRPr lang="zh-CN" altLang="en-US" dirty="0">
              <a:solidFill>
                <a:srgbClr val="0000FF"/>
              </a:solidFill>
              <a:latin typeface="宋体" panose="02010600030101010101" pitchFamily="2" charset="-122"/>
              <a:ea typeface="楷体_GB2312" pitchFamily="49" charset="-122"/>
            </a:endParaRPr>
          </a:p>
          <a:p>
            <a:pPr algn="just" defTabSz="1171575">
              <a:buNone/>
            </a:pPr>
            <a:endPar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endPar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7186" name="文本框 3037185"/>
          <p:cNvSpPr txBox="1"/>
          <p:nvPr/>
        </p:nvSpPr>
        <p:spPr>
          <a:xfrm>
            <a:off x="241300" y="809625"/>
            <a:ext cx="11634788" cy="3094038"/>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。依据材料信息可知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改革开放初期存在对改革行动心存疑虑、看不顺眼的诘难</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这说明当时思想解放任重道远</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因此</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正确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中国的改革开放具有创新精神</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与材料中“诘难”等信息不符</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材料并未强调政策传导渠道的状况</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错误。</a:t>
            </a:r>
            <a:endParaRPr lang="zh-CN" altLang="en-US">
              <a:solidFill>
                <a:srgbClr val="000000"/>
              </a:solidFill>
              <a:latin typeface="宋体" panose="02010600030101010101" pitchFamily="2" charset="-122"/>
              <a:ea typeface="楷体_GB2312" pitchFamily="49" charset="-122"/>
            </a:endParaRPr>
          </a:p>
          <a:p>
            <a:pPr algn="just" defTabSz="1171575">
              <a:buNone/>
            </a:pP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8210" name="文本框 3038209"/>
          <p:cNvSpPr txBox="1"/>
          <p:nvPr/>
        </p:nvSpPr>
        <p:spPr>
          <a:xfrm>
            <a:off x="241300" y="809625"/>
            <a:ext cx="11634788" cy="4879975"/>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10.1981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上海电机厂成立经营服务部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在调研中发现广东地区甘蔗大丰收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但当地糖厂设备陈旧</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加工能力跟不上。于是</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电机厂根据华南环境和榨糖工艺条件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重新设计专用电机。此后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上海电机厂的产品迅速占领南方市场。这反映出当时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单一所有制经济结构的改变</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传统经济模式的突破</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企业承包经营责任制的推广</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市场经济体制的建立</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9234" name="文本框 3039233"/>
          <p:cNvSpPr txBox="1"/>
          <p:nvPr/>
        </p:nvSpPr>
        <p:spPr>
          <a:xfrm>
            <a:off x="241300" y="809625"/>
            <a:ext cx="11634788" cy="3094038"/>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。上海电机厂根据市场需要重新设计专用电机</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占领了南方市场</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这充分体现了企业的自主性</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根据市场判断需求</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反映出对传统经济模式的突破</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正确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题干与所有制无关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材料主旨是上海电机厂自主寻求市场的行为</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是经营模式的转变</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与企业承包经营责任制的推广无关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C;1992</a:t>
            </a:r>
            <a:r>
              <a:rPr lang="zh-CN" altLang="en-US" dirty="0">
                <a:solidFill>
                  <a:srgbClr val="000000"/>
                </a:solidFill>
                <a:latin typeface="宋体" panose="02010600030101010101" pitchFamily="2" charset="-122"/>
                <a:ea typeface="楷体_GB2312" pitchFamily="49" charset="-122"/>
              </a:rPr>
              <a:t>年</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中共十四大提出建立社会主义市场经济体制的目标</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0258" name="文本框 3040257"/>
          <p:cNvSpPr txBox="1"/>
          <p:nvPr/>
        </p:nvSpPr>
        <p:spPr>
          <a:xfrm>
            <a:off x="241300" y="809625"/>
            <a:ext cx="11634788" cy="5475288"/>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11.1980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年以来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中国茶叶消费端从需要使用“茶票”来控制消费</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到各种营销广告刺激消费</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自由的市场环境中</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就需要营业人员首先在形象气质上能给消费者带来好感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同时还需要具备更多的引导技能。茶叶营销的这些变化显示出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经济体制的转轨</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民众生活消费观念的变化</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经济结构的变迁</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农村经济体制改革的成功</a:t>
            </a:r>
            <a:endParaRPr lang="zh-CN" altLang="en-US" dirty="0">
              <a:solidFill>
                <a:srgbClr val="0000FF"/>
              </a:solidFill>
              <a:latin typeface="宋体" panose="02010600030101010101" pitchFamily="2" charset="-122"/>
              <a:ea typeface="楷体_GB2312" pitchFamily="49" charset="-122"/>
            </a:endParaRPr>
          </a:p>
          <a:p>
            <a:pPr algn="just" defTabSz="1171575">
              <a:buNone/>
            </a:pP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282" name="文本框 3041281"/>
          <p:cNvSpPr txBox="1"/>
          <p:nvPr/>
        </p:nvSpPr>
        <p:spPr>
          <a:xfrm>
            <a:off x="241300" y="809625"/>
            <a:ext cx="11634788" cy="4284663"/>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。紧扣时间节点</a:t>
            </a:r>
            <a:r>
              <a:rPr lang="en-US" altLang="zh-CN">
                <a:solidFill>
                  <a:srgbClr val="000000"/>
                </a:solidFill>
                <a:latin typeface="宋体" panose="02010600030101010101" pitchFamily="2" charset="-122"/>
                <a:ea typeface="楷体_GB2312" pitchFamily="49" charset="-122"/>
              </a:rPr>
              <a:t>1980</a:t>
            </a:r>
            <a:r>
              <a:rPr lang="zh-CN" altLang="en-US" dirty="0">
                <a:solidFill>
                  <a:srgbClr val="000000"/>
                </a:solidFill>
                <a:latin typeface="宋体" panose="02010600030101010101" pitchFamily="2" charset="-122"/>
                <a:ea typeface="楷体_GB2312" pitchFamily="49" charset="-122"/>
              </a:rPr>
              <a:t>年</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这时经济体制改革刚刚开始。据题干中从“茶票”到“自由的市场环境”</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茶叶营销方式和手段不断更新</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市场化的色彩越来越浓</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体现了经济体制的转轨</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题干涉及的是营销手段的变化</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题干没有提及经济结构的改变</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题干提及的是茶叶的销售人员要有市场意识</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未涉及农村经济体制改革</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a:t>
            </a:r>
            <a:endParaRPr lang="zh-CN" altLang="en-US">
              <a:solidFill>
                <a:srgbClr val="000000"/>
              </a:solidFill>
              <a:latin typeface="宋体" panose="02010600030101010101" pitchFamily="2" charset="-122"/>
              <a:ea typeface="楷体_GB2312" pitchFamily="49" charset="-122"/>
            </a:endParaRPr>
          </a:p>
          <a:p>
            <a:pPr algn="just" defTabSz="1171575">
              <a:buNone/>
            </a:pPr>
            <a:endParaRPr lang="zh-CN" altLang="en-US">
              <a:solidFill>
                <a:srgbClr val="000000"/>
              </a:solidFill>
              <a:latin typeface="宋体" panose="02010600030101010101" pitchFamily="2" charset="-122"/>
              <a:ea typeface="楷体_GB2312" pitchFamily="49" charset="-122"/>
            </a:endParaRPr>
          </a:p>
          <a:p>
            <a:pPr algn="just" defTabSz="1171575">
              <a:buNone/>
            </a:pP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2306" name="文本框 3042305"/>
          <p:cNvSpPr txBox="1"/>
          <p:nvPr/>
        </p:nvSpPr>
        <p:spPr>
          <a:xfrm>
            <a:off x="241300" y="666750"/>
            <a:ext cx="11634788" cy="5475288"/>
          </a:xfrm>
          <a:prstGeom prst="rect">
            <a:avLst/>
          </a:prstGeom>
          <a:noFill/>
          <a:ln w="9525">
            <a:noFill/>
          </a:ln>
        </p:spPr>
        <p:txBody>
          <a:bodyPr lIns="117176" tIns="58589" rIns="117176" bIns="58589">
            <a:spAutoFit/>
          </a:bodyPr>
          <a:lstStyle/>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下表为中国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人民日报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对美报道语态所占比例对比统计</a:t>
            </a:r>
            <a:r>
              <a:rPr lang="zh-CN" altLang="en-US" dirty="0">
                <a:latin typeface="宋体" panose="02010600030101010101" pitchFamily="2" charset="-122"/>
                <a:ea typeface="宋体" panose="02010600030101010101" pitchFamily="2" charset="-122"/>
                <a:cs typeface="Times New Roman" panose="02020603050405020304" pitchFamily="18" charset="0"/>
              </a:rPr>
              <a:t>据上表推知</a:t>
            </a:r>
            <a:r>
              <a:rPr lang="en-US" altLang="zh-CN">
                <a:latin typeface="宋体" panose="02010600030101010101" pitchFamily="2" charset="-122"/>
                <a:ea typeface="宋体" panose="02010600030101010101" pitchFamily="2" charset="-122"/>
                <a:cs typeface="Times New Roman" panose="02020603050405020304" pitchFamily="18" charset="0"/>
              </a:rPr>
              <a:t>,1960-1985</a:t>
            </a:r>
            <a:r>
              <a:rPr lang="zh-CN" altLang="en-US" dirty="0">
                <a:latin typeface="宋体" panose="02010600030101010101" pitchFamily="2" charset="-122"/>
                <a:ea typeface="宋体" panose="02010600030101010101" pitchFamily="2" charset="-122"/>
                <a:cs typeface="Times New Roman" panose="02020603050405020304" pitchFamily="18" charset="0"/>
              </a:rPr>
              <a:t>年</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人民日报</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对美报道的变化说明</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　　</a:t>
            </a:r>
            <a:r>
              <a:rPr lang="en-US" altLang="zh-CN">
                <a:latin typeface="宋体" panose="02010600030101010101" pitchFamily="2" charset="-122"/>
                <a:ea typeface="宋体" panose="02010600030101010101" pitchFamily="2" charset="-122"/>
                <a:cs typeface="Times New Roman" panose="02020603050405020304" pitchFamily="18" charset="0"/>
              </a:rPr>
              <a:t>)</a:t>
            </a:r>
          </a:p>
          <a:p>
            <a:pPr defTabSz="1171575"/>
            <a:endParaRPr lang="en-US" altLang="zh-CN">
              <a:latin typeface="宋体" panose="02010600030101010101" pitchFamily="2" charset="-122"/>
              <a:ea typeface="宋体" panose="02010600030101010101" pitchFamily="2" charset="-122"/>
              <a:cs typeface="Times New Roman" panose="02020603050405020304" pitchFamily="18" charset="0"/>
            </a:endParaRPr>
          </a:p>
          <a:p>
            <a:pPr defTabSz="1171575"/>
            <a:endParaRPr lang="en-US" altLang="zh-CN">
              <a:latin typeface="宋体" panose="02010600030101010101" pitchFamily="2" charset="-122"/>
              <a:ea typeface="宋体" panose="02010600030101010101" pitchFamily="2" charset="-122"/>
              <a:cs typeface="Times New Roman" panose="02020603050405020304" pitchFamily="18" charset="0"/>
            </a:endParaRPr>
          </a:p>
          <a:p>
            <a:pPr defTabSz="1171575"/>
            <a:endParaRPr lang="en-US" altLang="zh-CN">
              <a:latin typeface="宋体" panose="02010600030101010101" pitchFamily="2" charset="-122"/>
              <a:ea typeface="宋体" panose="02010600030101010101" pitchFamily="2" charset="-122"/>
              <a:cs typeface="Times New Roman" panose="02020603050405020304" pitchFamily="18" charset="0"/>
            </a:endParaRPr>
          </a:p>
          <a:p>
            <a:pPr defTabSz="1171575"/>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据上表推知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,1960-1985</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人民日报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对美报道的变化说明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A.</a:t>
            </a:r>
            <a:r>
              <a:rPr lang="zh-CN" altLang="en-US" dirty="0">
                <a:latin typeface="宋体" panose="02010600030101010101" pitchFamily="2" charset="-122"/>
                <a:ea typeface="宋体" panose="02010600030101010101" pitchFamily="2" charset="-122"/>
                <a:cs typeface="Times New Roman" panose="02020603050405020304" pitchFamily="18" charset="0"/>
              </a:rPr>
              <a:t>社会制度影响媒体报道　	</a:t>
            </a:r>
            <a:r>
              <a:rPr lang="en-US" altLang="zh-CN">
                <a:latin typeface="宋体" panose="02010600030101010101" pitchFamily="2" charset="-122"/>
                <a:ea typeface="宋体" panose="02010600030101010101" pitchFamily="2" charset="-122"/>
                <a:cs typeface="Times New Roman" panose="02020603050405020304" pitchFamily="18" charset="0"/>
              </a:rPr>
              <a:t>B.</a:t>
            </a:r>
            <a:r>
              <a:rPr lang="zh-CN" altLang="en-US" dirty="0">
                <a:latin typeface="宋体" panose="02010600030101010101" pitchFamily="2" charset="-122"/>
                <a:ea typeface="宋体" panose="02010600030101010101" pitchFamily="2" charset="-122"/>
                <a:cs typeface="Times New Roman" panose="02020603050405020304" pitchFamily="18" charset="0"/>
              </a:rPr>
              <a:t>战后两极格局发生变化</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C.</a:t>
            </a:r>
            <a:r>
              <a:rPr lang="zh-CN" altLang="en-US" dirty="0">
                <a:latin typeface="宋体" panose="02010600030101010101" pitchFamily="2" charset="-122"/>
                <a:ea typeface="宋体" panose="02010600030101010101" pitchFamily="2" charset="-122"/>
                <a:cs typeface="Times New Roman" panose="02020603050405020304" pitchFamily="18" charset="0"/>
              </a:rPr>
              <a:t>中苏关系恶化影响报道　	</a:t>
            </a:r>
            <a:r>
              <a:rPr lang="en-US" altLang="zh-CN">
                <a:latin typeface="宋体" panose="02010600030101010101" pitchFamily="2" charset="-122"/>
                <a:ea typeface="宋体" panose="02010600030101010101" pitchFamily="2" charset="-122"/>
                <a:cs typeface="Times New Roman" panose="02020603050405020304" pitchFamily="18" charset="0"/>
              </a:rPr>
              <a:t>D.</a:t>
            </a:r>
            <a:r>
              <a:rPr lang="zh-CN" altLang="en-US" dirty="0">
                <a:latin typeface="宋体" panose="02010600030101010101" pitchFamily="2" charset="-122"/>
                <a:ea typeface="宋体" panose="02010600030101010101" pitchFamily="2" charset="-122"/>
                <a:cs typeface="Times New Roman" panose="02020603050405020304" pitchFamily="18" charset="0"/>
              </a:rPr>
              <a:t>中国对外政策进行调整</a:t>
            </a:r>
            <a:endParaRPr lang="zh-CN" altLang="en-US">
              <a:latin typeface="宋体" panose="02010600030101010101" pitchFamily="2" charset="-122"/>
              <a:ea typeface="Times New Roman" panose="02020603050405020304" pitchFamily="18" charset="0"/>
            </a:endParaRPr>
          </a:p>
        </p:txBody>
      </p:sp>
      <p:graphicFrame>
        <p:nvGraphicFramePr>
          <p:cNvPr id="3042307" name="表格 3042306"/>
          <p:cNvGraphicFramePr/>
          <p:nvPr/>
        </p:nvGraphicFramePr>
        <p:xfrm>
          <a:off x="433388" y="2133600"/>
          <a:ext cx="11161713" cy="1892300"/>
        </p:xfrm>
        <a:graphic>
          <a:graphicData uri="http://schemas.openxmlformats.org/drawingml/2006/table">
            <a:tbl>
              <a:tblPr/>
              <a:tblGrid>
                <a:gridCol w="1655763">
                  <a:extLst>
                    <a:ext uri="{9D8B030D-6E8A-4147-A177-3AD203B41FA5}">
                      <a16:colId xmlns:a16="http://schemas.microsoft.com/office/drawing/2014/main" val="20000"/>
                    </a:ext>
                  </a:extLst>
                </a:gridCol>
                <a:gridCol w="2871787">
                  <a:extLst>
                    <a:ext uri="{9D8B030D-6E8A-4147-A177-3AD203B41FA5}">
                      <a16:colId xmlns:a16="http://schemas.microsoft.com/office/drawing/2014/main" val="20001"/>
                    </a:ext>
                  </a:extLst>
                </a:gridCol>
                <a:gridCol w="2870200">
                  <a:extLst>
                    <a:ext uri="{9D8B030D-6E8A-4147-A177-3AD203B41FA5}">
                      <a16:colId xmlns:a16="http://schemas.microsoft.com/office/drawing/2014/main" val="20002"/>
                    </a:ext>
                  </a:extLst>
                </a:gridCol>
                <a:gridCol w="3763963">
                  <a:extLst>
                    <a:ext uri="{9D8B030D-6E8A-4147-A177-3AD203B41FA5}">
                      <a16:colId xmlns:a16="http://schemas.microsoft.com/office/drawing/2014/main" val="20003"/>
                    </a:ext>
                  </a:extLst>
                </a:gridCol>
              </a:tblGrid>
              <a:tr h="47307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buNone/>
                      </a:pPr>
                      <a:endParaRPr lang="zh-CN" altLang="en-US" sz="2600" b="1" dirty="0"/>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spcBef>
                          <a:spcPct val="0"/>
                        </a:spcBef>
                        <a:buFontTx/>
                        <a:buNone/>
                      </a:pPr>
                      <a:r>
                        <a:rPr lang="en-US" altLang="zh-CN" sz="2600" b="1">
                          <a:latin typeface="宋体" panose="02010600030101010101" pitchFamily="2" charset="-122"/>
                        </a:rPr>
                        <a:t>1960</a:t>
                      </a:r>
                      <a:r>
                        <a:rPr lang="zh-CN" altLang="en-US" sz="2600" b="1" dirty="0">
                          <a:latin typeface="宋体" panose="02010600030101010101" pitchFamily="2" charset="-122"/>
                        </a:rPr>
                        <a:t>年</a:t>
                      </a:r>
                      <a:r>
                        <a:rPr lang="en-US" altLang="zh-CN" sz="2600" b="1">
                          <a:latin typeface="宋体" panose="02010600030101010101" pitchFamily="2" charset="-122"/>
                        </a:rPr>
                        <a:t>1</a:t>
                      </a:r>
                      <a:r>
                        <a:rPr lang="zh-CN" altLang="en-US" sz="2600" b="1" dirty="0">
                          <a:latin typeface="宋体" panose="02010600030101010101" pitchFamily="2" charset="-122"/>
                        </a:rPr>
                        <a:t>月至</a:t>
                      </a:r>
                      <a:r>
                        <a:rPr lang="en-US" altLang="zh-CN" sz="2600" b="1">
                          <a:latin typeface="宋体" panose="02010600030101010101" pitchFamily="2" charset="-122"/>
                        </a:rPr>
                        <a:t>3</a:t>
                      </a:r>
                      <a:r>
                        <a:rPr lang="zh-CN" altLang="en-US" sz="2600" b="1" dirty="0">
                          <a:latin typeface="宋体" panose="02010600030101010101" pitchFamily="2" charset="-122"/>
                        </a:rPr>
                        <a:t>月 </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spcBef>
                          <a:spcPct val="0"/>
                        </a:spcBef>
                        <a:buFontTx/>
                        <a:buNone/>
                      </a:pPr>
                      <a:r>
                        <a:rPr lang="en-US" altLang="zh-CN" sz="2600" b="1">
                          <a:latin typeface="宋体" panose="02010600030101010101" pitchFamily="2" charset="-122"/>
                        </a:rPr>
                        <a:t>1975</a:t>
                      </a:r>
                      <a:r>
                        <a:rPr lang="zh-CN" altLang="en-US" sz="2600" b="1" dirty="0">
                          <a:latin typeface="宋体" panose="02010600030101010101" pitchFamily="2" charset="-122"/>
                        </a:rPr>
                        <a:t>年</a:t>
                      </a:r>
                      <a:r>
                        <a:rPr lang="en-US" altLang="zh-CN" sz="2600" b="1">
                          <a:latin typeface="宋体" panose="02010600030101010101" pitchFamily="2" charset="-122"/>
                        </a:rPr>
                        <a:t>1</a:t>
                      </a:r>
                      <a:r>
                        <a:rPr lang="zh-CN" altLang="en-US" sz="2600" b="1" dirty="0">
                          <a:latin typeface="宋体" panose="02010600030101010101" pitchFamily="2" charset="-122"/>
                        </a:rPr>
                        <a:t>月至</a:t>
                      </a:r>
                      <a:r>
                        <a:rPr lang="en-US" altLang="zh-CN" sz="2600" b="1">
                          <a:latin typeface="宋体" panose="02010600030101010101" pitchFamily="2" charset="-122"/>
                        </a:rPr>
                        <a:t>3</a:t>
                      </a:r>
                      <a:r>
                        <a:rPr lang="zh-CN" altLang="en-US" sz="2600" b="1" dirty="0">
                          <a:latin typeface="宋体" panose="02010600030101010101" pitchFamily="2" charset="-122"/>
                        </a:rPr>
                        <a:t>月 </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spcBef>
                          <a:spcPct val="0"/>
                        </a:spcBef>
                        <a:buFontTx/>
                        <a:buNone/>
                      </a:pPr>
                      <a:r>
                        <a:rPr lang="en-US" altLang="zh-CN" sz="2600" b="1">
                          <a:latin typeface="宋体" panose="02010600030101010101" pitchFamily="2" charset="-122"/>
                        </a:rPr>
                        <a:t>1985</a:t>
                      </a:r>
                      <a:r>
                        <a:rPr lang="zh-CN" altLang="en-US" sz="2600" b="1" dirty="0">
                          <a:latin typeface="宋体" panose="02010600030101010101" pitchFamily="2" charset="-122"/>
                        </a:rPr>
                        <a:t>年</a:t>
                      </a:r>
                      <a:r>
                        <a:rPr lang="en-US" altLang="zh-CN" sz="2600" b="1">
                          <a:latin typeface="宋体" panose="02010600030101010101" pitchFamily="2" charset="-122"/>
                        </a:rPr>
                        <a:t>1</a:t>
                      </a:r>
                      <a:r>
                        <a:rPr lang="zh-CN" altLang="en-US" sz="2600" b="1" dirty="0">
                          <a:latin typeface="宋体" panose="02010600030101010101" pitchFamily="2" charset="-122"/>
                        </a:rPr>
                        <a:t>月至</a:t>
                      </a:r>
                      <a:r>
                        <a:rPr lang="en-US" altLang="zh-CN" sz="2600" b="1">
                          <a:latin typeface="宋体" panose="02010600030101010101" pitchFamily="2" charset="-122"/>
                        </a:rPr>
                        <a:t>3</a:t>
                      </a:r>
                      <a:r>
                        <a:rPr lang="zh-CN" altLang="en-US" sz="2600" b="1" dirty="0">
                          <a:latin typeface="宋体" panose="02010600030101010101" pitchFamily="2" charset="-122"/>
                        </a:rPr>
                        <a:t>月 </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7307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spcBef>
                          <a:spcPct val="0"/>
                        </a:spcBef>
                        <a:buFontTx/>
                        <a:buNone/>
                      </a:pPr>
                      <a:r>
                        <a:rPr lang="zh-CN" altLang="en-US" sz="2600" b="1" dirty="0">
                          <a:latin typeface="宋体" panose="02010600030101010101" pitchFamily="2" charset="-122"/>
                        </a:rPr>
                        <a:t>积极报道 </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spcBef>
                          <a:spcPct val="0"/>
                        </a:spcBef>
                        <a:buFontTx/>
                        <a:buNone/>
                      </a:pPr>
                      <a:r>
                        <a:rPr lang="en-US" altLang="zh-CN" sz="2600" b="1">
                          <a:latin typeface="宋体" panose="02010600030101010101" pitchFamily="2" charset="-122"/>
                        </a:rPr>
                        <a:t>0(0%) </a:t>
                      </a:r>
                      <a:endParaRPr lang="zh-CN" altLang="en-US" sz="2600" b="1">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spcBef>
                          <a:spcPct val="0"/>
                        </a:spcBef>
                        <a:buFontTx/>
                        <a:buNone/>
                      </a:pPr>
                      <a:r>
                        <a:rPr lang="en-US" altLang="zh-CN" sz="2600" b="1">
                          <a:latin typeface="宋体" panose="02010600030101010101" pitchFamily="2" charset="-122"/>
                        </a:rPr>
                        <a:t>2(2%) </a:t>
                      </a:r>
                      <a:endParaRPr lang="zh-CN" altLang="en-US" sz="2600" b="1">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spcBef>
                          <a:spcPct val="0"/>
                        </a:spcBef>
                        <a:buFontTx/>
                        <a:buNone/>
                      </a:pPr>
                      <a:r>
                        <a:rPr lang="en-US" altLang="zh-CN" sz="2600" b="1">
                          <a:latin typeface="宋体" panose="02010600030101010101" pitchFamily="2" charset="-122"/>
                        </a:rPr>
                        <a:t>51(14%) </a:t>
                      </a:r>
                      <a:endParaRPr lang="zh-CN" altLang="en-US" sz="2600" b="1">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7307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spcBef>
                          <a:spcPct val="0"/>
                        </a:spcBef>
                        <a:buFontTx/>
                        <a:buNone/>
                      </a:pPr>
                      <a:r>
                        <a:rPr lang="zh-CN" altLang="en-US" sz="2600" b="1" dirty="0">
                          <a:latin typeface="宋体" panose="02010600030101010101" pitchFamily="2" charset="-122"/>
                        </a:rPr>
                        <a:t>消极报道 </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spcBef>
                          <a:spcPct val="0"/>
                        </a:spcBef>
                        <a:buFontTx/>
                        <a:buNone/>
                      </a:pPr>
                      <a:r>
                        <a:rPr lang="en-US" altLang="zh-CN" sz="2600" b="1">
                          <a:latin typeface="宋体" panose="02010600030101010101" pitchFamily="2" charset="-122"/>
                        </a:rPr>
                        <a:t>323(95%) </a:t>
                      </a:r>
                      <a:endParaRPr lang="zh-CN" altLang="en-US" sz="2600" b="1">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spcBef>
                          <a:spcPct val="0"/>
                        </a:spcBef>
                        <a:buFontTx/>
                        <a:buNone/>
                      </a:pPr>
                      <a:r>
                        <a:rPr lang="en-US" altLang="zh-CN" sz="2600" b="1">
                          <a:latin typeface="宋体" panose="02010600030101010101" pitchFamily="2" charset="-122"/>
                        </a:rPr>
                        <a:t>81(87%) </a:t>
                      </a:r>
                      <a:endParaRPr lang="zh-CN" altLang="en-US" sz="2600" b="1">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spcBef>
                          <a:spcPct val="0"/>
                        </a:spcBef>
                        <a:buFontTx/>
                        <a:buNone/>
                      </a:pPr>
                      <a:r>
                        <a:rPr lang="en-US" altLang="zh-CN" sz="2600" b="1">
                          <a:latin typeface="宋体" panose="02010600030101010101" pitchFamily="2" charset="-122"/>
                        </a:rPr>
                        <a:t>88(24%) </a:t>
                      </a:r>
                      <a:endParaRPr lang="zh-CN" altLang="en-US" sz="2600" b="1">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7307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spcBef>
                          <a:spcPct val="0"/>
                        </a:spcBef>
                        <a:buFontTx/>
                        <a:buNone/>
                      </a:pPr>
                      <a:r>
                        <a:rPr lang="zh-CN" altLang="en-US" sz="2600" b="1" dirty="0">
                          <a:latin typeface="宋体" panose="02010600030101010101" pitchFamily="2" charset="-122"/>
                        </a:rPr>
                        <a:t>中性报道 </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spcBef>
                          <a:spcPct val="0"/>
                        </a:spcBef>
                        <a:buFontTx/>
                        <a:buNone/>
                      </a:pPr>
                      <a:r>
                        <a:rPr lang="en-US" altLang="zh-CN" sz="2600" b="1">
                          <a:latin typeface="宋体" panose="02010600030101010101" pitchFamily="2" charset="-122"/>
                        </a:rPr>
                        <a:t>16(5%) </a:t>
                      </a:r>
                      <a:endParaRPr lang="zh-CN" altLang="en-US" sz="2600" b="1">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spcBef>
                          <a:spcPct val="0"/>
                        </a:spcBef>
                        <a:buFontTx/>
                        <a:buNone/>
                      </a:pPr>
                      <a:r>
                        <a:rPr lang="en-US" altLang="zh-CN" sz="2600" b="1">
                          <a:latin typeface="宋体" panose="02010600030101010101" pitchFamily="2" charset="-122"/>
                        </a:rPr>
                        <a:t>10(11%) </a:t>
                      </a:r>
                      <a:endParaRPr lang="zh-CN" altLang="en-US" sz="2600" b="1">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spcBef>
                          <a:spcPct val="0"/>
                        </a:spcBef>
                        <a:buFontTx/>
                        <a:buNone/>
                      </a:pPr>
                      <a:r>
                        <a:rPr lang="en-US" altLang="zh-CN" sz="2600" b="1">
                          <a:latin typeface="宋体" panose="02010600030101010101" pitchFamily="2" charset="-122"/>
                        </a:rPr>
                        <a:t>224(62%) </a:t>
                      </a:r>
                      <a:endParaRPr lang="zh-CN" altLang="en-US" sz="2600" b="1">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3330" name="文本框 3043329"/>
          <p:cNvSpPr txBox="1"/>
          <p:nvPr/>
        </p:nvSpPr>
        <p:spPr>
          <a:xfrm>
            <a:off x="241300" y="809625"/>
            <a:ext cx="11634788" cy="3094038"/>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。中国官方媒体对美国积极、中性报道的增加</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消极报道的减少</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反映出中美关系的缓和</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这是中国为了适应</a:t>
            </a:r>
            <a:r>
              <a:rPr lang="en-US" altLang="zh-CN">
                <a:solidFill>
                  <a:srgbClr val="000000"/>
                </a:solidFill>
                <a:latin typeface="宋体" panose="02010600030101010101" pitchFamily="2" charset="-122"/>
                <a:ea typeface="楷体_GB2312" pitchFamily="49" charset="-122"/>
              </a:rPr>
              <a:t>1978</a:t>
            </a:r>
            <a:r>
              <a:rPr lang="zh-CN" altLang="en-US" dirty="0">
                <a:solidFill>
                  <a:srgbClr val="000000"/>
                </a:solidFill>
                <a:latin typeface="宋体" panose="02010600030101010101" pitchFamily="2" charset="-122"/>
                <a:ea typeface="楷体_GB2312" pitchFamily="49" charset="-122"/>
              </a:rPr>
              <a:t>年后改革开放的需要</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对外政策进行的调整</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对美报道的变化</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说明国内经济建设的需要影响媒体报道</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A;1960-1985</a:t>
            </a:r>
            <a:r>
              <a:rPr lang="zh-CN" altLang="en-US" dirty="0">
                <a:solidFill>
                  <a:srgbClr val="000000"/>
                </a:solidFill>
                <a:latin typeface="宋体" panose="02010600030101010101" pitchFamily="2" charset="-122"/>
                <a:ea typeface="楷体_GB2312" pitchFamily="49" charset="-122"/>
              </a:rPr>
              <a:t>年世界仍然处在美苏两极格局影响下</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对美报道的变化</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反映出国内经济建设的影响</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无法体现出中苏关系恶化的影响</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4354" name="文本框 3044353"/>
          <p:cNvSpPr txBox="1"/>
          <p:nvPr/>
        </p:nvSpPr>
        <p:spPr>
          <a:xfrm>
            <a:off x="241300" y="809625"/>
            <a:ext cx="11634788" cy="4284663"/>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13.1978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我国的积累基金</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国民收入中用于追加生产资本的部分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比上年增长</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30.6%,</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积累率达到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38.5%,</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基本建设投资总额比上年增长</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成为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年来积累率最高、投资规模最大、投资额增长最高的一年。这表明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经济建设政策亟待改革调整</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工农业生产恢复并迅速发展</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基本建设规模超出国家力量范围</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改革开放政策调动了建设积极性</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5378" name="文本框 3045377"/>
          <p:cNvSpPr txBox="1"/>
          <p:nvPr/>
        </p:nvSpPr>
        <p:spPr>
          <a:xfrm>
            <a:off x="241300" y="809625"/>
            <a:ext cx="11634788" cy="3094038"/>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。依据材料可知</a:t>
            </a:r>
            <a:r>
              <a:rPr lang="en-US" altLang="zh-CN">
                <a:solidFill>
                  <a:srgbClr val="000000"/>
                </a:solidFill>
                <a:latin typeface="宋体" panose="02010600030101010101" pitchFamily="2" charset="-122"/>
                <a:ea typeface="楷体_GB2312" pitchFamily="49" charset="-122"/>
              </a:rPr>
              <a:t>1978</a:t>
            </a:r>
            <a:r>
              <a:rPr lang="zh-CN" altLang="en-US" dirty="0">
                <a:solidFill>
                  <a:srgbClr val="000000"/>
                </a:solidFill>
                <a:latin typeface="宋体" panose="02010600030101010101" pitchFamily="2" charset="-122"/>
                <a:ea typeface="楷体_GB2312" pitchFamily="49" charset="-122"/>
              </a:rPr>
              <a:t>年我国的国民经济基本建设积累率、投资规模、投资增长额都创新高</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说明</a:t>
            </a:r>
            <a:r>
              <a:rPr lang="en-US" altLang="zh-CN">
                <a:solidFill>
                  <a:srgbClr val="000000"/>
                </a:solidFill>
                <a:latin typeface="宋体" panose="02010600030101010101" pitchFamily="2" charset="-122"/>
                <a:ea typeface="楷体_GB2312" pitchFamily="49" charset="-122"/>
              </a:rPr>
              <a:t>1978</a:t>
            </a:r>
            <a:r>
              <a:rPr lang="zh-CN" altLang="en-US" dirty="0">
                <a:solidFill>
                  <a:srgbClr val="000000"/>
                </a:solidFill>
                <a:latin typeface="宋体" panose="02010600030101010101" pitchFamily="2" charset="-122"/>
                <a:ea typeface="楷体_GB2312" pitchFamily="49" charset="-122"/>
              </a:rPr>
              <a:t>年我国在国民经济建设领域中急躁冒进的“左”倾政策和体制仍在延续</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这也反映了国家亟待进行经济体制的改革</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正确</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是对史料信息的错误解读</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中共十一届三中全会在</a:t>
            </a:r>
            <a:r>
              <a:rPr lang="en-US" altLang="zh-CN">
                <a:solidFill>
                  <a:srgbClr val="000000"/>
                </a:solidFill>
                <a:latin typeface="宋体" panose="02010600030101010101" pitchFamily="2" charset="-122"/>
                <a:ea typeface="楷体_GB2312" pitchFamily="49" charset="-122"/>
              </a:rPr>
              <a:t>1978</a:t>
            </a:r>
            <a:r>
              <a:rPr lang="zh-CN" altLang="en-US" dirty="0">
                <a:solidFill>
                  <a:srgbClr val="000000"/>
                </a:solidFill>
                <a:latin typeface="宋体" panose="02010600030101010101" pitchFamily="2" charset="-122"/>
                <a:ea typeface="楷体_GB2312" pitchFamily="49" charset="-122"/>
              </a:rPr>
              <a:t>年</a:t>
            </a:r>
            <a:r>
              <a:rPr lang="en-US" altLang="zh-CN">
                <a:solidFill>
                  <a:srgbClr val="000000"/>
                </a:solidFill>
                <a:latin typeface="宋体" panose="02010600030101010101" pitchFamily="2" charset="-122"/>
                <a:ea typeface="楷体_GB2312" pitchFamily="49" charset="-122"/>
              </a:rPr>
              <a:t>12</a:t>
            </a:r>
            <a:r>
              <a:rPr lang="zh-CN" altLang="en-US" dirty="0">
                <a:solidFill>
                  <a:srgbClr val="000000"/>
                </a:solidFill>
                <a:latin typeface="宋体" panose="02010600030101010101" pitchFamily="2" charset="-122"/>
                <a:ea typeface="楷体_GB2312" pitchFamily="49" charset="-122"/>
              </a:rPr>
              <a:t>月才召开</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改革开放尚未开始</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错误。</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6402" name="文本框 3046401"/>
          <p:cNvSpPr txBox="1"/>
          <p:nvPr/>
        </p:nvSpPr>
        <p:spPr>
          <a:xfrm>
            <a:off x="241300" y="809625"/>
            <a:ext cx="11634788" cy="5475288"/>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下图为中共中央和国务院派团出国考察、访问次数统计图</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此图反映了我国在这一时期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形成了全方位对外开放新格局</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推行以联合国为中心的多边外交</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为国家政策转型做准备 </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外交原则逐步发生变化</a:t>
            </a:r>
          </a:p>
          <a:p>
            <a:pPr algn="just" defTabSz="1171575">
              <a:buNone/>
            </a:pPr>
            <a:r>
              <a:rPr lang="zh-CN" altLang="en-US">
                <a:solidFill>
                  <a:srgbClr val="0000FF"/>
                </a:solidFill>
                <a:latin typeface="楷体_GB2312" pitchFamily="49" charset="-122"/>
                <a:ea typeface="楷体_GB2312" pitchFamily="49" charset="-122"/>
              </a:rPr>
              <a:t>【</a:t>
            </a:r>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。由“中共中央和国务院派团出国考察、访问次数统计图”可以看出去外国考察学习的次数不断增多</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再结合题干时间可知对国家政策的转型有很大的帮助</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故选</a:t>
            </a:r>
            <a:r>
              <a:rPr lang="en-US" altLang="zh-CN">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a:t>
            </a:r>
            <a:endParaRPr lang="zh-CN" altLang="en-US" dirty="0">
              <a:solidFill>
                <a:srgbClr val="0000FF"/>
              </a:solidFill>
              <a:latin typeface="楷体_GB2312" pitchFamily="49" charset="-122"/>
              <a:ea typeface="楷体_GB2312" pitchFamily="49" charset="-122"/>
            </a:endParaRPr>
          </a:p>
        </p:txBody>
      </p:sp>
      <p:pic>
        <p:nvPicPr>
          <p:cNvPr id="3046403" name="21lslt50.jpg" descr="id:2147488727;FounderCES"/>
          <p:cNvPicPr>
            <a:picLocks noChangeAspect="1"/>
          </p:cNvPicPr>
          <p:nvPr/>
        </p:nvPicPr>
        <p:blipFill>
          <a:blip r:embed="rId2"/>
          <a:stretch>
            <a:fillRect/>
          </a:stretch>
        </p:blipFill>
        <p:spPr>
          <a:xfrm>
            <a:off x="7886700" y="2263775"/>
            <a:ext cx="3000375" cy="153352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4640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7426" name="文本框 3047425"/>
          <p:cNvSpPr txBox="1"/>
          <p:nvPr/>
        </p:nvSpPr>
        <p:spPr>
          <a:xfrm>
            <a:off x="241300" y="809625"/>
            <a:ext cx="11634788" cy="4284663"/>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15.1969</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尼克松发表关于越南战争的演说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最最重要的是</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我们并没有充分运用我们巨大的外交智谋和威力。我认为问题的关键不在河内</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而在北京和莫斯科。”以下可以验证尼克松判断的史实是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中美关系缓和 </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中国恢复联合国合法席位</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中苏关系恶化 </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美国对苏联实施和平演变</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8450" name="文本框 3048449"/>
          <p:cNvSpPr txBox="1"/>
          <p:nvPr/>
        </p:nvSpPr>
        <p:spPr>
          <a:xfrm>
            <a:off x="241300" y="809625"/>
            <a:ext cx="11634788" cy="2498725"/>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。据材料“关键不在河内</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而在北京和莫斯科”可知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尼克松强调的是中国和苏联对越南战争的影响力</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据所学冷战的知识可知</a:t>
            </a:r>
            <a:r>
              <a:rPr lang="en-US" altLang="zh-CN">
                <a:solidFill>
                  <a:srgbClr val="000000"/>
                </a:solidFill>
                <a:latin typeface="宋体" panose="02010600030101010101" pitchFamily="2" charset="-122"/>
                <a:ea typeface="楷体_GB2312" pitchFamily="49" charset="-122"/>
              </a:rPr>
              <a:t>,1969</a:t>
            </a:r>
            <a:r>
              <a:rPr lang="zh-CN" altLang="en-US" dirty="0">
                <a:solidFill>
                  <a:srgbClr val="000000"/>
                </a:solidFill>
                <a:latin typeface="宋体" panose="02010600030101010101" pitchFamily="2" charset="-122"/>
                <a:ea typeface="楷体_GB2312" pitchFamily="49" charset="-122"/>
              </a:rPr>
              <a:t>年美国面临国内外的困难局面</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不得已要调整对外战略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因此尼克松意在改善与中国的关系</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以牵制苏联</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9474" name="文本框 3049473"/>
          <p:cNvSpPr txBox="1"/>
          <p:nvPr/>
        </p:nvSpPr>
        <p:spPr>
          <a:xfrm>
            <a:off x="241300" y="809625"/>
            <a:ext cx="11634788" cy="4284663"/>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16.1982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月</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蒋经国在悼念蒋介石的文章中写到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切望父灵能回到家园与先人同在”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还表示“要把孝顺的心</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扩大为民族感情</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去敬爱民族</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奉献于国家。”这表明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海峡两岸开始结束军事对峙状态</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闽台交流增进了民族情感</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蒋经国坚持“一个中国”的立场</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台湾当局认可“一国两制”</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0498" name="文本框 3050497"/>
          <p:cNvSpPr txBox="1"/>
          <p:nvPr/>
        </p:nvSpPr>
        <p:spPr>
          <a:xfrm>
            <a:off x="241300" y="809625"/>
            <a:ext cx="11634788" cy="4284663"/>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。材料“望父灵能回到家园与先人同在”即蒋经国作为败退台湾的蒋介石的儿子希望父灵回到大陆</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材料还强调了蒋经国的“民族感情”“奉献于国家”的精神</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这是坚持“一个中国”立场的表现</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海峡两岸结束军事对抗是在</a:t>
            </a:r>
            <a:r>
              <a:rPr lang="en-US" altLang="zh-CN">
                <a:solidFill>
                  <a:srgbClr val="000000"/>
                </a:solidFill>
                <a:latin typeface="宋体" panose="02010600030101010101" pitchFamily="2" charset="-122"/>
                <a:ea typeface="楷体_GB2312" pitchFamily="49" charset="-122"/>
              </a:rPr>
              <a:t>1979</a:t>
            </a:r>
            <a:r>
              <a:rPr lang="zh-CN" altLang="en-US" dirty="0">
                <a:solidFill>
                  <a:srgbClr val="000000"/>
                </a:solidFill>
                <a:latin typeface="宋体" panose="02010600030101010101" pitchFamily="2" charset="-122"/>
                <a:ea typeface="楷体_GB2312" pitchFamily="49" charset="-122"/>
              </a:rPr>
              <a:t>年元旦</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大陆停止炮击金门</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材料没有反映闽台之间交流的信息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仅蒋经国认可“一国两制”不能说明台湾当局认可“一国两制”</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而且该表述不符合史实</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a:t>
            </a:r>
            <a:endParaRPr lang="zh-CN" altLang="en-US">
              <a:solidFill>
                <a:srgbClr val="000000"/>
              </a:solidFill>
              <a:latin typeface="宋体" panose="02010600030101010101" pitchFamily="2" charset="-122"/>
              <a:ea typeface="楷体_GB2312" pitchFamily="49" charset="-122"/>
            </a:endParaRPr>
          </a:p>
          <a:p>
            <a:pPr algn="just" defTabSz="1171575">
              <a:buNone/>
            </a:pP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1522" name="文本框 3051521"/>
          <p:cNvSpPr txBox="1"/>
          <p:nvPr/>
        </p:nvSpPr>
        <p:spPr>
          <a:xfrm>
            <a:off x="241300" y="809625"/>
            <a:ext cx="11634788" cy="6070600"/>
          </a:xfrm>
          <a:prstGeom prst="rect">
            <a:avLst/>
          </a:prstGeom>
          <a:noFill/>
          <a:ln w="9525">
            <a:noFill/>
          </a:ln>
        </p:spPr>
        <p:txBody>
          <a:bodyPr lIns="117176" tIns="58589" rIns="117176" bIns="58589">
            <a:spAutoFit/>
          </a:bodyPr>
          <a:lstStyle/>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二、非选择题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本大题共</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小题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第</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15</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第</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第</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共</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17.(2020</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滕州二模</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)(15</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中美关系是世界上最重要的国际关系之一。阅读下列材料</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回答问题。</a:t>
            </a: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材料一　</a:t>
            </a:r>
          </a:p>
          <a:p>
            <a:pPr defTabSz="1171575"/>
            <a:endPar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endPar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endPar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endPar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latin typeface="宋体" panose="02010600030101010101" pitchFamily="2" charset="-122"/>
                <a:ea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摘编自</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美</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伊罗生</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浮光掠影</a:t>
            </a:r>
          </a:p>
          <a:p>
            <a:pPr defTabSz="1171575"/>
            <a:r>
              <a:rPr lang="zh-CN" altLang="en-US">
                <a:latin typeface="宋体" panose="02010600030101010101" pitchFamily="2" charset="-122"/>
                <a:ea typeface="宋体" panose="02010600030101010101" pitchFamily="2" charset="-122"/>
                <a:cs typeface="Times New Roman" panose="02020603050405020304" pitchFamily="18" charset="0"/>
              </a:rPr>
              <a:t>                                    </a:t>
            </a:r>
            <a:r>
              <a:rPr lang="en-US" altLang="zh-CN">
                <a:latin typeface="宋体" panose="02010600030101010101" pitchFamily="2" charset="-122"/>
                <a:ea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美国关于中国与印度的形象</a:t>
            </a:r>
            <a:r>
              <a:rPr lang="en-US" altLang="zh-CN">
                <a:latin typeface="宋体" panose="02010600030101010101" pitchFamily="2" charset="-122"/>
                <a:ea typeface="宋体" panose="02010600030101010101" pitchFamily="2" charset="-122"/>
                <a:cs typeface="Times New Roman" panose="02020603050405020304" pitchFamily="18" charset="0"/>
              </a:rPr>
              <a:t>》</a:t>
            </a:r>
            <a:endParaRPr lang="en-US" altLang="zh-CN">
              <a:latin typeface="宋体" panose="02010600030101010101" pitchFamily="2" charset="-122"/>
              <a:ea typeface="Times New Roman" panose="02020603050405020304" pitchFamily="18" charset="0"/>
            </a:endParaRPr>
          </a:p>
        </p:txBody>
      </p:sp>
      <p:pic>
        <p:nvPicPr>
          <p:cNvPr id="3051523" name="21lslt51.jpg" descr="id:2147488734;FounderCES"/>
          <p:cNvPicPr>
            <a:picLocks noChangeAspect="1"/>
          </p:cNvPicPr>
          <p:nvPr/>
        </p:nvPicPr>
        <p:blipFill>
          <a:blip r:embed="rId2"/>
          <a:stretch>
            <a:fillRect/>
          </a:stretch>
        </p:blipFill>
        <p:spPr>
          <a:xfrm>
            <a:off x="2708275" y="3101975"/>
            <a:ext cx="5851525" cy="232410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2546" name="文本框 3052545"/>
          <p:cNvSpPr txBox="1"/>
          <p:nvPr/>
        </p:nvSpPr>
        <p:spPr>
          <a:xfrm>
            <a:off x="241300" y="809625"/>
            <a:ext cx="11634788" cy="4284663"/>
          </a:xfrm>
          <a:prstGeom prst="rect">
            <a:avLst/>
          </a:prstGeom>
          <a:noFill/>
          <a:ln w="9525">
            <a:noFill/>
          </a:ln>
        </p:spPr>
        <p:txBody>
          <a:bodyPr lIns="117176" tIns="58589" rIns="117176" bIns="58589">
            <a:spAutoFit/>
          </a:bodyPr>
          <a:lstStyle/>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材料二　如今</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中国的崛起无疑是对以美国为首的国际体系的挑战。对西方而言</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这种局面的出现完全出乎预料</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需要以一种全新的思维来面对。中国太大</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无法对它实行孤立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太强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无法进行抑制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太重要</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又无法疏远它</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其市场太有钱可赚</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则更是无法无视。美国这个唯一的超级大国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将会怎样对待这个新崛起的潜在对手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就像美苏关系决定了上半个世纪的世界格局一样</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美国与中国的关系想来会决定今后半个世纪的格局。</a:t>
            </a:r>
          </a:p>
          <a:p>
            <a:pPr algn="r" defTabSz="1171575"/>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摘编自徐中约</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中国近代史</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3570" name="文本框 3053569"/>
          <p:cNvSpPr txBox="1"/>
          <p:nvPr/>
        </p:nvSpPr>
        <p:spPr>
          <a:xfrm>
            <a:off x="241300" y="809625"/>
            <a:ext cx="11634788" cy="2498725"/>
          </a:xfrm>
          <a:prstGeom prst="rect">
            <a:avLst/>
          </a:prstGeom>
          <a:noFill/>
          <a:ln w="9525">
            <a:noFill/>
          </a:ln>
        </p:spPr>
        <p:txBody>
          <a:bodyPr lIns="117176" tIns="58589" rIns="117176" bIns="58589">
            <a:spAutoFit/>
          </a:bodyPr>
          <a:lstStyle/>
          <a:p>
            <a:pPr algn="just" defTabSz="1171575">
              <a:buNone/>
            </a:pP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根据材料一和所学知识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如果沿着时间轴继续划分至</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世纪</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90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年代之前的话</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你认为应如何划分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试举一例并说明理由。</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(6</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根据材料二</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就中国崛起</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概括美国心态的主要表现。并结合所学知识分析中美新关系出现的背景。指出影响美国对中国看法的主要因素。</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(9</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FF"/>
              </a:solidFill>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4594" name="文本框 3054593"/>
          <p:cNvSpPr txBox="1"/>
          <p:nvPr/>
        </p:nvSpPr>
        <p:spPr>
          <a:xfrm>
            <a:off x="241300" y="809625"/>
            <a:ext cx="11634788" cy="5475288"/>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第</a:t>
            </a:r>
            <a:r>
              <a:rPr lang="en-US" altLang="zh-CN">
                <a:solidFill>
                  <a:srgbClr val="000000"/>
                </a:solidFill>
                <a:latin typeface="宋体" panose="02010600030101010101" pitchFamily="2" charset="-122"/>
                <a:ea typeface="楷体_GB2312" pitchFamily="49" charset="-122"/>
              </a:rPr>
              <a:t>(1)</a:t>
            </a:r>
            <a:r>
              <a:rPr lang="zh-CN" altLang="en-US" dirty="0">
                <a:solidFill>
                  <a:srgbClr val="000000"/>
                </a:solidFill>
                <a:latin typeface="宋体" panose="02010600030101010101" pitchFamily="2" charset="-122"/>
                <a:ea typeface="楷体_GB2312" pitchFamily="49" charset="-122"/>
              </a:rPr>
              <a:t>题划分</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根据材料一并结合所学知识即可划分至</a:t>
            </a:r>
            <a:r>
              <a:rPr lang="en-US" altLang="zh-CN">
                <a:solidFill>
                  <a:srgbClr val="000000"/>
                </a:solidFill>
                <a:latin typeface="宋体" panose="02010600030101010101" pitchFamily="2" charset="-122"/>
                <a:ea typeface="楷体_GB2312" pitchFamily="49" charset="-122"/>
              </a:rPr>
              <a:t>1972</a:t>
            </a:r>
            <a:r>
              <a:rPr lang="zh-CN" altLang="en-US" dirty="0">
                <a:solidFill>
                  <a:srgbClr val="000000"/>
                </a:solidFill>
                <a:latin typeface="宋体" panose="02010600030101010101" pitchFamily="2" charset="-122"/>
                <a:ea typeface="楷体_GB2312" pitchFamily="49" charset="-122"/>
              </a:rPr>
              <a:t>年或</a:t>
            </a:r>
            <a:r>
              <a:rPr lang="en-US" altLang="zh-CN">
                <a:solidFill>
                  <a:srgbClr val="000000"/>
                </a:solidFill>
                <a:latin typeface="宋体" panose="02010600030101010101" pitchFamily="2" charset="-122"/>
                <a:ea typeface="楷体_GB2312" pitchFamily="49" charset="-122"/>
              </a:rPr>
              <a:t>1979</a:t>
            </a:r>
            <a:r>
              <a:rPr lang="zh-CN" altLang="en-US" dirty="0">
                <a:solidFill>
                  <a:srgbClr val="000000"/>
                </a:solidFill>
                <a:latin typeface="宋体" panose="02010600030101010101" pitchFamily="2" charset="-122"/>
                <a:ea typeface="楷体_GB2312" pitchFamily="49" charset="-122"/>
              </a:rPr>
              <a:t>年之后。理由</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结合所学知识从中国国际地位、美苏争霸、两国共同利益等方面说明即可。第</a:t>
            </a: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题表现</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根据材料二“中国太大</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无法对它实行孤立</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太强</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无法进行抑制</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太重要</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又无法疏远它</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其市场太有钱可赚</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则更是无法无视”并结合所学知识从发展正常关系、防范与遏制等方面概括美国心态的主要表现。背景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结合所学知识从世界格局变化、美国单极世界的政策、中国综合国力增强、意识形态差异等方面分析。因素</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根据上述材料并结合所学知识从国家利益、战略需求、社会制度、意识形态、国际形势等方面指出影响美国对中国看法的主要因素。</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5618" name="文本框 3055617"/>
          <p:cNvSpPr txBox="1"/>
          <p:nvPr/>
        </p:nvSpPr>
        <p:spPr>
          <a:xfrm>
            <a:off x="241300" y="657225"/>
            <a:ext cx="11634788" cy="6070600"/>
          </a:xfrm>
          <a:prstGeom prst="rect">
            <a:avLst/>
          </a:prstGeom>
          <a:noFill/>
          <a:ln w="9525">
            <a:noFill/>
          </a:ln>
        </p:spPr>
        <p:txBody>
          <a:bodyPr lIns="117176" tIns="58589" rIns="117176" bIns="58589">
            <a:spAutoFit/>
          </a:bodyPr>
          <a:lstStyle/>
          <a:p>
            <a:pPr algn="just" defTabSz="1171575">
              <a:buNone/>
            </a:pPr>
            <a:r>
              <a:rPr lang="zh-CN" altLang="en-US" dirty="0">
                <a:solidFill>
                  <a:srgbClr val="0000FF"/>
                </a:solidFill>
                <a:latin typeface="宋体" panose="02010600030101010101" pitchFamily="2" charset="-122"/>
                <a:ea typeface="楷体_GB2312" pitchFamily="49" charset="-122"/>
              </a:rPr>
              <a:t>答案</a:t>
            </a:r>
            <a:r>
              <a:rPr lang="en-US" altLang="zh-CN">
                <a:solidFill>
                  <a:srgbClr val="0000FF"/>
                </a:solidFill>
                <a:latin typeface="宋体" panose="02010600030101010101" pitchFamily="2" charset="-122"/>
                <a:ea typeface="楷体_GB2312" pitchFamily="49" charset="-122"/>
              </a:rPr>
              <a:t>:</a:t>
            </a:r>
            <a:r>
              <a:rPr lang="en-US" altLang="zh-CN">
                <a:solidFill>
                  <a:srgbClr val="000000"/>
                </a:solidFill>
                <a:latin typeface="宋体" panose="02010600030101010101" pitchFamily="2" charset="-122"/>
                <a:ea typeface="楷体_GB2312" pitchFamily="49" charset="-122"/>
              </a:rPr>
              <a:t>(1)</a:t>
            </a:r>
            <a:r>
              <a:rPr lang="zh-CN" altLang="en-US" dirty="0">
                <a:solidFill>
                  <a:srgbClr val="000000"/>
                </a:solidFill>
                <a:latin typeface="宋体" panose="02010600030101010101" pitchFamily="2" charset="-122"/>
                <a:ea typeface="楷体_GB2312" pitchFamily="49" charset="-122"/>
              </a:rPr>
              <a:t>划分</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重视阶段</a:t>
            </a:r>
            <a:r>
              <a:rPr lang="en-US" altLang="zh-CN">
                <a:solidFill>
                  <a:srgbClr val="000000"/>
                </a:solidFill>
                <a:latin typeface="宋体" panose="02010600030101010101" pitchFamily="2" charset="-122"/>
                <a:ea typeface="楷体_GB2312" pitchFamily="49" charset="-122"/>
              </a:rPr>
              <a:t>(1972</a:t>
            </a:r>
            <a:r>
              <a:rPr lang="zh-CN" altLang="en-US" dirty="0">
                <a:solidFill>
                  <a:srgbClr val="000000"/>
                </a:solidFill>
                <a:latin typeface="宋体" panose="02010600030101010101" pitchFamily="2" charset="-122"/>
                <a:ea typeface="楷体_GB2312" pitchFamily="49" charset="-122"/>
              </a:rPr>
              <a:t>年或</a:t>
            </a:r>
            <a:r>
              <a:rPr lang="en-US" altLang="zh-CN">
                <a:solidFill>
                  <a:srgbClr val="000000"/>
                </a:solidFill>
                <a:latin typeface="宋体" panose="02010600030101010101" pitchFamily="2" charset="-122"/>
                <a:ea typeface="楷体_GB2312" pitchFamily="49" charset="-122"/>
              </a:rPr>
              <a:t>1979</a:t>
            </a:r>
            <a:r>
              <a:rPr lang="zh-CN" altLang="en-US" dirty="0">
                <a:solidFill>
                  <a:srgbClr val="000000"/>
                </a:solidFill>
                <a:latin typeface="宋体" panose="02010600030101010101" pitchFamily="2" charset="-122"/>
                <a:ea typeface="楷体_GB2312" pitchFamily="49" charset="-122"/>
              </a:rPr>
              <a:t>年之后</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a:t>
            </a: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p>
          <a:p>
            <a:pPr algn="just" defTabSz="1171575">
              <a:buNone/>
            </a:pPr>
            <a:r>
              <a:rPr lang="zh-CN" altLang="en-US" dirty="0">
                <a:solidFill>
                  <a:srgbClr val="000000"/>
                </a:solidFill>
                <a:latin typeface="宋体" panose="02010600030101010101" pitchFamily="2" charset="-122"/>
                <a:ea typeface="楷体_GB2312" pitchFamily="49" charset="-122"/>
              </a:rPr>
              <a:t>理由</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中国的国际地位不断提高</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在国际事务中的作用越发重大</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美国孤立中国的政策失败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美苏争霸的需要</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改善中美关系成为两国的共同要求。</a:t>
            </a:r>
            <a:r>
              <a:rPr lang="en-US" altLang="zh-CN">
                <a:solidFill>
                  <a:srgbClr val="000000"/>
                </a:solidFill>
                <a:latin typeface="宋体" panose="02010600030101010101" pitchFamily="2" charset="-122"/>
                <a:ea typeface="楷体_GB2312" pitchFamily="49" charset="-122"/>
              </a:rPr>
              <a:t>(4</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p>
          <a:p>
            <a:pPr algn="just" defTabSz="1171575">
              <a:buNone/>
            </a:pP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表现</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一方面希望与中国发展正常关系</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谋取最大利益</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另一方面又把中国看作潜在对手</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进行防范与遏制。</a:t>
            </a: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p>
          <a:p>
            <a:pPr algn="just" defTabSz="1171575">
              <a:buNone/>
            </a:pPr>
            <a:r>
              <a:rPr lang="zh-CN" altLang="en-US" dirty="0">
                <a:solidFill>
                  <a:srgbClr val="000000"/>
                </a:solidFill>
                <a:latin typeface="宋体" panose="02010600030101010101" pitchFamily="2" charset="-122"/>
                <a:ea typeface="楷体_GB2312" pitchFamily="49" charset="-122"/>
              </a:rPr>
              <a:t>背景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冷战结束</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世界政治、经济格局发生重大变化</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美国成为唯一超级大国</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极力构筑以自己为主导的单极世界</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中国改革开放不断深入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综合国力和国际话语权不断增强</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中美之间社会制度和意识形态上存在着巨大差异。</a:t>
            </a:r>
            <a:r>
              <a:rPr lang="en-US" altLang="zh-CN">
                <a:solidFill>
                  <a:srgbClr val="000000"/>
                </a:solidFill>
                <a:latin typeface="宋体" panose="02010600030101010101" pitchFamily="2" charset="-122"/>
                <a:ea typeface="楷体_GB2312" pitchFamily="49" charset="-122"/>
              </a:rPr>
              <a:t>(5</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p>
          <a:p>
            <a:pPr algn="just" defTabSz="1171575">
              <a:buNone/>
            </a:pPr>
            <a:r>
              <a:rPr lang="zh-CN" altLang="en-US" dirty="0">
                <a:solidFill>
                  <a:srgbClr val="000000"/>
                </a:solidFill>
                <a:latin typeface="宋体" panose="02010600030101010101" pitchFamily="2" charset="-122"/>
                <a:ea typeface="楷体_GB2312" pitchFamily="49" charset="-122"/>
              </a:rPr>
              <a:t>因素</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美国的国家利益及战略需求</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中美之间社会制度、意识形态的差别</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国际形势的发展等。</a:t>
            </a: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6642" name="文本框 3056641"/>
          <p:cNvSpPr txBox="1"/>
          <p:nvPr/>
        </p:nvSpPr>
        <p:spPr>
          <a:xfrm>
            <a:off x="212725" y="681038"/>
            <a:ext cx="13144500" cy="6070600"/>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18.(13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近代以来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民族企业家一直扮演着重要的社会角色。阅读材料</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回答</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问题。</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材料一　第一次世界大战爆发后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远洋运输困难。当时在中国垄断纯碱市场的</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是英国卜内门公司</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于是在中国的英商乘机将纯碱价钱抬高七八倍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甚至捂住不</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卖</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使许多民族布业工厂陷于停顿。当时中国久大精盐公司的创始人范旭东决</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意雪耻制碱</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聚拢了一群跟他意气相投的青年科学家研究制碱工艺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其中就包括</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后来因独创的“侯氏制碱法”而闻名世界的哥伦比亚大学化学博士侯德榜。</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1918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永利制碱公司成立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,1926</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永利生产出纯净洁白的合格碱</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并于当年在</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美国费城举行的万国博览会上荣膺金质奖章</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,1928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永利在英国卜内门公司发</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动的商战中取得胜利</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其后永利碱厂事业蒸蒸日上。后来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范旭东被称为“中国</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7666" name="文本框 3057665"/>
          <p:cNvSpPr txBox="1"/>
          <p:nvPr/>
        </p:nvSpPr>
        <p:spPr>
          <a:xfrm>
            <a:off x="241300" y="738188"/>
            <a:ext cx="11634788" cy="1308100"/>
          </a:xfrm>
          <a:prstGeom prst="rect">
            <a:avLst/>
          </a:prstGeom>
          <a:noFill/>
          <a:ln w="9525">
            <a:noFill/>
          </a:ln>
        </p:spPr>
        <p:txBody>
          <a:bodyPr lIns="117176" tIns="58589" rIns="117176" bIns="58589">
            <a:spAutoFit/>
          </a:bodyPr>
          <a:lstStyle/>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民族化学工业之父”。 </a:t>
            </a:r>
          </a:p>
          <a:p>
            <a:pPr algn="r" defTabSz="1171575"/>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整编自吴晓波著</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跌荡一百年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中国企业</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1870</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1977(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上</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 </a:t>
            </a:r>
            <a:endParaRPr lang="en-US" altLang="zh-CN">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8690" name="文本框 3058689"/>
          <p:cNvSpPr txBox="1"/>
          <p:nvPr/>
        </p:nvSpPr>
        <p:spPr>
          <a:xfrm>
            <a:off x="241300" y="809625"/>
            <a:ext cx="11634788" cy="5475288"/>
          </a:xfrm>
          <a:prstGeom prst="rect">
            <a:avLst/>
          </a:prstGeom>
          <a:noFill/>
          <a:ln w="9525">
            <a:noFill/>
          </a:ln>
        </p:spPr>
        <p:txBody>
          <a:bodyPr lIns="117176" tIns="58589" rIns="117176" bIns="58589">
            <a:spAutoFit/>
          </a:bodyPr>
          <a:lstStyle/>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材料二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1997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高尚全在参加中共十五大报告起草时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有人给中央写信“举报”华为科技公司</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说它姓“资”不姓“社”。理由是</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华为国家没有投资</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是非公有制企业</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又搞了职工持股</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背离了社会主义方向。高尚全敏锐地感觉到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这关系到改革中必须弄清的重大原则和方向。他主动提出去深圳实地调研。 调研的结果令他很兴奋。华为的创始人任正非以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万元起步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国家没有投入一分钱</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企业却给国家创造了巨大的税收和财富</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解决了十几万人的就业</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职工也分享到了发展的成果。这样的企业</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应该是改革的典型啊</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怎么不姓“社”呢</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高尚全认为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它恰恰“回答了什么是社会主义、怎样建设社会主义的问题”。 </a:t>
            </a:r>
          </a:p>
          <a:p>
            <a:pPr algn="r" defTabSz="1171575"/>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摘自李舫主编</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见证</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中国改革开放</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 </a:t>
            </a:r>
            <a:endParaRPr lang="en-US" altLang="zh-CN">
              <a:solidFill>
                <a:srgbClr val="000000"/>
              </a:solidFill>
              <a:latin typeface="宋体" panose="02010600030101010101" pitchFamily="2" charset="-122"/>
              <a:ea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9714" name="文本框 3059713"/>
          <p:cNvSpPr txBox="1"/>
          <p:nvPr/>
        </p:nvSpPr>
        <p:spPr>
          <a:xfrm>
            <a:off x="241300" y="809625"/>
            <a:ext cx="11634788" cy="3094038"/>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根据材料一概括范旭东制碱取得成功的原因</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并结合所学知识简要分析其意义。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(5</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 </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 (2)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根据材料二</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结合所学</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分析高尚全认为华为科技公司“回答了什么是社会主义、怎样建设社会主义的问题”的理由。中共十五大又是如何给以华为科技公司为代表的非公有制企业吃下“定心丸”的</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FF"/>
              </a:solidFill>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0738" name="文本框 3060737"/>
          <p:cNvSpPr txBox="1"/>
          <p:nvPr/>
        </p:nvSpPr>
        <p:spPr>
          <a:xfrm>
            <a:off x="327025" y="681038"/>
            <a:ext cx="13158788" cy="6070600"/>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第</a:t>
            </a:r>
            <a:r>
              <a:rPr lang="en-US" altLang="zh-CN">
                <a:solidFill>
                  <a:srgbClr val="000000"/>
                </a:solidFill>
                <a:latin typeface="宋体" panose="02010600030101010101" pitchFamily="2" charset="-122"/>
                <a:ea typeface="楷体_GB2312" pitchFamily="49" charset="-122"/>
              </a:rPr>
              <a:t>(1)</a:t>
            </a:r>
            <a:r>
              <a:rPr lang="zh-CN" altLang="en-US" dirty="0">
                <a:solidFill>
                  <a:srgbClr val="000000"/>
                </a:solidFill>
                <a:latin typeface="宋体" panose="02010600030101010101" pitchFamily="2" charset="-122"/>
                <a:ea typeface="楷体_GB2312" pitchFamily="49" charset="-122"/>
              </a:rPr>
              <a:t>题第一问原因</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据材料一决意雪耻制碱</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聚拢了一群跟他意气相</a:t>
            </a:r>
          </a:p>
          <a:p>
            <a:pPr algn="just" defTabSz="1171575">
              <a:buNone/>
            </a:pPr>
            <a:r>
              <a:rPr lang="zh-CN" altLang="en-US" dirty="0">
                <a:solidFill>
                  <a:srgbClr val="000000"/>
                </a:solidFill>
                <a:latin typeface="宋体" panose="02010600030101010101" pitchFamily="2" charset="-122"/>
                <a:ea typeface="楷体_GB2312" pitchFamily="49" charset="-122"/>
              </a:rPr>
              <a:t>投的青年科学家可得“实业救国”思想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重视人才。第二问意义</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据材料一“永</a:t>
            </a:r>
          </a:p>
          <a:p>
            <a:pPr algn="just" defTabSz="1171575">
              <a:buNone/>
            </a:pPr>
            <a:r>
              <a:rPr lang="zh-CN" altLang="en-US" dirty="0">
                <a:solidFill>
                  <a:srgbClr val="000000"/>
                </a:solidFill>
                <a:latin typeface="宋体" panose="02010600030101010101" pitchFamily="2" charset="-122"/>
                <a:ea typeface="楷体_GB2312" pitchFamily="49" charset="-122"/>
              </a:rPr>
              <a:t>利碱厂事业蒸蒸日上”可得推动了中国民族化学工业的发展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据材料一“在英</a:t>
            </a:r>
          </a:p>
          <a:p>
            <a:pPr algn="just" defTabSz="1171575">
              <a:buNone/>
            </a:pPr>
            <a:r>
              <a:rPr lang="zh-CN" altLang="en-US" dirty="0">
                <a:solidFill>
                  <a:srgbClr val="000000"/>
                </a:solidFill>
                <a:latin typeface="宋体" panose="02010600030101010101" pitchFamily="2" charset="-122"/>
                <a:ea typeface="楷体_GB2312" pitchFamily="49" charset="-122"/>
              </a:rPr>
              <a:t>国卜内门公司发动的商战中取得胜利”可得在一定程度上抵制了帝国主义对中</a:t>
            </a:r>
          </a:p>
          <a:p>
            <a:pPr algn="just" defTabSz="1171575">
              <a:buNone/>
            </a:pPr>
            <a:r>
              <a:rPr lang="zh-CN" altLang="en-US" dirty="0">
                <a:solidFill>
                  <a:srgbClr val="000000"/>
                </a:solidFill>
                <a:latin typeface="宋体" panose="02010600030101010101" pitchFamily="2" charset="-122"/>
                <a:ea typeface="楷体_GB2312" pitchFamily="49" charset="-122"/>
              </a:rPr>
              <a:t>国的经济侵略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据所学民族工业的意义可得有利于推动其他行业的发展。第</a:t>
            </a:r>
            <a:r>
              <a:rPr lang="en-US" altLang="zh-CN">
                <a:solidFill>
                  <a:srgbClr val="000000"/>
                </a:solidFill>
                <a:latin typeface="宋体" panose="02010600030101010101" pitchFamily="2" charset="-122"/>
                <a:ea typeface="楷体_GB2312" pitchFamily="49" charset="-122"/>
              </a:rPr>
              <a:t>(2)</a:t>
            </a:r>
          </a:p>
          <a:p>
            <a:pPr algn="just" defTabSz="1171575">
              <a:buNone/>
            </a:pPr>
            <a:r>
              <a:rPr lang="zh-CN" altLang="en-US" dirty="0">
                <a:solidFill>
                  <a:srgbClr val="000000"/>
                </a:solidFill>
                <a:latin typeface="宋体" panose="02010600030101010101" pitchFamily="2" charset="-122"/>
                <a:ea typeface="楷体_GB2312" pitchFamily="49" charset="-122"/>
              </a:rPr>
              <a:t>题第一问理由</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结合邓小平“南方谈话”和材料二“企业却给国家创造了巨大</a:t>
            </a:r>
          </a:p>
          <a:p>
            <a:pPr algn="just" defTabSz="1171575">
              <a:buNone/>
            </a:pPr>
            <a:r>
              <a:rPr lang="zh-CN" altLang="en-US" dirty="0">
                <a:solidFill>
                  <a:srgbClr val="000000"/>
                </a:solidFill>
                <a:latin typeface="宋体" panose="02010600030101010101" pitchFamily="2" charset="-122"/>
                <a:ea typeface="楷体_GB2312" pitchFamily="49" charset="-122"/>
              </a:rPr>
              <a:t>的税收和财富</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解决了十几万人的就业</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职工也分享到了发展的成果”可得华为</a:t>
            </a:r>
          </a:p>
          <a:p>
            <a:pPr algn="just" defTabSz="1171575">
              <a:buNone/>
            </a:pPr>
            <a:r>
              <a:rPr lang="zh-CN" altLang="en-US" dirty="0">
                <a:solidFill>
                  <a:srgbClr val="000000"/>
                </a:solidFill>
                <a:latin typeface="宋体" panose="02010600030101010101" pitchFamily="2" charset="-122"/>
                <a:ea typeface="楷体_GB2312" pitchFamily="49" charset="-122"/>
              </a:rPr>
              <a:t>一方面为国家创造了巨大的税收和财富</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另一方面提升了职工的生活水平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这符</a:t>
            </a:r>
          </a:p>
          <a:p>
            <a:pPr algn="just" defTabSz="1171575">
              <a:buNone/>
            </a:pPr>
            <a:r>
              <a:rPr lang="zh-CN" altLang="en-US" dirty="0">
                <a:solidFill>
                  <a:srgbClr val="000000"/>
                </a:solidFill>
                <a:latin typeface="宋体" panose="02010600030101010101" pitchFamily="2" charset="-122"/>
                <a:ea typeface="楷体_GB2312" pitchFamily="49" charset="-122"/>
              </a:rPr>
              <a:t>合邓小平提出的“三个有利于”的判断标准</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也符合邓小平提出的社会主义的</a:t>
            </a:r>
          </a:p>
          <a:p>
            <a:pPr algn="just" defTabSz="1171575">
              <a:buNone/>
            </a:pPr>
            <a:r>
              <a:rPr lang="zh-CN" altLang="en-US" dirty="0">
                <a:solidFill>
                  <a:srgbClr val="000000"/>
                </a:solidFill>
                <a:latin typeface="宋体" panose="02010600030101010101" pitchFamily="2" charset="-122"/>
                <a:ea typeface="楷体_GB2312" pitchFamily="49" charset="-122"/>
              </a:rPr>
              <a:t>本质</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即解放生产力</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发展生产力</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消灭剥削</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消除两极分化</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最终达到共同富裕</a:t>
            </a:r>
            <a:r>
              <a:rPr lang="en-US" altLang="zh-CN">
                <a:solidFill>
                  <a:srgbClr val="000000"/>
                </a:solidFill>
                <a:latin typeface="宋体" panose="02010600030101010101" pitchFamily="2" charset="-122"/>
                <a:ea typeface="楷体_GB2312" pitchFamily="49" charset="-122"/>
              </a:rPr>
              <a:t>; </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62" name="文本框 3061761"/>
          <p:cNvSpPr txBox="1"/>
          <p:nvPr/>
        </p:nvSpPr>
        <p:spPr>
          <a:xfrm>
            <a:off x="241300" y="766763"/>
            <a:ext cx="11634788" cy="2498725"/>
          </a:xfrm>
          <a:prstGeom prst="rect">
            <a:avLst/>
          </a:prstGeom>
          <a:noFill/>
          <a:ln w="9525">
            <a:noFill/>
          </a:ln>
        </p:spPr>
        <p:txBody>
          <a:bodyPr lIns="117176" tIns="58589" rIns="117176" bIns="58589">
            <a:spAutoFit/>
          </a:bodyPr>
          <a:lstStyle/>
          <a:p>
            <a:pPr algn="just" defTabSz="1171575">
              <a:buNone/>
            </a:pPr>
            <a:r>
              <a:rPr lang="zh-CN" altLang="en-US" dirty="0">
                <a:solidFill>
                  <a:srgbClr val="000000"/>
                </a:solidFill>
                <a:latin typeface="宋体" panose="02010600030101010101" pitchFamily="2" charset="-122"/>
                <a:ea typeface="楷体_GB2312" pitchFamily="49" charset="-122"/>
              </a:rPr>
              <a:t>华为科技公司也进一步证明了“科学技术是第一生产力”这一科学论断。第二问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结合中共十五大内容可得中共十五大指出</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公有制为主体、多种所有制经济共同发展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是中国社会主义初级阶段的一项基本经济制度</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非公有制经济是中国社会主义市场经济的重要组成部分。</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2786" name="文本框 3062785"/>
          <p:cNvSpPr txBox="1"/>
          <p:nvPr/>
        </p:nvSpPr>
        <p:spPr>
          <a:xfrm>
            <a:off x="298450" y="695325"/>
            <a:ext cx="13347700" cy="6070600"/>
          </a:xfrm>
          <a:prstGeom prst="rect">
            <a:avLst/>
          </a:prstGeom>
          <a:noFill/>
          <a:ln w="9525">
            <a:noFill/>
          </a:ln>
        </p:spPr>
        <p:txBody>
          <a:bodyPr lIns="117176" tIns="58589" rIns="117176" bIns="58589">
            <a:spAutoFit/>
          </a:bodyPr>
          <a:lstStyle/>
          <a:p>
            <a:pPr algn="just" defTabSz="1171575">
              <a:buNone/>
            </a:pPr>
            <a:r>
              <a:rPr lang="zh-CN" altLang="en-US" dirty="0">
                <a:solidFill>
                  <a:srgbClr val="0000FF"/>
                </a:solidFill>
                <a:latin typeface="宋体" panose="02010600030101010101" pitchFamily="2" charset="-122"/>
                <a:ea typeface="楷体_GB2312" pitchFamily="49" charset="-122"/>
              </a:rPr>
              <a:t>答案</a:t>
            </a:r>
            <a:r>
              <a:rPr lang="en-US" altLang="zh-CN">
                <a:solidFill>
                  <a:srgbClr val="0000FF"/>
                </a:solidFill>
                <a:latin typeface="宋体" panose="02010600030101010101" pitchFamily="2" charset="-122"/>
                <a:ea typeface="楷体_GB2312" pitchFamily="49" charset="-122"/>
              </a:rPr>
              <a:t>:</a:t>
            </a:r>
            <a:r>
              <a:rPr lang="en-US" altLang="zh-CN">
                <a:solidFill>
                  <a:srgbClr val="000000"/>
                </a:solidFill>
                <a:latin typeface="宋体" panose="02010600030101010101" pitchFamily="2" charset="-122"/>
                <a:ea typeface="楷体_GB2312" pitchFamily="49" charset="-122"/>
              </a:rPr>
              <a:t>(1)</a:t>
            </a:r>
            <a:r>
              <a:rPr lang="zh-CN" altLang="en-US" dirty="0">
                <a:solidFill>
                  <a:srgbClr val="000000"/>
                </a:solidFill>
                <a:latin typeface="宋体" panose="02010600030101010101" pitchFamily="2" charset="-122"/>
                <a:ea typeface="楷体_GB2312" pitchFamily="49" charset="-122"/>
              </a:rPr>
              <a:t>原因</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实业救国”思想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或民族主义思想、爱国主义思想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重视人</a:t>
            </a:r>
          </a:p>
          <a:p>
            <a:pPr algn="just" defTabSz="1171575">
              <a:buNone/>
            </a:pPr>
            <a:r>
              <a:rPr lang="zh-CN" altLang="en-US" dirty="0">
                <a:solidFill>
                  <a:srgbClr val="000000"/>
                </a:solidFill>
                <a:latin typeface="宋体" panose="02010600030101010101" pitchFamily="2" charset="-122"/>
                <a:ea typeface="楷体_GB2312" pitchFamily="49" charset="-122"/>
              </a:rPr>
              <a:t>才。</a:t>
            </a: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意义</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推动了中国民族化学工业的发展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在一定程度上抵制了帝国主</a:t>
            </a:r>
          </a:p>
          <a:p>
            <a:pPr algn="just" defTabSz="1171575">
              <a:buNone/>
            </a:pPr>
            <a:r>
              <a:rPr lang="zh-CN" altLang="en-US" dirty="0">
                <a:solidFill>
                  <a:srgbClr val="000000"/>
                </a:solidFill>
                <a:latin typeface="宋体" panose="02010600030101010101" pitchFamily="2" charset="-122"/>
                <a:ea typeface="楷体_GB2312" pitchFamily="49" charset="-122"/>
              </a:rPr>
              <a:t>义对中国的经济侵略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有利于推动其他行业</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织布业</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的发展。</a:t>
            </a:r>
            <a:r>
              <a:rPr lang="en-US" altLang="zh-CN">
                <a:solidFill>
                  <a:srgbClr val="000000"/>
                </a:solidFill>
                <a:latin typeface="宋体" panose="02010600030101010101" pitchFamily="2" charset="-122"/>
                <a:ea typeface="楷体_GB2312" pitchFamily="49" charset="-122"/>
              </a:rPr>
              <a:t>(3</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 </a:t>
            </a:r>
          </a:p>
          <a:p>
            <a:pPr algn="just" defTabSz="1171575">
              <a:buNone/>
            </a:pP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理由</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华为一方面为国家创造了巨大的税收和财富</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另一方面提升了职工的</a:t>
            </a:r>
          </a:p>
          <a:p>
            <a:pPr algn="just" defTabSz="1171575">
              <a:buNone/>
            </a:pPr>
            <a:r>
              <a:rPr lang="zh-CN" altLang="en-US" dirty="0">
                <a:solidFill>
                  <a:srgbClr val="000000"/>
                </a:solidFill>
                <a:latin typeface="宋体" panose="02010600030101010101" pitchFamily="2" charset="-122"/>
                <a:ea typeface="楷体_GB2312" pitchFamily="49" charset="-122"/>
              </a:rPr>
              <a:t>生活水平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这符合邓小平提出的“三个有利于”的判断标准</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也符合邓小平提出</a:t>
            </a:r>
          </a:p>
          <a:p>
            <a:pPr algn="just" defTabSz="1171575">
              <a:buNone/>
            </a:pPr>
            <a:r>
              <a:rPr lang="zh-CN" altLang="en-US" dirty="0">
                <a:solidFill>
                  <a:srgbClr val="000000"/>
                </a:solidFill>
                <a:latin typeface="宋体" panose="02010600030101010101" pitchFamily="2" charset="-122"/>
                <a:ea typeface="楷体_GB2312" pitchFamily="49" charset="-122"/>
              </a:rPr>
              <a:t>的社会主义的本质</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即解放生产力</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发展生产力</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消灭剥削</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消除两极分化</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最终</a:t>
            </a:r>
          </a:p>
          <a:p>
            <a:pPr algn="just" defTabSz="1171575">
              <a:buNone/>
            </a:pPr>
            <a:r>
              <a:rPr lang="zh-CN" altLang="en-US" dirty="0">
                <a:solidFill>
                  <a:srgbClr val="000000"/>
                </a:solidFill>
                <a:latin typeface="宋体" panose="02010600030101010101" pitchFamily="2" charset="-122"/>
                <a:ea typeface="楷体_GB2312" pitchFamily="49" charset="-122"/>
              </a:rPr>
              <a:t>达到共同富裕。华为科技公司也进一步证明了“科学技术是第一生产力”这一</a:t>
            </a:r>
          </a:p>
          <a:p>
            <a:pPr algn="just" defTabSz="1171575">
              <a:buNone/>
            </a:pPr>
            <a:r>
              <a:rPr lang="zh-CN" altLang="en-US" dirty="0">
                <a:solidFill>
                  <a:srgbClr val="000000"/>
                </a:solidFill>
                <a:latin typeface="宋体" panose="02010600030101010101" pitchFamily="2" charset="-122"/>
                <a:ea typeface="楷体_GB2312" pitchFamily="49" charset="-122"/>
              </a:rPr>
              <a:t>科学论断。</a:t>
            </a:r>
            <a:r>
              <a:rPr lang="en-US" altLang="zh-CN">
                <a:solidFill>
                  <a:srgbClr val="000000"/>
                </a:solidFill>
                <a:latin typeface="宋体" panose="02010600030101010101" pitchFamily="2" charset="-122"/>
                <a:ea typeface="楷体_GB2312" pitchFamily="49" charset="-122"/>
              </a:rPr>
              <a:t>(6</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中共十五大指出</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公有制为主体、多种所有制经济共同发展</a:t>
            </a:r>
            <a:r>
              <a:rPr lang="en-US" altLang="zh-CN">
                <a:solidFill>
                  <a:srgbClr val="000000"/>
                </a:solidFill>
                <a:latin typeface="宋体" panose="02010600030101010101" pitchFamily="2" charset="-122"/>
                <a:ea typeface="楷体_GB2312" pitchFamily="49" charset="-122"/>
              </a:rPr>
              <a:t>,</a:t>
            </a:r>
          </a:p>
          <a:p>
            <a:pPr algn="just" defTabSz="1171575">
              <a:buNone/>
            </a:pPr>
            <a:r>
              <a:rPr lang="zh-CN" altLang="en-US" dirty="0">
                <a:solidFill>
                  <a:srgbClr val="000000"/>
                </a:solidFill>
                <a:latin typeface="宋体" panose="02010600030101010101" pitchFamily="2" charset="-122"/>
                <a:ea typeface="楷体_GB2312" pitchFamily="49" charset="-122"/>
              </a:rPr>
              <a:t>是中国社会主义初级阶段的一项基本经济制度</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非公有制经济是中国社会主义</a:t>
            </a:r>
          </a:p>
          <a:p>
            <a:pPr algn="just" defTabSz="1171575">
              <a:buNone/>
            </a:pPr>
            <a:r>
              <a:rPr lang="zh-CN" altLang="en-US" dirty="0">
                <a:solidFill>
                  <a:srgbClr val="000000"/>
                </a:solidFill>
                <a:latin typeface="宋体" panose="02010600030101010101" pitchFamily="2" charset="-122"/>
                <a:ea typeface="楷体_GB2312" pitchFamily="49" charset="-122"/>
              </a:rPr>
              <a:t>市场经济的重要组成部分。</a:t>
            </a: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3810" name="文本框 3063809"/>
          <p:cNvSpPr txBox="1"/>
          <p:nvPr/>
        </p:nvSpPr>
        <p:spPr>
          <a:xfrm>
            <a:off x="241300" y="809625"/>
            <a:ext cx="11634788" cy="3689350"/>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19.(12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阅读下列材料</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回答问题。</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材料　改革开放以来中国舆论信息统计</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局部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endParaRPr lang="en-US" altLang="zh-CN">
              <a:solidFill>
                <a:srgbClr val="000000"/>
              </a:solidFill>
              <a:latin typeface="宋体" panose="02010600030101010101" pitchFamily="2" charset="-122"/>
              <a:ea typeface="Times New Roman" panose="02020603050405020304" pitchFamily="18" charset="0"/>
            </a:endParaRPr>
          </a:p>
        </p:txBody>
      </p:sp>
      <p:graphicFrame>
        <p:nvGraphicFramePr>
          <p:cNvPr id="3063811" name="表格 3063810"/>
          <p:cNvGraphicFramePr/>
          <p:nvPr/>
        </p:nvGraphicFramePr>
        <p:xfrm>
          <a:off x="412750" y="2232025"/>
          <a:ext cx="11160125" cy="4151313"/>
        </p:xfrm>
        <a:graphic>
          <a:graphicData uri="http://schemas.openxmlformats.org/drawingml/2006/table">
            <a:tbl>
              <a:tblPr/>
              <a:tblGrid>
                <a:gridCol w="4224338">
                  <a:extLst>
                    <a:ext uri="{9D8B030D-6E8A-4147-A177-3AD203B41FA5}">
                      <a16:colId xmlns:a16="http://schemas.microsoft.com/office/drawing/2014/main" val="20000"/>
                    </a:ext>
                  </a:extLst>
                </a:gridCol>
                <a:gridCol w="6935787">
                  <a:extLst>
                    <a:ext uri="{9D8B030D-6E8A-4147-A177-3AD203B41FA5}">
                      <a16:colId xmlns:a16="http://schemas.microsoft.com/office/drawing/2014/main" val="20001"/>
                    </a:ext>
                  </a:extLst>
                </a:gridCol>
              </a:tblGrid>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时间</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舆论热词</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09637">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a:latin typeface="宋体" panose="02010600030101010101" pitchFamily="2" charset="-122"/>
                        </a:rPr>
                        <a:t>20</a:t>
                      </a:r>
                      <a:r>
                        <a:rPr lang="zh-CN" altLang="en-US" sz="2600" b="1" dirty="0">
                          <a:latin typeface="宋体" panose="02010600030101010101" pitchFamily="2" charset="-122"/>
                        </a:rPr>
                        <a:t>世纪</a:t>
                      </a:r>
                      <a:r>
                        <a:rPr lang="en-US" altLang="zh-CN" sz="2600" b="1">
                          <a:latin typeface="宋体" panose="02010600030101010101" pitchFamily="2" charset="-122"/>
                        </a:rPr>
                        <a:t>70</a:t>
                      </a:r>
                      <a:r>
                        <a:rPr lang="zh-CN" altLang="en-US" sz="2600" b="1" dirty="0">
                          <a:latin typeface="宋体" panose="02010600030101010101" pitchFamily="2" charset="-122"/>
                        </a:rPr>
                        <a:t>年代末至</a:t>
                      </a:r>
                      <a:r>
                        <a:rPr lang="en-US" altLang="zh-CN" sz="2600" b="1">
                          <a:latin typeface="宋体" panose="02010600030101010101" pitchFamily="2" charset="-122"/>
                        </a:rPr>
                        <a:t>80</a:t>
                      </a:r>
                      <a:r>
                        <a:rPr lang="zh-CN" altLang="en-US" sz="2600" b="1" dirty="0">
                          <a:latin typeface="宋体" panose="02010600030101010101" pitchFamily="2" charset="-122"/>
                        </a:rPr>
                        <a:t>年代初</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两个凡是、实践是检验真理的唯一标准、改革开放</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0963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a:latin typeface="宋体" panose="02010600030101010101" pitchFamily="2" charset="-122"/>
                        </a:rPr>
                        <a:t>20</a:t>
                      </a:r>
                      <a:r>
                        <a:rPr lang="zh-CN" altLang="en-US" sz="2600" b="1" dirty="0">
                          <a:latin typeface="宋体" panose="02010600030101010101" pitchFamily="2" charset="-122"/>
                        </a:rPr>
                        <a:t>世纪</a:t>
                      </a:r>
                      <a:r>
                        <a:rPr lang="en-US" altLang="zh-CN" sz="2600" b="1">
                          <a:latin typeface="宋体" panose="02010600030101010101" pitchFamily="2" charset="-122"/>
                        </a:rPr>
                        <a:t>80</a:t>
                      </a:r>
                      <a:r>
                        <a:rPr lang="zh-CN" altLang="en-US" sz="2600" b="1" dirty="0">
                          <a:latin typeface="宋体" panose="02010600030101010101" pitchFamily="2" charset="-122"/>
                        </a:rPr>
                        <a:t>年代初到</a:t>
                      </a:r>
                      <a:r>
                        <a:rPr lang="en-US" altLang="zh-CN" sz="2600" b="1">
                          <a:latin typeface="宋体" panose="02010600030101010101" pitchFamily="2" charset="-122"/>
                        </a:rPr>
                        <a:t>90</a:t>
                      </a:r>
                      <a:r>
                        <a:rPr lang="zh-CN" altLang="en-US" sz="2600" b="1" dirty="0">
                          <a:latin typeface="宋体" panose="02010600030101010101" pitchFamily="2" charset="-122"/>
                        </a:rPr>
                        <a:t>年代初</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摸着石头过河、包产到户、让一部分人先富起来、先富带动后富、小平您好</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909637">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a:latin typeface="宋体" panose="02010600030101010101" pitchFamily="2" charset="-122"/>
                        </a:rPr>
                        <a:t>20</a:t>
                      </a:r>
                      <a:r>
                        <a:rPr lang="zh-CN" altLang="en-US" sz="2600" b="1" dirty="0">
                          <a:latin typeface="宋体" panose="02010600030101010101" pitchFamily="2" charset="-122"/>
                        </a:rPr>
                        <a:t>世纪</a:t>
                      </a:r>
                      <a:r>
                        <a:rPr lang="en-US" altLang="zh-CN" sz="2600" b="1">
                          <a:latin typeface="宋体" panose="02010600030101010101" pitchFamily="2" charset="-122"/>
                        </a:rPr>
                        <a:t>90</a:t>
                      </a:r>
                      <a:r>
                        <a:rPr lang="zh-CN" altLang="en-US" sz="2600" b="1" dirty="0">
                          <a:latin typeface="宋体" panose="02010600030101010101" pitchFamily="2" charset="-122"/>
                        </a:rPr>
                        <a:t>年代初到</a:t>
                      </a:r>
                      <a:r>
                        <a:rPr lang="en-US" altLang="zh-CN" sz="2600" b="1">
                          <a:latin typeface="宋体" panose="02010600030101010101" pitchFamily="2" charset="-122"/>
                        </a:rPr>
                        <a:t>21</a:t>
                      </a:r>
                      <a:r>
                        <a:rPr lang="zh-CN" altLang="en-US" sz="2600" b="1" dirty="0">
                          <a:latin typeface="宋体" panose="02010600030101010101" pitchFamily="2" charset="-122"/>
                        </a:rPr>
                        <a:t>世纪初</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南方谈话、姓“资”姓“社”、下海、三个有利于、市场经济</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0963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a:latin typeface="宋体" panose="02010600030101010101" pitchFamily="2" charset="-122"/>
                        </a:rPr>
                        <a:t>21</a:t>
                      </a:r>
                      <a:r>
                        <a:rPr lang="zh-CN" altLang="en-US" sz="2600" b="1" dirty="0">
                          <a:latin typeface="宋体" panose="02010600030101010101" pitchFamily="2" charset="-122"/>
                        </a:rPr>
                        <a:t>世纪初至今</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网购、互联网</a:t>
                      </a:r>
                      <a:r>
                        <a:rPr lang="en-US" altLang="zh-CN" sz="2600" b="1">
                          <a:latin typeface="宋体" panose="02010600030101010101" pitchFamily="2" charset="-122"/>
                        </a:rPr>
                        <a:t>+</a:t>
                      </a:r>
                      <a:r>
                        <a:rPr lang="zh-CN" altLang="en-US" sz="2600" b="1" dirty="0">
                          <a:latin typeface="宋体" panose="02010600030101010101" pitchFamily="2" charset="-122"/>
                        </a:rPr>
                        <a:t>、全面小康、中国梦、一带一路</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4834" name="文本框 3064833"/>
          <p:cNvSpPr txBox="1"/>
          <p:nvPr/>
        </p:nvSpPr>
        <p:spPr>
          <a:xfrm>
            <a:off x="241300" y="809625"/>
            <a:ext cx="11634788" cy="4284663"/>
          </a:xfrm>
          <a:prstGeom prst="rect">
            <a:avLst/>
          </a:prstGeom>
          <a:noFill/>
          <a:ln w="9525">
            <a:noFill/>
          </a:ln>
        </p:spPr>
        <p:txBody>
          <a:bodyPr lIns="117176" tIns="58589" rIns="117176" bIns="58589">
            <a:spAutoFit/>
          </a:bodyPr>
          <a:lstStyle/>
          <a:p>
            <a:pPr algn="just" defTabSz="1171575">
              <a:buNone/>
            </a:pP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根据材料并结合所学中国现代史知识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对表中的内容提出自己的看法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并予以说明。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要求</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看法具体明确</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说明须史论结合</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FF"/>
              </a:solidFill>
              <a:latin typeface="宋体" panose="02010600030101010101" pitchFamily="2" charset="-122"/>
              <a:ea typeface="楷体_GB2312" pitchFamily="49" charset="-122"/>
            </a:endParaRPr>
          </a:p>
          <a:p>
            <a:pPr algn="just" defTabSz="1171575">
              <a:buNone/>
            </a:pPr>
            <a:r>
              <a:rPr lang="zh-CN" altLang="en-US">
                <a:solidFill>
                  <a:srgbClr val="0000FF"/>
                </a:solidFill>
                <a:latin typeface="楷体_GB2312" pitchFamily="49" charset="-122"/>
                <a:ea typeface="楷体_GB2312" pitchFamily="49" charset="-122"/>
              </a:rPr>
              <a:t>【</a:t>
            </a:r>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舆论反映时代特征。改革开放前</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以阶级斗争为纲</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个人崇拜</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中共十一届三中全会后</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改革开放由试点到推广</a:t>
            </a:r>
            <a:r>
              <a:rPr lang="en-US" altLang="zh-CN">
                <a:solidFill>
                  <a:srgbClr val="000000"/>
                </a:solidFill>
                <a:latin typeface="楷体_GB2312" pitchFamily="49" charset="-122"/>
                <a:ea typeface="楷体_GB2312" pitchFamily="49" charset="-122"/>
              </a:rPr>
              <a:t>;20</a:t>
            </a:r>
            <a:r>
              <a:rPr lang="zh-CN" altLang="en-US" dirty="0">
                <a:solidFill>
                  <a:srgbClr val="000000"/>
                </a:solidFill>
                <a:latin typeface="楷体_GB2312" pitchFamily="49" charset="-122"/>
                <a:ea typeface="楷体_GB2312" pitchFamily="49" charset="-122"/>
              </a:rPr>
              <a:t>世纪</a:t>
            </a:r>
            <a:r>
              <a:rPr lang="en-US" altLang="zh-CN">
                <a:solidFill>
                  <a:srgbClr val="000000"/>
                </a:solidFill>
                <a:latin typeface="楷体_GB2312" pitchFamily="49" charset="-122"/>
                <a:ea typeface="楷体_GB2312" pitchFamily="49" charset="-122"/>
              </a:rPr>
              <a:t>90</a:t>
            </a:r>
            <a:r>
              <a:rPr lang="zh-CN" altLang="en-US" dirty="0">
                <a:solidFill>
                  <a:srgbClr val="000000"/>
                </a:solidFill>
                <a:latin typeface="楷体_GB2312" pitchFamily="49" charset="-122"/>
                <a:ea typeface="楷体_GB2312" pitchFamily="49" charset="-122"/>
              </a:rPr>
              <a:t>年代后</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改革开放进一步深入</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取得巨大的成果</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中共十四大推动经济体制改革进一步深化</a:t>
            </a:r>
            <a:r>
              <a:rPr lang="en-US" altLang="zh-CN">
                <a:solidFill>
                  <a:srgbClr val="000000"/>
                </a:solidFill>
                <a:latin typeface="楷体_GB2312" pitchFamily="49" charset="-122"/>
                <a:ea typeface="楷体_GB2312" pitchFamily="49" charset="-122"/>
              </a:rPr>
              <a:t>;21</a:t>
            </a:r>
            <a:r>
              <a:rPr lang="zh-CN" altLang="en-US" dirty="0">
                <a:solidFill>
                  <a:srgbClr val="000000"/>
                </a:solidFill>
                <a:latin typeface="楷体_GB2312" pitchFamily="49" charset="-122"/>
                <a:ea typeface="楷体_GB2312" pitchFamily="49" charset="-122"/>
              </a:rPr>
              <a:t>世纪至今</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网络时代</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电子购物</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中国梦不断实现</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发展的中国影响世界</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一带一路”展现大国力量。可从上述方面进行解答。</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6483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5858" name="文本框 3065857"/>
          <p:cNvSpPr txBox="1"/>
          <p:nvPr/>
        </p:nvSpPr>
        <p:spPr>
          <a:xfrm>
            <a:off x="298450" y="981075"/>
            <a:ext cx="11634788" cy="5475288"/>
          </a:xfrm>
          <a:prstGeom prst="rect">
            <a:avLst/>
          </a:prstGeom>
          <a:noFill/>
          <a:ln w="9525">
            <a:noFill/>
          </a:ln>
        </p:spPr>
        <p:txBody>
          <a:bodyPr lIns="117176" tIns="58589" rIns="117176" bIns="58589">
            <a:spAutoFit/>
          </a:bodyPr>
          <a:lstStyle/>
          <a:p>
            <a:pPr algn="just" defTabSz="1171575">
              <a:buNone/>
            </a:pPr>
            <a:r>
              <a:rPr lang="zh-CN" altLang="en-US" dirty="0">
                <a:solidFill>
                  <a:srgbClr val="0000FF"/>
                </a:solidFill>
                <a:latin typeface="宋体" panose="02010600030101010101" pitchFamily="2" charset="-122"/>
                <a:ea typeface="楷体_GB2312" pitchFamily="49" charset="-122"/>
              </a:rPr>
              <a:t>答案</a:t>
            </a:r>
            <a:r>
              <a:rPr lang="en-US" altLang="zh-CN">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示例一 </a:t>
            </a:r>
          </a:p>
          <a:p>
            <a:pPr algn="just" defTabSz="1171575">
              <a:buNone/>
            </a:pPr>
            <a:r>
              <a:rPr lang="zh-CN" altLang="en-US" dirty="0">
                <a:solidFill>
                  <a:srgbClr val="000000"/>
                </a:solidFill>
                <a:latin typeface="宋体" panose="02010600030101010101" pitchFamily="2" charset="-122"/>
                <a:ea typeface="楷体_GB2312" pitchFamily="49" charset="-122"/>
              </a:rPr>
              <a:t>看法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舆论热词与时代背景息息相关。</a:t>
            </a: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 </a:t>
            </a:r>
          </a:p>
          <a:p>
            <a:pPr algn="just" defTabSz="1171575">
              <a:buNone/>
            </a:pPr>
            <a:r>
              <a:rPr lang="zh-CN" altLang="en-US" dirty="0">
                <a:solidFill>
                  <a:srgbClr val="000000"/>
                </a:solidFill>
                <a:latin typeface="宋体" panose="02010600030101010101" pitchFamily="2" charset="-122"/>
                <a:ea typeface="楷体_GB2312" pitchFamily="49" charset="-122"/>
              </a:rPr>
              <a:t>说明</a:t>
            </a:r>
            <a:r>
              <a:rPr lang="en-US" altLang="zh-CN">
                <a:solidFill>
                  <a:srgbClr val="000000"/>
                </a:solidFill>
                <a:latin typeface="宋体" panose="02010600030101010101" pitchFamily="2" charset="-122"/>
                <a:ea typeface="楷体_GB2312" pitchFamily="49" charset="-122"/>
              </a:rPr>
              <a:t>:20</a:t>
            </a:r>
            <a:r>
              <a:rPr lang="zh-CN" altLang="en-US" dirty="0">
                <a:solidFill>
                  <a:srgbClr val="000000"/>
                </a:solidFill>
                <a:latin typeface="宋体" panose="02010600030101010101" pitchFamily="2" charset="-122"/>
                <a:ea typeface="楷体_GB2312" pitchFamily="49" charset="-122"/>
              </a:rPr>
              <a:t>世纪</a:t>
            </a:r>
            <a:r>
              <a:rPr lang="en-US" altLang="zh-CN">
                <a:solidFill>
                  <a:srgbClr val="000000"/>
                </a:solidFill>
                <a:latin typeface="宋体" panose="02010600030101010101" pitchFamily="2" charset="-122"/>
                <a:ea typeface="楷体_GB2312" pitchFamily="49" charset="-122"/>
              </a:rPr>
              <a:t>70</a:t>
            </a:r>
            <a:r>
              <a:rPr lang="zh-CN" altLang="en-US" dirty="0">
                <a:solidFill>
                  <a:srgbClr val="000000"/>
                </a:solidFill>
                <a:latin typeface="宋体" panose="02010600030101010101" pitchFamily="2" charset="-122"/>
                <a:ea typeface="楷体_GB2312" pitchFamily="49" charset="-122"/>
              </a:rPr>
              <a:t>年代末</a:t>
            </a:r>
            <a:r>
              <a:rPr lang="en-US" altLang="zh-CN">
                <a:solidFill>
                  <a:srgbClr val="000000"/>
                </a:solidFill>
                <a:latin typeface="宋体" panose="02010600030101010101" pitchFamily="2" charset="-122"/>
                <a:ea typeface="楷体_GB2312" pitchFamily="49" charset="-122"/>
              </a:rPr>
              <a:t>80</a:t>
            </a:r>
            <a:r>
              <a:rPr lang="zh-CN" altLang="en-US" dirty="0">
                <a:solidFill>
                  <a:srgbClr val="000000"/>
                </a:solidFill>
                <a:latin typeface="宋体" panose="02010600030101010101" pitchFamily="2" charset="-122"/>
                <a:ea typeface="楷体_GB2312" pitchFamily="49" charset="-122"/>
              </a:rPr>
              <a:t>年代初</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文化大革命”结束</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中共十一届三中全会的召开实现了伟大历史转折</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中国开始改革开放</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舆论热词呈现出反思“文化大革命”的特征</a:t>
            </a:r>
            <a:r>
              <a:rPr lang="en-US" altLang="zh-CN">
                <a:solidFill>
                  <a:srgbClr val="000000"/>
                </a:solidFill>
                <a:latin typeface="宋体" panose="02010600030101010101" pitchFamily="2" charset="-122"/>
                <a:ea typeface="楷体_GB2312" pitchFamily="49" charset="-122"/>
              </a:rPr>
              <a:t>;20</a:t>
            </a:r>
            <a:r>
              <a:rPr lang="zh-CN" altLang="en-US" dirty="0">
                <a:solidFill>
                  <a:srgbClr val="000000"/>
                </a:solidFill>
                <a:latin typeface="宋体" panose="02010600030101010101" pitchFamily="2" charset="-122"/>
                <a:ea typeface="楷体_GB2312" pitchFamily="49" charset="-122"/>
              </a:rPr>
              <a:t>世纪</a:t>
            </a:r>
            <a:r>
              <a:rPr lang="en-US" altLang="zh-CN">
                <a:solidFill>
                  <a:srgbClr val="000000"/>
                </a:solidFill>
                <a:latin typeface="宋体" panose="02010600030101010101" pitchFamily="2" charset="-122"/>
                <a:ea typeface="楷体_GB2312" pitchFamily="49" charset="-122"/>
              </a:rPr>
              <a:t>80</a:t>
            </a:r>
            <a:r>
              <a:rPr lang="zh-CN" altLang="en-US" dirty="0">
                <a:solidFill>
                  <a:srgbClr val="000000"/>
                </a:solidFill>
                <a:latin typeface="宋体" panose="02010600030101010101" pitchFamily="2" charset="-122"/>
                <a:ea typeface="楷体_GB2312" pitchFamily="49" charset="-122"/>
              </a:rPr>
              <a:t>年代初到</a:t>
            </a:r>
            <a:r>
              <a:rPr lang="en-US" altLang="zh-CN">
                <a:solidFill>
                  <a:srgbClr val="000000"/>
                </a:solidFill>
                <a:latin typeface="宋体" panose="02010600030101010101" pitchFamily="2" charset="-122"/>
                <a:ea typeface="楷体_GB2312" pitchFamily="49" charset="-122"/>
              </a:rPr>
              <a:t>90</a:t>
            </a:r>
            <a:r>
              <a:rPr lang="zh-CN" altLang="en-US" dirty="0">
                <a:solidFill>
                  <a:srgbClr val="000000"/>
                </a:solidFill>
                <a:latin typeface="宋体" panose="02010600030101010101" pitchFamily="2" charset="-122"/>
                <a:ea typeface="楷体_GB2312" pitchFamily="49" charset="-122"/>
              </a:rPr>
              <a:t>年代初</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邓小平领导改革开放</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中国经济有较大发展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舆论热词反映出改革从农村到城市逐步展开的历史进程</a:t>
            </a:r>
            <a:r>
              <a:rPr lang="en-US" altLang="zh-CN">
                <a:solidFill>
                  <a:srgbClr val="000000"/>
                </a:solidFill>
                <a:latin typeface="宋体" panose="02010600030101010101" pitchFamily="2" charset="-122"/>
                <a:ea typeface="楷体_GB2312" pitchFamily="49" charset="-122"/>
              </a:rPr>
              <a:t>;20</a:t>
            </a:r>
            <a:r>
              <a:rPr lang="zh-CN" altLang="en-US" dirty="0">
                <a:solidFill>
                  <a:srgbClr val="000000"/>
                </a:solidFill>
                <a:latin typeface="宋体" panose="02010600030101010101" pitchFamily="2" charset="-122"/>
                <a:ea typeface="楷体_GB2312" pitchFamily="49" charset="-122"/>
              </a:rPr>
              <a:t>世纪</a:t>
            </a:r>
            <a:r>
              <a:rPr lang="en-US" altLang="zh-CN">
                <a:solidFill>
                  <a:srgbClr val="000000"/>
                </a:solidFill>
                <a:latin typeface="宋体" panose="02010600030101010101" pitchFamily="2" charset="-122"/>
                <a:ea typeface="楷体_GB2312" pitchFamily="49" charset="-122"/>
              </a:rPr>
              <a:t>90</a:t>
            </a:r>
            <a:r>
              <a:rPr lang="zh-CN" altLang="en-US" dirty="0">
                <a:solidFill>
                  <a:srgbClr val="000000"/>
                </a:solidFill>
                <a:latin typeface="宋体" panose="02010600030101010101" pitchFamily="2" charset="-122"/>
                <a:ea typeface="楷体_GB2312" pitchFamily="49" charset="-122"/>
              </a:rPr>
              <a:t>年代初到</a:t>
            </a:r>
            <a:r>
              <a:rPr lang="en-US" altLang="zh-CN">
                <a:solidFill>
                  <a:srgbClr val="000000"/>
                </a:solidFill>
                <a:latin typeface="宋体" panose="02010600030101010101" pitchFamily="2" charset="-122"/>
                <a:ea typeface="楷体_GB2312" pitchFamily="49" charset="-122"/>
              </a:rPr>
              <a:t>21</a:t>
            </a:r>
            <a:r>
              <a:rPr lang="zh-CN" altLang="en-US" dirty="0">
                <a:solidFill>
                  <a:srgbClr val="000000"/>
                </a:solidFill>
                <a:latin typeface="宋体" panose="02010600030101010101" pitchFamily="2" charset="-122"/>
                <a:ea typeface="楷体_GB2312" pitchFamily="49" charset="-122"/>
              </a:rPr>
              <a:t>世纪初</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舆论热词反映出邓小平南方谈话进一步解放思想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中共十四大明确提出建立社会主义市场经济体制的改革目标</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改革开放深化</a:t>
            </a:r>
            <a:r>
              <a:rPr lang="en-US" altLang="zh-CN">
                <a:solidFill>
                  <a:srgbClr val="000000"/>
                </a:solidFill>
                <a:latin typeface="宋体" panose="02010600030101010101" pitchFamily="2" charset="-122"/>
                <a:ea typeface="楷体_GB2312" pitchFamily="49" charset="-122"/>
              </a:rPr>
              <a:t>;21</a:t>
            </a:r>
            <a:r>
              <a:rPr lang="zh-CN" altLang="en-US" dirty="0">
                <a:solidFill>
                  <a:srgbClr val="000000"/>
                </a:solidFill>
                <a:latin typeface="宋体" panose="02010600030101010101" pitchFamily="2" charset="-122"/>
                <a:ea typeface="楷体_GB2312" pitchFamily="49" charset="-122"/>
              </a:rPr>
              <a:t>世纪初至今</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在中国共产党领导下</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进一步深化改革开放</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科技发展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社会主义建设取得重大</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6882" name="文本框 3066881"/>
          <p:cNvSpPr txBox="1"/>
          <p:nvPr/>
        </p:nvSpPr>
        <p:spPr>
          <a:xfrm>
            <a:off x="241300" y="809625"/>
            <a:ext cx="11634788" cy="3094038"/>
          </a:xfrm>
          <a:prstGeom prst="rect">
            <a:avLst/>
          </a:prstGeom>
          <a:noFill/>
          <a:ln w="9525">
            <a:noFill/>
          </a:ln>
        </p:spPr>
        <p:txBody>
          <a:bodyPr lIns="117176" tIns="58589" rIns="117176" bIns="58589">
            <a:spAutoFit/>
          </a:bodyPr>
          <a:lstStyle/>
          <a:p>
            <a:pPr algn="just" defTabSz="1171575">
              <a:buNone/>
            </a:pPr>
            <a:r>
              <a:rPr lang="zh-CN" altLang="en-US" dirty="0">
                <a:solidFill>
                  <a:srgbClr val="000000"/>
                </a:solidFill>
                <a:latin typeface="宋体" panose="02010600030101010101" pitchFamily="2" charset="-122"/>
                <a:ea typeface="楷体_GB2312" pitchFamily="49" charset="-122"/>
              </a:rPr>
              <a:t>成就</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为实现两个一百年的奋斗目标继续努力</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舆论热词打上了鲜明的时代烙印。</a:t>
            </a:r>
            <a:r>
              <a:rPr lang="en-US" altLang="zh-CN">
                <a:solidFill>
                  <a:srgbClr val="000000"/>
                </a:solidFill>
                <a:latin typeface="宋体" panose="02010600030101010101" pitchFamily="2" charset="-122"/>
                <a:ea typeface="楷体_GB2312" pitchFamily="49" charset="-122"/>
              </a:rPr>
              <a:t>(8</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 </a:t>
            </a:r>
          </a:p>
          <a:p>
            <a:pPr algn="just" defTabSz="1171575">
              <a:buNone/>
            </a:pPr>
            <a:r>
              <a:rPr lang="zh-CN" altLang="en-US" dirty="0">
                <a:solidFill>
                  <a:srgbClr val="000000"/>
                </a:solidFill>
                <a:latin typeface="宋体" panose="02010600030101010101" pitchFamily="2" charset="-122"/>
                <a:ea typeface="楷体_GB2312" pitchFamily="49" charset="-122"/>
              </a:rPr>
              <a:t>综上所述</a:t>
            </a:r>
            <a:r>
              <a:rPr lang="en-US" altLang="zh-CN">
                <a:solidFill>
                  <a:srgbClr val="000000"/>
                </a:solidFill>
                <a:latin typeface="宋体" panose="02010600030101010101" pitchFamily="2" charset="-122"/>
                <a:ea typeface="楷体_GB2312" pitchFamily="49" charset="-122"/>
              </a:rPr>
              <a:t>,20</a:t>
            </a:r>
            <a:r>
              <a:rPr lang="zh-CN" altLang="en-US" dirty="0">
                <a:solidFill>
                  <a:srgbClr val="000000"/>
                </a:solidFill>
                <a:latin typeface="宋体" panose="02010600030101010101" pitchFamily="2" charset="-122"/>
                <a:ea typeface="楷体_GB2312" pitchFamily="49" charset="-122"/>
              </a:rPr>
              <a:t>世纪</a:t>
            </a:r>
            <a:r>
              <a:rPr lang="en-US" altLang="zh-CN">
                <a:solidFill>
                  <a:srgbClr val="000000"/>
                </a:solidFill>
                <a:latin typeface="宋体" panose="02010600030101010101" pitchFamily="2" charset="-122"/>
                <a:ea typeface="楷体_GB2312" pitchFamily="49" charset="-122"/>
              </a:rPr>
              <a:t>70</a:t>
            </a:r>
            <a:r>
              <a:rPr lang="zh-CN" altLang="en-US" dirty="0">
                <a:solidFill>
                  <a:srgbClr val="000000"/>
                </a:solidFill>
                <a:latin typeface="宋体" panose="02010600030101010101" pitchFamily="2" charset="-122"/>
                <a:ea typeface="楷体_GB2312" pitchFamily="49" charset="-122"/>
              </a:rPr>
              <a:t>年代末以来的舆论信息反映了中国改革开放后社会的发展变化</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是社会存在的反映。</a:t>
            </a: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 </a:t>
            </a:r>
          </a:p>
          <a:p>
            <a:pPr algn="just" defTabSz="1171575">
              <a:buNone/>
            </a:pPr>
            <a:endParaRPr lang="en-US" altLang="zh-CN">
              <a:solidFill>
                <a:srgbClr val="000000"/>
              </a:solidFill>
              <a:latin typeface="宋体" panose="02010600030101010101" pitchFamily="2"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7906" name="文本框 3067905"/>
          <p:cNvSpPr txBox="1"/>
          <p:nvPr/>
        </p:nvSpPr>
        <p:spPr>
          <a:xfrm>
            <a:off x="255588" y="709613"/>
            <a:ext cx="11634787" cy="5984875"/>
          </a:xfrm>
          <a:prstGeom prst="rect">
            <a:avLst/>
          </a:prstGeom>
          <a:noFill/>
          <a:ln w="9525">
            <a:noFill/>
          </a:ln>
        </p:spPr>
        <p:txBody>
          <a:bodyPr lIns="117176" tIns="58589" rIns="117176" bIns="58589">
            <a:spAutoFit/>
          </a:bodyPr>
          <a:lstStyle/>
          <a:p>
            <a:pPr algn="just" defTabSz="1171575">
              <a:lnSpc>
                <a:spcPct val="140000"/>
              </a:lnSpc>
              <a:buNone/>
            </a:pPr>
            <a:r>
              <a:rPr lang="zh-CN" altLang="en-US" sz="2500" dirty="0">
                <a:solidFill>
                  <a:srgbClr val="000000"/>
                </a:solidFill>
                <a:latin typeface="宋体" panose="02010600030101010101" pitchFamily="2" charset="-122"/>
                <a:ea typeface="楷体_GB2312" pitchFamily="49" charset="-122"/>
              </a:rPr>
              <a:t>示例二 </a:t>
            </a:r>
          </a:p>
          <a:p>
            <a:pPr algn="just" defTabSz="1171575">
              <a:lnSpc>
                <a:spcPct val="140000"/>
              </a:lnSpc>
              <a:buNone/>
            </a:pPr>
            <a:r>
              <a:rPr lang="zh-CN" altLang="en-US" sz="2500" dirty="0">
                <a:solidFill>
                  <a:srgbClr val="000000"/>
                </a:solidFill>
                <a:latin typeface="宋体" panose="02010600030101010101" pitchFamily="2" charset="-122"/>
                <a:ea typeface="楷体_GB2312" pitchFamily="49" charset="-122"/>
              </a:rPr>
              <a:t>看法</a:t>
            </a:r>
            <a:r>
              <a:rPr lang="en-US" altLang="zh-CN" sz="2500">
                <a:solidFill>
                  <a:srgbClr val="000000"/>
                </a:solidFill>
                <a:latin typeface="宋体" panose="02010600030101010101" pitchFamily="2" charset="-122"/>
                <a:ea typeface="楷体_GB2312" pitchFamily="49" charset="-122"/>
              </a:rPr>
              <a:t>:20</a:t>
            </a:r>
            <a:r>
              <a:rPr lang="zh-CN" altLang="en-US" sz="2500" dirty="0">
                <a:solidFill>
                  <a:srgbClr val="000000"/>
                </a:solidFill>
                <a:latin typeface="宋体" panose="02010600030101010101" pitchFamily="2" charset="-122"/>
                <a:ea typeface="楷体_GB2312" pitchFamily="49" charset="-122"/>
              </a:rPr>
              <a:t>世纪</a:t>
            </a:r>
            <a:r>
              <a:rPr lang="en-US" altLang="zh-CN" sz="2500">
                <a:solidFill>
                  <a:srgbClr val="000000"/>
                </a:solidFill>
                <a:latin typeface="宋体" panose="02010600030101010101" pitchFamily="2" charset="-122"/>
                <a:ea typeface="楷体_GB2312" pitchFamily="49" charset="-122"/>
              </a:rPr>
              <a:t>70</a:t>
            </a:r>
            <a:r>
              <a:rPr lang="zh-CN" altLang="en-US" sz="2500" dirty="0">
                <a:solidFill>
                  <a:srgbClr val="000000"/>
                </a:solidFill>
                <a:latin typeface="宋体" panose="02010600030101010101" pitchFamily="2" charset="-122"/>
                <a:ea typeface="楷体_GB2312" pitchFamily="49" charset="-122"/>
              </a:rPr>
              <a:t>年代末</a:t>
            </a:r>
            <a:r>
              <a:rPr lang="en-US" altLang="zh-CN" sz="2500">
                <a:solidFill>
                  <a:srgbClr val="000000"/>
                </a:solidFill>
                <a:latin typeface="宋体" panose="02010600030101010101" pitchFamily="2" charset="-122"/>
                <a:ea typeface="楷体_GB2312" pitchFamily="49" charset="-122"/>
              </a:rPr>
              <a:t>80</a:t>
            </a:r>
            <a:r>
              <a:rPr lang="zh-CN" altLang="en-US" sz="2500" dirty="0">
                <a:solidFill>
                  <a:srgbClr val="000000"/>
                </a:solidFill>
                <a:latin typeface="宋体" panose="02010600030101010101" pitchFamily="2" charset="-122"/>
                <a:ea typeface="楷体_GB2312" pitchFamily="49" charset="-122"/>
              </a:rPr>
              <a:t>年代初的舆论热词反映了中国转折关头的历史巨变。									</a:t>
            </a:r>
            <a:r>
              <a:rPr lang="en-US" altLang="zh-CN" sz="2500">
                <a:solidFill>
                  <a:srgbClr val="000000"/>
                </a:solidFill>
                <a:latin typeface="宋体" panose="02010600030101010101" pitchFamily="2" charset="-122"/>
                <a:ea typeface="楷体_GB2312" pitchFamily="49" charset="-122"/>
              </a:rPr>
              <a:t>(2</a:t>
            </a:r>
            <a:r>
              <a:rPr lang="zh-CN" altLang="en-US" sz="2500" dirty="0">
                <a:solidFill>
                  <a:srgbClr val="000000"/>
                </a:solidFill>
                <a:latin typeface="宋体" panose="02010600030101010101" pitchFamily="2" charset="-122"/>
                <a:ea typeface="楷体_GB2312" pitchFamily="49" charset="-122"/>
              </a:rPr>
              <a:t>分</a:t>
            </a:r>
            <a:r>
              <a:rPr lang="en-US" altLang="zh-CN" sz="2500">
                <a:solidFill>
                  <a:srgbClr val="000000"/>
                </a:solidFill>
                <a:latin typeface="宋体" panose="02010600030101010101" pitchFamily="2" charset="-122"/>
                <a:ea typeface="楷体_GB2312" pitchFamily="49" charset="-122"/>
              </a:rPr>
              <a:t>) </a:t>
            </a:r>
          </a:p>
          <a:p>
            <a:pPr algn="just" defTabSz="1171575">
              <a:lnSpc>
                <a:spcPct val="140000"/>
              </a:lnSpc>
              <a:buNone/>
            </a:pPr>
            <a:r>
              <a:rPr lang="zh-CN" altLang="en-US" sz="2500" dirty="0">
                <a:solidFill>
                  <a:srgbClr val="000000"/>
                </a:solidFill>
                <a:latin typeface="宋体" panose="02010600030101010101" pitchFamily="2" charset="-122"/>
                <a:ea typeface="楷体_GB2312" pitchFamily="49" charset="-122"/>
              </a:rPr>
              <a:t>说明</a:t>
            </a:r>
            <a:r>
              <a:rPr lang="en-US" altLang="zh-CN" sz="2500">
                <a:solidFill>
                  <a:srgbClr val="000000"/>
                </a:solidFill>
                <a:latin typeface="宋体" panose="02010600030101010101" pitchFamily="2" charset="-122"/>
                <a:ea typeface="楷体_GB2312" pitchFamily="49" charset="-122"/>
              </a:rPr>
              <a:t>:“</a:t>
            </a:r>
            <a:r>
              <a:rPr lang="zh-CN" altLang="en-US" sz="2500" dirty="0">
                <a:solidFill>
                  <a:srgbClr val="000000"/>
                </a:solidFill>
                <a:latin typeface="宋体" panose="02010600030101010101" pitchFamily="2" charset="-122"/>
                <a:ea typeface="楷体_GB2312" pitchFamily="49" charset="-122"/>
              </a:rPr>
              <a:t>文化大革命”结束后</a:t>
            </a:r>
            <a:r>
              <a:rPr lang="en-US" altLang="zh-CN" sz="2500">
                <a:solidFill>
                  <a:srgbClr val="000000"/>
                </a:solidFill>
                <a:latin typeface="宋体" panose="02010600030101010101" pitchFamily="2" charset="-122"/>
                <a:ea typeface="楷体_GB2312" pitchFamily="49" charset="-122"/>
              </a:rPr>
              <a:t>,“</a:t>
            </a:r>
            <a:r>
              <a:rPr lang="zh-CN" altLang="en-US" sz="2500" dirty="0">
                <a:solidFill>
                  <a:srgbClr val="000000"/>
                </a:solidFill>
                <a:latin typeface="宋体" panose="02010600030101010101" pitchFamily="2" charset="-122"/>
                <a:ea typeface="楷体_GB2312" pitchFamily="49" charset="-122"/>
              </a:rPr>
              <a:t>两个凡是”的错误观点禁锢着人们的思想。在此背景下</a:t>
            </a:r>
            <a:r>
              <a:rPr lang="en-US" altLang="zh-CN" sz="2500">
                <a:solidFill>
                  <a:srgbClr val="000000"/>
                </a:solidFill>
                <a:latin typeface="宋体" panose="02010600030101010101" pitchFamily="2" charset="-122"/>
                <a:ea typeface="楷体_GB2312" pitchFamily="49" charset="-122"/>
              </a:rPr>
              <a:t>,</a:t>
            </a:r>
            <a:r>
              <a:rPr lang="zh-CN" altLang="en-US" sz="2500" dirty="0">
                <a:solidFill>
                  <a:srgbClr val="000000"/>
                </a:solidFill>
                <a:latin typeface="宋体" panose="02010600030101010101" pitchFamily="2" charset="-122"/>
                <a:ea typeface="楷体_GB2312" pitchFamily="49" charset="-122"/>
              </a:rPr>
              <a:t>思想理论界展开了“真理标准问题的大讨论”</a:t>
            </a:r>
            <a:r>
              <a:rPr lang="en-US" altLang="zh-CN" sz="2500">
                <a:solidFill>
                  <a:srgbClr val="000000"/>
                </a:solidFill>
                <a:latin typeface="宋体" panose="02010600030101010101" pitchFamily="2" charset="-122"/>
                <a:ea typeface="楷体_GB2312" pitchFamily="49" charset="-122"/>
              </a:rPr>
              <a:t>,</a:t>
            </a:r>
            <a:r>
              <a:rPr lang="zh-CN" altLang="en-US" sz="2500" dirty="0">
                <a:solidFill>
                  <a:srgbClr val="000000"/>
                </a:solidFill>
                <a:latin typeface="宋体" panose="02010600030101010101" pitchFamily="2" charset="-122"/>
                <a:ea typeface="楷体_GB2312" pitchFamily="49" charset="-122"/>
              </a:rPr>
              <a:t>明确提出实践是检验真理的唯一标准</a:t>
            </a:r>
            <a:r>
              <a:rPr lang="en-US" altLang="zh-CN" sz="2500">
                <a:solidFill>
                  <a:srgbClr val="000000"/>
                </a:solidFill>
                <a:latin typeface="宋体" panose="02010600030101010101" pitchFamily="2" charset="-122"/>
                <a:ea typeface="楷体_GB2312" pitchFamily="49" charset="-122"/>
              </a:rPr>
              <a:t>,</a:t>
            </a:r>
            <a:r>
              <a:rPr lang="zh-CN" altLang="en-US" sz="2500" dirty="0">
                <a:solidFill>
                  <a:srgbClr val="000000"/>
                </a:solidFill>
                <a:latin typeface="宋体" panose="02010600030101010101" pitchFamily="2" charset="-122"/>
                <a:ea typeface="楷体_GB2312" pitchFamily="49" charset="-122"/>
              </a:rPr>
              <a:t>为中共十一届三中全会的召开奠定思想基础。中共十一届三中全会实现了伟大历史转折</a:t>
            </a:r>
            <a:r>
              <a:rPr lang="en-US" altLang="zh-CN" sz="2500">
                <a:solidFill>
                  <a:srgbClr val="000000"/>
                </a:solidFill>
                <a:latin typeface="宋体" panose="02010600030101010101" pitchFamily="2" charset="-122"/>
                <a:ea typeface="楷体_GB2312" pitchFamily="49" charset="-122"/>
              </a:rPr>
              <a:t>,</a:t>
            </a:r>
            <a:r>
              <a:rPr lang="zh-CN" altLang="en-US" sz="2500" dirty="0">
                <a:solidFill>
                  <a:srgbClr val="000000"/>
                </a:solidFill>
                <a:latin typeface="宋体" panose="02010600030101010101" pitchFamily="2" charset="-122"/>
                <a:ea typeface="楷体_GB2312" pitchFamily="49" charset="-122"/>
              </a:rPr>
              <a:t>中国开始改革开放</a:t>
            </a:r>
            <a:r>
              <a:rPr lang="en-US" altLang="zh-CN" sz="2500">
                <a:solidFill>
                  <a:srgbClr val="000000"/>
                </a:solidFill>
                <a:latin typeface="宋体" panose="02010600030101010101" pitchFamily="2" charset="-122"/>
                <a:ea typeface="楷体_GB2312" pitchFamily="49" charset="-122"/>
              </a:rPr>
              <a:t>,</a:t>
            </a:r>
            <a:r>
              <a:rPr lang="zh-CN" altLang="en-US" sz="2500" dirty="0">
                <a:solidFill>
                  <a:srgbClr val="000000"/>
                </a:solidFill>
                <a:latin typeface="宋体" panose="02010600030101010101" pitchFamily="2" charset="-122"/>
                <a:ea typeface="楷体_GB2312" pitchFamily="49" charset="-122"/>
              </a:rPr>
              <a:t>进入历史发展的新时期。该历史时期的舆论热词“两个凡是”“实践是检验真理的唯一标准”“改革开放”呈现出中国转折关头反思“文化大革命”的历史阶段特征。舆论热词引领舆论导向</a:t>
            </a:r>
            <a:r>
              <a:rPr lang="en-US" altLang="zh-CN" sz="2500">
                <a:solidFill>
                  <a:srgbClr val="000000"/>
                </a:solidFill>
                <a:latin typeface="宋体" panose="02010600030101010101" pitchFamily="2" charset="-122"/>
                <a:ea typeface="楷体_GB2312" pitchFamily="49" charset="-122"/>
              </a:rPr>
              <a:t>,</a:t>
            </a:r>
            <a:r>
              <a:rPr lang="zh-CN" altLang="en-US" sz="2500" dirty="0">
                <a:solidFill>
                  <a:srgbClr val="000000"/>
                </a:solidFill>
                <a:latin typeface="宋体" panose="02010600030101010101" pitchFamily="2" charset="-122"/>
                <a:ea typeface="楷体_GB2312" pitchFamily="49" charset="-122"/>
              </a:rPr>
              <a:t>解放国人思想。</a:t>
            </a:r>
            <a:r>
              <a:rPr lang="en-US" altLang="zh-CN" sz="2500">
                <a:solidFill>
                  <a:srgbClr val="000000"/>
                </a:solidFill>
                <a:latin typeface="宋体" panose="02010600030101010101" pitchFamily="2" charset="-122"/>
                <a:ea typeface="楷体_GB2312" pitchFamily="49" charset="-122"/>
              </a:rPr>
              <a:t>(8</a:t>
            </a:r>
            <a:r>
              <a:rPr lang="zh-CN" altLang="en-US" sz="2500" dirty="0">
                <a:solidFill>
                  <a:srgbClr val="000000"/>
                </a:solidFill>
                <a:latin typeface="宋体" panose="02010600030101010101" pitchFamily="2" charset="-122"/>
                <a:ea typeface="楷体_GB2312" pitchFamily="49" charset="-122"/>
              </a:rPr>
              <a:t>分</a:t>
            </a:r>
            <a:r>
              <a:rPr lang="en-US" altLang="zh-CN" sz="2500">
                <a:solidFill>
                  <a:srgbClr val="000000"/>
                </a:solidFill>
                <a:latin typeface="宋体" panose="02010600030101010101" pitchFamily="2" charset="-122"/>
                <a:ea typeface="楷体_GB2312" pitchFamily="49" charset="-122"/>
              </a:rPr>
              <a:t>) </a:t>
            </a:r>
          </a:p>
          <a:p>
            <a:pPr algn="just" defTabSz="1171575">
              <a:lnSpc>
                <a:spcPct val="140000"/>
              </a:lnSpc>
              <a:buNone/>
            </a:pPr>
            <a:r>
              <a:rPr lang="zh-CN" altLang="en-US" sz="2500" dirty="0">
                <a:solidFill>
                  <a:srgbClr val="000000"/>
                </a:solidFill>
                <a:latin typeface="宋体" panose="02010600030101010101" pitchFamily="2" charset="-122"/>
                <a:ea typeface="楷体_GB2312" pitchFamily="49" charset="-122"/>
              </a:rPr>
              <a:t>综上所述</a:t>
            </a:r>
            <a:r>
              <a:rPr lang="en-US" altLang="zh-CN" sz="2500">
                <a:solidFill>
                  <a:srgbClr val="000000"/>
                </a:solidFill>
                <a:latin typeface="宋体" panose="02010600030101010101" pitchFamily="2" charset="-122"/>
                <a:ea typeface="楷体_GB2312" pitchFamily="49" charset="-122"/>
              </a:rPr>
              <a:t>,</a:t>
            </a:r>
            <a:r>
              <a:rPr lang="zh-CN" altLang="en-US" sz="2500" dirty="0">
                <a:solidFill>
                  <a:srgbClr val="000000"/>
                </a:solidFill>
                <a:latin typeface="宋体" panose="02010600030101010101" pitchFamily="2" charset="-122"/>
                <a:ea typeface="楷体_GB2312" pitchFamily="49" charset="-122"/>
              </a:rPr>
              <a:t>舆论热词作为一种社会意识</a:t>
            </a:r>
            <a:r>
              <a:rPr lang="en-US" altLang="zh-CN" sz="2500">
                <a:solidFill>
                  <a:srgbClr val="000000"/>
                </a:solidFill>
                <a:latin typeface="宋体" panose="02010600030101010101" pitchFamily="2" charset="-122"/>
                <a:ea typeface="楷体_GB2312" pitchFamily="49" charset="-122"/>
              </a:rPr>
              <a:t>,</a:t>
            </a:r>
            <a:r>
              <a:rPr lang="zh-CN" altLang="en-US" sz="2500" dirty="0">
                <a:solidFill>
                  <a:srgbClr val="000000"/>
                </a:solidFill>
                <a:latin typeface="宋体" panose="02010600030101010101" pitchFamily="2" charset="-122"/>
                <a:ea typeface="楷体_GB2312" pitchFamily="49" charset="-122"/>
              </a:rPr>
              <a:t>是社会存在的反映。</a:t>
            </a:r>
            <a:r>
              <a:rPr lang="en-US" altLang="zh-CN" sz="2500">
                <a:solidFill>
                  <a:srgbClr val="000000"/>
                </a:solidFill>
                <a:latin typeface="宋体" panose="02010600030101010101" pitchFamily="2" charset="-122"/>
                <a:ea typeface="楷体_GB2312" pitchFamily="49" charset="-122"/>
              </a:rPr>
              <a:t>(2</a:t>
            </a:r>
            <a:r>
              <a:rPr lang="zh-CN" altLang="en-US" sz="2500" dirty="0">
                <a:solidFill>
                  <a:srgbClr val="000000"/>
                </a:solidFill>
                <a:latin typeface="宋体" panose="02010600030101010101" pitchFamily="2" charset="-122"/>
                <a:ea typeface="楷体_GB2312" pitchFamily="49" charset="-122"/>
              </a:rPr>
              <a:t>分</a:t>
            </a:r>
            <a:r>
              <a:rPr lang="en-US" altLang="zh-CN" sz="2500">
                <a:solidFill>
                  <a:srgbClr val="000000"/>
                </a:solidFill>
                <a:latin typeface="宋体" panose="02010600030101010101" pitchFamily="2" charset="-122"/>
                <a:ea typeface="楷体_GB2312" pitchFamily="49" charset="-122"/>
              </a:rPr>
              <a:t>)</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3961" name="矩形 17"/>
          <p:cNvSpPr/>
          <p:nvPr/>
        </p:nvSpPr>
        <p:spPr>
          <a:xfrm>
            <a:off x="1801813" y="2335213"/>
            <a:ext cx="7134225" cy="1243012"/>
          </a:xfrm>
          <a:prstGeom prst="rect">
            <a:avLst/>
          </a:prstGeom>
          <a:solidFill>
            <a:schemeClr val="tx1">
              <a:alpha val="30000"/>
            </a:schemeClr>
          </a:solidFill>
          <a:ln w="25400">
            <a:noFill/>
          </a:ln>
        </p:spPr>
        <p:txBody>
          <a:bodyPr lIns="91393" tIns="45696" rIns="91393" bIns="45696" anchor="ctr" anchorCtr="0"/>
          <a:lstStyle/>
          <a:p>
            <a:pPr algn="ctr" defTabSz="1217930">
              <a:lnSpc>
                <a:spcPct val="100000"/>
              </a:lnSpc>
            </a:pPr>
            <a:endParaRPr sz="2400" b="0" dirty="0">
              <a:solidFill>
                <a:srgbClr val="FFFFFF"/>
              </a:solidFill>
              <a:latin typeface="Arial" panose="020B0604020202020204" pitchFamily="34" charset="0"/>
              <a:ea typeface="黑体" panose="02010609060101010101" pitchFamily="2" charset="-122"/>
            </a:endParaRPr>
          </a:p>
        </p:txBody>
      </p:sp>
      <p:cxnSp>
        <p:nvCxnSpPr>
          <p:cNvPr id="19" name="直接连接符 9"/>
          <p:cNvCxnSpPr/>
          <p:nvPr/>
        </p:nvCxnSpPr>
        <p:spPr>
          <a:xfrm flipH="1">
            <a:off x="1789113" y="1264425"/>
            <a:ext cx="0" cy="4320000"/>
          </a:xfrm>
          <a:prstGeom prst="line">
            <a:avLst/>
          </a:prstGeom>
          <a:ln w="2857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sp>
        <p:nvSpPr>
          <p:cNvPr id="20" name="文本框 16"/>
          <p:cNvSpPr txBox="1"/>
          <p:nvPr/>
        </p:nvSpPr>
        <p:spPr>
          <a:xfrm>
            <a:off x="1862380" y="2616294"/>
            <a:ext cx="6520911" cy="707886"/>
          </a:xfrm>
          <a:prstGeom prst="rect">
            <a:avLst/>
          </a:prstGeom>
          <a:noFill/>
        </p:spPr>
        <p:txBody>
          <a:bodyPr wrap="square" rtlCol="0">
            <a:spAutoFit/>
          </a:bodyPr>
          <a:lstStyle/>
          <a:p>
            <a:pPr marR="0" algn="ctr" defTabSz="1218565" fontAlgn="auto">
              <a:lnSpc>
                <a:spcPct val="100000"/>
              </a:lnSpc>
              <a:spcBef>
                <a:spcPts val="0"/>
              </a:spcBef>
              <a:spcAft>
                <a:spcPts val="0"/>
              </a:spcAft>
              <a:buClrTx/>
              <a:buSzTx/>
              <a:buFontTx/>
              <a:buNone/>
              <a:tabLst>
                <a:tab pos="2250440" algn="l"/>
              </a:tabLst>
              <a:defRPr/>
            </a:pPr>
            <a:r>
              <a:rPr kumimoji="0" lang="zh-CN" altLang="en-US" sz="4000" kern="100" cap="none" spc="0" normalizeH="0" baseline="0" noProof="0" dirty="0">
                <a:ln w="12700">
                  <a:solidFill>
                    <a:schemeClr val="tx1"/>
                  </a:solidFill>
                  <a:prstDash val="solid"/>
                </a:ln>
                <a:solidFill>
                  <a:schemeClr val="bg2">
                    <a:tint val="85000"/>
                    <a:satMod val="155000"/>
                  </a:schemeClr>
                </a:solidFill>
                <a:latin typeface="+mj-ea"/>
                <a:ea typeface="+mj-ea"/>
                <a:cs typeface="Times New Roman" panose="02020603050405020304"/>
              </a:rPr>
              <a:t>本课结束</a:t>
            </a:r>
          </a:p>
        </p:txBody>
      </p:sp>
      <p:pic>
        <p:nvPicPr>
          <p:cNvPr id="22" name="图片 16"/>
          <p:cNvPicPr>
            <a:picLocks noChangeAspect="1"/>
          </p:cNvPicPr>
          <p:nvPr/>
        </p:nvPicPr>
        <p:blipFill>
          <a:blip r:embed="rId2"/>
          <a:stretch>
            <a:fillRect/>
          </a:stretch>
        </p:blipFill>
        <p:spPr>
          <a:xfrm>
            <a:off x="8943975" y="603250"/>
            <a:ext cx="3246438" cy="1565275"/>
          </a:xfrm>
          <a:prstGeom prst="rect">
            <a:avLst/>
          </a:prstGeom>
          <a:noFill/>
          <a:ln w="9525">
            <a:noFill/>
          </a:ln>
        </p:spPr>
      </p:pic>
      <p:pic>
        <p:nvPicPr>
          <p:cNvPr id="1533974" name="图片 1533973" descr="图片2">
            <a:hlinkClick r:id="rId3" tooltip="http://www.jb1000.com/"/>
          </p:cNvPr>
          <p:cNvPicPr>
            <a:picLocks noChangeAspect="1"/>
          </p:cNvPicPr>
          <p:nvPr/>
        </p:nvPicPr>
        <p:blipFill>
          <a:blip r:embed="rId4"/>
          <a:srcRect l="18877" t="16667" r="18594" b="20833"/>
          <a:stretch>
            <a:fillRect/>
          </a:stretch>
        </p:blipFill>
        <p:spPr>
          <a:xfrm>
            <a:off x="2413000" y="3949700"/>
            <a:ext cx="5637213" cy="57150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1533974"/>
                                        </p:tgtEl>
                                        <p:attrNameLst>
                                          <p:attrName>style.visibility</p:attrName>
                                        </p:attrNameLst>
                                      </p:cBhvr>
                                      <p:to>
                                        <p:strVal val="visible"/>
                                      </p:to>
                                    </p:set>
                                    <p:animEffect transition="in" filter="wipe(down)">
                                      <p:cBhvr>
                                        <p:cTn id="7" dur="290">
                                          <p:stCondLst>
                                            <p:cond delay="0"/>
                                          </p:stCondLst>
                                        </p:cTn>
                                        <p:tgtEl>
                                          <p:spTgt spid="1533974"/>
                                        </p:tgtEl>
                                      </p:cBhvr>
                                    </p:animEffect>
                                    <p:anim calcmode="lin" valueType="num">
                                      <p:cBhvr>
                                        <p:cTn id="8" dur="911" tmFilter="0,0; 0.14,0.36; 0.43,0.73; 0.71,0.91; 1.0,1.0">
                                          <p:stCondLst>
                                            <p:cond delay="0"/>
                                          </p:stCondLst>
                                        </p:cTn>
                                        <p:tgtEl>
                                          <p:spTgt spid="1533974"/>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533974"/>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533974"/>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533974"/>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533974"/>
                                        </p:tgtEl>
                                        <p:attrNameLst>
                                          <p:attrName>ppt_y</p:attrName>
                                        </p:attrNameLst>
                                      </p:cBhvr>
                                      <p:tavLst>
                                        <p:tav tm="0" fmla="#ppt_y-sin(pi*$)/81">
                                          <p:val>
                                            <p:fltVal val="0"/>
                                          </p:val>
                                        </p:tav>
                                        <p:tav tm="100000">
                                          <p:val>
                                            <p:fltVal val="1"/>
                                          </p:val>
                                        </p:tav>
                                      </p:tavLst>
                                    </p:anim>
                                    <p:animScale>
                                      <p:cBhvr>
                                        <p:cTn id="13" dur="13">
                                          <p:stCondLst>
                                            <p:cond delay="325"/>
                                          </p:stCondLst>
                                        </p:cTn>
                                        <p:tgtEl>
                                          <p:spTgt spid="1533974"/>
                                        </p:tgtEl>
                                      </p:cBhvr>
                                      <p:to x="100000" y="60000"/>
                                    </p:animScale>
                                    <p:animScale>
                                      <p:cBhvr>
                                        <p:cTn id="14" dur="83" decel="50000">
                                          <p:stCondLst>
                                            <p:cond delay="338"/>
                                          </p:stCondLst>
                                        </p:cTn>
                                        <p:tgtEl>
                                          <p:spTgt spid="1533974"/>
                                        </p:tgtEl>
                                      </p:cBhvr>
                                      <p:to x="100000" y="100000"/>
                                    </p:animScale>
                                    <p:animScale>
                                      <p:cBhvr>
                                        <p:cTn id="15" dur="13">
                                          <p:stCondLst>
                                            <p:cond delay="656"/>
                                          </p:stCondLst>
                                        </p:cTn>
                                        <p:tgtEl>
                                          <p:spTgt spid="1533974"/>
                                        </p:tgtEl>
                                      </p:cBhvr>
                                      <p:to x="100000" y="80000"/>
                                    </p:animScale>
                                    <p:animScale>
                                      <p:cBhvr>
                                        <p:cTn id="16" dur="83" decel="50000">
                                          <p:stCondLst>
                                            <p:cond delay="669"/>
                                          </p:stCondLst>
                                        </p:cTn>
                                        <p:tgtEl>
                                          <p:spTgt spid="1533974"/>
                                        </p:tgtEl>
                                      </p:cBhvr>
                                      <p:to x="100000" y="100000"/>
                                    </p:animScale>
                                    <p:animScale>
                                      <p:cBhvr>
                                        <p:cTn id="17" dur="13">
                                          <p:stCondLst>
                                            <p:cond delay="821"/>
                                          </p:stCondLst>
                                        </p:cTn>
                                        <p:tgtEl>
                                          <p:spTgt spid="1533974"/>
                                        </p:tgtEl>
                                      </p:cBhvr>
                                      <p:to x="100000" y="90000"/>
                                    </p:animScale>
                                    <p:animScale>
                                      <p:cBhvr>
                                        <p:cTn id="18" dur="83" decel="50000">
                                          <p:stCondLst>
                                            <p:cond delay="834"/>
                                          </p:stCondLst>
                                        </p:cTn>
                                        <p:tgtEl>
                                          <p:spTgt spid="1533974"/>
                                        </p:tgtEl>
                                      </p:cBhvr>
                                      <p:to x="100000" y="100000"/>
                                    </p:animScale>
                                    <p:animScale>
                                      <p:cBhvr>
                                        <p:cTn id="19" dur="13">
                                          <p:stCondLst>
                                            <p:cond delay="904"/>
                                          </p:stCondLst>
                                        </p:cTn>
                                        <p:tgtEl>
                                          <p:spTgt spid="1533974"/>
                                        </p:tgtEl>
                                      </p:cBhvr>
                                      <p:to x="100000" y="95000"/>
                                    </p:animScale>
                                    <p:animScale>
                                      <p:cBhvr>
                                        <p:cTn id="20" dur="83" decel="50000">
                                          <p:stCondLst>
                                            <p:cond delay="917"/>
                                          </p:stCondLst>
                                        </p:cTn>
                                        <p:tgtEl>
                                          <p:spTgt spid="153397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KSO_WM_UNIT_TABLE_BEAUTIFY" val="smartTable{fec32049-89e1-415d-925d-65767772bd7d}"/>
</p:tagLst>
</file>

<file path=ppt/tags/tag3.xml><?xml version="1.0" encoding="utf-8"?>
<p:tagLst xmlns:a="http://schemas.openxmlformats.org/drawingml/2006/main" xmlns:r="http://schemas.openxmlformats.org/officeDocument/2006/relationships" xmlns:p="http://schemas.openxmlformats.org/presentationml/2006/main">
  <p:tag name="KSO_WM_UNIT_TABLE_BEAUTIFY" val="smartTable{aa1a7653-b9b1-4c42-b407-52b375f8f6a1}"/>
</p:tagLst>
</file>

<file path=ppt/tags/tag4.xml><?xml version="1.0" encoding="utf-8"?>
<p:tagLst xmlns:a="http://schemas.openxmlformats.org/drawingml/2006/main" xmlns:r="http://schemas.openxmlformats.org/officeDocument/2006/relationships" xmlns:p="http://schemas.openxmlformats.org/presentationml/2006/main">
  <p:tag name="KSO_WM_UNIT_TABLE_BEAUTIFY" val="smartTable{4250405a-c519-4fc1-af31-bf4d2e2c76fe}"/>
</p:tagLst>
</file>

<file path=ppt/tags/tag5.xml><?xml version="1.0" encoding="utf-8"?>
<p:tagLst xmlns:a="http://schemas.openxmlformats.org/drawingml/2006/main" xmlns:r="http://schemas.openxmlformats.org/officeDocument/2006/relationships" xmlns:p="http://schemas.openxmlformats.org/presentationml/2006/main">
  <p:tag name="KSO_WM_UNIT_TABLE_BEAUTIFY" val="smartTable{c7f1be0f-4528-43a7-970d-f5e1b6883144}"/>
</p:tagLst>
</file>

<file path=ppt/tags/tag6.xml><?xml version="1.0" encoding="utf-8"?>
<p:tagLst xmlns:a="http://schemas.openxmlformats.org/drawingml/2006/main" xmlns:r="http://schemas.openxmlformats.org/officeDocument/2006/relationships" xmlns:p="http://schemas.openxmlformats.org/presentationml/2006/main">
  <p:tag name="KSO_WM_UNIT_TABLE_BEAUTIFY" val="smartTable{e14c06c2-a4b1-4050-95b5-520027971f8c}"/>
</p:tagLst>
</file>

<file path=ppt/tags/tag7.xml><?xml version="1.0" encoding="utf-8"?>
<p:tagLst xmlns:a="http://schemas.openxmlformats.org/drawingml/2006/main" xmlns:r="http://schemas.openxmlformats.org/officeDocument/2006/relationships" xmlns:p="http://schemas.openxmlformats.org/presentationml/2006/main">
  <p:tag name="KSO_WM_UNIT_TABLE_BEAUTIFY" val="smartTable{c263ad4c-7a32-4389-9638-12037c8ffe7b}"/>
</p:tagLst>
</file>

<file path=ppt/tags/tag8.xml><?xml version="1.0" encoding="utf-8"?>
<p:tagLst xmlns:a="http://schemas.openxmlformats.org/drawingml/2006/main" xmlns:r="http://schemas.openxmlformats.org/officeDocument/2006/relationships" xmlns:p="http://schemas.openxmlformats.org/presentationml/2006/main">
  <p:tag name="KSO_WM_UNIT_TABLE_BEAUTIFY" val="smartTable{506e99e1-affb-44bf-a6a5-e49df39d4c0e}"/>
  <p:tag name="TABLE_ENDDRAG_ORIGIN_RECT" val="901*383"/>
  <p:tag name="TABLE_ENDDRAG_RECT" val="22*54*901*383"/>
</p:tagLst>
</file>

<file path=ppt/tags/tag9.xml><?xml version="1.0" encoding="utf-8"?>
<p:tagLst xmlns:a="http://schemas.openxmlformats.org/drawingml/2006/main" xmlns:r="http://schemas.openxmlformats.org/officeDocument/2006/relationships" xmlns:p="http://schemas.openxmlformats.org/presentationml/2006/main">
  <p:tag name="KSO_WM_UNIT_TABLE_BEAUTIFY" val="smartTable{50650fd6-227e-4cdb-b0a9-1ccfb1abf27d}"/>
</p:tagLst>
</file>

<file path=ppt/tags/tag10.xml><?xml version="1.0" encoding="utf-8"?>
<p:tagLst xmlns:a="http://schemas.openxmlformats.org/drawingml/2006/main" xmlns:r="http://schemas.openxmlformats.org/officeDocument/2006/relationships" xmlns:p="http://schemas.openxmlformats.org/presentationml/2006/main">
  <p:tag name="KSO_WM_UNIT_TABLE_BEAUTIFY" val="smartTable{6004525c-b59d-4aea-a9a4-383f14771e98}"/>
</p:tagLst>
</file>

<file path=ppt/tags/tag11.xml><?xml version="1.0" encoding="utf-8"?>
<p:tagLst xmlns:a="http://schemas.openxmlformats.org/drawingml/2006/main" xmlns:r="http://schemas.openxmlformats.org/officeDocument/2006/relationships" xmlns:p="http://schemas.openxmlformats.org/presentationml/2006/main">
  <p:tag name="KSO_WM_UNIT_TABLE_BEAUTIFY" val="smartTable{7f14ae7c-68e5-43a8-89ad-4aa018897581}"/>
</p:tagLst>
</file>

<file path=ppt/tags/tag12.xml><?xml version="1.0" encoding="utf-8"?>
<p:tagLst xmlns:a="http://schemas.openxmlformats.org/drawingml/2006/main" xmlns:r="http://schemas.openxmlformats.org/officeDocument/2006/relationships" xmlns:p="http://schemas.openxmlformats.org/presentationml/2006/main">
  <p:tag name="KSO_WM_UNIT_TABLE_BEAUTIFY" val="smartTable{04abae54-88d3-41a6-97de-510560fd375b}"/>
</p:tagLst>
</file>

<file path=ppt/tags/tag13.xml><?xml version="1.0" encoding="utf-8"?>
<p:tagLst xmlns:a="http://schemas.openxmlformats.org/drawingml/2006/main" xmlns:r="http://schemas.openxmlformats.org/officeDocument/2006/relationships" xmlns:p="http://schemas.openxmlformats.org/presentationml/2006/main">
  <p:tag name="KSO_WM_UNIT_TABLE_BEAUTIFY" val="smartTable{09972cef-f00b-4006-b1ed-7df5158c0793}"/>
</p:tagLst>
</file>

<file path=ppt/tags/tag14.xml><?xml version="1.0" encoding="utf-8"?>
<p:tagLst xmlns:a="http://schemas.openxmlformats.org/drawingml/2006/main" xmlns:r="http://schemas.openxmlformats.org/officeDocument/2006/relationships" xmlns:p="http://schemas.openxmlformats.org/presentationml/2006/main">
  <p:tag name="KSO_WM_UNIT_TABLE_BEAUTIFY" val="smartTable{00b5cf79-cdc0-441a-9711-4a7373630417}"/>
  <p:tag name="TABLE_ENDDRAG_ORIGIN_RECT" val="902*466"/>
  <p:tag name="TABLE_ENDDRAG_RECT" val="19*50*902*466"/>
</p:tagLst>
</file>

<file path=ppt/tags/tag15.xml><?xml version="1.0" encoding="utf-8"?>
<p:tagLst xmlns:a="http://schemas.openxmlformats.org/drawingml/2006/main" xmlns:r="http://schemas.openxmlformats.org/officeDocument/2006/relationships" xmlns:p="http://schemas.openxmlformats.org/presentationml/2006/main">
  <p:tag name="KSO_WM_UNIT_TABLE_BEAUTIFY" val="smartTable{3eef251a-a40a-4096-b620-e2d470401bc4}"/>
</p:tagLst>
</file>

<file path=ppt/tags/tag16.xml><?xml version="1.0" encoding="utf-8"?>
<p:tagLst xmlns:a="http://schemas.openxmlformats.org/drawingml/2006/main" xmlns:r="http://schemas.openxmlformats.org/officeDocument/2006/relationships" xmlns:p="http://schemas.openxmlformats.org/presentationml/2006/main">
  <p:tag name="KSO_WM_UNIT_TABLE_BEAUTIFY" val="smartTable{f5893451-a9bd-467a-ad60-085d10e889b1}"/>
</p:tagLst>
</file>

<file path=ppt/tags/tag17.xml><?xml version="1.0" encoding="utf-8"?>
<p:tagLst xmlns:a="http://schemas.openxmlformats.org/drawingml/2006/main" xmlns:r="http://schemas.openxmlformats.org/officeDocument/2006/relationships" xmlns:p="http://schemas.openxmlformats.org/presentationml/2006/main">
  <p:tag name="KSO_WM_UNIT_TABLE_BEAUTIFY" val="smartTable{3d3486a8-bfe4-4601-89fb-c111d48aa7fb}"/>
</p:tagLst>
</file>

<file path=ppt/tags/tag18.xml><?xml version="1.0" encoding="utf-8"?>
<p:tagLst xmlns:a="http://schemas.openxmlformats.org/drawingml/2006/main" xmlns:r="http://schemas.openxmlformats.org/officeDocument/2006/relationships" xmlns:p="http://schemas.openxmlformats.org/presentationml/2006/main">
  <p:tag name="KSO_WM_UNIT_TABLE_BEAUTIFY" val="smartTable{5c05fd88-d10a-4b24-abc7-9e514ca7861d}"/>
</p:tagLst>
</file>

<file path=ppt/tags/tag19.xml><?xml version="1.0" encoding="utf-8"?>
<p:tagLst xmlns:a="http://schemas.openxmlformats.org/drawingml/2006/main" xmlns:r="http://schemas.openxmlformats.org/officeDocument/2006/relationships" xmlns:p="http://schemas.openxmlformats.org/presentationml/2006/main">
  <p:tag name="KSO_WM_UNIT_TABLE_BEAUTIFY" val="smartTable{bf1be03f-dbdc-42fa-b007-99adeda0d190}"/>
</p:tagLst>
</file>

<file path=ppt/tags/tag20.xml><?xml version="1.0" encoding="utf-8"?>
<p:tagLst xmlns:a="http://schemas.openxmlformats.org/drawingml/2006/main" xmlns:r="http://schemas.openxmlformats.org/officeDocument/2006/relationships" xmlns:p="http://schemas.openxmlformats.org/presentationml/2006/main">
  <p:tag name="KSO_WM_UNIT_TABLE_BEAUTIFY" val="smartTable{c2f20cdf-7c78-49fd-8c48-3058b48ced8f}"/>
</p:tagLst>
</file>

<file path=ppt/tags/tag21.xml><?xml version="1.0" encoding="utf-8"?>
<p:tagLst xmlns:a="http://schemas.openxmlformats.org/drawingml/2006/main" xmlns:r="http://schemas.openxmlformats.org/officeDocument/2006/relationships" xmlns:p="http://schemas.openxmlformats.org/presentationml/2006/main">
  <p:tag name="KSO_WM_UNIT_TABLE_BEAUTIFY" val="smartTable{b3d9ad29-0c7d-4c0a-b157-361e23145b35}"/>
</p:tagLst>
</file>

<file path=ppt/theme/theme1.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fontScheme name="">
      <a:majorFont>
        <a:latin typeface="等线 Light"/>
        <a:ea typeface="宋体"/>
        <a:cs typeface=""/>
      </a:majorFont>
      <a:minorFont>
        <a:latin typeface="等线"/>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6_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fontScheme name="">
      <a:majorFont>
        <a:latin typeface="等线 Light"/>
        <a:ea typeface="宋体"/>
        <a:cs typeface=""/>
      </a:majorFont>
      <a:minorFont>
        <a:latin typeface="等线"/>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TotalTime>
  <Words>14072</Words>
  <Application>Microsoft Office PowerPoint</Application>
  <PresentationFormat>自定义</PresentationFormat>
  <Paragraphs>1166</Paragraphs>
  <Slides>139</Slides>
  <Notes>18</Notes>
  <HiddenSlides>0</HiddenSlides>
  <MMClips>0</MMClips>
  <ScaleCrop>false</ScaleCrop>
  <HeadingPairs>
    <vt:vector size="6" baseType="variant">
      <vt:variant>
        <vt:lpstr>已用的字体</vt:lpstr>
      </vt:variant>
      <vt:variant>
        <vt:i4>13</vt:i4>
      </vt:variant>
      <vt:variant>
        <vt:lpstr>主题</vt:lpstr>
      </vt:variant>
      <vt:variant>
        <vt:i4>2</vt:i4>
      </vt:variant>
      <vt:variant>
        <vt:lpstr>幻灯片标题</vt:lpstr>
      </vt:variant>
      <vt:variant>
        <vt:i4>139</vt:i4>
      </vt:variant>
    </vt:vector>
  </HeadingPairs>
  <TitlesOfParts>
    <vt:vector size="154" baseType="lpstr">
      <vt:lpstr>NEU-BZ-S92</vt:lpstr>
      <vt:lpstr>等线</vt:lpstr>
      <vt:lpstr>等线 Light</vt:lpstr>
      <vt:lpstr>黑体</vt:lpstr>
      <vt:lpstr>楷体</vt:lpstr>
      <vt:lpstr>楷体_GB2312</vt:lpstr>
      <vt:lpstr>宋体</vt:lpstr>
      <vt:lpstr>微软雅黑</vt:lpstr>
      <vt:lpstr>Arial</vt:lpstr>
      <vt:lpstr>Calibri</vt:lpstr>
      <vt:lpstr>Courier New</vt:lpstr>
      <vt:lpstr>Times New Roman</vt:lpstr>
      <vt:lpstr>Wingdings 2</vt:lpstr>
      <vt:lpstr>Office 主题​​</vt:lpstr>
      <vt:lpstr>6_Office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世纪金榜</dc:title>
  <dc:creator>世纪金榜</dc:creator>
  <cp:lastModifiedBy>seewo</cp:lastModifiedBy>
  <cp:revision>1294</cp:revision>
  <dcterms:created xsi:type="dcterms:W3CDTF">2021-04-20T02:20:00Z</dcterms:created>
  <dcterms:modified xsi:type="dcterms:W3CDTF">2021-04-28T08:47:33Z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y fmtid="{D5CDD505-2E9C-101B-9397-08002B2CF9AE}" pid="3" name="ICV">
    <vt:lpwstr>97A10E770F0E49A3B19C42D9B165C13B</vt:lpwstr>
  </property>
  <property fmtid="{D5CDD505-2E9C-101B-9397-08002B2CF9AE}" pid="4" name="KSOProductBuildVer">
    <vt:lpwstr>2052-11.1.0.10463</vt:lpwstr>
  </property>
</Properties>
</file>