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C2B4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658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5870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7958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21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551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395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651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7745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984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079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7590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E94B-016F-478E-BC75-260AEB8431A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D0F39-A17F-4235-843E-FC6DEF80B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4412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59098" y="0"/>
            <a:ext cx="9873803" cy="2387600"/>
          </a:xfrm>
        </p:spPr>
        <p:txBody>
          <a:bodyPr/>
          <a:lstStyle/>
          <a:p>
            <a:r>
              <a:rPr lang="zh-CN" altLang="en-US" dirty="0" smtClean="0"/>
              <a:t>第四章 电化学基础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999" y="2597486"/>
            <a:ext cx="9144000" cy="1935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 smtClean="0"/>
              <a:t>第三节 电解池</a:t>
            </a:r>
            <a:endParaRPr lang="en-US" altLang="zh-CN" sz="3600" dirty="0" smtClean="0"/>
          </a:p>
          <a:p>
            <a:pPr>
              <a:lnSpc>
                <a:spcPct val="150000"/>
              </a:lnSpc>
            </a:pPr>
            <a:r>
              <a:rPr lang="zh-CN" altLang="en-US" sz="3600" dirty="0" smtClean="0"/>
              <a:t>第</a:t>
            </a:r>
            <a:r>
              <a:rPr lang="en-US" altLang="zh-CN" sz="3600" dirty="0" smtClean="0"/>
              <a:t>2</a:t>
            </a:r>
            <a:r>
              <a:rPr lang="zh-CN" altLang="en-US" sz="3600" dirty="0" smtClean="0"/>
              <a:t>课时 电解原理的应用</a:t>
            </a:r>
            <a:endParaRPr lang="en-US" altLang="zh-CN" sz="3600" dirty="0" smtClean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1369454" y="5093841"/>
            <a:ext cx="9144000" cy="804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中大附中  张伟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466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Object 40"/>
          <p:cNvGraphicFramePr>
            <a:graphicFrameLocks noChangeAspect="1"/>
          </p:cNvGraphicFramePr>
          <p:nvPr>
            <p:extLst/>
          </p:nvPr>
        </p:nvGraphicFramePr>
        <p:xfrm>
          <a:off x="1546311" y="1647846"/>
          <a:ext cx="5186044" cy="298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位图图像" r:id="rId3" imgW="2514286" imgH="1448002" progId="Paint.Picture">
                  <p:embed/>
                </p:oleObj>
              </mc:Choice>
              <mc:Fallback>
                <p:oleObj name="位图图像" r:id="rId3" imgW="2514286" imgH="1448002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6311" y="1647846"/>
                        <a:ext cx="5186044" cy="2988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790163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放电顺序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8093039" y="1773851"/>
            <a:ext cx="3665372" cy="1834232"/>
            <a:chOff x="6774012" y="2435298"/>
            <a:chExt cx="6210906" cy="624929"/>
          </a:xfrm>
        </p:grpSpPr>
        <p:sp>
          <p:nvSpPr>
            <p:cNvPr id="10" name="圆角矩形 9"/>
            <p:cNvSpPr/>
            <p:nvPr/>
          </p:nvSpPr>
          <p:spPr>
            <a:xfrm>
              <a:off x="6774012" y="2435298"/>
              <a:ext cx="5956616" cy="605422"/>
            </a:xfrm>
            <a:prstGeom prst="roundRect">
              <a:avLst/>
            </a:prstGeom>
            <a:solidFill>
              <a:srgbClr val="FF99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774012" y="2475452"/>
              <a:ext cx="62109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 smtClean="0"/>
                <a:t>活性电极</a:t>
              </a:r>
              <a:r>
                <a:rPr lang="en-US" altLang="zh-CN" sz="3200" dirty="0" smtClean="0"/>
                <a:t>Mg-Al-Zn-Fe-Sn-</a:t>
              </a:r>
              <a:r>
                <a:rPr lang="en-US" altLang="zh-CN" sz="3200" dirty="0" err="1" smtClean="0"/>
                <a:t>Pb</a:t>
              </a:r>
              <a:r>
                <a:rPr lang="en-US" altLang="zh-CN" sz="3200" dirty="0" smtClean="0"/>
                <a:t>-Cu-Ag</a:t>
              </a:r>
              <a:endParaRPr lang="zh-CN" altLang="en-US" sz="32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本框 11"/>
              <p:cNvSpPr txBox="1"/>
              <p:nvPr/>
            </p:nvSpPr>
            <p:spPr>
              <a:xfrm>
                <a:off x="8197240" y="3683471"/>
                <a:ext cx="3306899" cy="952825"/>
              </a:xfrm>
              <a:prstGeom prst="rect">
                <a:avLst/>
              </a:prstGeom>
              <a:solidFill>
                <a:srgbClr val="CCFF99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zh-CN" altLang="en-US" sz="2800" i="1">
                              <a:latin typeface="Cambria Math" panose="02040503050406030204" pitchFamily="18" charset="0"/>
                            </a:rPr>
                            <m:t>惰性</m:t>
                          </m:r>
                          <m:r>
                            <a:rPr lang="zh-CN" altLang="en-US" sz="2800" i="1" smtClean="0">
                              <a:latin typeface="Cambria Math" panose="02040503050406030204" pitchFamily="18" charset="0"/>
                            </a:rPr>
                            <m:t>电极</m:t>
                          </m:r>
                          <m:r>
                            <a:rPr lang="zh-CN" altLang="en-US" sz="2800" i="1">
                              <a:latin typeface="Cambria Math" panose="02040503050406030204" pitchFamily="18" charset="0"/>
                            </a:rPr>
                            <m:t>看</m:t>
                          </m:r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2−</m:t>
                          </m:r>
                        </m:sup>
                      </m:sSup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Br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Cl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OH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12" name="文本框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7240" y="3683471"/>
                <a:ext cx="3306899" cy="95282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598705" y="4968884"/>
                <a:ext cx="7598535" cy="952825"/>
              </a:xfrm>
              <a:prstGeom prst="rect">
                <a:avLst/>
              </a:prstGeom>
              <a:solidFill>
                <a:srgbClr val="92D050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阴极阳离子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放电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（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氧化性）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顺序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：</m:t>
                    </m:r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m:rPr>
                            <m:sty m:val="p"/>
                          </m:rPr>
                          <a:rPr lang="en-US" altLang="zh-CN" sz="2800" i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Fe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3+</m:t>
                        </m:r>
                      </m:sup>
                    </m:sSup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Cu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d>
                      <m:d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酸</m:t>
                        </m:r>
                      </m:e>
                    </m:d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Fe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i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Zn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i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zh-CN" sz="2800" dirty="0" smtClean="0"/>
                  <a:t>(</a:t>
                </a:r>
                <a:r>
                  <a:rPr lang="zh-CN" altLang="en-US" sz="2800" dirty="0" smtClean="0"/>
                  <a:t>水</a:t>
                </a:r>
                <a:r>
                  <a:rPr lang="en-US" altLang="zh-CN" sz="2800" dirty="0" smtClean="0"/>
                  <a:t>)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705" y="4968884"/>
                <a:ext cx="7598535" cy="952825"/>
              </a:xfrm>
              <a:prstGeom prst="rect">
                <a:avLst/>
              </a:prstGeom>
              <a:blipFill rotWithShape="0">
                <a:blip r:embed="rId6"/>
                <a:stretch>
                  <a:fillRect r="-1363" b="-1794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任意多边形 15"/>
          <p:cNvSpPr/>
          <p:nvPr/>
        </p:nvSpPr>
        <p:spPr>
          <a:xfrm>
            <a:off x="564458" y="3049704"/>
            <a:ext cx="1212826" cy="2057909"/>
          </a:xfrm>
          <a:custGeom>
            <a:avLst/>
            <a:gdLst>
              <a:gd name="connsiteX0" fmla="*/ 1212826 w 1212826"/>
              <a:gd name="connsiteY0" fmla="*/ 34177 h 2057909"/>
              <a:gd name="connsiteX1" fmla="*/ 40849 w 1212826"/>
              <a:gd name="connsiteY1" fmla="*/ 253118 h 2057909"/>
              <a:gd name="connsiteX2" fmla="*/ 272669 w 1212826"/>
              <a:gd name="connsiteY2" fmla="*/ 1914492 h 2057909"/>
              <a:gd name="connsiteX3" fmla="*/ 324184 w 1212826"/>
              <a:gd name="connsiteY3" fmla="*/ 1978887 h 2057909"/>
              <a:gd name="connsiteX4" fmla="*/ 324184 w 1212826"/>
              <a:gd name="connsiteY4" fmla="*/ 1991765 h 205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826" h="2057909">
                <a:moveTo>
                  <a:pt x="1212826" y="34177"/>
                </a:moveTo>
                <a:cubicBezTo>
                  <a:pt x="705184" y="-13046"/>
                  <a:pt x="197542" y="-60268"/>
                  <a:pt x="40849" y="253118"/>
                </a:cubicBezTo>
                <a:cubicBezTo>
                  <a:pt x="-115844" y="566504"/>
                  <a:pt x="225447" y="1626864"/>
                  <a:pt x="272669" y="1914492"/>
                </a:cubicBezTo>
                <a:cubicBezTo>
                  <a:pt x="319891" y="2202120"/>
                  <a:pt x="315598" y="1966008"/>
                  <a:pt x="324184" y="1978887"/>
                </a:cubicBezTo>
                <a:cubicBezTo>
                  <a:pt x="332770" y="1991766"/>
                  <a:pt x="328477" y="1991765"/>
                  <a:pt x="324184" y="1991765"/>
                </a:cubicBezTo>
              </a:path>
            </a:pathLst>
          </a:cu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6179505" y="1966603"/>
            <a:ext cx="1941779" cy="1258945"/>
          </a:xfrm>
          <a:custGeom>
            <a:avLst/>
            <a:gdLst>
              <a:gd name="connsiteX0" fmla="*/ 2354 w 1941779"/>
              <a:gd name="connsiteY0" fmla="*/ 1258945 h 1258945"/>
              <a:gd name="connsiteX1" fmla="*/ 285689 w 1941779"/>
              <a:gd name="connsiteY1" fmla="*/ 48331 h 1258945"/>
              <a:gd name="connsiteX2" fmla="*/ 1792517 w 1941779"/>
              <a:gd name="connsiteY2" fmla="*/ 241514 h 1258945"/>
              <a:gd name="connsiteX3" fmla="*/ 1805396 w 1941779"/>
              <a:gd name="connsiteY3" fmla="*/ 254393 h 1258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41779" h="1258945">
                <a:moveTo>
                  <a:pt x="2354" y="1258945"/>
                </a:moveTo>
                <a:cubicBezTo>
                  <a:pt x="-5159" y="738424"/>
                  <a:pt x="-12671" y="217903"/>
                  <a:pt x="285689" y="48331"/>
                </a:cubicBezTo>
                <a:cubicBezTo>
                  <a:pt x="584049" y="-121241"/>
                  <a:pt x="1539233" y="207170"/>
                  <a:pt x="1792517" y="241514"/>
                </a:cubicBezTo>
                <a:cubicBezTo>
                  <a:pt x="2045801" y="275858"/>
                  <a:pt x="1925598" y="265125"/>
                  <a:pt x="1805396" y="25439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6426558" y="3560399"/>
            <a:ext cx="1700011" cy="1111051"/>
          </a:xfrm>
          <a:custGeom>
            <a:avLst/>
            <a:gdLst>
              <a:gd name="connsiteX0" fmla="*/ 0 w 1700011"/>
              <a:gd name="connsiteY0" fmla="*/ 0 h 1111051"/>
              <a:gd name="connsiteX1" fmla="*/ 579549 w 1700011"/>
              <a:gd name="connsiteY1" fmla="*/ 1107583 h 1111051"/>
              <a:gd name="connsiteX2" fmla="*/ 1700011 w 1700011"/>
              <a:gd name="connsiteY2" fmla="*/ 373487 h 1111051"/>
              <a:gd name="connsiteX3" fmla="*/ 1700011 w 1700011"/>
              <a:gd name="connsiteY3" fmla="*/ 373487 h 1111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00011" h="1111051">
                <a:moveTo>
                  <a:pt x="0" y="0"/>
                </a:moveTo>
                <a:cubicBezTo>
                  <a:pt x="148107" y="522667"/>
                  <a:pt x="296214" y="1045335"/>
                  <a:pt x="579549" y="1107583"/>
                </a:cubicBezTo>
                <a:cubicBezTo>
                  <a:pt x="862884" y="1169831"/>
                  <a:pt x="1700011" y="373487"/>
                  <a:pt x="1700011" y="373487"/>
                </a:cubicBezTo>
                <a:lnTo>
                  <a:pt x="1700011" y="373487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150394" y="1583890"/>
            <a:ext cx="5950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先</a:t>
            </a:r>
            <a:endParaRPr lang="zh-CN" altLang="en-US" sz="3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979045" y="3943005"/>
            <a:ext cx="5950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后</a:t>
            </a:r>
            <a:endParaRPr lang="zh-CN" altLang="en-US" sz="3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1796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6" grpId="0" animBg="1"/>
      <p:bldP spid="17" grpId="0" animBg="1"/>
      <p:bldP spid="18" grpId="0" animBg="1"/>
      <p:bldP spid="19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4658807" y="4383731"/>
                <a:ext cx="7087002" cy="954107"/>
              </a:xfrm>
              <a:prstGeom prst="rect">
                <a:avLst/>
              </a:prstGeom>
              <a:solidFill>
                <a:srgbClr val="FF9999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1</a:t>
                </a:r>
                <a:r>
                  <a:rPr lang="zh-CN" altLang="en-US" sz="2800" dirty="0" smtClean="0"/>
                  <a:t>遇光照很容易产生危险，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800" dirty="0" smtClean="0"/>
                  <a:t>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b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800" dirty="0" smtClean="0"/>
                  <a:t>光照爆炸</a:t>
                </a:r>
                <a:endParaRPr lang="en-US" altLang="zh-CN" sz="2800" dirty="0" smtClean="0"/>
              </a:p>
              <a:p>
                <a:r>
                  <a:rPr lang="en-US" altLang="zh-CN" sz="2800" dirty="0" smtClean="0"/>
                  <a:t>2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800" i="0">
                        <a:latin typeface="Cambria Math" panose="02040503050406030204" pitchFamily="18" charset="0"/>
                      </a:rPr>
                      <m:t>与</m:t>
                    </m:r>
                  </m:oMath>
                </a14:m>
                <a:r>
                  <a:rPr lang="en-US" altLang="zh-CN" sz="2800" dirty="0" err="1" smtClean="0"/>
                  <a:t>NaOH</a:t>
                </a:r>
                <a:r>
                  <a:rPr lang="zh-CN" altLang="en-US" sz="2800" dirty="0" smtClean="0"/>
                  <a:t>反应，导致产物</a:t>
                </a:r>
                <a:r>
                  <a:rPr lang="en-US" altLang="zh-CN" sz="2800" dirty="0" err="1" smtClean="0"/>
                  <a:t>NaOH</a:t>
                </a:r>
                <a:r>
                  <a:rPr lang="zh-CN" altLang="en-US" sz="2800" dirty="0" smtClean="0"/>
                  <a:t>的量减少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8807" y="4383731"/>
                <a:ext cx="7087002" cy="954107"/>
              </a:xfrm>
              <a:prstGeom prst="rect">
                <a:avLst/>
              </a:prstGeom>
              <a:blipFill rotWithShape="0">
                <a:blip r:embed="rId2"/>
                <a:stretch>
                  <a:fillRect l="-1720" t="-8917" b="-178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2429101" y="4541083"/>
            <a:ext cx="2229706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有什么缺陷</a:t>
            </a:r>
            <a:r>
              <a:rPr lang="en-US" altLang="zh-CN" sz="2800" dirty="0" smtClean="0"/>
              <a:t>?</a:t>
            </a:r>
            <a:endParaRPr lang="zh-CN" altLang="en-US" sz="2800" dirty="0"/>
          </a:p>
        </p:txBody>
      </p:sp>
      <p:grpSp>
        <p:nvGrpSpPr>
          <p:cNvPr id="59" name="组合 58"/>
          <p:cNvGrpSpPr/>
          <p:nvPr/>
        </p:nvGrpSpPr>
        <p:grpSpPr>
          <a:xfrm>
            <a:off x="2986238" y="694542"/>
            <a:ext cx="8475958" cy="2468362"/>
            <a:chOff x="2986238" y="694542"/>
            <a:chExt cx="8475958" cy="2468362"/>
          </a:xfrm>
        </p:grpSpPr>
        <p:grpSp>
          <p:nvGrpSpPr>
            <p:cNvPr id="56" name="组合 55"/>
            <p:cNvGrpSpPr/>
            <p:nvPr/>
          </p:nvGrpSpPr>
          <p:grpSpPr>
            <a:xfrm>
              <a:off x="2986238" y="694542"/>
              <a:ext cx="8475958" cy="2468362"/>
              <a:chOff x="3115027" y="148907"/>
              <a:chExt cx="8475958" cy="2468362"/>
            </a:xfrm>
          </p:grpSpPr>
          <p:sp>
            <p:nvSpPr>
              <p:cNvPr id="15" name="Rectangle 2"/>
              <p:cNvSpPr>
                <a:spLocks noChangeArrowheads="1"/>
              </p:cNvSpPr>
              <p:nvPr/>
            </p:nvSpPr>
            <p:spPr bwMode="auto">
              <a:xfrm>
                <a:off x="5565999" y="1190307"/>
                <a:ext cx="2271713" cy="1376363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Rectangle 3"/>
              <p:cNvSpPr>
                <a:spLocks noChangeArrowheads="1"/>
              </p:cNvSpPr>
              <p:nvPr/>
            </p:nvSpPr>
            <p:spPr bwMode="auto">
              <a:xfrm>
                <a:off x="5805712" y="836295"/>
                <a:ext cx="252412" cy="1377950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Rectangle 4"/>
              <p:cNvSpPr>
                <a:spLocks noChangeArrowheads="1"/>
              </p:cNvSpPr>
              <p:nvPr/>
            </p:nvSpPr>
            <p:spPr bwMode="auto">
              <a:xfrm>
                <a:off x="7320187" y="836295"/>
                <a:ext cx="252412" cy="1377950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8" name="Group 5"/>
              <p:cNvGrpSpPr>
                <a:grpSpLocks/>
              </p:cNvGrpSpPr>
              <p:nvPr/>
            </p:nvGrpSpPr>
            <p:grpSpPr bwMode="auto">
              <a:xfrm>
                <a:off x="5781899" y="1479232"/>
                <a:ext cx="287338" cy="574675"/>
                <a:chOff x="3960" y="2532"/>
                <a:chExt cx="540" cy="1092"/>
              </a:xfrm>
            </p:grpSpPr>
            <p:sp>
              <p:nvSpPr>
                <p:cNvPr id="19" name="Oval 6"/>
                <p:cNvSpPr>
                  <a:spLocks noChangeArrowheads="1"/>
                </p:cNvSpPr>
                <p:nvPr/>
              </p:nvSpPr>
              <p:spPr bwMode="auto">
                <a:xfrm>
                  <a:off x="4320" y="2532"/>
                  <a:ext cx="180" cy="312"/>
                </a:xfrm>
                <a:prstGeom prst="ellipse">
                  <a:avLst/>
                </a:prstGeom>
                <a:solidFill>
                  <a:srgbClr val="CCFFCC">
                    <a:alpha val="50000"/>
                  </a:srgbClr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" name="Oval 7"/>
                <p:cNvSpPr>
                  <a:spLocks noChangeArrowheads="1"/>
                </p:cNvSpPr>
                <p:nvPr/>
              </p:nvSpPr>
              <p:spPr bwMode="auto">
                <a:xfrm>
                  <a:off x="4242" y="2935"/>
                  <a:ext cx="180" cy="312"/>
                </a:xfrm>
                <a:prstGeom prst="ellipse">
                  <a:avLst/>
                </a:prstGeom>
                <a:solidFill>
                  <a:srgbClr val="CCFFCC">
                    <a:alpha val="50000"/>
                  </a:srgbClr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" name="Oval 8"/>
                <p:cNvSpPr>
                  <a:spLocks noChangeArrowheads="1"/>
                </p:cNvSpPr>
                <p:nvPr/>
              </p:nvSpPr>
              <p:spPr bwMode="auto">
                <a:xfrm>
                  <a:off x="3960" y="3096"/>
                  <a:ext cx="180" cy="312"/>
                </a:xfrm>
                <a:prstGeom prst="ellipse">
                  <a:avLst/>
                </a:prstGeom>
                <a:solidFill>
                  <a:srgbClr val="CCFFCC">
                    <a:alpha val="50000"/>
                  </a:srgbClr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2" name="Oval 9"/>
                <p:cNvSpPr>
                  <a:spLocks noChangeArrowheads="1"/>
                </p:cNvSpPr>
                <p:nvPr/>
              </p:nvSpPr>
              <p:spPr bwMode="auto">
                <a:xfrm>
                  <a:off x="3999" y="2727"/>
                  <a:ext cx="180" cy="312"/>
                </a:xfrm>
                <a:prstGeom prst="ellipse">
                  <a:avLst/>
                </a:prstGeom>
                <a:solidFill>
                  <a:srgbClr val="CCFFCC">
                    <a:alpha val="50000"/>
                  </a:srgbClr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3" name="Oval 10"/>
                <p:cNvSpPr>
                  <a:spLocks noChangeArrowheads="1"/>
                </p:cNvSpPr>
                <p:nvPr/>
              </p:nvSpPr>
              <p:spPr bwMode="auto">
                <a:xfrm>
                  <a:off x="4218" y="3312"/>
                  <a:ext cx="180" cy="312"/>
                </a:xfrm>
                <a:prstGeom prst="ellipse">
                  <a:avLst/>
                </a:prstGeom>
                <a:solidFill>
                  <a:srgbClr val="CCFFCC">
                    <a:alpha val="50000"/>
                  </a:srgbClr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24" name="Group 11"/>
              <p:cNvGrpSpPr>
                <a:grpSpLocks/>
              </p:cNvGrpSpPr>
              <p:nvPr/>
            </p:nvGrpSpPr>
            <p:grpSpPr bwMode="auto">
              <a:xfrm>
                <a:off x="7255099" y="1512570"/>
                <a:ext cx="381000" cy="762000"/>
                <a:chOff x="4416" y="1200"/>
                <a:chExt cx="240" cy="480"/>
              </a:xfrm>
            </p:grpSpPr>
            <p:sp>
              <p:nvSpPr>
                <p:cNvPr id="25" name="Line 12"/>
                <p:cNvSpPr>
                  <a:spLocks noChangeShapeType="1"/>
                </p:cNvSpPr>
                <p:nvPr/>
              </p:nvSpPr>
              <p:spPr bwMode="auto">
                <a:xfrm>
                  <a:off x="4656" y="1200"/>
                  <a:ext cx="0" cy="480"/>
                </a:xfrm>
                <a:prstGeom prst="line">
                  <a:avLst/>
                </a:prstGeom>
                <a:noFill/>
                <a:ln w="76200">
                  <a:solidFill>
                    <a:srgbClr val="FF33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6" name="Line 13"/>
                <p:cNvSpPr>
                  <a:spLocks noChangeShapeType="1"/>
                </p:cNvSpPr>
                <p:nvPr/>
              </p:nvSpPr>
              <p:spPr bwMode="auto">
                <a:xfrm>
                  <a:off x="4416" y="1200"/>
                  <a:ext cx="0" cy="471"/>
                </a:xfrm>
                <a:prstGeom prst="line">
                  <a:avLst/>
                </a:prstGeom>
                <a:noFill/>
                <a:ln w="76200">
                  <a:solidFill>
                    <a:srgbClr val="FF33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27" name="Group 14"/>
              <p:cNvGrpSpPr>
                <a:grpSpLocks/>
              </p:cNvGrpSpPr>
              <p:nvPr/>
            </p:nvGrpSpPr>
            <p:grpSpPr bwMode="auto">
              <a:xfrm>
                <a:off x="7293199" y="1406207"/>
                <a:ext cx="288925" cy="720725"/>
                <a:chOff x="4896" y="480"/>
                <a:chExt cx="447" cy="540"/>
              </a:xfrm>
            </p:grpSpPr>
            <p:sp>
              <p:nvSpPr>
                <p:cNvPr id="28" name="Oval 15"/>
                <p:cNvSpPr>
                  <a:spLocks noChangeArrowheads="1"/>
                </p:cNvSpPr>
                <p:nvPr/>
              </p:nvSpPr>
              <p:spPr bwMode="auto">
                <a:xfrm>
                  <a:off x="5136" y="480"/>
                  <a:ext cx="159" cy="108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9" name="Oval 16"/>
                <p:cNvSpPr>
                  <a:spLocks noChangeArrowheads="1"/>
                </p:cNvSpPr>
                <p:nvPr/>
              </p:nvSpPr>
              <p:spPr bwMode="auto">
                <a:xfrm>
                  <a:off x="4944" y="720"/>
                  <a:ext cx="159" cy="107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0" name="Oval 17"/>
                <p:cNvSpPr>
                  <a:spLocks noChangeArrowheads="1"/>
                </p:cNvSpPr>
                <p:nvPr/>
              </p:nvSpPr>
              <p:spPr bwMode="auto">
                <a:xfrm>
                  <a:off x="5136" y="912"/>
                  <a:ext cx="159" cy="108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1" name="Oval 18"/>
                <p:cNvSpPr>
                  <a:spLocks noChangeArrowheads="1"/>
                </p:cNvSpPr>
                <p:nvPr/>
              </p:nvSpPr>
              <p:spPr bwMode="auto">
                <a:xfrm>
                  <a:off x="4896" y="912"/>
                  <a:ext cx="159" cy="108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2" name="Oval 19"/>
                <p:cNvSpPr>
                  <a:spLocks noChangeArrowheads="1"/>
                </p:cNvSpPr>
                <p:nvPr/>
              </p:nvSpPr>
              <p:spPr bwMode="auto">
                <a:xfrm>
                  <a:off x="4896" y="480"/>
                  <a:ext cx="159" cy="107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" name="Oval 20"/>
                <p:cNvSpPr>
                  <a:spLocks noChangeArrowheads="1"/>
                </p:cNvSpPr>
                <p:nvPr/>
              </p:nvSpPr>
              <p:spPr bwMode="auto">
                <a:xfrm>
                  <a:off x="5184" y="672"/>
                  <a:ext cx="159" cy="110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34" name="Line 21"/>
              <p:cNvSpPr>
                <a:spLocks noChangeShapeType="1"/>
              </p:cNvSpPr>
              <p:nvPr/>
            </p:nvSpPr>
            <p:spPr bwMode="auto">
              <a:xfrm>
                <a:off x="5932712" y="320357"/>
                <a:ext cx="630237" cy="0"/>
              </a:xfrm>
              <a:prstGeom prst="line">
                <a:avLst/>
              </a:prstGeom>
              <a:noFill/>
              <a:ln w="9525">
                <a:solidFill>
                  <a:srgbClr val="CC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Line 22"/>
              <p:cNvSpPr>
                <a:spLocks noChangeShapeType="1"/>
              </p:cNvSpPr>
              <p:nvPr/>
            </p:nvSpPr>
            <p:spPr bwMode="auto">
              <a:xfrm>
                <a:off x="5915249" y="320357"/>
                <a:ext cx="0" cy="515938"/>
              </a:xfrm>
              <a:prstGeom prst="line">
                <a:avLst/>
              </a:prstGeom>
              <a:noFill/>
              <a:ln w="9525">
                <a:solidFill>
                  <a:srgbClr val="CC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Line 23"/>
              <p:cNvSpPr>
                <a:spLocks noChangeShapeType="1"/>
              </p:cNvSpPr>
              <p:nvPr/>
            </p:nvSpPr>
            <p:spPr bwMode="auto">
              <a:xfrm>
                <a:off x="6562949" y="148907"/>
                <a:ext cx="0" cy="346075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Line 24"/>
              <p:cNvSpPr>
                <a:spLocks noChangeShapeType="1"/>
              </p:cNvSpPr>
              <p:nvPr/>
            </p:nvSpPr>
            <p:spPr bwMode="auto">
              <a:xfrm>
                <a:off x="6815362" y="234632"/>
                <a:ext cx="0" cy="171450"/>
              </a:xfrm>
              <a:prstGeom prst="line">
                <a:avLst/>
              </a:prstGeom>
              <a:noFill/>
              <a:ln w="19050">
                <a:solidFill>
                  <a:srgbClr val="CC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Line 25"/>
              <p:cNvSpPr>
                <a:spLocks noChangeShapeType="1"/>
              </p:cNvSpPr>
              <p:nvPr/>
            </p:nvSpPr>
            <p:spPr bwMode="auto">
              <a:xfrm>
                <a:off x="6815362" y="320357"/>
                <a:ext cx="649287" cy="0"/>
              </a:xfrm>
              <a:prstGeom prst="line">
                <a:avLst/>
              </a:prstGeom>
              <a:noFill/>
              <a:ln w="9525">
                <a:solidFill>
                  <a:srgbClr val="CC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" name="Line 26"/>
              <p:cNvSpPr>
                <a:spLocks noChangeShapeType="1"/>
              </p:cNvSpPr>
              <p:nvPr/>
            </p:nvSpPr>
            <p:spPr bwMode="auto">
              <a:xfrm>
                <a:off x="7447187" y="320357"/>
                <a:ext cx="0" cy="515938"/>
              </a:xfrm>
              <a:prstGeom prst="line">
                <a:avLst/>
              </a:prstGeom>
              <a:noFill/>
              <a:ln w="9525">
                <a:solidFill>
                  <a:srgbClr val="CC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" name="Text Box 27"/>
              <p:cNvSpPr txBox="1">
                <a:spLocks noChangeArrowheads="1"/>
              </p:cNvSpPr>
              <p:nvPr/>
            </p:nvSpPr>
            <p:spPr bwMode="auto">
              <a:xfrm>
                <a:off x="4916712" y="255270"/>
                <a:ext cx="1262062" cy="6889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00FF0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 eaLnBrk="0" hangingPunct="0"/>
                <a:r>
                  <a:rPr lang="zh-CN" altLang="en-US" sz="2400" dirty="0">
                    <a:latin typeface="Times New Roman" panose="02020603050405020304" pitchFamily="18" charset="0"/>
                  </a:rPr>
                  <a:t>阳极</a:t>
                </a:r>
              </a:p>
            </p:txBody>
          </p:sp>
          <p:sp>
            <p:nvSpPr>
              <p:cNvPr id="41" name="Text Box 28"/>
              <p:cNvSpPr txBox="1">
                <a:spLocks noChangeArrowheads="1"/>
              </p:cNvSpPr>
              <p:nvPr/>
            </p:nvSpPr>
            <p:spPr bwMode="auto">
              <a:xfrm>
                <a:off x="7653562" y="255270"/>
                <a:ext cx="990600" cy="690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 eaLnBrk="0" hangingPunct="0"/>
                <a:r>
                  <a:rPr lang="zh-CN" altLang="en-US" sz="2400" dirty="0">
                    <a:latin typeface="Times New Roman" panose="02020603050405020304" pitchFamily="18" charset="0"/>
                  </a:rPr>
                  <a:t>阴极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2" name="Text Box 2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787596" y="1444308"/>
                    <a:ext cx="880004" cy="42503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algn="just" eaLnBrk="0" hangingPunct="0"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Cl</m:t>
                              </m:r>
                            </m:e>
                            <m:sub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400" dirty="0">
                      <a:latin typeface="Times New Roman" panose="020206030504050203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42" name="Text Box 2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 bwMode="auto">
                  <a:xfrm>
                    <a:off x="4787596" y="1444308"/>
                    <a:ext cx="880004" cy="425032"/>
                  </a:xfrm>
                  <a:prstGeom prst="rect">
                    <a:avLst/>
                  </a:prstGeom>
                  <a:blipFill rotWithShape="0">
                    <a:blip r:embed="rId3"/>
                    <a:stretch>
                      <a:fillRect b="-11429"/>
                    </a:stretch>
                  </a:blipFill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3" name="Text Box 3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940898" y="1498282"/>
                    <a:ext cx="1615226" cy="111898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algn="just" eaLnBrk="0" hangingPunct="0"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↑</m:t>
                          </m:r>
                        </m:oMath>
                      </m:oMathPara>
                    </a14:m>
                    <a:endParaRPr lang="en-US" altLang="zh-CN" sz="2400" dirty="0" smtClean="0">
                      <a:latin typeface="Times New Roman" panose="02020603050405020304" pitchFamily="18" charset="0"/>
                    </a:endParaRPr>
                  </a:p>
                  <a:p>
                    <a:pPr algn="just" eaLnBrk="0" hangingPunct="0"/>
                    <a:r>
                      <a:rPr lang="en-US" altLang="zh-CN" sz="2400" dirty="0" err="1" smtClean="0">
                        <a:latin typeface="Times New Roman" panose="02020603050405020304" pitchFamily="18" charset="0"/>
                      </a:rPr>
                      <a:t>NaOH</a:t>
                    </a:r>
                    <a:r>
                      <a:rPr lang="zh-CN" altLang="en-US" sz="2400" dirty="0" smtClean="0">
                        <a:latin typeface="Times New Roman" panose="02020603050405020304" pitchFamily="18" charset="0"/>
                      </a:rPr>
                      <a:t>溶液</a:t>
                    </a:r>
                    <a:endParaRPr lang="zh-CN" altLang="en-US" sz="2400" dirty="0">
                      <a:latin typeface="Times New Roman" panose="020206030504050203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43" name="Text Box 3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 bwMode="auto">
                  <a:xfrm>
                    <a:off x="7940898" y="1498282"/>
                    <a:ext cx="1615226" cy="1118987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 l="-6061" r="-4167"/>
                    </a:stretch>
                  </a:blipFill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44" name="Rectangle 72"/>
              <p:cNvSpPr>
                <a:spLocks noChangeArrowheads="1"/>
              </p:cNvSpPr>
              <p:nvPr/>
            </p:nvSpPr>
            <p:spPr bwMode="auto">
              <a:xfrm>
                <a:off x="5565999" y="1479232"/>
                <a:ext cx="2309813" cy="1069975"/>
              </a:xfrm>
              <a:prstGeom prst="rect">
                <a:avLst/>
              </a:prstGeom>
              <a:solidFill>
                <a:srgbClr val="66FFFF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" name="Line 73"/>
              <p:cNvSpPr>
                <a:spLocks noChangeShapeType="1"/>
              </p:cNvSpPr>
              <p:nvPr/>
            </p:nvSpPr>
            <p:spPr bwMode="auto">
              <a:xfrm>
                <a:off x="5565999" y="1479232"/>
                <a:ext cx="2309813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lgDash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46" name="Group 74"/>
              <p:cNvGrpSpPr>
                <a:grpSpLocks/>
              </p:cNvGrpSpPr>
              <p:nvPr/>
            </p:nvGrpSpPr>
            <p:grpSpPr bwMode="auto">
              <a:xfrm>
                <a:off x="5807299" y="1491932"/>
                <a:ext cx="288925" cy="720725"/>
                <a:chOff x="4896" y="480"/>
                <a:chExt cx="447" cy="540"/>
              </a:xfrm>
            </p:grpSpPr>
            <p:sp>
              <p:nvSpPr>
                <p:cNvPr id="47" name="Oval 75"/>
                <p:cNvSpPr>
                  <a:spLocks noChangeArrowheads="1"/>
                </p:cNvSpPr>
                <p:nvPr/>
              </p:nvSpPr>
              <p:spPr bwMode="auto">
                <a:xfrm>
                  <a:off x="5136" y="480"/>
                  <a:ext cx="159" cy="108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" name="Oval 76"/>
                <p:cNvSpPr>
                  <a:spLocks noChangeArrowheads="1"/>
                </p:cNvSpPr>
                <p:nvPr/>
              </p:nvSpPr>
              <p:spPr bwMode="auto">
                <a:xfrm>
                  <a:off x="4944" y="720"/>
                  <a:ext cx="159" cy="107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" name="Oval 77"/>
                <p:cNvSpPr>
                  <a:spLocks noChangeArrowheads="1"/>
                </p:cNvSpPr>
                <p:nvPr/>
              </p:nvSpPr>
              <p:spPr bwMode="auto">
                <a:xfrm>
                  <a:off x="5136" y="912"/>
                  <a:ext cx="159" cy="108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" name="Oval 78"/>
                <p:cNvSpPr>
                  <a:spLocks noChangeArrowheads="1"/>
                </p:cNvSpPr>
                <p:nvPr/>
              </p:nvSpPr>
              <p:spPr bwMode="auto">
                <a:xfrm>
                  <a:off x="4896" y="912"/>
                  <a:ext cx="159" cy="108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" name="Oval 79"/>
                <p:cNvSpPr>
                  <a:spLocks noChangeArrowheads="1"/>
                </p:cNvSpPr>
                <p:nvPr/>
              </p:nvSpPr>
              <p:spPr bwMode="auto">
                <a:xfrm>
                  <a:off x="4896" y="480"/>
                  <a:ext cx="159" cy="107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" name="Oval 80"/>
                <p:cNvSpPr>
                  <a:spLocks noChangeArrowheads="1"/>
                </p:cNvSpPr>
                <p:nvPr/>
              </p:nvSpPr>
              <p:spPr bwMode="auto">
                <a:xfrm>
                  <a:off x="5184" y="672"/>
                  <a:ext cx="159" cy="110"/>
                </a:xfrm>
                <a:prstGeom prst="ellipse">
                  <a:avLst/>
                </a:prstGeom>
                <a:solidFill>
                  <a:srgbClr val="CC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53" name="Rectangle 81"/>
              <p:cNvSpPr>
                <a:spLocks noChangeArrowheads="1"/>
              </p:cNvSpPr>
              <p:nvPr/>
            </p:nvSpPr>
            <p:spPr bwMode="auto">
              <a:xfrm>
                <a:off x="6035899" y="2101532"/>
                <a:ext cx="1260475" cy="3968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000" b="1">
                    <a:solidFill>
                      <a:srgbClr val="CC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NaCl</a:t>
                </a:r>
                <a:r>
                  <a:rPr kumimoji="1" lang="zh-CN" altLang="en-US" sz="2000" b="1">
                    <a:solidFill>
                      <a:srgbClr val="CC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溶液</a:t>
                </a:r>
              </a:p>
            </p:txBody>
          </p:sp>
          <p:sp>
            <p:nvSpPr>
              <p:cNvPr id="54" name="Rectangle 62"/>
              <p:cNvSpPr>
                <a:spLocks noChangeArrowheads="1"/>
              </p:cNvSpPr>
              <p:nvPr/>
            </p:nvSpPr>
            <p:spPr bwMode="auto">
              <a:xfrm>
                <a:off x="3115027" y="772958"/>
                <a:ext cx="2325561" cy="457200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/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2Cl</a:t>
                </a:r>
                <a:r>
                  <a:rPr lang="en-US" altLang="zh-CN" sz="2400" b="1" baseline="30000" dirty="0" smtClean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- </a:t>
                </a:r>
                <a:r>
                  <a:rPr kumimoji="1" lang="en-US" altLang="zh-CN" b="1" dirty="0"/>
                  <a:t>-</a:t>
                </a:r>
                <a:r>
                  <a:rPr lang="en-US" altLang="zh-CN" sz="2400" b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 2e</a:t>
                </a:r>
                <a:r>
                  <a:rPr lang="en-US" altLang="zh-CN" sz="2400" b="1" baseline="30000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- = </a:t>
                </a:r>
                <a:r>
                  <a:rPr lang="en-US" altLang="zh-CN" sz="2400" b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 Cl</a:t>
                </a:r>
                <a:r>
                  <a:rPr lang="en-US" altLang="zh-CN" sz="2400" b="1" baseline="-25000" dirty="0">
                    <a:latin typeface="Times New Roman" panose="02020603050405020304" pitchFamily="18" charset="0"/>
                  </a:rPr>
                  <a:t> 2</a:t>
                </a:r>
                <a:r>
                  <a:rPr lang="en-US" altLang="zh-CN" sz="2400" b="1" dirty="0">
                    <a:latin typeface="Times New Roman" panose="02020603050405020304" pitchFamily="18" charset="0"/>
                  </a:rPr>
                  <a:t>↑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5" name="Text Box 6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077424" y="764857"/>
                    <a:ext cx="3513561" cy="461665"/>
                  </a:xfrm>
                  <a:prstGeom prst="rect">
                    <a:avLst/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/>
                </p:spPr>
                <p:txBody>
                  <a:bodyPr wrap="square">
                    <a:spAutoFit/>
                  </a:bodyPr>
                  <a:lstStyle/>
                  <a:p>
                    <a:pPr eaLnBrk="0" hangingPunct="0">
                      <a:spcBef>
                        <a:spcPct val="50000"/>
                      </a:spcBef>
                    </a:pPr>
                    <a:r>
                      <a:rPr lang="en-US" altLang="zh-CN" sz="240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a:t>2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oMath>
                    </a14:m>
                    <a:r>
                      <a:rPr lang="en-US" altLang="zh-CN" sz="240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a:t>+ </a:t>
                    </a:r>
                    <a:r>
                      <a:rPr lang="en-US" altLang="zh-CN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a:t>2e</a:t>
                    </a:r>
                    <a:r>
                      <a:rPr lang="en-US" altLang="zh-CN" sz="2400" baseline="300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a:t>- </a:t>
                    </a:r>
                    <a:r>
                      <a:rPr kumimoji="1" lang="en-US" altLang="zh-CN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a:t>=</a:t>
                    </a:r>
                    <a:r>
                      <a:rPr lang="en-US" altLang="zh-CN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a:t> H</a:t>
                    </a:r>
                    <a:r>
                      <a:rPr lang="en-US" altLang="zh-CN" sz="2400" baseline="-250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a:t>2 </a:t>
                    </a:r>
                    <a:r>
                      <a:rPr lang="en-US" altLang="zh-CN" sz="240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a:t>↑+</a:t>
                    </a:r>
                    <a14:m>
                      <m:oMath xmlns:m="http://schemas.openxmlformats.org/officeDocument/2006/math">
                        <m:sSup>
                          <m:sSup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OH</m:t>
                            </m:r>
                          </m:e>
                          <m:sup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a14:m>
                    <a:endParaRPr lang="en-US" altLang="zh-CN" sz="2400" dirty="0">
                      <a:latin typeface="Cambria Math" panose="02040503050406030204" pitchFamily="18" charset="0"/>
                      <a:ea typeface="Cambria Math" panose="020405030504060302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55" name="Text Box 6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 bwMode="auto">
                  <a:xfrm>
                    <a:off x="8077424" y="764857"/>
                    <a:ext cx="3513561" cy="461665"/>
                  </a:xfrm>
                  <a:prstGeom prst="rect">
                    <a:avLst/>
                  </a:prstGeom>
                  <a:blipFill rotWithShape="0">
                    <a:blip r:embed="rId5"/>
                    <a:stretch>
                      <a:fillRect l="-2595" t="-8974" b="-26923"/>
                    </a:stretch>
                  </a:blip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/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57" name="矩形 56"/>
            <p:cNvSpPr/>
            <p:nvPr/>
          </p:nvSpPr>
          <p:spPr>
            <a:xfrm>
              <a:off x="5629933" y="1458932"/>
              <a:ext cx="320922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2000" b="0" cap="none" spc="0" dirty="0" smtClean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C</a:t>
              </a:r>
              <a:endParaRPr lang="zh-CN" altLang="en-US" sz="2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7186388" y="1457148"/>
              <a:ext cx="320922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2000" b="0" cap="none" spc="0" dirty="0" smtClean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C</a:t>
              </a:r>
              <a:endParaRPr lang="zh-CN" altLang="en-US" sz="2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2429101" y="5801066"/>
            <a:ext cx="2229706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怎么改进？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76659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p:grpSp>
        <p:nvGrpSpPr>
          <p:cNvPr id="57" name="Group 2"/>
          <p:cNvGrpSpPr>
            <a:grpSpLocks/>
          </p:cNvGrpSpPr>
          <p:nvPr/>
        </p:nvGrpSpPr>
        <p:grpSpPr bwMode="auto">
          <a:xfrm>
            <a:off x="4590290" y="1305304"/>
            <a:ext cx="288925" cy="2951162"/>
            <a:chOff x="1474" y="709"/>
            <a:chExt cx="182" cy="1859"/>
          </a:xfrm>
        </p:grpSpPr>
        <p:sp>
          <p:nvSpPr>
            <p:cNvPr id="58" name="Rectangle 3"/>
            <p:cNvSpPr>
              <a:spLocks noChangeArrowheads="1"/>
            </p:cNvSpPr>
            <p:nvPr/>
          </p:nvSpPr>
          <p:spPr bwMode="auto">
            <a:xfrm>
              <a:off x="1474" y="1026"/>
              <a:ext cx="182" cy="1542"/>
            </a:xfrm>
            <a:prstGeom prst="rect">
              <a:avLst/>
            </a:prstGeom>
            <a:solidFill>
              <a:srgbClr val="CC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" name="Line 4"/>
            <p:cNvSpPr>
              <a:spLocks noChangeShapeType="1"/>
            </p:cNvSpPr>
            <p:nvPr/>
          </p:nvSpPr>
          <p:spPr bwMode="auto">
            <a:xfrm>
              <a:off x="1519" y="709"/>
              <a:ext cx="0" cy="31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0" name="Group 5"/>
          <p:cNvGrpSpPr>
            <a:grpSpLocks/>
          </p:cNvGrpSpPr>
          <p:nvPr/>
        </p:nvGrpSpPr>
        <p:grpSpPr bwMode="auto">
          <a:xfrm>
            <a:off x="8687628" y="1305304"/>
            <a:ext cx="288925" cy="2951162"/>
            <a:chOff x="4059" y="709"/>
            <a:chExt cx="182" cy="1859"/>
          </a:xfrm>
        </p:grpSpPr>
        <p:sp>
          <p:nvSpPr>
            <p:cNvPr id="61" name="Rectangle 6"/>
            <p:cNvSpPr>
              <a:spLocks noChangeArrowheads="1"/>
            </p:cNvSpPr>
            <p:nvPr/>
          </p:nvSpPr>
          <p:spPr bwMode="auto">
            <a:xfrm>
              <a:off x="4059" y="1026"/>
              <a:ext cx="182" cy="1542"/>
            </a:xfrm>
            <a:prstGeom prst="rect">
              <a:avLst/>
            </a:prstGeom>
            <a:solidFill>
              <a:srgbClr val="CC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" name="Line 7"/>
            <p:cNvSpPr>
              <a:spLocks noChangeShapeType="1"/>
            </p:cNvSpPr>
            <p:nvPr/>
          </p:nvSpPr>
          <p:spPr bwMode="auto">
            <a:xfrm>
              <a:off x="4195" y="709"/>
              <a:ext cx="0" cy="31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3" name="Group 8"/>
          <p:cNvGrpSpPr>
            <a:grpSpLocks/>
          </p:cNvGrpSpPr>
          <p:nvPr/>
        </p:nvGrpSpPr>
        <p:grpSpPr bwMode="auto">
          <a:xfrm>
            <a:off x="4152140" y="800479"/>
            <a:ext cx="5256213" cy="4032250"/>
            <a:chOff x="1202" y="391"/>
            <a:chExt cx="3311" cy="2540"/>
          </a:xfrm>
        </p:grpSpPr>
        <p:grpSp>
          <p:nvGrpSpPr>
            <p:cNvPr id="64" name="Group 9"/>
            <p:cNvGrpSpPr>
              <a:grpSpLocks/>
            </p:cNvGrpSpPr>
            <p:nvPr/>
          </p:nvGrpSpPr>
          <p:grpSpPr bwMode="auto">
            <a:xfrm>
              <a:off x="1202" y="391"/>
              <a:ext cx="3311" cy="2540"/>
              <a:chOff x="1202" y="391"/>
              <a:chExt cx="3311" cy="2540"/>
            </a:xfrm>
          </p:grpSpPr>
          <p:grpSp>
            <p:nvGrpSpPr>
              <p:cNvPr id="66" name="Group 10"/>
              <p:cNvGrpSpPr>
                <a:grpSpLocks/>
              </p:cNvGrpSpPr>
              <p:nvPr/>
            </p:nvGrpSpPr>
            <p:grpSpPr bwMode="auto">
              <a:xfrm>
                <a:off x="1202" y="527"/>
                <a:ext cx="3311" cy="2404"/>
                <a:chOff x="1338" y="618"/>
                <a:chExt cx="3311" cy="2404"/>
              </a:xfrm>
            </p:grpSpPr>
            <p:grpSp>
              <p:nvGrpSpPr>
                <p:cNvPr id="82" name="Group 11"/>
                <p:cNvGrpSpPr>
                  <a:grpSpLocks/>
                </p:cNvGrpSpPr>
                <p:nvPr/>
              </p:nvGrpSpPr>
              <p:grpSpPr bwMode="auto">
                <a:xfrm>
                  <a:off x="2064" y="2840"/>
                  <a:ext cx="1950" cy="182"/>
                  <a:chOff x="2064" y="2840"/>
                  <a:chExt cx="1950" cy="182"/>
                </a:xfrm>
              </p:grpSpPr>
              <p:sp>
                <p:nvSpPr>
                  <p:cNvPr id="107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2064" y="2840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8" name="Line 13"/>
                  <p:cNvSpPr>
                    <a:spLocks noChangeShapeType="1"/>
                  </p:cNvSpPr>
                  <p:nvPr/>
                </p:nvSpPr>
                <p:spPr bwMode="auto">
                  <a:xfrm>
                    <a:off x="2064" y="2840"/>
                    <a:ext cx="1950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9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4014" y="2840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3" name="Group 15"/>
                <p:cNvGrpSpPr>
                  <a:grpSpLocks/>
                </p:cNvGrpSpPr>
                <p:nvPr/>
              </p:nvGrpSpPr>
              <p:grpSpPr bwMode="auto">
                <a:xfrm>
                  <a:off x="4286" y="1344"/>
                  <a:ext cx="363" cy="1678"/>
                  <a:chOff x="4286" y="1344"/>
                  <a:chExt cx="363" cy="1678"/>
                </a:xfrm>
              </p:grpSpPr>
              <p:sp>
                <p:nvSpPr>
                  <p:cNvPr id="103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4286" y="2840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4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4286" y="2840"/>
                    <a:ext cx="182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5" name="Line 1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468" y="1344"/>
                    <a:ext cx="0" cy="1496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6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4468" y="1344"/>
                    <a:ext cx="181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4" name="Group 20"/>
                <p:cNvGrpSpPr>
                  <a:grpSpLocks/>
                </p:cNvGrpSpPr>
                <p:nvPr/>
              </p:nvGrpSpPr>
              <p:grpSpPr bwMode="auto">
                <a:xfrm>
                  <a:off x="1338" y="1298"/>
                  <a:ext cx="453" cy="1724"/>
                  <a:chOff x="1338" y="1298"/>
                  <a:chExt cx="453" cy="1724"/>
                </a:xfrm>
              </p:grpSpPr>
              <p:sp>
                <p:nvSpPr>
                  <p:cNvPr id="99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1298"/>
                    <a:ext cx="0" cy="1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0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2840"/>
                    <a:ext cx="272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1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791" y="2840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2" name="Line 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338" y="1298"/>
                    <a:ext cx="181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5" name="Group 25"/>
                <p:cNvGrpSpPr>
                  <a:grpSpLocks/>
                </p:cNvGrpSpPr>
                <p:nvPr/>
              </p:nvGrpSpPr>
              <p:grpSpPr bwMode="auto">
                <a:xfrm>
                  <a:off x="1338" y="618"/>
                  <a:ext cx="453" cy="499"/>
                  <a:chOff x="1338" y="618"/>
                  <a:chExt cx="453" cy="499"/>
                </a:xfrm>
              </p:grpSpPr>
              <p:sp>
                <p:nvSpPr>
                  <p:cNvPr id="95" name="Line 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338" y="1117"/>
                    <a:ext cx="181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6" name="Line 2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519" y="845"/>
                    <a:ext cx="0" cy="27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7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845"/>
                    <a:ext cx="272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8" name="Line 2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791" y="618"/>
                    <a:ext cx="0" cy="227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6" name="Group 30"/>
                <p:cNvGrpSpPr>
                  <a:grpSpLocks/>
                </p:cNvGrpSpPr>
                <p:nvPr/>
              </p:nvGrpSpPr>
              <p:grpSpPr bwMode="auto">
                <a:xfrm>
                  <a:off x="2018" y="618"/>
                  <a:ext cx="1951" cy="227"/>
                  <a:chOff x="2018" y="618"/>
                  <a:chExt cx="1951" cy="227"/>
                </a:xfrm>
              </p:grpSpPr>
              <p:sp>
                <p:nvSpPr>
                  <p:cNvPr id="92" name="Line 3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018" y="618"/>
                    <a:ext cx="0" cy="227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3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2064" y="845"/>
                    <a:ext cx="1905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4" name="Line 3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969" y="663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7" name="Group 34"/>
                <p:cNvGrpSpPr>
                  <a:grpSpLocks/>
                </p:cNvGrpSpPr>
                <p:nvPr/>
              </p:nvGrpSpPr>
              <p:grpSpPr bwMode="auto">
                <a:xfrm>
                  <a:off x="4195" y="663"/>
                  <a:ext cx="454" cy="454"/>
                  <a:chOff x="4195" y="663"/>
                  <a:chExt cx="454" cy="454"/>
                </a:xfrm>
              </p:grpSpPr>
              <p:sp>
                <p:nvSpPr>
                  <p:cNvPr id="88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4468" y="1117"/>
                    <a:ext cx="181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89" name="Line 3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195" y="663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0" name="Line 37"/>
                  <p:cNvSpPr>
                    <a:spLocks noChangeShapeType="1"/>
                  </p:cNvSpPr>
                  <p:nvPr/>
                </p:nvSpPr>
                <p:spPr bwMode="auto">
                  <a:xfrm>
                    <a:off x="4196" y="845"/>
                    <a:ext cx="272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1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4468" y="845"/>
                    <a:ext cx="0" cy="27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67" name="Group 39"/>
              <p:cNvGrpSpPr>
                <a:grpSpLocks/>
              </p:cNvGrpSpPr>
              <p:nvPr/>
            </p:nvGrpSpPr>
            <p:grpSpPr bwMode="auto">
              <a:xfrm>
                <a:off x="1337" y="391"/>
                <a:ext cx="3040" cy="317"/>
                <a:chOff x="1337" y="391"/>
                <a:chExt cx="3040" cy="317"/>
              </a:xfrm>
            </p:grpSpPr>
            <p:sp>
              <p:nvSpPr>
                <p:cNvPr id="80" name="AutoShape 40"/>
                <p:cNvSpPr>
                  <a:spLocks noChangeArrowheads="1"/>
                </p:cNvSpPr>
                <p:nvPr/>
              </p:nvSpPr>
              <p:spPr bwMode="auto">
                <a:xfrm>
                  <a:off x="4059" y="391"/>
                  <a:ext cx="318" cy="317"/>
                </a:xfrm>
                <a:prstGeom prst="wedgeEllipseCallout">
                  <a:avLst>
                    <a:gd name="adj1" fmla="val -22329"/>
                    <a:gd name="adj2" fmla="val 48421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zh-CN" altLang="en-US" sz="2400" b="1"/>
                    <a:t>－</a:t>
                  </a:r>
                </a:p>
              </p:txBody>
            </p:sp>
            <p:sp>
              <p:nvSpPr>
                <p:cNvPr id="81" name="AutoShape 41"/>
                <p:cNvSpPr>
                  <a:spLocks noChangeArrowheads="1"/>
                </p:cNvSpPr>
                <p:nvPr/>
              </p:nvSpPr>
              <p:spPr bwMode="auto">
                <a:xfrm>
                  <a:off x="1337" y="391"/>
                  <a:ext cx="318" cy="317"/>
                </a:xfrm>
                <a:prstGeom prst="wedgeEllipseCallout">
                  <a:avLst>
                    <a:gd name="adj1" fmla="val 40565"/>
                    <a:gd name="adj2" fmla="val 4889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altLang="zh-CN" sz="2400" b="1"/>
                    <a:t>+</a:t>
                  </a:r>
                </a:p>
              </p:txBody>
            </p:sp>
          </p:grpSp>
          <p:grpSp>
            <p:nvGrpSpPr>
              <p:cNvPr id="68" name="Group 42"/>
              <p:cNvGrpSpPr>
                <a:grpSpLocks/>
              </p:cNvGrpSpPr>
              <p:nvPr/>
            </p:nvGrpSpPr>
            <p:grpSpPr bwMode="auto">
              <a:xfrm>
                <a:off x="1701" y="1117"/>
                <a:ext cx="2268" cy="1451"/>
                <a:chOff x="1701" y="1117"/>
                <a:chExt cx="2268" cy="1451"/>
              </a:xfrm>
            </p:grpSpPr>
            <p:sp>
              <p:nvSpPr>
                <p:cNvPr id="69" name="Line 43"/>
                <p:cNvSpPr>
                  <a:spLocks noChangeShapeType="1"/>
                </p:cNvSpPr>
                <p:nvPr/>
              </p:nvSpPr>
              <p:spPr bwMode="auto">
                <a:xfrm>
                  <a:off x="1701" y="1117"/>
                  <a:ext cx="226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" name="Line 44"/>
                <p:cNvSpPr>
                  <a:spLocks noChangeShapeType="1"/>
                </p:cNvSpPr>
                <p:nvPr/>
              </p:nvSpPr>
              <p:spPr bwMode="auto">
                <a:xfrm>
                  <a:off x="1791" y="1298"/>
                  <a:ext cx="208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" name="Line 45"/>
                <p:cNvSpPr>
                  <a:spLocks noChangeShapeType="1"/>
                </p:cNvSpPr>
                <p:nvPr/>
              </p:nvSpPr>
              <p:spPr bwMode="auto">
                <a:xfrm>
                  <a:off x="1746" y="1570"/>
                  <a:ext cx="635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" name="Line 46"/>
                <p:cNvSpPr>
                  <a:spLocks noChangeShapeType="1"/>
                </p:cNvSpPr>
                <p:nvPr/>
              </p:nvSpPr>
              <p:spPr bwMode="auto">
                <a:xfrm>
                  <a:off x="2562" y="1434"/>
                  <a:ext cx="1134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3" name="Line 47"/>
                <p:cNvSpPr>
                  <a:spLocks noChangeShapeType="1"/>
                </p:cNvSpPr>
                <p:nvPr/>
              </p:nvSpPr>
              <p:spPr bwMode="auto">
                <a:xfrm>
                  <a:off x="1927" y="1752"/>
                  <a:ext cx="131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4" name="Line 48"/>
                <p:cNvSpPr>
                  <a:spLocks noChangeShapeType="1"/>
                </p:cNvSpPr>
                <p:nvPr/>
              </p:nvSpPr>
              <p:spPr bwMode="auto">
                <a:xfrm>
                  <a:off x="1746" y="2069"/>
                  <a:ext cx="204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5" name="Line 49"/>
                <p:cNvSpPr>
                  <a:spLocks noChangeShapeType="1"/>
                </p:cNvSpPr>
                <p:nvPr/>
              </p:nvSpPr>
              <p:spPr bwMode="auto">
                <a:xfrm>
                  <a:off x="2064" y="2387"/>
                  <a:ext cx="81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6" name="Line 50"/>
                <p:cNvSpPr>
                  <a:spLocks noChangeShapeType="1"/>
                </p:cNvSpPr>
                <p:nvPr/>
              </p:nvSpPr>
              <p:spPr bwMode="auto">
                <a:xfrm>
                  <a:off x="3152" y="2387"/>
                  <a:ext cx="77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7" name="Line 51"/>
                <p:cNvSpPr>
                  <a:spLocks noChangeShapeType="1"/>
                </p:cNvSpPr>
                <p:nvPr/>
              </p:nvSpPr>
              <p:spPr bwMode="auto">
                <a:xfrm>
                  <a:off x="1837" y="2568"/>
                  <a:ext cx="1769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8" name="Line 52"/>
                <p:cNvSpPr>
                  <a:spLocks noChangeShapeType="1"/>
                </p:cNvSpPr>
                <p:nvPr/>
              </p:nvSpPr>
              <p:spPr bwMode="auto">
                <a:xfrm>
                  <a:off x="3016" y="1888"/>
                  <a:ext cx="86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9" name="Line 53"/>
                <p:cNvSpPr>
                  <a:spLocks noChangeShapeType="1"/>
                </p:cNvSpPr>
                <p:nvPr/>
              </p:nvSpPr>
              <p:spPr bwMode="auto">
                <a:xfrm>
                  <a:off x="2925" y="1616"/>
                  <a:ext cx="95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65" name="Line 54"/>
            <p:cNvSpPr>
              <a:spLocks noChangeShapeType="1"/>
            </p:cNvSpPr>
            <p:nvPr/>
          </p:nvSpPr>
          <p:spPr bwMode="auto">
            <a:xfrm>
              <a:off x="2789" y="754"/>
              <a:ext cx="0" cy="1996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0" name="AutoShape 55"/>
          <p:cNvSpPr>
            <a:spLocks noChangeArrowheads="1"/>
          </p:cNvSpPr>
          <p:nvPr/>
        </p:nvSpPr>
        <p:spPr bwMode="auto">
          <a:xfrm>
            <a:off x="8117715" y="2240341"/>
            <a:ext cx="504825" cy="288925"/>
          </a:xfrm>
          <a:prstGeom prst="rightArrow">
            <a:avLst>
              <a:gd name="adj1" fmla="val 50000"/>
              <a:gd name="adj2" fmla="val 43681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1" name="AutoShape 56"/>
          <p:cNvSpPr>
            <a:spLocks noChangeArrowheads="1"/>
          </p:cNvSpPr>
          <p:nvPr/>
        </p:nvSpPr>
        <p:spPr bwMode="auto">
          <a:xfrm>
            <a:off x="4950653" y="2240341"/>
            <a:ext cx="576262" cy="288925"/>
          </a:xfrm>
          <a:prstGeom prst="leftArrow">
            <a:avLst>
              <a:gd name="adj1" fmla="val 50000"/>
              <a:gd name="adj2" fmla="val 49863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" name="Text Box 57"/>
          <p:cNvSpPr txBox="1">
            <a:spLocks noChangeArrowheads="1"/>
          </p:cNvSpPr>
          <p:nvPr/>
        </p:nvSpPr>
        <p:spPr bwMode="auto">
          <a:xfrm>
            <a:off x="5095115" y="487741"/>
            <a:ext cx="647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Cl</a:t>
            </a:r>
            <a:r>
              <a:rPr lang="en-US" altLang="zh-CN" sz="2400" b="1" baseline="-25000"/>
              <a:t>2</a:t>
            </a:r>
            <a:endParaRPr lang="en-US" altLang="zh-CN" sz="2400" b="1"/>
          </a:p>
        </p:txBody>
      </p:sp>
      <p:sp>
        <p:nvSpPr>
          <p:cNvPr id="113" name="Text Box 58"/>
          <p:cNvSpPr txBox="1">
            <a:spLocks noChangeArrowheads="1"/>
          </p:cNvSpPr>
          <p:nvPr/>
        </p:nvSpPr>
        <p:spPr bwMode="auto">
          <a:xfrm>
            <a:off x="4950653" y="1808541"/>
            <a:ext cx="647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Cl</a:t>
            </a:r>
            <a:r>
              <a:rPr lang="en-US" altLang="zh-CN" sz="2400" b="1" baseline="-25000"/>
              <a:t>2</a:t>
            </a:r>
            <a:endParaRPr lang="en-US" altLang="zh-CN" sz="2400" b="1"/>
          </a:p>
        </p:txBody>
      </p:sp>
      <p:sp>
        <p:nvSpPr>
          <p:cNvPr id="114" name="Text Box 59"/>
          <p:cNvSpPr txBox="1">
            <a:spLocks noChangeArrowheads="1"/>
          </p:cNvSpPr>
          <p:nvPr/>
        </p:nvSpPr>
        <p:spPr bwMode="auto">
          <a:xfrm>
            <a:off x="5022090" y="3464304"/>
            <a:ext cx="719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Cl</a:t>
            </a:r>
            <a:r>
              <a:rPr lang="en-US" altLang="zh-CN" sz="2400" b="1" baseline="30000"/>
              <a:t>—</a:t>
            </a:r>
            <a:endParaRPr lang="en-US" altLang="zh-CN" sz="2400" b="1"/>
          </a:p>
        </p:txBody>
      </p:sp>
      <p:sp>
        <p:nvSpPr>
          <p:cNvPr id="115" name="Text Box 60"/>
          <p:cNvSpPr txBox="1">
            <a:spLocks noChangeArrowheads="1"/>
          </p:cNvSpPr>
          <p:nvPr/>
        </p:nvSpPr>
        <p:spPr bwMode="auto">
          <a:xfrm>
            <a:off x="7974840" y="487741"/>
            <a:ext cx="576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H</a:t>
            </a:r>
            <a:r>
              <a:rPr lang="en-US" altLang="zh-CN" sz="2400" b="1" baseline="-25000"/>
              <a:t>2</a:t>
            </a:r>
            <a:endParaRPr lang="en-US" altLang="zh-CN" sz="2400" b="1"/>
          </a:p>
        </p:txBody>
      </p:sp>
      <p:grpSp>
        <p:nvGrpSpPr>
          <p:cNvPr id="116" name="Group 61"/>
          <p:cNvGrpSpPr>
            <a:grpSpLocks/>
          </p:cNvGrpSpPr>
          <p:nvPr/>
        </p:nvGrpSpPr>
        <p:grpSpPr bwMode="auto">
          <a:xfrm>
            <a:off x="6174615" y="2672141"/>
            <a:ext cx="2014538" cy="504825"/>
            <a:chOff x="2472" y="1570"/>
            <a:chExt cx="1269" cy="318"/>
          </a:xfrm>
        </p:grpSpPr>
        <p:sp>
          <p:nvSpPr>
            <p:cNvPr id="117" name="AutoShape 62"/>
            <p:cNvSpPr>
              <a:spLocks noChangeArrowheads="1"/>
            </p:cNvSpPr>
            <p:nvPr/>
          </p:nvSpPr>
          <p:spPr bwMode="auto">
            <a:xfrm>
              <a:off x="2472" y="1616"/>
              <a:ext cx="771" cy="272"/>
            </a:xfrm>
            <a:prstGeom prst="rightArrow">
              <a:avLst>
                <a:gd name="adj1" fmla="val 50000"/>
                <a:gd name="adj2" fmla="val 70864"/>
              </a:avLst>
            </a:prstGeom>
            <a:solidFill>
              <a:srgbClr val="FF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" name="Text Box 63"/>
            <p:cNvSpPr txBox="1">
              <a:spLocks noChangeArrowheads="1"/>
            </p:cNvSpPr>
            <p:nvPr/>
          </p:nvSpPr>
          <p:spPr bwMode="auto">
            <a:xfrm>
              <a:off x="3288" y="1570"/>
              <a:ext cx="45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Na</a:t>
              </a:r>
              <a:r>
                <a:rPr lang="en-US" altLang="zh-CN" sz="2400" b="1" baseline="30000"/>
                <a:t>+</a:t>
              </a:r>
              <a:endParaRPr lang="en-US" altLang="zh-CN" sz="2400" b="1"/>
            </a:p>
          </p:txBody>
        </p:sp>
      </p:grpSp>
      <p:sp>
        <p:nvSpPr>
          <p:cNvPr id="119" name="Text Box 64"/>
          <p:cNvSpPr txBox="1">
            <a:spLocks noChangeArrowheads="1"/>
          </p:cNvSpPr>
          <p:nvPr/>
        </p:nvSpPr>
        <p:spPr bwMode="auto">
          <a:xfrm>
            <a:off x="8046278" y="1856166"/>
            <a:ext cx="5762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H</a:t>
            </a:r>
            <a:r>
              <a:rPr lang="en-US" altLang="zh-CN" sz="2400" b="1" baseline="30000"/>
              <a:t>+</a:t>
            </a:r>
            <a:endParaRPr lang="en-US" altLang="zh-CN" sz="2400" b="1"/>
          </a:p>
        </p:txBody>
      </p:sp>
      <p:sp>
        <p:nvSpPr>
          <p:cNvPr id="120" name="Text Box 65"/>
          <p:cNvSpPr txBox="1">
            <a:spLocks noChangeArrowheads="1"/>
          </p:cNvSpPr>
          <p:nvPr/>
        </p:nvSpPr>
        <p:spPr bwMode="auto">
          <a:xfrm>
            <a:off x="7830378" y="3464304"/>
            <a:ext cx="936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OH</a:t>
            </a:r>
            <a:r>
              <a:rPr lang="en-US" altLang="zh-CN" sz="2400" b="1" baseline="30000"/>
              <a:t>—</a:t>
            </a:r>
            <a:endParaRPr lang="en-US" altLang="zh-CN" sz="2400" b="1"/>
          </a:p>
        </p:txBody>
      </p:sp>
      <p:sp>
        <p:nvSpPr>
          <p:cNvPr id="121" name="Line 66"/>
          <p:cNvSpPr>
            <a:spLocks noChangeShapeType="1"/>
          </p:cNvSpPr>
          <p:nvPr/>
        </p:nvSpPr>
        <p:spPr bwMode="auto">
          <a:xfrm flipH="1">
            <a:off x="3726690" y="1953004"/>
            <a:ext cx="7191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" name="Line 67"/>
          <p:cNvSpPr>
            <a:spLocks noChangeShapeType="1"/>
          </p:cNvSpPr>
          <p:nvPr/>
        </p:nvSpPr>
        <p:spPr bwMode="auto">
          <a:xfrm>
            <a:off x="9127365" y="1953004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" name="Line 68"/>
          <p:cNvSpPr>
            <a:spLocks noChangeShapeType="1"/>
          </p:cNvSpPr>
          <p:nvPr/>
        </p:nvSpPr>
        <p:spPr bwMode="auto">
          <a:xfrm flipV="1">
            <a:off x="5093528" y="729041"/>
            <a:ext cx="0" cy="1008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4" name="Line 69"/>
          <p:cNvSpPr>
            <a:spLocks noChangeShapeType="1"/>
          </p:cNvSpPr>
          <p:nvPr/>
        </p:nvSpPr>
        <p:spPr bwMode="auto">
          <a:xfrm flipV="1">
            <a:off x="8478078" y="729041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5" name="Line 70"/>
          <p:cNvSpPr>
            <a:spLocks noChangeShapeType="1"/>
          </p:cNvSpPr>
          <p:nvPr/>
        </p:nvSpPr>
        <p:spPr bwMode="auto">
          <a:xfrm flipV="1">
            <a:off x="5093528" y="4400929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6" name="Line 71"/>
          <p:cNvSpPr>
            <a:spLocks noChangeShapeType="1"/>
          </p:cNvSpPr>
          <p:nvPr/>
        </p:nvSpPr>
        <p:spPr bwMode="auto">
          <a:xfrm flipV="1">
            <a:off x="8622540" y="4400929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7" name="Text Box 72"/>
          <p:cNvSpPr txBox="1">
            <a:spLocks noChangeArrowheads="1"/>
          </p:cNvSpPr>
          <p:nvPr/>
        </p:nvSpPr>
        <p:spPr bwMode="auto">
          <a:xfrm>
            <a:off x="3077403" y="1448179"/>
            <a:ext cx="1152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淡盐水</a:t>
            </a:r>
          </a:p>
        </p:txBody>
      </p:sp>
      <p:sp>
        <p:nvSpPr>
          <p:cNvPr id="128" name="Text Box 73"/>
          <p:cNvSpPr txBox="1">
            <a:spLocks noChangeArrowheads="1"/>
          </p:cNvSpPr>
          <p:nvPr/>
        </p:nvSpPr>
        <p:spPr bwMode="auto">
          <a:xfrm>
            <a:off x="9343265" y="1521204"/>
            <a:ext cx="1800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NaOH</a:t>
            </a:r>
            <a:r>
              <a:rPr lang="zh-CN" altLang="en-US" sz="2400" b="1" dirty="0"/>
              <a:t>溶液</a:t>
            </a:r>
          </a:p>
        </p:txBody>
      </p:sp>
      <p:sp>
        <p:nvSpPr>
          <p:cNvPr id="129" name="Text Box 74"/>
          <p:cNvSpPr txBox="1">
            <a:spLocks noChangeArrowheads="1"/>
          </p:cNvSpPr>
          <p:nvPr/>
        </p:nvSpPr>
        <p:spPr bwMode="auto">
          <a:xfrm>
            <a:off x="3653665" y="4761291"/>
            <a:ext cx="15843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精制饱和</a:t>
            </a:r>
            <a:r>
              <a:rPr lang="en-US" altLang="zh-CN" sz="2400" b="1"/>
              <a:t>NaCl</a:t>
            </a:r>
            <a:r>
              <a:rPr lang="zh-CN" altLang="en-US" sz="2400" b="1"/>
              <a:t>溶液</a:t>
            </a:r>
          </a:p>
        </p:txBody>
      </p:sp>
      <p:sp>
        <p:nvSpPr>
          <p:cNvPr id="130" name="Text Box 75"/>
          <p:cNvSpPr txBox="1">
            <a:spLocks noChangeArrowheads="1"/>
          </p:cNvSpPr>
          <p:nvPr/>
        </p:nvSpPr>
        <p:spPr bwMode="auto">
          <a:xfrm>
            <a:off x="8154228" y="5048629"/>
            <a:ext cx="3240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H</a:t>
            </a:r>
            <a:r>
              <a:rPr lang="en-US" altLang="zh-CN" sz="2400" b="1" baseline="-25000" dirty="0"/>
              <a:t>2</a:t>
            </a:r>
            <a:r>
              <a:rPr lang="en-US" altLang="zh-CN" sz="2400" b="1" dirty="0"/>
              <a:t>O</a:t>
            </a:r>
            <a:r>
              <a:rPr lang="zh-CN" altLang="en-US" sz="2400" b="1" dirty="0"/>
              <a:t>（含少量</a:t>
            </a:r>
            <a:r>
              <a:rPr lang="en-US" altLang="zh-CN" sz="2400" b="1" dirty="0"/>
              <a:t>NaOH</a:t>
            </a:r>
            <a:r>
              <a:rPr lang="zh-CN" altLang="en-US" sz="2400" b="1" dirty="0"/>
              <a:t>）</a:t>
            </a:r>
          </a:p>
        </p:txBody>
      </p:sp>
      <p:sp>
        <p:nvSpPr>
          <p:cNvPr id="131" name="Text Box 76"/>
          <p:cNvSpPr txBox="1">
            <a:spLocks noChangeArrowheads="1"/>
          </p:cNvSpPr>
          <p:nvPr/>
        </p:nvSpPr>
        <p:spPr bwMode="auto">
          <a:xfrm>
            <a:off x="5669790" y="4616829"/>
            <a:ext cx="250825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阳</a:t>
            </a:r>
            <a:r>
              <a:rPr lang="zh-CN" altLang="en-US" sz="2800" b="1" dirty="0" smtClean="0"/>
              <a:t>离子交换膜</a:t>
            </a:r>
            <a:endParaRPr lang="zh-CN" altLang="en-US" sz="2800" b="1" dirty="0"/>
          </a:p>
        </p:txBody>
      </p:sp>
      <p:grpSp>
        <p:nvGrpSpPr>
          <p:cNvPr id="132" name="Group 78"/>
          <p:cNvGrpSpPr>
            <a:grpSpLocks/>
          </p:cNvGrpSpPr>
          <p:nvPr/>
        </p:nvGrpSpPr>
        <p:grpSpPr bwMode="auto">
          <a:xfrm>
            <a:off x="2783715" y="2145091"/>
            <a:ext cx="1905000" cy="879475"/>
            <a:chOff x="336" y="1238"/>
            <a:chExt cx="1200" cy="554"/>
          </a:xfrm>
        </p:grpSpPr>
        <p:sp>
          <p:nvSpPr>
            <p:cNvPr id="133" name="Text Box 79"/>
            <p:cNvSpPr txBox="1">
              <a:spLocks noChangeArrowheads="1"/>
            </p:cNvSpPr>
            <p:nvPr/>
          </p:nvSpPr>
          <p:spPr bwMode="auto">
            <a:xfrm>
              <a:off x="336" y="1248"/>
              <a:ext cx="768" cy="544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/>
                <a:t> </a:t>
              </a:r>
              <a:r>
                <a:rPr lang="zh-CN" altLang="en-US" sz="2000" b="1"/>
                <a:t>阳    极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2000" b="1"/>
                <a:t>金属钛网</a:t>
              </a:r>
            </a:p>
          </p:txBody>
        </p:sp>
        <p:sp>
          <p:nvSpPr>
            <p:cNvPr id="134" name="Line 80"/>
            <p:cNvSpPr>
              <a:spLocks noChangeShapeType="1"/>
            </p:cNvSpPr>
            <p:nvPr/>
          </p:nvSpPr>
          <p:spPr bwMode="auto">
            <a:xfrm flipV="1">
              <a:off x="1104" y="1238"/>
              <a:ext cx="432" cy="2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5" name="Group 81"/>
          <p:cNvGrpSpPr>
            <a:grpSpLocks/>
          </p:cNvGrpSpPr>
          <p:nvPr/>
        </p:nvGrpSpPr>
        <p:grpSpPr bwMode="auto">
          <a:xfrm>
            <a:off x="8879715" y="2160966"/>
            <a:ext cx="1752600" cy="990600"/>
            <a:chOff x="4176" y="1248"/>
            <a:chExt cx="1104" cy="624"/>
          </a:xfrm>
        </p:grpSpPr>
        <p:sp>
          <p:nvSpPr>
            <p:cNvPr id="136" name="Text Box 82"/>
            <p:cNvSpPr txBox="1">
              <a:spLocks noChangeArrowheads="1"/>
            </p:cNvSpPr>
            <p:nvPr/>
          </p:nvSpPr>
          <p:spPr bwMode="auto">
            <a:xfrm>
              <a:off x="4608" y="1328"/>
              <a:ext cx="672" cy="544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/>
                <a:t>阴   极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2000" b="1"/>
                <a:t>碳钢网</a:t>
              </a:r>
            </a:p>
          </p:txBody>
        </p:sp>
        <p:sp>
          <p:nvSpPr>
            <p:cNvPr id="137" name="Line 83"/>
            <p:cNvSpPr>
              <a:spLocks noChangeShapeType="1"/>
            </p:cNvSpPr>
            <p:nvPr/>
          </p:nvSpPr>
          <p:spPr bwMode="auto">
            <a:xfrm flipH="1" flipV="1">
              <a:off x="4176" y="1248"/>
              <a:ext cx="432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8" name="Line 84"/>
          <p:cNvSpPr>
            <a:spLocks noChangeShapeType="1"/>
          </p:cNvSpPr>
          <p:nvPr/>
        </p:nvSpPr>
        <p:spPr bwMode="auto">
          <a:xfrm flipH="1">
            <a:off x="3359978" y="3103941"/>
            <a:ext cx="1943100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9" name="Text Box 85"/>
          <p:cNvSpPr txBox="1">
            <a:spLocks noChangeArrowheads="1"/>
          </p:cNvSpPr>
          <p:nvPr/>
        </p:nvSpPr>
        <p:spPr bwMode="auto">
          <a:xfrm>
            <a:off x="2783715" y="3753229"/>
            <a:ext cx="72072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阳极室</a:t>
            </a:r>
          </a:p>
        </p:txBody>
      </p:sp>
      <p:sp>
        <p:nvSpPr>
          <p:cNvPr id="140" name="Line 86"/>
          <p:cNvSpPr>
            <a:spLocks noChangeShapeType="1"/>
          </p:cNvSpPr>
          <p:nvPr/>
        </p:nvSpPr>
        <p:spPr bwMode="auto">
          <a:xfrm>
            <a:off x="8111365" y="3319841"/>
            <a:ext cx="2376488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1" name="Text Box 87"/>
          <p:cNvSpPr txBox="1">
            <a:spLocks noChangeArrowheads="1"/>
          </p:cNvSpPr>
          <p:nvPr/>
        </p:nvSpPr>
        <p:spPr bwMode="auto">
          <a:xfrm>
            <a:off x="10487853" y="3464304"/>
            <a:ext cx="72072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阴极室</a:t>
            </a:r>
          </a:p>
        </p:txBody>
      </p:sp>
      <p:sp>
        <p:nvSpPr>
          <p:cNvPr id="142" name="Rectangle 88"/>
          <p:cNvSpPr>
            <a:spLocks noChangeArrowheads="1"/>
          </p:cNvSpPr>
          <p:nvPr/>
        </p:nvSpPr>
        <p:spPr bwMode="auto">
          <a:xfrm>
            <a:off x="1158306" y="5682695"/>
            <a:ext cx="10954957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800" b="1" dirty="0"/>
              <a:t>阳离子交换膜：只允许阳离子</a:t>
            </a:r>
            <a:r>
              <a:rPr lang="zh-CN" altLang="en-US" sz="2800" b="1" dirty="0" smtClean="0"/>
              <a:t>通过</a:t>
            </a:r>
            <a:r>
              <a:rPr lang="zh-CN" altLang="en-US" sz="2800" b="1" dirty="0"/>
              <a:t>，</a:t>
            </a:r>
            <a:r>
              <a:rPr lang="zh-CN" altLang="en-US" sz="2800" b="1" dirty="0" smtClean="0"/>
              <a:t>把</a:t>
            </a:r>
            <a:r>
              <a:rPr lang="zh-CN" altLang="en-US" sz="2800" b="1" dirty="0"/>
              <a:t>电解槽隔成阴极室和阳极室。</a:t>
            </a:r>
            <a:r>
              <a:rPr lang="zh-CN" altLang="en-US" sz="2800" dirty="0"/>
              <a:t>    </a:t>
            </a:r>
          </a:p>
        </p:txBody>
      </p:sp>
      <p:sp>
        <p:nvSpPr>
          <p:cNvPr id="143" name="矩形 142"/>
          <p:cNvSpPr/>
          <p:nvPr/>
        </p:nvSpPr>
        <p:spPr>
          <a:xfrm>
            <a:off x="2575633" y="882067"/>
            <a:ext cx="1620957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海水淡化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4" name="矩形 143"/>
          <p:cNvSpPr/>
          <p:nvPr/>
        </p:nvSpPr>
        <p:spPr>
          <a:xfrm>
            <a:off x="9767724" y="871916"/>
            <a:ext cx="1620957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制备</a:t>
            </a:r>
            <a:r>
              <a:rPr lang="en-US" altLang="zh-CN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NaOH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7249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  <p:bldP spid="111" grpId="0" animBg="1"/>
      <p:bldP spid="112" grpId="0" autoUpdateAnimBg="0"/>
      <p:bldP spid="113" grpId="0" autoUpdateAnimBg="0"/>
      <p:bldP spid="114" grpId="0" autoUpdateAnimBg="0"/>
      <p:bldP spid="115" grpId="0" autoUpdateAnimBg="0"/>
      <p:bldP spid="119" grpId="0" autoUpdateAnimBg="0"/>
      <p:bldP spid="120" grpId="0" autoUpdateAnimBg="0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utoUpdateAnimBg="0"/>
      <p:bldP spid="128" grpId="0" autoUpdateAnimBg="0"/>
      <p:bldP spid="129" grpId="0" autoUpdateAnimBg="0"/>
      <p:bldP spid="130" grpId="0" autoUpdateAnimBg="0"/>
      <p:bldP spid="131" grpId="0" autoUpdateAnimBg="0"/>
      <p:bldP spid="142" grpId="0" animBg="1"/>
      <p:bldP spid="143" grpId="0" animBg="1"/>
      <p:bldP spid="1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864" y="0"/>
            <a:ext cx="5503954" cy="4329285"/>
          </a:xfrm>
          <a:prstGeom prst="rect">
            <a:avLst/>
          </a:prstGeom>
        </p:spPr>
      </p:pic>
      <p:sp>
        <p:nvSpPr>
          <p:cNvPr id="145" name="Text Box 4"/>
          <p:cNvSpPr txBox="1">
            <a:spLocks noChangeArrowheads="1"/>
          </p:cNvSpPr>
          <p:nvPr/>
        </p:nvSpPr>
        <p:spPr bwMode="auto">
          <a:xfrm>
            <a:off x="9086245" y="184777"/>
            <a:ext cx="3005473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粗铜 </a:t>
            </a:r>
            <a:r>
              <a:rPr kumimoji="1"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Cu</a:t>
            </a:r>
            <a:r>
              <a:rPr kumimoji="1"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</a:t>
            </a:r>
            <a:endParaRPr kumimoji="1"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r>
              <a:rPr kumimoji="1" lang="zh-CN" altLang="en-US" b="1" dirty="0" smtClean="0">
                <a:latin typeface="Times New Roman" panose="02020603050405020304" pitchFamily="18" charset="0"/>
                <a:ea typeface="隶书" panose="02010509060101010101" pitchFamily="49" charset="-122"/>
              </a:rPr>
              <a:t>含</a:t>
            </a:r>
            <a:r>
              <a:rPr kumimoji="1" lang="zh-CN" altLang="en-US" b="1" dirty="0">
                <a:latin typeface="Times New Roman" panose="02020603050405020304" pitchFamily="18" charset="0"/>
                <a:ea typeface="隶书" panose="02010509060101010101" pitchFamily="49" charset="-122"/>
              </a:rPr>
              <a:t>杂质</a:t>
            </a:r>
            <a:r>
              <a:rPr kumimoji="1" lang="en-US" altLang="zh-CN" b="1" dirty="0">
                <a:latin typeface="Times New Roman" panose="02020603050405020304" pitchFamily="18" charset="0"/>
                <a:ea typeface="隶书" panose="02010509060101010101" pitchFamily="49" charset="-122"/>
              </a:rPr>
              <a:t>(Zn    Fe </a:t>
            </a:r>
            <a:r>
              <a:rPr kumimoji="1" lang="en-US" altLang="zh-CN" b="1" dirty="0" smtClean="0">
                <a:latin typeface="Times New Roman" panose="02020603050405020304" pitchFamily="18" charset="0"/>
                <a:ea typeface="隶书" panose="02010509060101010101" pitchFamily="49" charset="-122"/>
              </a:rPr>
              <a:t>  </a:t>
            </a:r>
            <a:r>
              <a:rPr kumimoji="1" lang="en-US" altLang="zh-CN" b="1" dirty="0">
                <a:latin typeface="Times New Roman" panose="02020603050405020304" pitchFamily="18" charset="0"/>
                <a:ea typeface="隶书" panose="02010509060101010101" pitchFamily="49" charset="-122"/>
              </a:rPr>
              <a:t>Ag  Au </a:t>
            </a:r>
            <a:r>
              <a:rPr kumimoji="1" lang="zh-CN" altLang="en-US" b="1" dirty="0">
                <a:latin typeface="Times New Roman" panose="02020603050405020304" pitchFamily="18" charset="0"/>
                <a:ea typeface="隶书" panose="02010509060101010101" pitchFamily="49" charset="-122"/>
              </a:rPr>
              <a:t>等</a:t>
            </a:r>
            <a:r>
              <a:rPr kumimoji="1" lang="en-US" altLang="zh-CN" b="1" dirty="0">
                <a:latin typeface="Times New Roman" panose="02020603050405020304" pitchFamily="18" charset="0"/>
                <a:ea typeface="隶书" panose="02010509060101010101" pitchFamily="49" charset="-122"/>
              </a:rPr>
              <a:t>)</a:t>
            </a:r>
          </a:p>
        </p:txBody>
      </p:sp>
      <p:sp>
        <p:nvSpPr>
          <p:cNvPr id="146" name="Text Box 7"/>
          <p:cNvSpPr txBox="1">
            <a:spLocks noChangeArrowheads="1"/>
          </p:cNvSpPr>
          <p:nvPr/>
        </p:nvSpPr>
        <p:spPr bwMode="auto">
          <a:xfrm>
            <a:off x="9207252" y="1403328"/>
            <a:ext cx="1198019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kumimoji="1"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阳极</a:t>
            </a:r>
            <a:r>
              <a:rPr kumimoji="1" lang="zh-CN" altLang="en-US" sz="3200" b="1" dirty="0" smtClean="0"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endParaRPr kumimoji="1" lang="zh-CN" altLang="en-US" sz="32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47" name="Text Box 10"/>
          <p:cNvSpPr txBox="1">
            <a:spLocks noChangeArrowheads="1"/>
          </p:cNvSpPr>
          <p:nvPr/>
        </p:nvSpPr>
        <p:spPr bwMode="auto">
          <a:xfrm>
            <a:off x="1867437" y="2196901"/>
            <a:ext cx="2343954" cy="83099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kumimoji="1"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阴极</a:t>
            </a:r>
            <a:r>
              <a:rPr kumimoji="1" lang="en-US" altLang="zh-CN" sz="2400" b="1" dirty="0">
                <a:solidFill>
                  <a:srgbClr val="00CC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:</a:t>
            </a:r>
            <a:r>
              <a:rPr kumimoji="1" lang="en-US" altLang="zh-CN" sz="24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            </a:t>
            </a:r>
          </a:p>
          <a:p>
            <a:r>
              <a:rPr kumimoji="1" lang="en-US" altLang="zh-CN" sz="2400" b="1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Cu</a:t>
            </a:r>
            <a:r>
              <a:rPr kumimoji="1" lang="en-US" altLang="zh-CN" sz="2400" b="1" baseline="30000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2+</a:t>
            </a:r>
            <a:r>
              <a:rPr kumimoji="1" lang="en-US" altLang="zh-CN" sz="2400" b="1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+ 2e</a:t>
            </a:r>
            <a:r>
              <a:rPr kumimoji="1" lang="en-US" altLang="zh-CN" sz="2400" b="1" baseline="30000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-</a:t>
            </a:r>
            <a:r>
              <a:rPr kumimoji="1" lang="en-US" altLang="zh-CN" sz="2400" b="1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r>
              <a:rPr kumimoji="1" lang="en-US" altLang="zh-CN" sz="2400" b="1" dirty="0" smtClean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kumimoji="1" lang="en-US" altLang="zh-CN" sz="2400" b="1" dirty="0" smtClean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</a:t>
            </a:r>
            <a:r>
              <a:rPr kumimoji="1" lang="en-US" altLang="zh-CN" sz="2400" b="1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Cu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9207252" y="1988103"/>
                <a:ext cx="2966033" cy="1200329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Zn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Z</m:t>
                      </m:r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2+</m:t>
                          </m:r>
                        </m:sup>
                      </m:sSup>
                    </m:oMath>
                  </m:oMathPara>
                </a14:m>
                <a:endParaRPr lang="en-US" altLang="zh-CN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Fe</m:t>
                          </m:r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en-US" altLang="zh-CN" sz="2400" i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400" i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Fe</m:t>
                          </m:r>
                        </m:e>
                        <m:sup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2+</m:t>
                          </m:r>
                        </m:sup>
                      </m:sSup>
                    </m:oMath>
                  </m:oMathPara>
                </a14:m>
                <a:endParaRPr lang="zh-CN" altLang="en-US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Cu</m:t>
                          </m:r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en-US" altLang="zh-CN" sz="2400" i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400" i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Cu</m:t>
                          </m:r>
                        </m:e>
                        <m:sup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2+</m:t>
                          </m:r>
                        </m:sup>
                      </m:sSup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07252" y="1988103"/>
                <a:ext cx="2966033" cy="120032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8" name="组合 27"/>
          <p:cNvGrpSpPr/>
          <p:nvPr/>
        </p:nvGrpSpPr>
        <p:grpSpPr>
          <a:xfrm>
            <a:off x="2510061" y="4225254"/>
            <a:ext cx="4118399" cy="2610457"/>
            <a:chOff x="2471219" y="4214454"/>
            <a:chExt cx="4118399" cy="2610457"/>
          </a:xfrm>
        </p:grpSpPr>
        <p:grpSp>
          <p:nvGrpSpPr>
            <p:cNvPr id="19" name="组合 18"/>
            <p:cNvGrpSpPr/>
            <p:nvPr/>
          </p:nvGrpSpPr>
          <p:grpSpPr>
            <a:xfrm>
              <a:off x="2471219" y="4342150"/>
              <a:ext cx="3607609" cy="2100550"/>
              <a:chOff x="2653048" y="4535347"/>
              <a:chExt cx="3607609" cy="2100550"/>
            </a:xfrm>
          </p:grpSpPr>
          <p:cxnSp>
            <p:nvCxnSpPr>
              <p:cNvPr id="16" name="直接箭头连接符 15"/>
              <p:cNvCxnSpPr/>
              <p:nvPr/>
            </p:nvCxnSpPr>
            <p:spPr>
              <a:xfrm flipV="1">
                <a:off x="2653048" y="4535347"/>
                <a:ext cx="0" cy="209727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9" name="直接箭头连接符 148"/>
              <p:cNvCxnSpPr/>
              <p:nvPr/>
            </p:nvCxnSpPr>
            <p:spPr>
              <a:xfrm>
                <a:off x="2653048" y="6619742"/>
                <a:ext cx="3607609" cy="16155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5752491" y="6455579"/>
              <a:ext cx="8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t/s</a:t>
              </a:r>
              <a:endParaRPr lang="zh-CN" altLang="en-US" dirty="0"/>
            </a:p>
          </p:txBody>
        </p:sp>
        <p:sp>
          <p:nvSpPr>
            <p:cNvPr id="150" name="文本框 149"/>
            <p:cNvSpPr txBox="1"/>
            <p:nvPr/>
          </p:nvSpPr>
          <p:spPr>
            <a:xfrm>
              <a:off x="2526305" y="4214454"/>
              <a:ext cx="57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MS PGothic" panose="020B0600070205080204" pitchFamily="34" charset="-128"/>
                  <a:ea typeface="MS PGothic" panose="020B0600070205080204" pitchFamily="34" charset="-128"/>
                </a:rPr>
                <a:t>∆</a:t>
              </a:r>
              <a:r>
                <a:rPr lang="en-US" altLang="zh-CN" dirty="0" smtClean="0"/>
                <a:t>m</a:t>
              </a:r>
              <a:endParaRPr lang="zh-CN" altLang="en-US" dirty="0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704756" y="5003441"/>
            <a:ext cx="748307" cy="1423104"/>
            <a:chOff x="2704756" y="5003441"/>
            <a:chExt cx="748307" cy="1423104"/>
          </a:xfrm>
        </p:grpSpPr>
        <p:sp>
          <p:nvSpPr>
            <p:cNvPr id="22" name="矩形 21"/>
            <p:cNvSpPr/>
            <p:nvPr/>
          </p:nvSpPr>
          <p:spPr>
            <a:xfrm>
              <a:off x="2794715" y="5003441"/>
              <a:ext cx="244699" cy="1423104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矩形 150"/>
            <p:cNvSpPr/>
            <p:nvPr/>
          </p:nvSpPr>
          <p:spPr>
            <a:xfrm>
              <a:off x="3195486" y="5159509"/>
              <a:ext cx="257577" cy="125415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704756" y="5278475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阳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52" name="文本框 151"/>
            <p:cNvSpPr txBox="1"/>
            <p:nvPr/>
          </p:nvSpPr>
          <p:spPr>
            <a:xfrm>
              <a:off x="3118975" y="5401010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阴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547729" y="6483380"/>
            <a:ext cx="141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第</a:t>
            </a:r>
            <a:r>
              <a:rPr lang="en-US" altLang="zh-CN" dirty="0" smtClean="0"/>
              <a:t>1</a:t>
            </a:r>
            <a:r>
              <a:rPr lang="zh-CN" altLang="en-US" dirty="0" smtClean="0"/>
              <a:t>阶段</a:t>
            </a:r>
            <a:endParaRPr lang="zh-CN" altLang="en-US" dirty="0"/>
          </a:p>
        </p:txBody>
      </p:sp>
      <p:grpSp>
        <p:nvGrpSpPr>
          <p:cNvPr id="30" name="组合 29"/>
          <p:cNvGrpSpPr/>
          <p:nvPr/>
        </p:nvGrpSpPr>
        <p:grpSpPr>
          <a:xfrm>
            <a:off x="3668742" y="5143263"/>
            <a:ext cx="759303" cy="1267035"/>
            <a:chOff x="3668742" y="5143263"/>
            <a:chExt cx="759303" cy="1267035"/>
          </a:xfrm>
        </p:grpSpPr>
        <p:sp>
          <p:nvSpPr>
            <p:cNvPr id="154" name="矩形 153"/>
            <p:cNvSpPr/>
            <p:nvPr/>
          </p:nvSpPr>
          <p:spPr>
            <a:xfrm>
              <a:off x="3756819" y="5576551"/>
              <a:ext cx="257577" cy="833747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矩形 154"/>
            <p:cNvSpPr/>
            <p:nvPr/>
          </p:nvSpPr>
          <p:spPr>
            <a:xfrm>
              <a:off x="4170468" y="5143263"/>
              <a:ext cx="257577" cy="125415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文本框 155"/>
            <p:cNvSpPr txBox="1"/>
            <p:nvPr/>
          </p:nvSpPr>
          <p:spPr>
            <a:xfrm>
              <a:off x="3668742" y="5818300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阳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57" name="文本框 156"/>
            <p:cNvSpPr txBox="1"/>
            <p:nvPr/>
          </p:nvSpPr>
          <p:spPr>
            <a:xfrm>
              <a:off x="4093957" y="5384764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阴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8" name="文本框 157"/>
          <p:cNvSpPr txBox="1"/>
          <p:nvPr/>
        </p:nvSpPr>
        <p:spPr>
          <a:xfrm>
            <a:off x="3685433" y="6492855"/>
            <a:ext cx="141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第</a:t>
            </a:r>
            <a:r>
              <a:rPr lang="en-US" altLang="zh-CN" dirty="0" smtClean="0"/>
              <a:t>2</a:t>
            </a:r>
            <a:r>
              <a:rPr lang="zh-CN" altLang="en-US" dirty="0" smtClean="0"/>
              <a:t>阶段</a:t>
            </a:r>
            <a:endParaRPr lang="zh-CN" altLang="en-US" dirty="0"/>
          </a:p>
        </p:txBody>
      </p:sp>
      <p:grpSp>
        <p:nvGrpSpPr>
          <p:cNvPr id="31" name="组合 30"/>
          <p:cNvGrpSpPr/>
          <p:nvPr/>
        </p:nvGrpSpPr>
        <p:grpSpPr>
          <a:xfrm>
            <a:off x="4780312" y="4578999"/>
            <a:ext cx="733370" cy="1843424"/>
            <a:chOff x="4780312" y="4578999"/>
            <a:chExt cx="733370" cy="1843424"/>
          </a:xfrm>
        </p:grpSpPr>
        <p:sp>
          <p:nvSpPr>
            <p:cNvPr id="159" name="矩形 158"/>
            <p:cNvSpPr/>
            <p:nvPr/>
          </p:nvSpPr>
          <p:spPr>
            <a:xfrm>
              <a:off x="4814758" y="4578999"/>
              <a:ext cx="285275" cy="1843424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矩形 159"/>
            <p:cNvSpPr/>
            <p:nvPr/>
          </p:nvSpPr>
          <p:spPr>
            <a:xfrm>
              <a:off x="5256105" y="5155387"/>
              <a:ext cx="257577" cy="125415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文本框 160"/>
            <p:cNvSpPr txBox="1"/>
            <p:nvPr/>
          </p:nvSpPr>
          <p:spPr>
            <a:xfrm>
              <a:off x="4780312" y="5155387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阳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62" name="文本框 161"/>
            <p:cNvSpPr txBox="1"/>
            <p:nvPr/>
          </p:nvSpPr>
          <p:spPr>
            <a:xfrm>
              <a:off x="5179594" y="5396888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阴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3" name="文本框 162"/>
          <p:cNvSpPr txBox="1"/>
          <p:nvPr/>
        </p:nvSpPr>
        <p:spPr>
          <a:xfrm>
            <a:off x="4754379" y="6466379"/>
            <a:ext cx="141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第</a:t>
            </a:r>
            <a:r>
              <a:rPr lang="en-US" altLang="zh-CN" dirty="0" smtClean="0"/>
              <a:t>3</a:t>
            </a:r>
            <a:r>
              <a:rPr lang="zh-CN" altLang="en-US" dirty="0" smtClean="0"/>
              <a:t>阶段</a:t>
            </a:r>
            <a:endParaRPr lang="zh-CN" altLang="en-US" dirty="0"/>
          </a:p>
        </p:txBody>
      </p:sp>
      <p:grpSp>
        <p:nvGrpSpPr>
          <p:cNvPr id="32" name="组合 31"/>
          <p:cNvGrpSpPr/>
          <p:nvPr/>
        </p:nvGrpSpPr>
        <p:grpSpPr>
          <a:xfrm>
            <a:off x="7247565" y="4317211"/>
            <a:ext cx="4375546" cy="2544976"/>
            <a:chOff x="7247565" y="4317211"/>
            <a:chExt cx="4375546" cy="2544976"/>
          </a:xfrm>
        </p:grpSpPr>
        <p:grpSp>
          <p:nvGrpSpPr>
            <p:cNvPr id="164" name="组合 163"/>
            <p:cNvGrpSpPr/>
            <p:nvPr/>
          </p:nvGrpSpPr>
          <p:grpSpPr>
            <a:xfrm>
              <a:off x="7247565" y="4365829"/>
              <a:ext cx="3607609" cy="2100550"/>
              <a:chOff x="2653048" y="4535347"/>
              <a:chExt cx="3607609" cy="2100550"/>
            </a:xfrm>
          </p:grpSpPr>
          <p:cxnSp>
            <p:nvCxnSpPr>
              <p:cNvPr id="165" name="直接箭头连接符 164"/>
              <p:cNvCxnSpPr/>
              <p:nvPr/>
            </p:nvCxnSpPr>
            <p:spPr>
              <a:xfrm flipV="1">
                <a:off x="2653048" y="4535347"/>
                <a:ext cx="0" cy="209727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6" name="直接箭头连接符 165"/>
              <p:cNvCxnSpPr/>
              <p:nvPr/>
            </p:nvCxnSpPr>
            <p:spPr>
              <a:xfrm>
                <a:off x="2653048" y="6619742"/>
                <a:ext cx="3607609" cy="16155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67" name="文本框 166"/>
            <p:cNvSpPr txBox="1"/>
            <p:nvPr/>
          </p:nvSpPr>
          <p:spPr>
            <a:xfrm>
              <a:off x="10785984" y="6492855"/>
              <a:ext cx="8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t/s</a:t>
              </a:r>
              <a:endParaRPr lang="zh-CN" alt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8" name="文本框 167"/>
                <p:cNvSpPr txBox="1"/>
                <p:nvPr/>
              </p:nvSpPr>
              <p:spPr>
                <a:xfrm>
                  <a:off x="7337525" y="4317211"/>
                  <a:ext cx="78904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sSup>
                          <m:sSupPr>
                            <m:ctrlPr>
                              <a:rPr lang="en-US" altLang="zh-CN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b="0" i="0" smtClean="0">
                                <a:latin typeface="Cambria Math" panose="02040503050406030204" pitchFamily="18" charset="0"/>
                              </a:rPr>
                              <m:t>u</m:t>
                            </m:r>
                          </m:e>
                          <m:sup>
                            <m:r>
                              <a:rPr lang="en-US" altLang="zh-CN" b="0" i="0" smtClean="0">
                                <a:latin typeface="Cambria Math" panose="02040503050406030204" pitchFamily="18" charset="0"/>
                              </a:rPr>
                              <m:t>2+</m:t>
                            </m:r>
                          </m:sup>
                        </m:sSup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 xmlns="">
            <p:sp>
              <p:nvSpPr>
                <p:cNvPr id="168" name="文本框 16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37525" y="4317211"/>
                  <a:ext cx="789044" cy="369332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 r="-26357" b="-13115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7" name="任意多边形 26"/>
          <p:cNvSpPr/>
          <p:nvPr/>
        </p:nvSpPr>
        <p:spPr>
          <a:xfrm>
            <a:off x="7289442" y="4868214"/>
            <a:ext cx="2575775" cy="546586"/>
          </a:xfrm>
          <a:custGeom>
            <a:avLst/>
            <a:gdLst>
              <a:gd name="connsiteX0" fmla="*/ 0 w 2575775"/>
              <a:gd name="connsiteY0" fmla="*/ 0 h 546586"/>
              <a:gd name="connsiteX1" fmla="*/ 502276 w 2575775"/>
              <a:gd name="connsiteY1" fmla="*/ 502276 h 546586"/>
              <a:gd name="connsiteX2" fmla="*/ 2575775 w 2575775"/>
              <a:gd name="connsiteY2" fmla="*/ 489397 h 546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75775" h="546586">
                <a:moveTo>
                  <a:pt x="0" y="0"/>
                </a:moveTo>
                <a:cubicBezTo>
                  <a:pt x="36490" y="210355"/>
                  <a:pt x="72980" y="420710"/>
                  <a:pt x="502276" y="502276"/>
                </a:cubicBezTo>
                <a:cubicBezTo>
                  <a:pt x="931572" y="583842"/>
                  <a:pt x="1753673" y="536619"/>
                  <a:pt x="2575775" y="48939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254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6" grpId="0" animBg="1" autoUpdateAnimBg="0"/>
      <p:bldP spid="147" grpId="0" animBg="1" autoUpdateAnimBg="0"/>
      <p:bldP spid="3" grpId="0" animBg="1"/>
      <p:bldP spid="24" grpId="0"/>
      <p:bldP spid="158" grpId="0"/>
      <p:bldP spid="163" grpId="0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811369" y="5373570"/>
            <a:ext cx="4509752" cy="50992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811369" y="2104482"/>
            <a:ext cx="3728435" cy="50992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99931" y="356233"/>
            <a:ext cx="963432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1.</a:t>
            </a: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将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含有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Fe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Zn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Ag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Pt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等杂质的</a:t>
            </a: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粗铜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和硫酸铜溶液组成电解池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利用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电解的方法可以将粗铜提纯</a:t>
            </a: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。</a:t>
            </a:r>
            <a:endParaRPr lang="en-US" altLang="zh-CN" sz="2400" dirty="0" smtClean="0">
              <a:solidFill>
                <a:srgbClr val="000000"/>
              </a:solidFill>
              <a:latin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下列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叙述正确的</a:t>
            </a: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是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阳极发生还原反应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电解过程中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阳极质量减少量与阴极质量增加量相等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粗铜连接电源的正极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发生的主要电极反应为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Cu-2e</a:t>
            </a:r>
            <a:r>
              <a:rPr lang="en-US" altLang="zh-CN" sz="24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 Cu</a:t>
            </a:r>
            <a:r>
              <a:rPr lang="en-US" altLang="zh-CN" sz="24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2+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④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由于阳极上铜溶解的速率与阴极上铜沉积的速率相等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所以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溶液中硫酸铜的浓度保持不变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⑤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电解时以纯铜作阳极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⑥.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电解时阴极发生氧化反应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⑦.</a:t>
            </a:r>
            <a:r>
              <a:rPr lang="zh-CN" altLang="en-US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电解后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电解槽底部会形成含少量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Ag</a:t>
            </a:r>
            <a:r>
              <a:rPr lang="zh-CN" altLang="en-US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Pt</a:t>
            </a:r>
            <a:r>
              <a:rPr lang="zh-CN" altLang="en-US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等金属的阳极泥</a:t>
            </a:r>
            <a:endParaRPr lang="zh-CN" altLang="zh-CN" sz="2400" dirty="0">
              <a:solidFill>
                <a:srgbClr val="000000"/>
              </a:solidFill>
              <a:effectLst/>
              <a:latin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05331" y="1519707"/>
            <a:ext cx="10689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</a:rPr>
              <a:t>③⑦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左大括号 5"/>
          <p:cNvSpPr/>
          <p:nvPr/>
        </p:nvSpPr>
        <p:spPr>
          <a:xfrm>
            <a:off x="437882" y="2279561"/>
            <a:ext cx="373487" cy="336138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06858" y="3449387"/>
            <a:ext cx="296214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基本原理</a:t>
            </a:r>
          </a:p>
        </p:txBody>
      </p:sp>
    </p:spTree>
    <p:extLst>
      <p:ext uri="{BB962C8B-B14F-4D97-AF65-F5344CB8AC3E}">
        <p14:creationId xmlns:p14="http://schemas.microsoft.com/office/powerpoint/2010/main" val="226697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2" grpId="0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58865" y="1340679"/>
            <a:ext cx="942453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金属镍有广泛的用途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粗镍中含有少量的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Fe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Zn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Cu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Pt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杂质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用电解法制备高纯度的镍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下列叙述中正确的</a:t>
            </a: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是</a:t>
            </a:r>
            <a:endParaRPr lang="en-US" altLang="zh-CN" sz="2400" dirty="0" smtClean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已知氧</a:t>
            </a: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化性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Cu</a:t>
            </a:r>
            <a:r>
              <a:rPr lang="en-US" altLang="zh-CN" sz="2400" baseline="30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&gt;Ni</a:t>
            </a:r>
            <a:r>
              <a:rPr lang="en-US" altLang="zh-CN" sz="2400" baseline="30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&gt;Fe</a:t>
            </a:r>
            <a:r>
              <a:rPr lang="en-US" altLang="zh-CN" sz="24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aseline="30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)(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阳极发生还原反应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其电极反应式为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Ni</a:t>
            </a:r>
            <a:r>
              <a:rPr lang="en-US" altLang="zh-CN" sz="24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+2e</a:t>
            </a:r>
            <a:r>
              <a:rPr lang="en-US" altLang="zh-CN" sz="24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 Ni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B.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电解过程中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阳极减少的质量与阴极增加的质量相等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电解后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溶液中存在的金属阳离子只有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4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2+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和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Zn</a:t>
            </a:r>
            <a:r>
              <a:rPr lang="en-US" altLang="zh-CN" sz="24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2+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D.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电解后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电解槽底部的阳极泥中只有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Cu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和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Pt</a:t>
            </a:r>
            <a:endParaRPr lang="zh-CN" altLang="zh-CN" sz="2400" dirty="0">
              <a:solidFill>
                <a:srgbClr val="000000"/>
              </a:solidFill>
              <a:effectLst/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88665" y="817459"/>
            <a:ext cx="2408349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电解精炼镍</a:t>
            </a:r>
            <a:r>
              <a:rPr lang="en-US" altLang="zh-CN" sz="2800" dirty="0" smtClean="0"/>
              <a:t>Ni</a:t>
            </a:r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5273869" y="2448675"/>
            <a:ext cx="43794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674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p:sp>
        <p:nvSpPr>
          <p:cNvPr id="2" name="矩形 1"/>
          <p:cNvSpPr/>
          <p:nvPr/>
        </p:nvSpPr>
        <p:spPr>
          <a:xfrm>
            <a:off x="2228045" y="0"/>
            <a:ext cx="9963955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kumimoji="1"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电镀</a:t>
            </a:r>
            <a:r>
              <a:rPr kumimoji="1" lang="zh-CN" altLang="en-US" sz="2400" dirty="0">
                <a:latin typeface="宋体" panose="02010600030101010101" pitchFamily="2" charset="-122"/>
              </a:rPr>
              <a:t>是利用电解原理在某些金属表面镀上一薄层其他金属或合金的</a:t>
            </a:r>
            <a:r>
              <a:rPr kumimoji="1" lang="zh-CN" altLang="en-US" sz="2400" dirty="0" smtClean="0">
                <a:latin typeface="宋体" panose="02010600030101010101" pitchFamily="2" charset="-122"/>
              </a:rPr>
              <a:t>过程。</a:t>
            </a:r>
            <a:endParaRPr kumimoji="1" lang="en-US" altLang="zh-CN" sz="2400" dirty="0" smtClean="0">
              <a:latin typeface="宋体" panose="02010600030101010101" pitchFamily="2" charset="-122"/>
            </a:endParaRPr>
          </a:p>
          <a:p>
            <a:r>
              <a:rPr kumimoji="1" lang="zh-CN" altLang="en-US" sz="2400" dirty="0" smtClean="0">
                <a:solidFill>
                  <a:srgbClr val="FF0000"/>
                </a:solidFill>
                <a:latin typeface="宋体" panose="02010600030101010101" pitchFamily="2" charset="-122"/>
              </a:rPr>
              <a:t>电镀</a:t>
            </a:r>
            <a:r>
              <a:rPr kumimoji="1" lang="zh-CN" altLang="en-US" sz="2400" dirty="0">
                <a:latin typeface="宋体" panose="02010600030101010101" pitchFamily="2" charset="-122"/>
              </a:rPr>
              <a:t>可以使金属更加</a:t>
            </a:r>
            <a:r>
              <a:rPr kumimoji="1"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美观耐用</a:t>
            </a:r>
            <a:r>
              <a:rPr kumimoji="1" lang="zh-CN" altLang="en-US" sz="2400" dirty="0">
                <a:latin typeface="宋体" panose="02010600030101010101" pitchFamily="2" charset="-122"/>
              </a:rPr>
              <a:t>，增强</a:t>
            </a:r>
            <a:r>
              <a:rPr kumimoji="1"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防锈抗腐</a:t>
            </a:r>
            <a:r>
              <a:rPr kumimoji="1" lang="zh-CN" altLang="en-US" sz="2400" dirty="0">
                <a:latin typeface="宋体" panose="02010600030101010101" pitchFamily="2" charset="-122"/>
              </a:rPr>
              <a:t>能力。</a:t>
            </a:r>
            <a:endParaRPr lang="zh-CN" altLang="en-US" sz="2400" dirty="0"/>
          </a:p>
        </p:txBody>
      </p:sp>
      <p:grpSp>
        <p:nvGrpSpPr>
          <p:cNvPr id="15" name="Group 5"/>
          <p:cNvGrpSpPr>
            <a:grpSpLocks/>
          </p:cNvGrpSpPr>
          <p:nvPr/>
        </p:nvGrpSpPr>
        <p:grpSpPr bwMode="auto">
          <a:xfrm>
            <a:off x="5090666" y="1882373"/>
            <a:ext cx="3019425" cy="2514600"/>
            <a:chOff x="3515" y="1344"/>
            <a:chExt cx="1902" cy="1584"/>
          </a:xfrm>
        </p:grpSpPr>
        <p:sp>
          <p:nvSpPr>
            <p:cNvPr id="16" name="Rectangle 6"/>
            <p:cNvSpPr>
              <a:spLocks noChangeArrowheads="1"/>
            </p:cNvSpPr>
            <p:nvPr/>
          </p:nvSpPr>
          <p:spPr bwMode="auto">
            <a:xfrm>
              <a:off x="3978" y="1794"/>
              <a:ext cx="872" cy="69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Rectangle 7"/>
            <p:cNvSpPr>
              <a:spLocks noChangeArrowheads="1"/>
            </p:cNvSpPr>
            <p:nvPr/>
          </p:nvSpPr>
          <p:spPr bwMode="auto">
            <a:xfrm>
              <a:off x="4101" y="1681"/>
              <a:ext cx="63" cy="692"/>
            </a:xfrm>
            <a:prstGeom prst="rect">
              <a:avLst/>
            </a:prstGeom>
            <a:solidFill>
              <a:srgbClr val="9933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Rectangle 8"/>
            <p:cNvSpPr>
              <a:spLocks noChangeArrowheads="1"/>
            </p:cNvSpPr>
            <p:nvPr/>
          </p:nvSpPr>
          <p:spPr bwMode="auto">
            <a:xfrm>
              <a:off x="4601" y="1681"/>
              <a:ext cx="62" cy="69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Line 9"/>
            <p:cNvSpPr>
              <a:spLocks noChangeShapeType="1"/>
            </p:cNvSpPr>
            <p:nvPr/>
          </p:nvSpPr>
          <p:spPr bwMode="auto">
            <a:xfrm flipV="1">
              <a:off x="4129" y="1448"/>
              <a:ext cx="0" cy="2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Line 10"/>
            <p:cNvSpPr>
              <a:spLocks noChangeShapeType="1"/>
            </p:cNvSpPr>
            <p:nvPr/>
          </p:nvSpPr>
          <p:spPr bwMode="auto">
            <a:xfrm flipV="1">
              <a:off x="4637" y="1459"/>
              <a:ext cx="0" cy="2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Line 11"/>
            <p:cNvSpPr>
              <a:spLocks noChangeShapeType="1"/>
            </p:cNvSpPr>
            <p:nvPr/>
          </p:nvSpPr>
          <p:spPr bwMode="auto">
            <a:xfrm>
              <a:off x="4103" y="1448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Line 12"/>
            <p:cNvSpPr>
              <a:spLocks noChangeShapeType="1"/>
            </p:cNvSpPr>
            <p:nvPr/>
          </p:nvSpPr>
          <p:spPr bwMode="auto">
            <a:xfrm>
              <a:off x="4129" y="1448"/>
              <a:ext cx="18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Line 13"/>
            <p:cNvSpPr>
              <a:spLocks noChangeShapeType="1"/>
            </p:cNvSpPr>
            <p:nvPr/>
          </p:nvSpPr>
          <p:spPr bwMode="auto">
            <a:xfrm>
              <a:off x="4450" y="1459"/>
              <a:ext cx="1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Line 14"/>
            <p:cNvSpPr>
              <a:spLocks noChangeShapeType="1"/>
            </p:cNvSpPr>
            <p:nvPr/>
          </p:nvSpPr>
          <p:spPr bwMode="auto">
            <a:xfrm>
              <a:off x="4317" y="1404"/>
              <a:ext cx="0" cy="115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Line 15"/>
            <p:cNvSpPr>
              <a:spLocks noChangeShapeType="1"/>
            </p:cNvSpPr>
            <p:nvPr/>
          </p:nvSpPr>
          <p:spPr bwMode="auto">
            <a:xfrm>
              <a:off x="4441" y="1344"/>
              <a:ext cx="0" cy="231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Line 16"/>
            <p:cNvSpPr>
              <a:spLocks noChangeShapeType="1"/>
            </p:cNvSpPr>
            <p:nvPr/>
          </p:nvSpPr>
          <p:spPr bwMode="auto">
            <a:xfrm>
              <a:off x="3978" y="2025"/>
              <a:ext cx="87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Text Box 17"/>
            <p:cNvSpPr txBox="1">
              <a:spLocks noChangeArrowheads="1"/>
            </p:cNvSpPr>
            <p:nvPr/>
          </p:nvSpPr>
          <p:spPr bwMode="auto">
            <a:xfrm>
              <a:off x="3515" y="1888"/>
              <a:ext cx="363" cy="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0" hangingPunct="0"/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铁片</a:t>
              </a:r>
            </a:p>
            <a:p>
              <a:pPr algn="just" eaLnBrk="0" hangingPunct="0"/>
              <a:endPara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8" name="Text Box 18"/>
            <p:cNvSpPr txBox="1">
              <a:spLocks noChangeArrowheads="1"/>
            </p:cNvSpPr>
            <p:nvPr/>
          </p:nvSpPr>
          <p:spPr bwMode="auto">
            <a:xfrm>
              <a:off x="4981" y="1842"/>
              <a:ext cx="348" cy="5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0" hangingPunct="0"/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铜片</a:t>
              </a:r>
            </a:p>
          </p:txBody>
        </p:sp>
        <p:sp>
          <p:nvSpPr>
            <p:cNvPr id="29" name="Line 19"/>
            <p:cNvSpPr>
              <a:spLocks noChangeShapeType="1"/>
            </p:cNvSpPr>
            <p:nvPr/>
          </p:nvSpPr>
          <p:spPr bwMode="auto">
            <a:xfrm>
              <a:off x="3854" y="2140"/>
              <a:ext cx="24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Line 20"/>
            <p:cNvSpPr>
              <a:spLocks noChangeShapeType="1"/>
            </p:cNvSpPr>
            <p:nvPr/>
          </p:nvSpPr>
          <p:spPr bwMode="auto">
            <a:xfrm>
              <a:off x="4663" y="2140"/>
              <a:ext cx="31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Text Box 21"/>
            <p:cNvSpPr txBox="1">
              <a:spLocks noChangeArrowheads="1"/>
            </p:cNvSpPr>
            <p:nvPr/>
          </p:nvSpPr>
          <p:spPr bwMode="auto">
            <a:xfrm>
              <a:off x="4082" y="2621"/>
              <a:ext cx="1335" cy="3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0" hangingPunct="0"/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硫酸铜溶液</a:t>
              </a:r>
            </a:p>
          </p:txBody>
        </p:sp>
        <p:sp>
          <p:nvSpPr>
            <p:cNvPr id="32" name="Line 22"/>
            <p:cNvSpPr>
              <a:spLocks noChangeShapeType="1"/>
            </p:cNvSpPr>
            <p:nvPr/>
          </p:nvSpPr>
          <p:spPr bwMode="auto">
            <a:xfrm flipH="1">
              <a:off x="4352" y="2371"/>
              <a:ext cx="63" cy="2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" name="矩形 32"/>
          <p:cNvSpPr/>
          <p:nvPr/>
        </p:nvSpPr>
        <p:spPr>
          <a:xfrm>
            <a:off x="8312316" y="2376641"/>
            <a:ext cx="37289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阳极</a:t>
            </a:r>
            <a:r>
              <a:rPr kumimoji="1" lang="en-US" altLang="zh-CN" sz="2000" b="1" dirty="0">
                <a:latin typeface="Times New Roman" panose="02020603050405020304" pitchFamily="18" charset="0"/>
              </a:rPr>
              <a:t>——</a:t>
            </a:r>
            <a:r>
              <a:rPr kumimoji="1" lang="zh-CN" altLang="en-US" sz="2000" b="1" dirty="0">
                <a:latin typeface="Times New Roman" panose="02020603050405020304" pitchFamily="18" charset="0"/>
              </a:rPr>
              <a:t>镀层金属 </a:t>
            </a:r>
            <a:r>
              <a:rPr kumimoji="1" lang="zh-CN" altLang="en-US" sz="20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或惰性电极  </a:t>
            </a:r>
          </a:p>
        </p:txBody>
      </p:sp>
      <p:cxnSp>
        <p:nvCxnSpPr>
          <p:cNvPr id="35" name="直接箭头连接符 34"/>
          <p:cNvCxnSpPr>
            <a:endCxn id="33" idx="1"/>
          </p:cNvCxnSpPr>
          <p:nvPr/>
        </p:nvCxnSpPr>
        <p:spPr>
          <a:xfrm flipV="1">
            <a:off x="6924228" y="2576696"/>
            <a:ext cx="1388088" cy="9625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7" name="矩形 36"/>
          <p:cNvSpPr/>
          <p:nvPr/>
        </p:nvSpPr>
        <p:spPr>
          <a:xfrm>
            <a:off x="1923242" y="2191975"/>
            <a:ext cx="26789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阴极</a:t>
            </a:r>
            <a:r>
              <a:rPr kumimoji="1" lang="en-US" altLang="zh-CN" b="1" dirty="0">
                <a:latin typeface="Times New Roman" panose="02020603050405020304" pitchFamily="18" charset="0"/>
              </a:rPr>
              <a:t>——</a:t>
            </a:r>
            <a:r>
              <a:rPr kumimoji="1" lang="zh-CN" altLang="en-US" b="1" dirty="0">
                <a:latin typeface="Times New Roman" panose="02020603050405020304" pitchFamily="18" charset="0"/>
              </a:rPr>
              <a:t>待镀金属制品   </a:t>
            </a:r>
          </a:p>
        </p:txBody>
      </p:sp>
      <p:cxnSp>
        <p:nvCxnSpPr>
          <p:cNvPr id="39" name="直接箭头连接符 38"/>
          <p:cNvCxnSpPr/>
          <p:nvPr/>
        </p:nvCxnSpPr>
        <p:spPr>
          <a:xfrm>
            <a:off x="4306029" y="2305318"/>
            <a:ext cx="1659350" cy="44065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4749965" y="4987721"/>
            <a:ext cx="4600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电镀液</a:t>
            </a:r>
            <a:r>
              <a:rPr kumimoji="1" lang="zh-CN" altLang="en-US" b="1" dirty="0">
                <a:latin typeface="Times New Roman" panose="02020603050405020304" pitchFamily="18" charset="0"/>
              </a:rPr>
              <a:t>：含有镀层金属离子的电解质溶液。</a:t>
            </a:r>
          </a:p>
        </p:txBody>
      </p:sp>
      <p:cxnSp>
        <p:nvCxnSpPr>
          <p:cNvPr id="42" name="直接箭头连接符 41"/>
          <p:cNvCxnSpPr/>
          <p:nvPr/>
        </p:nvCxnSpPr>
        <p:spPr>
          <a:xfrm flipV="1">
            <a:off x="6814691" y="4382687"/>
            <a:ext cx="0" cy="54927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491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p:sp>
        <p:nvSpPr>
          <p:cNvPr id="2" name="矩形 1"/>
          <p:cNvSpPr/>
          <p:nvPr/>
        </p:nvSpPr>
        <p:spPr>
          <a:xfrm>
            <a:off x="2228045" y="0"/>
            <a:ext cx="9963955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kumimoji="1"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电镀</a:t>
            </a:r>
            <a:r>
              <a:rPr kumimoji="1" lang="zh-CN" altLang="en-US" sz="2400" dirty="0">
                <a:latin typeface="宋体" panose="02010600030101010101" pitchFamily="2" charset="-122"/>
              </a:rPr>
              <a:t>是利用电解原理在某些金属表面镀上一薄层其他金属或合金的</a:t>
            </a:r>
            <a:r>
              <a:rPr kumimoji="1" lang="zh-CN" altLang="en-US" sz="2400" dirty="0" smtClean="0">
                <a:latin typeface="宋体" panose="02010600030101010101" pitchFamily="2" charset="-122"/>
              </a:rPr>
              <a:t>过程。</a:t>
            </a:r>
            <a:endParaRPr kumimoji="1" lang="en-US" altLang="zh-CN" sz="2400" dirty="0" smtClean="0">
              <a:latin typeface="宋体" panose="02010600030101010101" pitchFamily="2" charset="-122"/>
            </a:endParaRPr>
          </a:p>
          <a:p>
            <a:r>
              <a:rPr kumimoji="1" lang="zh-CN" altLang="en-US" sz="2400" dirty="0" smtClean="0">
                <a:solidFill>
                  <a:srgbClr val="FF0000"/>
                </a:solidFill>
                <a:latin typeface="宋体" panose="02010600030101010101" pitchFamily="2" charset="-122"/>
              </a:rPr>
              <a:t>电镀</a:t>
            </a:r>
            <a:r>
              <a:rPr kumimoji="1" lang="zh-CN" altLang="en-US" sz="2400" dirty="0">
                <a:latin typeface="宋体" panose="02010600030101010101" pitchFamily="2" charset="-122"/>
              </a:rPr>
              <a:t>可以使金属更加</a:t>
            </a:r>
            <a:r>
              <a:rPr kumimoji="1"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美观耐用</a:t>
            </a:r>
            <a:r>
              <a:rPr kumimoji="1" lang="zh-CN" altLang="en-US" sz="2400" dirty="0">
                <a:latin typeface="宋体" panose="02010600030101010101" pitchFamily="2" charset="-122"/>
              </a:rPr>
              <a:t>，增强</a:t>
            </a:r>
            <a:r>
              <a:rPr kumimoji="1"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防锈抗腐</a:t>
            </a:r>
            <a:r>
              <a:rPr kumimoji="1" lang="zh-CN" altLang="en-US" sz="2400" dirty="0">
                <a:latin typeface="宋体" panose="02010600030101010101" pitchFamily="2" charset="-122"/>
              </a:rPr>
              <a:t>能力。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7253" y="944687"/>
            <a:ext cx="4597493" cy="2053426"/>
          </a:xfrm>
          <a:prstGeom prst="rect">
            <a:avLst/>
          </a:prstGeom>
        </p:spPr>
      </p:pic>
      <p:sp>
        <p:nvSpPr>
          <p:cNvPr id="34" name="文本框 33"/>
          <p:cNvSpPr txBox="1"/>
          <p:nvPr/>
        </p:nvSpPr>
        <p:spPr>
          <a:xfrm>
            <a:off x="2691684" y="3204692"/>
            <a:ext cx="698035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例</a:t>
            </a:r>
            <a:r>
              <a:rPr lang="en-US" altLang="zh-CN" sz="2400" dirty="0" smtClean="0"/>
              <a:t>3</a:t>
            </a:r>
            <a:r>
              <a:rPr lang="zh-CN" altLang="en-US" sz="2400" dirty="0" smtClean="0"/>
              <a:t>：在什么材料镀上什么材料？</a:t>
            </a:r>
            <a:endParaRPr lang="zh-CN" altLang="en-US" sz="2400" dirty="0"/>
          </a:p>
        </p:txBody>
      </p:sp>
      <p:sp>
        <p:nvSpPr>
          <p:cNvPr id="36" name="矩形 35"/>
          <p:cNvSpPr/>
          <p:nvPr/>
        </p:nvSpPr>
        <p:spPr>
          <a:xfrm>
            <a:off x="2691684" y="3666357"/>
            <a:ext cx="6980350" cy="28623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正确的说法是？</a:t>
            </a:r>
            <a:endParaRPr lang="en-US" altLang="zh-CN" sz="24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通电后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,Ag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向阳极移动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银片与电源负极相连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该电解池的阴极反应可表示为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Ag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+e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Ag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当电镀一段时间后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将电源反接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铜牌可恢复如初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672034" y="6040052"/>
            <a:ext cx="1133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Cu&gt;Ag</a:t>
            </a:r>
            <a:endParaRPr lang="zh-CN" altLang="en-US" sz="2400" dirty="0"/>
          </a:p>
        </p:txBody>
      </p:sp>
      <p:sp>
        <p:nvSpPr>
          <p:cNvPr id="41" name="文本框 40"/>
          <p:cNvSpPr txBox="1"/>
          <p:nvPr/>
        </p:nvSpPr>
        <p:spPr>
          <a:xfrm>
            <a:off x="4945487" y="3671691"/>
            <a:ext cx="927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C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4314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8" grpId="0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5" name="表格 1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54636506"/>
                  </p:ext>
                </p:extLst>
              </p:nvPr>
            </p:nvGraphicFramePr>
            <p:xfrm>
              <a:off x="3525764" y="4026707"/>
              <a:ext cx="5268982" cy="2595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46035"/>
                    <a:gridCol w="1158388"/>
                    <a:gridCol w="3164559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1800" dirty="0" smtClean="0"/>
                            <a:t>化合物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dirty="0" smtClean="0"/>
                            <a:t>熔点</a:t>
                          </a:r>
                          <a:r>
                            <a:rPr lang="en-US" altLang="zh-CN" dirty="0" smtClean="0"/>
                            <a:t>/℃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dirty="0" smtClean="0"/>
                            <a:t>组成微粒</a:t>
                          </a:r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800" dirty="0" err="1" smtClean="0"/>
                            <a:t>NaCl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801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𝑁𝑎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  <m:r>
                                  <a:rPr lang="en-US" altLang="zh-CN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𝐶𝑙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Na</m:t>
                                    </m:r>
                                  </m:e>
                                  <m:sub>
                                    <m: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1800" smtClean="0">
                                    <a:latin typeface="Cambria Math" panose="02040503050406030204" pitchFamily="18" charset="0"/>
                                  </a:rPr>
                                  <m:t>O</m:t>
                                </m:r>
                              </m:oMath>
                            </m:oMathPara>
                          </a14:m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1275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𝑁𝑎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  <m:r>
                                  <a:rPr lang="en-US" altLang="zh-CN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𝑂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2−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MgCl</m:t>
                                    </m:r>
                                  </m:e>
                                  <m:sub>
                                    <m: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714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𝑀𝑔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2+</m:t>
                                    </m:r>
                                  </m:sup>
                                </m:sSup>
                                <m:r>
                                  <a:rPr lang="en-US" altLang="zh-CN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𝐶𝑙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800" dirty="0" err="1" smtClean="0"/>
                            <a:t>MgO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2852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𝑀𝑔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2+</m:t>
                                    </m:r>
                                  </m:sup>
                                </m:sSup>
                                <m:r>
                                  <a:rPr lang="en-US" altLang="zh-CN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𝑂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2−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AlCl</m:t>
                                    </m:r>
                                  </m:e>
                                  <m:sub>
                                    <m: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194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dirty="0" smtClean="0"/>
                            <a:t>熔融或溶于非极性溶剂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mtClean="0">
                                      <a:latin typeface="Cambria Math" panose="02040503050406030204" pitchFamily="18" charset="0"/>
                                    </a:rPr>
                                    <m:t>𝐴𝑙</m:t>
                                  </m:r>
                                </m:e>
                                <m:sub>
                                  <m:r>
                                    <a:rPr lang="en-US" altLang="zh-CN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mtClean="0">
                                      <a:latin typeface="Cambria Math" panose="02040503050406030204" pitchFamily="18" charset="0"/>
                                    </a:rPr>
                                    <m:t>𝐶𝑙</m:t>
                                  </m:r>
                                </m:e>
                                <m:sub>
                                  <m:r>
                                    <a:rPr lang="en-US" altLang="zh-CN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sub>
                              </m:sSub>
                            </m:oMath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Al</m:t>
                                    </m:r>
                                  </m:e>
                                  <m:sub>
                                    <m: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dirty="0" smtClean="0"/>
                            <a:t>2054</a:t>
                          </a:r>
                          <a:endParaRPr lang="zh-CN" altLang="en-US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𝐴𝑙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3+</m:t>
                                    </m:r>
                                  </m:sup>
                                </m:sSup>
                                <m:r>
                                  <a:rPr lang="en-US" altLang="zh-CN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𝑂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2−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5" name="表格 1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54636506"/>
                  </p:ext>
                </p:extLst>
              </p:nvPr>
            </p:nvGraphicFramePr>
            <p:xfrm>
              <a:off x="3525764" y="4026707"/>
              <a:ext cx="5268982" cy="269132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46035"/>
                    <a:gridCol w="1158388"/>
                    <a:gridCol w="3164559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1800" dirty="0" smtClean="0"/>
                            <a:t>化合物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dirty="0" smtClean="0"/>
                            <a:t>熔点</a:t>
                          </a:r>
                          <a:r>
                            <a:rPr lang="en-US" altLang="zh-CN" dirty="0" smtClean="0"/>
                            <a:t>/℃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dirty="0" smtClean="0"/>
                            <a:t>组成微粒</a:t>
                          </a:r>
                          <a:endParaRPr lang="zh-CN" altLang="en-US" dirty="0"/>
                        </a:p>
                      </a:txBody>
                      <a:tcPr/>
                    </a:tc>
                  </a:tr>
                  <a:tr h="3767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800" dirty="0" err="1" smtClean="0"/>
                            <a:t>NaCl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801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111290" r="-385" b="-532258"/>
                          </a:stretch>
                        </a:blipFill>
                      </a:tcPr>
                    </a:tc>
                  </a:tr>
                  <a:tr h="391033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45" t="-204688" r="-459355" b="-415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1275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204688" r="-385" b="-415625"/>
                          </a:stretch>
                        </a:blipFill>
                      </a:tcPr>
                    </a:tc>
                  </a:tr>
                  <a:tr h="394335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45" t="-300000" r="-459355" b="-30923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714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300000" r="-385" b="-309231"/>
                          </a:stretch>
                        </a:blipFill>
                      </a:tcPr>
                    </a:tc>
                  </a:tr>
                  <a:tr h="39103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800" dirty="0" err="1" smtClean="0"/>
                            <a:t>MgO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2852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400000" r="-385" b="-209231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45" t="-532787" r="-459355" b="-1229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194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532787" r="-385" b="-122951"/>
                          </a:stretch>
                        </a:blipFill>
                      </a:tcPr>
                    </a:tc>
                  </a:tr>
                  <a:tr h="396494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45" t="-593846" r="-459355" b="-153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dirty="0" smtClean="0"/>
                            <a:t>2054</a:t>
                          </a:r>
                          <a:endParaRPr lang="zh-CN" altLang="en-US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593846" r="-385" b="-1538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grpSp>
        <p:nvGrpSpPr>
          <p:cNvPr id="26" name="Group 4"/>
          <p:cNvGrpSpPr>
            <a:grpSpLocks/>
          </p:cNvGrpSpPr>
          <p:nvPr/>
        </p:nvGrpSpPr>
        <p:grpSpPr bwMode="auto">
          <a:xfrm>
            <a:off x="3701553" y="1368175"/>
            <a:ext cx="5253037" cy="869951"/>
            <a:chOff x="1440" y="3178"/>
            <a:chExt cx="3309" cy="548"/>
          </a:xfrm>
        </p:grpSpPr>
        <p:sp>
          <p:nvSpPr>
            <p:cNvPr id="27" name="Rectangle 5"/>
            <p:cNvSpPr>
              <a:spLocks noChangeArrowheads="1"/>
            </p:cNvSpPr>
            <p:nvPr/>
          </p:nvSpPr>
          <p:spPr bwMode="auto">
            <a:xfrm>
              <a:off x="1440" y="3358"/>
              <a:ext cx="3309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en-US" altLang="zh-CN" sz="3200" b="1" dirty="0">
                  <a:latin typeface="Times New Roman" panose="02020603050405020304" pitchFamily="18" charset="0"/>
                </a:rPr>
                <a:t>MgCl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zh-CN" altLang="en-US" sz="3200" b="1" dirty="0">
                  <a:latin typeface="Times New Roman" panose="02020603050405020304" pitchFamily="18" charset="0"/>
                </a:rPr>
                <a:t>（熔融）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===Mg+Cl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↑</a:t>
              </a:r>
            </a:p>
          </p:txBody>
        </p:sp>
        <p:sp>
          <p:nvSpPr>
            <p:cNvPr id="28" name="Text Box 6"/>
            <p:cNvSpPr txBox="1">
              <a:spLocks noChangeArrowheads="1"/>
            </p:cNvSpPr>
            <p:nvPr/>
          </p:nvSpPr>
          <p:spPr bwMode="auto">
            <a:xfrm>
              <a:off x="3127" y="3178"/>
              <a:ext cx="63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zh-CN" altLang="en-US" sz="3200" b="1" dirty="0">
                  <a:solidFill>
                    <a:srgbClr val="990000"/>
                  </a:solidFill>
                  <a:latin typeface="Times New Roman" panose="02020603050405020304" pitchFamily="18" charset="0"/>
                </a:rPr>
                <a:t>电解</a:t>
              </a:r>
            </a:p>
          </p:txBody>
        </p:sp>
      </p:grpSp>
      <p:grpSp>
        <p:nvGrpSpPr>
          <p:cNvPr id="29" name="Group 7"/>
          <p:cNvGrpSpPr>
            <a:grpSpLocks/>
          </p:cNvGrpSpPr>
          <p:nvPr/>
        </p:nvGrpSpPr>
        <p:grpSpPr bwMode="auto">
          <a:xfrm>
            <a:off x="3766400" y="2487182"/>
            <a:ext cx="5456238" cy="1273176"/>
            <a:chOff x="612" y="1756"/>
            <a:chExt cx="3437" cy="802"/>
          </a:xfrm>
        </p:grpSpPr>
        <p:grpSp>
          <p:nvGrpSpPr>
            <p:cNvPr id="30" name="Group 8"/>
            <p:cNvGrpSpPr>
              <a:grpSpLocks/>
            </p:cNvGrpSpPr>
            <p:nvPr/>
          </p:nvGrpSpPr>
          <p:grpSpPr bwMode="auto">
            <a:xfrm>
              <a:off x="612" y="1756"/>
              <a:ext cx="3437" cy="564"/>
              <a:chOff x="1440" y="2346"/>
              <a:chExt cx="3437" cy="564"/>
            </a:xfrm>
          </p:grpSpPr>
          <p:sp>
            <p:nvSpPr>
              <p:cNvPr id="32" name="Rectangle 9"/>
              <p:cNvSpPr>
                <a:spLocks noChangeArrowheads="1"/>
              </p:cNvSpPr>
              <p:nvPr/>
            </p:nvSpPr>
            <p:spPr bwMode="auto">
              <a:xfrm>
                <a:off x="3201" y="2346"/>
                <a:ext cx="661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zh-CN" altLang="en-US" sz="3200" b="1" dirty="0">
                    <a:solidFill>
                      <a:srgbClr val="A50021"/>
                    </a:solidFill>
                    <a:latin typeface="宋体" panose="02010600030101010101" pitchFamily="2" charset="-122"/>
                  </a:rPr>
                  <a:t>电解</a:t>
                </a:r>
              </a:p>
            </p:txBody>
          </p:sp>
          <p:sp>
            <p:nvSpPr>
              <p:cNvPr id="33" name="Rectangle 10"/>
              <p:cNvSpPr>
                <a:spLocks noChangeArrowheads="1"/>
              </p:cNvSpPr>
              <p:nvPr/>
            </p:nvSpPr>
            <p:spPr bwMode="auto">
              <a:xfrm>
                <a:off x="1440" y="2542"/>
                <a:ext cx="3437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2Al</a:t>
                </a:r>
                <a:r>
                  <a:rPr kumimoji="1" lang="en-US" altLang="zh-CN" sz="3200" b="1" baseline="-25000" dirty="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O</a:t>
                </a:r>
                <a:r>
                  <a:rPr kumimoji="1" lang="en-US" altLang="zh-CN" sz="3200" b="1" baseline="-25000" dirty="0">
                    <a:latin typeface="Times New Roman" panose="02020603050405020304" pitchFamily="18" charset="0"/>
                  </a:rPr>
                  <a:t>3</a:t>
                </a:r>
                <a:r>
                  <a:rPr kumimoji="1" lang="zh-CN" altLang="en-US" sz="3200" b="1" dirty="0">
                    <a:latin typeface="Times New Roman" panose="02020603050405020304" pitchFamily="18" charset="0"/>
                  </a:rPr>
                  <a:t>（熔融）</a:t>
                </a: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===4Al+3O</a:t>
                </a:r>
                <a:r>
                  <a:rPr kumimoji="1" lang="en-US" altLang="zh-CN" sz="3200" b="1" baseline="-25000" dirty="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↑</a:t>
                </a:r>
              </a:p>
            </p:txBody>
          </p:sp>
        </p:grpSp>
        <p:sp>
          <p:nvSpPr>
            <p:cNvPr id="31" name="Text Box 11"/>
            <p:cNvSpPr txBox="1">
              <a:spLocks noChangeArrowheads="1"/>
            </p:cNvSpPr>
            <p:nvPr/>
          </p:nvSpPr>
          <p:spPr bwMode="auto">
            <a:xfrm>
              <a:off x="2256" y="2190"/>
              <a:ext cx="89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dirty="0">
                  <a:solidFill>
                    <a:srgbClr val="800000"/>
                  </a:solidFill>
                </a:rPr>
                <a:t>冰晶石</a:t>
              </a:r>
            </a:p>
          </p:txBody>
        </p:sp>
      </p:grpSp>
      <p:grpSp>
        <p:nvGrpSpPr>
          <p:cNvPr id="35" name="Group 12"/>
          <p:cNvGrpSpPr>
            <a:grpSpLocks/>
          </p:cNvGrpSpPr>
          <p:nvPr/>
        </p:nvGrpSpPr>
        <p:grpSpPr bwMode="auto">
          <a:xfrm>
            <a:off x="2770484" y="210196"/>
            <a:ext cx="6477000" cy="909638"/>
            <a:chOff x="61" y="1475"/>
            <a:chExt cx="4080" cy="573"/>
          </a:xfrm>
        </p:grpSpPr>
        <p:sp>
          <p:nvSpPr>
            <p:cNvPr id="37" name="Rectangle 13"/>
            <p:cNvSpPr>
              <a:spLocks noChangeArrowheads="1"/>
            </p:cNvSpPr>
            <p:nvPr/>
          </p:nvSpPr>
          <p:spPr bwMode="auto">
            <a:xfrm>
              <a:off x="2302" y="1475"/>
              <a:ext cx="721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zh-CN" altLang="en-US" sz="3200" b="1" dirty="0">
                  <a:solidFill>
                    <a:srgbClr val="A50021"/>
                  </a:solidFill>
                  <a:latin typeface="宋体" panose="02010600030101010101" pitchFamily="2" charset="-122"/>
                </a:rPr>
                <a:t>电解</a:t>
              </a:r>
            </a:p>
          </p:txBody>
        </p:sp>
        <p:sp>
          <p:nvSpPr>
            <p:cNvPr id="39" name="Rectangle 14"/>
            <p:cNvSpPr>
              <a:spLocks noChangeArrowheads="1"/>
            </p:cNvSpPr>
            <p:nvPr/>
          </p:nvSpPr>
          <p:spPr bwMode="auto">
            <a:xfrm>
              <a:off x="61" y="1680"/>
              <a:ext cx="4080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3429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lvl="2" eaLnBrk="1" hangingPunct="1"/>
              <a:r>
                <a:rPr kumimoji="1" lang="en-US" altLang="zh-CN" sz="3200" b="1" dirty="0">
                  <a:latin typeface="Times New Roman" panose="02020603050405020304" pitchFamily="18" charset="0"/>
                </a:rPr>
                <a:t>2NaCl</a:t>
              </a:r>
              <a:r>
                <a:rPr kumimoji="1" lang="zh-CN" altLang="en-US" sz="3200" b="1" dirty="0">
                  <a:latin typeface="Times New Roman" panose="02020603050405020304" pitchFamily="18" charset="0"/>
                </a:rPr>
                <a:t>（熔融） 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=== 2Na+Cl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↑</a:t>
              </a:r>
            </a:p>
          </p:txBody>
        </p:sp>
      </p:grpSp>
      <p:sp>
        <p:nvSpPr>
          <p:cNvPr id="16" name="矩形 15"/>
          <p:cNvSpPr/>
          <p:nvPr/>
        </p:nvSpPr>
        <p:spPr>
          <a:xfrm>
            <a:off x="6641189" y="3630874"/>
            <a:ext cx="9701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/>
              <a:t>Na</a:t>
            </a:r>
            <a:r>
              <a:rPr lang="en-US" altLang="zh-CN" baseline="-25000" dirty="0"/>
              <a:t>3</a:t>
            </a:r>
            <a:r>
              <a:rPr lang="en-US" altLang="zh-CN" dirty="0"/>
              <a:t>AlF</a:t>
            </a:r>
            <a:r>
              <a:rPr lang="en-US" altLang="zh-CN" baseline="-25000" dirty="0"/>
              <a:t>6</a:t>
            </a:r>
            <a:endParaRPr lang="zh-CN" alt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2591841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p:sp>
        <p:nvSpPr>
          <p:cNvPr id="2" name="矩形 1"/>
          <p:cNvSpPr/>
          <p:nvPr/>
        </p:nvSpPr>
        <p:spPr>
          <a:xfrm>
            <a:off x="2371236" y="914423"/>
            <a:ext cx="9129598" cy="50783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zh-CN" altLang="en-US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中学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阶段介绍的应用电解法制备物质主要有三种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一是铝的工业制备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二是氯碱工业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三是金属钠的制备。下列关于这三种工业生产的描述中正确的是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电解法制金属钠时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阳极反应式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:Na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+e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Na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电解法生产铝时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需对铝土矿进行提纯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在提纯过程中应用了氧化铝或氢氧化铝的两性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在氯碱工业中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电解池中的阴极产生的是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,NaOH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在阳极附近产生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氯碱工业和金属钠的冶炼都用到了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NaCl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在电解时它们的阴极都是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Cl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失电子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473521" y="2012930"/>
            <a:ext cx="927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B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43185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2086379" y="1157234"/>
                <a:ext cx="9968246" cy="34163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667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kern="100" dirty="0" smtClean="0">
                    <a:latin typeface="Times New Roman" panose="02020603050405020304" pitchFamily="18" charset="0"/>
                  </a:rPr>
                  <a:t>例</a:t>
                </a:r>
                <a:r>
                  <a:rPr lang="en-US" altLang="zh-CN" sz="2400" kern="100" dirty="0" smtClean="0">
                    <a:latin typeface="Times New Roman" panose="02020603050405020304" pitchFamily="18" charset="0"/>
                  </a:rPr>
                  <a:t>5【2015</a:t>
                </a:r>
                <a:r>
                  <a:rPr lang="zh-CN" altLang="en-US" sz="2400" kern="100" dirty="0" smtClean="0">
                    <a:latin typeface="Times New Roman" panose="02020603050405020304" pitchFamily="18" charset="0"/>
                  </a:rPr>
                  <a:t>广东高考</a:t>
                </a:r>
                <a:r>
                  <a:rPr lang="en-US" altLang="zh-CN" sz="2400" kern="100" dirty="0" smtClean="0">
                    <a:latin typeface="Times New Roman" panose="02020603050405020304" pitchFamily="18" charset="0"/>
                  </a:rPr>
                  <a:t>】</a:t>
                </a:r>
              </a:p>
              <a:p>
                <a:pPr marL="2667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kern="100" dirty="0" smtClean="0">
                    <a:latin typeface="Times New Roman" panose="02020603050405020304" pitchFamily="18" charset="0"/>
                  </a:rPr>
                  <a:t>1.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电解</a:t>
                </a:r>
                <a:r>
                  <a:rPr lang="zh-CN" altLang="zh-CN" sz="2400" kern="100" dirty="0">
                    <a:latin typeface="Times New Roman" panose="02020603050405020304" pitchFamily="18" charset="0"/>
                  </a:rPr>
                  <a:t>制备</a:t>
                </a:r>
                <a:r>
                  <a:rPr lang="en-US" altLang="zh-CN" sz="2400" kern="100" dirty="0">
                    <a:latin typeface="Times New Roman" panose="02020603050405020304" pitchFamily="18" charset="0"/>
                  </a:rPr>
                  <a:t>Al(OH)</a:t>
                </a:r>
                <a:r>
                  <a:rPr lang="en-US" altLang="zh-CN" sz="2400" kern="100" baseline="-25000" dirty="0">
                    <a:latin typeface="Times New Roman" panose="02020603050405020304" pitchFamily="18" charset="0"/>
                  </a:rPr>
                  <a:t>3</a:t>
                </a:r>
                <a:r>
                  <a:rPr lang="zh-CN" altLang="zh-CN" sz="2400" kern="100" dirty="0">
                    <a:latin typeface="Times New Roman" panose="02020603050405020304" pitchFamily="18" charset="0"/>
                  </a:rPr>
                  <a:t>时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，</a:t>
                </a:r>
                <a:r>
                  <a:rPr lang="zh-CN" altLang="en-US" sz="2400" kern="100" dirty="0" smtClean="0">
                    <a:latin typeface="Times New Roman" panose="02020603050405020304" pitchFamily="18" charset="0"/>
                  </a:rPr>
                  <a:t>电极材料为</a:t>
                </a:r>
                <a:r>
                  <a:rPr lang="en-US" altLang="zh-CN" sz="2400" kern="100" dirty="0" smtClean="0">
                    <a:latin typeface="Times New Roman" panose="02020603050405020304" pitchFamily="18" charset="0"/>
                  </a:rPr>
                  <a:t>Al</a:t>
                </a:r>
                <a:r>
                  <a:rPr lang="zh-CN" altLang="zh-CN" sz="2400" kern="100" dirty="0">
                    <a:latin typeface="Times New Roman" panose="02020603050405020304" pitchFamily="18" charset="0"/>
                  </a:rPr>
                  <a:t>片和石墨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，</a:t>
                </a:r>
                <a:r>
                  <a:rPr lang="zh-CN" altLang="en-US" sz="2400" kern="100" dirty="0" smtClean="0">
                    <a:latin typeface="Times New Roman" panose="02020603050405020304" pitchFamily="18" charset="0"/>
                  </a:rPr>
                  <a:t>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kern="1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kern="100" smtClean="0">
                            <a:latin typeface="Cambria Math" panose="02040503050406030204" pitchFamily="18" charset="0"/>
                          </a:rPr>
                          <m:t>Na</m:t>
                        </m:r>
                      </m:e>
                      <m:sub>
                        <m:r>
                          <a:rPr lang="en-US" altLang="zh-CN" sz="2400" b="0" i="0" kern="10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kern="100" smtClean="0">
                        <a:latin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en-US" altLang="zh-CN" sz="2400" i="1" kern="1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kern="10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 b="0" i="0" kern="10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zh-CN" altLang="en-US" sz="2400" kern="100" dirty="0" smtClean="0">
                    <a:latin typeface="Times New Roman" panose="02020603050405020304" pitchFamily="18" charset="0"/>
                  </a:rPr>
                  <a:t>溶液中搅拌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电解</a:t>
                </a:r>
                <a:r>
                  <a:rPr lang="zh-CN" altLang="en-US" sz="2400" kern="100" dirty="0" smtClean="0">
                    <a:latin typeface="Times New Roman" panose="02020603050405020304" pitchFamily="18" charset="0"/>
                  </a:rPr>
                  <a:t>的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总反应</a:t>
                </a:r>
                <a:r>
                  <a:rPr lang="zh-CN" altLang="zh-CN" sz="2400" kern="100" dirty="0">
                    <a:latin typeface="Times New Roman" panose="02020603050405020304" pitchFamily="18" charset="0"/>
                  </a:rPr>
                  <a:t>方程式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为</a:t>
                </a:r>
                <a:r>
                  <a:rPr lang="en-US" altLang="zh-CN" sz="2400" kern="100" dirty="0" smtClean="0">
                    <a:latin typeface="Times New Roman" panose="02020603050405020304" pitchFamily="18" charset="0"/>
                  </a:rPr>
                  <a:t>_________________________________________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。</a:t>
                </a:r>
                <a:endParaRPr lang="zh-CN" altLang="zh-CN" sz="2400" kern="100" dirty="0">
                  <a:latin typeface="Times New Roman" panose="02020603050405020304" pitchFamily="18" charset="0"/>
                </a:endParaRPr>
              </a:p>
              <a:p>
                <a:pPr marL="533400" indent="-2667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kern="100" dirty="0" smtClean="0">
                    <a:latin typeface="Times New Roman" panose="02020603050405020304" pitchFamily="18" charset="0"/>
                  </a:rPr>
                  <a:t>2.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一</a:t>
                </a:r>
                <a:r>
                  <a:rPr lang="zh-CN" altLang="zh-CN" sz="2400" kern="100" dirty="0">
                    <a:latin typeface="Times New Roman" panose="02020603050405020304" pitchFamily="18" charset="0"/>
                  </a:rPr>
                  <a:t>种可超快充电的新型铝电池，充放电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时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2400" i="1" kern="10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 b="0" i="0" kern="100" smtClean="0">
                            <a:latin typeface="Cambria Math" panose="02040503050406030204" pitchFamily="18" charset="0"/>
                          </a:rPr>
                          <m:t>AlCl</m:t>
                        </m:r>
                      </m:e>
                      <m:sub>
                        <m:r>
                          <a:rPr lang="en-US" altLang="zh-CN" sz="2400" b="0" i="0" kern="10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400" b="0" i="0" kern="10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kern="100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kern="100" dirty="0" smtClean="0">
                            <a:latin typeface="Cambria Math" panose="02040503050406030204" pitchFamily="18" charset="0"/>
                          </a:rPr>
                          <m:t>Al</m:t>
                        </m:r>
                      </m:e>
                      <m:sub>
                        <m:r>
                          <a:rPr lang="en-US" altLang="zh-CN" sz="2400" b="0" i="0" kern="100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Sup>
                      <m:sSubSupPr>
                        <m:ctrlPr>
                          <a:rPr lang="en-US" altLang="zh-CN" sz="2400" i="1" kern="100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 b="0" i="0" kern="100" dirty="0" smtClean="0"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b>
                        <m:r>
                          <a:rPr lang="en-US" altLang="zh-CN" sz="2400" b="0" i="0" kern="100" dirty="0" smtClean="0">
                            <a:latin typeface="Cambria Math" panose="02040503050406030204" pitchFamily="18" charset="0"/>
                          </a:rPr>
                          <m:t>7</m:t>
                        </m:r>
                      </m:sub>
                      <m:sup>
                        <m:r>
                          <a:rPr lang="en-US" altLang="zh-CN" sz="2400" b="0" i="0" kern="100" dirty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两种离</a:t>
                </a:r>
                <a:endParaRPr lang="en-US" altLang="zh-CN" sz="2400" kern="100" dirty="0" smtClean="0">
                  <a:latin typeface="Times New Roman" panose="02020603050405020304" pitchFamily="18" charset="0"/>
                </a:endParaRPr>
              </a:p>
              <a:p>
                <a:pPr marL="533400" indent="-2667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子</a:t>
                </a:r>
                <a:r>
                  <a:rPr lang="zh-CN" altLang="zh-CN" sz="2400" kern="100" dirty="0">
                    <a:latin typeface="Times New Roman" panose="02020603050405020304" pitchFamily="18" charset="0"/>
                  </a:rPr>
                  <a:t>在</a:t>
                </a:r>
                <a:r>
                  <a:rPr lang="en-US" altLang="zh-CN" sz="2400" kern="100" dirty="0">
                    <a:latin typeface="Times New Roman" panose="02020603050405020304" pitchFamily="18" charset="0"/>
                  </a:rPr>
                  <a:t>Al</a:t>
                </a:r>
                <a:r>
                  <a:rPr lang="zh-CN" altLang="zh-CN" sz="2400" kern="100" dirty="0">
                    <a:latin typeface="Times New Roman" panose="02020603050405020304" pitchFamily="18" charset="0"/>
                  </a:rPr>
                  <a:t>电极上相互转化，其它离子不参与电极反应，放电时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负</a:t>
                </a:r>
                <a:endParaRPr lang="en-US" altLang="zh-CN" sz="2400" kern="100" dirty="0" smtClean="0">
                  <a:latin typeface="Times New Roman" panose="02020603050405020304" pitchFamily="18" charset="0"/>
                </a:endParaRPr>
              </a:p>
              <a:p>
                <a:pPr marL="533400" indent="-2667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极</a:t>
                </a:r>
                <a:r>
                  <a:rPr lang="en-US" altLang="zh-CN" sz="2400" kern="100" dirty="0">
                    <a:latin typeface="Times New Roman" panose="02020603050405020304" pitchFamily="18" charset="0"/>
                  </a:rPr>
                  <a:t>Al</a:t>
                </a:r>
                <a:r>
                  <a:rPr lang="zh-CN" altLang="zh-CN" sz="2400" kern="100" dirty="0">
                    <a:latin typeface="Times New Roman" panose="02020603050405020304" pitchFamily="18" charset="0"/>
                  </a:rPr>
                  <a:t>的电极反应式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为</a:t>
                </a:r>
                <a:r>
                  <a:rPr lang="en-US" altLang="zh-CN" sz="2400" kern="100" dirty="0" smtClean="0">
                    <a:latin typeface="Times New Roman" panose="02020603050405020304" pitchFamily="18" charset="0"/>
                  </a:rPr>
                  <a:t>___________________________________________</a:t>
                </a:r>
                <a:r>
                  <a:rPr lang="zh-CN" altLang="zh-CN" sz="2400" kern="100" dirty="0" smtClean="0">
                    <a:latin typeface="Times New Roman" panose="02020603050405020304" pitchFamily="18" charset="0"/>
                  </a:rPr>
                  <a:t>。</a:t>
                </a:r>
                <a:endParaRPr lang="zh-CN" altLang="zh-CN" sz="2400" kern="100" dirty="0">
                  <a:latin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6379" y="1157234"/>
                <a:ext cx="9968246" cy="3416320"/>
              </a:xfrm>
              <a:prstGeom prst="rect">
                <a:avLst/>
              </a:prstGeom>
              <a:blipFill rotWithShape="0">
                <a:blip r:embed="rId2"/>
                <a:stretch>
                  <a:fillRect r="-4037" b="-14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矩形 21"/>
          <p:cNvSpPr/>
          <p:nvPr/>
        </p:nvSpPr>
        <p:spPr>
          <a:xfrm>
            <a:off x="6294364" y="2248989"/>
            <a:ext cx="4697120" cy="61640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294364" y="2339334"/>
            <a:ext cx="46971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 dirty="0">
                <a:solidFill>
                  <a:srgbClr val="000000"/>
                </a:solidFill>
                <a:latin typeface="Times New Roman" panose="02020603050405020304" pitchFamily="18" charset="0"/>
              </a:rPr>
              <a:t>2Al+6H</a:t>
            </a:r>
            <a:r>
              <a:rPr lang="en-US" altLang="zh-CN" sz="2400" kern="100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kern="100" dirty="0">
                <a:solidFill>
                  <a:srgbClr val="000000"/>
                </a:solidFill>
                <a:latin typeface="Times New Roman" panose="02020603050405020304" pitchFamily="18" charset="0"/>
              </a:rPr>
              <a:t>O </a:t>
            </a:r>
            <a:r>
              <a:rPr lang="en-US" altLang="zh-CN" sz="2400" kern="1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           2Al(OH)</a:t>
            </a:r>
            <a:r>
              <a:rPr lang="en-US" altLang="zh-CN" sz="2400" kern="100" baseline="-25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zh-CN" sz="2400" kern="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r>
              <a:rPr lang="en-US" altLang="zh-CN" sz="2400" kern="100" dirty="0">
                <a:solidFill>
                  <a:srgbClr val="000000"/>
                </a:solidFill>
                <a:latin typeface="Times New Roman" panose="02020603050405020304" pitchFamily="18" charset="0"/>
              </a:rPr>
              <a:t>+3H</a:t>
            </a:r>
            <a:r>
              <a:rPr lang="en-US" altLang="zh-CN" sz="2400" kern="100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zh-CN" sz="2400" kern="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矩形 17"/>
              <p:cNvSpPr/>
              <p:nvPr/>
            </p:nvSpPr>
            <p:spPr>
              <a:xfrm>
                <a:off x="6020578" y="3879427"/>
                <a:ext cx="4222374" cy="523220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none">
                <a:spAutoFit/>
              </a:bodyPr>
              <a:lstStyle/>
              <a:p>
                <a:r>
                  <a:rPr lang="en-US" altLang="zh-CN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Al</a:t>
                </a:r>
                <a:r>
                  <a:rPr lang="zh-CN" altLang="zh-CN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－</a:t>
                </a:r>
                <a:r>
                  <a:rPr lang="en-US" altLang="zh-CN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3e</a:t>
                </a:r>
                <a:r>
                  <a:rPr lang="zh-CN" altLang="zh-CN" sz="2800" kern="100" baseline="300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－</a:t>
                </a:r>
                <a:r>
                  <a:rPr lang="zh-CN" altLang="zh-CN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7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AlCl</m:t>
                        </m:r>
                      </m:e>
                      <m:sub>
                        <m:r>
                          <a:rPr lang="en-US" altLang="zh-CN" sz="2800" kern="1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 i="1" kern="1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=4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Al</m:t>
                        </m:r>
                      </m:e>
                      <m:sub>
                        <m:r>
                          <a:rPr lang="en-US" altLang="zh-CN" sz="2800" kern="1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bSup>
                      <m:sSubSup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Cl</m:t>
                        </m:r>
                      </m:e>
                      <m:sub>
                        <m:r>
                          <a:rPr lang="en-US" altLang="zh-CN" sz="2800" kern="1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sub>
                      <m:sup>
                        <m:r>
                          <a:rPr lang="en-US" altLang="zh-CN" sz="2800" i="1" kern="1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18" name="矩形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0578" y="3879427"/>
                <a:ext cx="4222374" cy="523220"/>
              </a:xfrm>
              <a:prstGeom prst="rect">
                <a:avLst/>
              </a:prstGeom>
              <a:blipFill rotWithShape="0">
                <a:blip r:embed="rId3"/>
                <a:stretch>
                  <a:fillRect l="-3035" t="-16279" b="-313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1" name="组合 20"/>
          <p:cNvGrpSpPr/>
          <p:nvPr/>
        </p:nvGrpSpPr>
        <p:grpSpPr>
          <a:xfrm>
            <a:off x="7956940" y="2248989"/>
            <a:ext cx="685984" cy="769441"/>
            <a:chOff x="5804969" y="734096"/>
            <a:chExt cx="685984" cy="769441"/>
          </a:xfrm>
        </p:grpSpPr>
        <p:sp>
          <p:nvSpPr>
            <p:cNvPr id="19" name="文本框 18"/>
            <p:cNvSpPr txBox="1"/>
            <p:nvPr/>
          </p:nvSpPr>
          <p:spPr>
            <a:xfrm>
              <a:off x="5872767" y="734096"/>
              <a:ext cx="32080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 smtClean="0"/>
                <a:t>=</a:t>
              </a:r>
              <a:endParaRPr lang="zh-CN" altLang="en-US" sz="4400" dirty="0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804969" y="734096"/>
              <a:ext cx="685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/>
                <a:t>电解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365586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7" grpId="0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4430332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电解中的常见题型</a:t>
            </a: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-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计算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30332" y="0"/>
            <a:ext cx="1648496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电荷守恒</a:t>
            </a:r>
            <a:endParaRPr lang="zh-CN" altLang="en-US" sz="2800" dirty="0"/>
          </a:p>
        </p:txBody>
      </p:sp>
      <p:sp>
        <p:nvSpPr>
          <p:cNvPr id="6" name="矩形 5"/>
          <p:cNvSpPr/>
          <p:nvPr/>
        </p:nvSpPr>
        <p:spPr>
          <a:xfrm>
            <a:off x="485104" y="1197539"/>
            <a:ext cx="1010133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6.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用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石墨电极电解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CuSO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溶液一段时间后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向所得溶液中加入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0.2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Cu(OH)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后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恰好使溶液恢复到电解前的浓度。则电解过程中转移电子的物质的量为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A.0.4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	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B.0.5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C.0.6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D.0.8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US" altLang="zh-CN" sz="24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7.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用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石墨作电极电解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000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mL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硝酸钾和硝酸铜的混合溶液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当通电一段时间后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两极都收集到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112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mL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气体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标准状况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假定电解后溶液体积仍为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000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mL,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则电解后溶液的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pH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A.4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B.3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C.2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D.1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44710" y="1909899"/>
            <a:ext cx="927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D</a:t>
            </a:r>
            <a:endParaRPr lang="zh-CN" altLang="en-US" sz="3200" dirty="0"/>
          </a:p>
        </p:txBody>
      </p:sp>
      <p:sp>
        <p:nvSpPr>
          <p:cNvPr id="8" name="文本框 7"/>
          <p:cNvSpPr txBox="1"/>
          <p:nvPr/>
        </p:nvSpPr>
        <p:spPr>
          <a:xfrm>
            <a:off x="3966692" y="4099307"/>
            <a:ext cx="927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C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88037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4430332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电解中的常见题型</a:t>
            </a: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-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计算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30332" y="0"/>
            <a:ext cx="1648496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电荷守恒</a:t>
            </a:r>
            <a:endParaRPr lang="zh-CN" altLang="en-US" sz="28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17" y="1405338"/>
            <a:ext cx="5013876" cy="275453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176492" y="864911"/>
            <a:ext cx="7015507" cy="37856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如图所示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若电解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5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min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测得铜电极的质量增加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2.16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g,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试回答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</a:p>
          <a:p>
            <a:r>
              <a:rPr lang="en-US" altLang="zh-CN" sz="2400" dirty="0"/>
              <a:t>(1)</a:t>
            </a:r>
            <a:r>
              <a:rPr lang="zh-CN" altLang="zh-CN" sz="2400" dirty="0"/>
              <a:t>电源中</a:t>
            </a:r>
            <a:r>
              <a:rPr lang="en-US" altLang="zh-CN" sz="2400" dirty="0"/>
              <a:t>X</a:t>
            </a:r>
            <a:r>
              <a:rPr lang="zh-CN" altLang="zh-CN" sz="2400" dirty="0"/>
              <a:t>极是</a:t>
            </a:r>
            <a:r>
              <a:rPr lang="zh-CN" altLang="zh-CN" sz="2400" u="sng" dirty="0"/>
              <a:t>　　　　</a:t>
            </a:r>
            <a:r>
              <a:rPr lang="en-US" altLang="zh-CN" sz="2400" dirty="0"/>
              <a:t>(</a:t>
            </a:r>
            <a:r>
              <a:rPr lang="zh-CN" altLang="zh-CN" sz="2400" dirty="0"/>
              <a:t>填</a:t>
            </a:r>
            <a:r>
              <a:rPr lang="en-US" altLang="zh-CN" sz="2400" dirty="0"/>
              <a:t>“</a:t>
            </a:r>
            <a:r>
              <a:rPr lang="zh-CN" altLang="zh-CN" sz="2400" dirty="0"/>
              <a:t>正</a:t>
            </a:r>
            <a:r>
              <a:rPr lang="en-US" altLang="zh-CN" sz="2400" dirty="0"/>
              <a:t>”</a:t>
            </a:r>
            <a:r>
              <a:rPr lang="zh-CN" altLang="zh-CN" sz="2400" dirty="0"/>
              <a:t>或</a:t>
            </a:r>
            <a:r>
              <a:rPr lang="en-US" altLang="zh-CN" sz="2400" dirty="0"/>
              <a:t>“</a:t>
            </a:r>
            <a:r>
              <a:rPr lang="zh-CN" altLang="zh-CN" sz="2400" dirty="0"/>
              <a:t>负</a:t>
            </a:r>
            <a:r>
              <a:rPr lang="en-US" altLang="zh-CN" sz="2400" dirty="0"/>
              <a:t>”)</a:t>
            </a:r>
            <a:r>
              <a:rPr lang="zh-CN" altLang="zh-CN" sz="2400" dirty="0"/>
              <a:t>极。</a:t>
            </a:r>
            <a:r>
              <a:rPr lang="en-US" altLang="zh-CN" sz="2400" dirty="0"/>
              <a:t> </a:t>
            </a:r>
            <a:endParaRPr lang="zh-CN" altLang="zh-CN" sz="2400" dirty="0"/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(</a:t>
            </a:r>
            <a:r>
              <a:rPr lang="en-US" altLang="zh-CN" sz="2400" dirty="0"/>
              <a:t>2)</a:t>
            </a:r>
            <a:r>
              <a:rPr lang="zh-CN" altLang="zh-CN" sz="2400" dirty="0"/>
              <a:t>通电</a:t>
            </a:r>
            <a:r>
              <a:rPr lang="en-US" altLang="zh-CN" sz="2400" dirty="0"/>
              <a:t>5 min</a:t>
            </a:r>
            <a:r>
              <a:rPr lang="zh-CN" altLang="zh-CN" sz="2400" dirty="0"/>
              <a:t>时</a:t>
            </a:r>
            <a:r>
              <a:rPr lang="en-US" altLang="zh-CN" sz="2400" dirty="0"/>
              <a:t>,B</a:t>
            </a:r>
            <a:r>
              <a:rPr lang="zh-CN" altLang="zh-CN" sz="2400" dirty="0"/>
              <a:t>中共收集到</a:t>
            </a:r>
            <a:r>
              <a:rPr lang="en-US" altLang="zh-CN" sz="2400" dirty="0"/>
              <a:t>224 mL(</a:t>
            </a:r>
            <a:r>
              <a:rPr lang="zh-CN" altLang="zh-CN" sz="2400" dirty="0"/>
              <a:t>标准状况下</a:t>
            </a:r>
            <a:r>
              <a:rPr lang="en-US" altLang="zh-CN" sz="2400" dirty="0"/>
              <a:t>)</a:t>
            </a:r>
            <a:r>
              <a:rPr lang="zh-CN" altLang="zh-CN" sz="2400" dirty="0"/>
              <a:t>气体</a:t>
            </a:r>
            <a:r>
              <a:rPr lang="en-US" altLang="zh-CN" sz="2400" dirty="0"/>
              <a:t>,</a:t>
            </a:r>
            <a:r>
              <a:rPr lang="zh-CN" altLang="zh-CN" sz="2400" dirty="0"/>
              <a:t>若溶液体积为</a:t>
            </a:r>
            <a:r>
              <a:rPr lang="en-US" altLang="zh-CN" sz="2400" dirty="0"/>
              <a:t>200 mL(</a:t>
            </a:r>
            <a:r>
              <a:rPr lang="zh-CN" altLang="zh-CN" sz="2400" dirty="0"/>
              <a:t>电解前后溶液的体积变化忽略不计</a:t>
            </a:r>
            <a:r>
              <a:rPr lang="en-US" altLang="zh-CN" sz="2400" dirty="0"/>
              <a:t>),</a:t>
            </a:r>
            <a:r>
              <a:rPr lang="zh-CN" altLang="zh-CN" sz="2400" dirty="0"/>
              <a:t>则通电前</a:t>
            </a:r>
            <a:r>
              <a:rPr lang="en-US" altLang="zh-CN" sz="2400" i="1" dirty="0"/>
              <a:t>c</a:t>
            </a:r>
            <a:r>
              <a:rPr lang="en-US" altLang="zh-CN" sz="2400" dirty="0"/>
              <a:t>(CuSO</a:t>
            </a:r>
            <a:r>
              <a:rPr lang="en-US" altLang="zh-CN" sz="2400" baseline="-25000" dirty="0"/>
              <a:t>4</a:t>
            </a:r>
            <a:r>
              <a:rPr lang="en-US" altLang="zh-CN" sz="2400" dirty="0"/>
              <a:t>)=</a:t>
            </a:r>
            <a:r>
              <a:rPr lang="zh-CN" altLang="zh-CN" sz="2400" u="sng" dirty="0"/>
              <a:t>　</a:t>
            </a:r>
            <a:r>
              <a:rPr lang="en-US" altLang="zh-CN" sz="2400" dirty="0" smtClean="0"/>
              <a:t>__________</a:t>
            </a:r>
            <a:r>
              <a:rPr lang="zh-CN" altLang="zh-CN" sz="2400" dirty="0" smtClean="0"/>
              <a:t>。</a:t>
            </a:r>
            <a:r>
              <a:rPr lang="en-US" altLang="zh-CN" sz="2400" dirty="0"/>
              <a:t> </a:t>
            </a:r>
            <a:endParaRPr lang="zh-CN" altLang="zh-CN" sz="2400" dirty="0"/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(</a:t>
            </a:r>
            <a:r>
              <a:rPr lang="en-US" altLang="zh-CN" sz="2400" dirty="0"/>
              <a:t>3)</a:t>
            </a:r>
            <a:r>
              <a:rPr lang="zh-CN" altLang="zh-CN" sz="2400" dirty="0"/>
              <a:t>若</a:t>
            </a:r>
            <a:r>
              <a:rPr lang="en-US" altLang="zh-CN" sz="2400" dirty="0"/>
              <a:t>A</a:t>
            </a:r>
            <a:r>
              <a:rPr lang="zh-CN" altLang="zh-CN" sz="2400" dirty="0"/>
              <a:t>中</a:t>
            </a:r>
            <a:r>
              <a:rPr lang="en-US" altLang="zh-CN" sz="2400" dirty="0" err="1"/>
              <a:t>KCl</a:t>
            </a:r>
            <a:r>
              <a:rPr lang="zh-CN" altLang="zh-CN" sz="2400" dirty="0"/>
              <a:t>溶液的体积也是</a:t>
            </a:r>
            <a:r>
              <a:rPr lang="en-US" altLang="zh-CN" sz="2400" dirty="0"/>
              <a:t>200 mL,</a:t>
            </a:r>
            <a:r>
              <a:rPr lang="zh-CN" altLang="zh-CN" sz="2400" dirty="0"/>
              <a:t>则电解后溶液的</a:t>
            </a:r>
            <a:r>
              <a:rPr lang="en-US" altLang="zh-CN" sz="2400" dirty="0"/>
              <a:t>pH=</a:t>
            </a:r>
            <a:r>
              <a:rPr lang="zh-CN" altLang="zh-CN" sz="2400" u="sng" dirty="0"/>
              <a:t>　　　　</a:t>
            </a:r>
            <a:r>
              <a:rPr lang="zh-CN" altLang="zh-CN" sz="2400" dirty="0"/>
              <a:t>。</a:t>
            </a:r>
            <a:r>
              <a:rPr lang="en-US" altLang="zh-CN" sz="2400" dirty="0"/>
              <a:t>(</a:t>
            </a:r>
            <a:r>
              <a:rPr lang="zh-CN" altLang="zh-CN" sz="2400" dirty="0"/>
              <a:t>常温下进行</a:t>
            </a:r>
            <a:r>
              <a:rPr lang="en-US" altLang="zh-CN" sz="2400" dirty="0"/>
              <a:t>) </a:t>
            </a:r>
            <a:endParaRPr lang="zh-CN" altLang="zh-CN" sz="2400" dirty="0"/>
          </a:p>
        </p:txBody>
      </p:sp>
      <p:sp>
        <p:nvSpPr>
          <p:cNvPr id="9" name="文本框 8"/>
          <p:cNvSpPr txBox="1"/>
          <p:nvPr/>
        </p:nvSpPr>
        <p:spPr>
          <a:xfrm>
            <a:off x="7610599" y="1500303"/>
            <a:ext cx="619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负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089523" y="3017863"/>
            <a:ext cx="192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0.025mol/L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70690" y="4127343"/>
            <a:ext cx="546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13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8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428482" cy="1325563"/>
          </a:xfrm>
        </p:spPr>
        <p:txBody>
          <a:bodyPr/>
          <a:lstStyle/>
          <a:p>
            <a:r>
              <a:rPr lang="zh-CN" altLang="en-US" dirty="0"/>
              <a:t>小结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2433034" cy="679262"/>
          </a:xfrm>
        </p:spPr>
        <p:txBody>
          <a:bodyPr/>
          <a:lstStyle/>
          <a:p>
            <a:r>
              <a:rPr lang="zh-CN" altLang="en-US" dirty="0" smtClean="0"/>
              <a:t>我学习了</a:t>
            </a:r>
            <a:r>
              <a:rPr lang="en-US" altLang="zh-CN" dirty="0" smtClean="0"/>
              <a:t>……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3217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861</Words>
  <Application>Microsoft Office PowerPoint</Application>
  <PresentationFormat>宽屏</PresentationFormat>
  <Paragraphs>214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1" baseType="lpstr">
      <vt:lpstr>MS PGothic</vt:lpstr>
      <vt:lpstr>NEU-BZ</vt:lpstr>
      <vt:lpstr>NEU-BZ-S92</vt:lpstr>
      <vt:lpstr>方正书宋_GBK</vt:lpstr>
      <vt:lpstr>黑体</vt:lpstr>
      <vt:lpstr>楷体</vt:lpstr>
      <vt:lpstr>楷体_GB2312</vt:lpstr>
      <vt:lpstr>隶书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位图图像</vt:lpstr>
      <vt:lpstr>第四章 电化学基础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第四章 电化学基础</dc:title>
  <dc:creator>XiaZaiMa.COM</dc:creator>
  <cp:lastModifiedBy>XiaZaiMa.COM</cp:lastModifiedBy>
  <cp:revision>32</cp:revision>
  <dcterms:created xsi:type="dcterms:W3CDTF">2019-12-22T13:22:14Z</dcterms:created>
  <dcterms:modified xsi:type="dcterms:W3CDTF">2019-12-25T02:43:38Z</dcterms:modified>
</cp:coreProperties>
</file>