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0" r:id="rId4"/>
    <p:sldId id="411" r:id="rId5"/>
    <p:sldId id="412" r:id="rId6"/>
    <p:sldId id="413" r:id="rId7"/>
    <p:sldId id="414" r:id="rId8"/>
    <p:sldId id="415" r:id="rId9"/>
    <p:sldId id="416" r:id="rId10"/>
    <p:sldId id="417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6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9.xml"/><Relationship Id="rId2" Type="http://schemas.openxmlformats.org/officeDocument/2006/relationships/image" Target="../media/image3.jpeg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0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1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3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3560" y="483235"/>
            <a:ext cx="9766935" cy="58908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94335" y="854075"/>
            <a:ext cx="921385" cy="43421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>
                <a:solidFill>
                  <a:srgbClr val="FF0000"/>
                </a:solidFill>
              </a:rPr>
              <a:t>现  状</a:t>
            </a:r>
            <a:endParaRPr lang="zh-CN" altLang="en-US" sz="480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54380" y="1049655"/>
            <a:ext cx="4887595" cy="47593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内容占位符 1" descr="20151207083834820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334770" y="253365"/>
            <a:ext cx="9860280" cy="598868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66165" y="1443990"/>
            <a:ext cx="947610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600"/>
              <a:t>（四）坚持扩大内需这个战略基点，充分挖掘国内市场潜力。紧紧围绕改善民生拓展需求，促进消费与投资有效结合，实现供需更高水平动态平衡。</a:t>
            </a:r>
            <a:endParaRPr lang="zh-CN" altLang="en-US" sz="3600"/>
          </a:p>
          <a:p>
            <a:endParaRPr lang="zh-CN" altLang="en-US" sz="36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t="18829" b="20337"/>
          <a:stretch>
            <a:fillRect/>
          </a:stretch>
        </p:blipFill>
        <p:spPr>
          <a:xfrm>
            <a:off x="8571230" y="0"/>
            <a:ext cx="3620770" cy="126746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6085" y="434340"/>
            <a:ext cx="755142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方正舒体" panose="02010601030101010101" charset="-122"/>
                <a:ea typeface="方正舒体" panose="02010601030101010101" charset="-122"/>
              </a:rPr>
              <a:t>增强消费对经济发展的基础性作用</a:t>
            </a:r>
            <a:endParaRPr lang="zh-CN" altLang="en-US" sz="3600">
              <a:solidFill>
                <a:srgbClr val="FF0000"/>
              </a:solidFill>
              <a:latin typeface="方正舒体" panose="02010601030101010101" charset="-122"/>
              <a:ea typeface="方正舒体" panose="0201060103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48970" y="259080"/>
            <a:ext cx="8061960" cy="6292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400">
                <a:sym typeface="+mn-ea"/>
              </a:rPr>
              <a:t>        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稳定和扩大消费</a:t>
            </a:r>
            <a:r>
              <a:rPr lang="zh-CN" altLang="en-US" sz="2400">
                <a:sym typeface="+mn-ea"/>
              </a:rPr>
              <a:t>。多渠道增加居民收入。健全城乡流通体系，加快电商、快递进农村，扩大县乡消费。稳定增加汽车、家电等大宗消费，取消对二手车交易不合理限制，增加停车场、充电桩、换电站等设施，加快建设动力电池回收利用体系。发展健康、文化、旅游、体育等服务消费。鼓励企业创新产品和服务，便利新产品市场准入，推进内外贸产品同线同标同质。保障小店商铺等便民服务业有序运营。运用好“互联网+”，推进线上线下更广更深融合，发展新业态新模式，为消费者提供更多便捷舒心的服务和产品。引导平台企业合理降低商户服务费。稳步提高消费能力，改善消费环境，让居民能消费、愿消费，以促进民生改善和经济发展。</a:t>
            </a:r>
            <a:endParaRPr lang="zh-CN" altLang="en-US" sz="24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t="18829" b="20337"/>
          <a:stretch>
            <a:fillRect/>
          </a:stretch>
        </p:blipFill>
        <p:spPr>
          <a:xfrm>
            <a:off x="8710930" y="0"/>
            <a:ext cx="3481070" cy="12185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24890" y="1068070"/>
            <a:ext cx="3176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生产决定消费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1024890" y="2724785"/>
            <a:ext cx="3176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收入影响消费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1024890" y="4177665"/>
            <a:ext cx="3176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经济政策影响消费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92455" y="443865"/>
            <a:ext cx="7973695" cy="5775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ct val="140000"/>
              </a:lnSpc>
              <a:buClrTx/>
              <a:buSzTx/>
              <a:buFontTx/>
            </a:pPr>
            <a:r>
              <a:rPr lang="en-US" altLang="zh-CN" sz="2400">
                <a:sym typeface="+mn-ea"/>
              </a:rPr>
              <a:t>      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扩大有效投资</a:t>
            </a:r>
            <a:r>
              <a:rPr lang="en-US" altLang="zh-CN" sz="2400">
                <a:sym typeface="+mn-ea"/>
              </a:rPr>
              <a:t>。今年拟安排地方政府专项债券3.65万亿元，优化债券资金使用，优先支持在建工程，合理扩大使用范围。中央预算内投资安排6100亿元。继续支持促进区域协调发展的重大工程，推进“两新一重”建设，实施一批交通、能源、水利等重大工程项目，建设信息网络等新型基础设施，发展现代物流体系。政府投资更多向惠及面广的民生项目倾斜，新开工改造城镇老旧小区5.3万个，提升县城公共服务水平。简化投资审批程序，推进实施企业投资项目承诺制。深化工程建设项目审批制度改革。完善支持社会资本参与政策，进一步拆除妨碍民间投资的各种藩篱，在更多领域让社会资本进得来、能发展、有作为。</a:t>
            </a:r>
            <a:endParaRPr lang="en-US" altLang="zh-CN" sz="2400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18829" b="20337"/>
          <a:stretch>
            <a:fillRect/>
          </a:stretch>
        </p:blipFill>
        <p:spPr>
          <a:xfrm>
            <a:off x="8710930" y="0"/>
            <a:ext cx="3481070" cy="12185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72490" y="761365"/>
            <a:ext cx="876617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60000"/>
              </a:lnSpc>
            </a:pPr>
            <a:r>
              <a:rPr lang="zh-CN" altLang="en-US" sz="4000"/>
              <a:t>两新一重，</a:t>
            </a:r>
            <a:endParaRPr lang="zh-CN" altLang="en-US" sz="4000"/>
          </a:p>
          <a:p>
            <a:pPr>
              <a:lnSpc>
                <a:spcPct val="160000"/>
              </a:lnSpc>
            </a:pPr>
            <a:r>
              <a:rPr lang="zh-CN" altLang="en-US" sz="4000"/>
              <a:t>即</a:t>
            </a:r>
            <a:r>
              <a:rPr lang="zh-CN" altLang="en-US" sz="4000">
                <a:solidFill>
                  <a:srgbClr val="FF0000"/>
                </a:solidFill>
              </a:rPr>
              <a:t>新型基础设施建设</a:t>
            </a:r>
            <a:r>
              <a:rPr lang="zh-CN" altLang="en-US" sz="4000"/>
              <a:t>，</a:t>
            </a:r>
            <a:endParaRPr lang="zh-CN" altLang="en-US" sz="4000"/>
          </a:p>
          <a:p>
            <a:pPr>
              <a:lnSpc>
                <a:spcPct val="16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新型城镇化建设</a:t>
            </a:r>
            <a:r>
              <a:rPr lang="zh-CN" altLang="en-US" sz="4000"/>
              <a:t>，</a:t>
            </a:r>
            <a:endParaRPr lang="zh-CN" altLang="en-US" sz="4000"/>
          </a:p>
          <a:p>
            <a:pPr>
              <a:lnSpc>
                <a:spcPct val="16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交通、水利等重大工程建设</a:t>
            </a:r>
            <a:r>
              <a:rPr lang="zh-CN" altLang="en-US" sz="4000"/>
              <a:t>。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UNIT_PLACING_PICTURE_USER_VIEWPORT" val="{&quot;height&quot;:7687.4992125984254,&quot;width&quot;:12657.500787401576}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734</Words>
  <Application>WPS 演示</Application>
  <PresentationFormat>宽屏</PresentationFormat>
  <Paragraphs>26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方正舒体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37吴</cp:lastModifiedBy>
  <cp:revision>150</cp:revision>
  <dcterms:created xsi:type="dcterms:W3CDTF">2019-06-19T02:08:00Z</dcterms:created>
  <dcterms:modified xsi:type="dcterms:W3CDTF">2021-03-23T23:45:47Z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