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6" r:id="rId5"/>
    <p:sldId id="265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4B67DB-C37A-461A-84F3-3B49B9F29D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6120149-7640-4875-B6BA-1765E6DDC0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68054C4-A878-4915-99B2-C72E23603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D4A02B-F3CC-40C7-BB32-46405928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3D20BB-C062-4963-87C1-5D6F4EAF4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919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B22696-9BFE-4406-ADAF-570945069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C5FB916-85BF-4043-B984-CB27E3A7A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C98657-F8F7-40DA-97A6-D8AA77C48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3C3779-4DD3-4BB1-9525-D97AEC63A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602009D-C773-4A8A-A0A9-4159F36D6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339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705CCC-9C0C-4CED-8B6D-72B8B90C4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90E7C3A-FEFC-418A-8EC5-17706F800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FB0984E-F19F-4673-B61B-BF0A28AF0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53F6A9-D9A2-44B3-9A64-19C40AFFB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8F80CC-0B03-469D-B777-36B8D734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007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C73EDA-4FD8-4D0D-8BF2-B6D1C1D50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153DF4-8E94-4389-9510-58DB6D01E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D4E3177-F5B4-4430-8339-060FF95550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E7071C3-812F-41FF-B41F-C67A2904D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3D2392A-3FD3-4E71-99EC-3845F3913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D1AB345-7BDA-41D2-90C5-65D3202A9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8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8AF696-CEA1-4D45-B2F5-E5F749FE5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20F113-0583-4318-9679-84EF77F5C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889835-7224-4EF4-9BB6-EB8493DAA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026821B-19B9-46DB-A0F3-7C3184DE4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C887AF8-4D44-432D-B8BD-B301138F22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980E479-1CDB-43C1-BA9B-35256D32E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B3BBE5C-48EB-41D1-A6F2-D9F76972A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134E6D4-0158-48D3-9E89-5A75CF33C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82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BBDDFC-9610-4FA9-B2A5-9A33DF9DA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682BB48-C32B-47A9-B436-8B0F39E21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4671787-3E95-4350-B959-2D72CBAE5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F8C5A7A-6F74-4321-A650-DDCF1639E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537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29E3B51-DDD4-4C08-BB53-6F9A55812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47B2556-46DE-44AF-96D7-164891389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DD2EB15-9EBE-4BBA-B8EC-BC9FDC3D6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97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D9E64B-1546-44CE-B5FB-2854A94A0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DAAFC7-7B7E-43CD-A989-925D57FF0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CBA9DD5-6742-4940-89C4-FBAE68513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605CD3-CB9B-4AE3-AC2C-3A7C84BA4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30B81F9-CB23-4962-ABF4-A17FB2C31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7D07844-31F9-4792-9920-DAB0C0C6A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06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5C52D5-1BA4-4682-B3EB-B4D06C151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B8C8F77-E678-490A-AEA6-D120A363D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49A2103-A33F-4F12-A362-775551E078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C06C1C9-9EA9-437F-AD43-B41A3277B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47728DD-A62A-448B-B2A3-D34785EE9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5A11CD-B85D-482C-AE23-E9543B667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974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0EA667-FD41-4876-B755-5CD594A5C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4247018-0FB0-4495-9F04-328F776787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3B1F87-7321-4EBB-B667-73CAE963C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50EADD9-5A03-49A3-BEAC-C09AA4341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E21C52-87C7-471C-9C1F-A36894C2A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5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BF831B4-9F88-426F-B0FA-E7324830EE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30A787A-4CA2-472A-AD69-CD0BC3CB2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D85F6F-25C6-40B8-974E-24CAFE3B7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FC3CE2-49F5-46E6-811E-9C91320B3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FAB319-32B9-4210-9582-E5FD58312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916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9">
            <a:extLst>
              <a:ext uri="{FF2B5EF4-FFF2-40B4-BE49-F238E27FC236}">
                <a16:creationId xmlns:a16="http://schemas.microsoft.com/office/drawing/2014/main" id="{F0184A91-2899-497C-B393-6ED3F5C00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KSO_BT1"/>
          <p:cNvSpPr>
            <a:spLocks noGrp="1" noChangeArrowheads="1"/>
          </p:cNvSpPr>
          <p:nvPr>
            <p:ph type="ctrTitle"/>
          </p:nvPr>
        </p:nvSpPr>
        <p:spPr>
          <a:xfrm>
            <a:off x="315385" y="4481514"/>
            <a:ext cx="9103783" cy="731837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3079" name="KSO_BC1"/>
          <p:cNvSpPr>
            <a:spLocks noGrp="1" noChangeArrowheads="1"/>
          </p:cNvSpPr>
          <p:nvPr>
            <p:ph type="subTitle" idx="1"/>
          </p:nvPr>
        </p:nvSpPr>
        <p:spPr>
          <a:xfrm>
            <a:off x="319617" y="5219701"/>
            <a:ext cx="9076267" cy="525463"/>
          </a:xfrm>
        </p:spPr>
        <p:txBody>
          <a:bodyPr/>
          <a:lstStyle>
            <a:lvl1pPr marL="0" indent="0" algn="ctr">
              <a:buFontTx/>
              <a:buNone/>
              <a:defRPr sz="1800">
                <a:solidFill>
                  <a:schemeClr val="accent2"/>
                </a:solidFill>
              </a:defRPr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KSO_FD">
            <a:extLst>
              <a:ext uri="{FF2B5EF4-FFF2-40B4-BE49-F238E27FC236}">
                <a16:creationId xmlns:a16="http://schemas.microsoft.com/office/drawing/2014/main" id="{E2997839-5588-4BD0-8625-468B271E9D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>
            <a:extLst>
              <a:ext uri="{FF2B5EF4-FFF2-40B4-BE49-F238E27FC236}">
                <a16:creationId xmlns:a16="http://schemas.microsoft.com/office/drawing/2014/main" id="{5E1EC094-021B-4EA0-92D5-94378315DB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>
            <a:extLst>
              <a:ext uri="{FF2B5EF4-FFF2-40B4-BE49-F238E27FC236}">
                <a16:creationId xmlns:a16="http://schemas.microsoft.com/office/drawing/2014/main" id="{AE28F5F8-A5BF-4914-A6E2-C02FC9E6FC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501864D-B19E-41DB-90E5-EC2A6D5ED9D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8941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KSO_FD">
            <a:extLst>
              <a:ext uri="{FF2B5EF4-FFF2-40B4-BE49-F238E27FC236}">
                <a16:creationId xmlns:a16="http://schemas.microsoft.com/office/drawing/2014/main" id="{11C9CC59-2442-43F1-ABF1-A2576565A6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>
            <a:extLst>
              <a:ext uri="{FF2B5EF4-FFF2-40B4-BE49-F238E27FC236}">
                <a16:creationId xmlns:a16="http://schemas.microsoft.com/office/drawing/2014/main" id="{1F254A1E-387D-4FD9-875B-4D0DBCEA3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>
            <a:extLst>
              <a:ext uri="{FF2B5EF4-FFF2-40B4-BE49-F238E27FC236}">
                <a16:creationId xmlns:a16="http://schemas.microsoft.com/office/drawing/2014/main" id="{EAC220E1-B79B-4FCE-81C3-0ACCEB0B79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ABF91-5464-4105-9B9B-9F5A2B1E933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994867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KSO_FD">
            <a:extLst>
              <a:ext uri="{FF2B5EF4-FFF2-40B4-BE49-F238E27FC236}">
                <a16:creationId xmlns:a16="http://schemas.microsoft.com/office/drawing/2014/main" id="{42EDB35D-C483-4A41-82A6-1DF1AEAD31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>
            <a:extLst>
              <a:ext uri="{FF2B5EF4-FFF2-40B4-BE49-F238E27FC236}">
                <a16:creationId xmlns:a16="http://schemas.microsoft.com/office/drawing/2014/main" id="{FFA4959D-1C6E-4C41-8429-DBE67744EE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>
            <a:extLst>
              <a:ext uri="{FF2B5EF4-FFF2-40B4-BE49-F238E27FC236}">
                <a16:creationId xmlns:a16="http://schemas.microsoft.com/office/drawing/2014/main" id="{540BDD3C-1FAD-4740-9F9B-57A9F37319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B15CCD-CB16-4CD3-96E3-1B282B5B891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14184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58801" y="1411288"/>
            <a:ext cx="5425017" cy="5006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87018" y="1411288"/>
            <a:ext cx="5427133" cy="5006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KSO_FD">
            <a:extLst>
              <a:ext uri="{FF2B5EF4-FFF2-40B4-BE49-F238E27FC236}">
                <a16:creationId xmlns:a16="http://schemas.microsoft.com/office/drawing/2014/main" id="{B7D7044A-6D02-4A6A-B507-9EACDC7474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>
            <a:extLst>
              <a:ext uri="{FF2B5EF4-FFF2-40B4-BE49-F238E27FC236}">
                <a16:creationId xmlns:a16="http://schemas.microsoft.com/office/drawing/2014/main" id="{BEB20BDF-2F5A-4E6E-A2BA-091B32516B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>
            <a:extLst>
              <a:ext uri="{FF2B5EF4-FFF2-40B4-BE49-F238E27FC236}">
                <a16:creationId xmlns:a16="http://schemas.microsoft.com/office/drawing/2014/main" id="{AFA14A6B-2F65-4C9C-9761-70B1786C16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4E05AF-9776-4BF5-8EA0-A58147CC511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1174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KSO_FD">
            <a:extLst>
              <a:ext uri="{FF2B5EF4-FFF2-40B4-BE49-F238E27FC236}">
                <a16:creationId xmlns:a16="http://schemas.microsoft.com/office/drawing/2014/main" id="{FB65EFD7-0783-498C-BFB2-380EED4EDC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KSO_FT">
            <a:extLst>
              <a:ext uri="{FF2B5EF4-FFF2-40B4-BE49-F238E27FC236}">
                <a16:creationId xmlns:a16="http://schemas.microsoft.com/office/drawing/2014/main" id="{BED1BB75-AB1D-49DA-9754-2A850B9A70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KSO_FN">
            <a:extLst>
              <a:ext uri="{FF2B5EF4-FFF2-40B4-BE49-F238E27FC236}">
                <a16:creationId xmlns:a16="http://schemas.microsoft.com/office/drawing/2014/main" id="{9D3CCA20-F21A-4630-9375-E960E85EED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5C1652-1211-4C59-BAFE-7DC4C6C0ADA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6523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KSO_FD">
            <a:extLst>
              <a:ext uri="{FF2B5EF4-FFF2-40B4-BE49-F238E27FC236}">
                <a16:creationId xmlns:a16="http://schemas.microsoft.com/office/drawing/2014/main" id="{E8047DB6-2917-47AF-8981-CB998072B8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KSO_FT">
            <a:extLst>
              <a:ext uri="{FF2B5EF4-FFF2-40B4-BE49-F238E27FC236}">
                <a16:creationId xmlns:a16="http://schemas.microsoft.com/office/drawing/2014/main" id="{39291981-7324-4F45-B520-352BF251DC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>
            <a:extLst>
              <a:ext uri="{FF2B5EF4-FFF2-40B4-BE49-F238E27FC236}">
                <a16:creationId xmlns:a16="http://schemas.microsoft.com/office/drawing/2014/main" id="{DBD26613-2127-453F-BB0E-17C36F620A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4584A6-4674-4979-A37D-C8C97DDAC9F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4489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>
            <a:extLst>
              <a:ext uri="{FF2B5EF4-FFF2-40B4-BE49-F238E27FC236}">
                <a16:creationId xmlns:a16="http://schemas.microsoft.com/office/drawing/2014/main" id="{9D39562E-96B2-4FF5-9A37-338A9C36C8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KSO_FT">
            <a:extLst>
              <a:ext uri="{FF2B5EF4-FFF2-40B4-BE49-F238E27FC236}">
                <a16:creationId xmlns:a16="http://schemas.microsoft.com/office/drawing/2014/main" id="{94CDCA0E-45F8-46D9-A40F-50C0DDBC09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KSO_FN">
            <a:extLst>
              <a:ext uri="{FF2B5EF4-FFF2-40B4-BE49-F238E27FC236}">
                <a16:creationId xmlns:a16="http://schemas.microsoft.com/office/drawing/2014/main" id="{DBE45BD8-BA6A-4CC0-B8F2-A3EAC0E7D7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54D7C1-75B7-4DE1-B10D-17A84490932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95986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>
            <a:extLst>
              <a:ext uri="{FF2B5EF4-FFF2-40B4-BE49-F238E27FC236}">
                <a16:creationId xmlns:a16="http://schemas.microsoft.com/office/drawing/2014/main" id="{580B538E-9415-4C15-B7C9-010540BC28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>
            <a:extLst>
              <a:ext uri="{FF2B5EF4-FFF2-40B4-BE49-F238E27FC236}">
                <a16:creationId xmlns:a16="http://schemas.microsoft.com/office/drawing/2014/main" id="{7A0E5949-D4EB-4E00-9702-F3E5A32E37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>
            <a:extLst>
              <a:ext uri="{FF2B5EF4-FFF2-40B4-BE49-F238E27FC236}">
                <a16:creationId xmlns:a16="http://schemas.microsoft.com/office/drawing/2014/main" id="{7DC71625-4510-40FC-89FF-4F25F22806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F9E201-7873-4867-8882-B8AC96B0EFD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126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KSO_FD">
            <a:extLst>
              <a:ext uri="{FF2B5EF4-FFF2-40B4-BE49-F238E27FC236}">
                <a16:creationId xmlns:a16="http://schemas.microsoft.com/office/drawing/2014/main" id="{2F6BC47F-3D2A-46A7-85BC-65B3EF3CD7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KSO_FT">
            <a:extLst>
              <a:ext uri="{FF2B5EF4-FFF2-40B4-BE49-F238E27FC236}">
                <a16:creationId xmlns:a16="http://schemas.microsoft.com/office/drawing/2014/main" id="{12704A94-1924-4B18-A067-3E10F6D972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>
            <a:extLst>
              <a:ext uri="{FF2B5EF4-FFF2-40B4-BE49-F238E27FC236}">
                <a16:creationId xmlns:a16="http://schemas.microsoft.com/office/drawing/2014/main" id="{A887BD22-F0AE-4D55-86D4-FD759224B7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8C11D6-8947-44FB-AF36-4471CFA7CCE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84328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KSO_FD">
            <a:extLst>
              <a:ext uri="{FF2B5EF4-FFF2-40B4-BE49-F238E27FC236}">
                <a16:creationId xmlns:a16="http://schemas.microsoft.com/office/drawing/2014/main" id="{844B2E4C-AD79-4289-BA9D-4C260DD1E6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>
            <a:extLst>
              <a:ext uri="{FF2B5EF4-FFF2-40B4-BE49-F238E27FC236}">
                <a16:creationId xmlns:a16="http://schemas.microsoft.com/office/drawing/2014/main" id="{D9A956CA-DC35-4E20-8FDE-F9F35F42FA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>
            <a:extLst>
              <a:ext uri="{FF2B5EF4-FFF2-40B4-BE49-F238E27FC236}">
                <a16:creationId xmlns:a16="http://schemas.microsoft.com/office/drawing/2014/main" id="{F58CF299-6644-4685-BF33-8D1468AB77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28F6E1-D683-4730-8E51-61FF390A87D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5180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1900" y="571501"/>
            <a:ext cx="2762251" cy="584676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58801" y="571501"/>
            <a:ext cx="8089900" cy="584676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KSO_FD">
            <a:extLst>
              <a:ext uri="{FF2B5EF4-FFF2-40B4-BE49-F238E27FC236}">
                <a16:creationId xmlns:a16="http://schemas.microsoft.com/office/drawing/2014/main" id="{D94E55D7-A337-4298-90AE-16AB3F5C77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KSO_FT">
            <a:extLst>
              <a:ext uri="{FF2B5EF4-FFF2-40B4-BE49-F238E27FC236}">
                <a16:creationId xmlns:a16="http://schemas.microsoft.com/office/drawing/2014/main" id="{D6FB57C9-DA70-4FC2-96B6-B44A6137A9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>
            <a:extLst>
              <a:ext uri="{FF2B5EF4-FFF2-40B4-BE49-F238E27FC236}">
                <a16:creationId xmlns:a16="http://schemas.microsoft.com/office/drawing/2014/main" id="{7864DD72-D2AA-4FAA-B509-970CB78EFC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D0320-4B56-4857-8B9B-EBAB74CC88D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9376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381000"/>
            <a:ext cx="10390716" cy="609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>
            <a:extLst>
              <a:ext uri="{FF2B5EF4-FFF2-40B4-BE49-F238E27FC236}">
                <a16:creationId xmlns:a16="http://schemas.microsoft.com/office/drawing/2014/main" id="{A1271051-27FD-442F-9AF9-FFE4C06DA8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19200" y="63246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id="{755585FD-2A34-423F-BBFF-1ED9051F8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0400" y="63246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F0CF1B57-17BF-4CA4-8AF0-FB0F40CC2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42400" y="63246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B9CB4AB9-4BBD-4F03-BEAD-A3BF945BCE4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87830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DB5FC32-B5DD-4C07-B975-E3554916A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9ADD468-87D0-4428-8E8F-93F57E47D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93C5E6-A628-4B74-9249-CBA57E447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46E44-04AA-48D2-969B-527F0FC166D4}" type="datetimeFigureOut">
              <a:rPr lang="zh-CN" altLang="en-US" smtClean="0"/>
              <a:t>2018/1/5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1A70C86-1106-4002-B0BD-A9973E1A1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9828DFA-81B8-43EB-8912-9A8688BA48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57A2-18BF-48C4-8171-D98CE8DAF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542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0">
            <a:extLst>
              <a:ext uri="{FF2B5EF4-FFF2-40B4-BE49-F238E27FC236}">
                <a16:creationId xmlns:a16="http://schemas.microsoft.com/office/drawing/2014/main" id="{2B0E1FAB-8B83-4B5D-8A2A-472373CD9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12192000" cy="69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11">
            <a:extLst>
              <a:ext uri="{FF2B5EF4-FFF2-40B4-BE49-F238E27FC236}">
                <a16:creationId xmlns:a16="http://schemas.microsoft.com/office/drawing/2014/main" id="{B714F3B7-EB3B-42E8-9A2F-130B49B85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467" y="0"/>
            <a:ext cx="12192000" cy="6858000"/>
          </a:xfrm>
          <a:prstGeom prst="rect">
            <a:avLst/>
          </a:prstGeom>
          <a:solidFill>
            <a:srgbClr val="FFFFFF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2052" name="图片 8">
            <a:extLst>
              <a:ext uri="{FF2B5EF4-FFF2-40B4-BE49-F238E27FC236}">
                <a16:creationId xmlns:a16="http://schemas.microsoft.com/office/drawing/2014/main" id="{B92207E4-AD2E-4836-AD67-4A3B86085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9"/>
          <a:stretch>
            <a:fillRect/>
          </a:stretch>
        </p:blipFill>
        <p:spPr bwMode="auto">
          <a:xfrm>
            <a:off x="0" y="-36513"/>
            <a:ext cx="12192000" cy="139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KSO_BT1">
            <a:extLst>
              <a:ext uri="{FF2B5EF4-FFF2-40B4-BE49-F238E27FC236}">
                <a16:creationId xmlns:a16="http://schemas.microsoft.com/office/drawing/2014/main" id="{C109BB51-9563-44DA-9C76-326657DCEE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58801" y="571500"/>
            <a:ext cx="82423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2054" name="KSO_FD">
            <a:extLst>
              <a:ext uri="{FF2B5EF4-FFF2-40B4-BE49-F238E27FC236}">
                <a16:creationId xmlns:a16="http://schemas.microsoft.com/office/drawing/2014/main" id="{1982DBE0-4001-404F-BC9B-86C0FB6B333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1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29393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KSO_FT">
            <a:extLst>
              <a:ext uri="{FF2B5EF4-FFF2-40B4-BE49-F238E27FC236}">
                <a16:creationId xmlns:a16="http://schemas.microsoft.com/office/drawing/2014/main" id="{C0B05A3E-6B41-4F5D-BD85-BDE3871FDD6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1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929393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6" name="KSO_FN">
            <a:extLst>
              <a:ext uri="{FF2B5EF4-FFF2-40B4-BE49-F238E27FC236}">
                <a16:creationId xmlns:a16="http://schemas.microsoft.com/office/drawing/2014/main" id="{A3F2A461-A3CF-4750-866F-7177A7E9AC1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1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29393"/>
                </a:solidFill>
              </a:defRPr>
            </a:lvl1pPr>
          </a:lstStyle>
          <a:p>
            <a:fld id="{E2A0A6F6-4742-4F84-BD6C-62B8F45E8D53}" type="slidenum">
              <a:rPr lang="zh-CN" altLang="en-US"/>
              <a:pPr/>
              <a:t>‹#›</a:t>
            </a:fld>
            <a:endParaRPr lang="en-US" altLang="zh-CN"/>
          </a:p>
        </p:txBody>
      </p:sp>
      <p:sp>
        <p:nvSpPr>
          <p:cNvPr id="2057" name="KSO_BC1">
            <a:extLst>
              <a:ext uri="{FF2B5EF4-FFF2-40B4-BE49-F238E27FC236}">
                <a16:creationId xmlns:a16="http://schemas.microsoft.com/office/drawing/2014/main" id="{F9F7381A-79B3-4875-A169-05299D0067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58801" y="1411288"/>
            <a:ext cx="11055351" cy="500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629967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62870A"/>
          </a:solidFill>
          <a:latin typeface="Arial Black" pitchFamily="34" charset="0"/>
          <a:ea typeface="微软雅黑" pitchFamily="34" charset="-122"/>
        </a:defRPr>
      </a:lvl9pPr>
    </p:titleStyle>
    <p:bodyStyle>
      <a:lvl1pPr marL="357188" indent="-357188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120000"/>
        <a:buBlip>
          <a:blip r:embed="rId16"/>
        </a:buBlip>
        <a:defRPr sz="2000">
          <a:solidFill>
            <a:srgbClr val="425A06"/>
          </a:solidFill>
          <a:latin typeface="+mn-lt"/>
          <a:ea typeface="+mn-ea"/>
          <a:cs typeface="+mn-cs"/>
        </a:defRPr>
      </a:lvl1pPr>
      <a:lvl2pPr marL="357188" indent="-357188" algn="just" rtl="0" eaLnBrk="0" fontAlgn="base" hangingPunct="0">
        <a:lnSpc>
          <a:spcPct val="130000"/>
        </a:lnSpc>
        <a:spcBef>
          <a:spcPct val="0"/>
        </a:spcBef>
        <a:spcAft>
          <a:spcPts val="600"/>
        </a:spcAft>
        <a:buClr>
          <a:srgbClr val="DCE382"/>
        </a:buClr>
        <a:buFont typeface="幼圆" panose="02010509060101010101" pitchFamily="49" charset="-122"/>
        <a:buChar char=" "/>
        <a:defRPr sz="1600">
          <a:solidFill>
            <a:srgbClr val="7D7D7D"/>
          </a:solidFill>
          <a:latin typeface="幼圆" pitchFamily="49" charset="-122"/>
          <a:ea typeface="幼圆" pitchFamily="49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itchFamily="34" charset="0"/>
          <a:ea typeface="幼圆" pitchFamily="49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itchFamily="34" charset="0"/>
          <a:ea typeface="幼圆" pitchFamily="49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itchFamily="34" charset="0"/>
          <a:ea typeface="幼圆" pitchFamily="49" charset="-122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Calibri" pitchFamily="34" charset="0"/>
          <a:ea typeface="幼圆" pitchFamily="49" charset="-122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Calibri" pitchFamily="34" charset="0"/>
          <a:ea typeface="幼圆" pitchFamily="49" charset="-122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Calibri" pitchFamily="34" charset="0"/>
          <a:ea typeface="幼圆" pitchFamily="49" charset="-122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Calibri" pitchFamily="34" charset="0"/>
          <a:ea typeface="幼圆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D8D848-3885-4BDB-B027-8AC7964105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数不尽的萤火虫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C9EDA8C-A2E9-4989-94E6-0758F9B3D0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143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DEF8EE-56C5-49A1-8125-D0C570013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91FCE2-1FC8-4ECB-9B06-A12A0F549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200" dirty="0"/>
              <a:t>1. D</a:t>
            </a:r>
            <a:r>
              <a:rPr lang="zh-CN" altLang="zh-CN" sz="3200" dirty="0"/>
              <a:t>（</a:t>
            </a:r>
            <a:r>
              <a:rPr lang="en-US" altLang="zh-CN" sz="3200" dirty="0"/>
              <a:t>A.</a:t>
            </a:r>
            <a:r>
              <a:rPr lang="zh-CN" altLang="zh-CN" sz="3200" dirty="0"/>
              <a:t>张冠李戴。在文中千古绝唱的是杜牧的诗歌</a:t>
            </a:r>
            <a:r>
              <a:rPr lang="en-US" altLang="zh-CN" sz="3200" dirty="0"/>
              <a:t>B.</a:t>
            </a:r>
            <a:r>
              <a:rPr lang="zh-CN" altLang="zh-CN" sz="3200" dirty="0"/>
              <a:t>以偏概全。“凡是……都”</a:t>
            </a:r>
            <a:r>
              <a:rPr lang="en-US" altLang="zh-CN" sz="3200" dirty="0"/>
              <a:t>C.</a:t>
            </a:r>
            <a:r>
              <a:rPr lang="zh-CN" altLang="zh-CN" sz="3200" dirty="0"/>
              <a:t>以偏概全。只指同一种的萤火虫雄虫和雌虫之间）</a:t>
            </a:r>
          </a:p>
          <a:p>
            <a:r>
              <a:rPr lang="en-US" altLang="zh-CN" sz="3200" dirty="0"/>
              <a:t>2.C</a:t>
            </a:r>
            <a:r>
              <a:rPr lang="zh-CN" altLang="zh-CN" sz="3200" dirty="0"/>
              <a:t>（</a:t>
            </a:r>
            <a:r>
              <a:rPr lang="en-US" altLang="zh-CN" sz="3200" dirty="0"/>
              <a:t>C.</a:t>
            </a:r>
            <a:r>
              <a:rPr lang="zh-CN" altLang="zh-CN" sz="3200" dirty="0"/>
              <a:t>张冠李戴。水质监测不是利用萤火虫的基因。）</a:t>
            </a:r>
          </a:p>
          <a:p>
            <a:r>
              <a:rPr lang="en-US" altLang="zh-CN" sz="3200" dirty="0"/>
              <a:t>3.C</a:t>
            </a:r>
            <a:r>
              <a:rPr lang="zh-CN" altLang="zh-CN" sz="3200" dirty="0"/>
              <a:t>（</a:t>
            </a:r>
            <a:r>
              <a:rPr lang="en-US" altLang="zh-CN" sz="3200" dirty="0"/>
              <a:t> A.</a:t>
            </a:r>
            <a:r>
              <a:rPr lang="zh-CN" altLang="zh-CN" sz="3200" dirty="0"/>
              <a:t>美国和日本是罪魁祸首，无中生有。</a:t>
            </a:r>
            <a:r>
              <a:rPr lang="en-US" altLang="zh-CN" sz="3200" dirty="0"/>
              <a:t>B.</a:t>
            </a:r>
            <a:r>
              <a:rPr lang="zh-CN" altLang="zh-CN" sz="3200" dirty="0"/>
              <a:t>城市的亮光是唯一原因，无中生有。</a:t>
            </a:r>
            <a:r>
              <a:rPr lang="en-US" altLang="zh-CN" sz="3200" dirty="0"/>
              <a:t>D.</a:t>
            </a:r>
            <a:r>
              <a:rPr lang="zh-CN" altLang="zh-CN" sz="3200" dirty="0"/>
              <a:t>“必将”使其它物种获益，绝对化）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6799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277889-E4E7-434E-85F4-05BEAA90C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169544"/>
            <a:ext cx="11790680" cy="65055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+mj-ea"/>
                <a:ea typeface="+mj-ea"/>
              </a:rPr>
              <a:t>4.</a:t>
            </a:r>
            <a:r>
              <a:rPr lang="zh-CN" altLang="en-US" dirty="0">
                <a:latin typeface="+mj-ea"/>
                <a:ea typeface="+mj-ea"/>
              </a:rPr>
              <a:t>根据文意，分析“可是也有不少人觉得这份浪漫礼物有些残忍”这句话的含义。（</a:t>
            </a:r>
            <a:r>
              <a:rPr lang="en-US" altLang="zh-CN" dirty="0">
                <a:latin typeface="+mj-ea"/>
                <a:ea typeface="+mj-ea"/>
              </a:rPr>
              <a:t>4</a:t>
            </a:r>
            <a:r>
              <a:rPr lang="zh-CN" altLang="en-US" dirty="0">
                <a:latin typeface="+mj-ea"/>
                <a:ea typeface="+mj-ea"/>
              </a:rPr>
              <a:t>分）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①古人借萤火虫</a:t>
            </a:r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传情达意</a:t>
            </a:r>
            <a:r>
              <a:rPr lang="zh-CN" altLang="en-US" dirty="0">
                <a:latin typeface="+mj-ea"/>
                <a:ea typeface="+mj-ea"/>
              </a:rPr>
              <a:t>，萤火虫作为七夕节的礼物是</a:t>
            </a:r>
            <a:r>
              <a:rPr lang="zh-CN" altLang="en-US" b="1" dirty="0">
                <a:solidFill>
                  <a:srgbClr val="FF0000"/>
                </a:solidFill>
                <a:latin typeface="+mj-ea"/>
                <a:ea typeface="+mj-ea"/>
              </a:rPr>
              <a:t>温馨浪漫的象征</a:t>
            </a: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2</a:t>
            </a:r>
            <a:r>
              <a:rPr lang="zh-CN" altLang="en-US" dirty="0">
                <a:latin typeface="+mj-ea"/>
                <a:ea typeface="+mj-ea"/>
              </a:rPr>
              <a:t>分），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②但是萤火虫本就不适合长途迁徙</a:t>
            </a:r>
            <a:r>
              <a:rPr lang="en-US" altLang="zh-CN" dirty="0">
                <a:latin typeface="+mj-ea"/>
                <a:ea typeface="+mj-ea"/>
              </a:rPr>
              <a:t>,</a:t>
            </a:r>
            <a:r>
              <a:rPr lang="zh-CN" altLang="en-US" dirty="0">
                <a:latin typeface="+mj-ea"/>
                <a:ea typeface="+mj-ea"/>
              </a:rPr>
              <a:t>目的地又不适合生存，活不了几天（</a:t>
            </a:r>
            <a:r>
              <a:rPr lang="en-US" altLang="zh-CN" dirty="0">
                <a:latin typeface="+mj-ea"/>
                <a:ea typeface="+mj-ea"/>
              </a:rPr>
              <a:t>1</a:t>
            </a:r>
            <a:r>
              <a:rPr lang="zh-CN" altLang="en-US" dirty="0">
                <a:latin typeface="+mj-ea"/>
                <a:ea typeface="+mj-ea"/>
              </a:rPr>
              <a:t>分），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CN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+mj-ea"/>
                <a:ea typeface="+mj-ea"/>
              </a:rPr>
              <a:t>③表明了对追逐萤火虫商业利益行为的批判（短浅、盲目、残忍），对人与自然关系的反思。（</a:t>
            </a:r>
            <a:r>
              <a:rPr lang="en-US" altLang="zh-CN" dirty="0">
                <a:solidFill>
                  <a:srgbClr val="0000FF"/>
                </a:solidFill>
                <a:latin typeface="+mj-ea"/>
                <a:ea typeface="+mj-ea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+mj-ea"/>
                <a:ea typeface="+mj-ea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177772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9277889-E4E7-434E-85F4-05BEAA90C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169544"/>
            <a:ext cx="11790680" cy="65055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+mj-ea"/>
                <a:ea typeface="+mj-ea"/>
              </a:rPr>
              <a:t>5.</a:t>
            </a:r>
            <a:r>
              <a:rPr lang="zh-CN" altLang="en-US" dirty="0">
                <a:latin typeface="+mj-ea"/>
                <a:ea typeface="+mj-ea"/>
              </a:rPr>
              <a:t>请根据文本概括出萤火虫对人类的五点意义。（</a:t>
            </a:r>
            <a:r>
              <a:rPr lang="en-US" altLang="zh-CN" dirty="0">
                <a:latin typeface="+mj-ea"/>
                <a:ea typeface="+mj-ea"/>
              </a:rPr>
              <a:t>5</a:t>
            </a:r>
            <a:r>
              <a:rPr lang="zh-CN" altLang="en-US" dirty="0">
                <a:latin typeface="+mj-ea"/>
                <a:ea typeface="+mj-ea"/>
              </a:rPr>
              <a:t>分）</a:t>
            </a:r>
          </a:p>
          <a:p>
            <a:pPr marL="0" indent="0">
              <a:buNone/>
            </a:pP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1</a:t>
            </a:r>
            <a:r>
              <a:rPr lang="zh-CN" altLang="en-US" dirty="0">
                <a:latin typeface="+mj-ea"/>
                <a:ea typeface="+mj-ea"/>
              </a:rPr>
              <a:t>）人类借萤火虫表情达意，丰富了人类文化。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2</a:t>
            </a:r>
            <a:r>
              <a:rPr lang="zh-CN" altLang="en-US" dirty="0">
                <a:latin typeface="+mj-ea"/>
                <a:ea typeface="+mj-ea"/>
              </a:rPr>
              <a:t>）启发人类发明荧光灯，提高了能源使用率。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3</a:t>
            </a:r>
            <a:r>
              <a:rPr lang="zh-CN" altLang="en-US" dirty="0">
                <a:latin typeface="+mj-ea"/>
                <a:ea typeface="+mj-ea"/>
              </a:rPr>
              <a:t>）人类将萤火虫基因运用于癌细胞检测、玉米新品系的培育。 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4</a:t>
            </a:r>
            <a:r>
              <a:rPr lang="zh-CN" altLang="en-US" dirty="0">
                <a:latin typeface="+mj-ea"/>
                <a:ea typeface="+mj-ea"/>
              </a:rPr>
              <a:t>）萤火虫还是血吸虫病的防疫助手。</a:t>
            </a:r>
            <a:endParaRPr lang="en-US" altLang="zh-CN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dirty="0">
                <a:latin typeface="+mj-ea"/>
                <a:ea typeface="+mj-ea"/>
              </a:rPr>
              <a:t>（</a:t>
            </a:r>
            <a:r>
              <a:rPr lang="en-US" altLang="zh-CN" dirty="0">
                <a:latin typeface="+mj-ea"/>
                <a:ea typeface="+mj-ea"/>
              </a:rPr>
              <a:t>5</a:t>
            </a:r>
            <a:r>
              <a:rPr lang="zh-CN" altLang="en-US" dirty="0">
                <a:latin typeface="+mj-ea"/>
                <a:ea typeface="+mj-ea"/>
              </a:rPr>
              <a:t>）萤火虫体内的腺苷磷酸用来检测水的污染程度。（一点</a:t>
            </a:r>
            <a:r>
              <a:rPr lang="en-US" altLang="zh-CN" dirty="0">
                <a:latin typeface="+mj-ea"/>
                <a:ea typeface="+mj-ea"/>
              </a:rPr>
              <a:t>1</a:t>
            </a:r>
            <a:r>
              <a:rPr lang="zh-CN" altLang="en-US" dirty="0">
                <a:latin typeface="+mj-ea"/>
                <a:ea typeface="+mj-ea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2947083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标题 1">
            <a:extLst>
              <a:ext uri="{FF2B5EF4-FFF2-40B4-BE49-F238E27FC236}">
                <a16:creationId xmlns:a16="http://schemas.microsoft.com/office/drawing/2014/main" id="{315E5960-98D7-4891-809F-51B4ECB73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689" y="2857500"/>
            <a:ext cx="6181725" cy="700088"/>
          </a:xfrm>
        </p:spPr>
        <p:txBody>
          <a:bodyPr/>
          <a:lstStyle/>
          <a:p>
            <a:r>
              <a:rPr lang="zh-CN" altLang="en-US"/>
              <a:t>选文七</a:t>
            </a:r>
            <a:r>
              <a:rPr lang="en-US" altLang="zh-CN"/>
              <a:t>《</a:t>
            </a:r>
            <a:r>
              <a:rPr lang="zh-CN" altLang="en-US"/>
              <a:t>一起午餐</a:t>
            </a:r>
            <a:r>
              <a:rPr lang="en-US" altLang="zh-CN"/>
              <a:t>》</a:t>
            </a:r>
            <a:br>
              <a:rPr lang="en-US" altLang="zh-CN"/>
            </a:br>
            <a:r>
              <a:rPr lang="en-US" altLang="zh-CN"/>
              <a:t>P</a:t>
            </a:r>
            <a:r>
              <a:rPr lang="zh-CN" altLang="en-US"/>
              <a:t>皇后本</a:t>
            </a:r>
            <a:r>
              <a:rPr lang="en-US" altLang="zh-CN"/>
              <a:t>362</a:t>
            </a:r>
            <a:r>
              <a:rPr lang="zh-CN" altLang="en-US"/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526646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标题 1">
            <a:extLst>
              <a:ext uri="{FF2B5EF4-FFF2-40B4-BE49-F238E27FC236}">
                <a16:creationId xmlns:a16="http://schemas.microsoft.com/office/drawing/2014/main" id="{32C7B28A-4580-426B-B4EA-74868C00D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3100" y="571500"/>
            <a:ext cx="7939088" cy="700088"/>
          </a:xfrm>
        </p:spPr>
        <p:txBody>
          <a:bodyPr/>
          <a:lstStyle/>
          <a:p>
            <a:r>
              <a:rPr lang="en-US" altLang="zh-CN" sz="2400">
                <a:solidFill>
                  <a:srgbClr val="000000"/>
                </a:solidFill>
              </a:rPr>
              <a:t>6</a:t>
            </a:r>
            <a:r>
              <a:rPr lang="zh-CN" altLang="en-US" sz="2400">
                <a:solidFill>
                  <a:srgbClr val="000000"/>
                </a:solidFill>
              </a:rPr>
              <a:t>、全文围绕“午餐”展开故事，请把表格中的空白处补充完整。（</a:t>
            </a:r>
            <a:r>
              <a:rPr lang="en-US" altLang="zh-CN" sz="2400">
                <a:solidFill>
                  <a:srgbClr val="000000"/>
                </a:solidFill>
              </a:rPr>
              <a:t>4</a:t>
            </a:r>
            <a:r>
              <a:rPr lang="zh-CN" altLang="en-US" sz="2400">
                <a:solidFill>
                  <a:srgbClr val="000000"/>
                </a:solidFill>
              </a:rPr>
              <a:t>分）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3577B6DB-C753-4CBF-BD00-52E882D8E2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81250" y="1571626"/>
          <a:ext cx="7215188" cy="4125913"/>
        </p:xfrm>
        <a:graphic>
          <a:graphicData uri="http://schemas.openxmlformats.org/drawingml/2006/table">
            <a:tbl>
              <a:tblPr/>
              <a:tblGrid>
                <a:gridCol w="3328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7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378">
                <a:tc>
                  <a:txBody>
                    <a:bodyPr/>
                    <a:lstStyle/>
                    <a:p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“她”的话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“我”的反应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9511">
                <a:tc>
                  <a:txBody>
                    <a:bodyPr/>
                    <a:lstStyle/>
                    <a:p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“我不知道他们有没有三文鱼。”</a:t>
                      </a:r>
                      <a:b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</a:br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“我从不介意吃鱼子酱。”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尽量显出慷慨，为她点了三文鱼、鱼子酱，而自己只要了最便宜的牛排。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4756">
                <a:tc>
                  <a:txBody>
                    <a:bodyPr/>
                    <a:lstStyle/>
                    <a:p>
                      <a:r>
                        <a:rPr lang="zh-CN" altLang="en-US" sz="1800" b="1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“除了香槟，医生让我别喝其它的。”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（</a:t>
                      </a:r>
                      <a:r>
                        <a:rPr lang="en-US" altLang="zh-CN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1</a:t>
                      </a:r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）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2134">
                <a:tc>
                  <a:txBody>
                    <a:bodyPr/>
                    <a:lstStyle/>
                    <a:p>
                      <a:r>
                        <a:rPr lang="zh-CN" altLang="en-US" sz="1800" b="1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“若是在巴黎没吃点芦笋就回去，那我多遗憾。”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（</a:t>
                      </a:r>
                      <a:r>
                        <a:rPr lang="en-US" altLang="zh-CN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  <a:ea typeface="Malgun Gothic" pitchFamily="34" charset="-127"/>
                        </a:rPr>
                        <a:t>2</a:t>
                      </a:r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）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2134">
                <a:tc>
                  <a:txBody>
                    <a:bodyPr/>
                    <a:lstStyle/>
                    <a:p>
                      <a:r>
                        <a:rPr lang="zh-CN" altLang="en-US" sz="1800" b="1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“好吧，就要点冰激凌和咖啡。”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 dirty="0">
                          <a:solidFill>
                            <a:srgbClr val="0000CC"/>
                          </a:solidFill>
                          <a:latin typeface="Malgun Gothic" pitchFamily="34" charset="-127"/>
                        </a:rPr>
                        <a:t>已经死猪不怕开水烫了，给她点了冰激凌和咖啡，给自己点了咖啡。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8622" name="Rectangle 1">
            <a:extLst>
              <a:ext uri="{FF2B5EF4-FFF2-40B4-BE49-F238E27FC236}">
                <a16:creationId xmlns:a16="http://schemas.microsoft.com/office/drawing/2014/main" id="{86127640-CC22-4AC1-8E6C-2B6C9F716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323165"/>
            <a:ext cx="83535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>
                <a:solidFill>
                  <a:srgbClr val="3F4143"/>
                </a:solidFill>
              </a:rPr>
              <a:t>1.全文围绕“午餐”展开故事，请依照形式把表格中的空白处补充完整。（4分）</a:t>
            </a:r>
            <a:br>
              <a:rPr lang="zh-CN" altLang="zh-CN">
                <a:solidFill>
                  <a:srgbClr val="3F4143"/>
                </a:solidFill>
              </a:rPr>
            </a:br>
            <a:r>
              <a:rPr lang="zh-CN" altLang="zh-CN">
                <a:solidFill>
                  <a:srgbClr val="3F4143"/>
                </a:solidFill>
              </a:rPr>
              <a:t> 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BC82798-432E-4260-8800-70DC74038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1751" y="3143251"/>
            <a:ext cx="3286125" cy="646113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脸色发白，为她点了半瓶香槟，</a:t>
            </a:r>
            <a:endParaRPr lang="en-US" altLang="zh-CN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而自己只要了白水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9F27D0A-704E-4AB4-A24D-AA0A7F2E1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1751" y="4000501"/>
            <a:ext cx="3286125" cy="646113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焦灼不堪，但仍为她要了芦笋，而自己借口不吃。</a:t>
            </a:r>
          </a:p>
        </p:txBody>
      </p:sp>
    </p:spTree>
    <p:extLst>
      <p:ext uri="{BB962C8B-B14F-4D97-AF65-F5344CB8AC3E}">
        <p14:creationId xmlns:p14="http://schemas.microsoft.com/office/powerpoint/2010/main" val="1411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标题 1">
            <a:extLst>
              <a:ext uri="{FF2B5EF4-FFF2-40B4-BE49-F238E27FC236}">
                <a16:creationId xmlns:a16="http://schemas.microsoft.com/office/drawing/2014/main" id="{78E4E5A1-8E0A-448D-BF43-F2FC17092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2707" name="内容占位符 2">
            <a:extLst>
              <a:ext uri="{FF2B5EF4-FFF2-40B4-BE49-F238E27FC236}">
                <a16:creationId xmlns:a16="http://schemas.microsoft.com/office/drawing/2014/main" id="{CA32ECD3-58FA-45A7-8A5D-7ED7A524BA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9688" y="1411289"/>
            <a:ext cx="9358313" cy="5006975"/>
          </a:xfrm>
        </p:spPr>
        <p:txBody>
          <a:bodyPr/>
          <a:lstStyle/>
          <a:p>
            <a:pPr algn="l"/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请根据文意，完成下面的问题。（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）从“她读了我的一本书，写信来与我探讨”这一句话中，你可以看到“她”和“我”是什么关系？（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）“我”为什么说“毫无愧疚地看到了满意的结果”？（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）是读者和作者的关系。</a:t>
            </a:r>
            <a:b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en-US" altLang="zh-CN" sz="2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）“满意的结果”指现在“</a:t>
            </a:r>
            <a:r>
              <a:rPr lang="zh-CN" altLang="en-US" sz="24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她的体重足足有</a:t>
            </a:r>
            <a:r>
              <a:rPr lang="en-US" altLang="zh-CN" sz="24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294</a:t>
            </a:r>
            <a:r>
              <a:rPr lang="zh-CN" altLang="en-US" sz="24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磅”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“毫无愧疚”是因为这种结果是</a:t>
            </a:r>
            <a:r>
              <a:rPr lang="zh-CN" altLang="en-US" sz="24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她咎由自取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这也表现了“我”的</a:t>
            </a:r>
            <a:r>
              <a:rPr lang="zh-CN" altLang="en-US" sz="24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幸灾乐祸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（或自我安慰）（</a:t>
            </a:r>
            <a:r>
              <a:rPr lang="en-US" altLang="zh-CN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8C2B93F8-460B-402B-A845-1D7DF140F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0" y="2928938"/>
            <a:ext cx="1143000" cy="571500"/>
          </a:xfrm>
          <a:prstGeom prst="ellipse">
            <a:avLst/>
          </a:prstGeom>
          <a:noFill/>
          <a:ln w="38100" algn="ctr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F4143"/>
              </a:solidFill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1D2B6A6A-9358-4773-B1C0-77CE799C2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0438" y="3000375"/>
            <a:ext cx="1143000" cy="571500"/>
          </a:xfrm>
          <a:prstGeom prst="ellipse">
            <a:avLst/>
          </a:prstGeom>
          <a:noFill/>
          <a:ln w="38100" algn="ctr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F41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3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标题 1">
            <a:extLst>
              <a:ext uri="{FF2B5EF4-FFF2-40B4-BE49-F238E27FC236}">
                <a16:creationId xmlns:a16="http://schemas.microsoft.com/office/drawing/2014/main" id="{B266F176-EA45-4517-A0AA-06ACD8383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3731" name="内容占位符 2">
            <a:extLst>
              <a:ext uri="{FF2B5EF4-FFF2-40B4-BE49-F238E27FC236}">
                <a16:creationId xmlns:a16="http://schemas.microsoft.com/office/drawing/2014/main" id="{98E728F2-251C-430A-8903-A07CE59C8F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961" y="1411288"/>
            <a:ext cx="11299192" cy="5006975"/>
          </a:xfrm>
        </p:spPr>
        <p:txBody>
          <a:bodyPr/>
          <a:lstStyle/>
          <a:p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阅读故事，离不开想象。请你以“我”的身份，把画线句子“焦灼不堪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……”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中省略的内容写出来。（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示例：</a:t>
            </a:r>
            <a:b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我焦灼不堪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，额头上渗出了细细的汗珠，我的钱恐怕不够买单了，我是否该明确向她表明我的钱不够？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b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（内容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符合情境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，语言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符合身份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上下文通顺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。这类题目指导学生答题时加入：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外貌（神态）描写或动作描写、心理描写等</a:t>
            </a:r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06173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标题 1">
            <a:extLst>
              <a:ext uri="{FF2B5EF4-FFF2-40B4-BE49-F238E27FC236}">
                <a16:creationId xmlns:a16="http://schemas.microsoft.com/office/drawing/2014/main" id="{C9BE63CA-B420-408B-9D24-3FB14F9B0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683" name="内容占位符 2">
            <a:extLst>
              <a:ext uri="{FF2B5EF4-FFF2-40B4-BE49-F238E27FC236}">
                <a16:creationId xmlns:a16="http://schemas.microsoft.com/office/drawing/2014/main" id="{A0CA0B81-73FF-4673-8DE1-B0B8A3C46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1411289"/>
            <a:ext cx="9975850" cy="5006975"/>
          </a:xfrm>
        </p:spPr>
        <p:txBody>
          <a:bodyPr/>
          <a:lstStyle/>
          <a:p>
            <a:pPr algn="l"/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9.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从全文来看，“她”有哪些鲜明的性格特征？请联系文章简要分析。（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dirty="0"/>
          </a:p>
          <a:p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①虚伪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：明明是自己要吃，却说什么“但是如果你坚持，我不介意来点芦笋”。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②贪婪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：吃饭时一边一遍又一遍地说她从来只吃一道菜，却一边装作很随便的样子点了一道又道最昂贵最稀缺的菜。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③健谈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：整个午餐，她说个不停。（每点</a:t>
            </a:r>
            <a:r>
              <a:rPr lang="en-US" altLang="zh-CN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分：特点</a:t>
            </a:r>
            <a:r>
              <a:rPr lang="en-US" altLang="zh-CN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分，分析</a:t>
            </a:r>
            <a:r>
              <a:rPr lang="en-US" altLang="zh-CN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2869751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标题 1">
            <a:extLst>
              <a:ext uri="{FF2B5EF4-FFF2-40B4-BE49-F238E27FC236}">
                <a16:creationId xmlns:a16="http://schemas.microsoft.com/office/drawing/2014/main" id="{1791B996-AF58-4A49-BBC1-DA442C11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5779" name="内容占位符 2">
            <a:extLst>
              <a:ext uri="{FF2B5EF4-FFF2-40B4-BE49-F238E27FC236}">
                <a16:creationId xmlns:a16="http://schemas.microsoft.com/office/drawing/2014/main" id="{EA7DCAA1-3432-4B5C-812B-FD4BE2E91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10.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本文讽刺意味极强。有人认为，除了讽刺“她”外，对文中的“我”也含有讽刺。请你谈谈对这种看法的认识。（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赞同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表明态度，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②文中的“我”生活窘迫，受到一个所谓的忠实女读者的奉承，在她的要求下，不得不请她去福伊约餐馆用餐，这远远超过了他的经济承受能力。一直弄得要一个月挨饿。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（概括大意，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 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③讽刺了她反复说“只吃一样”最后却厚脸贪便宜吃穷了别人，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讽刺了“我”</a:t>
            </a:r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囊中羞涩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却又抹不开面子，</a:t>
            </a:r>
            <a:r>
              <a:rPr lang="zh-CN" altLang="en-US" sz="2800" u="sng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硬充好汉</a:t>
            </a:r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（讽刺分析，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EC4DBF38-7BA2-46EE-89B1-EABFE8707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9876" y="1357313"/>
            <a:ext cx="714375" cy="500062"/>
          </a:xfrm>
          <a:prstGeom prst="ellipse">
            <a:avLst/>
          </a:prstGeom>
          <a:noFill/>
          <a:ln w="38100" algn="ctr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F4143"/>
              </a:solidFill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3495FD5B-4188-47CA-B8E5-95F647B91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3188" y="1785938"/>
            <a:ext cx="1143000" cy="571500"/>
          </a:xfrm>
          <a:prstGeom prst="ellipse">
            <a:avLst/>
          </a:prstGeom>
          <a:noFill/>
          <a:ln w="38100" algn="ctr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F41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7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标题 1">
            <a:extLst>
              <a:ext uri="{FF2B5EF4-FFF2-40B4-BE49-F238E27FC236}">
                <a16:creationId xmlns:a16="http://schemas.microsoft.com/office/drawing/2014/main" id="{C2734243-44C4-4BFC-A35E-A9A41189E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3731" name="内容占位符 2">
            <a:extLst>
              <a:ext uri="{FF2B5EF4-FFF2-40B4-BE49-F238E27FC236}">
                <a16:creationId xmlns:a16="http://schemas.microsoft.com/office/drawing/2014/main" id="{8959C9B6-EB64-4F44-B128-D9750DB14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10.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本文讽刺意味极强。有人认为，除了讽刺“她”外，对文中的“我”也含有讽刺。请你谈谈对这种看法的认识。（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开放试题：</a:t>
            </a:r>
            <a:br>
              <a:rPr lang="zh-CN" altLang="en-US" sz="24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en-US" altLang="zh-CN" sz="2800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不赞同：</a:t>
            </a:r>
            <a:endParaRPr lang="en-US" altLang="zh-CN" sz="280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zh-CN" altLang="en-US" sz="2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主要是讽刺“她”，并且处处把“我”和她对照来写，虽写出我的窘态，但是为了突出她的虚伪贪婪。</a:t>
            </a:r>
          </a:p>
        </p:txBody>
      </p:sp>
    </p:spTree>
    <p:extLst>
      <p:ext uri="{BB962C8B-B14F-4D97-AF65-F5344CB8AC3E}">
        <p14:creationId xmlns:p14="http://schemas.microsoft.com/office/powerpoint/2010/main" val="1027305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627A16PWBG">
  <a:themeElements>
    <a:clrScheme name="A000120140627A16PWBG 1">
      <a:dk1>
        <a:srgbClr val="3F4143"/>
      </a:dk1>
      <a:lt1>
        <a:srgbClr val="FFFFFF"/>
      </a:lt1>
      <a:dk2>
        <a:srgbClr val="3D3F41"/>
      </a:dk2>
      <a:lt2>
        <a:srgbClr val="FFFFFF"/>
      </a:lt2>
      <a:accent1>
        <a:srgbClr val="83B40D"/>
      </a:accent1>
      <a:accent2>
        <a:srgbClr val="C5D12F"/>
      </a:accent2>
      <a:accent3>
        <a:srgbClr val="FFFFFF"/>
      </a:accent3>
      <a:accent4>
        <a:srgbClr val="343638"/>
      </a:accent4>
      <a:accent5>
        <a:srgbClr val="C1D6AA"/>
      </a:accent5>
      <a:accent6>
        <a:srgbClr val="B2BD2A"/>
      </a:accent6>
      <a:hlink>
        <a:srgbClr val="00B0F0"/>
      </a:hlink>
      <a:folHlink>
        <a:srgbClr val="AFB2B4"/>
      </a:folHlink>
    </a:clrScheme>
    <a:fontScheme name="A000120140627A16PWBG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A000120140627A16PWBG 1">
        <a:dk1>
          <a:srgbClr val="3F4143"/>
        </a:dk1>
        <a:lt1>
          <a:srgbClr val="FFFFFF"/>
        </a:lt1>
        <a:dk2>
          <a:srgbClr val="3D3F41"/>
        </a:dk2>
        <a:lt2>
          <a:srgbClr val="FFFFFF"/>
        </a:lt2>
        <a:accent1>
          <a:srgbClr val="83B40D"/>
        </a:accent1>
        <a:accent2>
          <a:srgbClr val="C5D12F"/>
        </a:accent2>
        <a:accent3>
          <a:srgbClr val="FFFFFF"/>
        </a:accent3>
        <a:accent4>
          <a:srgbClr val="343638"/>
        </a:accent4>
        <a:accent5>
          <a:srgbClr val="C1D6AA"/>
        </a:accent5>
        <a:accent6>
          <a:srgbClr val="B2BD2A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897</Words>
  <Application>Microsoft Office PowerPoint</Application>
  <PresentationFormat>宽屏</PresentationFormat>
  <Paragraphs>59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Malgun Gothic</vt:lpstr>
      <vt:lpstr>黑体</vt:lpstr>
      <vt:lpstr>宋体</vt:lpstr>
      <vt:lpstr>微软雅黑</vt:lpstr>
      <vt:lpstr>幼圆</vt:lpstr>
      <vt:lpstr>Arial</vt:lpstr>
      <vt:lpstr>Arial Black</vt:lpstr>
      <vt:lpstr>Calibri</vt:lpstr>
      <vt:lpstr>Cambria</vt:lpstr>
      <vt:lpstr>Office 主题​​</vt:lpstr>
      <vt:lpstr>A000120140627A16PWBG</vt:lpstr>
      <vt:lpstr>数不尽的萤火虫</vt:lpstr>
      <vt:lpstr>PowerPoint 演示文稿</vt:lpstr>
      <vt:lpstr>PowerPoint 演示文稿</vt:lpstr>
      <vt:lpstr>PowerPoint 演示文稿</vt:lpstr>
      <vt:lpstr>选文七《一起午餐》 P皇后本362页</vt:lpstr>
      <vt:lpstr>6、全文围绕“午餐”展开故事，请把表格中的空白处补充完整。（4分）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胡优优</dc:creator>
  <cp:lastModifiedBy>胡优优</cp:lastModifiedBy>
  <cp:revision>18</cp:revision>
  <dcterms:created xsi:type="dcterms:W3CDTF">2017-12-30T07:54:07Z</dcterms:created>
  <dcterms:modified xsi:type="dcterms:W3CDTF">2018-01-05T08:31:40Z</dcterms:modified>
</cp:coreProperties>
</file>