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1" r:id="rId3"/>
    <p:sldMasterId id="2147483664" r:id="rId4"/>
  </p:sldMasterIdLst>
  <p:notesMasterIdLst>
    <p:notesMasterId r:id="rId36"/>
  </p:notesMasterIdLst>
  <p:handoutMasterIdLst>
    <p:handoutMasterId r:id="rId42"/>
  </p:handoutMasterIdLst>
  <p:sldIdLst>
    <p:sldId id="297" r:id="rId5"/>
    <p:sldId id="441" r:id="rId6"/>
    <p:sldId id="474" r:id="rId7"/>
    <p:sldId id="442" r:id="rId8"/>
    <p:sldId id="443" r:id="rId9"/>
    <p:sldId id="444" r:id="rId10"/>
    <p:sldId id="569" r:id="rId11"/>
    <p:sldId id="324" r:id="rId12"/>
    <p:sldId id="325" r:id="rId13"/>
    <p:sldId id="326" r:id="rId14"/>
    <p:sldId id="327" r:id="rId15"/>
    <p:sldId id="328" r:id="rId16"/>
    <p:sldId id="476" r:id="rId17"/>
    <p:sldId id="477" r:id="rId18"/>
    <p:sldId id="570" r:id="rId19"/>
    <p:sldId id="571" r:id="rId20"/>
    <p:sldId id="572" r:id="rId21"/>
    <p:sldId id="573" r:id="rId22"/>
    <p:sldId id="574" r:id="rId23"/>
    <p:sldId id="575" r:id="rId24"/>
    <p:sldId id="576" r:id="rId25"/>
    <p:sldId id="577" r:id="rId26"/>
    <p:sldId id="586" r:id="rId27"/>
    <p:sldId id="587" r:id="rId28"/>
    <p:sldId id="568" r:id="rId29"/>
    <p:sldId id="578" r:id="rId30"/>
    <p:sldId id="579" r:id="rId31"/>
    <p:sldId id="580" r:id="rId32"/>
    <p:sldId id="581" r:id="rId33"/>
    <p:sldId id="582" r:id="rId34"/>
    <p:sldId id="583" r:id="rId35"/>
    <p:sldId id="584" r:id="rId37"/>
    <p:sldId id="588" r:id="rId38"/>
    <p:sldId id="585" r:id="rId39"/>
    <p:sldId id="589" r:id="rId40"/>
    <p:sldId id="590" r:id="rId41"/>
  </p:sldIdLst>
  <p:sldSz cx="10621645"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B3FE"/>
    <a:srgbClr val="00B3FD"/>
    <a:srgbClr val="0000FF"/>
    <a:srgbClr val="CCFFCC"/>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9247"/>
    <p:restoredTop sz="94979"/>
  </p:normalViewPr>
  <p:slideViewPr>
    <p:cSldViewPr showGuides="1">
      <p:cViewPr varScale="1">
        <p:scale>
          <a:sx n="82" d="100"/>
          <a:sy n="82" d="100"/>
        </p:scale>
        <p:origin x="-787" y="-91"/>
      </p:cViewPr>
      <p:guideLst>
        <p:guide orient="horz" pos="2159"/>
        <p:guide pos="333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slide" Target="slides/slide1.xml"/><Relationship Id="rId45" Type="http://schemas.openxmlformats.org/officeDocument/2006/relationships/tableStyles" Target="tableStyles.xml"/><Relationship Id="rId44" Type="http://schemas.openxmlformats.org/officeDocument/2006/relationships/viewProps" Target="viewProps.xml"/><Relationship Id="rId43" Type="http://schemas.openxmlformats.org/officeDocument/2006/relationships/presProps" Target="presProps.xml"/><Relationship Id="rId42" Type="http://schemas.openxmlformats.org/officeDocument/2006/relationships/handoutMaster" Target="handoutMasters/handoutMaster1.xml"/><Relationship Id="rId41" Type="http://schemas.openxmlformats.org/officeDocument/2006/relationships/slide" Target="slides/slide36.xml"/><Relationship Id="rId40" Type="http://schemas.openxmlformats.org/officeDocument/2006/relationships/slide" Target="slides/slide35.xml"/><Relationship Id="rId4" Type="http://schemas.openxmlformats.org/officeDocument/2006/relationships/slideMaster" Target="slideMasters/slideMaster3.xml"/><Relationship Id="rId39" Type="http://schemas.openxmlformats.org/officeDocument/2006/relationships/slide" Target="slides/slide34.xml"/><Relationship Id="rId38" Type="http://schemas.openxmlformats.org/officeDocument/2006/relationships/slide" Target="slides/slide33.xml"/><Relationship Id="rId37" Type="http://schemas.openxmlformats.org/officeDocument/2006/relationships/slide" Target="slides/slide32.xml"/><Relationship Id="rId36" Type="http://schemas.openxmlformats.org/officeDocument/2006/relationships/notesMaster" Target="notesMasters/notesMaster1.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1622558A-30FB-40BC-8A10-6EBA9ED55720}"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fld id="{C7DFFDA5-D74A-48FA-9E5B-C35AD6F189DA}"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039813" y="1143000"/>
            <a:ext cx="4778375"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925" y="2130425"/>
            <a:ext cx="9028113"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850" y="3886200"/>
            <a:ext cx="743426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406900"/>
            <a:ext cx="9028112"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2906713"/>
            <a:ext cx="902811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813" y="1600200"/>
            <a:ext cx="47021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86388" y="1600200"/>
            <a:ext cx="47037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813" y="1535113"/>
            <a:ext cx="46926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813" y="2174875"/>
            <a:ext cx="46926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913" y="1535113"/>
            <a:ext cx="46942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913" y="2174875"/>
            <a:ext cx="46942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813" y="273050"/>
            <a:ext cx="349408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900" y="273050"/>
            <a:ext cx="59372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813" y="1435100"/>
            <a:ext cx="34940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213" y="4800600"/>
            <a:ext cx="6373812"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213" y="612775"/>
            <a:ext cx="6373812"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213" y="5367338"/>
            <a:ext cx="63738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63" y="274638"/>
            <a:ext cx="2389187"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813" y="274638"/>
            <a:ext cx="701675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062" y="4406901"/>
            <a:ext cx="9028669"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062"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0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994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810"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810"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099" y="273050"/>
            <a:ext cx="349455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893" y="273051"/>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099" y="1435101"/>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979" y="4800600"/>
            <a:ext cx="637317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979" y="612775"/>
            <a:ext cx="6373178"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23" y="274639"/>
            <a:ext cx="2389942"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098" y="274639"/>
            <a:ext cx="6992792"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hyperlink" Target="..\..\&#30446;&#24405;.pptx" TargetMode="External"/><Relationship Id="rId4" Type="http://schemas.openxmlformats.org/officeDocument/2006/relationships/hyperlink" Target="..\&#30446;&#24405;.pptx" TargetMode="External"/><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1.xml"/><Relationship Id="rId8" Type="http://schemas.openxmlformats.org/officeDocument/2006/relationships/slideLayout" Target="../slideLayouts/slideLayout10.xml"/><Relationship Id="rId7" Type="http://schemas.openxmlformats.org/officeDocument/2006/relationships/slideLayout" Target="../slideLayouts/slideLayout9.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 Id="rId3" Type="http://schemas.openxmlformats.org/officeDocument/2006/relationships/slideLayout" Target="../slideLayouts/slideLayout5.xml"/><Relationship Id="rId2" Type="http://schemas.openxmlformats.org/officeDocument/2006/relationships/slideLayout" Target="../slideLayouts/slideLayout4.xml"/><Relationship Id="rId13" Type="http://schemas.openxmlformats.org/officeDocument/2006/relationships/theme" Target="../theme/theme2.xml"/><Relationship Id="rId12" Type="http://schemas.openxmlformats.org/officeDocument/2006/relationships/slideLayout" Target="../slideLayouts/slideLayout14.xml"/><Relationship Id="rId11" Type="http://schemas.openxmlformats.org/officeDocument/2006/relationships/slideLayout" Target="../slideLayouts/slideLayout13.xml"/><Relationship Id="rId10" Type="http://schemas.openxmlformats.org/officeDocument/2006/relationships/slideLayout" Target="../slideLayouts/slideLayout1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3.xml"/><Relationship Id="rId8" Type="http://schemas.openxmlformats.org/officeDocument/2006/relationships/slideLayout" Target="../slideLayouts/slideLayout22.xml"/><Relationship Id="rId7" Type="http://schemas.openxmlformats.org/officeDocument/2006/relationships/slideLayout" Target="../slideLayouts/slideLayout21.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3" Type="http://schemas.openxmlformats.org/officeDocument/2006/relationships/slideLayout" Target="../slideLayouts/slideLayout17.xml"/><Relationship Id="rId2" Type="http://schemas.openxmlformats.org/officeDocument/2006/relationships/slideLayout" Target="../slideLayouts/slideLayout16.xml"/><Relationship Id="rId13" Type="http://schemas.openxmlformats.org/officeDocument/2006/relationships/theme" Target="../theme/theme3.xml"/><Relationship Id="rId12" Type="http://schemas.openxmlformats.org/officeDocument/2006/relationships/image" Target="../media/image2.jpeg"/><Relationship Id="rId11" Type="http://schemas.openxmlformats.org/officeDocument/2006/relationships/slideLayout" Target="../slideLayouts/slideLayout25.xml"/><Relationship Id="rId10" Type="http://schemas.openxmlformats.org/officeDocument/2006/relationships/slideLayout" Target="../slideLayouts/slideLayout24.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fillRect/>
          </a:stretch>
        </a:blipFill>
        <a:effectLst/>
      </p:bgPr>
    </p:bg>
    <p:spTree>
      <p:nvGrpSpPr>
        <p:cNvPr id="1" name=""/>
        <p:cNvGrpSpPr/>
        <p:nvPr/>
      </p:nvGrpSpPr>
      <p:grpSpPr>
        <a:xfrm>
          <a:off x="0" y="0"/>
          <a:ext cx="0" cy="0"/>
          <a:chOff x="0" y="0"/>
          <a:chExt cx="0" cy="0"/>
        </a:xfrm>
      </p:grpSpPr>
      <p:sp>
        <p:nvSpPr>
          <p:cNvPr id="1026" name="文本占位符 2"/>
          <p:cNvSpPr>
            <a:spLocks noGrp="1"/>
          </p:cNvSpPr>
          <p:nvPr>
            <p:ph type="body" idx="1"/>
          </p:nvPr>
        </p:nvSpPr>
        <p:spPr>
          <a:xfrm>
            <a:off x="485775" y="657225"/>
            <a:ext cx="9650413" cy="5651500"/>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椭圆 5">
            <a:hlinkClick r:id="rId4" action="ppaction://hlinkfile"/>
          </p:cNvPr>
          <p:cNvSpPr/>
          <p:nvPr/>
        </p:nvSpPr>
        <p:spPr>
          <a:xfrm>
            <a:off x="6582852"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目录</a:t>
            </a: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hlinkClick r:id="rId5" tooltip="" action="ppaction://hlinkfile"/>
              </a:rPr>
              <a:t>..\..\目录.pptx</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7" name="椭圆 6">
            <a:hlinkClick r:id="" action="ppaction://hlinkshowjump?jump=previousslide"/>
          </p:cNvPr>
          <p:cNvSpPr/>
          <p:nvPr/>
        </p:nvSpPr>
        <p:spPr>
          <a:xfrm>
            <a:off x="8200878" y="6460789"/>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上页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8" name="椭圆 7">
            <a:hlinkClick r:id="" action="ppaction://hlinkshowjump?jump=firstslide"/>
          </p:cNvPr>
          <p:cNvSpPr/>
          <p:nvPr/>
        </p:nvSpPr>
        <p:spPr>
          <a:xfrm>
            <a:off x="7386486" y="6445558"/>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首页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9" name="椭圆 8">
            <a:hlinkClick r:id="" action="ppaction://hlinkshowjump?jump=nextslide"/>
          </p:cNvPr>
          <p:cNvSpPr/>
          <p:nvPr/>
        </p:nvSpPr>
        <p:spPr>
          <a:xfrm>
            <a:off x="9008500" y="6439273"/>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下页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10" name="椭圆 9"/>
          <p:cNvSpPr/>
          <p:nvPr/>
        </p:nvSpPr>
        <p:spPr>
          <a:xfrm>
            <a:off x="9804568"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1" i="0" u="none" strike="noStrike" kern="0" cap="none" spc="0" normalizeH="0" baseline="0" noProof="0">
              <a:ln>
                <a:noFill/>
              </a:ln>
              <a:solidFill>
                <a:srgbClr val="AB0019"/>
              </a:solidFill>
              <a:effectLst/>
              <a:uLnTx/>
              <a:uFillTx/>
              <a:latin typeface="Arial" panose="020B0604020202020204"/>
              <a:ea typeface="微软雅黑" panose="020B0503020204020204" pitchFamily="34" charset="-122"/>
              <a:cs typeface="+mn-cs"/>
            </a:endParaRPr>
          </a:p>
        </p:txBody>
      </p:sp>
      <p:sp>
        <p:nvSpPr>
          <p:cNvPr id="11" name="灯片编号占位符 5"/>
          <p:cNvSpPr txBox="1"/>
          <p:nvPr/>
        </p:nvSpPr>
        <p:spPr>
          <a:xfrm>
            <a:off x="9902825" y="6432550"/>
            <a:ext cx="557213" cy="365125"/>
          </a:xfrm>
          <a:prstGeom prst="rect">
            <a:avLst/>
          </a:prstGeom>
        </p:spPr>
        <p:txBody>
          <a:bodyPr anchor="ctr"/>
          <a:lstStyle/>
          <a:p>
            <a:pPr lvl="0" algn="ctr" eaLnBrk="1" hangingPunct="1">
              <a:buNone/>
            </a:pPr>
            <a:fld id="{9A0DB2DC-4C9A-4742-B13C-FB6460FD3503}" type="slidenum">
              <a:rPr lang="zh-CN" altLang="en-US" sz="1600" b="1" dirty="0">
                <a:solidFill>
                  <a:srgbClr val="0070C0"/>
                </a:solidFill>
                <a:latin typeface="Calibri" panose="020F0502020204030204" pitchFamily="34" charset="0"/>
              </a:rPr>
            </a:fld>
            <a:endParaRPr lang="zh-CN" altLang="en-US" sz="1600" b="1" dirty="0">
              <a:solidFill>
                <a:srgbClr val="0070C0"/>
              </a:solidFill>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2051" name="文本占位符 2"/>
          <p:cNvSpPr>
            <a:spLocks noGrp="1"/>
          </p:cNvSpPr>
          <p:nvPr>
            <p:ph type="body" idx="1"/>
          </p:nvPr>
        </p:nvSpPr>
        <p:spPr>
          <a:xfrm>
            <a:off x="531813" y="1600200"/>
            <a:ext cx="9558337" cy="4525963"/>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12"/>
          <a:stretch>
            <a:fillRect/>
          </a:stretch>
        </a:blipFill>
        <a:effectLst/>
      </p:bgPr>
    </p:bg>
    <p:spTree>
      <p:nvGrpSpPr>
        <p:cNvPr id="1" name=""/>
        <p:cNvGrpSpPr/>
        <p:nvPr/>
      </p:nvGrpSpPr>
      <p:grpSpPr>
        <a:xfrm>
          <a:off x="0" y="0"/>
          <a:ext cx="0" cy="0"/>
          <a:chOff x="0" y="0"/>
          <a:chExt cx="0" cy="0"/>
        </a:xfrm>
      </p:grpSpPr>
      <p:sp>
        <p:nvSpPr>
          <p:cNvPr id="3074"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3075" name="文本占位符 2"/>
          <p:cNvSpPr>
            <a:spLocks noGrp="1"/>
          </p:cNvSpPr>
          <p:nvPr>
            <p:ph type="body" idx="1"/>
          </p:nvPr>
        </p:nvSpPr>
        <p:spPr>
          <a:xfrm>
            <a:off x="414338" y="1557338"/>
            <a:ext cx="9558337" cy="4525962"/>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4.jpeg"/><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4.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8.png"/><Relationship Id="rId3" Type="http://schemas.openxmlformats.org/officeDocument/2006/relationships/image" Target="../media/image7.png"/><Relationship Id="rId2" Type="http://schemas.openxmlformats.org/officeDocument/2006/relationships/tags" Target="../tags/tag1.xml"/><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2.jpeg"/><Relationship Id="rId1" Type="http://schemas.openxmlformats.org/officeDocument/2006/relationships/image" Target="../media/image11.jpe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7.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pn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24.png"/><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image" Target="../media/image21.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5.pn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image" Target="../media/image26.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33.png"/><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image" Target="../media/image30.jpeg"/></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image" Target="../media/image34.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7.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9.jpeg"/><Relationship Id="rId1" Type="http://schemas.openxmlformats.org/officeDocument/2006/relationships/image" Target="../media/image38.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2.jpeg"/><Relationship Id="rId1" Type="http://schemas.openxmlformats.org/officeDocument/2006/relationships/image" Target="../media/image41.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3.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5.jpeg"/><Relationship Id="rId1" Type="http://schemas.openxmlformats.org/officeDocument/2006/relationships/image" Target="../media/image44.jpeg"/></Relationships>
</file>

<file path=ppt/slides/_rels/slide3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image" Target="../media/image49.png"/><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image" Target="../media/image46.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0.jpeg"/></Relationships>
</file>

<file path=ppt/slides/_rels/slide3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55.png"/><Relationship Id="rId4" Type="http://schemas.openxmlformats.org/officeDocument/2006/relationships/image" Target="../media/image54.png"/><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image" Target="../media/image5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image" Target="../media/image56.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16"/>
          <p:cNvSpPr txBox="1">
            <a:spLocks noChangeArrowheads="1"/>
          </p:cNvSpPr>
          <p:nvPr/>
        </p:nvSpPr>
        <p:spPr bwMode="auto">
          <a:xfrm>
            <a:off x="-71437" y="1827213"/>
            <a:ext cx="10494963" cy="922020"/>
          </a:xfrm>
          <a:prstGeom prst="rect">
            <a:avLst/>
          </a:prstGeom>
          <a:noFill/>
          <a:ln>
            <a:noFill/>
          </a:ln>
        </p:spPr>
        <p:txBody>
          <a:bodyPr>
            <a:spAutoFit/>
          </a:bodyPr>
          <a:lstStyle>
            <a:lvl1pPr>
              <a:defRPr sz="3200">
                <a:solidFill>
                  <a:schemeClr val="tx1"/>
                </a:solidFill>
                <a:latin typeface="Arial" panose="020B0604020202020204" pitchFamily="34" charset="0"/>
                <a:ea typeface="宋体" panose="02010600030101010101" pitchFamily="2" charset="-122"/>
              </a:defRPr>
            </a:lvl1pPr>
            <a:lvl2pPr marL="742950" indent="-285750">
              <a:defRPr sz="3200">
                <a:solidFill>
                  <a:schemeClr val="tx1"/>
                </a:solidFill>
                <a:latin typeface="Arial" panose="020B0604020202020204" pitchFamily="34" charset="0"/>
                <a:ea typeface="宋体" panose="02010600030101010101" pitchFamily="2" charset="-122"/>
              </a:defRPr>
            </a:lvl2pPr>
            <a:lvl3pPr marL="1143000" indent="-228600">
              <a:defRPr sz="3200">
                <a:solidFill>
                  <a:schemeClr val="tx1"/>
                </a:solidFill>
                <a:latin typeface="Arial" panose="020B0604020202020204" pitchFamily="34" charset="0"/>
                <a:ea typeface="宋体" panose="02010600030101010101" pitchFamily="2" charset="-122"/>
              </a:defRPr>
            </a:lvl3pPr>
            <a:lvl4pPr marL="1600200" indent="-228600">
              <a:defRPr sz="3200">
                <a:solidFill>
                  <a:schemeClr val="tx1"/>
                </a:solidFill>
                <a:latin typeface="Arial" panose="020B0604020202020204" pitchFamily="34" charset="0"/>
                <a:ea typeface="宋体" panose="02010600030101010101" pitchFamily="2" charset="-122"/>
              </a:defRPr>
            </a:lvl4pPr>
            <a:lvl5pPr marL="2057400" indent="-22860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50000"/>
              </a:lnSpc>
              <a:spcBef>
                <a:spcPct val="0"/>
              </a:spcBef>
              <a:spcAft>
                <a:spcPct val="0"/>
              </a:spcAft>
              <a:buClrTx/>
              <a:buSzTx/>
              <a:buFontTx/>
              <a:buNone/>
              <a:defRPr/>
            </a:pPr>
            <a:endParaRPr kumimoji="0" lang="zh-CN" altLang="en-US" sz="3600" b="1" i="0" u="none" strike="noStrike" kern="1200" cap="none" spc="0" normalizeH="0" baseline="0" noProof="0" dirty="0">
              <a:ln>
                <a:noFill/>
              </a:ln>
              <a:solidFill>
                <a:srgbClr val="FF0000"/>
              </a:solidFill>
              <a:effectLst/>
              <a:uLnTx/>
              <a:uFillTx/>
              <a:latin typeface="+mn-ea"/>
              <a:ea typeface="+mn-ea"/>
              <a:cs typeface="+mn-cs"/>
            </a:endParaRPr>
          </a:p>
        </p:txBody>
      </p:sp>
      <p:sp>
        <p:nvSpPr>
          <p:cNvPr id="100" name="文本框 99"/>
          <p:cNvSpPr txBox="1"/>
          <p:nvPr/>
        </p:nvSpPr>
        <p:spPr>
          <a:xfrm>
            <a:off x="1998980" y="1412875"/>
            <a:ext cx="6134100" cy="2030095"/>
          </a:xfrm>
          <a:prstGeom prst="rect">
            <a:avLst/>
          </a:prstGeom>
          <a:noFill/>
          <a:ln w="9525">
            <a:noFill/>
          </a:ln>
        </p:spPr>
        <p:txBody>
          <a:bodyPr wrap="square">
            <a:spAutoFit/>
          </a:bodyPr>
          <a:lstStyle/>
          <a:p>
            <a:pPr algn="ctr"/>
            <a:r>
              <a:rPr lang="zh-CN" sz="4000" b="1">
                <a:solidFill>
                  <a:srgbClr val="FF0000"/>
                </a:solidFill>
                <a:latin typeface="宋体" panose="02010600030101010101" pitchFamily="2" charset="-122"/>
                <a:cs typeface="方正书宋_GBK" panose="03000509000000000000" charset="-122"/>
              </a:rPr>
              <a:t>第一章　运动的描述　匀变速直线运动</a:t>
            </a:r>
            <a:endParaRPr lang="zh-CN" sz="4000" b="1">
              <a:solidFill>
                <a:srgbClr val="FF0000"/>
              </a:solidFill>
              <a:latin typeface="宋体" panose="02010600030101010101" pitchFamily="2" charset="-122"/>
              <a:cs typeface="方正书宋_GBK" panose="03000509000000000000" charset="-122"/>
            </a:endParaRPr>
          </a:p>
          <a:p>
            <a:pPr algn="ctr"/>
            <a:endParaRPr lang="zh-CN" sz="1400" b="1">
              <a:solidFill>
                <a:srgbClr val="FF0000"/>
              </a:solidFill>
              <a:cs typeface="方正书宋_GBK" panose="03000509000000000000" charset="-122"/>
            </a:endParaRPr>
          </a:p>
          <a:p>
            <a:pPr algn="ctr"/>
            <a:endParaRPr lang="zh-CN" altLang="en-US" sz="1400" b="1">
              <a:solidFill>
                <a:srgbClr val="FF0000"/>
              </a:solidFill>
              <a:cs typeface="方正书宋_GBK" panose="03000509000000000000" charset="-122"/>
            </a:endParaRPr>
          </a:p>
        </p:txBody>
      </p:sp>
      <p:sp>
        <p:nvSpPr>
          <p:cNvPr id="2" name="文本框 1"/>
          <p:cNvSpPr txBox="1"/>
          <p:nvPr/>
        </p:nvSpPr>
        <p:spPr>
          <a:xfrm>
            <a:off x="1905635" y="2707640"/>
            <a:ext cx="6811645" cy="1076325"/>
          </a:xfrm>
          <a:prstGeom prst="rect">
            <a:avLst/>
          </a:prstGeom>
          <a:noFill/>
          <a:ln w="9525">
            <a:noFill/>
          </a:ln>
        </p:spPr>
        <p:txBody>
          <a:bodyPr wrap="square">
            <a:spAutoFit/>
          </a:bodyPr>
          <a:lstStyle/>
          <a:p>
            <a:pPr algn="ctr"/>
            <a:r>
              <a:rPr>
                <a:solidFill>
                  <a:srgbClr val="FF0000"/>
                </a:solidFill>
                <a:cs typeface="方正书宋_GBK" panose="03000509000000000000" charset="-122"/>
              </a:rPr>
              <a:t>第3讲　直线运动图象　追及相遇问题</a:t>
            </a:r>
            <a:endParaRPr lang="zh-CN">
              <a:solidFill>
                <a:srgbClr val="FF0000"/>
              </a:solidFill>
              <a:cs typeface="方正书宋_GBK" panose="03000509000000000000"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必备知识.eps" descr="id:2147493395;FounderCES"/>
          <p:cNvPicPr>
            <a:picLocks noChangeAspect="1"/>
          </p:cNvPicPr>
          <p:nvPr/>
        </p:nvPicPr>
        <p:blipFill>
          <a:blip r:embed="rId1"/>
          <a:stretch>
            <a:fillRect/>
          </a:stretch>
        </p:blipFill>
        <p:spPr>
          <a:xfrm>
            <a:off x="271145" y="476885"/>
            <a:ext cx="10061575" cy="461010"/>
          </a:xfrm>
          <a:prstGeom prst="rect">
            <a:avLst/>
          </a:prstGeom>
        </p:spPr>
      </p:pic>
      <p:pic>
        <p:nvPicPr>
          <p:cNvPr id="99" name="21YB94X.eps" descr="id:2147493819;FounderCES"/>
          <p:cNvPicPr>
            <a:picLocks noChangeAspect="1"/>
          </p:cNvPicPr>
          <p:nvPr/>
        </p:nvPicPr>
        <p:blipFill>
          <a:blip r:embed="rId2"/>
          <a:stretch>
            <a:fillRect/>
          </a:stretch>
        </p:blipFill>
        <p:spPr>
          <a:xfrm>
            <a:off x="383723" y="1285860"/>
            <a:ext cx="9690456" cy="3500462"/>
          </a:xfrm>
          <a:prstGeom prst="rect">
            <a:avLst/>
          </a:prstGeom>
        </p:spPr>
      </p:pic>
      <p:sp>
        <p:nvSpPr>
          <p:cNvPr id="4" name="TextBox 3"/>
          <p:cNvSpPr txBox="1"/>
          <p:nvPr/>
        </p:nvSpPr>
        <p:spPr>
          <a:xfrm>
            <a:off x="6882617" y="1314378"/>
            <a:ext cx="1143008" cy="400110"/>
          </a:xfrm>
          <a:prstGeom prst="rect">
            <a:avLst/>
          </a:prstGeom>
          <a:noFill/>
        </p:spPr>
        <p:txBody>
          <a:bodyPr wrap="square" rtlCol="0">
            <a:spAutoFit/>
          </a:bodyPr>
          <a:lstStyle/>
          <a:p>
            <a:r>
              <a:rPr lang="zh-CN" altLang="en-US" sz="2000" b="1" dirty="0" smtClean="0">
                <a:solidFill>
                  <a:srgbClr val="FF0000"/>
                </a:solidFill>
              </a:rPr>
              <a:t>位移</a:t>
            </a:r>
            <a:endParaRPr lang="zh-CN" altLang="en-US" sz="2000" b="1" dirty="0">
              <a:solidFill>
                <a:srgbClr val="FF0000"/>
              </a:solidFill>
            </a:endParaRPr>
          </a:p>
        </p:txBody>
      </p:sp>
      <p:sp>
        <p:nvSpPr>
          <p:cNvPr id="5" name="TextBox 4"/>
          <p:cNvSpPr txBox="1"/>
          <p:nvPr/>
        </p:nvSpPr>
        <p:spPr>
          <a:xfrm>
            <a:off x="6668303" y="1714488"/>
            <a:ext cx="1143008" cy="400110"/>
          </a:xfrm>
          <a:prstGeom prst="rect">
            <a:avLst/>
          </a:prstGeom>
          <a:noFill/>
        </p:spPr>
        <p:txBody>
          <a:bodyPr wrap="square" rtlCol="0">
            <a:spAutoFit/>
          </a:bodyPr>
          <a:lstStyle/>
          <a:p>
            <a:r>
              <a:rPr lang="zh-CN" altLang="en-US" sz="2000" b="1" dirty="0" smtClean="0">
                <a:solidFill>
                  <a:srgbClr val="FF0000"/>
                </a:solidFill>
              </a:rPr>
              <a:t>速度</a:t>
            </a:r>
            <a:endParaRPr lang="zh-CN" altLang="en-US" sz="2000" b="1" dirty="0">
              <a:solidFill>
                <a:srgbClr val="FF0000"/>
              </a:solidFill>
            </a:endParaRPr>
          </a:p>
        </p:txBody>
      </p:sp>
      <p:sp>
        <p:nvSpPr>
          <p:cNvPr id="6" name="TextBox 5"/>
          <p:cNvSpPr txBox="1"/>
          <p:nvPr/>
        </p:nvSpPr>
        <p:spPr>
          <a:xfrm>
            <a:off x="6168237" y="2500306"/>
            <a:ext cx="1143008" cy="400110"/>
          </a:xfrm>
          <a:prstGeom prst="rect">
            <a:avLst/>
          </a:prstGeom>
          <a:noFill/>
        </p:spPr>
        <p:txBody>
          <a:bodyPr wrap="square" rtlCol="0">
            <a:spAutoFit/>
          </a:bodyPr>
          <a:lstStyle/>
          <a:p>
            <a:r>
              <a:rPr lang="zh-CN" altLang="en-US" sz="2000" b="1" dirty="0" smtClean="0">
                <a:solidFill>
                  <a:srgbClr val="FF0000"/>
                </a:solidFill>
              </a:rPr>
              <a:t>相遇</a:t>
            </a:r>
            <a:endParaRPr lang="zh-CN" altLang="en-US" sz="2000" b="1" dirty="0">
              <a:solidFill>
                <a:srgbClr val="FF0000"/>
              </a:solidFill>
            </a:endParaRPr>
          </a:p>
        </p:txBody>
      </p:sp>
      <p:sp>
        <p:nvSpPr>
          <p:cNvPr id="7" name="TextBox 6"/>
          <p:cNvSpPr txBox="1"/>
          <p:nvPr/>
        </p:nvSpPr>
        <p:spPr>
          <a:xfrm>
            <a:off x="6882617" y="3143248"/>
            <a:ext cx="1143008" cy="400110"/>
          </a:xfrm>
          <a:prstGeom prst="rect">
            <a:avLst/>
          </a:prstGeom>
          <a:noFill/>
        </p:spPr>
        <p:txBody>
          <a:bodyPr wrap="square" rtlCol="0">
            <a:spAutoFit/>
          </a:bodyPr>
          <a:lstStyle/>
          <a:p>
            <a:r>
              <a:rPr lang="zh-CN" altLang="en-US" sz="2000" b="1" dirty="0" smtClean="0">
                <a:solidFill>
                  <a:srgbClr val="FF0000"/>
                </a:solidFill>
              </a:rPr>
              <a:t>速度</a:t>
            </a:r>
            <a:endParaRPr lang="zh-CN" altLang="en-US" sz="2000" b="1" dirty="0">
              <a:solidFill>
                <a:srgbClr val="FF0000"/>
              </a:solidFill>
            </a:endParaRPr>
          </a:p>
        </p:txBody>
      </p:sp>
      <p:sp>
        <p:nvSpPr>
          <p:cNvPr id="8" name="TextBox 7"/>
          <p:cNvSpPr txBox="1"/>
          <p:nvPr/>
        </p:nvSpPr>
        <p:spPr>
          <a:xfrm>
            <a:off x="7668435" y="3143248"/>
            <a:ext cx="1143008" cy="400110"/>
          </a:xfrm>
          <a:prstGeom prst="rect">
            <a:avLst/>
          </a:prstGeom>
          <a:noFill/>
        </p:spPr>
        <p:txBody>
          <a:bodyPr wrap="square" rtlCol="0">
            <a:spAutoFit/>
          </a:bodyPr>
          <a:lstStyle/>
          <a:p>
            <a:r>
              <a:rPr lang="zh-CN" altLang="en-US" sz="2000" b="1" dirty="0" smtClean="0">
                <a:solidFill>
                  <a:srgbClr val="FF0000"/>
                </a:solidFill>
              </a:rPr>
              <a:t>时间</a:t>
            </a:r>
            <a:endParaRPr lang="zh-CN" altLang="en-US" sz="2000" b="1" dirty="0">
              <a:solidFill>
                <a:srgbClr val="FF0000"/>
              </a:solidFill>
            </a:endParaRPr>
          </a:p>
        </p:txBody>
      </p:sp>
      <p:sp>
        <p:nvSpPr>
          <p:cNvPr id="9" name="TextBox 8"/>
          <p:cNvSpPr txBox="1"/>
          <p:nvPr/>
        </p:nvSpPr>
        <p:spPr>
          <a:xfrm>
            <a:off x="6668303" y="3528956"/>
            <a:ext cx="1143008" cy="400110"/>
          </a:xfrm>
          <a:prstGeom prst="rect">
            <a:avLst/>
          </a:prstGeom>
          <a:noFill/>
        </p:spPr>
        <p:txBody>
          <a:bodyPr wrap="square" rtlCol="0">
            <a:spAutoFit/>
          </a:bodyPr>
          <a:lstStyle/>
          <a:p>
            <a:r>
              <a:rPr lang="zh-CN" altLang="en-US" sz="2000" b="1" smtClean="0">
                <a:solidFill>
                  <a:srgbClr val="FF0000"/>
                </a:solidFill>
              </a:rPr>
              <a:t>加速度</a:t>
            </a:r>
            <a:endParaRPr lang="zh-CN" altLang="en-US" sz="2000" b="1" dirty="0">
              <a:solidFill>
                <a:srgbClr val="FF0000"/>
              </a:solidFill>
            </a:endParaRPr>
          </a:p>
        </p:txBody>
      </p:sp>
      <p:sp>
        <p:nvSpPr>
          <p:cNvPr id="10" name="TextBox 9"/>
          <p:cNvSpPr txBox="1"/>
          <p:nvPr/>
        </p:nvSpPr>
        <p:spPr>
          <a:xfrm>
            <a:off x="6239675" y="4286256"/>
            <a:ext cx="1143008" cy="400110"/>
          </a:xfrm>
          <a:prstGeom prst="rect">
            <a:avLst/>
          </a:prstGeom>
          <a:noFill/>
        </p:spPr>
        <p:txBody>
          <a:bodyPr wrap="square" rtlCol="0">
            <a:spAutoFit/>
          </a:bodyPr>
          <a:lstStyle/>
          <a:p>
            <a:r>
              <a:rPr lang="zh-CN" altLang="en-US" sz="2000" b="1" dirty="0" smtClean="0">
                <a:solidFill>
                  <a:srgbClr val="FF0000"/>
                </a:solidFill>
              </a:rPr>
              <a:t>位移</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1+#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1+#ppt_w/2"/>
                                          </p:val>
                                        </p:tav>
                                        <p:tav tm="100000">
                                          <p:val>
                                            <p:strVal val="#ppt_x"/>
                                          </p:val>
                                        </p:tav>
                                      </p:tavLst>
                                    </p:anim>
                                    <p:anim calcmode="lin" valueType="num">
                                      <p:cBhvr additive="base">
                                        <p:cTn id="3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1+#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21YB95X.eps" descr="id:2147493826;FounderCES"/>
          <p:cNvPicPr>
            <a:picLocks noChangeAspect="1"/>
          </p:cNvPicPr>
          <p:nvPr/>
        </p:nvPicPr>
        <p:blipFill>
          <a:blip r:embed="rId1"/>
          <a:stretch>
            <a:fillRect/>
          </a:stretch>
        </p:blipFill>
        <p:spPr>
          <a:xfrm>
            <a:off x="719455" y="927100"/>
            <a:ext cx="9183370" cy="3649345"/>
          </a:xfrm>
          <a:prstGeom prst="rect">
            <a:avLst/>
          </a:prstGeom>
        </p:spPr>
      </p:pic>
      <p:sp>
        <p:nvSpPr>
          <p:cNvPr id="4" name="TextBox 3"/>
          <p:cNvSpPr txBox="1"/>
          <p:nvPr/>
        </p:nvSpPr>
        <p:spPr>
          <a:xfrm>
            <a:off x="7525559" y="1285860"/>
            <a:ext cx="1143008" cy="400110"/>
          </a:xfrm>
          <a:prstGeom prst="rect">
            <a:avLst/>
          </a:prstGeom>
          <a:noFill/>
        </p:spPr>
        <p:txBody>
          <a:bodyPr wrap="square" rtlCol="0">
            <a:spAutoFit/>
          </a:bodyPr>
          <a:lstStyle/>
          <a:p>
            <a:r>
              <a:rPr lang="zh-CN" altLang="en-US" sz="2000" b="1" dirty="0" smtClean="0">
                <a:solidFill>
                  <a:srgbClr val="FF0000"/>
                </a:solidFill>
              </a:rPr>
              <a:t>同一</a:t>
            </a:r>
            <a:endParaRPr lang="zh-CN" altLang="en-US" sz="2000" b="1" dirty="0">
              <a:solidFill>
                <a:srgbClr val="FF0000"/>
              </a:solidFill>
            </a:endParaRPr>
          </a:p>
        </p:txBody>
      </p:sp>
      <p:sp>
        <p:nvSpPr>
          <p:cNvPr id="5" name="TextBox 4"/>
          <p:cNvSpPr txBox="1"/>
          <p:nvPr/>
        </p:nvSpPr>
        <p:spPr>
          <a:xfrm>
            <a:off x="4453725" y="1643050"/>
            <a:ext cx="1143008" cy="400110"/>
          </a:xfrm>
          <a:prstGeom prst="rect">
            <a:avLst/>
          </a:prstGeom>
          <a:noFill/>
        </p:spPr>
        <p:txBody>
          <a:bodyPr wrap="square" rtlCol="0">
            <a:spAutoFit/>
          </a:bodyPr>
          <a:lstStyle/>
          <a:p>
            <a:r>
              <a:rPr lang="zh-CN" altLang="en-US" sz="2000" b="1" dirty="0" smtClean="0">
                <a:solidFill>
                  <a:srgbClr val="FF0000"/>
                </a:solidFill>
              </a:rPr>
              <a:t>不小于</a:t>
            </a:r>
            <a:endParaRPr lang="zh-CN" altLang="en-US" sz="2000" b="1" dirty="0">
              <a:solidFill>
                <a:srgbClr val="FF0000"/>
              </a:solidFill>
            </a:endParaRPr>
          </a:p>
        </p:txBody>
      </p:sp>
      <p:sp>
        <p:nvSpPr>
          <p:cNvPr id="6" name="TextBox 5"/>
          <p:cNvSpPr txBox="1"/>
          <p:nvPr/>
        </p:nvSpPr>
        <p:spPr>
          <a:xfrm>
            <a:off x="8168501" y="2028758"/>
            <a:ext cx="1143008" cy="400110"/>
          </a:xfrm>
          <a:prstGeom prst="rect">
            <a:avLst/>
          </a:prstGeom>
          <a:noFill/>
        </p:spPr>
        <p:txBody>
          <a:bodyPr wrap="square" rtlCol="0">
            <a:spAutoFit/>
          </a:bodyPr>
          <a:lstStyle/>
          <a:p>
            <a:r>
              <a:rPr lang="zh-CN" altLang="en-US" sz="2000" b="1" dirty="0" smtClean="0">
                <a:solidFill>
                  <a:srgbClr val="FF0000"/>
                </a:solidFill>
              </a:rPr>
              <a:t>相等</a:t>
            </a:r>
            <a:endParaRPr lang="zh-CN" altLang="en-US" sz="2000" b="1" dirty="0">
              <a:solidFill>
                <a:srgbClr val="FF0000"/>
              </a:solidFill>
            </a:endParaRPr>
          </a:p>
        </p:txBody>
      </p:sp>
      <p:sp>
        <p:nvSpPr>
          <p:cNvPr id="7" name="TextBox 6"/>
          <p:cNvSpPr txBox="1"/>
          <p:nvPr/>
        </p:nvSpPr>
        <p:spPr>
          <a:xfrm>
            <a:off x="4167973" y="2385948"/>
            <a:ext cx="1143008" cy="400110"/>
          </a:xfrm>
          <a:prstGeom prst="rect">
            <a:avLst/>
          </a:prstGeom>
          <a:noFill/>
        </p:spPr>
        <p:txBody>
          <a:bodyPr wrap="square" rtlCol="0">
            <a:spAutoFit/>
          </a:bodyPr>
          <a:lstStyle/>
          <a:p>
            <a:r>
              <a:rPr lang="zh-CN" altLang="en-US" sz="2000" b="1" dirty="0" smtClean="0">
                <a:solidFill>
                  <a:srgbClr val="FF0000"/>
                </a:solidFill>
              </a:rPr>
              <a:t>最近</a:t>
            </a:r>
            <a:endParaRPr lang="zh-CN" altLang="en-US" sz="2000" b="1" dirty="0">
              <a:solidFill>
                <a:srgbClr val="FF0000"/>
              </a:solidFill>
            </a:endParaRPr>
          </a:p>
        </p:txBody>
      </p:sp>
      <p:sp>
        <p:nvSpPr>
          <p:cNvPr id="8" name="TextBox 7"/>
          <p:cNvSpPr txBox="1"/>
          <p:nvPr/>
        </p:nvSpPr>
        <p:spPr>
          <a:xfrm>
            <a:off x="6311113" y="3357562"/>
            <a:ext cx="1143008" cy="400110"/>
          </a:xfrm>
          <a:prstGeom prst="rect">
            <a:avLst/>
          </a:prstGeom>
          <a:noFill/>
        </p:spPr>
        <p:txBody>
          <a:bodyPr wrap="square" rtlCol="0">
            <a:spAutoFit/>
          </a:bodyPr>
          <a:lstStyle/>
          <a:p>
            <a:r>
              <a:rPr lang="zh-CN" altLang="en-US" sz="2000" b="1" dirty="0" smtClean="0">
                <a:solidFill>
                  <a:srgbClr val="FF0000"/>
                </a:solidFill>
              </a:rPr>
              <a:t>相遇</a:t>
            </a:r>
            <a:endParaRPr lang="zh-CN" altLang="en-US" sz="2000" b="1" dirty="0">
              <a:solidFill>
                <a:srgbClr val="FF0000"/>
              </a:solidFill>
            </a:endParaRPr>
          </a:p>
        </p:txBody>
      </p:sp>
      <p:sp>
        <p:nvSpPr>
          <p:cNvPr id="9" name="TextBox 8"/>
          <p:cNvSpPr txBox="1"/>
          <p:nvPr/>
        </p:nvSpPr>
        <p:spPr>
          <a:xfrm>
            <a:off x="3739345" y="4071942"/>
            <a:ext cx="2000264" cy="400110"/>
          </a:xfrm>
          <a:prstGeom prst="rect">
            <a:avLst/>
          </a:prstGeom>
          <a:noFill/>
        </p:spPr>
        <p:txBody>
          <a:bodyPr wrap="square" rtlCol="0">
            <a:spAutoFit/>
          </a:bodyPr>
          <a:lstStyle/>
          <a:p>
            <a:r>
              <a:rPr lang="zh-CN" altLang="en-US" sz="2000" b="1" dirty="0" smtClean="0">
                <a:solidFill>
                  <a:srgbClr val="FF0000"/>
                </a:solidFill>
              </a:rPr>
              <a:t>物体间的距离</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1+#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1+#ppt_w/2"/>
                                          </p:val>
                                        </p:tav>
                                        <p:tav tm="100000">
                                          <p:val>
                                            <p:strVal val="#ppt_x"/>
                                          </p:val>
                                        </p:tav>
                                      </p:tavLst>
                                    </p:anim>
                                    <p:anim calcmode="lin" valueType="num">
                                      <p:cBhvr additive="base">
                                        <p:cTn id="3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关键能力.eps" descr="id:2147493409;FounderCES"/>
          <p:cNvPicPr>
            <a:picLocks noChangeAspect="1"/>
          </p:cNvPicPr>
          <p:nvPr/>
        </p:nvPicPr>
        <p:blipFill>
          <a:blip r:embed="rId1"/>
          <a:stretch>
            <a:fillRect/>
          </a:stretch>
        </p:blipFill>
        <p:spPr>
          <a:xfrm>
            <a:off x="342265" y="189865"/>
            <a:ext cx="10061575" cy="461010"/>
          </a:xfrm>
          <a:prstGeom prst="rect">
            <a:avLst/>
          </a:prstGeom>
        </p:spPr>
      </p:pic>
      <p:sp>
        <p:nvSpPr>
          <p:cNvPr id="2" name="文本框 1"/>
          <p:cNvSpPr txBox="1"/>
          <p:nvPr/>
        </p:nvSpPr>
        <p:spPr>
          <a:xfrm>
            <a:off x="306070" y="636270"/>
            <a:ext cx="9845040" cy="1476375"/>
          </a:xfrm>
          <a:prstGeom prst="rect">
            <a:avLst/>
          </a:prstGeom>
          <a:noFill/>
        </p:spPr>
        <p:txBody>
          <a:bodyPr wrap="square" rtlCol="0">
            <a:spAutoFit/>
          </a:bodyPr>
          <a:lstStyle/>
          <a:p>
            <a:pPr>
              <a:lnSpc>
                <a:spcPct val="150000"/>
              </a:lnSpc>
            </a:pPr>
            <a:r>
              <a:rPr lang="zh-CN" altLang="en-US" sz="2000" b="1">
                <a:solidFill>
                  <a:schemeClr val="tx1"/>
                </a:solidFill>
              </a:rPr>
              <a:t>考点一s-t图象和v-t图象</a:t>
            </a:r>
            <a:endParaRPr lang="zh-CN" altLang="en-US" sz="2000" b="1">
              <a:solidFill>
                <a:schemeClr val="tx1"/>
              </a:solidFill>
            </a:endParaRPr>
          </a:p>
          <a:p>
            <a:pPr>
              <a:lnSpc>
                <a:spcPct val="150000"/>
              </a:lnSpc>
            </a:pPr>
            <a:r>
              <a:rPr lang="zh-CN" altLang="en-US" sz="2000" b="1">
                <a:solidFill>
                  <a:schemeClr val="tx1"/>
                </a:solidFill>
              </a:rPr>
              <a:t>【考点内化】</a:t>
            </a:r>
            <a:endParaRPr lang="zh-CN" altLang="en-US" sz="2000" b="1">
              <a:solidFill>
                <a:schemeClr val="tx1"/>
              </a:solidFill>
            </a:endParaRPr>
          </a:p>
          <a:p>
            <a:pPr>
              <a:lnSpc>
                <a:spcPct val="150000"/>
              </a:lnSpc>
            </a:pPr>
            <a:r>
              <a:rPr lang="zh-CN" altLang="en-US" sz="2000" b="1"/>
              <a:t>1.s-t图象和v-t图象有什么区别?</a:t>
            </a:r>
            <a:endParaRPr lang="zh-CN" altLang="en-US" sz="2000" b="1"/>
          </a:p>
        </p:txBody>
      </p:sp>
      <p:graphicFrame>
        <p:nvGraphicFramePr>
          <p:cNvPr id="7" name="表格 6"/>
          <p:cNvGraphicFramePr/>
          <p:nvPr>
            <p:custDataLst>
              <p:tags r:id="rId2"/>
            </p:custDataLst>
          </p:nvPr>
        </p:nvGraphicFramePr>
        <p:xfrm>
          <a:off x="257175" y="2051050"/>
          <a:ext cx="10019665" cy="4262755"/>
        </p:xfrm>
        <a:graphic>
          <a:graphicData uri="http://schemas.openxmlformats.org/drawingml/2006/table">
            <a:tbl>
              <a:tblPr firstRow="1" bandRow="1">
                <a:tableStyleId>{5940675A-B579-460E-94D1-54222C63F5DA}</a:tableStyleId>
              </a:tblPr>
              <a:tblGrid>
                <a:gridCol w="1210945"/>
                <a:gridCol w="429895"/>
                <a:gridCol w="3713480"/>
                <a:gridCol w="4665345"/>
              </a:tblGrid>
              <a:tr h="470535">
                <a:tc gridSpan="2">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比较问题</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s-t图象</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v-t图象</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371600">
                <a:tc gridSpan="2">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图象</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942340">
                <a:tc gridSpan="2">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物理意义</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反映的是位移随时间的变化规律</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反映的是速度随时间的变化规律</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07745">
                <a:tc rowSpan="2">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物体的运动性质</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①</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表示从正位移处开始一直做匀速运动并越过零位移处</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表示先做正向匀减速直线运动,再做反向匀加速直线运动</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470535">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②</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表示物体静止不动</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表示物体做正向匀速运动</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pic>
        <p:nvPicPr>
          <p:cNvPr id="8" name="图片 7"/>
          <p:cNvPicPr/>
          <p:nvPr/>
        </p:nvPicPr>
        <p:blipFill>
          <a:blip r:embed="rId3"/>
          <a:stretch>
            <a:fillRect/>
          </a:stretch>
        </p:blipFill>
        <p:spPr>
          <a:xfrm>
            <a:off x="2589530" y="2656840"/>
            <a:ext cx="1149350" cy="1179195"/>
          </a:xfrm>
          <a:prstGeom prst="rect">
            <a:avLst/>
          </a:prstGeom>
          <a:noFill/>
          <a:ln w="9525">
            <a:noFill/>
          </a:ln>
        </p:spPr>
      </p:pic>
      <p:pic>
        <p:nvPicPr>
          <p:cNvPr id="9" name="图片 8"/>
          <p:cNvPicPr/>
          <p:nvPr/>
        </p:nvPicPr>
        <p:blipFill>
          <a:blip r:embed="rId4"/>
          <a:stretch>
            <a:fillRect/>
          </a:stretch>
        </p:blipFill>
        <p:spPr>
          <a:xfrm>
            <a:off x="6873875" y="2656840"/>
            <a:ext cx="1310005" cy="1179195"/>
          </a:xfrm>
          <a:prstGeom prst="rect">
            <a:avLst/>
          </a:prstGeom>
          <a:noFill/>
          <a:ln w="9525">
            <a:noFill/>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p:nvPr>
            <p:custDataLst>
              <p:tags r:id="rId1"/>
            </p:custDataLst>
          </p:nvPr>
        </p:nvGraphicFramePr>
        <p:xfrm>
          <a:off x="732790" y="715010"/>
          <a:ext cx="9401175" cy="5442585"/>
        </p:xfrm>
        <a:graphic>
          <a:graphicData uri="http://schemas.openxmlformats.org/drawingml/2006/table">
            <a:tbl>
              <a:tblPr firstRow="1" bandRow="1">
                <a:tableStyleId>{5940675A-B579-460E-94D1-54222C63F5DA}</a:tableStyleId>
              </a:tblPr>
              <a:tblGrid>
                <a:gridCol w="360045"/>
                <a:gridCol w="1303655"/>
                <a:gridCol w="2583815"/>
                <a:gridCol w="5153660"/>
              </a:tblGrid>
              <a:tr h="544195">
                <a:tc gridSpan="2">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比较问题</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s-t图象</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v-t图象</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89025">
                <a:tc rowSpan="2">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物体的运动性质</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③</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表示物体从零位移开始做正向匀速运动</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表示物体从静止做正向匀加速直线运动</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88390">
                <a:tc vMerge="1">
                  <a:tcP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B w="12700" cap="flat" cmpd="sng">
                      <a:solidFill>
                        <a:srgbClr val="000000"/>
                      </a:solidFill>
                      <a:prstDash val="solid"/>
                      <a:headEnd type="none" w="med" len="med"/>
                      <a:tailEnd type="none" w="med" len="med"/>
                    </a:lnB>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④</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表示物体做匀加速直线运动</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表示物体做加速度增大的加速运动</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087755">
                <a:tc gridSpan="2">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斜率的意义</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斜率的大小表示速度大小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斜率的大小表示加速度的大小斜率的正负表示加速度的方向</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1633220">
                <a:tc gridSpan="2">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图象与横坐标围成“面积”的意义</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0" marR="0"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hMerge="1">
                  <a:tcPr>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无实际意义</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表示相应时间内的位移</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77825" y="421005"/>
            <a:ext cx="9845040" cy="1476375"/>
          </a:xfrm>
          <a:prstGeom prst="rect">
            <a:avLst/>
          </a:prstGeom>
          <a:noFill/>
        </p:spPr>
        <p:txBody>
          <a:bodyPr wrap="square" rtlCol="0">
            <a:spAutoFit/>
          </a:bodyPr>
          <a:lstStyle/>
          <a:p>
            <a:pPr>
              <a:lnSpc>
                <a:spcPct val="150000"/>
              </a:lnSpc>
            </a:pPr>
            <a:r>
              <a:rPr lang="zh-CN" altLang="en-US" sz="2000" b="1">
                <a:solidFill>
                  <a:schemeClr val="tx1"/>
                </a:solidFill>
              </a:rPr>
              <a:t>2.运用图象时要注意什么?</a:t>
            </a:r>
            <a:endParaRPr lang="zh-CN" altLang="en-US" sz="2000" b="1">
              <a:solidFill>
                <a:schemeClr val="tx1"/>
              </a:solidFill>
            </a:endParaRPr>
          </a:p>
          <a:p>
            <a:pPr>
              <a:lnSpc>
                <a:spcPct val="150000"/>
              </a:lnSpc>
            </a:pPr>
            <a:r>
              <a:rPr lang="zh-CN" altLang="en-US" sz="2000" b="1">
                <a:solidFill>
                  <a:schemeClr val="tx1"/>
                </a:solidFill>
              </a:rPr>
              <a:t>(1)无论图象是直线还是曲线,s-t图象和v-t图象都只能描述直线运动。</a:t>
            </a:r>
            <a:endParaRPr lang="zh-CN" altLang="en-US" sz="2000" b="1">
              <a:solidFill>
                <a:schemeClr val="tx1"/>
              </a:solidFill>
            </a:endParaRPr>
          </a:p>
          <a:p>
            <a:pPr>
              <a:lnSpc>
                <a:spcPct val="150000"/>
              </a:lnSpc>
            </a:pPr>
            <a:r>
              <a:rPr lang="zh-CN" altLang="en-US" sz="2000" b="1">
                <a:solidFill>
                  <a:schemeClr val="tx1"/>
                </a:solidFill>
              </a:rPr>
              <a:t>(2)不要把图象误解为物体运动的轨迹。</a:t>
            </a:r>
            <a:endParaRPr lang="zh-CN" altLang="en-US" sz="2000" b="1">
              <a:solidFill>
                <a:schemeClr val="tx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77825" y="421005"/>
            <a:ext cx="9845040" cy="2861310"/>
          </a:xfrm>
          <a:prstGeom prst="rect">
            <a:avLst/>
          </a:prstGeom>
          <a:noFill/>
        </p:spPr>
        <p:txBody>
          <a:bodyPr wrap="square" rtlCol="0">
            <a:spAutoFit/>
          </a:bodyPr>
          <a:lstStyle/>
          <a:p>
            <a:pPr>
              <a:lnSpc>
                <a:spcPct val="150000"/>
              </a:lnSpc>
            </a:pPr>
            <a:r>
              <a:rPr lang="zh-CN" altLang="en-US" sz="2000" b="1" dirty="0">
                <a:solidFill>
                  <a:schemeClr val="tx1"/>
                </a:solidFill>
              </a:rPr>
              <a:t>【考点过关】</a:t>
            </a:r>
            <a:endParaRPr lang="zh-CN" altLang="en-US" sz="2000" b="1" dirty="0">
              <a:solidFill>
                <a:schemeClr val="tx1"/>
              </a:solidFill>
            </a:endParaRPr>
          </a:p>
          <a:p>
            <a:pPr>
              <a:lnSpc>
                <a:spcPct val="150000"/>
              </a:lnSpc>
            </a:pPr>
            <a:r>
              <a:rPr lang="zh-CN" altLang="en-US" sz="2000" b="1" dirty="0">
                <a:solidFill>
                  <a:schemeClr val="tx1"/>
                </a:solidFill>
              </a:rPr>
              <a:t>(多选)要确定做匀加速直线运动的物体的位移大小,下列方法正确的是(　　)</a:t>
            </a:r>
            <a:endParaRPr lang="zh-CN" altLang="en-US" sz="2000" b="1" dirty="0">
              <a:solidFill>
                <a:schemeClr val="tx1"/>
              </a:solidFill>
            </a:endParaRPr>
          </a:p>
          <a:p>
            <a:pPr>
              <a:lnSpc>
                <a:spcPct val="150000"/>
              </a:lnSpc>
            </a:pPr>
            <a:r>
              <a:rPr lang="zh-CN" altLang="en-US" sz="2000" b="1" dirty="0">
                <a:solidFill>
                  <a:schemeClr val="tx1"/>
                </a:solidFill>
              </a:rPr>
              <a:t>A.读出位移—时间图象中的位移坐标值</a:t>
            </a:r>
            <a:endParaRPr lang="zh-CN" altLang="en-US" sz="2000" b="1" dirty="0">
              <a:solidFill>
                <a:schemeClr val="tx1"/>
              </a:solidFill>
            </a:endParaRPr>
          </a:p>
          <a:p>
            <a:pPr>
              <a:lnSpc>
                <a:spcPct val="150000"/>
              </a:lnSpc>
            </a:pPr>
            <a:r>
              <a:rPr lang="zh-CN" altLang="en-US" sz="2000" b="1" dirty="0">
                <a:solidFill>
                  <a:schemeClr val="tx1"/>
                </a:solidFill>
              </a:rPr>
              <a:t>B.计算位移—时间图象中的面积</a:t>
            </a:r>
            <a:endParaRPr lang="zh-CN" altLang="en-US" sz="2000" b="1" dirty="0">
              <a:solidFill>
                <a:schemeClr val="tx1"/>
              </a:solidFill>
            </a:endParaRPr>
          </a:p>
          <a:p>
            <a:pPr>
              <a:lnSpc>
                <a:spcPct val="150000"/>
              </a:lnSpc>
            </a:pPr>
            <a:r>
              <a:rPr lang="zh-CN" altLang="en-US" sz="2000" b="1" dirty="0">
                <a:solidFill>
                  <a:schemeClr val="tx1"/>
                </a:solidFill>
              </a:rPr>
              <a:t>C.计算速度—时间图象中的面积</a:t>
            </a:r>
            <a:endParaRPr lang="zh-CN" altLang="en-US" sz="2000" b="1" dirty="0">
              <a:solidFill>
                <a:schemeClr val="tx1"/>
              </a:solidFill>
            </a:endParaRPr>
          </a:p>
          <a:p>
            <a:pPr>
              <a:lnSpc>
                <a:spcPct val="150000"/>
              </a:lnSpc>
            </a:pPr>
            <a:r>
              <a:rPr lang="zh-CN" altLang="en-US" sz="2000" b="1" dirty="0">
                <a:solidFill>
                  <a:schemeClr val="tx1"/>
                </a:solidFill>
              </a:rPr>
              <a:t>D.计算速度—时间图象的斜率</a:t>
            </a:r>
            <a:endParaRPr lang="zh-CN" altLang="en-US" sz="2000" b="1" dirty="0">
              <a:solidFill>
                <a:schemeClr val="tx1"/>
              </a:solidFill>
            </a:endParaRPr>
          </a:p>
        </p:txBody>
      </p:sp>
      <p:sp>
        <p:nvSpPr>
          <p:cNvPr id="3" name="TextBox 2"/>
          <p:cNvSpPr txBox="1"/>
          <p:nvPr/>
        </p:nvSpPr>
        <p:spPr>
          <a:xfrm>
            <a:off x="8239939" y="957188"/>
            <a:ext cx="114300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AC</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77825" y="277495"/>
            <a:ext cx="9845040" cy="4246245"/>
          </a:xfrm>
          <a:prstGeom prst="rect">
            <a:avLst/>
          </a:prstGeom>
          <a:noFill/>
        </p:spPr>
        <p:txBody>
          <a:bodyPr wrap="square" rtlCol="0">
            <a:spAutoFit/>
          </a:bodyPr>
          <a:lstStyle/>
          <a:p>
            <a:pPr>
              <a:lnSpc>
                <a:spcPct val="150000"/>
              </a:lnSpc>
            </a:pPr>
            <a:r>
              <a:rPr lang="zh-CN" altLang="en-US" sz="2000" b="1">
                <a:solidFill>
                  <a:schemeClr val="tx1"/>
                </a:solidFill>
              </a:rPr>
              <a:t>考点二追及相遇问题</a:t>
            </a:r>
            <a:endParaRPr lang="zh-CN" altLang="en-US" sz="2000" b="1">
              <a:solidFill>
                <a:schemeClr val="tx1"/>
              </a:solidFill>
            </a:endParaRPr>
          </a:p>
          <a:p>
            <a:pPr>
              <a:lnSpc>
                <a:spcPct val="150000"/>
              </a:lnSpc>
            </a:pPr>
            <a:r>
              <a:rPr lang="zh-CN" altLang="en-US" sz="2000" b="1">
                <a:solidFill>
                  <a:schemeClr val="tx1"/>
                </a:solidFill>
              </a:rPr>
              <a:t>【考点内化】</a:t>
            </a:r>
            <a:endParaRPr lang="zh-CN" altLang="en-US" sz="2000" b="1">
              <a:solidFill>
                <a:schemeClr val="tx1"/>
              </a:solidFill>
            </a:endParaRPr>
          </a:p>
          <a:p>
            <a:pPr>
              <a:lnSpc>
                <a:spcPct val="150000"/>
              </a:lnSpc>
            </a:pPr>
            <a:r>
              <a:rPr lang="zh-CN" altLang="en-US" sz="2000" b="1">
                <a:solidFill>
                  <a:schemeClr val="tx1"/>
                </a:solidFill>
              </a:rPr>
              <a:t>1.两个做直线运动的物体追及问题有几类?</a:t>
            </a:r>
            <a:endParaRPr lang="zh-CN" altLang="en-US" sz="2000" b="1">
              <a:solidFill>
                <a:schemeClr val="tx1"/>
              </a:solidFill>
            </a:endParaRPr>
          </a:p>
          <a:p>
            <a:pPr>
              <a:lnSpc>
                <a:spcPct val="150000"/>
              </a:lnSpc>
            </a:pPr>
            <a:r>
              <a:rPr lang="zh-CN" altLang="en-US" sz="2000" b="1">
                <a:solidFill>
                  <a:schemeClr val="tx1"/>
                </a:solidFill>
              </a:rPr>
              <a:t>(1)匀速追匀加速;(2)匀加速追匀速;(3)匀加速追匀加速;(4)匀速追匀减速;(5)匀减速追匀速;(6)匀加速追匀减速;(7)匀减速追匀加速;(8)匀减速追匀减速。</a:t>
            </a:r>
            <a:endParaRPr lang="zh-CN" altLang="en-US" sz="2000" b="1">
              <a:solidFill>
                <a:schemeClr val="tx1"/>
              </a:solidFill>
            </a:endParaRPr>
          </a:p>
          <a:p>
            <a:pPr>
              <a:lnSpc>
                <a:spcPct val="150000"/>
              </a:lnSpc>
            </a:pPr>
            <a:r>
              <a:rPr lang="zh-CN" altLang="en-US" sz="2000" b="1">
                <a:solidFill>
                  <a:schemeClr val="tx1"/>
                </a:solidFill>
              </a:rPr>
              <a:t>2.如何弄清一个条件和两个关系?</a:t>
            </a:r>
            <a:endParaRPr lang="zh-CN" altLang="en-US" sz="2000" b="1">
              <a:solidFill>
                <a:schemeClr val="tx1"/>
              </a:solidFill>
            </a:endParaRPr>
          </a:p>
          <a:p>
            <a:pPr>
              <a:lnSpc>
                <a:spcPct val="150000"/>
              </a:lnSpc>
            </a:pPr>
            <a:r>
              <a:rPr lang="zh-CN" altLang="en-US" sz="2000" b="1">
                <a:solidFill>
                  <a:schemeClr val="tx1"/>
                </a:solidFill>
              </a:rPr>
              <a:t>(1)一个条件:两者速度相等。它往往是物体间能否追上、追不上或两者距离最大、最小的临界条件,也是分析判断的切入点。</a:t>
            </a:r>
            <a:endParaRPr lang="zh-CN" altLang="en-US" sz="2000" b="1">
              <a:solidFill>
                <a:schemeClr val="tx1"/>
              </a:solidFill>
            </a:endParaRPr>
          </a:p>
          <a:p>
            <a:pPr>
              <a:lnSpc>
                <a:spcPct val="150000"/>
              </a:lnSpc>
            </a:pPr>
            <a:r>
              <a:rPr lang="zh-CN" altLang="en-US" sz="2000" b="1">
                <a:solidFill>
                  <a:schemeClr val="tx1"/>
                </a:solidFill>
              </a:rPr>
              <a:t>(2)两个关系:时间关系和位移关系,这两个关系可通过画过程示意图或v-t图象得到。</a:t>
            </a:r>
            <a:endParaRPr lang="zh-CN" altLang="en-US" sz="2000" b="1">
              <a:solidFill>
                <a:schemeClr val="tx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77825" y="708025"/>
            <a:ext cx="9845040" cy="553085"/>
          </a:xfrm>
          <a:prstGeom prst="rect">
            <a:avLst/>
          </a:prstGeom>
          <a:noFill/>
        </p:spPr>
        <p:txBody>
          <a:bodyPr wrap="square" rtlCol="0">
            <a:spAutoFit/>
          </a:bodyPr>
          <a:lstStyle/>
          <a:p>
            <a:pPr>
              <a:lnSpc>
                <a:spcPct val="150000"/>
              </a:lnSpc>
            </a:pPr>
            <a:r>
              <a:rPr lang="zh-CN" altLang="en-US" sz="2000" b="1"/>
              <a:t>3.解题有什么思路和方法?</a:t>
            </a:r>
            <a:endParaRPr lang="zh-CN" altLang="en-US" sz="2000" b="1"/>
          </a:p>
        </p:txBody>
      </p:sp>
      <p:pic>
        <p:nvPicPr>
          <p:cNvPr id="106" name="GZWL49.eps" descr="id:2147493870;FounderCES"/>
          <p:cNvPicPr>
            <a:picLocks noChangeAspect="1"/>
          </p:cNvPicPr>
          <p:nvPr/>
        </p:nvPicPr>
        <p:blipFill>
          <a:blip r:embed="rId1"/>
          <a:stretch>
            <a:fillRect/>
          </a:stretch>
        </p:blipFill>
        <p:spPr>
          <a:xfrm>
            <a:off x="1803400" y="2229485"/>
            <a:ext cx="5969000" cy="598805"/>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708025"/>
            <a:ext cx="9845040" cy="2861310"/>
          </a:xfrm>
          <a:prstGeom prst="rect">
            <a:avLst/>
          </a:prstGeom>
          <a:noFill/>
        </p:spPr>
        <p:txBody>
          <a:bodyPr wrap="square" rtlCol="0">
            <a:spAutoFit/>
          </a:bodyPr>
          <a:lstStyle/>
          <a:p>
            <a:pPr>
              <a:lnSpc>
                <a:spcPct val="150000"/>
              </a:lnSpc>
            </a:pPr>
            <a:r>
              <a:rPr lang="zh-CN" altLang="en-US" sz="2000" b="1">
                <a:solidFill>
                  <a:schemeClr val="tx1"/>
                </a:solidFill>
              </a:rPr>
              <a:t>【考点过关】</a:t>
            </a:r>
            <a:endParaRPr lang="zh-CN" altLang="en-US" sz="2000" b="1">
              <a:solidFill>
                <a:schemeClr val="tx1"/>
              </a:solidFill>
            </a:endParaRPr>
          </a:p>
          <a:p>
            <a:pPr>
              <a:lnSpc>
                <a:spcPct val="150000"/>
              </a:lnSpc>
            </a:pPr>
            <a:r>
              <a:rPr lang="zh-CN" altLang="en-US" sz="2000" b="1">
                <a:solidFill>
                  <a:schemeClr val="tx1"/>
                </a:solidFill>
              </a:rPr>
              <a:t>(单选)两汽车均以20 m/s的速度沿一平直公路同向做匀速直线运动,两车相距x,从某一时刻起,前面汽车以5 m/s</a:t>
            </a:r>
            <a:r>
              <a:rPr lang="zh-CN" altLang="en-US" sz="2000" b="1" baseline="30000">
                <a:solidFill>
                  <a:schemeClr val="tx1"/>
                </a:solidFill>
                <a:uFillTx/>
              </a:rPr>
              <a:t>2</a:t>
            </a:r>
            <a:r>
              <a:rPr lang="zh-CN" altLang="en-US" sz="2000" b="1">
                <a:solidFill>
                  <a:schemeClr val="tx1"/>
                </a:solidFill>
              </a:rPr>
              <a:t>的加速度开始刹车,而后面的汽车仍保持匀速直线运动。若前面汽车在尚未停车前,就被后面汽车超出,则x不超过(　　)</a:t>
            </a:r>
            <a:endParaRPr lang="zh-CN" altLang="en-US" sz="2000" b="1">
              <a:solidFill>
                <a:schemeClr val="tx1"/>
              </a:solidFill>
            </a:endParaRPr>
          </a:p>
          <a:p>
            <a:pPr>
              <a:lnSpc>
                <a:spcPct val="150000"/>
              </a:lnSpc>
            </a:pPr>
            <a:r>
              <a:rPr lang="zh-CN" altLang="en-US" sz="2000" b="1">
                <a:solidFill>
                  <a:schemeClr val="tx1"/>
                </a:solidFill>
              </a:rPr>
              <a:t>A.40 m　　　　　　　B.80 m</a:t>
            </a:r>
            <a:endParaRPr lang="zh-CN" altLang="en-US" sz="2000" b="1">
              <a:solidFill>
                <a:schemeClr val="tx1"/>
              </a:solidFill>
            </a:endParaRPr>
          </a:p>
          <a:p>
            <a:pPr>
              <a:lnSpc>
                <a:spcPct val="150000"/>
              </a:lnSpc>
            </a:pPr>
            <a:r>
              <a:rPr lang="zh-CN" altLang="en-US" sz="2000" b="1">
                <a:solidFill>
                  <a:schemeClr val="tx1"/>
                </a:solidFill>
              </a:rPr>
              <a:t>C.100 m	           D.36.8 m</a:t>
            </a:r>
            <a:endParaRPr lang="zh-CN" altLang="en-US" sz="2000" b="1">
              <a:solidFill>
                <a:schemeClr val="tx1"/>
              </a:solidFill>
            </a:endParaRPr>
          </a:p>
        </p:txBody>
      </p:sp>
      <p:sp>
        <p:nvSpPr>
          <p:cNvPr id="3" name="TextBox 2"/>
          <p:cNvSpPr txBox="1"/>
          <p:nvPr/>
        </p:nvSpPr>
        <p:spPr>
          <a:xfrm>
            <a:off x="6311113" y="2171634"/>
            <a:ext cx="114300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A</a:t>
            </a:r>
            <a:endParaRPr lang="zh-CN" altLang="en-US" sz="2000" b="1" dirty="0">
              <a:solidFill>
                <a:srgbClr val="FF0000"/>
              </a:solidFill>
              <a:latin typeface="宋体" panose="02010600030101010101" pitchFamily="2" charset="-122"/>
            </a:endParaRPr>
          </a:p>
        </p:txBody>
      </p:sp>
      <p:sp>
        <p:nvSpPr>
          <p:cNvPr id="5" name="TextBox 4"/>
          <p:cNvSpPr txBox="1"/>
          <p:nvPr/>
        </p:nvSpPr>
        <p:spPr>
          <a:xfrm>
            <a:off x="453197" y="3643314"/>
            <a:ext cx="9572692" cy="240065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根据题意画得如图所示的示意图</a:t>
            </a:r>
            <a:r>
              <a:rPr 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设甲车匀减速至停车的时间为</a:t>
            </a:r>
            <a:r>
              <a:rPr lang="en-US" sz="2000" b="1" dirty="0" smtClean="0">
                <a:solidFill>
                  <a:srgbClr val="FF0000"/>
                </a:solidFill>
                <a:latin typeface="宋体" panose="02010600030101010101" pitchFamily="2" charset="-122"/>
              </a:rPr>
              <a:t>t,</a:t>
            </a:r>
            <a:r>
              <a:rPr lang="zh-CN" altLang="en-US" sz="2000" b="1" dirty="0" smtClean="0">
                <a:solidFill>
                  <a:srgbClr val="FF0000"/>
                </a:solidFill>
                <a:latin typeface="宋体" panose="02010600030101010101" pitchFamily="2" charset="-122"/>
              </a:rPr>
              <a:t>由</a:t>
            </a:r>
            <a:r>
              <a:rPr lang="en-US" sz="2000" b="1" dirty="0" smtClean="0">
                <a:solidFill>
                  <a:srgbClr val="FF0000"/>
                </a:solidFill>
                <a:latin typeface="宋体" panose="02010600030101010101" pitchFamily="2" charset="-122"/>
              </a:rPr>
              <a:t>v=v</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+at</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得</a:t>
            </a:r>
            <a:r>
              <a:rPr lang="en-US" sz="2000" b="1" dirty="0" smtClean="0">
                <a:solidFill>
                  <a:srgbClr val="FF0000"/>
                </a:solidFill>
                <a:latin typeface="宋体" panose="02010600030101010101" pitchFamily="2" charset="-122"/>
              </a:rPr>
              <a:t>0=20+(-5)t</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解得</a:t>
            </a:r>
            <a:r>
              <a:rPr lang="en-US" sz="2000" b="1" dirty="0" smtClean="0">
                <a:solidFill>
                  <a:srgbClr val="FF0000"/>
                </a:solidFill>
                <a:latin typeface="宋体" panose="02010600030101010101" pitchFamily="2" charset="-122"/>
              </a:rPr>
              <a:t>t=4 s</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所以                                        </a:t>
            </a:r>
            <a:r>
              <a:rPr 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40 m</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1026" name="Picture 2"/>
          <p:cNvPicPr>
            <a:picLocks noChangeAspect="1" noChangeArrowheads="1"/>
          </p:cNvPicPr>
          <p:nvPr/>
        </p:nvPicPr>
        <p:blipFill>
          <a:blip r:embed="rId1"/>
          <a:srcRect/>
          <a:stretch>
            <a:fillRect/>
          </a:stretch>
        </p:blipFill>
        <p:spPr bwMode="auto">
          <a:xfrm>
            <a:off x="1096139" y="5538451"/>
            <a:ext cx="5031596" cy="462317"/>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additive="base">
                                        <p:cTn id="17" dur="500" fill="hold"/>
                                        <p:tgtEl>
                                          <p:spTgt spid="1026"/>
                                        </p:tgtEl>
                                        <p:attrNameLst>
                                          <p:attrName>ppt_x</p:attrName>
                                        </p:attrNameLst>
                                      </p:cBhvr>
                                      <p:tavLst>
                                        <p:tav tm="0">
                                          <p:val>
                                            <p:strVal val="1+#ppt_w/2"/>
                                          </p:val>
                                        </p:tav>
                                        <p:tav tm="100000">
                                          <p:val>
                                            <p:strVal val="#ppt_x"/>
                                          </p:val>
                                        </p:tav>
                                      </p:tavLst>
                                    </p:anim>
                                    <p:anim calcmode="lin" valueType="num">
                                      <p:cBhvr additive="base">
                                        <p:cTn id="18" dur="500" fill="hold"/>
                                        <p:tgtEl>
                                          <p:spTgt spid="10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 name="学科素养.eps" descr="id:2147493877;FounderCES"/>
          <p:cNvPicPr>
            <a:picLocks noChangeAspect="1"/>
          </p:cNvPicPr>
          <p:nvPr/>
        </p:nvPicPr>
        <p:blipFill>
          <a:blip r:embed="rId1"/>
          <a:stretch>
            <a:fillRect/>
          </a:stretch>
        </p:blipFill>
        <p:spPr>
          <a:xfrm>
            <a:off x="912495" y="742950"/>
            <a:ext cx="8467725" cy="387985"/>
          </a:xfrm>
          <a:prstGeom prst="rect">
            <a:avLst/>
          </a:prstGeom>
        </p:spPr>
      </p:pic>
      <p:graphicFrame>
        <p:nvGraphicFramePr>
          <p:cNvPr id="2" name="表格 1"/>
          <p:cNvGraphicFramePr/>
          <p:nvPr/>
        </p:nvGraphicFramePr>
        <p:xfrm>
          <a:off x="1608455" y="1565275"/>
          <a:ext cx="7562850" cy="571500"/>
        </p:xfrm>
        <a:graphic>
          <a:graphicData uri="http://schemas.openxmlformats.org/drawingml/2006/table">
            <a:tbl>
              <a:tblPr firstRow="1" bandRow="1">
                <a:tableStyleId>{5940675A-B579-460E-94D1-54222C63F5DA}</a:tableStyleId>
              </a:tblPr>
              <a:tblGrid>
                <a:gridCol w="1583690"/>
                <a:gridCol w="5979160"/>
              </a:tblGrid>
              <a:tr h="571500">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微题一</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运动图象的应用</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3" name="文本框 2"/>
          <p:cNvSpPr txBox="1"/>
          <p:nvPr/>
        </p:nvSpPr>
        <p:spPr>
          <a:xfrm>
            <a:off x="377825" y="2358390"/>
            <a:ext cx="9845040" cy="553085"/>
          </a:xfrm>
          <a:prstGeom prst="rect">
            <a:avLst/>
          </a:prstGeom>
          <a:noFill/>
        </p:spPr>
        <p:txBody>
          <a:bodyPr wrap="square" rtlCol="0">
            <a:spAutoFit/>
          </a:bodyPr>
          <a:lstStyle/>
          <a:p>
            <a:pPr>
              <a:lnSpc>
                <a:spcPct val="150000"/>
              </a:lnSpc>
            </a:pPr>
            <a:r>
              <a:rPr lang="zh-CN" altLang="en-US" sz="2000" b="1">
                <a:solidFill>
                  <a:schemeClr val="tx1"/>
                </a:solidFill>
              </a:rPr>
              <a:t>1.读图:试题已画好v-t图象或s-t图象,根据图象的物理意义来判断选项的对错</a:t>
            </a:r>
            <a:endParaRPr lang="zh-CN" altLang="en-US" sz="2000" b="1">
              <a:solidFill>
                <a:schemeClr val="tx1"/>
              </a:solidFill>
            </a:endParaRPr>
          </a:p>
        </p:txBody>
      </p:sp>
      <p:pic>
        <p:nvPicPr>
          <p:cNvPr id="108" name="GZWL51.eps" descr="id:2147493892;FounderCES"/>
          <p:cNvPicPr>
            <a:picLocks noChangeAspect="1"/>
          </p:cNvPicPr>
          <p:nvPr/>
        </p:nvPicPr>
        <p:blipFill>
          <a:blip r:embed="rId2"/>
          <a:stretch>
            <a:fillRect/>
          </a:stretch>
        </p:blipFill>
        <p:spPr>
          <a:xfrm>
            <a:off x="2720975" y="3035935"/>
            <a:ext cx="5338445" cy="3176905"/>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133985"/>
            <a:ext cx="9845040" cy="2861310"/>
          </a:xfrm>
          <a:prstGeom prst="rect">
            <a:avLst/>
          </a:prstGeom>
          <a:noFill/>
        </p:spPr>
        <p:txBody>
          <a:bodyPr wrap="square" rtlCol="0">
            <a:spAutoFit/>
          </a:bodyPr>
          <a:lstStyle/>
          <a:p>
            <a:pPr>
              <a:lnSpc>
                <a:spcPct val="150000"/>
              </a:lnSpc>
            </a:pPr>
            <a:r>
              <a:rPr lang="zh-CN" altLang="en-US" sz="2000" b="1" dirty="0">
                <a:solidFill>
                  <a:schemeClr val="tx1"/>
                </a:solidFill>
              </a:rPr>
              <a:t>典例   1(2016·全国Ⅰ卷21题,多选)甲、乙两车在平直公路上同向行驶,其v-t图象如图所示。已知两车在t=3 s时并排行驶,则(　　)</a:t>
            </a:r>
            <a:endParaRPr lang="zh-CN" altLang="en-US" sz="2000" b="1" dirty="0">
              <a:solidFill>
                <a:schemeClr val="tx1"/>
              </a:solidFill>
            </a:endParaRPr>
          </a:p>
          <a:p>
            <a:pPr>
              <a:lnSpc>
                <a:spcPct val="150000"/>
              </a:lnSpc>
            </a:pPr>
            <a:r>
              <a:rPr lang="zh-CN" altLang="en-US" sz="2000" b="1" dirty="0">
                <a:solidFill>
                  <a:schemeClr val="tx1"/>
                </a:solidFill>
              </a:rPr>
              <a:t>A.在t=1 s时,甲车在乙车后</a:t>
            </a:r>
            <a:endParaRPr lang="zh-CN" altLang="en-US" sz="2000" b="1" dirty="0">
              <a:solidFill>
                <a:schemeClr val="tx1"/>
              </a:solidFill>
            </a:endParaRPr>
          </a:p>
          <a:p>
            <a:pPr>
              <a:lnSpc>
                <a:spcPct val="150000"/>
              </a:lnSpc>
            </a:pPr>
            <a:r>
              <a:rPr lang="zh-CN" altLang="en-US" sz="2000" b="1" dirty="0">
                <a:solidFill>
                  <a:schemeClr val="tx1"/>
                </a:solidFill>
              </a:rPr>
              <a:t>B.在t=0时,甲车在乙车前7.5 m</a:t>
            </a:r>
            <a:endParaRPr lang="zh-CN" altLang="en-US" sz="2000" b="1" dirty="0">
              <a:solidFill>
                <a:schemeClr val="tx1"/>
              </a:solidFill>
            </a:endParaRPr>
          </a:p>
          <a:p>
            <a:pPr>
              <a:lnSpc>
                <a:spcPct val="150000"/>
              </a:lnSpc>
            </a:pPr>
            <a:r>
              <a:rPr lang="zh-CN" altLang="en-US" sz="2000" b="1" dirty="0">
                <a:solidFill>
                  <a:schemeClr val="tx1"/>
                </a:solidFill>
              </a:rPr>
              <a:t>C.两车另一次并排行驶的时刻是t=2 s</a:t>
            </a:r>
            <a:endParaRPr lang="zh-CN" altLang="en-US" sz="2000" b="1" dirty="0">
              <a:solidFill>
                <a:schemeClr val="tx1"/>
              </a:solidFill>
            </a:endParaRPr>
          </a:p>
          <a:p>
            <a:pPr>
              <a:lnSpc>
                <a:spcPct val="150000"/>
              </a:lnSpc>
            </a:pPr>
            <a:r>
              <a:rPr lang="zh-CN" altLang="en-US" sz="2000" b="1" dirty="0">
                <a:solidFill>
                  <a:schemeClr val="tx1"/>
                </a:solidFill>
              </a:rPr>
              <a:t>D.甲、乙两车两次并排行驶的位置之间沿公路方向的距离为40 m</a:t>
            </a:r>
            <a:endParaRPr lang="zh-CN" altLang="en-US" sz="2000" b="1" dirty="0">
              <a:solidFill>
                <a:schemeClr val="tx1"/>
              </a:solidFill>
            </a:endParaRPr>
          </a:p>
        </p:txBody>
      </p:sp>
      <p:sp>
        <p:nvSpPr>
          <p:cNvPr id="3" name="TextBox 2"/>
          <p:cNvSpPr txBox="1"/>
          <p:nvPr/>
        </p:nvSpPr>
        <p:spPr>
          <a:xfrm>
            <a:off x="4596601" y="671436"/>
            <a:ext cx="114300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BD</a:t>
            </a:r>
            <a:endParaRPr lang="zh-CN" altLang="en-US" sz="2000" b="1" dirty="0">
              <a:solidFill>
                <a:srgbClr val="FF0000"/>
              </a:solidFill>
              <a:latin typeface="宋体" panose="02010600030101010101" pitchFamily="2" charset="-122"/>
            </a:endParaRPr>
          </a:p>
        </p:txBody>
      </p:sp>
      <p:sp>
        <p:nvSpPr>
          <p:cNvPr id="5" name="TextBox 4"/>
          <p:cNvSpPr txBox="1"/>
          <p:nvPr/>
        </p:nvSpPr>
        <p:spPr>
          <a:xfrm>
            <a:off x="453197" y="3000372"/>
            <a:ext cx="9715568" cy="332398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根据</a:t>
            </a:r>
            <a:r>
              <a:rPr lang="en-US" sz="2000" b="1" dirty="0" smtClean="0">
                <a:solidFill>
                  <a:srgbClr val="FF0000"/>
                </a:solidFill>
                <a:latin typeface="宋体" panose="02010600030101010101" pitchFamily="2" charset="-122"/>
              </a:rPr>
              <a:t>v-t</a:t>
            </a:r>
            <a:r>
              <a:rPr lang="zh-CN" altLang="en-US" sz="2000" b="1" dirty="0" smtClean="0">
                <a:solidFill>
                  <a:srgbClr val="FF0000"/>
                </a:solidFill>
                <a:latin typeface="宋体" panose="02010600030101010101" pitchFamily="2" charset="-122"/>
              </a:rPr>
              <a:t>图象</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甲、乙都沿正方向运动</a:t>
            </a:r>
            <a:r>
              <a:rPr lang="en-US" sz="2000" b="1" dirty="0" smtClean="0">
                <a:solidFill>
                  <a:srgbClr val="FF0000"/>
                </a:solidFill>
                <a:latin typeface="宋体" panose="02010600030101010101" pitchFamily="2" charset="-122"/>
              </a:rPr>
              <a:t>,t=3 s</a:t>
            </a:r>
            <a:r>
              <a:rPr lang="zh-CN" altLang="en-US" sz="2000" b="1" dirty="0" smtClean="0">
                <a:solidFill>
                  <a:srgbClr val="FF0000"/>
                </a:solidFill>
                <a:latin typeface="宋体" panose="02010600030101010101" pitchFamily="2" charset="-122"/>
              </a:rPr>
              <a:t>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甲、乙相遇</a:t>
            </a:r>
            <a:r>
              <a:rPr lang="en-US" sz="2000" b="1" dirty="0" smtClean="0">
                <a:solidFill>
                  <a:srgbClr val="FF0000"/>
                </a:solidFill>
                <a:latin typeface="宋体" panose="02010600030101010101" pitchFamily="2" charset="-122"/>
              </a:rPr>
              <a:t>,v</a:t>
            </a:r>
            <a:r>
              <a:rPr lang="zh-CN" altLang="en-US" sz="2000" b="1" baseline="-25000" dirty="0" smtClean="0">
                <a:solidFill>
                  <a:srgbClr val="FF0000"/>
                </a:solidFill>
                <a:latin typeface="宋体" panose="02010600030101010101" pitchFamily="2" charset="-122"/>
              </a:rPr>
              <a:t>甲</a:t>
            </a:r>
            <a:r>
              <a:rPr lang="en-US" sz="2000" b="1" dirty="0" smtClean="0">
                <a:solidFill>
                  <a:srgbClr val="FF0000"/>
                </a:solidFill>
                <a:latin typeface="宋体" panose="02010600030101010101" pitchFamily="2" charset="-122"/>
              </a:rPr>
              <a:t>=30 m/</a:t>
            </a:r>
            <a:r>
              <a:rPr lang="en-US" sz="2000" b="1" dirty="0" err="1" smtClean="0">
                <a:solidFill>
                  <a:srgbClr val="FF0000"/>
                </a:solidFill>
                <a:latin typeface="宋体" panose="02010600030101010101" pitchFamily="2" charset="-122"/>
              </a:rPr>
              <a:t>s,v</a:t>
            </a:r>
            <a:r>
              <a:rPr lang="zh-CN" altLang="en-US" sz="2000" b="1" baseline="-25000" dirty="0" smtClean="0">
                <a:solidFill>
                  <a:srgbClr val="FF0000"/>
                </a:solidFill>
                <a:latin typeface="宋体" panose="02010600030101010101" pitchFamily="2" charset="-122"/>
              </a:rPr>
              <a:t>乙</a:t>
            </a:r>
            <a:r>
              <a:rPr lang="en-US" sz="2000" b="1" dirty="0" smtClean="0">
                <a:solidFill>
                  <a:srgbClr val="FF0000"/>
                </a:solidFill>
                <a:latin typeface="宋体" panose="02010600030101010101" pitchFamily="2" charset="-122"/>
              </a:rPr>
              <a:t>=25 m/s,</a:t>
            </a:r>
            <a:r>
              <a:rPr lang="zh-CN" altLang="en-US" sz="2000" b="1" dirty="0" smtClean="0">
                <a:solidFill>
                  <a:srgbClr val="FF0000"/>
                </a:solidFill>
                <a:latin typeface="宋体" panose="02010600030101010101" pitchFamily="2" charset="-122"/>
              </a:rPr>
              <a:t>由位移和</a:t>
            </a:r>
            <a:r>
              <a:rPr lang="en-US" sz="2000" b="1" dirty="0" smtClean="0">
                <a:solidFill>
                  <a:srgbClr val="FF0000"/>
                </a:solidFill>
                <a:latin typeface="宋体" panose="02010600030101010101" pitchFamily="2" charset="-122"/>
              </a:rPr>
              <a:t>v -t</a:t>
            </a:r>
            <a:r>
              <a:rPr lang="zh-CN" altLang="en-US" sz="2000" b="1" dirty="0" smtClean="0">
                <a:solidFill>
                  <a:srgbClr val="FF0000"/>
                </a:solidFill>
                <a:latin typeface="宋体" panose="02010600030101010101" pitchFamily="2" charset="-122"/>
              </a:rPr>
              <a:t>图象面积对应关系</a:t>
            </a:r>
            <a:r>
              <a:rPr lang="en-US" sz="2000" b="1" dirty="0" smtClean="0">
                <a:solidFill>
                  <a:srgbClr val="FF0000"/>
                </a:solidFill>
                <a:latin typeface="宋体" panose="02010600030101010101" pitchFamily="2" charset="-122"/>
              </a:rPr>
              <a:t>,0~3 s</a:t>
            </a:r>
            <a:r>
              <a:rPr lang="zh-CN" altLang="en-US" sz="2000" b="1" dirty="0" smtClean="0">
                <a:solidFill>
                  <a:srgbClr val="FF0000"/>
                </a:solidFill>
                <a:latin typeface="宋体" panose="02010600030101010101" pitchFamily="2" charset="-122"/>
              </a:rPr>
              <a:t>内位移</a:t>
            </a:r>
            <a:r>
              <a:rPr lang="en-US" sz="2000" b="1" dirty="0" smtClean="0">
                <a:solidFill>
                  <a:srgbClr val="FF0000"/>
                </a:solidFill>
                <a:latin typeface="宋体" panose="02010600030101010101" pitchFamily="2" charset="-122"/>
              </a:rPr>
              <a:t>x</a:t>
            </a:r>
            <a:r>
              <a:rPr lang="zh-CN" altLang="en-US" sz="2000" b="1" baseline="-25000" dirty="0" smtClean="0">
                <a:solidFill>
                  <a:srgbClr val="FF0000"/>
                </a:solidFill>
                <a:latin typeface="宋体" panose="02010600030101010101" pitchFamily="2" charset="-122"/>
              </a:rPr>
              <a:t>甲</a:t>
            </a:r>
            <a:r>
              <a:rPr lang="en-US" sz="2000" b="1" dirty="0" smtClean="0">
                <a:solidFill>
                  <a:srgbClr val="FF0000"/>
                </a:solidFill>
                <a:latin typeface="宋体" panose="02010600030101010101" pitchFamily="2" charset="-122"/>
              </a:rPr>
              <a:t>=45 </a:t>
            </a:r>
            <a:r>
              <a:rPr lang="en-US" sz="2000" b="1" dirty="0" err="1" smtClean="0">
                <a:solidFill>
                  <a:srgbClr val="FF0000"/>
                </a:solidFill>
                <a:latin typeface="宋体" panose="02010600030101010101" pitchFamily="2" charset="-122"/>
              </a:rPr>
              <a:t>m,x</a:t>
            </a:r>
            <a:r>
              <a:rPr lang="zh-CN" altLang="en-US" sz="2000" b="1" baseline="-25000" dirty="0" smtClean="0">
                <a:solidFill>
                  <a:srgbClr val="FF0000"/>
                </a:solidFill>
                <a:latin typeface="宋体" panose="02010600030101010101" pitchFamily="2" charset="-122"/>
              </a:rPr>
              <a:t>乙</a:t>
            </a:r>
            <a:r>
              <a:rPr lang="en-US" sz="2000" b="1" dirty="0" smtClean="0">
                <a:solidFill>
                  <a:srgbClr val="FF0000"/>
                </a:solidFill>
                <a:latin typeface="宋体" panose="02010600030101010101" pitchFamily="2" charset="-122"/>
              </a:rPr>
              <a:t>=52.5 m</a:t>
            </a:r>
            <a:r>
              <a:rPr lang="zh-CN" altLang="en-US" sz="2000" b="1" dirty="0" smtClean="0">
                <a:solidFill>
                  <a:srgbClr val="FF0000"/>
                </a:solidFill>
                <a:latin typeface="宋体" panose="02010600030101010101" pitchFamily="2" charset="-122"/>
              </a:rPr>
              <a:t>。故</a:t>
            </a:r>
            <a:r>
              <a:rPr lang="en-US" sz="2000" b="1" dirty="0" smtClean="0">
                <a:solidFill>
                  <a:srgbClr val="FF0000"/>
                </a:solidFill>
                <a:latin typeface="宋体" panose="02010600030101010101" pitchFamily="2" charset="-122"/>
              </a:rPr>
              <a:t>t=0</a:t>
            </a:r>
            <a:r>
              <a:rPr lang="zh-CN" altLang="en-US" sz="2000" b="1" dirty="0" smtClean="0">
                <a:solidFill>
                  <a:srgbClr val="FF0000"/>
                </a:solidFill>
                <a:latin typeface="宋体" panose="02010600030101010101" pitchFamily="2" charset="-122"/>
              </a:rPr>
              <a:t>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甲、乙相距</a:t>
            </a:r>
            <a:r>
              <a:rPr lang="en-US" sz="2000" b="1" dirty="0" smtClean="0">
                <a:solidFill>
                  <a:srgbClr val="FF0000"/>
                </a:solidFill>
                <a:latin typeface="宋体" panose="02010600030101010101" pitchFamily="2" charset="-122"/>
              </a:rPr>
              <a:t>Δx</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=x</a:t>
            </a:r>
            <a:r>
              <a:rPr lang="zh-CN" altLang="en-US" sz="2000" b="1" baseline="-25000" dirty="0" smtClean="0">
                <a:solidFill>
                  <a:srgbClr val="FF0000"/>
                </a:solidFill>
                <a:latin typeface="宋体" panose="02010600030101010101" pitchFamily="2" charset="-122"/>
              </a:rPr>
              <a:t>乙</a:t>
            </a:r>
            <a:r>
              <a:rPr lang="en-US" sz="2000" b="1" dirty="0" smtClean="0">
                <a:solidFill>
                  <a:srgbClr val="FF0000"/>
                </a:solidFill>
                <a:latin typeface="宋体" panose="02010600030101010101" pitchFamily="2" charset="-122"/>
              </a:rPr>
              <a:t>-x</a:t>
            </a:r>
            <a:r>
              <a:rPr lang="zh-CN" altLang="en-US" sz="2000" b="1" baseline="-25000" dirty="0" smtClean="0">
                <a:solidFill>
                  <a:srgbClr val="FF0000"/>
                </a:solidFill>
                <a:latin typeface="宋体" panose="02010600030101010101" pitchFamily="2" charset="-122"/>
              </a:rPr>
              <a:t>甲</a:t>
            </a:r>
            <a:r>
              <a:rPr lang="en-US" sz="2000" b="1" dirty="0" smtClean="0">
                <a:solidFill>
                  <a:srgbClr val="FF0000"/>
                </a:solidFill>
                <a:latin typeface="宋体" panose="02010600030101010101" pitchFamily="2" charset="-122"/>
              </a:rPr>
              <a:t>=7.5 m,</a:t>
            </a:r>
            <a:r>
              <a:rPr lang="zh-CN" altLang="en-US" sz="2000" b="1" dirty="0" smtClean="0">
                <a:solidFill>
                  <a:srgbClr val="FF0000"/>
                </a:solidFill>
                <a:latin typeface="宋体" panose="02010600030101010101" pitchFamily="2" charset="-122"/>
              </a:rPr>
              <a:t>即甲在乙前方</a:t>
            </a:r>
            <a:r>
              <a:rPr lang="en-US" sz="2000" b="1" dirty="0" smtClean="0">
                <a:solidFill>
                  <a:srgbClr val="FF0000"/>
                </a:solidFill>
                <a:latin typeface="宋体" panose="02010600030101010101" pitchFamily="2" charset="-122"/>
              </a:rPr>
              <a:t>7.5 </a:t>
            </a:r>
            <a:r>
              <a:rPr lang="en-US" sz="2000" b="1" dirty="0" err="1" smtClean="0">
                <a:solidFill>
                  <a:srgbClr val="FF0000"/>
                </a:solidFill>
                <a:latin typeface="宋体" panose="02010600030101010101" pitchFamily="2" charset="-122"/>
              </a:rPr>
              <a:t>m,B</a:t>
            </a:r>
            <a:r>
              <a:rPr lang="zh-CN" altLang="en-US" sz="2000" b="1" dirty="0" smtClean="0">
                <a:solidFill>
                  <a:srgbClr val="FF0000"/>
                </a:solidFill>
                <a:latin typeface="宋体" panose="02010600030101010101" pitchFamily="2" charset="-122"/>
              </a:rPr>
              <a:t>项正确。</a:t>
            </a:r>
            <a:r>
              <a:rPr lang="en-US" sz="2000" b="1" dirty="0" smtClean="0">
                <a:solidFill>
                  <a:srgbClr val="FF0000"/>
                </a:solidFill>
                <a:latin typeface="宋体" panose="02010600030101010101" pitchFamily="2" charset="-122"/>
              </a:rPr>
              <a:t>0~1 s</a:t>
            </a:r>
            <a:r>
              <a:rPr lang="zh-CN" altLang="en-US" sz="2000" b="1" dirty="0" smtClean="0">
                <a:solidFill>
                  <a:srgbClr val="FF0000"/>
                </a:solidFill>
                <a:latin typeface="宋体" panose="02010600030101010101" pitchFamily="2" charset="-122"/>
              </a:rPr>
              <a:t>内</a:t>
            </a:r>
            <a:r>
              <a:rPr lang="en-US" sz="2000" b="1" dirty="0" smtClean="0">
                <a:solidFill>
                  <a:srgbClr val="FF0000"/>
                </a:solidFill>
                <a:latin typeface="宋体" panose="02010600030101010101" pitchFamily="2" charset="-122"/>
              </a:rPr>
              <a:t>, </a:t>
            </a:r>
            <a:endParaRPr lang="en-US" sz="2000" b="1" dirty="0" smtClean="0">
              <a:solidFill>
                <a:srgbClr val="FF0000"/>
              </a:solidFill>
              <a:latin typeface="宋体" panose="02010600030101010101" pitchFamily="2" charset="-122"/>
            </a:endParaRPr>
          </a:p>
          <a:p>
            <a:pPr>
              <a:lnSpc>
                <a:spcPct val="150000"/>
              </a:lnSpc>
            </a:pPr>
            <a:r>
              <a:rPr lang="en-US" altLang="zh-CN" sz="2000" b="1" dirty="0" smtClean="0">
                <a:solidFill>
                  <a:srgbClr val="FF0000"/>
                </a:solidFill>
                <a:latin typeface="宋体" panose="02010600030101010101" pitchFamily="2" charset="-122"/>
              </a:rPr>
              <a:t>                        ,                               ,</a:t>
            </a:r>
            <a:endParaRPr lang="en-US" altLang="zh-CN" sz="2000" b="1" dirty="0" smtClean="0">
              <a:solidFill>
                <a:srgbClr val="FF0000"/>
              </a:solidFill>
              <a:latin typeface="宋体" panose="02010600030101010101" pitchFamily="2" charset="-122"/>
            </a:endParaRPr>
          </a:p>
          <a:p>
            <a:pPr>
              <a:lnSpc>
                <a:spcPct val="150000"/>
              </a:lnSpc>
            </a:pPr>
            <a:r>
              <a:rPr lang="en-US" altLang="zh-CN" sz="2000" b="1" dirty="0" smtClean="0">
                <a:solidFill>
                  <a:srgbClr val="FF0000"/>
                </a:solidFill>
                <a:latin typeface="宋体" panose="02010600030101010101" pitchFamily="2" charset="-122"/>
              </a:rPr>
              <a:t>                       ,</a:t>
            </a:r>
            <a:endParaRPr lang="en-US" altLang="zh-CN"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说明</a:t>
            </a:r>
            <a:r>
              <a:rPr lang="zh-CN" altLang="en-US" sz="2000" b="1" dirty="0" smtClean="0">
                <a:solidFill>
                  <a:srgbClr val="FF0000"/>
                </a:solidFill>
                <a:latin typeface="宋体" panose="02010600030101010101" pitchFamily="2" charset="-122"/>
              </a:rPr>
              <a:t>甲、乙第一次相遇</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C</a:t>
            </a:r>
            <a:r>
              <a:rPr lang="zh-CN" altLang="en-US" sz="2000" b="1" dirty="0" smtClean="0">
                <a:solidFill>
                  <a:srgbClr val="FF0000"/>
                </a:solidFill>
                <a:latin typeface="宋体" panose="02010600030101010101" pitchFamily="2" charset="-122"/>
              </a:rPr>
              <a:t>项错误。甲、乙两次相遇地点之间的距离为</a:t>
            </a:r>
            <a:r>
              <a:rPr lang="en-US" sz="2000" b="1" dirty="0" smtClean="0">
                <a:solidFill>
                  <a:srgbClr val="FF0000"/>
                </a:solidFill>
                <a:latin typeface="宋体" panose="02010600030101010101" pitchFamily="2" charset="-122"/>
              </a:rPr>
              <a:t>x=x</a:t>
            </a:r>
            <a:r>
              <a:rPr lang="zh-CN" altLang="en-US" sz="2000" b="1" baseline="-25000" dirty="0" smtClean="0">
                <a:solidFill>
                  <a:srgbClr val="FF0000"/>
                </a:solidFill>
                <a:latin typeface="宋体" panose="02010600030101010101" pitchFamily="2" charset="-122"/>
              </a:rPr>
              <a:t>甲</a:t>
            </a:r>
            <a:r>
              <a:rPr lang="en-US" sz="2000" b="1" dirty="0" smtClean="0">
                <a:solidFill>
                  <a:srgbClr val="FF0000"/>
                </a:solidFill>
                <a:latin typeface="宋体" panose="02010600030101010101" pitchFamily="2" charset="-122"/>
              </a:rPr>
              <a:t>-x</a:t>
            </a:r>
            <a:r>
              <a:rPr lang="zh-CN" altLang="en-US" sz="2000" b="1" baseline="-25000" dirty="0" smtClean="0">
                <a:solidFill>
                  <a:srgbClr val="FF0000"/>
                </a:solidFill>
                <a:latin typeface="宋体" panose="02010600030101010101" pitchFamily="2" charset="-122"/>
              </a:rPr>
              <a:t>甲</a:t>
            </a:r>
            <a:r>
              <a:rPr lang="en-US" sz="2000" b="1" dirty="0" smtClean="0">
                <a:solidFill>
                  <a:srgbClr val="FF0000"/>
                </a:solidFill>
                <a:latin typeface="宋体" panose="02010600030101010101" pitchFamily="2" charset="-122"/>
              </a:rPr>
              <a:t>'=45 m-5 m=40 m,</a:t>
            </a:r>
            <a:r>
              <a:rPr lang="zh-CN" altLang="en-US" sz="2000" b="1" dirty="0" smtClean="0">
                <a:solidFill>
                  <a:srgbClr val="FF0000"/>
                </a:solidFill>
                <a:latin typeface="宋体" panose="02010600030101010101" pitchFamily="2" charset="-122"/>
              </a:rPr>
              <a:t>所以</a:t>
            </a:r>
            <a:r>
              <a:rPr lang="en-US" sz="2000" b="1" dirty="0" smtClean="0">
                <a:solidFill>
                  <a:srgbClr val="FF0000"/>
                </a:solidFill>
                <a:latin typeface="宋体" panose="02010600030101010101" pitchFamily="2" charset="-122"/>
              </a:rPr>
              <a:t>D</a:t>
            </a:r>
            <a:r>
              <a:rPr lang="zh-CN" altLang="en-US" sz="2000" b="1" dirty="0" smtClean="0">
                <a:solidFill>
                  <a:srgbClr val="FF0000"/>
                </a:solidFill>
                <a:latin typeface="宋体" panose="02010600030101010101" pitchFamily="2" charset="-122"/>
              </a:rPr>
              <a:t>项正确。</a:t>
            </a:r>
            <a:endParaRPr lang="zh-CN" altLang="en-US" sz="2000" b="1" dirty="0">
              <a:solidFill>
                <a:srgbClr val="FF0000"/>
              </a:solidFill>
              <a:latin typeface="宋体" panose="02010600030101010101" pitchFamily="2" charset="-122"/>
            </a:endParaRPr>
          </a:p>
        </p:txBody>
      </p:sp>
      <p:pic>
        <p:nvPicPr>
          <p:cNvPr id="2050" name="Picture 2"/>
          <p:cNvPicPr>
            <a:picLocks noChangeAspect="1" noChangeArrowheads="1"/>
          </p:cNvPicPr>
          <p:nvPr/>
        </p:nvPicPr>
        <p:blipFill>
          <a:blip r:embed="rId1"/>
          <a:srcRect/>
          <a:stretch>
            <a:fillRect/>
          </a:stretch>
        </p:blipFill>
        <p:spPr bwMode="auto">
          <a:xfrm>
            <a:off x="667511" y="4429132"/>
            <a:ext cx="2917868" cy="507107"/>
          </a:xfrm>
          <a:prstGeom prst="rect">
            <a:avLst/>
          </a:prstGeom>
          <a:noFill/>
          <a:ln w="9525">
            <a:noFill/>
            <a:miter lim="800000"/>
            <a:headEnd/>
            <a:tailEnd/>
          </a:ln>
          <a:effectLst/>
        </p:spPr>
      </p:pic>
      <p:pic>
        <p:nvPicPr>
          <p:cNvPr id="2051" name="Picture 3"/>
          <p:cNvPicPr>
            <a:picLocks noChangeAspect="1" noChangeArrowheads="1"/>
          </p:cNvPicPr>
          <p:nvPr/>
        </p:nvPicPr>
        <p:blipFill>
          <a:blip r:embed="rId2"/>
          <a:srcRect/>
          <a:stretch>
            <a:fillRect/>
          </a:stretch>
        </p:blipFill>
        <p:spPr bwMode="auto">
          <a:xfrm>
            <a:off x="3739345" y="4429132"/>
            <a:ext cx="3962425" cy="571504"/>
          </a:xfrm>
          <a:prstGeom prst="rect">
            <a:avLst/>
          </a:prstGeom>
          <a:noFill/>
          <a:ln w="9525">
            <a:noFill/>
            <a:miter lim="800000"/>
            <a:headEnd/>
            <a:tailEnd/>
          </a:ln>
          <a:effectLst/>
        </p:spPr>
      </p:pic>
      <p:pic>
        <p:nvPicPr>
          <p:cNvPr id="2052" name="Picture 4"/>
          <p:cNvPicPr>
            <a:picLocks noChangeAspect="1" noChangeArrowheads="1"/>
          </p:cNvPicPr>
          <p:nvPr/>
        </p:nvPicPr>
        <p:blipFill>
          <a:blip r:embed="rId3"/>
          <a:srcRect/>
          <a:stretch>
            <a:fillRect/>
          </a:stretch>
        </p:blipFill>
        <p:spPr bwMode="auto">
          <a:xfrm>
            <a:off x="667511" y="4929198"/>
            <a:ext cx="2797175" cy="388937"/>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2050"/>
                                        </p:tgtEl>
                                        <p:attrNameLst>
                                          <p:attrName>style.visibility</p:attrName>
                                        </p:attrNameLst>
                                      </p:cBhvr>
                                      <p:to>
                                        <p:strVal val="visible"/>
                                      </p:to>
                                    </p:set>
                                    <p:anim calcmode="lin" valueType="num">
                                      <p:cBhvr additive="base">
                                        <p:cTn id="17" dur="500" fill="hold"/>
                                        <p:tgtEl>
                                          <p:spTgt spid="2050"/>
                                        </p:tgtEl>
                                        <p:attrNameLst>
                                          <p:attrName>ppt_x</p:attrName>
                                        </p:attrNameLst>
                                      </p:cBhvr>
                                      <p:tavLst>
                                        <p:tav tm="0">
                                          <p:val>
                                            <p:strVal val="1+#ppt_w/2"/>
                                          </p:val>
                                        </p:tav>
                                        <p:tav tm="100000">
                                          <p:val>
                                            <p:strVal val="#ppt_x"/>
                                          </p:val>
                                        </p:tav>
                                      </p:tavLst>
                                    </p:anim>
                                    <p:anim calcmode="lin" valueType="num">
                                      <p:cBhvr additive="base">
                                        <p:cTn id="18" dur="500" fill="hold"/>
                                        <p:tgtEl>
                                          <p:spTgt spid="2050"/>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2051"/>
                                        </p:tgtEl>
                                        <p:attrNameLst>
                                          <p:attrName>style.visibility</p:attrName>
                                        </p:attrNameLst>
                                      </p:cBhvr>
                                      <p:to>
                                        <p:strVal val="visible"/>
                                      </p:to>
                                    </p:set>
                                    <p:anim calcmode="lin" valueType="num">
                                      <p:cBhvr additive="base">
                                        <p:cTn id="21" dur="500" fill="hold"/>
                                        <p:tgtEl>
                                          <p:spTgt spid="2051"/>
                                        </p:tgtEl>
                                        <p:attrNameLst>
                                          <p:attrName>ppt_x</p:attrName>
                                        </p:attrNameLst>
                                      </p:cBhvr>
                                      <p:tavLst>
                                        <p:tav tm="0">
                                          <p:val>
                                            <p:strVal val="1+#ppt_w/2"/>
                                          </p:val>
                                        </p:tav>
                                        <p:tav tm="100000">
                                          <p:val>
                                            <p:strVal val="#ppt_x"/>
                                          </p:val>
                                        </p:tav>
                                      </p:tavLst>
                                    </p:anim>
                                    <p:anim calcmode="lin" valueType="num">
                                      <p:cBhvr additive="base">
                                        <p:cTn id="22" dur="500" fill="hold"/>
                                        <p:tgtEl>
                                          <p:spTgt spid="2051"/>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2052"/>
                                        </p:tgtEl>
                                        <p:attrNameLst>
                                          <p:attrName>style.visibility</p:attrName>
                                        </p:attrNameLst>
                                      </p:cBhvr>
                                      <p:to>
                                        <p:strVal val="visible"/>
                                      </p:to>
                                    </p:set>
                                    <p:anim calcmode="lin" valueType="num">
                                      <p:cBhvr additive="base">
                                        <p:cTn id="25" dur="500" fill="hold"/>
                                        <p:tgtEl>
                                          <p:spTgt spid="2052"/>
                                        </p:tgtEl>
                                        <p:attrNameLst>
                                          <p:attrName>ppt_x</p:attrName>
                                        </p:attrNameLst>
                                      </p:cBhvr>
                                      <p:tavLst>
                                        <p:tav tm="0">
                                          <p:val>
                                            <p:strVal val="1+#ppt_w/2"/>
                                          </p:val>
                                        </p:tav>
                                        <p:tav tm="100000">
                                          <p:val>
                                            <p:strVal val="#ppt_x"/>
                                          </p:val>
                                        </p:tav>
                                      </p:tavLst>
                                    </p:anim>
                                    <p:anim calcmode="lin" valueType="num">
                                      <p:cBhvr additive="base">
                                        <p:cTn id="26"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1"/>
          <a:stretch>
            <a:fillRect/>
          </a:stretch>
        </p:blipFill>
        <p:spPr>
          <a:xfrm>
            <a:off x="1321435" y="642620"/>
            <a:ext cx="7729855" cy="260477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133985"/>
            <a:ext cx="9845040" cy="2861310"/>
          </a:xfrm>
          <a:prstGeom prst="rect">
            <a:avLst/>
          </a:prstGeom>
          <a:noFill/>
        </p:spPr>
        <p:txBody>
          <a:bodyPr wrap="square" rtlCol="0">
            <a:spAutoFit/>
          </a:bodyPr>
          <a:lstStyle/>
          <a:p>
            <a:pPr>
              <a:lnSpc>
                <a:spcPct val="150000"/>
              </a:lnSpc>
            </a:pPr>
            <a:r>
              <a:rPr lang="zh-CN" altLang="en-US" sz="2000" b="1" dirty="0">
                <a:solidFill>
                  <a:schemeClr val="tx1"/>
                </a:solidFill>
              </a:rPr>
              <a:t>典例  2(2015·广东卷13题,单选)甲、乙两人同时同地出发骑自行车做直线运动,前1小时内的位移—时间图象如图所示。下列表述正确的是(　　)</a:t>
            </a:r>
            <a:endParaRPr lang="zh-CN" altLang="en-US" sz="2000" b="1" dirty="0">
              <a:solidFill>
                <a:schemeClr val="tx1"/>
              </a:solidFill>
            </a:endParaRPr>
          </a:p>
          <a:p>
            <a:pPr>
              <a:lnSpc>
                <a:spcPct val="150000"/>
              </a:lnSpc>
            </a:pPr>
            <a:r>
              <a:rPr lang="zh-CN" altLang="en-US" sz="2000" b="1" dirty="0">
                <a:solidFill>
                  <a:schemeClr val="tx1"/>
                </a:solidFill>
              </a:rPr>
              <a:t>A.0.2~0.5小时内,甲的加速度比乙的大</a:t>
            </a:r>
            <a:endParaRPr lang="zh-CN" altLang="en-US" sz="2000" b="1" dirty="0">
              <a:solidFill>
                <a:schemeClr val="tx1"/>
              </a:solidFill>
            </a:endParaRPr>
          </a:p>
          <a:p>
            <a:pPr>
              <a:lnSpc>
                <a:spcPct val="150000"/>
              </a:lnSpc>
            </a:pPr>
            <a:r>
              <a:rPr lang="zh-CN" altLang="en-US" sz="2000" b="1" dirty="0">
                <a:solidFill>
                  <a:schemeClr val="tx1"/>
                </a:solidFill>
              </a:rPr>
              <a:t>B.0.2~0.5小时内,甲的速度比乙的大</a:t>
            </a:r>
            <a:endParaRPr lang="zh-CN" altLang="en-US" sz="2000" b="1" dirty="0">
              <a:solidFill>
                <a:schemeClr val="tx1"/>
              </a:solidFill>
            </a:endParaRPr>
          </a:p>
          <a:p>
            <a:pPr>
              <a:lnSpc>
                <a:spcPct val="150000"/>
              </a:lnSpc>
            </a:pPr>
            <a:r>
              <a:rPr lang="zh-CN" altLang="en-US" sz="2000" b="1" dirty="0">
                <a:solidFill>
                  <a:schemeClr val="tx1"/>
                </a:solidFill>
              </a:rPr>
              <a:t>C.0.6~0.8小时内,甲的位移比乙的小</a:t>
            </a:r>
            <a:endParaRPr lang="zh-CN" altLang="en-US" sz="2000" b="1" dirty="0">
              <a:solidFill>
                <a:schemeClr val="tx1"/>
              </a:solidFill>
            </a:endParaRPr>
          </a:p>
          <a:p>
            <a:pPr>
              <a:lnSpc>
                <a:spcPct val="150000"/>
              </a:lnSpc>
            </a:pPr>
            <a:r>
              <a:rPr lang="zh-CN" altLang="en-US" sz="2000" b="1" dirty="0">
                <a:solidFill>
                  <a:schemeClr val="tx1"/>
                </a:solidFill>
              </a:rPr>
              <a:t>D.0.8小时内,甲、乙骑行的路程相等</a:t>
            </a:r>
            <a:endParaRPr lang="zh-CN" altLang="en-US" sz="2000" b="1" dirty="0">
              <a:solidFill>
                <a:schemeClr val="tx1"/>
              </a:solidFill>
            </a:endParaRPr>
          </a:p>
        </p:txBody>
      </p:sp>
      <p:pic>
        <p:nvPicPr>
          <p:cNvPr id="112" name="GZWL53.eps" descr="id:2147493920;FounderCES"/>
          <p:cNvPicPr>
            <a:picLocks noChangeAspect="1"/>
          </p:cNvPicPr>
          <p:nvPr/>
        </p:nvPicPr>
        <p:blipFill>
          <a:blip r:embed="rId1"/>
          <a:stretch>
            <a:fillRect/>
          </a:stretch>
        </p:blipFill>
        <p:spPr>
          <a:xfrm>
            <a:off x="6225540" y="1360805"/>
            <a:ext cx="2378710" cy="1962150"/>
          </a:xfrm>
          <a:prstGeom prst="rect">
            <a:avLst/>
          </a:prstGeom>
        </p:spPr>
      </p:pic>
      <p:sp>
        <p:nvSpPr>
          <p:cNvPr id="5" name="TextBox 4"/>
          <p:cNvSpPr txBox="1"/>
          <p:nvPr/>
        </p:nvSpPr>
        <p:spPr>
          <a:xfrm>
            <a:off x="6239675" y="714356"/>
            <a:ext cx="114300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B</a:t>
            </a:r>
            <a:endParaRPr lang="zh-CN" altLang="en-US" sz="2000" b="1" dirty="0">
              <a:solidFill>
                <a:srgbClr val="FF0000"/>
              </a:solidFill>
              <a:latin typeface="宋体" panose="02010600030101010101" pitchFamily="2" charset="-122"/>
            </a:endParaRPr>
          </a:p>
        </p:txBody>
      </p:sp>
      <p:sp>
        <p:nvSpPr>
          <p:cNvPr id="6" name="TextBox 5"/>
          <p:cNvSpPr txBox="1"/>
          <p:nvPr/>
        </p:nvSpPr>
        <p:spPr>
          <a:xfrm>
            <a:off x="524635" y="3490968"/>
            <a:ext cx="9644130" cy="1866858"/>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题图为</a:t>
            </a:r>
            <a:r>
              <a:rPr lang="en-US" sz="2000" b="1" dirty="0" smtClean="0">
                <a:solidFill>
                  <a:srgbClr val="FF0000"/>
                </a:solidFill>
                <a:latin typeface="宋体" panose="02010600030101010101" pitchFamily="2" charset="-122"/>
              </a:rPr>
              <a:t>s-t</a:t>
            </a:r>
            <a:r>
              <a:rPr lang="zh-CN" altLang="en-US" sz="2000" b="1" dirty="0" smtClean="0">
                <a:solidFill>
                  <a:srgbClr val="FF0000"/>
                </a:solidFill>
                <a:latin typeface="宋体" panose="02010600030101010101" pitchFamily="2" charset="-122"/>
              </a:rPr>
              <a:t>图象</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图象的斜率表示速度。根据图象可知</a:t>
            </a:r>
            <a:r>
              <a:rPr lang="en-US" sz="2000" b="1" dirty="0" smtClean="0">
                <a:solidFill>
                  <a:srgbClr val="FF0000"/>
                </a:solidFill>
                <a:latin typeface="宋体" panose="02010600030101010101" pitchFamily="2" charset="-122"/>
              </a:rPr>
              <a:t>0.2~0.5</a:t>
            </a:r>
            <a:r>
              <a:rPr lang="zh-CN" altLang="en-US" sz="2000" b="1" dirty="0" smtClean="0">
                <a:solidFill>
                  <a:srgbClr val="FF0000"/>
                </a:solidFill>
                <a:latin typeface="宋体" panose="02010600030101010101" pitchFamily="2" charset="-122"/>
              </a:rPr>
              <a:t>小时内</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甲、乙都做匀速直线运动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加速度都为</a:t>
            </a:r>
            <a:r>
              <a:rPr lang="en-US" sz="2000" b="1" dirty="0" smtClean="0">
                <a:solidFill>
                  <a:srgbClr val="FF0000"/>
                </a:solidFill>
                <a:latin typeface="宋体" panose="02010600030101010101" pitchFamily="2" charset="-122"/>
              </a:rPr>
              <a:t>0,</a:t>
            </a:r>
            <a:r>
              <a:rPr lang="zh-CN" altLang="en-US" sz="2000" b="1" dirty="0" smtClean="0">
                <a:solidFill>
                  <a:srgbClr val="FF0000"/>
                </a:solidFill>
                <a:latin typeface="宋体" panose="02010600030101010101" pitchFamily="2" charset="-122"/>
              </a:rPr>
              <a:t>甲的斜率比乙大</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所以甲的速度大于乙的速度</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错误</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正确</a:t>
            </a:r>
            <a:r>
              <a:rPr lang="en-US" sz="2000" b="1" dirty="0" smtClean="0">
                <a:solidFill>
                  <a:srgbClr val="FF0000"/>
                </a:solidFill>
                <a:latin typeface="宋体" panose="02010600030101010101" pitchFamily="2" charset="-122"/>
              </a:rPr>
              <a:t>;0.6~0.8</a:t>
            </a:r>
            <a:r>
              <a:rPr lang="zh-CN" altLang="en-US" sz="2000" b="1" dirty="0" smtClean="0">
                <a:solidFill>
                  <a:srgbClr val="FF0000"/>
                </a:solidFill>
                <a:latin typeface="宋体" panose="02010600030101010101" pitchFamily="2" charset="-122"/>
              </a:rPr>
              <a:t>小时内</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甲的位移是</a:t>
            </a:r>
            <a:r>
              <a:rPr lang="en-US" sz="2000" b="1" dirty="0" smtClean="0">
                <a:solidFill>
                  <a:srgbClr val="FF0000"/>
                </a:solidFill>
                <a:latin typeface="宋体" panose="02010600030101010101" pitchFamily="2" charset="-122"/>
              </a:rPr>
              <a:t>-5 km,</a:t>
            </a:r>
            <a:r>
              <a:rPr lang="zh-CN" altLang="en-US" sz="2000" b="1" dirty="0" smtClean="0">
                <a:solidFill>
                  <a:srgbClr val="FF0000"/>
                </a:solidFill>
                <a:latin typeface="宋体" panose="02010600030101010101" pitchFamily="2" charset="-122"/>
              </a:rPr>
              <a:t>乙的位移是</a:t>
            </a:r>
            <a:r>
              <a:rPr lang="en-US" sz="2000" b="1" dirty="0" smtClean="0">
                <a:solidFill>
                  <a:srgbClr val="FF0000"/>
                </a:solidFill>
                <a:latin typeface="宋体" panose="02010600030101010101" pitchFamily="2" charset="-122"/>
              </a:rPr>
              <a:t>-3 </a:t>
            </a:r>
            <a:r>
              <a:rPr lang="en-US" sz="2000" b="1" dirty="0" err="1" smtClean="0">
                <a:solidFill>
                  <a:srgbClr val="FF0000"/>
                </a:solidFill>
                <a:latin typeface="宋体" panose="02010600030101010101" pitchFamily="2" charset="-122"/>
              </a:rPr>
              <a:t>km,C</a:t>
            </a:r>
            <a:r>
              <a:rPr lang="zh-CN" altLang="en-US" sz="2000" b="1" dirty="0" smtClean="0">
                <a:solidFill>
                  <a:srgbClr val="FF0000"/>
                </a:solidFill>
                <a:latin typeface="宋体" panose="02010600030101010101" pitchFamily="2" charset="-122"/>
              </a:rPr>
              <a:t>错误</a:t>
            </a:r>
            <a:r>
              <a:rPr lang="en-US" sz="2000" b="1" dirty="0" smtClean="0">
                <a:solidFill>
                  <a:srgbClr val="FF0000"/>
                </a:solidFill>
                <a:latin typeface="宋体" panose="02010600030101010101" pitchFamily="2" charset="-122"/>
              </a:rPr>
              <a:t>;0.8</a:t>
            </a:r>
            <a:r>
              <a:rPr lang="zh-CN" altLang="en-US" sz="2000" b="1" dirty="0" smtClean="0">
                <a:solidFill>
                  <a:srgbClr val="FF0000"/>
                </a:solidFill>
                <a:latin typeface="宋体" panose="02010600030101010101" pitchFamily="2" charset="-122"/>
              </a:rPr>
              <a:t>小时内甲、乙的位移相同</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但是路程不一样</a:t>
            </a:r>
            <a:r>
              <a:rPr lang="en-US" sz="2000" b="1" dirty="0" smtClean="0">
                <a:solidFill>
                  <a:srgbClr val="FF0000"/>
                </a:solidFill>
                <a:latin typeface="宋体" panose="02010600030101010101" pitchFamily="2" charset="-122"/>
              </a:rPr>
              <a:t>,D</a:t>
            </a:r>
            <a:r>
              <a:rPr lang="zh-CN" altLang="en-US" sz="2000" b="1" dirty="0" smtClean="0">
                <a:solidFill>
                  <a:srgbClr val="FF0000"/>
                </a:solidFill>
                <a:latin typeface="宋体" panose="02010600030101010101" pitchFamily="2" charset="-122"/>
              </a:rPr>
              <a:t>错误。</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571625" y="677545"/>
            <a:ext cx="7479030" cy="4312285"/>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133985"/>
            <a:ext cx="9845040" cy="2861310"/>
          </a:xfrm>
          <a:prstGeom prst="rect">
            <a:avLst/>
          </a:prstGeom>
          <a:noFill/>
        </p:spPr>
        <p:txBody>
          <a:bodyPr wrap="square" rtlCol="0">
            <a:spAutoFit/>
          </a:bodyPr>
          <a:lstStyle/>
          <a:p>
            <a:pPr>
              <a:lnSpc>
                <a:spcPct val="150000"/>
              </a:lnSpc>
            </a:pPr>
            <a:r>
              <a:rPr lang="zh-CN" altLang="en-US" sz="2000" b="1" dirty="0">
                <a:solidFill>
                  <a:schemeClr val="tx1"/>
                </a:solidFill>
              </a:rPr>
              <a:t>2.作图和用图</a:t>
            </a:r>
            <a:endParaRPr lang="zh-CN" altLang="en-US" sz="2000" b="1" dirty="0">
              <a:solidFill>
                <a:schemeClr val="tx1"/>
              </a:solidFill>
            </a:endParaRPr>
          </a:p>
          <a:p>
            <a:pPr>
              <a:lnSpc>
                <a:spcPct val="150000"/>
              </a:lnSpc>
            </a:pPr>
            <a:r>
              <a:rPr lang="zh-CN" altLang="en-US" sz="2000" b="1" dirty="0">
                <a:solidFill>
                  <a:schemeClr val="tx1"/>
                </a:solidFill>
              </a:rPr>
              <a:t>典例   3(单选)甲、乙、丙三辆汽车以相同速度同时经过某一路标,从此时开始甲车一直做匀速直线运动;乙车先加速后减速;丙车先减速后加速。它们经过下一个路标时速度又相同,则最先通过下一个路标的是(　　)　　　　　 　　　　　 　　　　　 </a:t>
            </a:r>
            <a:endParaRPr lang="zh-CN" altLang="en-US" sz="2000" b="1" dirty="0">
              <a:solidFill>
                <a:schemeClr val="tx1"/>
              </a:solidFill>
            </a:endParaRPr>
          </a:p>
          <a:p>
            <a:pPr>
              <a:lnSpc>
                <a:spcPct val="150000"/>
              </a:lnSpc>
            </a:pPr>
            <a:r>
              <a:rPr lang="zh-CN" altLang="en-US" sz="2000" b="1" dirty="0">
                <a:solidFill>
                  <a:schemeClr val="tx1"/>
                </a:solidFill>
              </a:rPr>
              <a:t>A.甲车	               B.乙车</a:t>
            </a:r>
            <a:endParaRPr lang="zh-CN" altLang="en-US" sz="2000" b="1" dirty="0">
              <a:solidFill>
                <a:schemeClr val="tx1"/>
              </a:solidFill>
            </a:endParaRPr>
          </a:p>
          <a:p>
            <a:pPr>
              <a:lnSpc>
                <a:spcPct val="150000"/>
              </a:lnSpc>
            </a:pPr>
            <a:r>
              <a:rPr lang="zh-CN" altLang="en-US" sz="2000" b="1" dirty="0">
                <a:solidFill>
                  <a:schemeClr val="tx1"/>
                </a:solidFill>
              </a:rPr>
              <a:t>C.丙车	               D.条件不足,无法判断</a:t>
            </a:r>
            <a:endParaRPr lang="zh-CN" altLang="en-US" sz="2000" b="1" dirty="0">
              <a:solidFill>
                <a:schemeClr val="tx1"/>
              </a:solidFill>
            </a:endParaRPr>
          </a:p>
        </p:txBody>
      </p:sp>
      <p:sp>
        <p:nvSpPr>
          <p:cNvPr id="3" name="TextBox 2"/>
          <p:cNvSpPr txBox="1"/>
          <p:nvPr/>
        </p:nvSpPr>
        <p:spPr>
          <a:xfrm>
            <a:off x="4310849" y="1600130"/>
            <a:ext cx="114300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B</a:t>
            </a:r>
            <a:endParaRPr lang="zh-CN" altLang="en-US" sz="2000" b="1" dirty="0">
              <a:solidFill>
                <a:srgbClr val="FF0000"/>
              </a:solidFill>
              <a:latin typeface="宋体" panose="02010600030101010101" pitchFamily="2" charset="-122"/>
            </a:endParaRPr>
          </a:p>
        </p:txBody>
      </p:sp>
      <p:pic>
        <p:nvPicPr>
          <p:cNvPr id="5" name="GZWL54.eps" descr="id:2147495761;FounderCES"/>
          <p:cNvPicPr/>
          <p:nvPr/>
        </p:nvPicPr>
        <p:blipFill>
          <a:blip r:embed="rId1"/>
          <a:stretch>
            <a:fillRect/>
          </a:stretch>
        </p:blipFill>
        <p:spPr>
          <a:xfrm>
            <a:off x="6882617" y="2071678"/>
            <a:ext cx="1928826" cy="1428760"/>
          </a:xfrm>
          <a:prstGeom prst="rect">
            <a:avLst/>
          </a:prstGeom>
        </p:spPr>
      </p:pic>
      <p:sp>
        <p:nvSpPr>
          <p:cNvPr id="6" name="TextBox 5"/>
          <p:cNvSpPr txBox="1"/>
          <p:nvPr/>
        </p:nvSpPr>
        <p:spPr>
          <a:xfrm>
            <a:off x="524635" y="3528956"/>
            <a:ext cx="9501254" cy="1405193"/>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依题意作出三辆汽车的</a:t>
            </a:r>
            <a:r>
              <a:rPr lang="en-US" sz="2000" b="1" dirty="0" smtClean="0">
                <a:solidFill>
                  <a:srgbClr val="FF0000"/>
                </a:solidFill>
                <a:latin typeface="宋体" panose="02010600030101010101" pitchFamily="2" charset="-122"/>
              </a:rPr>
              <a:t>v-t</a:t>
            </a:r>
            <a:r>
              <a:rPr lang="zh-CN" altLang="en-US" sz="2000" b="1" dirty="0" smtClean="0">
                <a:solidFill>
                  <a:srgbClr val="FF0000"/>
                </a:solidFill>
                <a:latin typeface="宋体" panose="02010600030101010101" pitchFamily="2" charset="-122"/>
              </a:rPr>
              <a:t>图象</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如右图所示。图线下方所围成的面积表示三辆汽车的位移</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由几何知识知</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三条图线与时间轴所包围的面积要相等</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且三者始末的速度相等。由图象可知</a:t>
            </a:r>
            <a:r>
              <a:rPr lang="en-US" sz="2000" b="1" dirty="0" smtClean="0">
                <a:solidFill>
                  <a:srgbClr val="FF0000"/>
                </a:solidFill>
                <a:latin typeface="宋体" panose="02010600030101010101" pitchFamily="2" charset="-122"/>
              </a:rPr>
              <a:t>t</a:t>
            </a:r>
            <a:r>
              <a:rPr lang="zh-CN" altLang="en-US" sz="2000" b="1" baseline="-25000" dirty="0" smtClean="0">
                <a:solidFill>
                  <a:srgbClr val="FF0000"/>
                </a:solidFill>
                <a:latin typeface="宋体" panose="02010600030101010101" pitchFamily="2" charset="-122"/>
              </a:rPr>
              <a:t>乙</a:t>
            </a:r>
            <a:r>
              <a:rPr lang="en-US" sz="2000" b="1" dirty="0" smtClean="0">
                <a:solidFill>
                  <a:srgbClr val="FF0000"/>
                </a:solidFill>
                <a:latin typeface="宋体" panose="02010600030101010101" pitchFamily="2" charset="-122"/>
              </a:rPr>
              <a:t>&lt;t</a:t>
            </a:r>
            <a:r>
              <a:rPr lang="zh-CN" altLang="en-US" sz="2000" b="1" baseline="-25000" dirty="0" smtClean="0">
                <a:solidFill>
                  <a:srgbClr val="FF0000"/>
                </a:solidFill>
                <a:latin typeface="宋体" panose="02010600030101010101" pitchFamily="2" charset="-122"/>
              </a:rPr>
              <a:t>甲</a:t>
            </a:r>
            <a:r>
              <a:rPr lang="en-US" sz="2000" b="1" dirty="0" smtClean="0">
                <a:solidFill>
                  <a:srgbClr val="FF0000"/>
                </a:solidFill>
                <a:latin typeface="宋体" panose="02010600030101010101" pitchFamily="2" charset="-122"/>
              </a:rPr>
              <a:t>&lt;t</a:t>
            </a:r>
            <a:r>
              <a:rPr lang="zh-CN" altLang="en-US" sz="2000" b="1" baseline="-25000" dirty="0" smtClean="0">
                <a:solidFill>
                  <a:srgbClr val="FF0000"/>
                </a:solidFill>
                <a:latin typeface="宋体" panose="02010600030101010101" pitchFamily="2" charset="-122"/>
              </a:rPr>
              <a:t>丙</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306830" y="688975"/>
            <a:ext cx="7475220" cy="3319780"/>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nvGraphicFramePr>
        <p:xfrm>
          <a:off x="1291590" y="960120"/>
          <a:ext cx="8009890" cy="758825"/>
        </p:xfrm>
        <a:graphic>
          <a:graphicData uri="http://schemas.openxmlformats.org/drawingml/2006/table">
            <a:tbl>
              <a:tblPr firstRow="1" bandRow="1">
                <a:tableStyleId>{5940675A-B579-460E-94D1-54222C63F5DA}</a:tableStyleId>
              </a:tblPr>
              <a:tblGrid>
                <a:gridCol w="1918335"/>
                <a:gridCol w="6091555"/>
              </a:tblGrid>
              <a:tr h="758825">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微题二</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追及相遇问题研究</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377825" y="1999615"/>
            <a:ext cx="9845040" cy="1938020"/>
          </a:xfrm>
          <a:prstGeom prst="rect">
            <a:avLst/>
          </a:prstGeom>
          <a:noFill/>
        </p:spPr>
        <p:txBody>
          <a:bodyPr wrap="square" rtlCol="0">
            <a:spAutoFit/>
          </a:bodyPr>
          <a:lstStyle/>
          <a:p>
            <a:pPr>
              <a:lnSpc>
                <a:spcPct val="150000"/>
              </a:lnSpc>
            </a:pPr>
            <a:r>
              <a:rPr lang="zh-CN" altLang="en-US" sz="2000" b="1">
                <a:solidFill>
                  <a:schemeClr val="tx1"/>
                </a:solidFill>
              </a:rPr>
              <a:t>1.匀速追匀加速</a:t>
            </a:r>
            <a:endParaRPr lang="zh-CN" altLang="en-US" sz="2000" b="1">
              <a:solidFill>
                <a:schemeClr val="tx1"/>
              </a:solidFill>
            </a:endParaRPr>
          </a:p>
          <a:p>
            <a:pPr>
              <a:lnSpc>
                <a:spcPct val="150000"/>
              </a:lnSpc>
            </a:pPr>
            <a:r>
              <a:rPr lang="zh-CN" altLang="en-US" sz="2000" b="1">
                <a:solidFill>
                  <a:schemeClr val="tx1"/>
                </a:solidFill>
              </a:rPr>
              <a:t>典例    4汽车从静止开始以a=1 m/s</a:t>
            </a:r>
            <a:r>
              <a:rPr lang="zh-CN" altLang="en-US" sz="2000" b="1" baseline="30000">
                <a:solidFill>
                  <a:schemeClr val="tx1"/>
                </a:solidFill>
                <a:uFillTx/>
              </a:rPr>
              <a:t>2</a:t>
            </a:r>
            <a:r>
              <a:rPr lang="zh-CN" altLang="en-US" sz="2000" b="1">
                <a:solidFill>
                  <a:schemeClr val="tx1"/>
                </a:solidFill>
              </a:rPr>
              <a:t>的加速度前进,相距汽车x</a:t>
            </a:r>
            <a:r>
              <a:rPr lang="zh-CN" altLang="en-US" sz="2000" b="1" baseline="-25000">
                <a:solidFill>
                  <a:schemeClr val="tx1"/>
                </a:solidFill>
                <a:uFillTx/>
              </a:rPr>
              <a:t>0</a:t>
            </a:r>
            <a:r>
              <a:rPr lang="zh-CN" altLang="en-US" sz="2000" b="1">
                <a:solidFill>
                  <a:schemeClr val="tx1"/>
                </a:solidFill>
              </a:rPr>
              <a:t>=25 m处,与车运动方向相同的某人同时开始以v=6 m/s的速度匀速追赶汽车,问人能否追上?若不能追上,求人与汽车间的最小距离。</a:t>
            </a:r>
            <a:endParaRPr lang="zh-CN" altLang="en-US" sz="2000" b="1">
              <a:solidFill>
                <a:schemeClr val="tx1"/>
              </a:solidFill>
            </a:endParaRPr>
          </a:p>
        </p:txBody>
      </p:sp>
      <p:sp>
        <p:nvSpPr>
          <p:cNvPr id="5" name="TextBox 4"/>
          <p:cNvSpPr txBox="1"/>
          <p:nvPr/>
        </p:nvSpPr>
        <p:spPr>
          <a:xfrm>
            <a:off x="596073" y="3929066"/>
            <a:ext cx="9429816" cy="240065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作汽车与人开始运动时草图如图甲所示</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之后的运动作</a:t>
            </a:r>
            <a:r>
              <a:rPr lang="en-US" sz="2000" b="1" dirty="0" smtClean="0">
                <a:solidFill>
                  <a:srgbClr val="FF0000"/>
                </a:solidFill>
                <a:latin typeface="宋体" panose="02010600030101010101" pitchFamily="2" charset="-122"/>
              </a:rPr>
              <a:t>v-t</a:t>
            </a:r>
            <a:r>
              <a:rPr lang="zh-CN" altLang="en-US" sz="2000" b="1" dirty="0" smtClean="0">
                <a:solidFill>
                  <a:srgbClr val="FF0000"/>
                </a:solidFill>
                <a:latin typeface="宋体" panose="02010600030101010101" pitchFamily="2" charset="-122"/>
              </a:rPr>
              <a:t>图象如图乙所示。</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由图乙可看出</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两者速度相等时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运动的位移差最大。</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a:t>
            </a:r>
            <a:r>
              <a:rPr lang="en-US" sz="2000" b="1" dirty="0" smtClean="0">
                <a:solidFill>
                  <a:srgbClr val="FF0000"/>
                </a:solidFill>
                <a:latin typeface="宋体" panose="02010600030101010101" pitchFamily="2" charset="-122"/>
              </a:rPr>
              <a:t>v=at,</a:t>
            </a:r>
            <a:r>
              <a:rPr lang="zh-CN" altLang="en-US" sz="2000" b="1" dirty="0" smtClean="0">
                <a:solidFill>
                  <a:srgbClr val="FF0000"/>
                </a:solidFill>
                <a:latin typeface="宋体" panose="02010600030101010101" pitchFamily="2" charset="-122"/>
              </a:rPr>
              <a:t>得</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位移</a:t>
            </a:r>
            <a:r>
              <a:rPr lang="zh-CN" altLang="en-US" sz="2000" b="1" dirty="0" smtClean="0">
                <a:solidFill>
                  <a:srgbClr val="FF0000"/>
                </a:solidFill>
                <a:latin typeface="宋体" panose="02010600030101010101" pitchFamily="2" charset="-122"/>
              </a:rPr>
              <a:t>差</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由于</a:t>
            </a:r>
            <a:r>
              <a:rPr lang="en-US" sz="2000" b="1" dirty="0" err="1" smtClean="0">
                <a:solidFill>
                  <a:srgbClr val="FF0000"/>
                </a:solidFill>
                <a:latin typeface="宋体" panose="02010600030101010101" pitchFamily="2" charset="-122"/>
              </a:rPr>
              <a:t>Δx</a:t>
            </a:r>
            <a:r>
              <a:rPr lang="en-US" sz="2000" b="1" dirty="0" smtClean="0">
                <a:solidFill>
                  <a:srgbClr val="FF0000"/>
                </a:solidFill>
                <a:latin typeface="宋体" panose="02010600030101010101" pitchFamily="2" charset="-122"/>
              </a:rPr>
              <a:t>&lt;x</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所以人追不上汽车</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那么人与汽车的最小距离为</a:t>
            </a:r>
            <a:r>
              <a:rPr lang="en-US" sz="2000" b="1" dirty="0" err="1" smtClean="0">
                <a:solidFill>
                  <a:srgbClr val="FF0000"/>
                </a:solidFill>
                <a:latin typeface="宋体" panose="02010600030101010101" pitchFamily="2" charset="-122"/>
              </a:rPr>
              <a:t>x</a:t>
            </a:r>
            <a:r>
              <a:rPr lang="en-US" sz="2000" b="1" baseline="-25000" dirty="0" err="1" smtClean="0">
                <a:solidFill>
                  <a:srgbClr val="FF0000"/>
                </a:solidFill>
                <a:latin typeface="宋体" panose="02010600030101010101" pitchFamily="2" charset="-122"/>
              </a:rPr>
              <a:t>min</a:t>
            </a:r>
            <a:r>
              <a:rPr lang="en-US" sz="2000" b="1" dirty="0" smtClean="0">
                <a:solidFill>
                  <a:srgbClr val="FF0000"/>
                </a:solidFill>
                <a:latin typeface="宋体" panose="02010600030101010101" pitchFamily="2" charset="-122"/>
              </a:rPr>
              <a:t>=x</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-Δx=7 m</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6" name="GZWL55.eps" descr="id:2147495768;FounderCES"/>
          <p:cNvPicPr/>
          <p:nvPr/>
        </p:nvPicPr>
        <p:blipFill>
          <a:blip r:embed="rId1"/>
          <a:stretch>
            <a:fillRect/>
          </a:stretch>
        </p:blipFill>
        <p:spPr>
          <a:xfrm>
            <a:off x="4239411" y="4857760"/>
            <a:ext cx="2500330" cy="1071570"/>
          </a:xfrm>
          <a:prstGeom prst="rect">
            <a:avLst/>
          </a:prstGeom>
        </p:spPr>
      </p:pic>
      <p:pic>
        <p:nvPicPr>
          <p:cNvPr id="7" name="GZWL55a.eps" descr="id:2147495775;FounderCES"/>
          <p:cNvPicPr/>
          <p:nvPr/>
        </p:nvPicPr>
        <p:blipFill>
          <a:blip r:embed="rId2" cstate="print"/>
          <a:stretch>
            <a:fillRect/>
          </a:stretch>
        </p:blipFill>
        <p:spPr>
          <a:xfrm>
            <a:off x="7096931" y="4500570"/>
            <a:ext cx="1928826" cy="1357322"/>
          </a:xfrm>
          <a:prstGeom prst="rect">
            <a:avLst/>
          </a:prstGeom>
        </p:spPr>
      </p:pic>
      <p:pic>
        <p:nvPicPr>
          <p:cNvPr id="4098" name="Picture 2"/>
          <p:cNvPicPr>
            <a:picLocks noChangeAspect="1" noChangeArrowheads="1"/>
          </p:cNvPicPr>
          <p:nvPr/>
        </p:nvPicPr>
        <p:blipFill>
          <a:blip r:embed="rId3"/>
          <a:srcRect/>
          <a:stretch>
            <a:fillRect/>
          </a:stretch>
        </p:blipFill>
        <p:spPr bwMode="auto">
          <a:xfrm>
            <a:off x="1953395" y="4929198"/>
            <a:ext cx="928694" cy="433297"/>
          </a:xfrm>
          <a:prstGeom prst="rect">
            <a:avLst/>
          </a:prstGeom>
          <a:noFill/>
          <a:ln w="9525">
            <a:noFill/>
            <a:miter lim="800000"/>
            <a:headEnd/>
            <a:tailEnd/>
          </a:ln>
          <a:effectLst/>
        </p:spPr>
      </p:pic>
      <p:pic>
        <p:nvPicPr>
          <p:cNvPr id="4099" name="Picture 3"/>
          <p:cNvPicPr>
            <a:picLocks noChangeAspect="1" noChangeArrowheads="1"/>
          </p:cNvPicPr>
          <p:nvPr/>
        </p:nvPicPr>
        <p:blipFill>
          <a:blip r:embed="rId4"/>
          <a:srcRect/>
          <a:stretch>
            <a:fillRect/>
          </a:stretch>
        </p:blipFill>
        <p:spPr bwMode="auto">
          <a:xfrm>
            <a:off x="1524767" y="5438482"/>
            <a:ext cx="2000264" cy="41941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additive="base">
                                        <p:cTn id="11" dur="500" fill="hold"/>
                                        <p:tgtEl>
                                          <p:spTgt spid="4098"/>
                                        </p:tgtEl>
                                        <p:attrNameLst>
                                          <p:attrName>ppt_x</p:attrName>
                                        </p:attrNameLst>
                                      </p:cBhvr>
                                      <p:tavLst>
                                        <p:tav tm="0">
                                          <p:val>
                                            <p:strVal val="1+#ppt_w/2"/>
                                          </p:val>
                                        </p:tav>
                                        <p:tav tm="100000">
                                          <p:val>
                                            <p:strVal val="#ppt_x"/>
                                          </p:val>
                                        </p:tav>
                                      </p:tavLst>
                                    </p:anim>
                                    <p:anim calcmode="lin" valueType="num">
                                      <p:cBhvr additive="base">
                                        <p:cTn id="12" dur="500" fill="hold"/>
                                        <p:tgtEl>
                                          <p:spTgt spid="409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4099"/>
                                        </p:tgtEl>
                                        <p:attrNameLst>
                                          <p:attrName>style.visibility</p:attrName>
                                        </p:attrNameLst>
                                      </p:cBhvr>
                                      <p:to>
                                        <p:strVal val="visible"/>
                                      </p:to>
                                    </p:set>
                                    <p:anim calcmode="lin" valueType="num">
                                      <p:cBhvr additive="base">
                                        <p:cTn id="15" dur="500" fill="hold"/>
                                        <p:tgtEl>
                                          <p:spTgt spid="4099"/>
                                        </p:tgtEl>
                                        <p:attrNameLst>
                                          <p:attrName>ppt_x</p:attrName>
                                        </p:attrNameLst>
                                      </p:cBhvr>
                                      <p:tavLst>
                                        <p:tav tm="0">
                                          <p:val>
                                            <p:strVal val="1+#ppt_w/2"/>
                                          </p:val>
                                        </p:tav>
                                        <p:tav tm="100000">
                                          <p:val>
                                            <p:strVal val="#ppt_x"/>
                                          </p:val>
                                        </p:tav>
                                      </p:tavLst>
                                    </p:anim>
                                    <p:anim calcmode="lin" valueType="num">
                                      <p:cBhvr additive="base">
                                        <p:cTn id="16" dur="500" fill="hold"/>
                                        <p:tgtEl>
                                          <p:spTgt spid="409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239520" y="658495"/>
            <a:ext cx="7666355" cy="2933065"/>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92760"/>
            <a:ext cx="9845040" cy="1938020"/>
          </a:xfrm>
          <a:prstGeom prst="rect">
            <a:avLst/>
          </a:prstGeom>
          <a:noFill/>
        </p:spPr>
        <p:txBody>
          <a:bodyPr wrap="square" rtlCol="0">
            <a:spAutoFit/>
          </a:bodyPr>
          <a:lstStyle/>
          <a:p>
            <a:pPr>
              <a:lnSpc>
                <a:spcPct val="150000"/>
              </a:lnSpc>
            </a:pPr>
            <a:r>
              <a:rPr lang="zh-CN" altLang="en-US" sz="2000" b="1">
                <a:solidFill>
                  <a:schemeClr val="tx1"/>
                </a:solidFill>
              </a:rPr>
              <a:t>2.匀加速追匀速</a:t>
            </a:r>
            <a:endParaRPr lang="zh-CN" altLang="en-US" sz="2000" b="1">
              <a:solidFill>
                <a:schemeClr val="tx1"/>
              </a:solidFill>
            </a:endParaRPr>
          </a:p>
          <a:p>
            <a:pPr>
              <a:lnSpc>
                <a:spcPct val="150000"/>
              </a:lnSpc>
            </a:pPr>
            <a:r>
              <a:rPr lang="zh-CN" altLang="en-US" sz="2000" b="1">
                <a:solidFill>
                  <a:schemeClr val="tx1"/>
                </a:solidFill>
              </a:rPr>
              <a:t>典例   5一辆汽车在十字路口等候绿灯,当绿灯亮时汽车以a=4 m/s</a:t>
            </a:r>
            <a:r>
              <a:rPr lang="zh-CN" altLang="en-US" sz="2000" b="1" baseline="30000">
                <a:solidFill>
                  <a:schemeClr val="tx1"/>
                </a:solidFill>
                <a:uFillTx/>
              </a:rPr>
              <a:t>2</a:t>
            </a:r>
            <a:r>
              <a:rPr lang="zh-CN" altLang="en-US" sz="2000" b="1">
                <a:solidFill>
                  <a:schemeClr val="tx1"/>
                </a:solidFill>
              </a:rPr>
              <a:t>的加速度开始行驶,恰在这时一辆摩托车以v=10 m/s的速度从后面超过汽车,</a:t>
            </a:r>
            <a:endParaRPr lang="zh-CN" altLang="en-US" sz="2000" b="1">
              <a:solidFill>
                <a:schemeClr val="tx1"/>
              </a:solidFill>
            </a:endParaRPr>
          </a:p>
          <a:p>
            <a:pPr>
              <a:lnSpc>
                <a:spcPct val="150000"/>
              </a:lnSpc>
            </a:pPr>
            <a:r>
              <a:rPr lang="zh-CN" altLang="en-US" sz="2000" b="1">
                <a:solidFill>
                  <a:schemeClr val="tx1"/>
                </a:solidFill>
              </a:rPr>
              <a:t>求汽车在追上摩托车之前两车相距的最大距离。</a:t>
            </a:r>
            <a:endParaRPr lang="zh-CN" altLang="en-US" sz="2000" b="1">
              <a:solidFill>
                <a:schemeClr val="tx1"/>
              </a:solidFill>
            </a:endParaRPr>
          </a:p>
        </p:txBody>
      </p:sp>
      <p:sp>
        <p:nvSpPr>
          <p:cNvPr id="3" name="TextBox 2"/>
          <p:cNvSpPr txBox="1"/>
          <p:nvPr/>
        </p:nvSpPr>
        <p:spPr>
          <a:xfrm>
            <a:off x="524635" y="2500306"/>
            <a:ext cx="9429816" cy="279018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作汽车与摩托车开始运动时草图如图甲所示</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之后的运动作</a:t>
            </a:r>
            <a:r>
              <a:rPr lang="en-US" sz="2000" b="1" dirty="0" smtClean="0">
                <a:solidFill>
                  <a:srgbClr val="FF0000"/>
                </a:solidFill>
                <a:latin typeface="宋体" panose="02010600030101010101" pitchFamily="2" charset="-122"/>
              </a:rPr>
              <a:t>v-t</a:t>
            </a:r>
            <a:r>
              <a:rPr lang="zh-CN" altLang="en-US" sz="2000" b="1" dirty="0" smtClean="0">
                <a:solidFill>
                  <a:srgbClr val="FF0000"/>
                </a:solidFill>
                <a:latin typeface="宋体" panose="02010600030101010101" pitchFamily="2" charset="-122"/>
              </a:rPr>
              <a:t>图象如图乙所示。</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由图乙可看出</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两者速度相等时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运动的位移差最大。</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a:t>
            </a:r>
            <a:r>
              <a:rPr lang="en-US" sz="2000" b="1" dirty="0" smtClean="0">
                <a:solidFill>
                  <a:srgbClr val="FF0000"/>
                </a:solidFill>
                <a:latin typeface="宋体" panose="02010600030101010101" pitchFamily="2" charset="-122"/>
              </a:rPr>
              <a:t>v=at,</a:t>
            </a:r>
            <a:r>
              <a:rPr lang="zh-CN" altLang="en-US" sz="2000" b="1" dirty="0" smtClean="0">
                <a:solidFill>
                  <a:srgbClr val="FF0000"/>
                </a:solidFill>
                <a:latin typeface="宋体" panose="02010600030101010101" pitchFamily="2" charset="-122"/>
              </a:rPr>
              <a:t>得</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汽车在追上摩托车之前两车相距的最大距离</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                                 。</a:t>
            </a:r>
            <a:endParaRPr lang="zh-CN" altLang="en-US" sz="2000" b="1" dirty="0">
              <a:solidFill>
                <a:srgbClr val="FF0000"/>
              </a:solidFill>
              <a:latin typeface="宋体" panose="02010600030101010101" pitchFamily="2" charset="-122"/>
            </a:endParaRPr>
          </a:p>
        </p:txBody>
      </p:sp>
      <p:pic>
        <p:nvPicPr>
          <p:cNvPr id="5" name="GZWL56.eps" descr="id:2147495782;FounderCES"/>
          <p:cNvPicPr/>
          <p:nvPr/>
        </p:nvPicPr>
        <p:blipFill>
          <a:blip r:embed="rId1"/>
          <a:stretch>
            <a:fillRect/>
          </a:stretch>
        </p:blipFill>
        <p:spPr>
          <a:xfrm>
            <a:off x="6025361" y="4143380"/>
            <a:ext cx="3500462" cy="1714512"/>
          </a:xfrm>
          <a:prstGeom prst="rect">
            <a:avLst/>
          </a:prstGeom>
        </p:spPr>
      </p:pic>
      <p:pic>
        <p:nvPicPr>
          <p:cNvPr id="5122" name="Picture 2"/>
          <p:cNvPicPr>
            <a:picLocks noChangeAspect="1" noChangeArrowheads="1"/>
          </p:cNvPicPr>
          <p:nvPr/>
        </p:nvPicPr>
        <p:blipFill>
          <a:blip r:embed="rId2"/>
          <a:srcRect/>
          <a:stretch>
            <a:fillRect/>
          </a:stretch>
        </p:blipFill>
        <p:spPr bwMode="auto">
          <a:xfrm>
            <a:off x="1810520" y="3967422"/>
            <a:ext cx="1285884" cy="456943"/>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a:srcRect/>
          <a:stretch>
            <a:fillRect/>
          </a:stretch>
        </p:blipFill>
        <p:spPr bwMode="auto">
          <a:xfrm>
            <a:off x="596073" y="4929198"/>
            <a:ext cx="4171169" cy="405093"/>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122"/>
                                        </p:tgtEl>
                                        <p:attrNameLst>
                                          <p:attrName>style.visibility</p:attrName>
                                        </p:attrNameLst>
                                      </p:cBhvr>
                                      <p:to>
                                        <p:strVal val="visible"/>
                                      </p:to>
                                    </p:set>
                                    <p:anim calcmode="lin" valueType="num">
                                      <p:cBhvr additive="base">
                                        <p:cTn id="11" dur="500" fill="hold"/>
                                        <p:tgtEl>
                                          <p:spTgt spid="5122"/>
                                        </p:tgtEl>
                                        <p:attrNameLst>
                                          <p:attrName>ppt_x</p:attrName>
                                        </p:attrNameLst>
                                      </p:cBhvr>
                                      <p:tavLst>
                                        <p:tav tm="0">
                                          <p:val>
                                            <p:strVal val="1+#ppt_w/2"/>
                                          </p:val>
                                        </p:tav>
                                        <p:tav tm="100000">
                                          <p:val>
                                            <p:strVal val="#ppt_x"/>
                                          </p:val>
                                        </p:tav>
                                      </p:tavLst>
                                    </p:anim>
                                    <p:anim calcmode="lin" valueType="num">
                                      <p:cBhvr additive="base">
                                        <p:cTn id="12" dur="500" fill="hold"/>
                                        <p:tgtEl>
                                          <p:spTgt spid="512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5123"/>
                                        </p:tgtEl>
                                        <p:attrNameLst>
                                          <p:attrName>style.visibility</p:attrName>
                                        </p:attrNameLst>
                                      </p:cBhvr>
                                      <p:to>
                                        <p:strVal val="visible"/>
                                      </p:to>
                                    </p:set>
                                    <p:anim calcmode="lin" valueType="num">
                                      <p:cBhvr additive="base">
                                        <p:cTn id="15" dur="500" fill="hold"/>
                                        <p:tgtEl>
                                          <p:spTgt spid="5123"/>
                                        </p:tgtEl>
                                        <p:attrNameLst>
                                          <p:attrName>ppt_x</p:attrName>
                                        </p:attrNameLst>
                                      </p:cBhvr>
                                      <p:tavLst>
                                        <p:tav tm="0">
                                          <p:val>
                                            <p:strVal val="1+#ppt_w/2"/>
                                          </p:val>
                                        </p:tav>
                                        <p:tav tm="100000">
                                          <p:val>
                                            <p:strVal val="#ppt_x"/>
                                          </p:val>
                                        </p:tav>
                                      </p:tavLst>
                                    </p:anim>
                                    <p:anim calcmode="lin" valueType="num">
                                      <p:cBhvr additive="base">
                                        <p:cTn id="16" dur="500" fill="hold"/>
                                        <p:tgtEl>
                                          <p:spTgt spid="512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619250" y="752475"/>
            <a:ext cx="7571105" cy="2441575"/>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92760"/>
            <a:ext cx="9845040" cy="2861310"/>
          </a:xfrm>
          <a:prstGeom prst="rect">
            <a:avLst/>
          </a:prstGeom>
          <a:noFill/>
        </p:spPr>
        <p:txBody>
          <a:bodyPr wrap="square" rtlCol="0">
            <a:spAutoFit/>
          </a:bodyPr>
          <a:lstStyle/>
          <a:p>
            <a:pPr>
              <a:lnSpc>
                <a:spcPct val="150000"/>
              </a:lnSpc>
            </a:pPr>
            <a:r>
              <a:rPr lang="zh-CN" altLang="en-US" sz="2000" b="1">
                <a:solidFill>
                  <a:schemeClr val="tx1"/>
                </a:solidFill>
              </a:rPr>
              <a:t>3.匀减速追匀速</a:t>
            </a:r>
            <a:endParaRPr lang="zh-CN" altLang="en-US" sz="2000" b="1">
              <a:solidFill>
                <a:schemeClr val="tx1"/>
              </a:solidFill>
            </a:endParaRPr>
          </a:p>
          <a:p>
            <a:pPr>
              <a:lnSpc>
                <a:spcPct val="150000"/>
              </a:lnSpc>
            </a:pPr>
            <a:r>
              <a:rPr lang="zh-CN" altLang="en-US" sz="2000" b="1">
                <a:solidFill>
                  <a:schemeClr val="tx1"/>
                </a:solidFill>
              </a:rPr>
              <a:t>典例   6在平直轨道上,自行车在汽车前面相距x处以v</a:t>
            </a:r>
            <a:r>
              <a:rPr lang="zh-CN" altLang="en-US" sz="2000" b="1" baseline="-25000">
                <a:solidFill>
                  <a:schemeClr val="tx1"/>
                </a:solidFill>
                <a:uFillTx/>
              </a:rPr>
              <a:t>2</a:t>
            </a:r>
            <a:r>
              <a:rPr lang="zh-CN" altLang="en-US" sz="2000" b="1">
                <a:solidFill>
                  <a:schemeClr val="tx1"/>
                </a:solidFill>
              </a:rPr>
              <a:t>=4 m/s的速度匀速行驶,汽车则以v</a:t>
            </a:r>
            <a:r>
              <a:rPr lang="zh-CN" altLang="en-US" sz="2000" b="1" baseline="-25000">
                <a:solidFill>
                  <a:schemeClr val="tx1"/>
                </a:solidFill>
                <a:uFillTx/>
              </a:rPr>
              <a:t>1</a:t>
            </a:r>
            <a:r>
              <a:rPr lang="zh-CN" altLang="en-US" sz="2000" b="1">
                <a:solidFill>
                  <a:schemeClr val="tx1"/>
                </a:solidFill>
              </a:rPr>
              <a:t>=12 m/s的初速度、a=2 m/s</a:t>
            </a:r>
            <a:r>
              <a:rPr lang="zh-CN" altLang="en-US" sz="2000" b="1" baseline="30000">
                <a:solidFill>
                  <a:schemeClr val="tx1"/>
                </a:solidFill>
                <a:uFillTx/>
              </a:rPr>
              <a:t>2</a:t>
            </a:r>
            <a:r>
              <a:rPr lang="zh-CN" altLang="en-US" sz="2000" b="1">
                <a:solidFill>
                  <a:schemeClr val="tx1"/>
                </a:solidFill>
              </a:rPr>
              <a:t>加速度做匀减速运动。</a:t>
            </a:r>
            <a:endParaRPr lang="zh-CN" altLang="en-US" sz="2000" b="1">
              <a:solidFill>
                <a:schemeClr val="tx1"/>
              </a:solidFill>
            </a:endParaRPr>
          </a:p>
          <a:p>
            <a:pPr>
              <a:lnSpc>
                <a:spcPct val="150000"/>
              </a:lnSpc>
            </a:pPr>
            <a:r>
              <a:rPr lang="zh-CN" altLang="en-US" sz="2000" b="1">
                <a:solidFill>
                  <a:schemeClr val="tx1"/>
                </a:solidFill>
              </a:rPr>
              <a:t>(1)若汽车恰好未追上自行车,则x的大小为多大?</a:t>
            </a:r>
            <a:endParaRPr lang="zh-CN" altLang="en-US" sz="2000" b="1">
              <a:solidFill>
                <a:schemeClr val="tx1"/>
              </a:solidFill>
            </a:endParaRPr>
          </a:p>
          <a:p>
            <a:pPr>
              <a:lnSpc>
                <a:spcPct val="150000"/>
              </a:lnSpc>
            </a:pPr>
            <a:r>
              <a:rPr lang="zh-CN" altLang="en-US" sz="2000" b="1">
                <a:solidFill>
                  <a:schemeClr val="tx1"/>
                </a:solidFill>
              </a:rPr>
              <a:t>(2)若x=7 m,则汽车能追上自行车吗?若能追上,需要多少时间?若后来自行车反过来追上汽车,此时相对汽车的速度为多大?</a:t>
            </a:r>
            <a:endParaRPr lang="zh-CN" altLang="en-US" sz="2000" b="1">
              <a:solidFill>
                <a:schemeClr val="tx1"/>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96073" y="357166"/>
            <a:ext cx="9429816" cy="6093976"/>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作汽车与自行车开始前的草图如图甲和运动后的</a:t>
            </a:r>
            <a:r>
              <a:rPr lang="en-US" sz="2000" b="1" dirty="0" smtClean="0">
                <a:solidFill>
                  <a:srgbClr val="FF0000"/>
                </a:solidFill>
                <a:latin typeface="宋体" panose="02010600030101010101" pitchFamily="2" charset="-122"/>
              </a:rPr>
              <a:t>v-t</a:t>
            </a:r>
            <a:r>
              <a:rPr lang="zh-CN" altLang="en-US" sz="2000" b="1" dirty="0" smtClean="0">
                <a:solidFill>
                  <a:srgbClr val="FF0000"/>
                </a:solidFill>
                <a:latin typeface="宋体" panose="02010600030101010101" pitchFamily="2" charset="-122"/>
              </a:rPr>
              <a:t>图象如图乙所示。</a:t>
            </a:r>
            <a:endParaRPr lang="zh-CN" altLang="en-US"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 </a:t>
            </a:r>
            <a:r>
              <a:rPr lang="zh-CN" altLang="en-US" sz="2000" b="1" dirty="0" smtClean="0">
                <a:solidFill>
                  <a:srgbClr val="FF0000"/>
                </a:solidFill>
                <a:latin typeface="宋体" panose="02010600030101010101" pitchFamily="2" charset="-122"/>
              </a:rPr>
              <a:t>                       </a:t>
            </a:r>
            <a:endParaRPr lang="en-US" altLang="zh-CN"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                            甲                       乙</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因为图中不知运动物体初位置。故在图乙上标出前、后</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由图乙可直观看出</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在两者速度相等的时刻即</a:t>
            </a:r>
            <a:r>
              <a:rPr lang="en-US" sz="2000" b="1" dirty="0" smtClean="0">
                <a:solidFill>
                  <a:srgbClr val="FF0000"/>
                </a:solidFill>
                <a:latin typeface="宋体" panose="02010600030101010101" pitchFamily="2" charset="-122"/>
              </a:rPr>
              <a:t>4 s</a:t>
            </a:r>
            <a:r>
              <a:rPr lang="zh-CN" altLang="en-US" sz="2000" b="1" dirty="0" smtClean="0">
                <a:solidFill>
                  <a:srgbClr val="FF0000"/>
                </a:solidFill>
                <a:latin typeface="宋体" panose="02010600030101010101" pitchFamily="2" charset="-122"/>
              </a:rPr>
              <a:t>之前是后面的</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追</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得快</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前面</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逃</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得慢。两者间距越来越近</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在</a:t>
            </a:r>
            <a:r>
              <a:rPr lang="en-US" sz="2000" b="1" dirty="0" smtClean="0">
                <a:solidFill>
                  <a:srgbClr val="FF0000"/>
                </a:solidFill>
                <a:latin typeface="宋体" panose="02010600030101010101" pitchFamily="2" charset="-122"/>
              </a:rPr>
              <a:t>4 s</a:t>
            </a:r>
            <a:r>
              <a:rPr lang="zh-CN" altLang="en-US" sz="2000" b="1" dirty="0" smtClean="0">
                <a:solidFill>
                  <a:srgbClr val="FF0000"/>
                </a:solidFill>
                <a:latin typeface="宋体" panose="02010600030101010101" pitchFamily="2" charset="-122"/>
              </a:rPr>
              <a:t>时两者相距最近。在</a:t>
            </a:r>
            <a:r>
              <a:rPr lang="en-US" sz="2000" b="1" dirty="0" smtClean="0">
                <a:solidFill>
                  <a:srgbClr val="FF0000"/>
                </a:solidFill>
                <a:latin typeface="宋体" panose="02010600030101010101" pitchFamily="2" charset="-122"/>
              </a:rPr>
              <a:t>4 s</a:t>
            </a:r>
            <a:r>
              <a:rPr lang="zh-CN" altLang="en-US" sz="2000" b="1" dirty="0" smtClean="0">
                <a:solidFill>
                  <a:srgbClr val="FF0000"/>
                </a:solidFill>
                <a:latin typeface="宋体" panose="02010600030101010101" pitchFamily="2" charset="-122"/>
              </a:rPr>
              <a:t>末后面物体运动速度变慢</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已不用担心追上的问题了。可见</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两者速度相等是恰好未追上的临界条件。</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由速度相等时</a:t>
            </a:r>
            <a:r>
              <a:rPr lang="en-US" sz="2000" b="1" dirty="0" smtClean="0">
                <a:solidFill>
                  <a:srgbClr val="FF0000"/>
                </a:solidFill>
                <a:latin typeface="宋体" panose="02010600030101010101" pitchFamily="2" charset="-122"/>
              </a:rPr>
              <a:t>:v</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=v</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-at,</a:t>
            </a:r>
            <a:r>
              <a:rPr lang="zh-CN" altLang="en-US" sz="2000" b="1" dirty="0" smtClean="0">
                <a:solidFill>
                  <a:srgbClr val="FF0000"/>
                </a:solidFill>
                <a:latin typeface="宋体" panose="02010600030101010101" pitchFamily="2" charset="-122"/>
              </a:rPr>
              <a:t>得</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汽车</a:t>
            </a:r>
            <a:r>
              <a:rPr lang="zh-CN" altLang="en-US" sz="2000" b="1" dirty="0" smtClean="0">
                <a:solidFill>
                  <a:srgbClr val="FF0000"/>
                </a:solidFill>
                <a:latin typeface="宋体" panose="02010600030101010101" pitchFamily="2" charset="-122"/>
              </a:rPr>
              <a:t>位移                </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自行车位移</a:t>
            </a:r>
            <a:r>
              <a:rPr lang="en-US" sz="2000" b="1" dirty="0" smtClean="0">
                <a:solidFill>
                  <a:srgbClr val="FF0000"/>
                </a:solidFill>
                <a:latin typeface="宋体" panose="02010600030101010101" pitchFamily="2" charset="-122"/>
              </a:rPr>
              <a:t>x</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=v</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t=16 m</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故</a:t>
            </a:r>
            <a:r>
              <a:rPr lang="en-US" sz="2000" b="1" dirty="0" smtClean="0">
                <a:solidFill>
                  <a:srgbClr val="FF0000"/>
                </a:solidFill>
                <a:latin typeface="宋体" panose="02010600030101010101" pitchFamily="2" charset="-122"/>
              </a:rPr>
              <a:t>x=x</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-x</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=16 m</a:t>
            </a:r>
            <a:endParaRPr lang="zh-CN" altLang="en-US" sz="2000" b="1" dirty="0" smtClean="0">
              <a:solidFill>
                <a:srgbClr val="FF0000"/>
              </a:solidFill>
              <a:latin typeface="宋体" panose="02010600030101010101" pitchFamily="2" charset="-122"/>
            </a:endParaRPr>
          </a:p>
          <a:p>
            <a:pPr>
              <a:lnSpc>
                <a:spcPct val="150000"/>
              </a:lnSpc>
            </a:pPr>
            <a:endParaRPr lang="zh-CN" altLang="en-US" sz="2000" b="1" dirty="0">
              <a:solidFill>
                <a:srgbClr val="FF0000"/>
              </a:solidFill>
              <a:latin typeface="宋体" panose="02010600030101010101" pitchFamily="2" charset="-122"/>
            </a:endParaRPr>
          </a:p>
        </p:txBody>
      </p:sp>
      <p:pic>
        <p:nvPicPr>
          <p:cNvPr id="5" name="21YB05.eps" descr="id:2147495789;FounderCES"/>
          <p:cNvPicPr/>
          <p:nvPr/>
        </p:nvPicPr>
        <p:blipFill>
          <a:blip r:embed="rId1"/>
          <a:stretch>
            <a:fillRect/>
          </a:stretch>
        </p:blipFill>
        <p:spPr>
          <a:xfrm>
            <a:off x="1810519" y="1071546"/>
            <a:ext cx="2286016" cy="1500198"/>
          </a:xfrm>
          <a:prstGeom prst="rect">
            <a:avLst/>
          </a:prstGeom>
        </p:spPr>
      </p:pic>
      <p:pic>
        <p:nvPicPr>
          <p:cNvPr id="6" name="21YB06.eps" descr="id:2147495796;FounderCES"/>
          <p:cNvPicPr/>
          <p:nvPr/>
        </p:nvPicPr>
        <p:blipFill>
          <a:blip r:embed="rId2" cstate="print"/>
          <a:stretch>
            <a:fillRect/>
          </a:stretch>
        </p:blipFill>
        <p:spPr>
          <a:xfrm>
            <a:off x="5382419" y="1142984"/>
            <a:ext cx="2000264" cy="1214446"/>
          </a:xfrm>
          <a:prstGeom prst="rect">
            <a:avLst/>
          </a:prstGeom>
        </p:spPr>
      </p:pic>
      <p:pic>
        <p:nvPicPr>
          <p:cNvPr id="6146" name="Picture 2"/>
          <p:cNvPicPr>
            <a:picLocks noChangeAspect="1" noChangeArrowheads="1"/>
          </p:cNvPicPr>
          <p:nvPr/>
        </p:nvPicPr>
        <p:blipFill>
          <a:blip r:embed="rId3"/>
          <a:srcRect/>
          <a:stretch>
            <a:fillRect/>
          </a:stretch>
        </p:blipFill>
        <p:spPr bwMode="auto">
          <a:xfrm>
            <a:off x="3739345" y="4572008"/>
            <a:ext cx="1459973" cy="450852"/>
          </a:xfrm>
          <a:prstGeom prst="rect">
            <a:avLst/>
          </a:prstGeom>
          <a:noFill/>
          <a:ln w="9525">
            <a:noFill/>
            <a:miter lim="800000"/>
            <a:headEnd/>
            <a:tailEnd/>
          </a:ln>
          <a:effectLst/>
        </p:spPr>
      </p:pic>
      <p:pic>
        <p:nvPicPr>
          <p:cNvPr id="6147" name="Picture 3"/>
          <p:cNvPicPr>
            <a:picLocks noChangeAspect="1" noChangeArrowheads="1"/>
          </p:cNvPicPr>
          <p:nvPr/>
        </p:nvPicPr>
        <p:blipFill>
          <a:blip r:embed="rId4"/>
          <a:srcRect/>
          <a:stretch>
            <a:fillRect/>
          </a:stretch>
        </p:blipFill>
        <p:spPr bwMode="auto">
          <a:xfrm>
            <a:off x="1810519" y="5000636"/>
            <a:ext cx="1857388" cy="460656"/>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1+#ppt_w/2"/>
                                          </p:val>
                                        </p:tav>
                                        <p:tav tm="100000">
                                          <p:val>
                                            <p:strVal val="#ppt_x"/>
                                          </p:val>
                                        </p:tav>
                                      </p:tavLst>
                                    </p:anim>
                                    <p:anim calcmode="lin" valueType="num">
                                      <p:cBhvr additive="base">
                                        <p:cTn id="16" dur="50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6146"/>
                                        </p:tgtEl>
                                        <p:attrNameLst>
                                          <p:attrName>style.visibility</p:attrName>
                                        </p:attrNameLst>
                                      </p:cBhvr>
                                      <p:to>
                                        <p:strVal val="visible"/>
                                      </p:to>
                                    </p:set>
                                    <p:anim calcmode="lin" valueType="num">
                                      <p:cBhvr additive="base">
                                        <p:cTn id="19" dur="500" fill="hold"/>
                                        <p:tgtEl>
                                          <p:spTgt spid="6146"/>
                                        </p:tgtEl>
                                        <p:attrNameLst>
                                          <p:attrName>ppt_x</p:attrName>
                                        </p:attrNameLst>
                                      </p:cBhvr>
                                      <p:tavLst>
                                        <p:tav tm="0">
                                          <p:val>
                                            <p:strVal val="1+#ppt_w/2"/>
                                          </p:val>
                                        </p:tav>
                                        <p:tav tm="100000">
                                          <p:val>
                                            <p:strVal val="#ppt_x"/>
                                          </p:val>
                                        </p:tav>
                                      </p:tavLst>
                                    </p:anim>
                                    <p:anim calcmode="lin" valueType="num">
                                      <p:cBhvr additive="base">
                                        <p:cTn id="20" dur="500" fill="hold"/>
                                        <p:tgtEl>
                                          <p:spTgt spid="6146"/>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6147"/>
                                        </p:tgtEl>
                                        <p:attrNameLst>
                                          <p:attrName>style.visibility</p:attrName>
                                        </p:attrNameLst>
                                      </p:cBhvr>
                                      <p:to>
                                        <p:strVal val="visible"/>
                                      </p:to>
                                    </p:set>
                                    <p:anim calcmode="lin" valueType="num">
                                      <p:cBhvr additive="base">
                                        <p:cTn id="23" dur="500" fill="hold"/>
                                        <p:tgtEl>
                                          <p:spTgt spid="6147"/>
                                        </p:tgtEl>
                                        <p:attrNameLst>
                                          <p:attrName>ppt_x</p:attrName>
                                        </p:attrNameLst>
                                      </p:cBhvr>
                                      <p:tavLst>
                                        <p:tav tm="0">
                                          <p:val>
                                            <p:strVal val="1+#ppt_w/2"/>
                                          </p:val>
                                        </p:tav>
                                        <p:tav tm="100000">
                                          <p:val>
                                            <p:strVal val="#ppt_x"/>
                                          </p:val>
                                        </p:tav>
                                      </p:tavLst>
                                    </p:anim>
                                    <p:anim calcmode="lin" valueType="num">
                                      <p:cBhvr additive="base">
                                        <p:cTn id="24" dur="500" fill="hold"/>
                                        <p:tgtEl>
                                          <p:spTgt spid="61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96073" y="357166"/>
            <a:ext cx="9429816" cy="4708981"/>
          </a:xfrm>
          <a:prstGeom prst="rect">
            <a:avLst/>
          </a:prstGeom>
          <a:noFill/>
        </p:spPr>
        <p:txBody>
          <a:bodyPr wrap="square" rtlCol="0">
            <a:spAutoFit/>
          </a:bodyPr>
          <a:lstStyle/>
          <a:p>
            <a:pPr>
              <a:lnSpc>
                <a:spcPct val="150000"/>
              </a:lnSpc>
            </a:pP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若</a:t>
            </a:r>
            <a:r>
              <a:rPr lang="en-US" sz="2000" b="1" dirty="0" smtClean="0">
                <a:solidFill>
                  <a:srgbClr val="FF0000"/>
                </a:solidFill>
                <a:latin typeface="宋体" panose="02010600030101010101" pitchFamily="2" charset="-122"/>
              </a:rPr>
              <a:t>x=7 m,</a:t>
            </a:r>
            <a:r>
              <a:rPr lang="zh-CN" altLang="en-US" sz="2000" b="1" dirty="0" smtClean="0">
                <a:solidFill>
                  <a:srgbClr val="FF0000"/>
                </a:solidFill>
                <a:latin typeface="宋体" panose="02010600030101010101" pitchFamily="2" charset="-122"/>
              </a:rPr>
              <a:t>汽车能追上自行车</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设经过</a:t>
            </a:r>
            <a:r>
              <a:rPr lang="en-US" sz="2000" b="1" dirty="0" smtClean="0">
                <a:solidFill>
                  <a:srgbClr val="FF0000"/>
                </a:solidFill>
                <a:latin typeface="宋体" panose="02010600030101010101" pitchFamily="2" charset="-122"/>
              </a:rPr>
              <a:t>t'</a:t>
            </a:r>
            <a:r>
              <a:rPr lang="zh-CN" altLang="en-US" sz="2000" b="1" dirty="0" smtClean="0">
                <a:solidFill>
                  <a:srgbClr val="FF0000"/>
                </a:solidFill>
                <a:latin typeface="宋体" panose="02010600030101010101" pitchFamily="2" charset="-122"/>
              </a:rPr>
              <a:t>追上</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解得</a:t>
            </a:r>
            <a:r>
              <a:rPr lang="en-US" sz="2000" b="1" dirty="0" smtClean="0">
                <a:solidFill>
                  <a:srgbClr val="FF0000"/>
                </a:solidFill>
                <a:latin typeface="宋体" panose="02010600030101010101" pitchFamily="2" charset="-122"/>
              </a:rPr>
              <a:t>t'=1 s</a:t>
            </a:r>
            <a:r>
              <a:rPr lang="zh-CN" altLang="en-US" sz="2000" b="1" dirty="0" smtClean="0">
                <a:solidFill>
                  <a:srgbClr val="FF0000"/>
                </a:solidFill>
                <a:latin typeface="宋体" panose="02010600030101010101" pitchFamily="2" charset="-122"/>
              </a:rPr>
              <a:t>或</a:t>
            </a:r>
            <a:r>
              <a:rPr lang="en-US" sz="2000" b="1" dirty="0" smtClean="0">
                <a:solidFill>
                  <a:srgbClr val="FF0000"/>
                </a:solidFill>
                <a:latin typeface="宋体" panose="02010600030101010101" pitchFamily="2" charset="-122"/>
              </a:rPr>
              <a:t>t'=7 s</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但汽车经过</a:t>
            </a:r>
            <a:r>
              <a:rPr lang="zh-CN" altLang="en-US" sz="2000" b="1" dirty="0" smtClean="0">
                <a:solidFill>
                  <a:srgbClr val="FF0000"/>
                </a:solidFill>
                <a:latin typeface="宋体" panose="02010600030101010101" pitchFamily="2" charset="-122"/>
              </a:rPr>
              <a:t>时间             就</a:t>
            </a:r>
            <a:r>
              <a:rPr lang="zh-CN" altLang="en-US" sz="2000" b="1" dirty="0" smtClean="0">
                <a:solidFill>
                  <a:srgbClr val="FF0000"/>
                </a:solidFill>
                <a:latin typeface="宋体" panose="02010600030101010101" pitchFamily="2" charset="-122"/>
              </a:rPr>
              <a:t>停止了</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故汽车能追上自行车</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需要</a:t>
            </a:r>
            <a:r>
              <a:rPr lang="en-US" sz="2000" b="1" dirty="0" smtClean="0">
                <a:solidFill>
                  <a:srgbClr val="FF0000"/>
                </a:solidFill>
                <a:latin typeface="宋体" panose="02010600030101010101" pitchFamily="2" charset="-122"/>
              </a:rPr>
              <a:t>1 s</a:t>
            </a:r>
            <a:r>
              <a:rPr lang="zh-CN" altLang="en-US" sz="2000" b="1" dirty="0" smtClean="0">
                <a:solidFill>
                  <a:srgbClr val="FF0000"/>
                </a:solidFill>
                <a:latin typeface="宋体" panose="02010600030101010101" pitchFamily="2" charset="-122"/>
              </a:rPr>
              <a:t>时间</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6 s</a:t>
            </a:r>
            <a:r>
              <a:rPr lang="zh-CN" altLang="en-US" sz="2000" b="1" dirty="0" smtClean="0">
                <a:solidFill>
                  <a:srgbClr val="FF0000"/>
                </a:solidFill>
                <a:latin typeface="宋体" panose="02010600030101010101" pitchFamily="2" charset="-122"/>
              </a:rPr>
              <a:t>内汽车</a:t>
            </a:r>
            <a:r>
              <a:rPr lang="zh-CN" altLang="en-US" sz="2000" b="1" dirty="0" smtClean="0">
                <a:solidFill>
                  <a:srgbClr val="FF0000"/>
                </a:solidFill>
                <a:latin typeface="宋体" panose="02010600030101010101" pitchFamily="2" charset="-122"/>
              </a:rPr>
              <a:t>位移</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自行车位移</a:t>
            </a:r>
            <a:r>
              <a:rPr lang="en-US" sz="2000" b="1" dirty="0" smtClean="0">
                <a:solidFill>
                  <a:srgbClr val="FF0000"/>
                </a:solidFill>
                <a:latin typeface="宋体" panose="02010600030101010101" pitchFamily="2" charset="-122"/>
              </a:rPr>
              <a:t>x</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'=v</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t″=24 m</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此时</a:t>
            </a:r>
            <a:r>
              <a:rPr lang="en-US" sz="2000" b="1" dirty="0" smtClean="0">
                <a:solidFill>
                  <a:srgbClr val="FF0000"/>
                </a:solidFill>
                <a:latin typeface="宋体" panose="02010600030101010101" pitchFamily="2" charset="-122"/>
              </a:rPr>
              <a:t>x</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'+7 m=31 m&lt;36 m</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即汽车停下时自行车还未追上汽车</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故后来自行车反过来追上汽车</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相对汽车的速度为</a:t>
            </a:r>
            <a:r>
              <a:rPr lang="en-US" sz="2000" b="1" dirty="0" smtClean="0">
                <a:solidFill>
                  <a:srgbClr val="FF0000"/>
                </a:solidFill>
                <a:latin typeface="宋体" panose="02010600030101010101" pitchFamily="2" charset="-122"/>
              </a:rPr>
              <a:t>4 m/s</a:t>
            </a:r>
            <a:r>
              <a:rPr lang="zh-CN" alt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endParaRPr lang="zh-CN" altLang="en-US" sz="2000" b="1" dirty="0">
              <a:solidFill>
                <a:srgbClr val="FF0000"/>
              </a:solidFill>
              <a:latin typeface="宋体" panose="02010600030101010101" pitchFamily="2" charset="-122"/>
            </a:endParaRPr>
          </a:p>
        </p:txBody>
      </p:sp>
      <p:pic>
        <p:nvPicPr>
          <p:cNvPr id="7170" name="Picture 2"/>
          <p:cNvPicPr>
            <a:picLocks noChangeAspect="1" noChangeArrowheads="1"/>
          </p:cNvPicPr>
          <p:nvPr/>
        </p:nvPicPr>
        <p:blipFill>
          <a:blip r:embed="rId1"/>
          <a:srcRect/>
          <a:stretch>
            <a:fillRect/>
          </a:stretch>
        </p:blipFill>
        <p:spPr bwMode="auto">
          <a:xfrm>
            <a:off x="6239675" y="428604"/>
            <a:ext cx="2286016" cy="458113"/>
          </a:xfrm>
          <a:prstGeom prst="rect">
            <a:avLst/>
          </a:prstGeom>
          <a:noFill/>
          <a:ln w="9525">
            <a:noFill/>
            <a:miter lim="800000"/>
            <a:headEnd/>
            <a:tailEnd/>
          </a:ln>
          <a:effectLst/>
        </p:spPr>
      </p:pic>
      <p:pic>
        <p:nvPicPr>
          <p:cNvPr id="7171" name="Picture 3"/>
          <p:cNvPicPr>
            <a:picLocks noChangeAspect="1" noChangeArrowheads="1"/>
          </p:cNvPicPr>
          <p:nvPr/>
        </p:nvPicPr>
        <p:blipFill>
          <a:blip r:embed="rId2"/>
          <a:srcRect/>
          <a:stretch>
            <a:fillRect/>
          </a:stretch>
        </p:blipFill>
        <p:spPr bwMode="auto">
          <a:xfrm>
            <a:off x="2596337" y="1357298"/>
            <a:ext cx="1486697" cy="451687"/>
          </a:xfrm>
          <a:prstGeom prst="rect">
            <a:avLst/>
          </a:prstGeom>
          <a:noFill/>
          <a:ln w="9525">
            <a:noFill/>
            <a:miter lim="800000"/>
            <a:headEnd/>
            <a:tailEnd/>
          </a:ln>
          <a:effectLst/>
        </p:spPr>
      </p:pic>
      <p:pic>
        <p:nvPicPr>
          <p:cNvPr id="7172" name="Picture 4"/>
          <p:cNvPicPr>
            <a:picLocks noChangeAspect="1" noChangeArrowheads="1"/>
          </p:cNvPicPr>
          <p:nvPr/>
        </p:nvPicPr>
        <p:blipFill>
          <a:blip r:embed="rId3"/>
          <a:srcRect/>
          <a:stretch>
            <a:fillRect/>
          </a:stretch>
        </p:blipFill>
        <p:spPr bwMode="auto">
          <a:xfrm>
            <a:off x="2453462" y="2252057"/>
            <a:ext cx="1928826" cy="462563"/>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additive="base">
                                        <p:cTn id="11" dur="500" fill="hold"/>
                                        <p:tgtEl>
                                          <p:spTgt spid="7170"/>
                                        </p:tgtEl>
                                        <p:attrNameLst>
                                          <p:attrName>ppt_x</p:attrName>
                                        </p:attrNameLst>
                                      </p:cBhvr>
                                      <p:tavLst>
                                        <p:tav tm="0">
                                          <p:val>
                                            <p:strVal val="1+#ppt_w/2"/>
                                          </p:val>
                                        </p:tav>
                                        <p:tav tm="100000">
                                          <p:val>
                                            <p:strVal val="#ppt_x"/>
                                          </p:val>
                                        </p:tav>
                                      </p:tavLst>
                                    </p:anim>
                                    <p:anim calcmode="lin" valueType="num">
                                      <p:cBhvr additive="base">
                                        <p:cTn id="12" dur="500" fill="hold"/>
                                        <p:tgtEl>
                                          <p:spTgt spid="717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171"/>
                                        </p:tgtEl>
                                        <p:attrNameLst>
                                          <p:attrName>style.visibility</p:attrName>
                                        </p:attrNameLst>
                                      </p:cBhvr>
                                      <p:to>
                                        <p:strVal val="visible"/>
                                      </p:to>
                                    </p:set>
                                    <p:anim calcmode="lin" valueType="num">
                                      <p:cBhvr additive="base">
                                        <p:cTn id="15" dur="500" fill="hold"/>
                                        <p:tgtEl>
                                          <p:spTgt spid="7171"/>
                                        </p:tgtEl>
                                        <p:attrNameLst>
                                          <p:attrName>ppt_x</p:attrName>
                                        </p:attrNameLst>
                                      </p:cBhvr>
                                      <p:tavLst>
                                        <p:tav tm="0">
                                          <p:val>
                                            <p:strVal val="1+#ppt_w/2"/>
                                          </p:val>
                                        </p:tav>
                                        <p:tav tm="100000">
                                          <p:val>
                                            <p:strVal val="#ppt_x"/>
                                          </p:val>
                                        </p:tav>
                                      </p:tavLst>
                                    </p:anim>
                                    <p:anim calcmode="lin" valueType="num">
                                      <p:cBhvr additive="base">
                                        <p:cTn id="16" dur="500" fill="hold"/>
                                        <p:tgtEl>
                                          <p:spTgt spid="717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7172"/>
                                        </p:tgtEl>
                                        <p:attrNameLst>
                                          <p:attrName>style.visibility</p:attrName>
                                        </p:attrNameLst>
                                      </p:cBhvr>
                                      <p:to>
                                        <p:strVal val="visible"/>
                                      </p:to>
                                    </p:set>
                                    <p:anim calcmode="lin" valueType="num">
                                      <p:cBhvr additive="base">
                                        <p:cTn id="19" dur="500" fill="hold"/>
                                        <p:tgtEl>
                                          <p:spTgt spid="7172"/>
                                        </p:tgtEl>
                                        <p:attrNameLst>
                                          <p:attrName>ppt_x</p:attrName>
                                        </p:attrNameLst>
                                      </p:cBhvr>
                                      <p:tavLst>
                                        <p:tav tm="0">
                                          <p:val>
                                            <p:strVal val="1+#ppt_w/2"/>
                                          </p:val>
                                        </p:tav>
                                        <p:tav tm="100000">
                                          <p:val>
                                            <p:strVal val="#ppt_x"/>
                                          </p:val>
                                        </p:tav>
                                      </p:tavLst>
                                    </p:anim>
                                    <p:anim calcmode="lin" valueType="num">
                                      <p:cBhvr additive="base">
                                        <p:cTn id="20" dur="500" fill="hold"/>
                                        <p:tgtEl>
                                          <p:spTgt spid="717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077595" y="822960"/>
            <a:ext cx="8190230" cy="3611880"/>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 name="核心价值.eps" descr="id:2147493963;FounderCES"/>
          <p:cNvPicPr>
            <a:picLocks noChangeAspect="1"/>
          </p:cNvPicPr>
          <p:nvPr/>
        </p:nvPicPr>
        <p:blipFill>
          <a:blip r:embed="rId1"/>
          <a:stretch>
            <a:fillRect/>
          </a:stretch>
        </p:blipFill>
        <p:spPr>
          <a:xfrm>
            <a:off x="726440" y="801370"/>
            <a:ext cx="9091295" cy="416560"/>
          </a:xfrm>
          <a:prstGeom prst="rect">
            <a:avLst/>
          </a:prstGeom>
        </p:spPr>
      </p:pic>
      <p:sp>
        <p:nvSpPr>
          <p:cNvPr id="4" name="文本框 3"/>
          <p:cNvSpPr txBox="1"/>
          <p:nvPr/>
        </p:nvSpPr>
        <p:spPr>
          <a:xfrm>
            <a:off x="377825" y="1569085"/>
            <a:ext cx="9845040" cy="1938020"/>
          </a:xfrm>
          <a:prstGeom prst="rect">
            <a:avLst/>
          </a:prstGeom>
          <a:noFill/>
        </p:spPr>
        <p:txBody>
          <a:bodyPr wrap="square" rtlCol="0">
            <a:spAutoFit/>
          </a:bodyPr>
          <a:lstStyle/>
          <a:p>
            <a:pPr>
              <a:lnSpc>
                <a:spcPct val="150000"/>
              </a:lnSpc>
            </a:pPr>
            <a:r>
              <a:rPr lang="zh-CN" altLang="en-US" sz="2000" b="1">
                <a:solidFill>
                  <a:schemeClr val="tx1"/>
                </a:solidFill>
              </a:rPr>
              <a:t>典例      7如图,某航空母舰上的战斗机起飞时的最大加速度是a=5.0 m/s</a:t>
            </a:r>
            <a:r>
              <a:rPr lang="zh-CN" altLang="en-US" sz="2000" b="1" baseline="30000">
                <a:solidFill>
                  <a:schemeClr val="tx1"/>
                </a:solidFill>
                <a:uFillTx/>
              </a:rPr>
              <a:t>2</a:t>
            </a:r>
            <a:r>
              <a:rPr lang="zh-CN" altLang="en-US" sz="2000" b="1">
                <a:solidFill>
                  <a:schemeClr val="tx1"/>
                </a:solidFill>
              </a:rPr>
              <a:t>,速度须达v=50 m/s才能起飞,该航空母舰甲板长L=160 m。</a:t>
            </a:r>
            <a:endParaRPr lang="zh-CN" altLang="en-US" sz="2000" b="1">
              <a:solidFill>
                <a:schemeClr val="tx1"/>
              </a:solidFill>
            </a:endParaRPr>
          </a:p>
          <a:p>
            <a:pPr>
              <a:lnSpc>
                <a:spcPct val="150000"/>
              </a:lnSpc>
            </a:pPr>
            <a:r>
              <a:rPr lang="zh-CN" altLang="en-US" sz="2000" b="1">
                <a:solidFill>
                  <a:schemeClr val="tx1"/>
                </a:solidFill>
              </a:rPr>
              <a:t>(1)如果该航母在海上静止不动,则该战斗机能正常起飞吗?</a:t>
            </a:r>
            <a:endParaRPr lang="zh-CN" altLang="en-US" sz="2000" b="1">
              <a:solidFill>
                <a:schemeClr val="tx1"/>
              </a:solidFill>
            </a:endParaRPr>
          </a:p>
          <a:p>
            <a:pPr>
              <a:lnSpc>
                <a:spcPct val="150000"/>
              </a:lnSpc>
            </a:pPr>
            <a:r>
              <a:rPr lang="zh-CN" altLang="en-US" sz="2000" b="1">
                <a:solidFill>
                  <a:schemeClr val="tx1"/>
                </a:solidFill>
              </a:rPr>
              <a:t>(2)为了使飞机能安全起飞,航空母舰速度v</a:t>
            </a:r>
            <a:r>
              <a:rPr lang="zh-CN" altLang="en-US" sz="2000" b="1" baseline="-25000">
                <a:solidFill>
                  <a:schemeClr val="tx1"/>
                </a:solidFill>
                <a:uFillTx/>
              </a:rPr>
              <a:t>0</a:t>
            </a:r>
            <a:r>
              <a:rPr lang="zh-CN" altLang="en-US" sz="2000" b="1">
                <a:solidFill>
                  <a:schemeClr val="tx1"/>
                </a:solidFill>
              </a:rPr>
              <a:t>应多大?</a:t>
            </a:r>
            <a:endParaRPr lang="zh-CN" altLang="en-US" sz="2000" b="1">
              <a:solidFill>
                <a:schemeClr val="tx1"/>
              </a:solidFill>
            </a:endParaRPr>
          </a:p>
        </p:txBody>
      </p:sp>
      <p:pic>
        <p:nvPicPr>
          <p:cNvPr id="119" name="21YB06A.eps" descr="id:2147493977;FounderCES"/>
          <p:cNvPicPr>
            <a:picLocks noChangeAspect="1"/>
          </p:cNvPicPr>
          <p:nvPr/>
        </p:nvPicPr>
        <p:blipFill>
          <a:blip r:embed="rId2"/>
          <a:stretch>
            <a:fillRect/>
          </a:stretch>
        </p:blipFill>
        <p:spPr>
          <a:xfrm>
            <a:off x="3886200" y="3751580"/>
            <a:ext cx="3611880" cy="1847215"/>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2861310"/>
          </a:xfrm>
          <a:prstGeom prst="rect">
            <a:avLst/>
          </a:prstGeom>
          <a:noFill/>
        </p:spPr>
        <p:txBody>
          <a:bodyPr wrap="square" rtlCol="0">
            <a:spAutoFit/>
          </a:bodyPr>
          <a:lstStyle/>
          <a:p>
            <a:pPr>
              <a:lnSpc>
                <a:spcPct val="150000"/>
              </a:lnSpc>
            </a:pPr>
            <a:r>
              <a:rPr lang="zh-CN" altLang="en-US" sz="2000" b="1">
                <a:solidFill>
                  <a:schemeClr val="tx1"/>
                </a:solidFill>
              </a:rPr>
              <a:t>错解:有位同学这样解:(1)根据v'</a:t>
            </a:r>
            <a:r>
              <a:rPr lang="zh-CN" altLang="en-US" sz="2000" b="1" baseline="30000">
                <a:solidFill>
                  <a:schemeClr val="tx1"/>
                </a:solidFill>
                <a:uFillTx/>
              </a:rPr>
              <a:t>2</a:t>
            </a:r>
            <a:r>
              <a:rPr lang="zh-CN" altLang="en-US" sz="2000" b="1">
                <a:solidFill>
                  <a:schemeClr val="tx1"/>
                </a:solidFill>
              </a:rPr>
              <a:t>=2aL</a:t>
            </a:r>
            <a:endParaRPr lang="zh-CN" altLang="en-US" sz="2000" b="1">
              <a:solidFill>
                <a:schemeClr val="tx1"/>
              </a:solidFill>
            </a:endParaRPr>
          </a:p>
          <a:p>
            <a:pPr>
              <a:lnSpc>
                <a:spcPct val="150000"/>
              </a:lnSpc>
            </a:pPr>
            <a:r>
              <a:rPr lang="zh-CN" altLang="en-US" sz="2000" b="1">
                <a:solidFill>
                  <a:schemeClr val="tx1"/>
                </a:solidFill>
              </a:rPr>
              <a:t>解得v'=40 m/s</a:t>
            </a:r>
            <a:endParaRPr lang="zh-CN" altLang="en-US" sz="2000" b="1">
              <a:solidFill>
                <a:schemeClr val="tx1"/>
              </a:solidFill>
            </a:endParaRPr>
          </a:p>
          <a:p>
            <a:pPr>
              <a:lnSpc>
                <a:spcPct val="150000"/>
              </a:lnSpc>
            </a:pPr>
            <a:r>
              <a:rPr lang="zh-CN" altLang="en-US" sz="2000" b="1">
                <a:solidFill>
                  <a:schemeClr val="tx1"/>
                </a:solidFill>
              </a:rPr>
              <a:t>由于小于50 m/s,所以该战斗机不能正常起飞</a:t>
            </a:r>
            <a:endParaRPr lang="zh-CN" altLang="en-US" sz="2000" b="1">
              <a:solidFill>
                <a:schemeClr val="tx1"/>
              </a:solidFill>
            </a:endParaRPr>
          </a:p>
          <a:p>
            <a:pPr>
              <a:lnSpc>
                <a:spcPct val="150000"/>
              </a:lnSpc>
            </a:pPr>
            <a:r>
              <a:rPr lang="zh-CN" altLang="en-US" sz="2000" b="1">
                <a:solidFill>
                  <a:schemeClr val="tx1"/>
                </a:solidFill>
              </a:rPr>
              <a:t>(2)根据</a:t>
            </a:r>
            <a:endParaRPr lang="zh-CN" altLang="en-US" sz="2000" b="1">
              <a:solidFill>
                <a:schemeClr val="tx1"/>
              </a:solidFill>
            </a:endParaRPr>
          </a:p>
          <a:p>
            <a:pPr>
              <a:lnSpc>
                <a:spcPct val="150000"/>
              </a:lnSpc>
            </a:pPr>
            <a:r>
              <a:rPr lang="zh-CN" altLang="en-US" sz="2000" b="1">
                <a:solidFill>
                  <a:schemeClr val="tx1"/>
                </a:solidFill>
              </a:rPr>
              <a:t>解得v</a:t>
            </a:r>
            <a:r>
              <a:rPr lang="zh-CN" altLang="en-US" sz="2000" b="1" baseline="-25000">
                <a:solidFill>
                  <a:schemeClr val="tx1"/>
                </a:solidFill>
                <a:uFillTx/>
              </a:rPr>
              <a:t>0</a:t>
            </a:r>
            <a:r>
              <a:rPr lang="zh-CN" altLang="en-US" sz="2000" b="1">
                <a:solidFill>
                  <a:schemeClr val="tx1"/>
                </a:solidFill>
              </a:rPr>
              <a:t>=30 m/s</a:t>
            </a:r>
            <a:endParaRPr lang="zh-CN" altLang="en-US" sz="2000" b="1">
              <a:solidFill>
                <a:schemeClr val="tx1"/>
              </a:solidFill>
            </a:endParaRPr>
          </a:p>
          <a:p>
            <a:pPr>
              <a:lnSpc>
                <a:spcPct val="150000"/>
              </a:lnSpc>
            </a:pPr>
            <a:r>
              <a:rPr lang="zh-CN" altLang="en-US" sz="2000" b="1">
                <a:solidFill>
                  <a:schemeClr val="tx1"/>
                </a:solidFill>
              </a:rPr>
              <a:t>这样解答正确吗?如果不正确,请指正。</a:t>
            </a:r>
            <a:endParaRPr lang="zh-CN" altLang="en-US" sz="2000" b="1">
              <a:solidFill>
                <a:schemeClr val="tx1"/>
              </a:solidFill>
            </a:endParaRPr>
          </a:p>
        </p:txBody>
      </p:sp>
      <p:pic>
        <p:nvPicPr>
          <p:cNvPr id="2" name="图片 1"/>
          <p:cNvPicPr>
            <a:picLocks noChangeAspect="1"/>
          </p:cNvPicPr>
          <p:nvPr/>
        </p:nvPicPr>
        <p:blipFill>
          <a:blip r:embed="rId1"/>
          <a:stretch>
            <a:fillRect/>
          </a:stretch>
        </p:blipFill>
        <p:spPr>
          <a:xfrm>
            <a:off x="1363980" y="1912620"/>
            <a:ext cx="1438275" cy="352425"/>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377825" y="421005"/>
            <a:ext cx="9845040" cy="3784600"/>
          </a:xfrm>
          <a:prstGeom prst="rect">
            <a:avLst/>
          </a:prstGeom>
          <a:noFill/>
        </p:spPr>
        <p:txBody>
          <a:bodyPr wrap="square" rtlCol="0">
            <a:spAutoFit/>
          </a:bodyPr>
          <a:lstStyle/>
          <a:p>
            <a:pPr>
              <a:lnSpc>
                <a:spcPct val="150000"/>
              </a:lnSpc>
            </a:pPr>
            <a:r>
              <a:rPr lang="zh-CN" altLang="en-US" sz="2000" b="1">
                <a:solidFill>
                  <a:srgbClr val="FF0000"/>
                </a:solidFill>
              </a:rPr>
              <a:t>解答:第(1)问的解答是正确的。</a:t>
            </a:r>
            <a:endParaRPr lang="zh-CN" altLang="en-US" sz="2000" b="1">
              <a:solidFill>
                <a:srgbClr val="FF0000"/>
              </a:solidFill>
            </a:endParaRPr>
          </a:p>
          <a:p>
            <a:pPr>
              <a:lnSpc>
                <a:spcPct val="150000"/>
              </a:lnSpc>
            </a:pPr>
            <a:r>
              <a:rPr lang="zh-CN" altLang="en-US" sz="2000" b="1">
                <a:solidFill>
                  <a:srgbClr val="FF0000"/>
                </a:solidFill>
              </a:rPr>
              <a:t>第(2)问的解法是错误的。原因是飞机在航空母舰上滑行时,航空母舰也在滑行,相当于追及现象,飞机相对静水的位移就要由舰的长度加上舰滑行距离,如图所示。以上错误就是没有正确理解这样的变化,仍以舰为参考系。</a:t>
            </a:r>
            <a:endParaRPr lang="zh-CN" altLang="en-US" sz="2000" b="1">
              <a:solidFill>
                <a:srgbClr val="FF0000"/>
              </a:solidFill>
            </a:endParaRPr>
          </a:p>
          <a:p>
            <a:pPr>
              <a:lnSpc>
                <a:spcPct val="150000"/>
              </a:lnSpc>
            </a:pPr>
            <a:r>
              <a:rPr lang="zh-CN" altLang="en-US" sz="2000" b="1">
                <a:solidFill>
                  <a:srgbClr val="FF0000"/>
                </a:solidFill>
              </a:rPr>
              <a:t>正确解法:以静水为参考系,列方程组:</a:t>
            </a:r>
            <a:endParaRPr lang="zh-CN" altLang="en-US" sz="2000" b="1">
              <a:solidFill>
                <a:srgbClr val="FF0000"/>
              </a:solidFill>
            </a:endParaRPr>
          </a:p>
          <a:p>
            <a:pPr>
              <a:lnSpc>
                <a:spcPct val="150000"/>
              </a:lnSpc>
            </a:pPr>
            <a:endParaRPr lang="zh-CN" altLang="en-US" sz="2000" b="1">
              <a:solidFill>
                <a:srgbClr val="FF0000"/>
              </a:solidFill>
            </a:endParaRPr>
          </a:p>
          <a:p>
            <a:pPr>
              <a:lnSpc>
                <a:spcPct val="150000"/>
              </a:lnSpc>
            </a:pPr>
            <a:endParaRPr lang="zh-CN" altLang="en-US" sz="2000" b="1">
              <a:solidFill>
                <a:srgbClr val="FF0000"/>
              </a:solidFill>
            </a:endParaRPr>
          </a:p>
          <a:p>
            <a:pPr>
              <a:lnSpc>
                <a:spcPct val="150000"/>
              </a:lnSpc>
            </a:pPr>
            <a:r>
              <a:rPr lang="zh-CN" altLang="en-US" sz="2000" b="1">
                <a:solidFill>
                  <a:srgbClr val="FF0000"/>
                </a:solidFill>
              </a:rPr>
              <a:t>联立①②解得v</a:t>
            </a:r>
            <a:r>
              <a:rPr lang="zh-CN" altLang="en-US" sz="2000" b="1" baseline="-25000">
                <a:solidFill>
                  <a:srgbClr val="FF0000"/>
                </a:solidFill>
                <a:uFillTx/>
              </a:rPr>
              <a:t>0</a:t>
            </a:r>
            <a:r>
              <a:rPr lang="zh-CN" altLang="en-US" sz="2000" b="1">
                <a:solidFill>
                  <a:srgbClr val="FF0000"/>
                </a:solidFill>
              </a:rPr>
              <a:t>=10 m/s。</a:t>
            </a:r>
            <a:endParaRPr lang="zh-CN" altLang="en-US" sz="2000" b="1">
              <a:solidFill>
                <a:srgbClr val="FF0000"/>
              </a:solidFill>
            </a:endParaRPr>
          </a:p>
        </p:txBody>
      </p:sp>
      <p:pic>
        <p:nvPicPr>
          <p:cNvPr id="2" name="图片 1"/>
          <p:cNvPicPr>
            <a:picLocks noChangeAspect="1"/>
          </p:cNvPicPr>
          <p:nvPr/>
        </p:nvPicPr>
        <p:blipFill>
          <a:blip r:embed="rId1"/>
          <a:stretch>
            <a:fillRect/>
          </a:stretch>
        </p:blipFill>
        <p:spPr>
          <a:xfrm>
            <a:off x="493395" y="2798445"/>
            <a:ext cx="2695575" cy="771525"/>
          </a:xfrm>
          <a:prstGeom prst="rect">
            <a:avLst/>
          </a:prstGeom>
        </p:spPr>
      </p:pic>
      <p:pic>
        <p:nvPicPr>
          <p:cNvPr id="120" name="21YB07.eps" descr="id:2147493984;FounderCES"/>
          <p:cNvPicPr>
            <a:picLocks noChangeAspect="1"/>
          </p:cNvPicPr>
          <p:nvPr/>
        </p:nvPicPr>
        <p:blipFill>
          <a:blip r:embed="rId2"/>
          <a:stretch>
            <a:fillRect/>
          </a:stretch>
        </p:blipFill>
        <p:spPr>
          <a:xfrm>
            <a:off x="5036185" y="2798445"/>
            <a:ext cx="4215765" cy="1207135"/>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316990" y="708025"/>
            <a:ext cx="7684135" cy="215646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 name="随堂训练.eps" descr="id:2147493991;FounderCES"/>
          <p:cNvPicPr>
            <a:picLocks noChangeAspect="1"/>
          </p:cNvPicPr>
          <p:nvPr/>
        </p:nvPicPr>
        <p:blipFill>
          <a:blip r:embed="rId1"/>
          <a:stretch>
            <a:fillRect/>
          </a:stretch>
        </p:blipFill>
        <p:spPr>
          <a:xfrm>
            <a:off x="883920" y="643255"/>
            <a:ext cx="9091295" cy="416560"/>
          </a:xfrm>
          <a:prstGeom prst="rect">
            <a:avLst/>
          </a:prstGeom>
        </p:spPr>
      </p:pic>
      <p:sp>
        <p:nvSpPr>
          <p:cNvPr id="4" name="文本框 3"/>
          <p:cNvSpPr txBox="1"/>
          <p:nvPr/>
        </p:nvSpPr>
        <p:spPr>
          <a:xfrm>
            <a:off x="377825" y="1210310"/>
            <a:ext cx="9337040" cy="3322955"/>
          </a:xfrm>
          <a:prstGeom prst="rect">
            <a:avLst/>
          </a:prstGeom>
          <a:noFill/>
        </p:spPr>
        <p:txBody>
          <a:bodyPr wrap="square" rtlCol="0">
            <a:spAutoFit/>
          </a:bodyPr>
          <a:lstStyle/>
          <a:p>
            <a:pPr>
              <a:lnSpc>
                <a:spcPct val="150000"/>
              </a:lnSpc>
            </a:pPr>
            <a:r>
              <a:rPr lang="zh-CN" altLang="en-US" sz="2000" b="1" dirty="0">
                <a:solidFill>
                  <a:schemeClr val="tx1"/>
                </a:solidFill>
              </a:rPr>
              <a:t>【基础性】</a:t>
            </a:r>
            <a:endParaRPr lang="zh-CN" altLang="en-US" sz="2000" b="1" dirty="0">
              <a:solidFill>
                <a:schemeClr val="tx1"/>
              </a:solidFill>
            </a:endParaRPr>
          </a:p>
          <a:p>
            <a:pPr>
              <a:lnSpc>
                <a:spcPct val="150000"/>
              </a:lnSpc>
            </a:pPr>
            <a:r>
              <a:rPr lang="zh-CN" altLang="en-US" sz="2000" b="1" dirty="0">
                <a:solidFill>
                  <a:schemeClr val="tx1"/>
                </a:solidFill>
              </a:rPr>
              <a:t>1.(2010·广东卷18题,多选)如图为某质点运动的速度图象,由图象得到的正确结果是(　　)</a:t>
            </a:r>
            <a:endParaRPr lang="zh-CN" altLang="en-US" sz="2000" b="1" dirty="0">
              <a:solidFill>
                <a:schemeClr val="tx1"/>
              </a:solidFill>
            </a:endParaRPr>
          </a:p>
          <a:p>
            <a:pPr>
              <a:lnSpc>
                <a:spcPct val="150000"/>
              </a:lnSpc>
            </a:pPr>
            <a:r>
              <a:rPr lang="zh-CN" altLang="en-US" sz="2000" b="1" dirty="0">
                <a:solidFill>
                  <a:schemeClr val="tx1"/>
                </a:solidFill>
              </a:rPr>
              <a:t>A.0~1 s内的平均速度是2 m/s</a:t>
            </a:r>
            <a:endParaRPr lang="zh-CN" altLang="en-US" sz="2000" b="1" dirty="0">
              <a:solidFill>
                <a:schemeClr val="tx1"/>
              </a:solidFill>
            </a:endParaRPr>
          </a:p>
          <a:p>
            <a:pPr>
              <a:lnSpc>
                <a:spcPct val="150000"/>
              </a:lnSpc>
            </a:pPr>
            <a:r>
              <a:rPr lang="zh-CN" altLang="en-US" sz="2000" b="1" dirty="0">
                <a:solidFill>
                  <a:schemeClr val="tx1"/>
                </a:solidFill>
              </a:rPr>
              <a:t>B.0~2 s内的位移大小是3 m</a:t>
            </a:r>
            <a:endParaRPr lang="zh-CN" altLang="en-US" sz="2000" b="1" dirty="0">
              <a:solidFill>
                <a:schemeClr val="tx1"/>
              </a:solidFill>
            </a:endParaRPr>
          </a:p>
          <a:p>
            <a:pPr>
              <a:lnSpc>
                <a:spcPct val="150000"/>
              </a:lnSpc>
            </a:pPr>
            <a:r>
              <a:rPr lang="zh-CN" altLang="en-US" sz="2000" b="1" dirty="0">
                <a:solidFill>
                  <a:schemeClr val="tx1"/>
                </a:solidFill>
              </a:rPr>
              <a:t>C.0~1 s内的加速度大于2~4 s内的加速度</a:t>
            </a:r>
            <a:endParaRPr lang="zh-CN" altLang="en-US" sz="2000" b="1" dirty="0">
              <a:solidFill>
                <a:schemeClr val="tx1"/>
              </a:solidFill>
            </a:endParaRPr>
          </a:p>
          <a:p>
            <a:pPr>
              <a:lnSpc>
                <a:spcPct val="150000"/>
              </a:lnSpc>
            </a:pPr>
            <a:r>
              <a:rPr lang="zh-CN" altLang="en-US" sz="2000" b="1" dirty="0">
                <a:solidFill>
                  <a:schemeClr val="tx1"/>
                </a:solidFill>
              </a:rPr>
              <a:t>D.0~1 s内的运动方向与2~4 s内的运动方向相反</a:t>
            </a:r>
            <a:endParaRPr lang="zh-CN" altLang="en-US" sz="2000" b="1" dirty="0">
              <a:solidFill>
                <a:schemeClr val="tx1"/>
              </a:solidFill>
            </a:endParaRPr>
          </a:p>
        </p:txBody>
      </p:sp>
      <p:pic>
        <p:nvPicPr>
          <p:cNvPr id="122" name="GZWL64.eps" descr="id:2147493998;FounderCES"/>
          <p:cNvPicPr>
            <a:picLocks noChangeAspect="1"/>
          </p:cNvPicPr>
          <p:nvPr/>
        </p:nvPicPr>
        <p:blipFill>
          <a:blip r:embed="rId2"/>
          <a:stretch>
            <a:fillRect/>
          </a:stretch>
        </p:blipFill>
        <p:spPr>
          <a:xfrm>
            <a:off x="6259195" y="2513330"/>
            <a:ext cx="3227705" cy="1831340"/>
          </a:xfrm>
          <a:prstGeom prst="rect">
            <a:avLst/>
          </a:prstGeom>
        </p:spPr>
      </p:pic>
      <p:sp>
        <p:nvSpPr>
          <p:cNvPr id="5" name="TextBox 4"/>
          <p:cNvSpPr txBox="1"/>
          <p:nvPr/>
        </p:nvSpPr>
        <p:spPr>
          <a:xfrm>
            <a:off x="596073" y="2214554"/>
            <a:ext cx="114300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BC</a:t>
            </a:r>
            <a:endParaRPr lang="zh-CN" altLang="en-US" sz="2000" b="1" dirty="0">
              <a:solidFill>
                <a:srgbClr val="FF0000"/>
              </a:solidFill>
              <a:latin typeface="宋体" panose="02010600030101010101" pitchFamily="2" charset="-122"/>
            </a:endParaRPr>
          </a:p>
        </p:txBody>
      </p:sp>
      <p:sp>
        <p:nvSpPr>
          <p:cNvPr id="6" name="TextBox 5"/>
          <p:cNvSpPr txBox="1"/>
          <p:nvPr/>
        </p:nvSpPr>
        <p:spPr>
          <a:xfrm>
            <a:off x="453197" y="4500570"/>
            <a:ext cx="9501254" cy="943528"/>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:0~1 s</a:t>
            </a:r>
            <a:r>
              <a:rPr lang="zh-CN" altLang="en-US" sz="2000" b="1" dirty="0" smtClean="0">
                <a:solidFill>
                  <a:srgbClr val="FF0000"/>
                </a:solidFill>
                <a:latin typeface="宋体" panose="02010600030101010101" pitchFamily="2" charset="-122"/>
              </a:rPr>
              <a:t>内的平均速度是</a:t>
            </a:r>
            <a:r>
              <a:rPr lang="en-US" sz="2000" b="1" dirty="0" smtClean="0">
                <a:solidFill>
                  <a:srgbClr val="FF0000"/>
                </a:solidFill>
                <a:latin typeface="宋体" panose="02010600030101010101" pitchFamily="2" charset="-122"/>
              </a:rPr>
              <a:t>1 m/</a:t>
            </a:r>
            <a:r>
              <a:rPr lang="en-US" sz="2000" b="1" dirty="0" err="1" smtClean="0">
                <a:solidFill>
                  <a:srgbClr val="FF0000"/>
                </a:solidFill>
                <a:latin typeface="宋体" panose="02010600030101010101" pitchFamily="2" charset="-122"/>
              </a:rPr>
              <a:t>s,A</a:t>
            </a:r>
            <a:r>
              <a:rPr lang="zh-CN" altLang="en-US" sz="2000" b="1" dirty="0" smtClean="0">
                <a:solidFill>
                  <a:srgbClr val="FF0000"/>
                </a:solidFill>
                <a:latin typeface="宋体" panose="02010600030101010101" pitchFamily="2" charset="-122"/>
              </a:rPr>
              <a:t>项错误</a:t>
            </a:r>
            <a:r>
              <a:rPr lang="en-US" sz="2000" b="1" dirty="0" smtClean="0">
                <a:solidFill>
                  <a:srgbClr val="FF0000"/>
                </a:solidFill>
                <a:latin typeface="宋体" panose="02010600030101010101" pitchFamily="2" charset="-122"/>
              </a:rPr>
              <a:t>;0~4 s</a:t>
            </a:r>
            <a:r>
              <a:rPr lang="zh-CN" altLang="en-US" sz="2000" b="1" dirty="0" smtClean="0">
                <a:solidFill>
                  <a:srgbClr val="FF0000"/>
                </a:solidFill>
                <a:latin typeface="宋体" panose="02010600030101010101" pitchFamily="2" charset="-122"/>
              </a:rPr>
              <a:t>内图线都在</a:t>
            </a:r>
            <a:r>
              <a:rPr lang="en-US" sz="2000" b="1" dirty="0" smtClean="0">
                <a:solidFill>
                  <a:srgbClr val="FF0000"/>
                </a:solidFill>
                <a:latin typeface="宋体" panose="02010600030101010101" pitchFamily="2" charset="-122"/>
              </a:rPr>
              <a:t>t</a:t>
            </a:r>
            <a:r>
              <a:rPr lang="zh-CN" altLang="en-US" sz="2000" b="1" dirty="0" smtClean="0">
                <a:solidFill>
                  <a:srgbClr val="FF0000"/>
                </a:solidFill>
                <a:latin typeface="宋体" panose="02010600030101010101" pitchFamily="2" charset="-122"/>
              </a:rPr>
              <a:t>轴之上</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运动方向一致</a:t>
            </a:r>
            <a:r>
              <a:rPr lang="en-US" sz="2000" b="1" dirty="0" smtClean="0">
                <a:solidFill>
                  <a:srgbClr val="FF0000"/>
                </a:solidFill>
                <a:latin typeface="宋体" panose="02010600030101010101" pitchFamily="2" charset="-122"/>
              </a:rPr>
              <a:t>,D</a:t>
            </a:r>
            <a:r>
              <a:rPr lang="zh-CN" altLang="en-US" sz="2000" b="1" dirty="0" smtClean="0">
                <a:solidFill>
                  <a:srgbClr val="FF0000"/>
                </a:solidFill>
                <a:latin typeface="宋体" panose="02010600030101010101" pitchFamily="2" charset="-122"/>
              </a:rPr>
              <a:t>项错误。</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64845" y="492760"/>
            <a:ext cx="9438005" cy="2861310"/>
          </a:xfrm>
          <a:prstGeom prst="rect">
            <a:avLst/>
          </a:prstGeom>
          <a:noFill/>
        </p:spPr>
        <p:txBody>
          <a:bodyPr wrap="square" rtlCol="0">
            <a:spAutoFit/>
          </a:bodyPr>
          <a:lstStyle/>
          <a:p>
            <a:pPr>
              <a:lnSpc>
                <a:spcPct val="150000"/>
              </a:lnSpc>
            </a:pPr>
            <a:r>
              <a:rPr lang="zh-CN" altLang="en-US" sz="2000" b="1">
                <a:solidFill>
                  <a:schemeClr val="tx1"/>
                </a:solidFill>
              </a:rPr>
              <a:t>【应用性】</a:t>
            </a:r>
            <a:endParaRPr lang="zh-CN" altLang="en-US" sz="2000" b="1">
              <a:solidFill>
                <a:schemeClr val="tx1"/>
              </a:solidFill>
            </a:endParaRPr>
          </a:p>
          <a:p>
            <a:pPr>
              <a:lnSpc>
                <a:spcPct val="150000"/>
              </a:lnSpc>
            </a:pPr>
            <a:r>
              <a:rPr lang="zh-CN" altLang="en-US" sz="2000" b="1">
                <a:solidFill>
                  <a:schemeClr val="tx1"/>
                </a:solidFill>
              </a:rPr>
              <a:t>2.在10米双人跳台比赛中,我们常常看到因两人起跳存在时间差而使动作不能同步且双方距离越来越大(如图所示),这样得分自然不高。假设两人起跳的时间差为0.1 s,离开跳台后都立即下落,不计空气阻力,试计算第一个人在双手入水瞬间双方存在的高度差(g取10 m/s</a:t>
            </a:r>
            <a:r>
              <a:rPr lang="zh-CN" altLang="en-US" sz="2000" b="1" baseline="30000">
                <a:solidFill>
                  <a:schemeClr val="tx1"/>
                </a:solidFill>
                <a:uFillTx/>
              </a:rPr>
              <a:t>2</a:t>
            </a:r>
            <a:r>
              <a:rPr lang="zh-CN" altLang="en-US" sz="2000" b="1">
                <a:solidFill>
                  <a:schemeClr val="tx1"/>
                </a:solidFill>
              </a:rPr>
              <a:t>,双方的身高一样,人的重心位于手到脚的长度的中点,结果保留两位有效数字)。</a:t>
            </a:r>
            <a:endParaRPr lang="zh-CN" altLang="en-US" sz="2000" b="1">
              <a:solidFill>
                <a:schemeClr val="tx1"/>
              </a:solidFill>
            </a:endParaRPr>
          </a:p>
        </p:txBody>
      </p:sp>
      <p:pic>
        <p:nvPicPr>
          <p:cNvPr id="123" name="GZWL65.eps" descr="id:2147494005;FounderCES"/>
          <p:cNvPicPr>
            <a:picLocks noChangeAspect="1"/>
          </p:cNvPicPr>
          <p:nvPr/>
        </p:nvPicPr>
        <p:blipFill>
          <a:blip r:embed="rId1"/>
          <a:stretch>
            <a:fillRect/>
          </a:stretch>
        </p:blipFill>
        <p:spPr>
          <a:xfrm>
            <a:off x="8782685" y="3187700"/>
            <a:ext cx="1250315" cy="2254885"/>
          </a:xfrm>
          <a:prstGeom prst="rect">
            <a:avLst/>
          </a:prstGeom>
        </p:spPr>
      </p:pic>
      <p:sp>
        <p:nvSpPr>
          <p:cNvPr id="5" name="TextBox 4"/>
          <p:cNvSpPr txBox="1"/>
          <p:nvPr/>
        </p:nvSpPr>
        <p:spPr>
          <a:xfrm>
            <a:off x="667511" y="3071810"/>
            <a:ext cx="8001056" cy="332398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设先起跳者从跳起到双手入水的时间为</a:t>
            </a:r>
            <a:r>
              <a:rPr lang="en-US" sz="2000" b="1" dirty="0" smtClean="0">
                <a:solidFill>
                  <a:srgbClr val="FF0000"/>
                </a:solidFill>
                <a:latin typeface="宋体" panose="02010600030101010101" pitchFamily="2" charset="-122"/>
              </a:rPr>
              <a:t>t</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a:t>
            </a:r>
            <a:r>
              <a:rPr lang="zh-CN" altLang="en-US" sz="2000" b="1" dirty="0" smtClean="0">
                <a:solidFill>
                  <a:srgbClr val="FF0000"/>
                </a:solidFill>
                <a:latin typeface="宋体" panose="02010600030101010101" pitchFamily="2" charset="-122"/>
              </a:rPr>
              <a:t>题意知其位移为</a:t>
            </a:r>
            <a:r>
              <a:rPr lang="en-US" sz="2000" b="1" dirty="0" smtClean="0">
                <a:solidFill>
                  <a:srgbClr val="FF0000"/>
                </a:solidFill>
                <a:latin typeface="宋体" panose="02010600030101010101" pitchFamily="2" charset="-122"/>
              </a:rPr>
              <a:t>h</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=10 </a:t>
            </a:r>
            <a:r>
              <a:rPr lang="en-US" sz="2000" b="1" dirty="0" smtClean="0">
                <a:solidFill>
                  <a:srgbClr val="FF0000"/>
                </a:solidFill>
                <a:latin typeface="宋体" panose="02010600030101010101" pitchFamily="2" charset="-122"/>
              </a:rPr>
              <a:t>m,</a:t>
            </a:r>
            <a:r>
              <a:rPr lang="zh-CN" altLang="en-US" sz="2000" b="1" dirty="0" smtClean="0">
                <a:solidFill>
                  <a:srgbClr val="FF0000"/>
                </a:solidFill>
                <a:latin typeface="宋体" panose="02010600030101010101" pitchFamily="2" charset="-122"/>
              </a:rPr>
              <a:t>根据</a:t>
            </a:r>
            <a:r>
              <a:rPr lang="zh-CN" altLang="en-US" sz="2000" b="1" dirty="0" smtClean="0">
                <a:solidFill>
                  <a:srgbClr val="FF0000"/>
                </a:solidFill>
                <a:latin typeface="宋体" panose="02010600030101010101" pitchFamily="2" charset="-122"/>
              </a:rPr>
              <a:t>自由落体运动的规律</a:t>
            </a:r>
            <a:r>
              <a:rPr lang="en-US" sz="2000" b="1" dirty="0" smtClean="0">
                <a:solidFill>
                  <a:srgbClr val="FF0000"/>
                </a:solidFill>
                <a:latin typeface="宋体" panose="02010600030101010101" pitchFamily="2" charset="-122"/>
              </a:rPr>
              <a:t>:         ,</a:t>
            </a:r>
            <a:endParaRPr lang="en-US" sz="2000" b="1" dirty="0" smtClean="0">
              <a:solidFill>
                <a:srgbClr val="FF0000"/>
              </a:solidFill>
              <a:latin typeface="宋体" panose="02010600030101010101" pitchFamily="2" charset="-122"/>
            </a:endParaRPr>
          </a:p>
          <a:p>
            <a:pPr>
              <a:lnSpc>
                <a:spcPct val="150000"/>
              </a:lnSpc>
            </a:pP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由此可知后起跳者对应的空中</a:t>
            </a:r>
            <a:r>
              <a:rPr lang="zh-CN" altLang="en-US" sz="2000" b="1" dirty="0" smtClean="0">
                <a:solidFill>
                  <a:srgbClr val="FF0000"/>
                </a:solidFill>
                <a:latin typeface="宋体" panose="02010600030101010101" pitchFamily="2" charset="-122"/>
              </a:rPr>
              <a:t>时间</a:t>
            </a:r>
            <a:r>
              <a:rPr lang="en-US" sz="2000" b="1" dirty="0" smtClean="0">
                <a:solidFill>
                  <a:srgbClr val="FF0000"/>
                </a:solidFill>
                <a:latin typeface="宋体" panose="02010600030101010101" pitchFamily="2" charset="-122"/>
              </a:rPr>
              <a:t>t</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=t</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-0.1 </a:t>
            </a:r>
            <a:r>
              <a:rPr lang="en-US" sz="2000" b="1" dirty="0" smtClean="0">
                <a:solidFill>
                  <a:srgbClr val="FF0000"/>
                </a:solidFill>
                <a:latin typeface="宋体" panose="02010600030101010101" pitchFamily="2" charset="-122"/>
              </a:rPr>
              <a:t>s=1.3 s(</a:t>
            </a:r>
            <a:r>
              <a:rPr lang="zh-CN" altLang="en-US" sz="2000" b="1" dirty="0" smtClean="0">
                <a:solidFill>
                  <a:srgbClr val="FF0000"/>
                </a:solidFill>
                <a:latin typeface="宋体" panose="02010600030101010101" pitchFamily="2" charset="-122"/>
              </a:rPr>
              <a:t>或</a:t>
            </a:r>
            <a:r>
              <a:rPr lang="en-US" sz="2000" b="1" dirty="0" smtClean="0">
                <a:solidFill>
                  <a:srgbClr val="FF0000"/>
                </a:solidFill>
                <a:latin typeface="宋体" panose="02010600030101010101" pitchFamily="2" charset="-122"/>
              </a:rPr>
              <a:t>1.31 s)</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后起跳者的</a:t>
            </a:r>
            <a:r>
              <a:rPr lang="zh-CN" altLang="en-US" sz="2000" b="1" dirty="0" smtClean="0">
                <a:solidFill>
                  <a:srgbClr val="FF0000"/>
                </a:solidFill>
                <a:latin typeface="宋体" panose="02010600030101010101" pitchFamily="2" charset="-122"/>
              </a:rPr>
              <a:t>位移           </a:t>
            </a:r>
            <a:r>
              <a:rPr 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10×1.3</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 m≈8.5 m(</a:t>
            </a:r>
            <a:r>
              <a:rPr lang="zh-CN" altLang="en-US" sz="2000" b="1" dirty="0" smtClean="0">
                <a:solidFill>
                  <a:srgbClr val="FF0000"/>
                </a:solidFill>
                <a:latin typeface="宋体" panose="02010600030101010101" pitchFamily="2" charset="-122"/>
              </a:rPr>
              <a:t>或</a:t>
            </a:r>
            <a:r>
              <a:rPr lang="en-US" sz="2000" b="1" dirty="0" smtClean="0">
                <a:solidFill>
                  <a:srgbClr val="FF0000"/>
                </a:solidFill>
                <a:latin typeface="宋体" panose="02010600030101010101" pitchFamily="2" charset="-122"/>
              </a:rPr>
              <a:t>8.6 m)</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在第一个人双手入水瞬间双方存在的高度差</a:t>
            </a:r>
            <a:endParaRPr lang="zh-CN" altLang="en-US" sz="2000" b="1" dirty="0" smtClean="0">
              <a:solidFill>
                <a:srgbClr val="FF0000"/>
              </a:solidFill>
              <a:latin typeface="宋体" panose="02010600030101010101" pitchFamily="2" charset="-122"/>
            </a:endParaRPr>
          </a:p>
          <a:p>
            <a:pPr>
              <a:lnSpc>
                <a:spcPct val="150000"/>
              </a:lnSpc>
            </a:pPr>
            <a:r>
              <a:rPr lang="en-US" sz="2000" b="1" dirty="0" err="1" smtClean="0">
                <a:solidFill>
                  <a:srgbClr val="FF0000"/>
                </a:solidFill>
                <a:latin typeface="宋体" panose="02010600030101010101" pitchFamily="2" charset="-122"/>
              </a:rPr>
              <a:t>Δh</a:t>
            </a:r>
            <a:r>
              <a:rPr lang="en-US" sz="2000" b="1" dirty="0" smtClean="0">
                <a:solidFill>
                  <a:srgbClr val="FF0000"/>
                </a:solidFill>
                <a:latin typeface="宋体" panose="02010600030101010101" pitchFamily="2" charset="-122"/>
              </a:rPr>
              <a:t>=h</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-h</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=1.5 m(</a:t>
            </a:r>
            <a:r>
              <a:rPr lang="zh-CN" altLang="en-US" sz="2000" b="1" dirty="0" smtClean="0">
                <a:solidFill>
                  <a:srgbClr val="FF0000"/>
                </a:solidFill>
                <a:latin typeface="宋体" panose="02010600030101010101" pitchFamily="2" charset="-122"/>
              </a:rPr>
              <a:t>或</a:t>
            </a:r>
            <a:r>
              <a:rPr lang="en-US" sz="2000" b="1" dirty="0" smtClean="0">
                <a:solidFill>
                  <a:srgbClr val="FF0000"/>
                </a:solidFill>
                <a:latin typeface="宋体" panose="02010600030101010101" pitchFamily="2" charset="-122"/>
              </a:rPr>
              <a:t>1.4 m)</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8194" name="Picture 2"/>
          <p:cNvPicPr>
            <a:picLocks noChangeAspect="1" noChangeArrowheads="1"/>
          </p:cNvPicPr>
          <p:nvPr/>
        </p:nvPicPr>
        <p:blipFill>
          <a:blip r:embed="rId2"/>
          <a:srcRect/>
          <a:stretch>
            <a:fillRect/>
          </a:stretch>
        </p:blipFill>
        <p:spPr bwMode="auto">
          <a:xfrm>
            <a:off x="4795810" y="3642251"/>
            <a:ext cx="872361" cy="429691"/>
          </a:xfrm>
          <a:prstGeom prst="rect">
            <a:avLst/>
          </a:prstGeom>
          <a:noFill/>
          <a:ln w="9525">
            <a:noFill/>
            <a:miter lim="800000"/>
            <a:headEnd/>
            <a:tailEnd/>
          </a:ln>
          <a:effectLst/>
        </p:spPr>
      </p:pic>
      <p:pic>
        <p:nvPicPr>
          <p:cNvPr id="8195" name="Picture 3"/>
          <p:cNvPicPr>
            <a:picLocks noChangeAspect="1" noChangeArrowheads="1"/>
          </p:cNvPicPr>
          <p:nvPr/>
        </p:nvPicPr>
        <p:blipFill>
          <a:blip r:embed="rId3"/>
          <a:srcRect/>
          <a:stretch>
            <a:fillRect/>
          </a:stretch>
        </p:blipFill>
        <p:spPr bwMode="auto">
          <a:xfrm>
            <a:off x="738949" y="3929066"/>
            <a:ext cx="4192515" cy="642942"/>
          </a:xfrm>
          <a:prstGeom prst="rect">
            <a:avLst/>
          </a:prstGeom>
          <a:noFill/>
          <a:ln w="9525">
            <a:noFill/>
            <a:miter lim="800000"/>
            <a:headEnd/>
            <a:tailEnd/>
          </a:ln>
          <a:effectLst/>
        </p:spPr>
      </p:pic>
      <p:pic>
        <p:nvPicPr>
          <p:cNvPr id="8196" name="Picture 4"/>
          <p:cNvPicPr>
            <a:picLocks noChangeAspect="1" noChangeArrowheads="1"/>
          </p:cNvPicPr>
          <p:nvPr/>
        </p:nvPicPr>
        <p:blipFill>
          <a:blip r:embed="rId4"/>
          <a:srcRect/>
          <a:stretch>
            <a:fillRect/>
          </a:stretch>
        </p:blipFill>
        <p:spPr bwMode="auto">
          <a:xfrm>
            <a:off x="2667775" y="4929198"/>
            <a:ext cx="1320009" cy="515469"/>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additive="base">
                                        <p:cTn id="11" dur="500" fill="hold"/>
                                        <p:tgtEl>
                                          <p:spTgt spid="8194"/>
                                        </p:tgtEl>
                                        <p:attrNameLst>
                                          <p:attrName>ppt_x</p:attrName>
                                        </p:attrNameLst>
                                      </p:cBhvr>
                                      <p:tavLst>
                                        <p:tav tm="0">
                                          <p:val>
                                            <p:strVal val="1+#ppt_w/2"/>
                                          </p:val>
                                        </p:tav>
                                        <p:tav tm="100000">
                                          <p:val>
                                            <p:strVal val="#ppt_x"/>
                                          </p:val>
                                        </p:tav>
                                      </p:tavLst>
                                    </p:anim>
                                    <p:anim calcmode="lin" valueType="num">
                                      <p:cBhvr additive="base">
                                        <p:cTn id="12" dur="500" fill="hold"/>
                                        <p:tgtEl>
                                          <p:spTgt spid="819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195"/>
                                        </p:tgtEl>
                                        <p:attrNameLst>
                                          <p:attrName>style.visibility</p:attrName>
                                        </p:attrNameLst>
                                      </p:cBhvr>
                                      <p:to>
                                        <p:strVal val="visible"/>
                                      </p:to>
                                    </p:set>
                                    <p:anim calcmode="lin" valueType="num">
                                      <p:cBhvr additive="base">
                                        <p:cTn id="15" dur="500" fill="hold"/>
                                        <p:tgtEl>
                                          <p:spTgt spid="8195"/>
                                        </p:tgtEl>
                                        <p:attrNameLst>
                                          <p:attrName>ppt_x</p:attrName>
                                        </p:attrNameLst>
                                      </p:cBhvr>
                                      <p:tavLst>
                                        <p:tav tm="0">
                                          <p:val>
                                            <p:strVal val="1+#ppt_w/2"/>
                                          </p:val>
                                        </p:tav>
                                        <p:tav tm="100000">
                                          <p:val>
                                            <p:strVal val="#ppt_x"/>
                                          </p:val>
                                        </p:tav>
                                      </p:tavLst>
                                    </p:anim>
                                    <p:anim calcmode="lin" valueType="num">
                                      <p:cBhvr additive="base">
                                        <p:cTn id="16" dur="500" fill="hold"/>
                                        <p:tgtEl>
                                          <p:spTgt spid="819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8196"/>
                                        </p:tgtEl>
                                        <p:attrNameLst>
                                          <p:attrName>style.visibility</p:attrName>
                                        </p:attrNameLst>
                                      </p:cBhvr>
                                      <p:to>
                                        <p:strVal val="visible"/>
                                      </p:to>
                                    </p:set>
                                    <p:anim calcmode="lin" valueType="num">
                                      <p:cBhvr additive="base">
                                        <p:cTn id="19" dur="500" fill="hold"/>
                                        <p:tgtEl>
                                          <p:spTgt spid="8196"/>
                                        </p:tgtEl>
                                        <p:attrNameLst>
                                          <p:attrName>ppt_x</p:attrName>
                                        </p:attrNameLst>
                                      </p:cBhvr>
                                      <p:tavLst>
                                        <p:tav tm="0">
                                          <p:val>
                                            <p:strVal val="1+#ppt_w/2"/>
                                          </p:val>
                                        </p:tav>
                                        <p:tav tm="100000">
                                          <p:val>
                                            <p:strVal val="#ppt_x"/>
                                          </p:val>
                                        </p:tav>
                                      </p:tavLst>
                                    </p:anim>
                                    <p:anim calcmode="lin" valueType="num">
                                      <p:cBhvr additive="base">
                                        <p:cTn id="20" dur="500" fill="hold"/>
                                        <p:tgtEl>
                                          <p:spTgt spid="81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64845" y="492760"/>
            <a:ext cx="9438005" cy="5631180"/>
          </a:xfrm>
          <a:prstGeom prst="rect">
            <a:avLst/>
          </a:prstGeom>
          <a:noFill/>
        </p:spPr>
        <p:txBody>
          <a:bodyPr wrap="square" rtlCol="0">
            <a:spAutoFit/>
          </a:bodyPr>
          <a:lstStyle/>
          <a:p>
            <a:pPr>
              <a:lnSpc>
                <a:spcPct val="150000"/>
              </a:lnSpc>
            </a:pPr>
            <a:r>
              <a:rPr lang="zh-CN" altLang="en-US" sz="2000" b="1">
                <a:solidFill>
                  <a:schemeClr val="tx1"/>
                </a:solidFill>
              </a:rPr>
              <a:t>【综合性】</a:t>
            </a:r>
            <a:endParaRPr lang="zh-CN" altLang="en-US" sz="2000" b="1">
              <a:solidFill>
                <a:schemeClr val="tx1"/>
              </a:solidFill>
            </a:endParaRPr>
          </a:p>
          <a:p>
            <a:pPr>
              <a:lnSpc>
                <a:spcPct val="150000"/>
              </a:lnSpc>
            </a:pPr>
            <a:r>
              <a:rPr lang="zh-CN" altLang="en-US" sz="2000" b="1">
                <a:solidFill>
                  <a:schemeClr val="tx1"/>
                </a:solidFill>
              </a:rPr>
              <a:t>3.在一条平直公路上,一辆汽车以速度v</a:t>
            </a:r>
            <a:r>
              <a:rPr lang="zh-CN" altLang="en-US" sz="2000" b="1" baseline="-25000">
                <a:solidFill>
                  <a:schemeClr val="tx1"/>
                </a:solidFill>
                <a:uFillTx/>
              </a:rPr>
              <a:t>A</a:t>
            </a:r>
            <a:r>
              <a:rPr lang="zh-CN" altLang="en-US" sz="2000" b="1">
                <a:solidFill>
                  <a:schemeClr val="tx1"/>
                </a:solidFill>
              </a:rPr>
              <a:t>向东匀速行驶,一个游客也正在D处由南向北沿斑马线横过马路,司机发现后经0.7 s的反应时间后,从A点开始紧急刹车,但仍将行至B处的游客撞伤,该车最终在C处停下,如图所示。</a:t>
            </a: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endParaRPr lang="zh-CN" altLang="en-US" sz="2000" b="1">
              <a:solidFill>
                <a:schemeClr val="tx1"/>
              </a:solidFill>
            </a:endParaRPr>
          </a:p>
          <a:p>
            <a:pPr>
              <a:lnSpc>
                <a:spcPct val="150000"/>
              </a:lnSpc>
            </a:pPr>
            <a:r>
              <a:rPr lang="zh-CN" altLang="en-US" sz="2000" b="1">
                <a:solidFill>
                  <a:schemeClr val="tx1"/>
                </a:solidFill>
              </a:rPr>
              <a:t>为了测出肇事汽车的速度v</a:t>
            </a:r>
            <a:r>
              <a:rPr lang="zh-CN" altLang="en-US" sz="2000" b="1" baseline="-25000">
                <a:solidFill>
                  <a:schemeClr val="tx1"/>
                </a:solidFill>
                <a:uFillTx/>
              </a:rPr>
              <a:t>A</a:t>
            </a:r>
            <a:r>
              <a:rPr lang="zh-CN" altLang="en-US" sz="2000" b="1">
                <a:solidFill>
                  <a:schemeClr val="tx1"/>
                </a:solidFill>
              </a:rPr>
              <a:t>,警方派一辆刹车性能与肇事汽车相当的警车以法定最高速度v</a:t>
            </a:r>
            <a:r>
              <a:rPr lang="zh-CN" altLang="en-US" sz="2000" b="1" baseline="-25000">
                <a:solidFill>
                  <a:schemeClr val="tx1"/>
                </a:solidFill>
                <a:uFillTx/>
              </a:rPr>
              <a:t>m</a:t>
            </a:r>
            <a:r>
              <a:rPr lang="zh-CN" altLang="en-US" sz="2000" b="1">
                <a:solidFill>
                  <a:schemeClr val="tx1"/>
                </a:solidFill>
              </a:rPr>
              <a:t>=14 m/s 行驶在同一地段,在肇事汽车的出事点B急刹车,恰好也在C点停下来,在事故现场测得AB=17.5 m、BC=14 m、BD=2.6 m,问:</a:t>
            </a:r>
            <a:endParaRPr lang="zh-CN" altLang="en-US" sz="2000" b="1">
              <a:solidFill>
                <a:schemeClr val="tx1"/>
              </a:solidFill>
            </a:endParaRPr>
          </a:p>
          <a:p>
            <a:pPr>
              <a:lnSpc>
                <a:spcPct val="150000"/>
              </a:lnSpc>
            </a:pPr>
            <a:r>
              <a:rPr lang="zh-CN" altLang="en-US" sz="2000" b="1">
                <a:solidFill>
                  <a:schemeClr val="tx1"/>
                </a:solidFill>
              </a:rPr>
              <a:t>(1)该肇事汽车的初速度v</a:t>
            </a:r>
            <a:r>
              <a:rPr lang="zh-CN" altLang="en-US" sz="2000" b="1" baseline="-25000">
                <a:solidFill>
                  <a:schemeClr val="tx1"/>
                </a:solidFill>
                <a:uFillTx/>
              </a:rPr>
              <a:t>A</a:t>
            </a:r>
            <a:r>
              <a:rPr lang="zh-CN" altLang="en-US" sz="2000" b="1">
                <a:solidFill>
                  <a:schemeClr val="tx1"/>
                </a:solidFill>
              </a:rPr>
              <a:t>为多大?</a:t>
            </a:r>
            <a:endParaRPr lang="zh-CN" altLang="en-US" sz="2000" b="1">
              <a:solidFill>
                <a:schemeClr val="tx1"/>
              </a:solidFill>
            </a:endParaRPr>
          </a:p>
          <a:p>
            <a:pPr>
              <a:lnSpc>
                <a:spcPct val="150000"/>
              </a:lnSpc>
            </a:pPr>
            <a:r>
              <a:rPr lang="zh-CN" altLang="en-US" sz="2000" b="1">
                <a:solidFill>
                  <a:schemeClr val="tx1"/>
                </a:solidFill>
              </a:rPr>
              <a:t>(2)游客横过马路的速度为多大? </a:t>
            </a:r>
            <a:endParaRPr lang="zh-CN" altLang="en-US" sz="2000" b="1">
              <a:solidFill>
                <a:schemeClr val="tx1"/>
              </a:solidFill>
            </a:endParaRPr>
          </a:p>
        </p:txBody>
      </p:sp>
      <p:pic>
        <p:nvPicPr>
          <p:cNvPr id="124" name="21YB96.eps" descr="id:2147494012;FounderCES"/>
          <p:cNvPicPr>
            <a:picLocks noChangeAspect="1"/>
          </p:cNvPicPr>
          <p:nvPr/>
        </p:nvPicPr>
        <p:blipFill>
          <a:blip r:embed="rId1"/>
          <a:stretch>
            <a:fillRect/>
          </a:stretch>
        </p:blipFill>
        <p:spPr>
          <a:xfrm>
            <a:off x="3291205" y="2400935"/>
            <a:ext cx="3717925" cy="1409065"/>
          </a:xfrm>
          <a:prstGeom prst="rect">
            <a:avLst/>
          </a:prstGeo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53197" y="357166"/>
            <a:ext cx="9572692" cy="509851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以警车为研究对象</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a:t>
            </a:r>
            <a:r>
              <a:rPr lang="en-US" altLang="zh-CN" sz="2000" b="1" dirty="0" smtClean="0">
                <a:solidFill>
                  <a:srgbClr val="FF0000"/>
                </a:solidFill>
                <a:latin typeface="宋体" panose="02010600030101010101" pitchFamily="2" charset="-122"/>
              </a:rPr>
              <a:t>v</a:t>
            </a:r>
            <a:r>
              <a:rPr lang="en-US" altLang="zh-CN" sz="2000" b="1" baseline="-25000" dirty="0" smtClean="0">
                <a:solidFill>
                  <a:srgbClr val="FF0000"/>
                </a:solidFill>
                <a:latin typeface="宋体" panose="02010600030101010101" pitchFamily="2" charset="-122"/>
              </a:rPr>
              <a:t>2</a:t>
            </a:r>
            <a:r>
              <a:rPr lang="en-US" altLang="zh-CN"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-v</a:t>
            </a:r>
            <a:r>
              <a:rPr lang="en-US" sz="2000" b="1" baseline="-25000" dirty="0" smtClean="0">
                <a:solidFill>
                  <a:srgbClr val="FF0000"/>
                </a:solidFill>
                <a:latin typeface="宋体" panose="02010600030101010101" pitchFamily="2" charset="-122"/>
              </a:rPr>
              <a:t>m</a:t>
            </a:r>
            <a:r>
              <a:rPr lang="en-US" sz="2000" b="1" baseline="30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2as</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将</a:t>
            </a:r>
            <a:r>
              <a:rPr lang="en-US" sz="2000" b="1" dirty="0" err="1" smtClean="0">
                <a:solidFill>
                  <a:srgbClr val="FF0000"/>
                </a:solidFill>
                <a:latin typeface="宋体" panose="02010600030101010101" pitchFamily="2" charset="-122"/>
              </a:rPr>
              <a:t>v</a:t>
            </a:r>
            <a:r>
              <a:rPr lang="en-US" sz="2000" b="1" baseline="-25000" dirty="0" err="1" smtClean="0">
                <a:solidFill>
                  <a:srgbClr val="FF0000"/>
                </a:solidFill>
                <a:latin typeface="宋体" panose="02010600030101010101" pitchFamily="2" charset="-122"/>
              </a:rPr>
              <a:t>m</a:t>
            </a:r>
            <a:r>
              <a:rPr lang="en-US" sz="2000" b="1" dirty="0" smtClean="0">
                <a:solidFill>
                  <a:srgbClr val="FF0000"/>
                </a:solidFill>
                <a:latin typeface="宋体" panose="02010600030101010101" pitchFamily="2" charset="-122"/>
              </a:rPr>
              <a:t>=14 m/</a:t>
            </a:r>
            <a:r>
              <a:rPr lang="en-US" sz="2000" b="1" dirty="0" err="1" smtClean="0">
                <a:solidFill>
                  <a:srgbClr val="FF0000"/>
                </a:solidFill>
                <a:latin typeface="宋体" panose="02010600030101010101" pitchFamily="2" charset="-122"/>
              </a:rPr>
              <a:t>s,s</a:t>
            </a:r>
            <a:r>
              <a:rPr lang="en-US" sz="2000" b="1" dirty="0" smtClean="0">
                <a:solidFill>
                  <a:srgbClr val="FF0000"/>
                </a:solidFill>
                <a:latin typeface="宋体" panose="02010600030101010101" pitchFamily="2" charset="-122"/>
              </a:rPr>
              <a:t>=14 m,v</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=0</a:t>
            </a:r>
            <a:r>
              <a:rPr lang="zh-CN" altLang="en-US" sz="2000" b="1" dirty="0" smtClean="0">
                <a:solidFill>
                  <a:srgbClr val="FF0000"/>
                </a:solidFill>
                <a:latin typeface="宋体" panose="02010600030101010101" pitchFamily="2" charset="-122"/>
              </a:rPr>
              <a:t>代入</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得警车刹车加速度大小为</a:t>
            </a:r>
            <a:r>
              <a:rPr lang="en-US" sz="2000" b="1" dirty="0" smtClean="0">
                <a:solidFill>
                  <a:srgbClr val="FF0000"/>
                </a:solidFill>
                <a:latin typeface="宋体" panose="02010600030101010101" pitchFamily="2" charset="-122"/>
              </a:rPr>
              <a:t>a=7 m/s</a:t>
            </a:r>
            <a:r>
              <a:rPr lang="en-US" sz="2000" b="1" baseline="30000" dirty="0" smtClean="0">
                <a:solidFill>
                  <a:srgbClr val="FF0000"/>
                </a:solidFill>
                <a:latin typeface="宋体" panose="02010600030101010101" pitchFamily="2" charset="-122"/>
              </a:rPr>
              <a:t>2</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由题意得肇事汽车刹车的加速度大小</a:t>
            </a:r>
            <a:r>
              <a:rPr lang="en-US" sz="2000" b="1" dirty="0" smtClean="0">
                <a:solidFill>
                  <a:srgbClr val="FF0000"/>
                </a:solidFill>
                <a:latin typeface="宋体" panose="02010600030101010101" pitchFamily="2" charset="-122"/>
              </a:rPr>
              <a:t>a'=a=7 m/s</a:t>
            </a:r>
            <a:r>
              <a:rPr lang="en-US" sz="2000" b="1" baseline="30000" dirty="0" smtClean="0">
                <a:solidFill>
                  <a:srgbClr val="FF0000"/>
                </a:solidFill>
                <a:latin typeface="宋体" panose="02010600030101010101" pitchFamily="2" charset="-122"/>
              </a:rPr>
              <a:t>2</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所以肇事汽车的</a:t>
            </a:r>
            <a:r>
              <a:rPr lang="zh-CN" altLang="en-US" sz="2000" b="1" dirty="0" smtClean="0">
                <a:solidFill>
                  <a:srgbClr val="FF0000"/>
                </a:solidFill>
                <a:latin typeface="宋体" panose="02010600030101010101" pitchFamily="2" charset="-122"/>
              </a:rPr>
              <a:t>初速度</a:t>
            </a:r>
            <a:r>
              <a:rPr lang="en-US" altLang="zh-CN"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=21 </a:t>
            </a:r>
            <a:r>
              <a:rPr lang="en-US" sz="2000" b="1" dirty="0" smtClean="0">
                <a:solidFill>
                  <a:srgbClr val="FF0000"/>
                </a:solidFill>
                <a:latin typeface="宋体" panose="02010600030101010101" pitchFamily="2" charset="-122"/>
              </a:rPr>
              <a:t>m/s</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肇事汽车在出事点</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的速度</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              =14 </a:t>
            </a:r>
            <a:r>
              <a:rPr lang="en-US" sz="2000" b="1" dirty="0" smtClean="0">
                <a:solidFill>
                  <a:srgbClr val="FF0000"/>
                </a:solidFill>
                <a:latin typeface="宋体" panose="02010600030101010101" pitchFamily="2" charset="-122"/>
              </a:rPr>
              <a:t>m/s</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肇事汽车通过</a:t>
            </a:r>
            <a:r>
              <a:rPr lang="en-US" sz="2000" b="1" dirty="0" smtClean="0">
                <a:solidFill>
                  <a:srgbClr val="FF0000"/>
                </a:solidFill>
                <a:latin typeface="宋体" panose="02010600030101010101" pitchFamily="2" charset="-122"/>
              </a:rPr>
              <a:t>AB</a:t>
            </a:r>
            <a:r>
              <a:rPr lang="zh-CN" altLang="en-US" sz="2000" b="1" dirty="0" smtClean="0">
                <a:solidFill>
                  <a:srgbClr val="FF0000"/>
                </a:solidFill>
                <a:latin typeface="宋体" panose="02010600030101010101" pitchFamily="2" charset="-122"/>
              </a:rPr>
              <a:t>段的平均速度</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               m/s=17.5 </a:t>
            </a:r>
            <a:r>
              <a:rPr lang="en-US" sz="2000" b="1" dirty="0" smtClean="0">
                <a:solidFill>
                  <a:srgbClr val="FF0000"/>
                </a:solidFill>
                <a:latin typeface="宋体" panose="02010600030101010101" pitchFamily="2" charset="-122"/>
              </a:rPr>
              <a:t>m/s</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肇事汽车通过</a:t>
            </a:r>
            <a:r>
              <a:rPr lang="en-US" sz="2000" b="1" dirty="0" smtClean="0">
                <a:solidFill>
                  <a:srgbClr val="FF0000"/>
                </a:solidFill>
                <a:latin typeface="宋体" panose="02010600030101010101" pitchFamily="2" charset="-122"/>
              </a:rPr>
              <a:t>AB</a:t>
            </a:r>
            <a:r>
              <a:rPr lang="zh-CN" altLang="en-US" sz="2000" b="1" dirty="0" smtClean="0">
                <a:solidFill>
                  <a:srgbClr val="FF0000"/>
                </a:solidFill>
                <a:latin typeface="宋体" panose="02010600030101010101" pitchFamily="2" charset="-122"/>
              </a:rPr>
              <a:t>段的</a:t>
            </a:r>
            <a:r>
              <a:rPr lang="zh-CN" altLang="en-US" sz="2000" b="1" dirty="0" smtClean="0">
                <a:solidFill>
                  <a:srgbClr val="FF0000"/>
                </a:solidFill>
                <a:latin typeface="宋体" panose="02010600030101010101" pitchFamily="2" charset="-122"/>
              </a:rPr>
              <a:t>时间</a:t>
            </a:r>
            <a:r>
              <a:rPr lang="en-US" sz="2000" b="1" dirty="0" smtClean="0">
                <a:solidFill>
                  <a:srgbClr val="FF0000"/>
                </a:solidFill>
                <a:latin typeface="宋体" panose="02010600030101010101" pitchFamily="2" charset="-122"/>
              </a:rPr>
              <a:t>           s=1 </a:t>
            </a:r>
            <a:r>
              <a:rPr lang="en-US" sz="2000" b="1" dirty="0" smtClean="0">
                <a:solidFill>
                  <a:srgbClr val="FF0000"/>
                </a:solidFill>
                <a:latin typeface="宋体" panose="02010600030101010101" pitchFamily="2" charset="-122"/>
              </a:rPr>
              <a:t>s</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所以游客横过马路的速度</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               =m/s</a:t>
            </a:r>
            <a:r>
              <a:rPr lang="en-US" sz="2000" b="1" dirty="0" smtClean="0">
                <a:solidFill>
                  <a:srgbClr val="FF0000"/>
                </a:solidFill>
                <a:latin typeface="宋体" panose="02010600030101010101" pitchFamily="2" charset="-122"/>
              </a:rPr>
              <a:t>≈1.53 m/s</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9218" name="Picture 2"/>
          <p:cNvPicPr>
            <a:picLocks noChangeAspect="1" noChangeArrowheads="1"/>
          </p:cNvPicPr>
          <p:nvPr/>
        </p:nvPicPr>
        <p:blipFill>
          <a:blip r:embed="rId1"/>
          <a:srcRect/>
          <a:stretch>
            <a:fillRect/>
          </a:stretch>
        </p:blipFill>
        <p:spPr bwMode="auto">
          <a:xfrm>
            <a:off x="3167841" y="1785926"/>
            <a:ext cx="1647035" cy="356411"/>
          </a:xfrm>
          <a:prstGeom prst="rect">
            <a:avLst/>
          </a:prstGeom>
          <a:noFill/>
          <a:ln w="9525">
            <a:noFill/>
            <a:miter lim="800000"/>
            <a:headEnd/>
            <a:tailEnd/>
          </a:ln>
          <a:effectLst/>
        </p:spPr>
      </p:pic>
      <p:pic>
        <p:nvPicPr>
          <p:cNvPr id="9219" name="Picture 3"/>
          <p:cNvPicPr>
            <a:picLocks noChangeAspect="1" noChangeArrowheads="1"/>
          </p:cNvPicPr>
          <p:nvPr/>
        </p:nvPicPr>
        <p:blipFill>
          <a:blip r:embed="rId2"/>
          <a:srcRect/>
          <a:stretch>
            <a:fillRect/>
          </a:stretch>
        </p:blipFill>
        <p:spPr bwMode="auto">
          <a:xfrm>
            <a:off x="596073" y="2743898"/>
            <a:ext cx="1785950" cy="368047"/>
          </a:xfrm>
          <a:prstGeom prst="rect">
            <a:avLst/>
          </a:prstGeom>
          <a:noFill/>
          <a:ln w="9525">
            <a:noFill/>
            <a:miter lim="800000"/>
            <a:headEnd/>
            <a:tailEnd/>
          </a:ln>
          <a:effectLst/>
        </p:spPr>
      </p:pic>
      <p:pic>
        <p:nvPicPr>
          <p:cNvPr id="9220" name="Picture 4"/>
          <p:cNvPicPr>
            <a:picLocks noChangeAspect="1" noChangeArrowheads="1"/>
          </p:cNvPicPr>
          <p:nvPr/>
        </p:nvPicPr>
        <p:blipFill>
          <a:blip r:embed="rId3"/>
          <a:srcRect/>
          <a:stretch>
            <a:fillRect/>
          </a:stretch>
        </p:blipFill>
        <p:spPr bwMode="auto">
          <a:xfrm>
            <a:off x="596074" y="3633988"/>
            <a:ext cx="1714511" cy="476047"/>
          </a:xfrm>
          <a:prstGeom prst="rect">
            <a:avLst/>
          </a:prstGeom>
          <a:noFill/>
          <a:ln w="9525">
            <a:noFill/>
            <a:miter lim="800000"/>
            <a:headEnd/>
            <a:tailEnd/>
          </a:ln>
          <a:effectLst/>
        </p:spPr>
      </p:pic>
      <p:pic>
        <p:nvPicPr>
          <p:cNvPr id="9221" name="Picture 5"/>
          <p:cNvPicPr>
            <a:picLocks noChangeAspect="1" noChangeArrowheads="1"/>
          </p:cNvPicPr>
          <p:nvPr/>
        </p:nvPicPr>
        <p:blipFill>
          <a:blip r:embed="rId4"/>
          <a:srcRect/>
          <a:stretch>
            <a:fillRect/>
          </a:stretch>
        </p:blipFill>
        <p:spPr bwMode="auto">
          <a:xfrm>
            <a:off x="3382155" y="4071942"/>
            <a:ext cx="1300959" cy="508510"/>
          </a:xfrm>
          <a:prstGeom prst="rect">
            <a:avLst/>
          </a:prstGeom>
          <a:noFill/>
          <a:ln w="9525">
            <a:noFill/>
            <a:miter lim="800000"/>
            <a:headEnd/>
            <a:tailEnd/>
          </a:ln>
          <a:effectLst/>
        </p:spPr>
      </p:pic>
      <p:pic>
        <p:nvPicPr>
          <p:cNvPr id="9222" name="Picture 6"/>
          <p:cNvPicPr>
            <a:picLocks noChangeAspect="1" noChangeArrowheads="1"/>
          </p:cNvPicPr>
          <p:nvPr/>
        </p:nvPicPr>
        <p:blipFill>
          <a:blip r:embed="rId5"/>
          <a:srcRect/>
          <a:stretch>
            <a:fillRect/>
          </a:stretch>
        </p:blipFill>
        <p:spPr bwMode="auto">
          <a:xfrm>
            <a:off x="524635" y="4929198"/>
            <a:ext cx="1924849" cy="57276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218"/>
                                        </p:tgtEl>
                                        <p:attrNameLst>
                                          <p:attrName>style.visibility</p:attrName>
                                        </p:attrNameLst>
                                      </p:cBhvr>
                                      <p:to>
                                        <p:strVal val="visible"/>
                                      </p:to>
                                    </p:set>
                                    <p:anim calcmode="lin" valueType="num">
                                      <p:cBhvr additive="base">
                                        <p:cTn id="11" dur="500" fill="hold"/>
                                        <p:tgtEl>
                                          <p:spTgt spid="9218"/>
                                        </p:tgtEl>
                                        <p:attrNameLst>
                                          <p:attrName>ppt_x</p:attrName>
                                        </p:attrNameLst>
                                      </p:cBhvr>
                                      <p:tavLst>
                                        <p:tav tm="0">
                                          <p:val>
                                            <p:strVal val="1+#ppt_w/2"/>
                                          </p:val>
                                        </p:tav>
                                        <p:tav tm="100000">
                                          <p:val>
                                            <p:strVal val="#ppt_x"/>
                                          </p:val>
                                        </p:tav>
                                      </p:tavLst>
                                    </p:anim>
                                    <p:anim calcmode="lin" valueType="num">
                                      <p:cBhvr additive="base">
                                        <p:cTn id="12" dur="500" fill="hold"/>
                                        <p:tgtEl>
                                          <p:spTgt spid="92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219"/>
                                        </p:tgtEl>
                                        <p:attrNameLst>
                                          <p:attrName>style.visibility</p:attrName>
                                        </p:attrNameLst>
                                      </p:cBhvr>
                                      <p:to>
                                        <p:strVal val="visible"/>
                                      </p:to>
                                    </p:set>
                                    <p:anim calcmode="lin" valueType="num">
                                      <p:cBhvr additive="base">
                                        <p:cTn id="15" dur="500" fill="hold"/>
                                        <p:tgtEl>
                                          <p:spTgt spid="9219"/>
                                        </p:tgtEl>
                                        <p:attrNameLst>
                                          <p:attrName>ppt_x</p:attrName>
                                        </p:attrNameLst>
                                      </p:cBhvr>
                                      <p:tavLst>
                                        <p:tav tm="0">
                                          <p:val>
                                            <p:strVal val="1+#ppt_w/2"/>
                                          </p:val>
                                        </p:tav>
                                        <p:tav tm="100000">
                                          <p:val>
                                            <p:strVal val="#ppt_x"/>
                                          </p:val>
                                        </p:tav>
                                      </p:tavLst>
                                    </p:anim>
                                    <p:anim calcmode="lin" valueType="num">
                                      <p:cBhvr additive="base">
                                        <p:cTn id="16" dur="500" fill="hold"/>
                                        <p:tgtEl>
                                          <p:spTgt spid="92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9220"/>
                                        </p:tgtEl>
                                        <p:attrNameLst>
                                          <p:attrName>style.visibility</p:attrName>
                                        </p:attrNameLst>
                                      </p:cBhvr>
                                      <p:to>
                                        <p:strVal val="visible"/>
                                      </p:to>
                                    </p:set>
                                    <p:anim calcmode="lin" valueType="num">
                                      <p:cBhvr additive="base">
                                        <p:cTn id="19" dur="500" fill="hold"/>
                                        <p:tgtEl>
                                          <p:spTgt spid="9220"/>
                                        </p:tgtEl>
                                        <p:attrNameLst>
                                          <p:attrName>ppt_x</p:attrName>
                                        </p:attrNameLst>
                                      </p:cBhvr>
                                      <p:tavLst>
                                        <p:tav tm="0">
                                          <p:val>
                                            <p:strVal val="1+#ppt_w/2"/>
                                          </p:val>
                                        </p:tav>
                                        <p:tav tm="100000">
                                          <p:val>
                                            <p:strVal val="#ppt_x"/>
                                          </p:val>
                                        </p:tav>
                                      </p:tavLst>
                                    </p:anim>
                                    <p:anim calcmode="lin" valueType="num">
                                      <p:cBhvr additive="base">
                                        <p:cTn id="20" dur="500" fill="hold"/>
                                        <p:tgtEl>
                                          <p:spTgt spid="922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221"/>
                                        </p:tgtEl>
                                        <p:attrNameLst>
                                          <p:attrName>style.visibility</p:attrName>
                                        </p:attrNameLst>
                                      </p:cBhvr>
                                      <p:to>
                                        <p:strVal val="visible"/>
                                      </p:to>
                                    </p:set>
                                    <p:anim calcmode="lin" valueType="num">
                                      <p:cBhvr additive="base">
                                        <p:cTn id="23" dur="500" fill="hold"/>
                                        <p:tgtEl>
                                          <p:spTgt spid="9221"/>
                                        </p:tgtEl>
                                        <p:attrNameLst>
                                          <p:attrName>ppt_x</p:attrName>
                                        </p:attrNameLst>
                                      </p:cBhvr>
                                      <p:tavLst>
                                        <p:tav tm="0">
                                          <p:val>
                                            <p:strVal val="1+#ppt_w/2"/>
                                          </p:val>
                                        </p:tav>
                                        <p:tav tm="100000">
                                          <p:val>
                                            <p:strVal val="#ppt_x"/>
                                          </p:val>
                                        </p:tav>
                                      </p:tavLst>
                                    </p:anim>
                                    <p:anim calcmode="lin" valueType="num">
                                      <p:cBhvr additive="base">
                                        <p:cTn id="24" dur="500" fill="hold"/>
                                        <p:tgtEl>
                                          <p:spTgt spid="922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9222"/>
                                        </p:tgtEl>
                                        <p:attrNameLst>
                                          <p:attrName>style.visibility</p:attrName>
                                        </p:attrNameLst>
                                      </p:cBhvr>
                                      <p:to>
                                        <p:strVal val="visible"/>
                                      </p:to>
                                    </p:set>
                                    <p:anim calcmode="lin" valueType="num">
                                      <p:cBhvr additive="base">
                                        <p:cTn id="27" dur="500" fill="hold"/>
                                        <p:tgtEl>
                                          <p:spTgt spid="9222"/>
                                        </p:tgtEl>
                                        <p:attrNameLst>
                                          <p:attrName>ppt_x</p:attrName>
                                        </p:attrNameLst>
                                      </p:cBhvr>
                                      <p:tavLst>
                                        <p:tav tm="0">
                                          <p:val>
                                            <p:strVal val="1+#ppt_w/2"/>
                                          </p:val>
                                        </p:tav>
                                        <p:tav tm="100000">
                                          <p:val>
                                            <p:strVal val="#ppt_x"/>
                                          </p:val>
                                        </p:tav>
                                      </p:tavLst>
                                    </p:anim>
                                    <p:anim calcmode="lin" valueType="num">
                                      <p:cBhvr additive="base">
                                        <p:cTn id="28" dur="500" fill="hold"/>
                                        <p:tgtEl>
                                          <p:spTgt spid="92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64845" y="492760"/>
            <a:ext cx="9438005" cy="2861310"/>
          </a:xfrm>
          <a:prstGeom prst="rect">
            <a:avLst/>
          </a:prstGeom>
          <a:noFill/>
        </p:spPr>
        <p:txBody>
          <a:bodyPr wrap="square" rtlCol="0">
            <a:spAutoFit/>
          </a:bodyPr>
          <a:lstStyle/>
          <a:p>
            <a:pPr>
              <a:lnSpc>
                <a:spcPct val="150000"/>
              </a:lnSpc>
            </a:pPr>
            <a:r>
              <a:rPr lang="zh-CN" altLang="en-US" sz="2000" b="1" dirty="0">
                <a:solidFill>
                  <a:schemeClr val="tx1"/>
                </a:solidFill>
              </a:rPr>
              <a:t>【创新性】</a:t>
            </a:r>
            <a:endParaRPr lang="zh-CN" altLang="en-US" sz="2000" b="1" dirty="0">
              <a:solidFill>
                <a:schemeClr val="tx1"/>
              </a:solidFill>
            </a:endParaRPr>
          </a:p>
          <a:p>
            <a:pPr>
              <a:lnSpc>
                <a:spcPct val="150000"/>
              </a:lnSpc>
            </a:pPr>
            <a:r>
              <a:rPr lang="zh-CN" altLang="en-US" sz="2000" b="1" dirty="0">
                <a:solidFill>
                  <a:schemeClr val="tx1"/>
                </a:solidFill>
              </a:rPr>
              <a:t>4.(2012·上海卷10题,单选)小球每隔0.2 s从同一高度抛出,做初速度为6 m/s的竖直上抛运动,设它们在空中不相碰。第1个小球在抛出点以上能遇到的小球个数为(g取10 m/s</a:t>
            </a:r>
            <a:r>
              <a:rPr lang="zh-CN" altLang="en-US" sz="2000" b="1" baseline="30000" dirty="0">
                <a:solidFill>
                  <a:schemeClr val="tx1"/>
                </a:solidFill>
                <a:uFillTx/>
              </a:rPr>
              <a:t>2</a:t>
            </a:r>
            <a:r>
              <a:rPr lang="zh-CN" altLang="en-US" sz="2000" b="1" dirty="0">
                <a:solidFill>
                  <a:schemeClr val="tx1"/>
                </a:solidFill>
              </a:rPr>
              <a:t>)(　　)　　　　　 　　　　　 　　　　　 </a:t>
            </a:r>
            <a:endParaRPr lang="zh-CN" altLang="en-US" sz="2000" b="1" dirty="0">
              <a:solidFill>
                <a:schemeClr val="tx1"/>
              </a:solidFill>
            </a:endParaRPr>
          </a:p>
          <a:p>
            <a:pPr>
              <a:lnSpc>
                <a:spcPct val="150000"/>
              </a:lnSpc>
            </a:pPr>
            <a:r>
              <a:rPr lang="zh-CN" altLang="en-US" sz="2000" b="1" dirty="0">
                <a:solidFill>
                  <a:schemeClr val="tx1"/>
                </a:solidFill>
              </a:rPr>
              <a:t>A.3个	B.4个</a:t>
            </a:r>
            <a:endParaRPr lang="zh-CN" altLang="en-US" sz="2000" b="1" dirty="0">
              <a:solidFill>
                <a:schemeClr val="tx1"/>
              </a:solidFill>
            </a:endParaRPr>
          </a:p>
          <a:p>
            <a:pPr>
              <a:lnSpc>
                <a:spcPct val="150000"/>
              </a:lnSpc>
            </a:pPr>
            <a:r>
              <a:rPr lang="zh-CN" altLang="en-US" sz="2000" b="1" dirty="0">
                <a:solidFill>
                  <a:schemeClr val="tx1"/>
                </a:solidFill>
              </a:rPr>
              <a:t>C.5个	D.6个</a:t>
            </a:r>
            <a:endParaRPr lang="zh-CN" altLang="en-US" sz="2000" b="1" dirty="0">
              <a:solidFill>
                <a:schemeClr val="tx1"/>
              </a:solidFill>
            </a:endParaRPr>
          </a:p>
        </p:txBody>
      </p:sp>
      <p:sp>
        <p:nvSpPr>
          <p:cNvPr id="3" name="TextBox 2"/>
          <p:cNvSpPr txBox="1"/>
          <p:nvPr/>
        </p:nvSpPr>
        <p:spPr>
          <a:xfrm>
            <a:off x="1881957" y="1957320"/>
            <a:ext cx="1143008"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C</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96073" y="428604"/>
            <a:ext cx="9715568" cy="6093976"/>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解法一</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计算法</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解本题时可按以下思路分析</a:t>
            </a:r>
            <a:r>
              <a:rPr 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第</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个小球自抛出至落回抛出点所需时间</a:t>
            </a:r>
            <a:r>
              <a:rPr lang="zh-CN" altLang="en-US" sz="2000" b="1" dirty="0" smtClean="0">
                <a:solidFill>
                  <a:srgbClr val="FF0000"/>
                </a:solidFill>
                <a:latin typeface="宋体" panose="02010600030101010101" pitchFamily="2" charset="-122"/>
              </a:rPr>
              <a:t>为     </a:t>
            </a:r>
            <a:r>
              <a:rPr lang="en-US" altLang="zh-CN"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1.2 </a:t>
            </a:r>
            <a:r>
              <a:rPr lang="en-US" sz="2000" b="1" dirty="0" smtClean="0">
                <a:solidFill>
                  <a:srgbClr val="FF0000"/>
                </a:solidFill>
                <a:latin typeface="宋体" panose="02010600030101010101" pitchFamily="2" charset="-122"/>
              </a:rPr>
              <a:t>s,</a:t>
            </a:r>
            <a:r>
              <a:rPr lang="zh-CN" altLang="en-US" sz="2000" b="1" dirty="0" smtClean="0">
                <a:solidFill>
                  <a:srgbClr val="FF0000"/>
                </a:solidFill>
                <a:latin typeface="宋体" panose="02010600030101010101" pitchFamily="2" charset="-122"/>
              </a:rPr>
              <a:t>由于每隔</a:t>
            </a:r>
            <a:r>
              <a:rPr lang="en-US" sz="2000" b="1" dirty="0" smtClean="0">
                <a:solidFill>
                  <a:srgbClr val="FF0000"/>
                </a:solidFill>
                <a:latin typeface="宋体" panose="02010600030101010101" pitchFamily="2" charset="-122"/>
              </a:rPr>
              <a:t>0.2 s</a:t>
            </a:r>
            <a:r>
              <a:rPr lang="zh-CN" altLang="en-US" sz="2000" b="1" dirty="0" smtClean="0">
                <a:solidFill>
                  <a:srgbClr val="FF0000"/>
                </a:solidFill>
                <a:latin typeface="宋体" panose="02010600030101010101" pitchFamily="2" charset="-122"/>
              </a:rPr>
              <a:t>从同一高度抛出其他小球</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则第一个小球刚落回抛出点时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自抛出点共抛出的小球个数</a:t>
            </a:r>
            <a:r>
              <a:rPr lang="zh-CN" altLang="en-US" sz="2000" b="1" dirty="0" smtClean="0">
                <a:solidFill>
                  <a:srgbClr val="FF0000"/>
                </a:solidFill>
                <a:latin typeface="宋体" panose="02010600030101010101" pitchFamily="2" charset="-122"/>
              </a:rPr>
              <a:t>为    </a:t>
            </a:r>
            <a:r>
              <a:rPr 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6,</a:t>
            </a:r>
            <a:r>
              <a:rPr lang="zh-CN" altLang="en-US" sz="2000" b="1" dirty="0" smtClean="0">
                <a:solidFill>
                  <a:srgbClr val="FF0000"/>
                </a:solidFill>
                <a:latin typeface="宋体" panose="02010600030101010101" pitchFamily="2" charset="-122"/>
              </a:rPr>
              <a:t>所以第一个小球在抛出点以上可以遇到</a:t>
            </a:r>
            <a:r>
              <a:rPr lang="en-US" sz="2000" b="1" dirty="0" smtClean="0">
                <a:solidFill>
                  <a:srgbClr val="FF0000"/>
                </a:solidFill>
                <a:latin typeface="宋体" panose="02010600030101010101" pitchFamily="2" charset="-122"/>
              </a:rPr>
              <a:t>5</a:t>
            </a:r>
            <a:r>
              <a:rPr lang="zh-CN" altLang="en-US" sz="2000" b="1" dirty="0" smtClean="0">
                <a:solidFill>
                  <a:srgbClr val="FF0000"/>
                </a:solidFill>
                <a:latin typeface="宋体" panose="02010600030101010101" pitchFamily="2" charset="-122"/>
              </a:rPr>
              <a:t>个小球。</a:t>
            </a:r>
            <a:endParaRPr lang="zh-CN" altLang="en-US" sz="2000" b="1" dirty="0">
              <a:solidFill>
                <a:srgbClr val="FF0000"/>
              </a:solidFill>
              <a:latin typeface="宋体" panose="02010600030101010101" pitchFamily="2" charset="-122"/>
            </a:endParaRPr>
          </a:p>
        </p:txBody>
      </p:sp>
      <p:pic>
        <p:nvPicPr>
          <p:cNvPr id="10243" name="Picture 3"/>
          <p:cNvPicPr>
            <a:picLocks noChangeAspect="1" noChangeArrowheads="1"/>
          </p:cNvPicPr>
          <p:nvPr/>
        </p:nvPicPr>
        <p:blipFill>
          <a:blip r:embed="rId1"/>
          <a:srcRect/>
          <a:stretch>
            <a:fillRect/>
          </a:stretch>
        </p:blipFill>
        <p:spPr bwMode="auto">
          <a:xfrm>
            <a:off x="1096139" y="1357298"/>
            <a:ext cx="2685026" cy="3767228"/>
          </a:xfrm>
          <a:prstGeom prst="rect">
            <a:avLst/>
          </a:prstGeom>
          <a:noFill/>
          <a:ln w="9525">
            <a:noFill/>
            <a:miter lim="800000"/>
            <a:headEnd/>
            <a:tailEnd/>
          </a:ln>
          <a:effectLst/>
        </p:spPr>
      </p:pic>
      <p:pic>
        <p:nvPicPr>
          <p:cNvPr id="10244" name="Picture 4"/>
          <p:cNvPicPr>
            <a:picLocks noChangeAspect="1" noChangeArrowheads="1"/>
          </p:cNvPicPr>
          <p:nvPr/>
        </p:nvPicPr>
        <p:blipFill>
          <a:blip r:embed="rId2"/>
          <a:srcRect/>
          <a:stretch>
            <a:fillRect/>
          </a:stretch>
        </p:blipFill>
        <p:spPr bwMode="auto">
          <a:xfrm>
            <a:off x="5453857" y="5072074"/>
            <a:ext cx="642942" cy="513862"/>
          </a:xfrm>
          <a:prstGeom prst="rect">
            <a:avLst/>
          </a:prstGeom>
          <a:noFill/>
          <a:ln w="9525">
            <a:noFill/>
            <a:miter lim="800000"/>
            <a:headEnd/>
            <a:tailEnd/>
          </a:ln>
          <a:effectLst/>
        </p:spPr>
      </p:pic>
      <p:pic>
        <p:nvPicPr>
          <p:cNvPr id="10245" name="Picture 5"/>
          <p:cNvPicPr>
            <a:picLocks noChangeAspect="1" noChangeArrowheads="1"/>
          </p:cNvPicPr>
          <p:nvPr/>
        </p:nvPicPr>
        <p:blipFill>
          <a:blip r:embed="rId3"/>
          <a:srcRect/>
          <a:stretch>
            <a:fillRect/>
          </a:stretch>
        </p:blipFill>
        <p:spPr bwMode="auto">
          <a:xfrm>
            <a:off x="8925467" y="5495944"/>
            <a:ext cx="386042" cy="504824"/>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243"/>
                                        </p:tgtEl>
                                        <p:attrNameLst>
                                          <p:attrName>style.visibility</p:attrName>
                                        </p:attrNameLst>
                                      </p:cBhvr>
                                      <p:to>
                                        <p:strVal val="visible"/>
                                      </p:to>
                                    </p:set>
                                    <p:anim calcmode="lin" valueType="num">
                                      <p:cBhvr additive="base">
                                        <p:cTn id="11" dur="500" fill="hold"/>
                                        <p:tgtEl>
                                          <p:spTgt spid="10243"/>
                                        </p:tgtEl>
                                        <p:attrNameLst>
                                          <p:attrName>ppt_x</p:attrName>
                                        </p:attrNameLst>
                                      </p:cBhvr>
                                      <p:tavLst>
                                        <p:tav tm="0">
                                          <p:val>
                                            <p:strVal val="1+#ppt_w/2"/>
                                          </p:val>
                                        </p:tav>
                                        <p:tav tm="100000">
                                          <p:val>
                                            <p:strVal val="#ppt_x"/>
                                          </p:val>
                                        </p:tav>
                                      </p:tavLst>
                                    </p:anim>
                                    <p:anim calcmode="lin" valueType="num">
                                      <p:cBhvr additive="base">
                                        <p:cTn id="12" dur="500" fill="hold"/>
                                        <p:tgtEl>
                                          <p:spTgt spid="1024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244"/>
                                        </p:tgtEl>
                                        <p:attrNameLst>
                                          <p:attrName>style.visibility</p:attrName>
                                        </p:attrNameLst>
                                      </p:cBhvr>
                                      <p:to>
                                        <p:strVal val="visible"/>
                                      </p:to>
                                    </p:set>
                                    <p:anim calcmode="lin" valueType="num">
                                      <p:cBhvr additive="base">
                                        <p:cTn id="15" dur="500" fill="hold"/>
                                        <p:tgtEl>
                                          <p:spTgt spid="10244"/>
                                        </p:tgtEl>
                                        <p:attrNameLst>
                                          <p:attrName>ppt_x</p:attrName>
                                        </p:attrNameLst>
                                      </p:cBhvr>
                                      <p:tavLst>
                                        <p:tav tm="0">
                                          <p:val>
                                            <p:strVal val="1+#ppt_w/2"/>
                                          </p:val>
                                        </p:tav>
                                        <p:tav tm="100000">
                                          <p:val>
                                            <p:strVal val="#ppt_x"/>
                                          </p:val>
                                        </p:tav>
                                      </p:tavLst>
                                    </p:anim>
                                    <p:anim calcmode="lin" valueType="num">
                                      <p:cBhvr additive="base">
                                        <p:cTn id="16" dur="500" fill="hold"/>
                                        <p:tgtEl>
                                          <p:spTgt spid="1024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245"/>
                                        </p:tgtEl>
                                        <p:attrNameLst>
                                          <p:attrName>style.visibility</p:attrName>
                                        </p:attrNameLst>
                                      </p:cBhvr>
                                      <p:to>
                                        <p:strVal val="visible"/>
                                      </p:to>
                                    </p:set>
                                    <p:anim calcmode="lin" valueType="num">
                                      <p:cBhvr additive="base">
                                        <p:cTn id="19" dur="500" fill="hold"/>
                                        <p:tgtEl>
                                          <p:spTgt spid="10245"/>
                                        </p:tgtEl>
                                        <p:attrNameLst>
                                          <p:attrName>ppt_x</p:attrName>
                                        </p:attrNameLst>
                                      </p:cBhvr>
                                      <p:tavLst>
                                        <p:tav tm="0">
                                          <p:val>
                                            <p:strVal val="1+#ppt_w/2"/>
                                          </p:val>
                                        </p:tav>
                                        <p:tav tm="100000">
                                          <p:val>
                                            <p:strVal val="#ppt_x"/>
                                          </p:val>
                                        </p:tav>
                                      </p:tavLst>
                                    </p:anim>
                                    <p:anim calcmode="lin" valueType="num">
                                      <p:cBhvr additive="base">
                                        <p:cTn id="20" dur="500" fill="hold"/>
                                        <p:tgtEl>
                                          <p:spTgt spid="102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96073" y="428604"/>
            <a:ext cx="9715568" cy="332398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解法二</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作</a:t>
            </a:r>
            <a:r>
              <a:rPr lang="en-US" sz="2000" b="1" i="1" dirty="0" smtClean="0">
                <a:solidFill>
                  <a:srgbClr val="FF0000"/>
                </a:solidFill>
                <a:latin typeface="宋体" panose="02010600030101010101" pitchFamily="2" charset="-122"/>
              </a:rPr>
              <a:t>s</a:t>
            </a:r>
            <a:r>
              <a:rPr lang="en-US" sz="2000" b="1" dirty="0" smtClean="0">
                <a:solidFill>
                  <a:srgbClr val="FF0000"/>
                </a:solidFill>
                <a:latin typeface="宋体" panose="02010600030101010101" pitchFamily="2" charset="-122"/>
              </a:rPr>
              <a:t>-</a:t>
            </a:r>
            <a:r>
              <a:rPr lang="en-US" sz="2000" b="1" i="1" dirty="0" smtClean="0">
                <a:solidFill>
                  <a:srgbClr val="FF0000"/>
                </a:solidFill>
                <a:latin typeface="宋体" panose="02010600030101010101" pitchFamily="2" charset="-122"/>
              </a:rPr>
              <a:t>t</a:t>
            </a:r>
            <a:r>
              <a:rPr lang="zh-CN" altLang="en-US" sz="2000" b="1" dirty="0" smtClean="0">
                <a:solidFill>
                  <a:srgbClr val="FF0000"/>
                </a:solidFill>
                <a:latin typeface="宋体" panose="02010600030101010101" pitchFamily="2" charset="-122"/>
              </a:rPr>
              <a:t>图象</a:t>
            </a:r>
            <a:r>
              <a:rPr lang="zh-CN" altLang="en-US" sz="2000" b="1" dirty="0" smtClean="0">
                <a:solidFill>
                  <a:srgbClr val="FF0000"/>
                </a:solidFill>
                <a:latin typeface="宋体" panose="02010600030101010101" pitchFamily="2" charset="-122"/>
              </a:rPr>
              <a:t>法</a:t>
            </a: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en-US" altLang="zh-CN" sz="2000" b="1" dirty="0" smtClean="0">
              <a:solidFill>
                <a:srgbClr val="FF0000"/>
              </a:solidFill>
              <a:latin typeface="宋体" panose="02010600030101010101" pitchFamily="2" charset="-122"/>
            </a:endParaRPr>
          </a:p>
          <a:p>
            <a:pPr>
              <a:lnSpc>
                <a:spcPct val="150000"/>
              </a:lnSpc>
            </a:pP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相交点表示相遇</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故第</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个小球在抛出点以上能遇到的小球个数为</a:t>
            </a:r>
            <a:r>
              <a:rPr lang="en-US" sz="2000" b="1" dirty="0" smtClean="0">
                <a:solidFill>
                  <a:srgbClr val="FF0000"/>
                </a:solidFill>
                <a:latin typeface="宋体" panose="02010600030101010101" pitchFamily="2" charset="-122"/>
              </a:rPr>
              <a:t>5</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6" name="GZWL67.eps" descr="id:2147495811;FounderCES"/>
          <p:cNvPicPr/>
          <p:nvPr/>
        </p:nvPicPr>
        <p:blipFill>
          <a:blip r:embed="rId1"/>
          <a:stretch>
            <a:fillRect/>
          </a:stretch>
        </p:blipFill>
        <p:spPr>
          <a:xfrm>
            <a:off x="2667775" y="1285860"/>
            <a:ext cx="4000528" cy="185738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ags/tag1.xml><?xml version="1.0" encoding="utf-8"?>
<p:tagLst xmlns:p="http://schemas.openxmlformats.org/presentationml/2006/main">
  <p:tag name="KSO_WM_UNIT_TABLE_BEAUTIFY" val="smartTable{64a158c4-66f3-4ef1-bcf1-e8b7bf2eec54}"/>
  <p:tag name="TABLE_ENDDRAG_ORIGIN_RECT" val="788*335"/>
  <p:tag name="TABLE_ENDDRAG_RECT" val="20*161*788*335"/>
</p:tagLst>
</file>

<file path=ppt/tags/tag2.xml><?xml version="1.0" encoding="utf-8"?>
<p:tagLst xmlns:p="http://schemas.openxmlformats.org/presentationml/2006/main">
  <p:tag name="KSO_WM_UNIT_TABLE_BEAUTIFY" val="smartTable{521e651a-74e5-4195-baec-92f5b5c8b6dc}"/>
  <p:tag name="TABLE_ENDDRAG_ORIGIN_RECT" val="740*428"/>
  <p:tag name="TABLE_ENDDRAG_RECT" val="57*56*740*42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5113</Words>
  <Application>WPS 演示</Application>
  <PresentationFormat>自定义</PresentationFormat>
  <Paragraphs>327</Paragraphs>
  <Slides>36</Slides>
  <Notes>1</Notes>
  <HiddenSlides>0</HiddenSlides>
  <MMClips>0</MMClips>
  <ScaleCrop>false</ScaleCrop>
  <HeadingPairs>
    <vt:vector size="6" baseType="variant">
      <vt:variant>
        <vt:lpstr>已用的字体</vt:lpstr>
      </vt:variant>
      <vt:variant>
        <vt:i4>11</vt:i4>
      </vt:variant>
      <vt:variant>
        <vt:lpstr>主题</vt:lpstr>
      </vt:variant>
      <vt:variant>
        <vt:i4>3</vt:i4>
      </vt:variant>
      <vt:variant>
        <vt:lpstr>幻灯片标题</vt:lpstr>
      </vt:variant>
      <vt:variant>
        <vt:i4>36</vt:i4>
      </vt:variant>
    </vt:vector>
  </HeadingPairs>
  <TitlesOfParts>
    <vt:vector size="50" baseType="lpstr">
      <vt:lpstr>Arial</vt:lpstr>
      <vt:lpstr>宋体</vt:lpstr>
      <vt:lpstr>Wingdings</vt:lpstr>
      <vt:lpstr>Arial</vt:lpstr>
      <vt:lpstr>微软雅黑</vt:lpstr>
      <vt:lpstr>Calibri</vt:lpstr>
      <vt:lpstr>方正书宋_GBK</vt:lpstr>
      <vt:lpstr>NEU-BZ-S92</vt:lpstr>
      <vt:lpstr>Segoe Print</vt:lpstr>
      <vt:lpstr>Arial Unicode MS</vt:lpstr>
      <vt:lpstr>等线</vt:lpstr>
      <vt:lpstr>Office 主题​​</vt:lpstr>
      <vt:lpstr>1_自定义设计方案</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乡村的老玉米</cp:lastModifiedBy>
  <cp:revision>228</cp:revision>
  <dcterms:created xsi:type="dcterms:W3CDTF">2018-03-17T01:56:00Z</dcterms:created>
  <dcterms:modified xsi:type="dcterms:W3CDTF">2021-04-12T05:41:02Z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y fmtid="{D5CDD505-2E9C-101B-9397-08002B2CF9AE}" pid="3" name="ICV">
    <vt:lpwstr>FDB3C42A9FBD446AA6F8397AF15B8B9D</vt:lpwstr>
  </property>
</Properties>
</file>