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88" r:id="rId3"/>
    <p:sldId id="256" r:id="rId4"/>
    <p:sldId id="258" r:id="rId5"/>
    <p:sldId id="259" r:id="rId6"/>
    <p:sldId id="267" r:id="rId7"/>
    <p:sldId id="272" r:id="rId8"/>
    <p:sldId id="273" r:id="rId9"/>
    <p:sldId id="276" r:id="rId10"/>
    <p:sldId id="281" r:id="rId11"/>
    <p:sldId id="287" r:id="rId12"/>
    <p:sldId id="283" r:id="rId13"/>
    <p:sldId id="277" r:id="rId14"/>
    <p:sldId id="265" r:id="rId15"/>
  </p:sldIdLst>
  <p:sldSz cx="9144000" cy="5143500" type="screen16x9"/>
  <p:notesSz cx="9928225" cy="679767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658" y="-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A3F7C-ED91-4472-B40A-3EAC63D22F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37246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515B5-F574-4311-A47E-2D95C6B25A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5089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1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663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700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730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71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96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340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4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864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557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555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906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9025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515B5-F574-4311-A47E-2D95C6B25AF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118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90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71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82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524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280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658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495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417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20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572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67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5985"/>
            <a:ext cx="27432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5985"/>
            <a:ext cx="80772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486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3480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153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62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6567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191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5B553-6725-40EF-96F6-D5BE08D5AE7E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9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F060C-7FD1-4923-9018-2AF9D8CB2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33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5CF719B7-03B7-4ECD-B3FB-053BF3D19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7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7D62EF0-7A6C-465E-92CB-4E14D86981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68D57F-DDC0-4C74-8046-B0C6806E2A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BF95F-4A24-4F0E-A139-BCD33DAA622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DB9746-36CA-44C6-9243-09406BDF43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5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6ACCA1A-CC45-405B-88A5-8AA2209A1A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0847F-A104-4F72-8FD6-15E2C37B760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51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2" pos="619" userDrawn="1">
          <p15:clr>
            <a:srgbClr val="F26B43"/>
          </p15:clr>
        </p15:guide>
        <p15:guide id="3" pos="706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25302;&#24310;&#30151;&#20043;&#27468;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角三角形 131"/>
          <p:cNvSpPr>
            <a:spLocks noChangeArrowheads="1"/>
          </p:cNvSpPr>
          <p:nvPr/>
        </p:nvSpPr>
        <p:spPr bwMode="auto">
          <a:xfrm rot="5400000">
            <a:off x="2710657" y="-2710657"/>
            <a:ext cx="1409700" cy="6831013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6" name="直角三角形 132"/>
          <p:cNvSpPr>
            <a:spLocks noChangeArrowheads="1"/>
          </p:cNvSpPr>
          <p:nvPr/>
        </p:nvSpPr>
        <p:spPr bwMode="auto">
          <a:xfrm rot="10800000" flipV="1">
            <a:off x="1187624" y="3381672"/>
            <a:ext cx="7956376" cy="176597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7624" y="1448366"/>
            <a:ext cx="712879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2E4A2A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职业生涯规划</a:t>
            </a:r>
            <a:endParaRPr lang="en-US" altLang="zh-CN" sz="4000" b="1" dirty="0">
              <a:solidFill>
                <a:srgbClr val="2E4A2A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  <a:p>
            <a:pPr lvl="0"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2E4A2A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 Senior high school student's Career planning</a:t>
            </a:r>
          </a:p>
          <a:p>
            <a:pPr lvl="0"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2E4A2A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       </a:t>
            </a:r>
            <a:r>
              <a:rPr lang="en-US" altLang="zh-CN" sz="2400" b="1" dirty="0" smtClean="0">
                <a:solidFill>
                  <a:srgbClr val="2E4A2A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2400" b="1" dirty="0" smtClean="0">
                <a:solidFill>
                  <a:srgbClr val="2E4A2A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时间管理</a:t>
            </a:r>
            <a:endParaRPr lang="zh-CN" altLang="en-US" sz="2400" b="1" dirty="0">
              <a:solidFill>
                <a:srgbClr val="2E4A2A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027" name="Picture 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23478"/>
            <a:ext cx="1728192" cy="169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本框 143"/>
          <p:cNvSpPr txBox="1">
            <a:spLocks noChangeArrowheads="1"/>
          </p:cNvSpPr>
          <p:nvPr/>
        </p:nvSpPr>
        <p:spPr bwMode="auto">
          <a:xfrm>
            <a:off x="5231416" y="4443958"/>
            <a:ext cx="3579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zh-CN" altLang="en-US" sz="2000" b="1" dirty="0" smtClean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心理老师</a:t>
            </a:r>
            <a:r>
              <a:rPr lang="zh-CN" altLang="zh-CN" sz="2000" b="1" dirty="0" smtClean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：</a:t>
            </a:r>
            <a:r>
              <a:rPr lang="zh-CN" altLang="en-US" sz="2000" b="1" dirty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肖涵</a:t>
            </a:r>
            <a:endParaRPr lang="zh-CN" altLang="zh-CN" sz="2000" b="1" dirty="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82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523387" y="573529"/>
            <a:ext cx="59531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</a:rPr>
              <a:t>赶在作业截止日期前完成任务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683568" y="1383619"/>
            <a:ext cx="52681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</a:rPr>
              <a:t>熬夜完成作业和复习考试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4016105" y="2571751"/>
            <a:ext cx="48738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</a:rPr>
              <a:t>一再推迟节食减肥计划</a:t>
            </a:r>
            <a:endParaRPr kumimoji="0" lang="zh-CN" altLang="en-US" sz="24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523386" y="4427890"/>
            <a:ext cx="41765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rPr>
              <a:t>        </a:t>
            </a:r>
            <a:r>
              <a:rPr kumimoji="0" lang="zh-CN" altLang="en-US" sz="32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</a:rPr>
              <a:t>迟迟不向女神表白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718" y="303498"/>
            <a:ext cx="2376264" cy="18656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317918"/>
            <a:ext cx="3110944" cy="185360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325288"/>
            <a:ext cx="3168352" cy="168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2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31234" y="165364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>其实。。。</a:t>
            </a:r>
          </a:p>
          <a:p>
            <a:r>
              <a:rPr lang="zh-CN" altLang="en-US" dirty="0"/>
              <a:t>不仅仅是我们有拖延症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6996"/>
            <a:ext cx="8352928" cy="3888432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0" y="195486"/>
            <a:ext cx="4860032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拖延代表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97036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059582"/>
            <a:ext cx="9144000" cy="23222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1846210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latin typeface="楷体" pitchFamily="49" charset="-122"/>
                <a:ea typeface="楷体" pitchFamily="49" charset="-122"/>
              </a:rPr>
              <a:t>小测试：你</a:t>
            </a:r>
            <a:r>
              <a:rPr lang="zh-CN" altLang="en-US" sz="6000" b="1" dirty="0">
                <a:latin typeface="楷体" pitchFamily="49" charset="-122"/>
                <a:ea typeface="楷体" pitchFamily="49" charset="-122"/>
              </a:rPr>
              <a:t>有拖延</a:t>
            </a:r>
            <a:r>
              <a:rPr lang="zh-CN" altLang="en-US" sz="6000" b="1" dirty="0" smtClean="0">
                <a:latin typeface="楷体" pitchFamily="49" charset="-122"/>
                <a:ea typeface="楷体" pitchFamily="49" charset="-122"/>
              </a:rPr>
              <a:t>症么？</a:t>
            </a:r>
            <a:endParaRPr lang="zh-CN" altLang="en-US" sz="60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895786"/>
            <a:ext cx="1570352" cy="189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2265" y="1474092"/>
            <a:ext cx="8821737" cy="2368800"/>
            <a:chOff x="498798" y="1793044"/>
            <a:chExt cx="8821737" cy="3158400"/>
          </a:xfrm>
        </p:grpSpPr>
        <p:sp>
          <p:nvSpPr>
            <p:cNvPr id="3" name="矩形 2"/>
            <p:cNvSpPr/>
            <p:nvPr/>
          </p:nvSpPr>
          <p:spPr>
            <a:xfrm>
              <a:off x="527050" y="3735845"/>
              <a:ext cx="2624137" cy="1204023"/>
            </a:xfrm>
            <a:prstGeom prst="rect">
              <a:avLst/>
            </a:prstGeom>
          </p:spPr>
          <p:txBody>
            <a:bodyPr lIns="71323" tIns="35662" rIns="71323" bIns="35662">
              <a:spAutoFit/>
            </a:bodyPr>
            <a:lstStyle/>
            <a:p>
              <a:pPr marL="0" marR="0" lvl="1" indent="0" defTabSz="91429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要当心了，快点找到原因，将它扼杀在萌芽中</a:t>
              </a:r>
            </a:p>
          </p:txBody>
        </p:sp>
        <p:sp>
          <p:nvSpPr>
            <p:cNvPr id="4" name="矩形 61"/>
            <p:cNvSpPr>
              <a:spLocks noChangeArrowheads="1"/>
            </p:cNvSpPr>
            <p:nvPr/>
          </p:nvSpPr>
          <p:spPr bwMode="auto">
            <a:xfrm>
              <a:off x="739574" y="3144357"/>
              <a:ext cx="2722762" cy="506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1323" tIns="35662" rIns="71323" bIns="35662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0</a:t>
              </a:r>
              <a:r>
                <a:rPr kumimoji="0" lang="zh-CN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分</a:t>
              </a: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—4</a:t>
              </a:r>
              <a:r>
                <a:rPr kumimoji="0" lang="zh-CN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分 轻度拖延</a:t>
              </a:r>
            </a:p>
          </p:txBody>
        </p:sp>
        <p:sp>
          <p:nvSpPr>
            <p:cNvPr id="33" name="右箭头 32"/>
            <p:cNvSpPr/>
            <p:nvPr/>
          </p:nvSpPr>
          <p:spPr bwMode="auto">
            <a:xfrm>
              <a:off x="498798" y="3202858"/>
              <a:ext cx="258763" cy="255587"/>
            </a:xfrm>
            <a:prstGeom prst="rightArrow">
              <a:avLst/>
            </a:prstGeom>
            <a:solidFill>
              <a:srgbClr val="00878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29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673211" y="3747421"/>
              <a:ext cx="2572971" cy="1204023"/>
            </a:xfrm>
            <a:prstGeom prst="rect">
              <a:avLst/>
            </a:prstGeom>
          </p:spPr>
          <p:txBody>
            <a:bodyPr wrap="square" lIns="71323" tIns="35662" rIns="71323" bIns="35662">
              <a:spAutoFit/>
            </a:bodyPr>
            <a:lstStyle/>
            <a:p>
              <a:pPr marL="0" marR="0" lvl="0" indent="0" defTabSz="91429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拖延成为你的一种习惯，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  <a:p>
              <a:pPr marL="0" marR="0" lvl="0" indent="0" defTabSz="91429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改变要时间和耐力</a:t>
              </a:r>
            </a:p>
          </p:txBody>
        </p:sp>
        <p:sp>
          <p:nvSpPr>
            <p:cNvPr id="7" name="矩形 71"/>
            <p:cNvSpPr>
              <a:spLocks noChangeArrowheads="1"/>
            </p:cNvSpPr>
            <p:nvPr/>
          </p:nvSpPr>
          <p:spPr bwMode="auto">
            <a:xfrm>
              <a:off x="3703840" y="3136355"/>
              <a:ext cx="2571750" cy="506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1323" tIns="35662" rIns="71323" bIns="35662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kumimoji="0" lang="zh-CN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分</a:t>
              </a: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—10</a:t>
              </a:r>
              <a:r>
                <a:rPr kumimoji="0" lang="zh-CN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9E6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分 中度拖延</a:t>
              </a:r>
            </a:p>
          </p:txBody>
        </p:sp>
        <p:grpSp>
          <p:nvGrpSpPr>
            <p:cNvPr id="8" name="组合 72"/>
            <p:cNvGrpSpPr>
              <a:grpSpLocks/>
            </p:cNvGrpSpPr>
            <p:nvPr/>
          </p:nvGrpSpPr>
          <p:grpSpPr bwMode="auto">
            <a:xfrm>
              <a:off x="3414446" y="2874963"/>
              <a:ext cx="493977" cy="707887"/>
              <a:chOff x="6556611" y="2590402"/>
              <a:chExt cx="746556" cy="963685"/>
            </a:xfrm>
          </p:grpSpPr>
          <p:sp>
            <p:nvSpPr>
              <p:cNvPr id="31" name="右箭头 30"/>
              <p:cNvSpPr/>
              <p:nvPr/>
            </p:nvSpPr>
            <p:spPr>
              <a:xfrm>
                <a:off x="6556611" y="3041693"/>
                <a:ext cx="391073" cy="347944"/>
              </a:xfrm>
              <a:prstGeom prst="rightArrow">
                <a:avLst/>
              </a:prstGeom>
              <a:solidFill>
                <a:srgbClr val="00878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6628988" y="2590402"/>
                <a:ext cx="674179" cy="96368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0" marR="0" lvl="0" indent="0" defTabSz="914291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6814702" y="3735845"/>
              <a:ext cx="2505833" cy="1204023"/>
            </a:xfrm>
            <a:prstGeom prst="rect">
              <a:avLst/>
            </a:prstGeom>
          </p:spPr>
          <p:txBody>
            <a:bodyPr wrap="square" lIns="71323" tIns="35662" rIns="71323" bIns="35662">
              <a:spAutoFit/>
            </a:bodyPr>
            <a:lstStyle/>
            <a:p>
              <a:pPr marL="0" marR="0" lvl="0" indent="0" defTabSz="91429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建议重新审视自我，找到自己的特长和兴趣</a:t>
              </a:r>
            </a:p>
          </p:txBody>
        </p:sp>
        <p:grpSp>
          <p:nvGrpSpPr>
            <p:cNvPr id="10" name="组合 82"/>
            <p:cNvGrpSpPr>
              <a:grpSpLocks/>
            </p:cNvGrpSpPr>
            <p:nvPr/>
          </p:nvGrpSpPr>
          <p:grpSpPr bwMode="auto">
            <a:xfrm>
              <a:off x="6319836" y="2874963"/>
              <a:ext cx="446087" cy="707887"/>
              <a:chOff x="6628988" y="2590402"/>
              <a:chExt cx="674179" cy="963685"/>
            </a:xfrm>
          </p:grpSpPr>
          <p:sp>
            <p:nvSpPr>
              <p:cNvPr id="29" name="右箭头 28"/>
              <p:cNvSpPr/>
              <p:nvPr/>
            </p:nvSpPr>
            <p:spPr>
              <a:xfrm>
                <a:off x="6643999" y="3073418"/>
                <a:ext cx="391073" cy="347944"/>
              </a:xfrm>
              <a:prstGeom prst="rightArrow">
                <a:avLst/>
              </a:prstGeom>
              <a:solidFill>
                <a:srgbClr val="00878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6628988" y="2590402"/>
                <a:ext cx="674179" cy="96368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0" marR="0" lvl="0" indent="0" defTabSz="914291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1" name="组合 13"/>
            <p:cNvGrpSpPr>
              <a:grpSpLocks/>
            </p:cNvGrpSpPr>
            <p:nvPr/>
          </p:nvGrpSpPr>
          <p:grpSpPr bwMode="auto">
            <a:xfrm>
              <a:off x="1242442" y="1813358"/>
              <a:ext cx="800100" cy="858838"/>
              <a:chOff x="1865470" y="2435146"/>
              <a:chExt cx="1066482" cy="1030330"/>
            </a:xfrm>
          </p:grpSpPr>
          <p:sp>
            <p:nvSpPr>
              <p:cNvPr id="24" name="椭圆形标注 23"/>
              <p:cNvSpPr/>
              <p:nvPr/>
            </p:nvSpPr>
            <p:spPr>
              <a:xfrm rot="21096247">
                <a:off x="1865470" y="2435146"/>
                <a:ext cx="1066482" cy="1030330"/>
              </a:xfrm>
              <a:prstGeom prst="wedgeEllipseCallout">
                <a:avLst>
                  <a:gd name="adj1" fmla="val -11036"/>
                  <a:gd name="adj2" fmla="val 65180"/>
                </a:avLst>
              </a:prstGeom>
              <a:gradFill flip="none" rotWithShape="1">
                <a:gsLst>
                  <a:gs pos="30000">
                    <a:srgbClr val="C6C6C6"/>
                  </a:gs>
                  <a:gs pos="0">
                    <a:sysClr val="window" lastClr="FFFFFF">
                      <a:lumMod val="75000"/>
                    </a:sysClr>
                  </a:gs>
                  <a:gs pos="61000">
                    <a:srgbClr val="EEEEEE"/>
                  </a:gs>
                  <a:gs pos="100000">
                    <a:sysClr val="window" lastClr="FFFFFF">
                      <a:tint val="23500"/>
                      <a:satMod val="160000"/>
                      <a:lumMod val="96000"/>
                    </a:sysClr>
                  </a:gs>
                </a:gsLst>
                <a:lin ang="7800000" scaled="0"/>
                <a:tileRect/>
              </a:gradFill>
              <a:ln w="34925" cap="flat" cmpd="sng" algn="ctr">
                <a:gradFill flip="none" rotWithShape="1">
                  <a:gsLst>
                    <a:gs pos="100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0"/>
                        <a:lumOff val="100000"/>
                      </a:sysClr>
                    </a:gs>
                    <a:gs pos="54000">
                      <a:sysClr val="window" lastClr="FFFFFF">
                        <a:lumMod val="85000"/>
                      </a:sysClr>
                    </a:gs>
                  </a:gsLst>
                  <a:lin ang="7800000" scaled="0"/>
                  <a:tileRect/>
                </a:gradFill>
                <a:prstDash val="solid"/>
                <a:round/>
              </a:ln>
              <a:effectLst>
                <a:outerShdw blurRad="381000" dist="177800" dir="7800000" sx="105000" sy="105000" algn="r" rotWithShape="0">
                  <a:prstClr val="black">
                    <a:alpha val="22000"/>
                  </a:prstClr>
                </a:outerShdw>
                <a:softEdge rad="0"/>
              </a:effectLst>
              <a:scene3d>
                <a:camera prst="orthographicFront"/>
                <a:lightRig rig="flat" dir="t"/>
              </a:scene3d>
              <a:sp3d/>
            </p:spPr>
            <p:txBody>
              <a:bodyPr anchor="ctr">
                <a:flatTx/>
              </a:bodyPr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85000"/>
                      <a:lumOff val="15000"/>
                    </a:sysClr>
                  </a:solidFill>
                  <a:effectLst/>
                  <a:uLnTx/>
                  <a:uFillTx/>
                  <a:latin typeface="Adobe Gothic Std B" panose="020B0800000000000000" pitchFamily="34" charset="-128"/>
                  <a:ea typeface="Adobe Gothic Std B" panose="020B0800000000000000" pitchFamily="34" charset="-128"/>
                  <a:cs typeface="+mn-cs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2006277" y="2572101"/>
                <a:ext cx="812538" cy="812538"/>
              </a:xfrm>
              <a:prstGeom prst="ellipse">
                <a:avLst/>
              </a:prstGeom>
              <a:solidFill>
                <a:srgbClr val="00B9B1"/>
              </a:solidFill>
              <a:ln w="25400" cap="flat" cmpd="sng" algn="ctr">
                <a:noFill/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129573" y="2653548"/>
                <a:ext cx="523928" cy="523927"/>
              </a:xfrm>
              <a:prstGeom prst="ellips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cxnSp>
            <p:nvCxnSpPr>
              <p:cNvPr id="27" name="直接连接符 26"/>
              <p:cNvCxnSpPr/>
              <p:nvPr/>
            </p:nvCxnSpPr>
            <p:spPr>
              <a:xfrm>
                <a:off x="2316901" y="2756565"/>
                <a:ext cx="0" cy="129505"/>
              </a:xfrm>
              <a:prstGeom prst="lin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  <p:cxnSp>
            <p:nvCxnSpPr>
              <p:cNvPr id="28" name="直接连接符 27"/>
              <p:cNvCxnSpPr/>
              <p:nvPr/>
            </p:nvCxnSpPr>
            <p:spPr>
              <a:xfrm>
                <a:off x="2300315" y="2920273"/>
                <a:ext cx="196792" cy="0"/>
              </a:xfrm>
              <a:prstGeom prst="line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</p:grpSp>
        <p:grpSp>
          <p:nvGrpSpPr>
            <p:cNvPr id="12" name="组合 86"/>
            <p:cNvGrpSpPr>
              <a:grpSpLocks/>
            </p:cNvGrpSpPr>
            <p:nvPr/>
          </p:nvGrpSpPr>
          <p:grpSpPr bwMode="auto">
            <a:xfrm>
              <a:off x="4284871" y="1819882"/>
              <a:ext cx="800100" cy="858838"/>
              <a:chOff x="2092924" y="2442973"/>
              <a:chExt cx="1066482" cy="1030330"/>
            </a:xfrm>
          </p:grpSpPr>
          <p:sp>
            <p:nvSpPr>
              <p:cNvPr id="19" name="椭圆形标注 18"/>
              <p:cNvSpPr/>
              <p:nvPr/>
            </p:nvSpPr>
            <p:spPr>
              <a:xfrm rot="21096247">
                <a:off x="2092924" y="2442973"/>
                <a:ext cx="1066482" cy="1030330"/>
              </a:xfrm>
              <a:prstGeom prst="wedgeEllipseCallout">
                <a:avLst>
                  <a:gd name="adj1" fmla="val -11036"/>
                  <a:gd name="adj2" fmla="val 65180"/>
                </a:avLst>
              </a:prstGeom>
              <a:gradFill flip="none" rotWithShape="1">
                <a:gsLst>
                  <a:gs pos="30000">
                    <a:srgbClr val="C6C6C6"/>
                  </a:gs>
                  <a:gs pos="0">
                    <a:sysClr val="window" lastClr="FFFFFF">
                      <a:lumMod val="75000"/>
                    </a:sysClr>
                  </a:gs>
                  <a:gs pos="61000">
                    <a:srgbClr val="EEEEEE"/>
                  </a:gs>
                  <a:gs pos="100000">
                    <a:sysClr val="window" lastClr="FFFFFF">
                      <a:tint val="23500"/>
                      <a:satMod val="160000"/>
                      <a:lumMod val="96000"/>
                    </a:sysClr>
                  </a:gs>
                </a:gsLst>
                <a:lin ang="7800000" scaled="0"/>
                <a:tileRect/>
              </a:gradFill>
              <a:ln w="34925" cap="flat" cmpd="sng" algn="ctr">
                <a:gradFill flip="none" rotWithShape="1">
                  <a:gsLst>
                    <a:gs pos="100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0"/>
                        <a:lumOff val="100000"/>
                      </a:sysClr>
                    </a:gs>
                    <a:gs pos="54000">
                      <a:sysClr val="window" lastClr="FFFFFF">
                        <a:lumMod val="85000"/>
                      </a:sysClr>
                    </a:gs>
                  </a:gsLst>
                  <a:lin ang="7800000" scaled="0"/>
                  <a:tileRect/>
                </a:gradFill>
                <a:prstDash val="solid"/>
                <a:round/>
              </a:ln>
              <a:effectLst>
                <a:outerShdw blurRad="381000" dist="177800" dir="7800000" sx="105000" sy="105000" algn="r" rotWithShape="0">
                  <a:prstClr val="black">
                    <a:alpha val="22000"/>
                  </a:prstClr>
                </a:outerShdw>
                <a:softEdge rad="0"/>
              </a:effectLst>
              <a:scene3d>
                <a:camera prst="orthographicFront"/>
                <a:lightRig rig="flat" dir="t"/>
              </a:scene3d>
              <a:sp3d/>
            </p:spPr>
            <p:txBody>
              <a:bodyPr anchor="ctr">
                <a:flatTx/>
              </a:bodyPr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85000"/>
                      <a:lumOff val="15000"/>
                    </a:sysClr>
                  </a:solidFill>
                  <a:effectLst/>
                  <a:uLnTx/>
                  <a:uFillTx/>
                  <a:latin typeface="Adobe Gothic Std B" panose="020B0800000000000000" pitchFamily="34" charset="-128"/>
                  <a:ea typeface="Adobe Gothic Std B" panose="020B0800000000000000" pitchFamily="34" charset="-128"/>
                  <a:cs typeface="+mn-cs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2219898" y="2544555"/>
                <a:ext cx="812538" cy="812538"/>
              </a:xfrm>
              <a:prstGeom prst="ellipse">
                <a:avLst/>
              </a:prstGeom>
              <a:solidFill>
                <a:srgbClr val="FFAD00"/>
              </a:solidFill>
              <a:ln w="25400" cap="flat" cmpd="sng" algn="ctr">
                <a:noFill/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2364202" y="2648450"/>
                <a:ext cx="523928" cy="523927"/>
              </a:xfrm>
              <a:prstGeom prst="ellips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cxnSp>
            <p:nvCxnSpPr>
              <p:cNvPr id="22" name="直接连接符 21"/>
              <p:cNvCxnSpPr/>
              <p:nvPr/>
            </p:nvCxnSpPr>
            <p:spPr>
              <a:xfrm>
                <a:off x="2626166" y="2704819"/>
                <a:ext cx="0" cy="129505"/>
              </a:xfrm>
              <a:prstGeom prst="lin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  <p:cxnSp>
            <p:nvCxnSpPr>
              <p:cNvPr id="23" name="直接连接符 22"/>
              <p:cNvCxnSpPr/>
              <p:nvPr/>
            </p:nvCxnSpPr>
            <p:spPr>
              <a:xfrm rot="5400000">
                <a:off x="2528084" y="2958139"/>
                <a:ext cx="196163" cy="0"/>
              </a:xfrm>
              <a:prstGeom prst="line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</p:grpSp>
        <p:grpSp>
          <p:nvGrpSpPr>
            <p:cNvPr id="13" name="组合 92"/>
            <p:cNvGrpSpPr>
              <a:grpSpLocks/>
            </p:cNvGrpSpPr>
            <p:nvPr/>
          </p:nvGrpSpPr>
          <p:grpSpPr bwMode="auto">
            <a:xfrm>
              <a:off x="7204577" y="1793044"/>
              <a:ext cx="864842" cy="858838"/>
              <a:chOff x="2080618" y="2410777"/>
              <a:chExt cx="1152779" cy="1030330"/>
            </a:xfrm>
          </p:grpSpPr>
          <p:sp>
            <p:nvSpPr>
              <p:cNvPr id="14" name="椭圆形标注 13"/>
              <p:cNvSpPr/>
              <p:nvPr/>
            </p:nvSpPr>
            <p:spPr>
              <a:xfrm rot="21096247">
                <a:off x="2080618" y="2410777"/>
                <a:ext cx="1152779" cy="1030330"/>
              </a:xfrm>
              <a:prstGeom prst="wedgeEllipseCallout">
                <a:avLst>
                  <a:gd name="adj1" fmla="val -11036"/>
                  <a:gd name="adj2" fmla="val 65180"/>
                </a:avLst>
              </a:prstGeom>
              <a:gradFill flip="none" rotWithShape="1">
                <a:gsLst>
                  <a:gs pos="30000">
                    <a:srgbClr val="C6C6C6"/>
                  </a:gs>
                  <a:gs pos="0">
                    <a:sysClr val="window" lastClr="FFFFFF">
                      <a:lumMod val="75000"/>
                    </a:sysClr>
                  </a:gs>
                  <a:gs pos="61000">
                    <a:srgbClr val="EEEEEE"/>
                  </a:gs>
                  <a:gs pos="100000">
                    <a:sysClr val="window" lastClr="FFFFFF">
                      <a:tint val="23500"/>
                      <a:satMod val="160000"/>
                      <a:lumMod val="96000"/>
                    </a:sysClr>
                  </a:gs>
                </a:gsLst>
                <a:lin ang="7800000" scaled="0"/>
                <a:tileRect/>
              </a:gradFill>
              <a:ln w="34925" cap="flat" cmpd="sng" algn="ctr">
                <a:gradFill flip="none" rotWithShape="1">
                  <a:gsLst>
                    <a:gs pos="100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0"/>
                        <a:lumOff val="100000"/>
                      </a:sysClr>
                    </a:gs>
                    <a:gs pos="54000">
                      <a:sysClr val="window" lastClr="FFFFFF">
                        <a:lumMod val="85000"/>
                      </a:sysClr>
                    </a:gs>
                  </a:gsLst>
                  <a:lin ang="7800000" scaled="0"/>
                  <a:tileRect/>
                </a:gradFill>
                <a:prstDash val="solid"/>
                <a:round/>
              </a:ln>
              <a:effectLst>
                <a:outerShdw blurRad="381000" dist="177800" dir="7800000" sx="105000" sy="105000" algn="r" rotWithShape="0">
                  <a:prstClr val="black">
                    <a:alpha val="22000"/>
                  </a:prstClr>
                </a:outerShdw>
                <a:softEdge rad="0"/>
              </a:effectLst>
              <a:scene3d>
                <a:camera prst="orthographicFront"/>
                <a:lightRig rig="flat" dir="t"/>
              </a:scene3d>
              <a:sp3d/>
            </p:spPr>
            <p:txBody>
              <a:bodyPr anchor="ctr">
                <a:flatTx/>
              </a:bodyPr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85000"/>
                      <a:lumOff val="15000"/>
                    </a:sysClr>
                  </a:solidFill>
                  <a:effectLst/>
                  <a:uLnTx/>
                  <a:uFillTx/>
                  <a:latin typeface="Adobe Gothic Std B" panose="020B0800000000000000" pitchFamily="34" charset="-128"/>
                  <a:ea typeface="Adobe Gothic Std B" panose="020B0800000000000000" pitchFamily="34" charset="-128"/>
                  <a:cs typeface="+mn-cs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2259821" y="2514004"/>
                <a:ext cx="812538" cy="812538"/>
              </a:xfrm>
              <a:prstGeom prst="ellipse">
                <a:avLst/>
              </a:prstGeom>
              <a:solidFill>
                <a:srgbClr val="47ADC4"/>
              </a:solidFill>
              <a:ln w="25400" cap="flat" cmpd="sng" algn="ctr">
                <a:noFill/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2404126" y="2658308"/>
                <a:ext cx="523928" cy="523927"/>
              </a:xfrm>
              <a:prstGeom prst="ellips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/>
              <a:p>
                <a:pPr marL="0" marR="0" lvl="0" indent="0" algn="ctr" defTabSz="91429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99693" y="2821319"/>
                <a:ext cx="0" cy="129505"/>
              </a:xfrm>
              <a:prstGeom prst="line">
                <a:avLst/>
              </a:prstGeom>
              <a:noFill/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  <p:cxnSp>
            <p:nvCxnSpPr>
              <p:cNvPr id="18" name="直接连接符 17"/>
              <p:cNvCxnSpPr/>
              <p:nvPr/>
            </p:nvCxnSpPr>
            <p:spPr>
              <a:xfrm>
                <a:off x="2502901" y="2950825"/>
                <a:ext cx="196792" cy="0"/>
              </a:xfrm>
              <a:prstGeom prst="line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</p:cxnSp>
        </p:grpSp>
      </p:grpSp>
      <p:sp>
        <p:nvSpPr>
          <p:cNvPr id="35" name="矩形 71"/>
          <p:cNvSpPr>
            <a:spLocks noChangeArrowheads="1"/>
          </p:cNvSpPr>
          <p:nvPr/>
        </p:nvSpPr>
        <p:spPr bwMode="auto">
          <a:xfrm>
            <a:off x="6408910" y="2469222"/>
            <a:ext cx="2964349" cy="37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1323" tIns="35662" rIns="71323" bIns="3566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89E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11</a:t>
            </a: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89E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</a:t>
            </a: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89E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—14</a:t>
            </a: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89E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 重度拖延</a:t>
            </a:r>
          </a:p>
        </p:txBody>
      </p:sp>
      <p:sp>
        <p:nvSpPr>
          <p:cNvPr id="36" name="圆角矩形 35"/>
          <p:cNvSpPr/>
          <p:nvPr/>
        </p:nvSpPr>
        <p:spPr>
          <a:xfrm>
            <a:off x="0" y="195486"/>
            <a:ext cx="4860032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拖延测试结果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28828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51920" y="2148698"/>
            <a:ext cx="5135997" cy="277716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明知道会影响自己做事的效果或自身做事的态度，却仍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自愿推迟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既定事项的行为</a:t>
            </a:r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zh-CN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51920" y="1491631"/>
            <a:ext cx="460746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一种不必要的自愿推迟</a:t>
            </a:r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;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042795" y="2148698"/>
            <a:ext cx="463366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42793" y="2958668"/>
            <a:ext cx="47056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042795" y="3795886"/>
            <a:ext cx="47056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067944" y="4659982"/>
            <a:ext cx="47056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圆角矩形 10"/>
          <p:cNvSpPr/>
          <p:nvPr/>
        </p:nvSpPr>
        <p:spPr>
          <a:xfrm>
            <a:off x="0" y="195486"/>
            <a:ext cx="4860032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一、什么</a:t>
            </a:r>
            <a:r>
              <a:rPr lang="zh-CN" altLang="en-US" sz="4000" smtClean="0"/>
              <a:t>是拖延？</a:t>
            </a:r>
            <a:endParaRPr lang="zh-CN" altLang="en-US" sz="40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519" y="835556"/>
            <a:ext cx="5064230" cy="379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2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ADFAE7F8-106C-4AD3-8535-16A02A91CB83}"/>
              </a:ext>
            </a:extLst>
          </p:cNvPr>
          <p:cNvSpPr txBox="1"/>
          <p:nvPr/>
        </p:nvSpPr>
        <p:spPr>
          <a:xfrm>
            <a:off x="6084168" y="3032043"/>
            <a:ext cx="2736304" cy="159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拖沓</a:t>
            </a: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者害怕失败。</a:t>
            </a:r>
            <a:r>
              <a:rPr lang="zh-CN" alt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所以</a:t>
            </a: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，他们宁愿被别人认为是没有下足够的气力，而不愿意被人认为是没有足够的能力。</a:t>
            </a:r>
          </a:p>
          <a:p>
            <a:pPr>
              <a:lnSpc>
                <a:spcPct val="120000"/>
              </a:lnSpc>
            </a:pPr>
            <a:endParaRPr lang="en-US" altLang="zh-CN" sz="19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5472B5B-3EBC-44E6-8462-70CF87FF7C77}"/>
              </a:ext>
            </a:extLst>
          </p:cNvPr>
          <p:cNvSpPr txBox="1"/>
          <p:nvPr/>
        </p:nvSpPr>
        <p:spPr>
          <a:xfrm>
            <a:off x="297572" y="815611"/>
            <a:ext cx="2879799" cy="2183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有</a:t>
            </a: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的人太想把一件事情做好，想着各种各样的计划，却一直都没有行动。完美主义者太在意别人的看法了，他希望讨好别人，他总在担忧自己不完美就没有人会喜欢。</a:t>
            </a:r>
          </a:p>
          <a:p>
            <a:pPr>
              <a:lnSpc>
                <a:spcPct val="120000"/>
              </a:lnSpc>
            </a:pPr>
            <a:endParaRPr lang="en-US" altLang="zh-CN" sz="19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F50A41D-4493-44D7-BB66-9EC983E826CE}"/>
              </a:ext>
            </a:extLst>
          </p:cNvPr>
          <p:cNvSpPr txBox="1"/>
          <p:nvPr/>
        </p:nvSpPr>
        <p:spPr>
          <a:xfrm>
            <a:off x="554047" y="3498061"/>
            <a:ext cx="2605811" cy="1888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比如</a:t>
            </a: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，在写年度计划的时候，停下来吃点夜宵，然后觉得冰箱有点脏，想清理一下，最后把整个厨房打扫了。</a:t>
            </a:r>
          </a:p>
          <a:p>
            <a:pPr>
              <a:lnSpc>
                <a:spcPct val="120000"/>
              </a:lnSpc>
            </a:pPr>
            <a:endParaRPr lang="en-US" altLang="zh-CN" sz="19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1557" y="31833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34485E"/>
                </a:solidFill>
              </a:rPr>
              <a:t>完美</a:t>
            </a:r>
            <a:r>
              <a:rPr lang="zh-CN" altLang="en-US" sz="2400" b="1" dirty="0">
                <a:solidFill>
                  <a:srgbClr val="34485E"/>
                </a:solidFill>
              </a:rPr>
              <a:t>主义</a:t>
            </a:r>
          </a:p>
        </p:txBody>
      </p:sp>
      <p:sp>
        <p:nvSpPr>
          <p:cNvPr id="7" name="矩形 6"/>
          <p:cNvSpPr/>
          <p:nvPr/>
        </p:nvSpPr>
        <p:spPr>
          <a:xfrm>
            <a:off x="571559" y="2962986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34485E"/>
                </a:solidFill>
              </a:rPr>
              <a:t>不</a:t>
            </a:r>
            <a:r>
              <a:rPr lang="zh-CN" altLang="en-US" sz="2400" b="1" dirty="0">
                <a:solidFill>
                  <a:srgbClr val="34485E"/>
                </a:solidFill>
              </a:rPr>
              <a:t>懂自我控制</a:t>
            </a:r>
          </a:p>
        </p:txBody>
      </p:sp>
      <p:sp>
        <p:nvSpPr>
          <p:cNvPr id="8" name="矩形 7"/>
          <p:cNvSpPr/>
          <p:nvPr/>
        </p:nvSpPr>
        <p:spPr>
          <a:xfrm>
            <a:off x="6490048" y="252840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34485E"/>
                </a:solidFill>
              </a:rPr>
              <a:t>害怕</a:t>
            </a:r>
            <a:r>
              <a:rPr lang="zh-CN" altLang="en-US" sz="2400" b="1" dirty="0">
                <a:solidFill>
                  <a:srgbClr val="34485E"/>
                </a:solidFill>
              </a:rPr>
              <a:t>失败</a:t>
            </a:r>
          </a:p>
        </p:txBody>
      </p:sp>
      <p:grpSp>
        <p:nvGrpSpPr>
          <p:cNvPr id="4271" name="组合 4270"/>
          <p:cNvGrpSpPr/>
          <p:nvPr/>
        </p:nvGrpSpPr>
        <p:grpSpPr>
          <a:xfrm>
            <a:off x="3570687" y="1306120"/>
            <a:ext cx="1692814" cy="3370660"/>
            <a:chOff x="4760913" y="1741488"/>
            <a:chExt cx="1733550" cy="4494213"/>
          </a:xfrm>
        </p:grpSpPr>
        <p:sp>
          <p:nvSpPr>
            <p:cNvPr id="184" name="Freeform 87"/>
            <p:cNvSpPr>
              <a:spLocks/>
            </p:cNvSpPr>
            <p:nvPr/>
          </p:nvSpPr>
          <p:spPr bwMode="auto">
            <a:xfrm>
              <a:off x="5411788" y="1982788"/>
              <a:ext cx="504825" cy="1619250"/>
            </a:xfrm>
            <a:custGeom>
              <a:avLst/>
              <a:gdLst>
                <a:gd name="T0" fmla="*/ 318 w 318"/>
                <a:gd name="T1" fmla="*/ 274 h 1020"/>
                <a:gd name="T2" fmla="*/ 318 w 318"/>
                <a:gd name="T3" fmla="*/ 0 h 1020"/>
                <a:gd name="T4" fmla="*/ 0 w 318"/>
                <a:gd name="T5" fmla="*/ 46 h 1020"/>
                <a:gd name="T6" fmla="*/ 0 w 318"/>
                <a:gd name="T7" fmla="*/ 274 h 1020"/>
                <a:gd name="T8" fmla="*/ 60 w 318"/>
                <a:gd name="T9" fmla="*/ 411 h 1020"/>
                <a:gd name="T10" fmla="*/ 136 w 318"/>
                <a:gd name="T11" fmla="*/ 411 h 1020"/>
                <a:gd name="T12" fmla="*/ 136 w 318"/>
                <a:gd name="T13" fmla="*/ 1020 h 1020"/>
                <a:gd name="T14" fmla="*/ 288 w 318"/>
                <a:gd name="T15" fmla="*/ 1020 h 1020"/>
                <a:gd name="T16" fmla="*/ 288 w 318"/>
                <a:gd name="T17" fmla="*/ 411 h 1020"/>
                <a:gd name="T18" fmla="*/ 288 w 318"/>
                <a:gd name="T19" fmla="*/ 411 h 1020"/>
                <a:gd name="T20" fmla="*/ 318 w 318"/>
                <a:gd name="T21" fmla="*/ 274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020">
                  <a:moveTo>
                    <a:pt x="318" y="274"/>
                  </a:moveTo>
                  <a:lnTo>
                    <a:pt x="318" y="0"/>
                  </a:lnTo>
                  <a:lnTo>
                    <a:pt x="0" y="46"/>
                  </a:lnTo>
                  <a:lnTo>
                    <a:pt x="0" y="274"/>
                  </a:lnTo>
                  <a:lnTo>
                    <a:pt x="60" y="411"/>
                  </a:lnTo>
                  <a:lnTo>
                    <a:pt x="136" y="411"/>
                  </a:lnTo>
                  <a:lnTo>
                    <a:pt x="136" y="1020"/>
                  </a:lnTo>
                  <a:lnTo>
                    <a:pt x="288" y="1020"/>
                  </a:lnTo>
                  <a:lnTo>
                    <a:pt x="288" y="411"/>
                  </a:lnTo>
                  <a:lnTo>
                    <a:pt x="288" y="411"/>
                  </a:lnTo>
                  <a:lnTo>
                    <a:pt x="318" y="274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11"/>
            <p:cNvSpPr>
              <a:spLocks/>
            </p:cNvSpPr>
            <p:nvPr/>
          </p:nvSpPr>
          <p:spPr bwMode="auto">
            <a:xfrm>
              <a:off x="6013451" y="4181476"/>
              <a:ext cx="144463" cy="169863"/>
            </a:xfrm>
            <a:custGeom>
              <a:avLst/>
              <a:gdLst>
                <a:gd name="T0" fmla="*/ 1 w 6"/>
                <a:gd name="T1" fmla="*/ 6 h 7"/>
                <a:gd name="T2" fmla="*/ 2 w 6"/>
                <a:gd name="T3" fmla="*/ 4 h 7"/>
                <a:gd name="T4" fmla="*/ 2 w 6"/>
                <a:gd name="T5" fmla="*/ 3 h 7"/>
                <a:gd name="T6" fmla="*/ 4 w 6"/>
                <a:gd name="T7" fmla="*/ 2 h 7"/>
                <a:gd name="T8" fmla="*/ 2 w 6"/>
                <a:gd name="T9" fmla="*/ 1 h 7"/>
                <a:gd name="T10" fmla="*/ 5 w 6"/>
                <a:gd name="T11" fmla="*/ 0 h 7"/>
                <a:gd name="T12" fmla="*/ 1 w 6"/>
                <a:gd name="T13" fmla="*/ 2 h 7"/>
                <a:gd name="T14" fmla="*/ 1 w 6"/>
                <a:gd name="T1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7">
                  <a:moveTo>
                    <a:pt x="1" y="6"/>
                  </a:moveTo>
                  <a:cubicBezTo>
                    <a:pt x="2" y="7"/>
                    <a:pt x="1" y="5"/>
                    <a:pt x="2" y="4"/>
                  </a:cubicBezTo>
                  <a:cubicBezTo>
                    <a:pt x="1" y="4"/>
                    <a:pt x="5" y="6"/>
                    <a:pt x="2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1" y="3"/>
                    <a:pt x="2" y="1"/>
                  </a:cubicBezTo>
                  <a:cubicBezTo>
                    <a:pt x="2" y="2"/>
                    <a:pt x="6" y="0"/>
                    <a:pt x="5" y="0"/>
                  </a:cubicBezTo>
                  <a:cubicBezTo>
                    <a:pt x="4" y="0"/>
                    <a:pt x="1" y="0"/>
                    <a:pt x="1" y="2"/>
                  </a:cubicBezTo>
                  <a:cubicBezTo>
                    <a:pt x="1" y="2"/>
                    <a:pt x="0" y="5"/>
                    <a:pt x="1" y="6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12"/>
            <p:cNvSpPr>
              <a:spLocks/>
            </p:cNvSpPr>
            <p:nvPr/>
          </p:nvSpPr>
          <p:spPr bwMode="auto">
            <a:xfrm>
              <a:off x="5868988" y="4060826"/>
              <a:ext cx="168275" cy="241300"/>
            </a:xfrm>
            <a:custGeom>
              <a:avLst/>
              <a:gdLst>
                <a:gd name="T0" fmla="*/ 0 w 7"/>
                <a:gd name="T1" fmla="*/ 6 h 10"/>
                <a:gd name="T2" fmla="*/ 4 w 7"/>
                <a:gd name="T3" fmla="*/ 9 h 10"/>
                <a:gd name="T4" fmla="*/ 6 w 7"/>
                <a:gd name="T5" fmla="*/ 6 h 10"/>
                <a:gd name="T6" fmla="*/ 6 w 7"/>
                <a:gd name="T7" fmla="*/ 3 h 10"/>
                <a:gd name="T8" fmla="*/ 7 w 7"/>
                <a:gd name="T9" fmla="*/ 2 h 10"/>
                <a:gd name="T10" fmla="*/ 5 w 7"/>
                <a:gd name="T11" fmla="*/ 1 h 10"/>
                <a:gd name="T12" fmla="*/ 4 w 7"/>
                <a:gd name="T13" fmla="*/ 2 h 10"/>
                <a:gd name="T14" fmla="*/ 0 w 7"/>
                <a:gd name="T15" fmla="*/ 6 h 10"/>
                <a:gd name="T16" fmla="*/ 0 w 7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0">
                  <a:moveTo>
                    <a:pt x="0" y="6"/>
                  </a:moveTo>
                  <a:cubicBezTo>
                    <a:pt x="1" y="9"/>
                    <a:pt x="2" y="8"/>
                    <a:pt x="4" y="9"/>
                  </a:cubicBezTo>
                  <a:cubicBezTo>
                    <a:pt x="5" y="10"/>
                    <a:pt x="5" y="7"/>
                    <a:pt x="6" y="6"/>
                  </a:cubicBezTo>
                  <a:cubicBezTo>
                    <a:pt x="7" y="5"/>
                    <a:pt x="6" y="5"/>
                    <a:pt x="6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0"/>
                    <a:pt x="5" y="1"/>
                  </a:cubicBezTo>
                  <a:cubicBezTo>
                    <a:pt x="4" y="1"/>
                    <a:pt x="5" y="2"/>
                    <a:pt x="4" y="2"/>
                  </a:cubicBezTo>
                  <a:cubicBezTo>
                    <a:pt x="3" y="3"/>
                    <a:pt x="0" y="5"/>
                    <a:pt x="0" y="6"/>
                  </a:cubicBezTo>
                  <a:cubicBezTo>
                    <a:pt x="0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13"/>
            <p:cNvSpPr>
              <a:spLocks/>
            </p:cNvSpPr>
            <p:nvPr/>
          </p:nvSpPr>
          <p:spPr bwMode="auto">
            <a:xfrm>
              <a:off x="5795963" y="4325938"/>
              <a:ext cx="241300" cy="73025"/>
            </a:xfrm>
            <a:custGeom>
              <a:avLst/>
              <a:gdLst>
                <a:gd name="T0" fmla="*/ 8 w 10"/>
                <a:gd name="T1" fmla="*/ 3 h 3"/>
                <a:gd name="T2" fmla="*/ 10 w 10"/>
                <a:gd name="T3" fmla="*/ 3 h 3"/>
                <a:gd name="T4" fmla="*/ 7 w 10"/>
                <a:gd name="T5" fmla="*/ 1 h 3"/>
                <a:gd name="T6" fmla="*/ 2 w 10"/>
                <a:gd name="T7" fmla="*/ 0 h 3"/>
                <a:gd name="T8" fmla="*/ 2 w 10"/>
                <a:gd name="T9" fmla="*/ 2 h 3"/>
                <a:gd name="T10" fmla="*/ 8 w 10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3">
                  <a:moveTo>
                    <a:pt x="8" y="3"/>
                  </a:moveTo>
                  <a:cubicBezTo>
                    <a:pt x="9" y="3"/>
                    <a:pt x="9" y="3"/>
                    <a:pt x="10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3" y="0"/>
                    <a:pt x="2" y="0"/>
                  </a:cubicBezTo>
                  <a:cubicBezTo>
                    <a:pt x="0" y="0"/>
                    <a:pt x="1" y="2"/>
                    <a:pt x="2" y="2"/>
                  </a:cubicBezTo>
                  <a:cubicBezTo>
                    <a:pt x="4" y="2"/>
                    <a:pt x="6" y="3"/>
                    <a:pt x="8" y="3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14"/>
            <p:cNvSpPr>
              <a:spLocks/>
            </p:cNvSpPr>
            <p:nvPr/>
          </p:nvSpPr>
          <p:spPr bwMode="auto">
            <a:xfrm>
              <a:off x="6037263" y="4375151"/>
              <a:ext cx="47625" cy="23813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1 h 1"/>
                <a:gd name="T4" fmla="*/ 0 w 2"/>
                <a:gd name="T5" fmla="*/ 1 h 1"/>
                <a:gd name="T6" fmla="*/ 1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6013451" y="4398963"/>
              <a:ext cx="47625" cy="23813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16"/>
            <p:cNvSpPr>
              <a:spLocks/>
            </p:cNvSpPr>
            <p:nvPr/>
          </p:nvSpPr>
          <p:spPr bwMode="auto">
            <a:xfrm>
              <a:off x="5627688" y="4084638"/>
              <a:ext cx="193675" cy="266700"/>
            </a:xfrm>
            <a:custGeom>
              <a:avLst/>
              <a:gdLst>
                <a:gd name="T0" fmla="*/ 8 w 8"/>
                <a:gd name="T1" fmla="*/ 10 h 11"/>
                <a:gd name="T2" fmla="*/ 1 w 8"/>
                <a:gd name="T3" fmla="*/ 0 h 11"/>
                <a:gd name="T4" fmla="*/ 4 w 8"/>
                <a:gd name="T5" fmla="*/ 6 h 11"/>
                <a:gd name="T6" fmla="*/ 8 w 8"/>
                <a:gd name="T7" fmla="*/ 10 h 11"/>
                <a:gd name="T8" fmla="*/ 8 w 8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8" y="10"/>
                  </a:moveTo>
                  <a:cubicBezTo>
                    <a:pt x="8" y="8"/>
                    <a:pt x="4" y="0"/>
                    <a:pt x="1" y="0"/>
                  </a:cubicBezTo>
                  <a:cubicBezTo>
                    <a:pt x="0" y="0"/>
                    <a:pt x="4" y="6"/>
                    <a:pt x="4" y="6"/>
                  </a:cubicBezTo>
                  <a:cubicBezTo>
                    <a:pt x="4" y="6"/>
                    <a:pt x="7" y="11"/>
                    <a:pt x="8" y="10"/>
                  </a:cubicBezTo>
                  <a:cubicBezTo>
                    <a:pt x="8" y="9"/>
                    <a:pt x="8" y="10"/>
                    <a:pt x="8" y="10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17"/>
            <p:cNvSpPr>
              <a:spLocks/>
            </p:cNvSpPr>
            <p:nvPr/>
          </p:nvSpPr>
          <p:spPr bwMode="auto">
            <a:xfrm>
              <a:off x="6037263" y="4037013"/>
              <a:ext cx="120650" cy="71438"/>
            </a:xfrm>
            <a:custGeom>
              <a:avLst/>
              <a:gdLst>
                <a:gd name="T0" fmla="*/ 4 w 5"/>
                <a:gd name="T1" fmla="*/ 0 h 3"/>
                <a:gd name="T2" fmla="*/ 4 w 5"/>
                <a:gd name="T3" fmla="*/ 3 h 3"/>
                <a:gd name="T4" fmla="*/ 4 w 5"/>
                <a:gd name="T5" fmla="*/ 0 h 3"/>
                <a:gd name="T6" fmla="*/ 4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4" y="0"/>
                  </a:moveTo>
                  <a:cubicBezTo>
                    <a:pt x="0" y="0"/>
                    <a:pt x="3" y="3"/>
                    <a:pt x="4" y="3"/>
                  </a:cubicBezTo>
                  <a:cubicBezTo>
                    <a:pt x="4" y="3"/>
                    <a:pt x="5" y="0"/>
                    <a:pt x="4" y="0"/>
                  </a:cubicBezTo>
                  <a:cubicBezTo>
                    <a:pt x="4" y="0"/>
                    <a:pt x="5" y="0"/>
                    <a:pt x="4" y="0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6084888" y="4375151"/>
              <a:ext cx="73025" cy="71438"/>
            </a:xfrm>
            <a:custGeom>
              <a:avLst/>
              <a:gdLst>
                <a:gd name="T0" fmla="*/ 1 w 3"/>
                <a:gd name="T1" fmla="*/ 2 h 3"/>
                <a:gd name="T2" fmla="*/ 3 w 3"/>
                <a:gd name="T3" fmla="*/ 1 h 3"/>
                <a:gd name="T4" fmla="*/ 0 w 3"/>
                <a:gd name="T5" fmla="*/ 3 h 3"/>
                <a:gd name="T6" fmla="*/ 1 w 3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2"/>
                    <a:pt x="3" y="1"/>
                    <a:pt x="3" y="1"/>
                  </a:cubicBezTo>
                  <a:cubicBezTo>
                    <a:pt x="3" y="0"/>
                    <a:pt x="0" y="3"/>
                    <a:pt x="0" y="3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6037263" y="3795713"/>
              <a:ext cx="96838" cy="168275"/>
            </a:xfrm>
            <a:custGeom>
              <a:avLst/>
              <a:gdLst>
                <a:gd name="T0" fmla="*/ 1 w 4"/>
                <a:gd name="T1" fmla="*/ 4 h 7"/>
                <a:gd name="T2" fmla="*/ 1 w 4"/>
                <a:gd name="T3" fmla="*/ 7 h 7"/>
                <a:gd name="T4" fmla="*/ 3 w 4"/>
                <a:gd name="T5" fmla="*/ 7 h 7"/>
                <a:gd name="T6" fmla="*/ 1 w 4"/>
                <a:gd name="T7" fmla="*/ 4 h 7"/>
                <a:gd name="T8" fmla="*/ 1 w 4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1" y="4"/>
                  </a:moveTo>
                  <a:cubicBezTo>
                    <a:pt x="1" y="4"/>
                    <a:pt x="0" y="7"/>
                    <a:pt x="1" y="7"/>
                  </a:cubicBezTo>
                  <a:cubicBezTo>
                    <a:pt x="0" y="7"/>
                    <a:pt x="4" y="5"/>
                    <a:pt x="3" y="7"/>
                  </a:cubicBezTo>
                  <a:cubicBezTo>
                    <a:pt x="4" y="5"/>
                    <a:pt x="0" y="6"/>
                    <a:pt x="1" y="4"/>
                  </a:cubicBezTo>
                  <a:cubicBezTo>
                    <a:pt x="3" y="2"/>
                    <a:pt x="1" y="0"/>
                    <a:pt x="1" y="4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6061076" y="3940176"/>
              <a:ext cx="23813" cy="71438"/>
            </a:xfrm>
            <a:custGeom>
              <a:avLst/>
              <a:gdLst>
                <a:gd name="T0" fmla="*/ 1 w 1"/>
                <a:gd name="T1" fmla="*/ 2 h 3"/>
                <a:gd name="T2" fmla="*/ 0 w 1"/>
                <a:gd name="T3" fmla="*/ 3 h 3"/>
                <a:gd name="T4" fmla="*/ 1 w 1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1" y="0"/>
                    <a:pt x="0" y="3"/>
                    <a:pt x="0" y="3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21"/>
            <p:cNvSpPr>
              <a:spLocks noChangeShapeType="1"/>
            </p:cNvSpPr>
            <p:nvPr/>
          </p:nvSpPr>
          <p:spPr bwMode="auto">
            <a:xfrm>
              <a:off x="5411788" y="40370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22"/>
            <p:cNvSpPr>
              <a:spLocks noChangeShapeType="1"/>
            </p:cNvSpPr>
            <p:nvPr/>
          </p:nvSpPr>
          <p:spPr bwMode="auto">
            <a:xfrm>
              <a:off x="5411788" y="40370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23"/>
            <p:cNvSpPr>
              <a:spLocks/>
            </p:cNvSpPr>
            <p:nvPr/>
          </p:nvSpPr>
          <p:spPr bwMode="auto">
            <a:xfrm>
              <a:off x="5845176" y="3819526"/>
              <a:ext cx="71438" cy="47625"/>
            </a:xfrm>
            <a:custGeom>
              <a:avLst/>
              <a:gdLst>
                <a:gd name="T0" fmla="*/ 3 w 3"/>
                <a:gd name="T1" fmla="*/ 0 h 2"/>
                <a:gd name="T2" fmla="*/ 1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0"/>
                    <a:pt x="0" y="0"/>
                    <a:pt x="1" y="1"/>
                  </a:cubicBezTo>
                  <a:cubicBezTo>
                    <a:pt x="2" y="2"/>
                    <a:pt x="3" y="1"/>
                    <a:pt x="3" y="0"/>
                  </a:cubicBezTo>
                  <a:close/>
                </a:path>
              </a:pathLst>
            </a:custGeom>
            <a:solidFill>
              <a:srgbClr val="00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82"/>
            <p:cNvSpPr>
              <a:spLocks/>
            </p:cNvSpPr>
            <p:nvPr/>
          </p:nvSpPr>
          <p:spPr bwMode="auto">
            <a:xfrm>
              <a:off x="5338763" y="4254501"/>
              <a:ext cx="385763" cy="1763713"/>
            </a:xfrm>
            <a:custGeom>
              <a:avLst/>
              <a:gdLst>
                <a:gd name="T0" fmla="*/ 243 w 243"/>
                <a:gd name="T1" fmla="*/ 0 h 1111"/>
                <a:gd name="T2" fmla="*/ 197 w 243"/>
                <a:gd name="T3" fmla="*/ 1111 h 1111"/>
                <a:gd name="T4" fmla="*/ 31 w 243"/>
                <a:gd name="T5" fmla="*/ 1111 h 1111"/>
                <a:gd name="T6" fmla="*/ 0 w 243"/>
                <a:gd name="T7" fmla="*/ 0 h 1111"/>
                <a:gd name="T8" fmla="*/ 243 w 243"/>
                <a:gd name="T9" fmla="*/ 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1111">
                  <a:moveTo>
                    <a:pt x="243" y="0"/>
                  </a:moveTo>
                  <a:lnTo>
                    <a:pt x="197" y="1111"/>
                  </a:lnTo>
                  <a:lnTo>
                    <a:pt x="31" y="1111"/>
                  </a:lnTo>
                  <a:lnTo>
                    <a:pt x="0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807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83"/>
            <p:cNvSpPr>
              <a:spLocks/>
            </p:cNvSpPr>
            <p:nvPr/>
          </p:nvSpPr>
          <p:spPr bwMode="auto">
            <a:xfrm>
              <a:off x="5795963" y="4254501"/>
              <a:ext cx="361950" cy="1763713"/>
            </a:xfrm>
            <a:custGeom>
              <a:avLst/>
              <a:gdLst>
                <a:gd name="T0" fmla="*/ 228 w 228"/>
                <a:gd name="T1" fmla="*/ 0 h 1111"/>
                <a:gd name="T2" fmla="*/ 198 w 228"/>
                <a:gd name="T3" fmla="*/ 1111 h 1111"/>
                <a:gd name="T4" fmla="*/ 31 w 228"/>
                <a:gd name="T5" fmla="*/ 1111 h 1111"/>
                <a:gd name="T6" fmla="*/ 0 w 228"/>
                <a:gd name="T7" fmla="*/ 0 h 1111"/>
                <a:gd name="T8" fmla="*/ 228 w 228"/>
                <a:gd name="T9" fmla="*/ 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1111">
                  <a:moveTo>
                    <a:pt x="228" y="0"/>
                  </a:moveTo>
                  <a:lnTo>
                    <a:pt x="198" y="1111"/>
                  </a:lnTo>
                  <a:lnTo>
                    <a:pt x="31" y="1111"/>
                  </a:lnTo>
                  <a:lnTo>
                    <a:pt x="0" y="0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rgbClr val="807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Freeform 84"/>
            <p:cNvSpPr>
              <a:spLocks/>
            </p:cNvSpPr>
            <p:nvPr/>
          </p:nvSpPr>
          <p:spPr bwMode="auto">
            <a:xfrm>
              <a:off x="5338763" y="4254501"/>
              <a:ext cx="385763" cy="506413"/>
            </a:xfrm>
            <a:custGeom>
              <a:avLst/>
              <a:gdLst>
                <a:gd name="T0" fmla="*/ 243 w 243"/>
                <a:gd name="T1" fmla="*/ 0 h 319"/>
                <a:gd name="T2" fmla="*/ 228 w 243"/>
                <a:gd name="T3" fmla="*/ 319 h 319"/>
                <a:gd name="T4" fmla="*/ 15 w 243"/>
                <a:gd name="T5" fmla="*/ 319 h 319"/>
                <a:gd name="T6" fmla="*/ 0 w 243"/>
                <a:gd name="T7" fmla="*/ 0 h 319"/>
                <a:gd name="T8" fmla="*/ 243 w 243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19">
                  <a:moveTo>
                    <a:pt x="243" y="0"/>
                  </a:moveTo>
                  <a:lnTo>
                    <a:pt x="228" y="319"/>
                  </a:lnTo>
                  <a:lnTo>
                    <a:pt x="15" y="319"/>
                  </a:lnTo>
                  <a:lnTo>
                    <a:pt x="0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Rectangle 85"/>
            <p:cNvSpPr>
              <a:spLocks noChangeArrowheads="1"/>
            </p:cNvSpPr>
            <p:nvPr/>
          </p:nvSpPr>
          <p:spPr bwMode="auto">
            <a:xfrm>
              <a:off x="5795963" y="4254501"/>
              <a:ext cx="361950" cy="506413"/>
            </a:xfrm>
            <a:prstGeom prst="rect">
              <a:avLst/>
            </a:pr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86"/>
            <p:cNvSpPr>
              <a:spLocks/>
            </p:cNvSpPr>
            <p:nvPr/>
          </p:nvSpPr>
          <p:spPr bwMode="auto">
            <a:xfrm>
              <a:off x="6278563" y="4422776"/>
              <a:ext cx="215900" cy="338138"/>
            </a:xfrm>
            <a:custGeom>
              <a:avLst/>
              <a:gdLst>
                <a:gd name="T0" fmla="*/ 7 w 9"/>
                <a:gd name="T1" fmla="*/ 0 h 14"/>
                <a:gd name="T2" fmla="*/ 7 w 9"/>
                <a:gd name="T3" fmla="*/ 5 h 14"/>
                <a:gd name="T4" fmla="*/ 9 w 9"/>
                <a:gd name="T5" fmla="*/ 11 h 14"/>
                <a:gd name="T6" fmla="*/ 4 w 9"/>
                <a:gd name="T7" fmla="*/ 14 h 14"/>
                <a:gd name="T8" fmla="*/ 1 w 9"/>
                <a:gd name="T9" fmla="*/ 11 h 14"/>
                <a:gd name="T10" fmla="*/ 0 w 9"/>
                <a:gd name="T11" fmla="*/ 7 h 14"/>
                <a:gd name="T12" fmla="*/ 2 w 9"/>
                <a:gd name="T13" fmla="*/ 4 h 14"/>
                <a:gd name="T14" fmla="*/ 1 w 9"/>
                <a:gd name="T15" fmla="*/ 2 h 14"/>
                <a:gd name="T16" fmla="*/ 7 w 9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4">
                  <a:moveTo>
                    <a:pt x="7" y="0"/>
                  </a:moveTo>
                  <a:cubicBezTo>
                    <a:pt x="7" y="1"/>
                    <a:pt x="7" y="5"/>
                    <a:pt x="7" y="5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CD8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88"/>
            <p:cNvSpPr>
              <a:spLocks/>
            </p:cNvSpPr>
            <p:nvPr/>
          </p:nvSpPr>
          <p:spPr bwMode="auto">
            <a:xfrm>
              <a:off x="5194301" y="1741488"/>
              <a:ext cx="890588" cy="700088"/>
            </a:xfrm>
            <a:custGeom>
              <a:avLst/>
              <a:gdLst>
                <a:gd name="T0" fmla="*/ 27 w 37"/>
                <a:gd name="T1" fmla="*/ 5 h 29"/>
                <a:gd name="T2" fmla="*/ 15 w 37"/>
                <a:gd name="T3" fmla="*/ 3 h 29"/>
                <a:gd name="T4" fmla="*/ 4 w 37"/>
                <a:gd name="T5" fmla="*/ 1 h 29"/>
                <a:gd name="T6" fmla="*/ 5 w 37"/>
                <a:gd name="T7" fmla="*/ 4 h 29"/>
                <a:gd name="T8" fmla="*/ 0 w 37"/>
                <a:gd name="T9" fmla="*/ 3 h 29"/>
                <a:gd name="T10" fmla="*/ 8 w 37"/>
                <a:gd name="T11" fmla="*/ 14 h 29"/>
                <a:gd name="T12" fmla="*/ 23 w 37"/>
                <a:gd name="T13" fmla="*/ 13 h 29"/>
                <a:gd name="T14" fmla="*/ 26 w 37"/>
                <a:gd name="T15" fmla="*/ 16 h 29"/>
                <a:gd name="T16" fmla="*/ 30 w 37"/>
                <a:gd name="T17" fmla="*/ 27 h 29"/>
                <a:gd name="T18" fmla="*/ 32 w 37"/>
                <a:gd name="T19" fmla="*/ 29 h 29"/>
                <a:gd name="T20" fmla="*/ 35 w 37"/>
                <a:gd name="T21" fmla="*/ 20 h 29"/>
                <a:gd name="T22" fmla="*/ 27 w 37"/>
                <a:gd name="T23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9">
                  <a:moveTo>
                    <a:pt x="27" y="5"/>
                  </a:moveTo>
                  <a:cubicBezTo>
                    <a:pt x="23" y="0"/>
                    <a:pt x="15" y="3"/>
                    <a:pt x="15" y="3"/>
                  </a:cubicBezTo>
                  <a:cubicBezTo>
                    <a:pt x="11" y="4"/>
                    <a:pt x="7" y="3"/>
                    <a:pt x="4" y="1"/>
                  </a:cubicBezTo>
                  <a:cubicBezTo>
                    <a:pt x="4" y="2"/>
                    <a:pt x="4" y="3"/>
                    <a:pt x="5" y="4"/>
                  </a:cubicBezTo>
                  <a:cubicBezTo>
                    <a:pt x="3" y="4"/>
                    <a:pt x="2" y="4"/>
                    <a:pt x="0" y="3"/>
                  </a:cubicBezTo>
                  <a:cubicBezTo>
                    <a:pt x="1" y="11"/>
                    <a:pt x="7" y="13"/>
                    <a:pt x="8" y="14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6" y="14"/>
                    <a:pt x="26" y="1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7" y="8"/>
                    <a:pt x="27" y="5"/>
                    <a:pt x="27" y="5"/>
                  </a:cubicBezTo>
                  <a:close/>
                </a:path>
              </a:pathLst>
            </a:custGeom>
            <a:solidFill>
              <a:srgbClr val="714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Oval 89"/>
            <p:cNvSpPr>
              <a:spLocks noChangeArrowheads="1"/>
            </p:cNvSpPr>
            <p:nvPr/>
          </p:nvSpPr>
          <p:spPr bwMode="auto">
            <a:xfrm>
              <a:off x="5845176" y="2320926"/>
              <a:ext cx="168275" cy="144463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90"/>
            <p:cNvSpPr>
              <a:spLocks noEditPoints="1"/>
            </p:cNvSpPr>
            <p:nvPr/>
          </p:nvSpPr>
          <p:spPr bwMode="auto">
            <a:xfrm>
              <a:off x="4760913" y="2682876"/>
              <a:ext cx="1733550" cy="1933575"/>
            </a:xfrm>
            <a:custGeom>
              <a:avLst/>
              <a:gdLst>
                <a:gd name="T0" fmla="*/ 65 w 72"/>
                <a:gd name="T1" fmla="*/ 11 h 80"/>
                <a:gd name="T2" fmla="*/ 57 w 72"/>
                <a:gd name="T3" fmla="*/ 4 h 80"/>
                <a:gd name="T4" fmla="*/ 51 w 72"/>
                <a:gd name="T5" fmla="*/ 2 h 80"/>
                <a:gd name="T6" fmla="*/ 51 w 72"/>
                <a:gd name="T7" fmla="*/ 2 h 80"/>
                <a:gd name="T8" fmla="*/ 46 w 72"/>
                <a:gd name="T9" fmla="*/ 0 h 80"/>
                <a:gd name="T10" fmla="*/ 46 w 72"/>
                <a:gd name="T11" fmla="*/ 2 h 80"/>
                <a:gd name="T12" fmla="*/ 41 w 72"/>
                <a:gd name="T13" fmla="*/ 35 h 80"/>
                <a:gd name="T14" fmla="*/ 36 w 72"/>
                <a:gd name="T15" fmla="*/ 2 h 80"/>
                <a:gd name="T16" fmla="*/ 36 w 72"/>
                <a:gd name="T17" fmla="*/ 0 h 80"/>
                <a:gd name="T18" fmla="*/ 30 w 72"/>
                <a:gd name="T19" fmla="*/ 2 h 80"/>
                <a:gd name="T20" fmla="*/ 30 w 72"/>
                <a:gd name="T21" fmla="*/ 2 h 80"/>
                <a:gd name="T22" fmla="*/ 24 w 72"/>
                <a:gd name="T23" fmla="*/ 3 h 80"/>
                <a:gd name="T24" fmla="*/ 18 w 72"/>
                <a:gd name="T25" fmla="*/ 6 h 80"/>
                <a:gd name="T26" fmla="*/ 1 w 72"/>
                <a:gd name="T27" fmla="*/ 30 h 80"/>
                <a:gd name="T28" fmla="*/ 1 w 72"/>
                <a:gd name="T29" fmla="*/ 37 h 80"/>
                <a:gd name="T30" fmla="*/ 20 w 72"/>
                <a:gd name="T31" fmla="*/ 69 h 80"/>
                <a:gd name="T32" fmla="*/ 21 w 72"/>
                <a:gd name="T33" fmla="*/ 69 h 80"/>
                <a:gd name="T34" fmla="*/ 21 w 72"/>
                <a:gd name="T35" fmla="*/ 80 h 80"/>
                <a:gd name="T36" fmla="*/ 40 w 72"/>
                <a:gd name="T37" fmla="*/ 80 h 80"/>
                <a:gd name="T38" fmla="*/ 41 w 72"/>
                <a:gd name="T39" fmla="*/ 78 h 80"/>
                <a:gd name="T40" fmla="*/ 43 w 72"/>
                <a:gd name="T41" fmla="*/ 80 h 80"/>
                <a:gd name="T42" fmla="*/ 59 w 72"/>
                <a:gd name="T43" fmla="*/ 80 h 80"/>
                <a:gd name="T44" fmla="*/ 59 w 72"/>
                <a:gd name="T45" fmla="*/ 56 h 80"/>
                <a:gd name="T46" fmla="*/ 62 w 72"/>
                <a:gd name="T47" fmla="*/ 76 h 80"/>
                <a:gd name="T48" fmla="*/ 72 w 72"/>
                <a:gd name="T49" fmla="*/ 75 h 80"/>
                <a:gd name="T50" fmla="*/ 65 w 72"/>
                <a:gd name="T51" fmla="*/ 11 h 80"/>
                <a:gd name="T52" fmla="*/ 21 w 72"/>
                <a:gd name="T53" fmla="*/ 50 h 80"/>
                <a:gd name="T54" fmla="*/ 13 w 72"/>
                <a:gd name="T55" fmla="*/ 36 h 80"/>
                <a:gd name="T56" fmla="*/ 13 w 72"/>
                <a:gd name="T57" fmla="*/ 32 h 80"/>
                <a:gd name="T58" fmla="*/ 21 w 72"/>
                <a:gd name="T59" fmla="*/ 20 h 80"/>
                <a:gd name="T60" fmla="*/ 21 w 72"/>
                <a:gd name="T61" fmla="*/ 5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2" h="80">
                  <a:moveTo>
                    <a:pt x="65" y="11"/>
                  </a:moveTo>
                  <a:cubicBezTo>
                    <a:pt x="65" y="7"/>
                    <a:pt x="61" y="4"/>
                    <a:pt x="57" y="4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2" y="3"/>
                    <a:pt x="20" y="4"/>
                    <a:pt x="18" y="6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2"/>
                    <a:pt x="0" y="35"/>
                    <a:pt x="1" y="37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3" y="80"/>
                    <a:pt x="43" y="80"/>
                    <a:pt x="43" y="80"/>
                  </a:cubicBezTo>
                  <a:cubicBezTo>
                    <a:pt x="59" y="80"/>
                    <a:pt x="59" y="80"/>
                    <a:pt x="59" y="80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72" y="75"/>
                    <a:pt x="72" y="75"/>
                    <a:pt x="72" y="75"/>
                  </a:cubicBezTo>
                  <a:lnTo>
                    <a:pt x="65" y="11"/>
                  </a:lnTo>
                  <a:close/>
                  <a:moveTo>
                    <a:pt x="21" y="50"/>
                  </a:moveTo>
                  <a:cubicBezTo>
                    <a:pt x="13" y="36"/>
                    <a:pt x="13" y="36"/>
                    <a:pt x="13" y="36"/>
                  </a:cubicBezTo>
                  <a:cubicBezTo>
                    <a:pt x="12" y="35"/>
                    <a:pt x="12" y="33"/>
                    <a:pt x="13" y="32"/>
                  </a:cubicBezTo>
                  <a:cubicBezTo>
                    <a:pt x="21" y="20"/>
                    <a:pt x="21" y="20"/>
                    <a:pt x="21" y="20"/>
                  </a:cubicBezTo>
                  <a:lnTo>
                    <a:pt x="21" y="50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91"/>
            <p:cNvSpPr>
              <a:spLocks/>
            </p:cNvSpPr>
            <p:nvPr/>
          </p:nvSpPr>
          <p:spPr bwMode="auto">
            <a:xfrm>
              <a:off x="5459413" y="2682876"/>
              <a:ext cx="577850" cy="942975"/>
            </a:xfrm>
            <a:custGeom>
              <a:avLst/>
              <a:gdLst>
                <a:gd name="T0" fmla="*/ 364 w 364"/>
                <a:gd name="T1" fmla="*/ 31 h 594"/>
                <a:gd name="T2" fmla="*/ 258 w 364"/>
                <a:gd name="T3" fmla="*/ 0 h 594"/>
                <a:gd name="T4" fmla="*/ 106 w 364"/>
                <a:gd name="T5" fmla="*/ 0 h 594"/>
                <a:gd name="T6" fmla="*/ 0 w 364"/>
                <a:gd name="T7" fmla="*/ 16 h 594"/>
                <a:gd name="T8" fmla="*/ 61 w 364"/>
                <a:gd name="T9" fmla="*/ 122 h 594"/>
                <a:gd name="T10" fmla="*/ 15 w 364"/>
                <a:gd name="T11" fmla="*/ 153 h 594"/>
                <a:gd name="T12" fmla="*/ 197 w 364"/>
                <a:gd name="T13" fmla="*/ 594 h 594"/>
                <a:gd name="T14" fmla="*/ 349 w 364"/>
                <a:gd name="T15" fmla="*/ 137 h 594"/>
                <a:gd name="T16" fmla="*/ 303 w 364"/>
                <a:gd name="T17" fmla="*/ 122 h 594"/>
                <a:gd name="T18" fmla="*/ 364 w 364"/>
                <a:gd name="T19" fmla="*/ 31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4" h="594">
                  <a:moveTo>
                    <a:pt x="364" y="31"/>
                  </a:moveTo>
                  <a:lnTo>
                    <a:pt x="258" y="0"/>
                  </a:lnTo>
                  <a:lnTo>
                    <a:pt x="106" y="0"/>
                  </a:lnTo>
                  <a:lnTo>
                    <a:pt x="0" y="16"/>
                  </a:lnTo>
                  <a:lnTo>
                    <a:pt x="61" y="122"/>
                  </a:lnTo>
                  <a:lnTo>
                    <a:pt x="15" y="153"/>
                  </a:lnTo>
                  <a:lnTo>
                    <a:pt x="197" y="594"/>
                  </a:lnTo>
                  <a:lnTo>
                    <a:pt x="349" y="137"/>
                  </a:lnTo>
                  <a:lnTo>
                    <a:pt x="303" y="122"/>
                  </a:lnTo>
                  <a:lnTo>
                    <a:pt x="364" y="31"/>
                  </a:lnTo>
                  <a:close/>
                </a:path>
              </a:pathLst>
            </a:cu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92"/>
            <p:cNvSpPr>
              <a:spLocks/>
            </p:cNvSpPr>
            <p:nvPr/>
          </p:nvSpPr>
          <p:spPr bwMode="auto">
            <a:xfrm>
              <a:off x="5627688" y="2682876"/>
              <a:ext cx="241300" cy="942975"/>
            </a:xfrm>
            <a:custGeom>
              <a:avLst/>
              <a:gdLst>
                <a:gd name="T0" fmla="*/ 0 w 152"/>
                <a:gd name="T1" fmla="*/ 0 h 594"/>
                <a:gd name="T2" fmla="*/ 91 w 152"/>
                <a:gd name="T3" fmla="*/ 594 h 594"/>
                <a:gd name="T4" fmla="*/ 152 w 152"/>
                <a:gd name="T5" fmla="*/ 0 h 594"/>
                <a:gd name="T6" fmla="*/ 0 w 152"/>
                <a:gd name="T7" fmla="*/ 0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594">
                  <a:moveTo>
                    <a:pt x="0" y="0"/>
                  </a:moveTo>
                  <a:lnTo>
                    <a:pt x="91" y="594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93"/>
            <p:cNvSpPr>
              <a:spLocks/>
            </p:cNvSpPr>
            <p:nvPr/>
          </p:nvSpPr>
          <p:spPr bwMode="auto">
            <a:xfrm>
              <a:off x="5700713" y="2682876"/>
              <a:ext cx="95250" cy="120650"/>
            </a:xfrm>
            <a:custGeom>
              <a:avLst/>
              <a:gdLst>
                <a:gd name="T0" fmla="*/ 0 w 60"/>
                <a:gd name="T1" fmla="*/ 31 h 76"/>
                <a:gd name="T2" fmla="*/ 15 w 60"/>
                <a:gd name="T3" fmla="*/ 0 h 76"/>
                <a:gd name="T4" fmla="*/ 60 w 60"/>
                <a:gd name="T5" fmla="*/ 31 h 76"/>
                <a:gd name="T6" fmla="*/ 45 w 60"/>
                <a:gd name="T7" fmla="*/ 76 h 76"/>
                <a:gd name="T8" fmla="*/ 15 w 60"/>
                <a:gd name="T9" fmla="*/ 76 h 76"/>
                <a:gd name="T10" fmla="*/ 0 w 60"/>
                <a:gd name="T11" fmla="*/ 3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76">
                  <a:moveTo>
                    <a:pt x="0" y="31"/>
                  </a:moveTo>
                  <a:lnTo>
                    <a:pt x="15" y="0"/>
                  </a:lnTo>
                  <a:lnTo>
                    <a:pt x="60" y="31"/>
                  </a:lnTo>
                  <a:lnTo>
                    <a:pt x="45" y="76"/>
                  </a:lnTo>
                  <a:lnTo>
                    <a:pt x="15" y="76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7500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94"/>
            <p:cNvSpPr>
              <a:spLocks/>
            </p:cNvSpPr>
            <p:nvPr/>
          </p:nvSpPr>
          <p:spPr bwMode="auto">
            <a:xfrm>
              <a:off x="5676901" y="2803526"/>
              <a:ext cx="144463" cy="822325"/>
            </a:xfrm>
            <a:custGeom>
              <a:avLst/>
              <a:gdLst>
                <a:gd name="T0" fmla="*/ 60 w 91"/>
                <a:gd name="T1" fmla="*/ 518 h 518"/>
                <a:gd name="T2" fmla="*/ 91 w 91"/>
                <a:gd name="T3" fmla="*/ 198 h 518"/>
                <a:gd name="T4" fmla="*/ 60 w 91"/>
                <a:gd name="T5" fmla="*/ 0 h 518"/>
                <a:gd name="T6" fmla="*/ 30 w 91"/>
                <a:gd name="T7" fmla="*/ 0 h 518"/>
                <a:gd name="T8" fmla="*/ 0 w 91"/>
                <a:gd name="T9" fmla="*/ 198 h 518"/>
                <a:gd name="T10" fmla="*/ 60 w 91"/>
                <a:gd name="T11" fmla="*/ 5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518">
                  <a:moveTo>
                    <a:pt x="60" y="518"/>
                  </a:moveTo>
                  <a:lnTo>
                    <a:pt x="91" y="198"/>
                  </a:lnTo>
                  <a:lnTo>
                    <a:pt x="60" y="0"/>
                  </a:lnTo>
                  <a:lnTo>
                    <a:pt x="30" y="0"/>
                  </a:lnTo>
                  <a:lnTo>
                    <a:pt x="0" y="198"/>
                  </a:lnTo>
                  <a:lnTo>
                    <a:pt x="60" y="518"/>
                  </a:lnTo>
                  <a:close/>
                </a:path>
              </a:pathLst>
            </a:custGeom>
            <a:solidFill>
              <a:srgbClr val="7500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0" name="Rectangle 95"/>
            <p:cNvSpPr>
              <a:spLocks noChangeArrowheads="1"/>
            </p:cNvSpPr>
            <p:nvPr/>
          </p:nvSpPr>
          <p:spPr bwMode="auto">
            <a:xfrm>
              <a:off x="6350001" y="4664076"/>
              <a:ext cx="73025" cy="146050"/>
            </a:xfrm>
            <a:prstGeom prst="rect">
              <a:avLst/>
            </a:pr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1" name="Rectangle 96"/>
            <p:cNvSpPr>
              <a:spLocks noChangeArrowheads="1"/>
            </p:cNvSpPr>
            <p:nvPr/>
          </p:nvSpPr>
          <p:spPr bwMode="auto">
            <a:xfrm>
              <a:off x="6302376" y="4760913"/>
              <a:ext cx="168275" cy="798513"/>
            </a:xfrm>
            <a:prstGeom prst="rect">
              <a:avLst/>
            </a:pr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3" name="Freeform 97"/>
            <p:cNvSpPr>
              <a:spLocks/>
            </p:cNvSpPr>
            <p:nvPr/>
          </p:nvSpPr>
          <p:spPr bwMode="auto">
            <a:xfrm>
              <a:off x="5026026" y="6018213"/>
              <a:ext cx="625475" cy="217488"/>
            </a:xfrm>
            <a:custGeom>
              <a:avLst/>
              <a:gdLst>
                <a:gd name="T0" fmla="*/ 243 w 394"/>
                <a:gd name="T1" fmla="*/ 0 h 137"/>
                <a:gd name="T2" fmla="*/ 0 w 394"/>
                <a:gd name="T3" fmla="*/ 91 h 137"/>
                <a:gd name="T4" fmla="*/ 0 w 394"/>
                <a:gd name="T5" fmla="*/ 137 h 137"/>
                <a:gd name="T6" fmla="*/ 394 w 394"/>
                <a:gd name="T7" fmla="*/ 137 h 137"/>
                <a:gd name="T8" fmla="*/ 394 w 394"/>
                <a:gd name="T9" fmla="*/ 15 h 137"/>
                <a:gd name="T10" fmla="*/ 243 w 394"/>
                <a:gd name="T11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137">
                  <a:moveTo>
                    <a:pt x="243" y="0"/>
                  </a:moveTo>
                  <a:lnTo>
                    <a:pt x="0" y="91"/>
                  </a:lnTo>
                  <a:lnTo>
                    <a:pt x="0" y="137"/>
                  </a:lnTo>
                  <a:lnTo>
                    <a:pt x="394" y="137"/>
                  </a:lnTo>
                  <a:lnTo>
                    <a:pt x="394" y="15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4" name="Freeform 98"/>
            <p:cNvSpPr>
              <a:spLocks/>
            </p:cNvSpPr>
            <p:nvPr/>
          </p:nvSpPr>
          <p:spPr bwMode="auto">
            <a:xfrm>
              <a:off x="5845176" y="6018213"/>
              <a:ext cx="625475" cy="217488"/>
            </a:xfrm>
            <a:custGeom>
              <a:avLst/>
              <a:gdLst>
                <a:gd name="T0" fmla="*/ 151 w 394"/>
                <a:gd name="T1" fmla="*/ 0 h 137"/>
                <a:gd name="T2" fmla="*/ 394 w 394"/>
                <a:gd name="T3" fmla="*/ 91 h 137"/>
                <a:gd name="T4" fmla="*/ 394 w 394"/>
                <a:gd name="T5" fmla="*/ 137 h 137"/>
                <a:gd name="T6" fmla="*/ 0 w 394"/>
                <a:gd name="T7" fmla="*/ 137 h 137"/>
                <a:gd name="T8" fmla="*/ 0 w 394"/>
                <a:gd name="T9" fmla="*/ 15 h 137"/>
                <a:gd name="T10" fmla="*/ 151 w 394"/>
                <a:gd name="T11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137">
                  <a:moveTo>
                    <a:pt x="151" y="0"/>
                  </a:moveTo>
                  <a:lnTo>
                    <a:pt x="394" y="91"/>
                  </a:lnTo>
                  <a:lnTo>
                    <a:pt x="394" y="137"/>
                  </a:lnTo>
                  <a:lnTo>
                    <a:pt x="0" y="137"/>
                  </a:lnTo>
                  <a:lnTo>
                    <a:pt x="0" y="15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5" name="Oval 99"/>
            <p:cNvSpPr>
              <a:spLocks noChangeArrowheads="1"/>
            </p:cNvSpPr>
            <p:nvPr/>
          </p:nvSpPr>
          <p:spPr bwMode="auto">
            <a:xfrm>
              <a:off x="5724526" y="4254501"/>
              <a:ext cx="47625" cy="47625"/>
            </a:xfrm>
            <a:prstGeom prst="ellipse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6" name="Oval 100"/>
            <p:cNvSpPr>
              <a:spLocks noChangeArrowheads="1"/>
            </p:cNvSpPr>
            <p:nvPr/>
          </p:nvSpPr>
          <p:spPr bwMode="auto">
            <a:xfrm>
              <a:off x="5724526" y="4084638"/>
              <a:ext cx="47625" cy="73025"/>
            </a:xfrm>
            <a:prstGeom prst="ellipse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7" name="Oval 101"/>
            <p:cNvSpPr>
              <a:spLocks noChangeArrowheads="1"/>
            </p:cNvSpPr>
            <p:nvPr/>
          </p:nvSpPr>
          <p:spPr bwMode="auto">
            <a:xfrm>
              <a:off x="5724526" y="3940176"/>
              <a:ext cx="47625" cy="71438"/>
            </a:xfrm>
            <a:prstGeom prst="ellipse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5270954" y="2864967"/>
            <a:ext cx="272401" cy="1473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263502" y="2812259"/>
            <a:ext cx="1068073" cy="828675"/>
          </a:xfrm>
          <a:custGeom>
            <a:avLst/>
            <a:gdLst>
              <a:gd name="connsiteX0" fmla="*/ 0 w 1473200"/>
              <a:gd name="connsiteY0" fmla="*/ 1104900 h 1104900"/>
              <a:gd name="connsiteX1" fmla="*/ 774700 w 1473200"/>
              <a:gd name="connsiteY1" fmla="*/ 0 h 1104900"/>
              <a:gd name="connsiteX2" fmla="*/ 1473200 w 1473200"/>
              <a:gd name="connsiteY2" fmla="*/ 0 h 110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3200" h="1104900">
                <a:moveTo>
                  <a:pt x="0" y="1104900"/>
                </a:moveTo>
                <a:lnTo>
                  <a:pt x="774700" y="0"/>
                </a:lnTo>
                <a:lnTo>
                  <a:pt x="1473200" y="0"/>
                </a:ln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604025" y="1102920"/>
            <a:ext cx="330995" cy="1654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359821" y="580333"/>
            <a:ext cx="1210867" cy="476250"/>
          </a:xfrm>
          <a:custGeom>
            <a:avLst/>
            <a:gdLst>
              <a:gd name="connsiteX0" fmla="*/ 1981200 w 1981200"/>
              <a:gd name="connsiteY0" fmla="*/ 1270000 h 1270000"/>
              <a:gd name="connsiteX1" fmla="*/ 1384300 w 1981200"/>
              <a:gd name="connsiteY1" fmla="*/ 0 h 1270000"/>
              <a:gd name="connsiteX2" fmla="*/ 0 w 1981200"/>
              <a:gd name="connsiteY2" fmla="*/ 0 h 127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1200" h="1270000">
                <a:moveTo>
                  <a:pt x="1981200" y="1270000"/>
                </a:moveTo>
                <a:lnTo>
                  <a:pt x="1384300" y="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537735" y="3118249"/>
            <a:ext cx="275035" cy="165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2118510" y="3200443"/>
            <a:ext cx="1419225" cy="200025"/>
          </a:xfrm>
          <a:custGeom>
            <a:avLst/>
            <a:gdLst>
              <a:gd name="connsiteX0" fmla="*/ 0 w 1892300"/>
              <a:gd name="connsiteY0" fmla="*/ 266700 h 266700"/>
              <a:gd name="connsiteX1" fmla="*/ 1409700 w 1892300"/>
              <a:gd name="connsiteY1" fmla="*/ 266700 h 266700"/>
              <a:gd name="connsiteX2" fmla="*/ 1892300 w 1892300"/>
              <a:gd name="connsiteY2" fmla="*/ 0 h 26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92300" h="266700">
                <a:moveTo>
                  <a:pt x="0" y="266700"/>
                </a:moveTo>
                <a:lnTo>
                  <a:pt x="1409700" y="266700"/>
                </a:lnTo>
                <a:lnTo>
                  <a:pt x="1892300" y="0"/>
                </a:ln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流程图: 过程 51"/>
          <p:cNvSpPr/>
          <p:nvPr/>
        </p:nvSpPr>
        <p:spPr>
          <a:xfrm>
            <a:off x="5270953" y="664579"/>
            <a:ext cx="3117108" cy="57150"/>
          </a:xfrm>
          <a:prstGeom prst="flowChart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5052674" y="831567"/>
            <a:ext cx="3623782" cy="126274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二、拖延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症来自于以下几个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方面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268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7"/>
          <p:cNvSpPr txBox="1">
            <a:spLocks noChangeArrowheads="1"/>
          </p:cNvSpPr>
          <p:nvPr/>
        </p:nvSpPr>
        <p:spPr bwMode="auto">
          <a:xfrm>
            <a:off x="1663700" y="748904"/>
            <a:ext cx="6049438" cy="646331"/>
          </a:xfrm>
          <a:prstGeom prst="rect">
            <a:avLst/>
          </a:prstGeom>
          <a:solidFill>
            <a:schemeClr val="tx2">
              <a:lumMod val="20000"/>
              <a:lumOff val="80000"/>
              <a:alpha val="78000"/>
            </a:schemeClr>
          </a:solidFill>
          <a:ln w="9525">
            <a:solidFill>
              <a:schemeClr val="bg1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内在后果：内心的煎熬</a:t>
            </a:r>
          </a:p>
        </p:txBody>
      </p:sp>
      <p:sp>
        <p:nvSpPr>
          <p:cNvPr id="15387" name="TextBox 15"/>
          <p:cNvSpPr txBox="1">
            <a:spLocks noChangeArrowheads="1"/>
          </p:cNvSpPr>
          <p:nvPr/>
        </p:nvSpPr>
        <p:spPr bwMode="auto">
          <a:xfrm>
            <a:off x="1961885" y="1490756"/>
            <a:ext cx="23754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自我谴责</a:t>
            </a:r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16629" y="2075260"/>
            <a:ext cx="2158246" cy="2149078"/>
            <a:chOff x="48838" y="2559184"/>
            <a:chExt cx="2157242" cy="3821504"/>
          </a:xfrm>
        </p:grpSpPr>
        <p:sp>
          <p:nvSpPr>
            <p:cNvPr id="74770" name="矩形 9"/>
            <p:cNvSpPr/>
            <p:nvPr/>
          </p:nvSpPr>
          <p:spPr>
            <a:xfrm>
              <a:off x="182960" y="2559184"/>
              <a:ext cx="2023120" cy="3817270"/>
            </a:xfrm>
            <a:prstGeom prst="rect">
              <a:avLst/>
            </a:prstGeom>
            <a:solidFill>
              <a:srgbClr val="FFCC00">
                <a:alpha val="67999"/>
              </a:srgbClr>
            </a:solidFill>
            <a:ln w="25400" cap="flat" cmpd="sng">
              <a:solidFill>
                <a:srgbClr val="385D8A">
                  <a:alpha val="0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sz="1350" noProof="1">
                <a:solidFill>
                  <a:srgbClr val="FFFFFF"/>
                </a:solidFill>
                <a:ea typeface="宋体" pitchFamily="2" charset="-122"/>
              </a:endParaRPr>
            </a:p>
          </p:txBody>
        </p:sp>
        <p:sp>
          <p:nvSpPr>
            <p:cNvPr id="15381" name="TextBox 18"/>
            <p:cNvSpPr txBox="1">
              <a:spLocks noChangeArrowheads="1"/>
            </p:cNvSpPr>
            <p:nvPr/>
          </p:nvSpPr>
          <p:spPr bwMode="auto">
            <a:xfrm>
              <a:off x="48838" y="2576964"/>
              <a:ext cx="2153434" cy="380372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9pPr>
            </a:lstStyle>
            <a:p>
              <a:pPr eaLnBrk="1" hangingPunct="1"/>
              <a:endParaRPr lang="zh-CN" altLang="en-US" dirty="0">
                <a:latin typeface="华文细黑" pitchFamily="2" charset="-122"/>
                <a:ea typeface="华文细黑" pitchFamily="2" charset="-122"/>
              </a:endParaRP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我就是一个失败者。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我该早点开始动手做事。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重蹈覆辙，真是</a:t>
              </a:r>
              <a:r>
                <a:rPr lang="zh-CN" altLang="en-US" dirty="0" smtClean="0">
                  <a:latin typeface="华文细黑" pitchFamily="2" charset="-122"/>
                  <a:ea typeface="华文细黑" pitchFamily="2" charset="-122"/>
                </a:rPr>
                <a:t>历的</a:t>
              </a:r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悲剧</a:t>
              </a:r>
              <a:r>
                <a:rPr lang="zh-CN" altLang="en-US" sz="2000" dirty="0">
                  <a:latin typeface="华文细黑" pitchFamily="2" charset="-122"/>
                  <a:ea typeface="华文细黑" pitchFamily="2" charset="-122"/>
                </a:rPr>
                <a:t>。</a:t>
              </a: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1835697" y="2077641"/>
            <a:ext cx="2376263" cy="2150269"/>
            <a:chOff x="2411760" y="2564904"/>
            <a:chExt cx="1937792" cy="3823280"/>
          </a:xfrm>
        </p:grpSpPr>
        <p:sp>
          <p:nvSpPr>
            <p:cNvPr id="39" name="矩形 10"/>
            <p:cNvSpPr/>
            <p:nvPr/>
          </p:nvSpPr>
          <p:spPr>
            <a:xfrm>
              <a:off x="2411760" y="2564904"/>
              <a:ext cx="1937792" cy="3823280"/>
            </a:xfrm>
            <a:prstGeom prst="rect">
              <a:avLst/>
            </a:prstGeom>
            <a:noFill/>
            <a:ln w="25400" cap="flat" cmpd="sng">
              <a:solidFill>
                <a:srgbClr val="385D8A">
                  <a:alpha val="0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sz="1350" noProof="1">
                <a:solidFill>
                  <a:srgbClr val="FFFFFF"/>
                </a:solidFill>
                <a:ea typeface="宋体" pitchFamily="2" charset="-122"/>
              </a:endParaRPr>
            </a:p>
          </p:txBody>
        </p:sp>
        <p:sp>
          <p:nvSpPr>
            <p:cNvPr id="15379" name="TextBox 19"/>
            <p:cNvSpPr txBox="1">
              <a:spLocks noChangeArrowheads="1"/>
            </p:cNvSpPr>
            <p:nvPr/>
          </p:nvSpPr>
          <p:spPr bwMode="auto">
            <a:xfrm>
              <a:off x="2649938" y="2585227"/>
              <a:ext cx="1670734" cy="3776706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9pPr>
            </a:lstStyle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我本有充足时间完成任务。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我是一个懒惰的人。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我有毛病，不配拥有成功</a:t>
              </a:r>
              <a:r>
                <a:rPr lang="zh-CN" altLang="en-US" sz="2000" dirty="0">
                  <a:latin typeface="华文细黑" pitchFamily="2" charset="-122"/>
                  <a:ea typeface="华文细黑" pitchFamily="2" charset="-122"/>
                </a:rPr>
                <a:t>。</a:t>
              </a:r>
              <a:endParaRPr lang="zh-CN" altLang="en-US" sz="1300" dirty="0">
                <a:latin typeface="华文细黑" pitchFamily="2" charset="-122"/>
                <a:ea typeface="华文细黑" pitchFamily="2" charset="-122"/>
              </a:endParaRPr>
            </a:p>
            <a:p>
              <a:pPr eaLnBrk="1" hangingPunct="1"/>
              <a:endParaRPr lang="zh-CN" altLang="en-US" sz="1300" dirty="0">
                <a:latin typeface="华文细黑" pitchFamily="2" charset="-122"/>
                <a:ea typeface="华文细黑" pitchFamily="2" charset="-122"/>
              </a:endParaRPr>
            </a:p>
            <a:p>
              <a:pPr eaLnBrk="1" hangingPunct="1"/>
              <a:endParaRPr lang="zh-CN" altLang="en-US" sz="1300" dirty="0"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595896" y="2078831"/>
            <a:ext cx="2627941" cy="2143125"/>
            <a:chOff x="6902821" y="2564904"/>
            <a:chExt cx="2053243" cy="3810704"/>
          </a:xfrm>
        </p:grpSpPr>
        <p:sp>
          <p:nvSpPr>
            <p:cNvPr id="42" name="矩形 12"/>
            <p:cNvSpPr/>
            <p:nvPr/>
          </p:nvSpPr>
          <p:spPr>
            <a:xfrm>
              <a:off x="6948264" y="2564904"/>
              <a:ext cx="2007800" cy="3810704"/>
            </a:xfrm>
            <a:prstGeom prst="rect">
              <a:avLst/>
            </a:prstGeom>
            <a:solidFill>
              <a:srgbClr val="99CC00">
                <a:alpha val="67842"/>
              </a:srgbClr>
            </a:solidFill>
            <a:ln w="25400" cap="flat" cmpd="sng">
              <a:solidFill>
                <a:srgbClr val="385D8A">
                  <a:alpha val="0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sz="1350" noProof="1">
                <a:solidFill>
                  <a:srgbClr val="FFFFFF"/>
                </a:solidFill>
                <a:ea typeface="宋体" pitchFamily="2" charset="-122"/>
              </a:endParaRPr>
            </a:p>
          </p:txBody>
        </p:sp>
        <p:sp>
          <p:nvSpPr>
            <p:cNvPr id="15377" name="TextBox 21"/>
            <p:cNvSpPr txBox="1">
              <a:spLocks noChangeArrowheads="1"/>
            </p:cNvSpPr>
            <p:nvPr/>
          </p:nvSpPr>
          <p:spPr bwMode="auto">
            <a:xfrm>
              <a:off x="6902821" y="2571255"/>
              <a:ext cx="2029436" cy="3804353"/>
            </a:xfrm>
            <a:prstGeom prst="rect">
              <a:avLst/>
            </a:prstGeom>
            <a:solidFill>
              <a:srgbClr val="99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9pPr>
            </a:lstStyle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我这次是没希望了。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我永远也完不成任务。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拖延症要伴随我一辈子</a:t>
              </a:r>
              <a:r>
                <a:rPr lang="zh-CN" altLang="en-US" dirty="0" smtClean="0">
                  <a:latin typeface="华文细黑" pitchFamily="2" charset="-122"/>
                  <a:ea typeface="华文细黑" pitchFamily="2" charset="-122"/>
                </a:rPr>
                <a:t>。</a:t>
              </a:r>
            </a:p>
            <a:p>
              <a:pPr eaLnBrk="1" hangingPunct="1"/>
              <a:r>
                <a:rPr lang="zh-CN" altLang="en-US" dirty="0" smtClean="0">
                  <a:latin typeface="华文细黑" pitchFamily="2" charset="-122"/>
                  <a:ea typeface="华文细黑" pitchFamily="2" charset="-122"/>
                </a:rPr>
                <a:t>我完了，日子过下去了。</a:t>
              </a:r>
              <a:endParaRPr lang="zh-CN" altLang="en-US" dirty="0"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4176544" y="2085259"/>
            <a:ext cx="2555695" cy="2127887"/>
            <a:chOff x="4529419" y="2571760"/>
            <a:chExt cx="2172517" cy="3816424"/>
          </a:xfrm>
        </p:grpSpPr>
        <p:sp>
          <p:nvSpPr>
            <p:cNvPr id="45" name="矩形 11"/>
            <p:cNvSpPr/>
            <p:nvPr/>
          </p:nvSpPr>
          <p:spPr>
            <a:xfrm>
              <a:off x="4529419" y="2571760"/>
              <a:ext cx="2056616" cy="3816424"/>
            </a:xfrm>
            <a:prstGeom prst="rect">
              <a:avLst/>
            </a:prstGeom>
            <a:solidFill>
              <a:srgbClr val="99CCFF">
                <a:alpha val="67999"/>
              </a:srgbClr>
            </a:solidFill>
            <a:ln w="25400" cap="flat" cmpd="sng">
              <a:solidFill>
                <a:srgbClr val="385D8A">
                  <a:alpha val="0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sz="1350" noProof="1">
                <a:solidFill>
                  <a:srgbClr val="FFFFFF"/>
                </a:solidFill>
                <a:ea typeface="宋体" pitchFamily="2" charset="-122"/>
              </a:endParaRPr>
            </a:p>
          </p:txBody>
        </p:sp>
        <p:sp>
          <p:nvSpPr>
            <p:cNvPr id="15375" name="TextBox 20"/>
            <p:cNvSpPr txBox="1">
              <a:spLocks noChangeArrowheads="1"/>
            </p:cNvSpPr>
            <p:nvPr/>
          </p:nvSpPr>
          <p:spPr bwMode="auto">
            <a:xfrm>
              <a:off x="4734079" y="2571760"/>
              <a:ext cx="1967857" cy="3803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幼圆" pitchFamily="49" charset="-122"/>
                </a:defRPr>
              </a:lvl9pPr>
            </a:lstStyle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我受不了自己了。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我讨厌自己这样拖延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我恨自己，我没用。</a:t>
              </a:r>
            </a:p>
            <a:p>
              <a:pPr eaLnBrk="1" hangingPunct="1"/>
              <a:r>
                <a:rPr lang="zh-CN" altLang="en-US" dirty="0">
                  <a:latin typeface="华文细黑" pitchFamily="2" charset="-122"/>
                  <a:ea typeface="华文细黑" pitchFamily="2" charset="-122"/>
                </a:rPr>
                <a:t>我该严厉惩罚自己。</a:t>
              </a:r>
            </a:p>
            <a:p>
              <a:pPr eaLnBrk="1" hangingPunct="1"/>
              <a:endParaRPr lang="zh-CN" altLang="en-US" sz="1300" dirty="0">
                <a:latin typeface="华文细黑" pitchFamily="2" charset="-122"/>
                <a:ea typeface="华文细黑" pitchFamily="2" charset="-122"/>
              </a:endParaRPr>
            </a:p>
          </p:txBody>
        </p:sp>
      </p:grpSp>
      <p:sp>
        <p:nvSpPr>
          <p:cNvPr id="49" name="矩形 29"/>
          <p:cNvSpPr/>
          <p:nvPr/>
        </p:nvSpPr>
        <p:spPr>
          <a:xfrm>
            <a:off x="1754188" y="790574"/>
            <a:ext cx="5842148" cy="557039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ysDash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>
              <a:defRPr/>
            </a:pPr>
            <a:endParaRPr lang="zh-CN" altLang="en-US" sz="1350" noProof="1">
              <a:solidFill>
                <a:srgbClr val="FFFFFF"/>
              </a:solidFill>
              <a:latin typeface="宋体" pitchFamily="2" charset="-122"/>
              <a:ea typeface="宋体" pitchFamily="2" charset="-122"/>
              <a:sym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361" y="1490603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挫败和后悔</a:t>
            </a:r>
          </a:p>
        </p:txBody>
      </p:sp>
      <p:sp>
        <p:nvSpPr>
          <p:cNvPr id="3" name="矩形 2"/>
          <p:cNvSpPr/>
          <p:nvPr/>
        </p:nvSpPr>
        <p:spPr>
          <a:xfrm>
            <a:off x="5004049" y="149079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恼怒</a:t>
            </a:r>
          </a:p>
        </p:txBody>
      </p:sp>
      <p:sp>
        <p:nvSpPr>
          <p:cNvPr id="4" name="矩形 3"/>
          <p:cNvSpPr/>
          <p:nvPr/>
        </p:nvSpPr>
        <p:spPr>
          <a:xfrm>
            <a:off x="7391401" y="1490603"/>
            <a:ext cx="12245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绝望</a:t>
            </a:r>
          </a:p>
        </p:txBody>
      </p:sp>
    </p:spTree>
    <p:extLst>
      <p:ext uri="{BB962C8B-B14F-4D97-AF65-F5344CB8AC3E}">
        <p14:creationId xmlns:p14="http://schemas.microsoft.com/office/powerpoint/2010/main" val="327902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15490" y="1388269"/>
            <a:ext cx="7644942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克服拖延的第一步：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开始行动</a:t>
            </a:r>
            <a:endParaRPr lang="en-US" altLang="zh-CN" sz="2800" b="1" dirty="0">
              <a:solidFill>
                <a:schemeClr val="tx2">
                  <a:lumMod val="60000"/>
                  <a:lumOff val="40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/>
            <a:endParaRPr lang="en-US" altLang="zh-CN" sz="2800" dirty="0">
              <a:latin typeface="楷体" pitchFamily="49" charset="-122"/>
              <a:ea typeface="楷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立刻开始行动要比正确做一件事更加重要。现在就开始行动的话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，可能犯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更多的错误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，但是你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成功的可能性也就大大提高</a:t>
            </a:r>
          </a:p>
        </p:txBody>
      </p:sp>
      <p:sp>
        <p:nvSpPr>
          <p:cNvPr id="6" name="矩形 32"/>
          <p:cNvSpPr>
            <a:spLocks noChangeArrowheads="1"/>
          </p:cNvSpPr>
          <p:nvPr/>
        </p:nvSpPr>
        <p:spPr bwMode="auto">
          <a:xfrm>
            <a:off x="1" y="186830"/>
            <a:ext cx="3563887" cy="7694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 </a:t>
            </a:r>
            <a:r>
              <a:rPr lang="zh-CN" altLang="en-US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四、克服拖延</a:t>
            </a:r>
            <a:r>
              <a:rPr lang="zh-CN" altLang="en-US" sz="44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：</a:t>
            </a:r>
            <a:endParaRPr lang="zh-CN" altLang="en-US" sz="4400" dirty="0">
              <a:solidFill>
                <a:srgbClr val="FFFFFF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657" y="4313425"/>
            <a:ext cx="3096343" cy="69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27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/>
          <p:cNvSpPr>
            <a:spLocks noChangeArrowheads="1"/>
          </p:cNvSpPr>
          <p:nvPr/>
        </p:nvSpPr>
        <p:spPr bwMode="auto">
          <a:xfrm>
            <a:off x="1" y="186830"/>
            <a:ext cx="3779911" cy="7694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 </a:t>
            </a:r>
            <a:r>
              <a:rPr lang="zh-CN" altLang="en-US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克服拖延</a:t>
            </a:r>
            <a:r>
              <a:rPr lang="zh-CN" altLang="en-US" sz="44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：</a:t>
            </a:r>
            <a:endParaRPr lang="zh-CN" altLang="en-US" sz="4400" dirty="0">
              <a:solidFill>
                <a:srgbClr val="FFFFFF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31590"/>
            <a:ext cx="5616624" cy="257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9978" y="3759882"/>
            <a:ext cx="817848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latin typeface="楷体" pitchFamily="49" charset="-122"/>
                <a:ea typeface="楷体" pitchFamily="49" charset="-122"/>
              </a:rPr>
              <a:t>克服拖延第二步：</a:t>
            </a:r>
            <a:r>
              <a: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做重要的事，其他的事情先</a:t>
            </a:r>
            <a:r>
              <a:rPr lang="zh-CN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放一放</a:t>
            </a:r>
            <a:endParaRPr lang="en-US" altLang="zh-CN" b="1" dirty="0" smtClean="0">
              <a:solidFill>
                <a:schemeClr val="tx2">
                  <a:lumMod val="60000"/>
                  <a:lumOff val="40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/>
            <a:endParaRPr lang="en-US" altLang="zh-CN" dirty="0">
              <a:latin typeface="楷体" pitchFamily="49" charset="-122"/>
              <a:ea typeface="楷体" pitchFamily="49" charset="-122"/>
            </a:endParaRPr>
          </a:p>
          <a:p>
            <a:pPr eaLnBrk="1" hangingPunct="1"/>
            <a:r>
              <a:rPr lang="zh-CN" altLang="en-US" dirty="0">
                <a:latin typeface="楷体" pitchFamily="49" charset="-122"/>
                <a:ea typeface="楷体" pitchFamily="49" charset="-122"/>
              </a:rPr>
              <a:t>将你所要做的事列一份清单，按四象限法进行排序。但记住这份清单不要求完美，当有了粗略的计划就开始行动。细节方面的东西，行动之后就慢慢知道了。</a:t>
            </a:r>
          </a:p>
        </p:txBody>
      </p:sp>
    </p:spTree>
    <p:extLst>
      <p:ext uri="{BB962C8B-B14F-4D97-AF65-F5344CB8AC3E}">
        <p14:creationId xmlns:p14="http://schemas.microsoft.com/office/powerpoint/2010/main" val="307913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23528" y="1491630"/>
            <a:ext cx="5616624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/>
              <a:t>克服拖延第三步</a:t>
            </a:r>
            <a:r>
              <a:rPr lang="zh-CN" altLang="en-US" sz="2400" dirty="0" smtClean="0"/>
              <a:t>：</a:t>
            </a:r>
            <a:endParaRPr lang="en-US" altLang="zh-CN" sz="2400" dirty="0" smtClean="0"/>
          </a:p>
          <a:p>
            <a:pPr eaLnBrk="1" hangingPunct="1"/>
            <a:r>
              <a:rPr lang="zh-CN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制定</a:t>
            </a:r>
            <a:r>
              <a:rPr lang="zh-CN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一个有截止日期的短期</a:t>
            </a:r>
            <a:r>
              <a:rPr lang="zh-CN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目标</a:t>
            </a:r>
            <a:endParaRPr lang="en-US" altLang="zh-CN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hangingPunct="1"/>
            <a:endParaRPr lang="en-US" altLang="zh-CN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hangingPunct="1"/>
            <a:r>
              <a:rPr lang="zh-CN" altLang="en-US" sz="2000" dirty="0"/>
              <a:t>基于你的主要目标，设定一个为期</a:t>
            </a:r>
            <a:r>
              <a:rPr lang="en-US" altLang="zh-CN" sz="2000" dirty="0"/>
              <a:t>1</a:t>
            </a:r>
            <a:r>
              <a:rPr lang="zh-CN" altLang="en-US" sz="2000" dirty="0"/>
              <a:t>个月或</a:t>
            </a:r>
            <a:r>
              <a:rPr lang="en-US" altLang="zh-CN" sz="2000" dirty="0"/>
              <a:t>3</a:t>
            </a:r>
            <a:r>
              <a:rPr lang="zh-CN" altLang="en-US" sz="2000" dirty="0"/>
              <a:t>个月的短期目标，这样能让你保持良好的势头走下去。实现长期目标需要你投入更多的时间和耐心，这意味着这一过程会少一些愉悦。所以当你把长期目标分解成几个短期目标的话，会让你产生更多的成就感。另外，短期目标的</a:t>
            </a:r>
            <a:r>
              <a:rPr lang="zh-CN" altLang="en-US" sz="2000" b="1" dirty="0">
                <a:solidFill>
                  <a:schemeClr val="accent6">
                    <a:lumMod val="50000"/>
                  </a:schemeClr>
                </a:solidFill>
              </a:rPr>
              <a:t>评估</a:t>
            </a:r>
            <a:r>
              <a:rPr lang="zh-CN" altLang="en-US" sz="2000" dirty="0"/>
              <a:t>至少一周一次，最好一天一次。</a:t>
            </a:r>
          </a:p>
        </p:txBody>
      </p:sp>
      <p:sp>
        <p:nvSpPr>
          <p:cNvPr id="7" name="矩形 32"/>
          <p:cNvSpPr>
            <a:spLocks noChangeArrowheads="1"/>
          </p:cNvSpPr>
          <p:nvPr/>
        </p:nvSpPr>
        <p:spPr bwMode="auto">
          <a:xfrm>
            <a:off x="1" y="186830"/>
            <a:ext cx="3635895" cy="7694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 </a:t>
            </a:r>
            <a:r>
              <a:rPr lang="zh-CN" altLang="en-US" sz="33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克服拖延</a:t>
            </a:r>
            <a:r>
              <a:rPr lang="zh-CN" altLang="en-US" sz="4400" dirty="0" smtClean="0">
                <a:solidFill>
                  <a:srgbClr val="FFFFFF"/>
                </a:solidFill>
                <a:latin typeface="Arial" pitchFamily="34" charset="0"/>
                <a:ea typeface="黑体" pitchFamily="49" charset="-122"/>
              </a:rPr>
              <a:t>：</a:t>
            </a:r>
            <a:endParaRPr lang="zh-CN" altLang="en-US" sz="4400" dirty="0">
              <a:solidFill>
                <a:srgbClr val="FFFFFF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815666"/>
            <a:ext cx="2880320" cy="221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2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89" name="组合 1"/>
          <p:cNvGrpSpPr>
            <a:grpSpLocks/>
          </p:cNvGrpSpPr>
          <p:nvPr/>
        </p:nvGrpSpPr>
        <p:grpSpPr bwMode="auto">
          <a:xfrm>
            <a:off x="179388" y="141685"/>
            <a:ext cx="5334000" cy="743687"/>
            <a:chOff x="1416" y="4946"/>
            <a:chExt cx="8400" cy="156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0898" name="矩形 31"/>
            <p:cNvSpPr/>
            <p:nvPr/>
          </p:nvSpPr>
          <p:spPr>
            <a:xfrm>
              <a:off x="1416" y="4946"/>
              <a:ext cx="8400" cy="1350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sz="1350" noProof="1">
                <a:solidFill>
                  <a:srgbClr val="FFFFFF"/>
                </a:solidFill>
                <a:latin typeface="宋体" pitchFamily="2" charset="-122"/>
                <a:ea typeface="宋体" pitchFamily="2" charset="-122"/>
                <a:sym typeface="宋体" pitchFamily="2" charset="-122"/>
              </a:endParaRPr>
            </a:p>
          </p:txBody>
        </p:sp>
        <p:sp>
          <p:nvSpPr>
            <p:cNvPr id="25617" name="矩形 32"/>
            <p:cNvSpPr>
              <a:spLocks noChangeArrowheads="1"/>
            </p:cNvSpPr>
            <p:nvPr/>
          </p:nvSpPr>
          <p:spPr bwMode="auto">
            <a:xfrm>
              <a:off x="1416" y="5021"/>
              <a:ext cx="8400" cy="14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300" dirty="0" smtClean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</a:rPr>
                <a:t> </a:t>
              </a:r>
              <a:r>
                <a:rPr lang="zh-CN" altLang="en-US" sz="3600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</a:rPr>
                <a:t>靠谱计划要素</a:t>
              </a:r>
              <a:r>
                <a:rPr lang="zh-CN" altLang="en-US" sz="4000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</a:rPr>
                <a:t>：</a:t>
              </a:r>
            </a:p>
          </p:txBody>
        </p:sp>
      </p:grp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4427538" y="1707357"/>
            <a:ext cx="3816870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prstDash val="lgDashDotDot"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 smtClean="0">
                <a:latin typeface="Arial" pitchFamily="34" charset="0"/>
                <a:ea typeface="宋体" pitchFamily="2" charset="-122"/>
              </a:rPr>
              <a:t>蹦迪，谈恋爱，单科考第一名</a:t>
            </a:r>
            <a:endParaRPr lang="zh-CN" altLang="en-US" sz="20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35376" y="1491854"/>
            <a:ext cx="822661" cy="854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950" b="1" noProof="1">
                <a:latin typeface="Arial" pitchFamily="34" charset="0"/>
                <a:ea typeface="黑体" pitchFamily="2" charset="-122"/>
                <a:cs typeface="+mn-ea"/>
              </a:rPr>
              <a:t>×</a:t>
            </a:r>
            <a:endParaRPr lang="zh-CN" altLang="en-US" sz="4950" b="1" noProof="1">
              <a:latin typeface="Arial" pitchFamily="34" charset="0"/>
              <a:ea typeface="黑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055681" y="1491854"/>
            <a:ext cx="532518" cy="8540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950" b="1" noProof="1">
                <a:solidFill>
                  <a:srgbClr val="FF0000"/>
                </a:solidFill>
                <a:latin typeface="Arial" pitchFamily="34" charset="0"/>
                <a:ea typeface="黑体" pitchFamily="2" charset="-122"/>
                <a:cs typeface="+mn-ea"/>
              </a:rPr>
              <a:t>√</a:t>
            </a:r>
            <a:endParaRPr lang="zh-CN" altLang="en-US" sz="4950" b="1" noProof="1">
              <a:solidFill>
                <a:srgbClr val="FF0000"/>
              </a:solidFill>
              <a:latin typeface="Arial" pitchFamily="34" charset="0"/>
              <a:ea typeface="黑体" pitchFamily="2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50825" y="1653778"/>
            <a:ext cx="3384550" cy="400110"/>
          </a:xfrm>
          <a:prstGeom prst="rect">
            <a:avLst/>
          </a:prstGeom>
          <a:solidFill>
            <a:schemeClr val="accent2">
              <a:lumMod val="40000"/>
              <a:lumOff val="60000"/>
              <a:alpha val="68000"/>
            </a:schemeClr>
          </a:solidFill>
          <a:ln w="19050">
            <a:noFill/>
            <a:prstDash val="lgDashDot"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latin typeface="Arial" pitchFamily="34" charset="0"/>
                <a:ea typeface="宋体" pitchFamily="2" charset="-122"/>
              </a:rPr>
              <a:t>从明天起，做一个幸福的人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2916239" y="1004887"/>
            <a:ext cx="6116637" cy="572464"/>
          </a:xfrm>
          <a:prstGeom prst="rect">
            <a:avLst/>
          </a:prstGeom>
          <a:solidFill>
            <a:schemeClr val="bg1">
              <a:lumMod val="85000"/>
            </a:schemeClr>
          </a:solidFill>
          <a:ln w="66675" cap="rnd" cmpd="dbl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>
                <a:latin typeface="黑体" pitchFamily="49" charset="-122"/>
                <a:ea typeface="黑体" pitchFamily="49" charset="-122"/>
                <a:sym typeface="仿宋" pitchFamily="49" charset="-122"/>
              </a:rPr>
              <a:t>目标应该可以被观察，以某个行为来界定是否完成</a:t>
            </a:r>
            <a:r>
              <a:rPr lang="zh-CN" altLang="en-US" sz="2400">
                <a:latin typeface="黑体" pitchFamily="49" charset="-122"/>
                <a:ea typeface="黑体" pitchFamily="49" charset="-122"/>
                <a:sym typeface="仿宋" pitchFamily="49" charset="-122"/>
              </a:rPr>
              <a:t>。</a:t>
            </a:r>
          </a:p>
        </p:txBody>
      </p:sp>
      <p:sp>
        <p:nvSpPr>
          <p:cNvPr id="21" name="矩形 20"/>
          <p:cNvSpPr/>
          <p:nvPr/>
        </p:nvSpPr>
        <p:spPr>
          <a:xfrm>
            <a:off x="2339975" y="1059657"/>
            <a:ext cx="607859" cy="60016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300" b="1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itchFamily="34" charset="0"/>
                <a:ea typeface="黑体" pitchFamily="2" charset="-122"/>
                <a:cs typeface="+mn-ea"/>
              </a:rPr>
              <a:t>→</a:t>
            </a:r>
            <a:endParaRPr lang="zh-CN" altLang="en-US" sz="3300" b="1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itchFamily="34" charset="0"/>
              <a:ea typeface="黑体" pitchFamily="2" charset="-122"/>
            </a:endParaRPr>
          </a:p>
        </p:txBody>
      </p:sp>
      <p:sp>
        <p:nvSpPr>
          <p:cNvPr id="80908" name="文本框 80907"/>
          <p:cNvSpPr txBox="1">
            <a:spLocks noChangeArrowheads="1"/>
          </p:cNvSpPr>
          <p:nvPr/>
        </p:nvSpPr>
        <p:spPr bwMode="auto">
          <a:xfrm>
            <a:off x="266701" y="1059657"/>
            <a:ext cx="2041525" cy="553998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 w="28575">
            <a:noFill/>
            <a:prstDash val="dashDot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000" dirty="0">
                <a:latin typeface="Arial" pitchFamily="34" charset="0"/>
                <a:ea typeface="黑体" pitchFamily="49" charset="-122"/>
              </a:rPr>
              <a:t>1.</a:t>
            </a:r>
            <a:r>
              <a:rPr lang="zh-CN" altLang="en-US" sz="3000" dirty="0">
                <a:latin typeface="Arial" pitchFamily="34" charset="0"/>
                <a:ea typeface="黑体" pitchFamily="49" charset="-122"/>
              </a:rPr>
              <a:t>可观察性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146259" y="2635461"/>
            <a:ext cx="4832350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  <a:prstDash val="lg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黑体" pitchFamily="49" charset="-122"/>
                <a:ea typeface="黑体" pitchFamily="49" charset="-122"/>
              </a:rPr>
              <a:t>脚踏实地一步一步来，生活就会一帆风顺</a:t>
            </a:r>
            <a:endParaRPr lang="zh-CN" altLang="en-US" sz="15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文本框 25"/>
          <p:cNvSpPr>
            <a:spLocks noChangeArrowheads="1"/>
          </p:cNvSpPr>
          <p:nvPr/>
        </p:nvSpPr>
        <p:spPr bwMode="auto">
          <a:xfrm>
            <a:off x="250825" y="2527113"/>
            <a:ext cx="3184525" cy="692497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 w="28575">
            <a:noFill/>
            <a:prstDash val="dash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30000"/>
              </a:lnSpc>
            </a:pPr>
            <a:r>
              <a:rPr lang="en-US" altLang="zh-CN" sz="3000" dirty="0">
                <a:latin typeface="Arial" pitchFamily="34" charset="0"/>
                <a:ea typeface="黑体" pitchFamily="49" charset="-122"/>
              </a:rPr>
              <a:t>2.</a:t>
            </a:r>
            <a:r>
              <a:rPr lang="zh-CN" altLang="en-US" sz="3000" dirty="0">
                <a:latin typeface="Arial" pitchFamily="34" charset="0"/>
                <a:ea typeface="黑体" pitchFamily="49" charset="-122"/>
              </a:rPr>
              <a:t>分成几个小步骤</a:t>
            </a:r>
            <a:endParaRPr lang="zh-CN" altLang="en-US" sz="30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57575" y="2497542"/>
            <a:ext cx="788988" cy="600164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300" b="1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itchFamily="34" charset="0"/>
                <a:ea typeface="黑体" pitchFamily="2" charset="-122"/>
                <a:cs typeface="宋体" charset="0"/>
              </a:rPr>
              <a:t>→</a:t>
            </a:r>
            <a:endParaRPr lang="zh-CN" altLang="en-US" sz="3300" b="1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itchFamily="34" charset="0"/>
              <a:ea typeface="黑体" pitchFamily="2" charset="-122"/>
            </a:endParaRPr>
          </a:p>
        </p:txBody>
      </p:sp>
      <p:sp>
        <p:nvSpPr>
          <p:cNvPr id="95243" name="文本框 25"/>
          <p:cNvSpPr>
            <a:spLocks noChangeArrowheads="1"/>
          </p:cNvSpPr>
          <p:nvPr/>
        </p:nvSpPr>
        <p:spPr bwMode="auto">
          <a:xfrm>
            <a:off x="335933" y="3698802"/>
            <a:ext cx="2432050" cy="692497"/>
          </a:xfrm>
          <a:prstGeom prst="rect">
            <a:avLst/>
          </a:prstGeom>
          <a:solidFill>
            <a:schemeClr val="accent2">
              <a:lumMod val="40000"/>
              <a:lumOff val="60000"/>
              <a:alpha val="69000"/>
            </a:schemeClr>
          </a:solidFill>
          <a:ln w="28575">
            <a:noFill/>
            <a:prstDash val="dash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30000"/>
              </a:lnSpc>
            </a:pPr>
            <a:r>
              <a:rPr lang="en-US" altLang="zh-CN" sz="30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000" dirty="0">
                <a:latin typeface="黑体" pitchFamily="49" charset="-122"/>
                <a:ea typeface="黑体" pitchFamily="49" charset="-122"/>
              </a:rPr>
              <a:t>最小目标</a:t>
            </a:r>
          </a:p>
        </p:txBody>
      </p:sp>
      <p:sp>
        <p:nvSpPr>
          <p:cNvPr id="95244" name="文本框 95243"/>
          <p:cNvSpPr txBox="1">
            <a:spLocks noChangeArrowheads="1"/>
          </p:cNvSpPr>
          <p:nvPr/>
        </p:nvSpPr>
        <p:spPr bwMode="auto">
          <a:xfrm>
            <a:off x="3590634" y="3844995"/>
            <a:ext cx="5329238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  <a:prstDash val="lg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幼圆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黑体" pitchFamily="49" charset="-122"/>
                <a:ea typeface="黑体" pitchFamily="49" charset="-122"/>
              </a:rPr>
              <a:t>非常容易达成，但是会给你成就感和满足感。</a:t>
            </a:r>
            <a:endParaRPr lang="zh-CN" altLang="en-US" sz="1500" dirty="0">
              <a:latin typeface="Arial" pitchFamily="34" charset="0"/>
              <a:ea typeface="仿宋_GB2312" pitchFamily="49" charset="-122"/>
            </a:endParaRPr>
          </a:p>
        </p:txBody>
      </p:sp>
      <p:sp>
        <p:nvSpPr>
          <p:cNvPr id="95245" name="矩形 95244"/>
          <p:cNvSpPr/>
          <p:nvPr/>
        </p:nvSpPr>
        <p:spPr>
          <a:xfrm>
            <a:off x="2878878" y="3698802"/>
            <a:ext cx="790575" cy="600164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300" b="1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itchFamily="34" charset="0"/>
                <a:ea typeface="黑体" pitchFamily="2" charset="-122"/>
                <a:cs typeface="宋体" charset="0"/>
              </a:rPr>
              <a:t>→</a:t>
            </a:r>
            <a:endParaRPr lang="zh-CN" altLang="en-US" sz="3300" b="1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itchFamily="34" charset="0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14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113588"/>
            <a:ext cx="9144000" cy="28083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800" b="1" dirty="0" smtClean="0">
                <a:latin typeface="楷体" pitchFamily="49" charset="-122"/>
                <a:ea typeface="楷体" pitchFamily="49" charset="-122"/>
              </a:rPr>
              <a:t>谢谢聆听！</a:t>
            </a:r>
            <a:endParaRPr lang="zh-CN" altLang="en-US" sz="138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拖延症">
      <a:dk1>
        <a:sysClr val="windowText" lastClr="000000"/>
      </a:dk1>
      <a:lt1>
        <a:sysClr val="window" lastClr="FFFFFF"/>
      </a:lt1>
      <a:dk2>
        <a:srgbClr val="34485E"/>
      </a:dk2>
      <a:lt2>
        <a:srgbClr val="DCE4EC"/>
      </a:lt2>
      <a:accent1>
        <a:srgbClr val="EF772D"/>
      </a:accent1>
      <a:accent2>
        <a:srgbClr val="4BBED0"/>
      </a:accent2>
      <a:accent3>
        <a:srgbClr val="414954"/>
      </a:accent3>
      <a:accent4>
        <a:srgbClr val="FEE068"/>
      </a:accent4>
      <a:accent5>
        <a:srgbClr val="A5A5A5"/>
      </a:accent5>
      <a:accent6>
        <a:srgbClr val="BFBFBF"/>
      </a:accent6>
      <a:hlink>
        <a:srgbClr val="AD1F1F"/>
      </a:hlink>
      <a:folHlink>
        <a:srgbClr val="FFC42F"/>
      </a:folHlink>
    </a:clrScheme>
    <a:fontScheme name="A微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729</Words>
  <Application>Microsoft Office PowerPoint</Application>
  <PresentationFormat>全屏显示(16:9)</PresentationFormat>
  <Paragraphs>91</Paragraphs>
  <Slides>13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5" baseType="lpstr"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XH</dc:creator>
  <cp:lastModifiedBy>XH</cp:lastModifiedBy>
  <cp:revision>34</cp:revision>
  <cp:lastPrinted>2019-05-07T01:27:38Z</cp:lastPrinted>
  <dcterms:created xsi:type="dcterms:W3CDTF">2019-04-22T08:57:13Z</dcterms:created>
  <dcterms:modified xsi:type="dcterms:W3CDTF">2019-07-02T01:17:52Z</dcterms:modified>
</cp:coreProperties>
</file>