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284" r:id="rId3"/>
    <p:sldId id="285" r:id="rId4"/>
    <p:sldId id="286" r:id="rId5"/>
    <p:sldId id="287" r:id="rId6"/>
    <p:sldId id="270" r:id="rId7"/>
    <p:sldId id="322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88" r:id="rId16"/>
    <p:sldId id="312" r:id="rId17"/>
    <p:sldId id="279" r:id="rId18"/>
    <p:sldId id="260" r:id="rId19"/>
    <p:sldId id="315" r:id="rId20"/>
    <p:sldId id="324" r:id="rId21"/>
    <p:sldId id="325" r:id="rId22"/>
    <p:sldId id="327" r:id="rId23"/>
    <p:sldId id="314" r:id="rId24"/>
    <p:sldId id="329" r:id="rId25"/>
    <p:sldId id="330" r:id="rId26"/>
    <p:sldId id="335" r:id="rId27"/>
    <p:sldId id="336" r:id="rId28"/>
    <p:sldId id="332" r:id="rId29"/>
    <p:sldId id="333" r:id="rId30"/>
    <p:sldId id="334" r:id="rId31"/>
    <p:sldId id="331" r:id="rId32"/>
    <p:sldId id="263" r:id="rId33"/>
    <p:sldId id="280" r:id="rId34"/>
  </p:sldIdLst>
  <p:sldSz cx="9144000" cy="6858000" type="screen4x3"/>
  <p:notesSz cx="6858000" cy="9144000"/>
  <p:custDataLst>
    <p:tags r:id="rId35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  <a:srgbClr val="33CC33"/>
    <a:srgbClr val="FF5050"/>
    <a:srgbClr val="000099"/>
    <a:srgbClr val="003300"/>
    <a:srgbClr val="760000"/>
    <a:srgbClr val="008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96"/>
  </p:normalViewPr>
  <p:slideViewPr>
    <p:cSldViewPr showGuides="1">
      <p:cViewPr varScale="1">
        <p:scale>
          <a:sx n="63" d="100"/>
          <a:sy n="63" d="100"/>
        </p:scale>
        <p:origin x="1380" y="44"/>
      </p:cViewPr>
      <p:guideLst>
        <p:guide orient="horz" pos="2160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5121"/>
          <p:cNvSpPr>
            <a:spLocks noGrp="1" noRot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5123" name="副标题 5122"/>
          <p:cNvSpPr>
            <a:spLocks noGrp="1" noRot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5124" name="日期占位符 5123"/>
          <p:cNvSpPr>
            <a:spLocks noGrp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endParaRPr lang="zh-CN" altLang="en-US" noProof="1"/>
          </a:p>
        </p:txBody>
      </p:sp>
      <p:sp>
        <p:nvSpPr>
          <p:cNvPr id="5125" name="页脚占位符 5124"/>
          <p:cNvSpPr>
            <a:spLocks noGrp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endParaRPr lang="zh-CN" noProof="1"/>
          </a:p>
        </p:txBody>
      </p:sp>
      <p:sp>
        <p:nvSpPr>
          <p:cNvPr id="5126" name="灯片编号占位符 5125"/>
          <p:cNvSpPr>
            <a:spLocks noGrp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2021/6/12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en-US" altLang="zh-CN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44256" y="2254639"/>
            <a:ext cx="6168231" cy="1555734"/>
          </a:xfrm>
        </p:spPr>
        <p:txBody>
          <a:bodyPr/>
          <a:lstStyle/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88511" y="4112784"/>
            <a:ext cx="5079720" cy="18547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2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25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88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51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14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7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40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02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flipH="1">
            <a:off x="0" y="0"/>
            <a:ext cx="0" cy="0"/>
          </a:xfrm>
        </p:spPr>
        <p:txBody>
          <a:bodyPr/>
          <a:lstStyle/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 flipH="1">
            <a:off x="0" y="0"/>
            <a:ext cx="0" cy="0"/>
          </a:xfrm>
        </p:spPr>
        <p:txBody>
          <a:bodyPr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3233" y="4663843"/>
            <a:ext cx="6168231" cy="1441490"/>
          </a:xfrm>
        </p:spPr>
        <p:txBody>
          <a:bodyPr anchor="t"/>
          <a:lstStyle>
            <a:lvl1pPr algn="l">
              <a:defRPr sz="3175" b="1" cap="all"/>
            </a:lvl1pPr>
          </a:lstStyle>
          <a:p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3233" y="3076188"/>
            <a:ext cx="6168231" cy="1587655"/>
          </a:xfrm>
        </p:spPr>
        <p:txBody>
          <a:bodyPr anchor="b"/>
          <a:lstStyle>
            <a:lvl1pPr marL="0" indent="0">
              <a:buNone/>
              <a:defRPr sz="1585">
                <a:solidFill>
                  <a:schemeClr val="tx1">
                    <a:tint val="75000"/>
                  </a:schemeClr>
                </a:solidFill>
              </a:defRPr>
            </a:lvl1pPr>
            <a:lvl2pPr marL="362585" indent="0">
              <a:buNone/>
              <a:defRPr sz="1430">
                <a:solidFill>
                  <a:schemeClr val="tx1">
                    <a:tint val="75000"/>
                  </a:schemeClr>
                </a:solidFill>
              </a:defRPr>
            </a:lvl2pPr>
            <a:lvl3pPr marL="725805" indent="0">
              <a:buNone/>
              <a:defRPr sz="1270">
                <a:solidFill>
                  <a:schemeClr val="tx1">
                    <a:tint val="75000"/>
                  </a:schemeClr>
                </a:solidFill>
              </a:defRPr>
            </a:lvl3pPr>
            <a:lvl4pPr marL="108839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4pPr>
            <a:lvl5pPr marL="145161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5pPr>
            <a:lvl6pPr marL="181419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6pPr>
            <a:lvl7pPr marL="217678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7pPr>
            <a:lvl8pPr marL="254000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8pPr>
            <a:lvl9pPr marL="2902585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flipH="1">
            <a:off x="0" y="0"/>
            <a:ext cx="0" cy="0"/>
          </a:xfrm>
        </p:spPr>
        <p:txBody>
          <a:bodyPr/>
          <a:lstStyle/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62837" y="1693499"/>
            <a:ext cx="3205061" cy="4789848"/>
          </a:xfrm>
        </p:spPr>
        <p:txBody>
          <a:bodyPr/>
          <a:lstStyle>
            <a:lvl1pPr>
              <a:defRPr sz="2220"/>
            </a:lvl1pPr>
            <a:lvl2pPr>
              <a:defRPr sz="1905"/>
            </a:lvl2pPr>
            <a:lvl3pPr>
              <a:defRPr sz="1585"/>
            </a:lvl3pPr>
            <a:lvl4pPr>
              <a:defRPr sz="1430"/>
            </a:lvl4pPr>
            <a:lvl5pPr>
              <a:defRPr sz="1430"/>
            </a:lvl5pPr>
            <a:lvl6pPr>
              <a:defRPr sz="1430"/>
            </a:lvl6pPr>
            <a:lvl7pPr>
              <a:defRPr sz="1430"/>
            </a:lvl7pPr>
            <a:lvl8pPr>
              <a:defRPr sz="1430"/>
            </a:lvl8pPr>
            <a:lvl9pPr>
              <a:defRPr sz="1430"/>
            </a:lvl9pPr>
          </a:lstStyle>
          <a:p>
            <a:pPr lvl="0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688844" y="1693499"/>
            <a:ext cx="3205061" cy="4789848"/>
          </a:xfrm>
        </p:spPr>
        <p:txBody>
          <a:bodyPr/>
          <a:lstStyle>
            <a:lvl1pPr>
              <a:defRPr sz="2220"/>
            </a:lvl1pPr>
            <a:lvl2pPr>
              <a:defRPr sz="1905"/>
            </a:lvl2pPr>
            <a:lvl3pPr>
              <a:defRPr sz="1585"/>
            </a:lvl3pPr>
            <a:lvl4pPr>
              <a:defRPr sz="1430"/>
            </a:lvl4pPr>
            <a:lvl5pPr>
              <a:defRPr sz="1430"/>
            </a:lvl5pPr>
            <a:lvl6pPr>
              <a:defRPr sz="1430"/>
            </a:lvl6pPr>
            <a:lvl7pPr>
              <a:defRPr sz="1430"/>
            </a:lvl7pPr>
            <a:lvl8pPr>
              <a:defRPr sz="1430"/>
            </a:lvl8pPr>
            <a:lvl9pPr>
              <a:defRPr sz="1430"/>
            </a:lvl9pPr>
          </a:lstStyle>
          <a:p>
            <a:pPr lvl="0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flipH="1"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2837" y="1624617"/>
            <a:ext cx="3206322" cy="677063"/>
          </a:xfrm>
        </p:spPr>
        <p:txBody>
          <a:bodyPr anchor="b"/>
          <a:lstStyle>
            <a:lvl1pPr marL="0" indent="0">
              <a:buNone/>
              <a:defRPr sz="1905" b="1"/>
            </a:lvl1pPr>
            <a:lvl2pPr marL="362585" indent="0">
              <a:buNone/>
              <a:defRPr sz="1585" b="1"/>
            </a:lvl2pPr>
            <a:lvl3pPr marL="725805" indent="0">
              <a:buNone/>
              <a:defRPr sz="1430" b="1"/>
            </a:lvl3pPr>
            <a:lvl4pPr marL="1088390" indent="0">
              <a:buNone/>
              <a:defRPr sz="1270" b="1"/>
            </a:lvl4pPr>
            <a:lvl5pPr marL="1451610" indent="0">
              <a:buNone/>
              <a:defRPr sz="1270" b="1"/>
            </a:lvl5pPr>
            <a:lvl6pPr marL="1814195" indent="0">
              <a:buNone/>
              <a:defRPr sz="1270" b="1"/>
            </a:lvl6pPr>
            <a:lvl7pPr marL="2176780" indent="0">
              <a:buNone/>
              <a:defRPr sz="1270" b="1"/>
            </a:lvl7pPr>
            <a:lvl8pPr marL="2540000" indent="0">
              <a:buNone/>
              <a:defRPr sz="1270" b="1"/>
            </a:lvl8pPr>
            <a:lvl9pPr marL="2902585" indent="0">
              <a:buNone/>
              <a:defRPr sz="127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62837" y="2301681"/>
            <a:ext cx="3206322" cy="4181667"/>
          </a:xfrm>
        </p:spPr>
        <p:txBody>
          <a:bodyPr/>
          <a:lstStyle>
            <a:lvl1pPr>
              <a:defRPr sz="1905"/>
            </a:lvl1pPr>
            <a:lvl2pPr>
              <a:defRPr sz="1585"/>
            </a:lvl2pPr>
            <a:lvl3pPr>
              <a:defRPr sz="1430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686325" y="1624617"/>
            <a:ext cx="3207581" cy="677063"/>
          </a:xfrm>
        </p:spPr>
        <p:txBody>
          <a:bodyPr anchor="b"/>
          <a:lstStyle>
            <a:lvl1pPr marL="0" indent="0">
              <a:buNone/>
              <a:defRPr sz="1905" b="1"/>
            </a:lvl1pPr>
            <a:lvl2pPr marL="362585" indent="0">
              <a:buNone/>
              <a:defRPr sz="1585" b="1"/>
            </a:lvl2pPr>
            <a:lvl3pPr marL="725805" indent="0">
              <a:buNone/>
              <a:defRPr sz="1430" b="1"/>
            </a:lvl3pPr>
            <a:lvl4pPr marL="1088390" indent="0">
              <a:buNone/>
              <a:defRPr sz="1270" b="1"/>
            </a:lvl4pPr>
            <a:lvl5pPr marL="1451610" indent="0">
              <a:buNone/>
              <a:defRPr sz="1270" b="1"/>
            </a:lvl5pPr>
            <a:lvl6pPr marL="1814195" indent="0">
              <a:buNone/>
              <a:defRPr sz="1270" b="1"/>
            </a:lvl6pPr>
            <a:lvl7pPr marL="2176780" indent="0">
              <a:buNone/>
              <a:defRPr sz="1270" b="1"/>
            </a:lvl7pPr>
            <a:lvl8pPr marL="2540000" indent="0">
              <a:buNone/>
              <a:defRPr sz="1270" b="1"/>
            </a:lvl8pPr>
            <a:lvl9pPr marL="2902585" indent="0">
              <a:buNone/>
              <a:defRPr sz="127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686325" y="2301681"/>
            <a:ext cx="3207581" cy="4181667"/>
          </a:xfrm>
        </p:spPr>
        <p:txBody>
          <a:bodyPr/>
          <a:lstStyle>
            <a:lvl1pPr>
              <a:defRPr sz="1905"/>
            </a:lvl1pPr>
            <a:lvl2pPr>
              <a:defRPr sz="1585"/>
            </a:lvl2pPr>
            <a:lvl3pPr>
              <a:defRPr sz="1430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flipH="1">
            <a:off x="0" y="0"/>
            <a:ext cx="0" cy="0"/>
          </a:xfrm>
        </p:spPr>
        <p:txBody>
          <a:bodyPr/>
          <a:lstStyle/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2837" y="288970"/>
            <a:ext cx="2387418" cy="1229803"/>
          </a:xfrm>
        </p:spPr>
        <p:txBody>
          <a:bodyPr anchor="b"/>
          <a:lstStyle>
            <a:lvl1pPr algn="l">
              <a:defRPr sz="1585" b="1"/>
            </a:lvl1pPr>
          </a:lstStyle>
          <a:p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37185" y="288970"/>
            <a:ext cx="4056721" cy="6194377"/>
          </a:xfrm>
        </p:spPr>
        <p:txBody>
          <a:bodyPr/>
          <a:lstStyle>
            <a:lvl1pPr>
              <a:defRPr sz="2540"/>
            </a:lvl1pPr>
            <a:lvl2pPr>
              <a:defRPr sz="2220"/>
            </a:lvl2pPr>
            <a:lvl3pPr>
              <a:defRPr sz="1905"/>
            </a:lvl3pPr>
            <a:lvl4pPr>
              <a:defRPr sz="1585"/>
            </a:lvl4pPr>
            <a:lvl5pPr>
              <a:defRPr sz="1585"/>
            </a:lvl5pPr>
            <a:lvl6pPr>
              <a:defRPr sz="1585"/>
            </a:lvl6pPr>
            <a:lvl7pPr>
              <a:defRPr sz="1585"/>
            </a:lvl7pPr>
            <a:lvl8pPr>
              <a:defRPr sz="1585"/>
            </a:lvl8pPr>
            <a:lvl9pPr>
              <a:defRPr sz="1585"/>
            </a:lvl9pPr>
          </a:lstStyle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62837" y="1518773"/>
            <a:ext cx="2387418" cy="4964574"/>
          </a:xfrm>
        </p:spPr>
        <p:txBody>
          <a:bodyPr/>
          <a:lstStyle>
            <a:lvl1pPr marL="0" indent="0">
              <a:buNone/>
              <a:defRPr sz="1110"/>
            </a:lvl1pPr>
            <a:lvl2pPr marL="362585" indent="0">
              <a:buNone/>
              <a:defRPr sz="950"/>
            </a:lvl2pPr>
            <a:lvl3pPr marL="725805" indent="0">
              <a:buNone/>
              <a:defRPr sz="795"/>
            </a:lvl3pPr>
            <a:lvl4pPr marL="1088390" indent="0">
              <a:buNone/>
              <a:defRPr sz="715"/>
            </a:lvl4pPr>
            <a:lvl5pPr marL="1451610" indent="0">
              <a:buNone/>
              <a:defRPr sz="715"/>
            </a:lvl5pPr>
            <a:lvl6pPr marL="1814195" indent="0">
              <a:buNone/>
              <a:defRPr sz="715"/>
            </a:lvl6pPr>
            <a:lvl7pPr marL="2176780" indent="0">
              <a:buNone/>
              <a:defRPr sz="715"/>
            </a:lvl7pPr>
            <a:lvl8pPr marL="2540000" indent="0">
              <a:buNone/>
              <a:defRPr sz="715"/>
            </a:lvl8pPr>
            <a:lvl9pPr marL="2902585" indent="0">
              <a:buNone/>
              <a:defRPr sz="715"/>
            </a:lvl9pPr>
          </a:lstStyle>
          <a:p>
            <a:pPr lvl="0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2372" y="5080498"/>
            <a:ext cx="4354046" cy="599782"/>
          </a:xfrm>
        </p:spPr>
        <p:txBody>
          <a:bodyPr anchor="b"/>
          <a:lstStyle>
            <a:lvl1pPr algn="l">
              <a:defRPr sz="1585" b="1"/>
            </a:lvl1pPr>
          </a:lstStyle>
          <a:p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422372" y="648503"/>
            <a:ext cx="4354046" cy="435471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540"/>
            </a:lvl1pPr>
            <a:lvl2pPr marL="362585" indent="0">
              <a:buNone/>
              <a:defRPr sz="2220"/>
            </a:lvl2pPr>
            <a:lvl3pPr marL="725805" indent="0">
              <a:buNone/>
              <a:defRPr sz="1905"/>
            </a:lvl3pPr>
            <a:lvl4pPr marL="1088390" indent="0">
              <a:buNone/>
              <a:defRPr sz="1585"/>
            </a:lvl4pPr>
            <a:lvl5pPr marL="1451610" indent="0">
              <a:buNone/>
              <a:defRPr sz="1585"/>
            </a:lvl5pPr>
            <a:lvl6pPr marL="1814195" indent="0">
              <a:buNone/>
              <a:defRPr sz="1585"/>
            </a:lvl6pPr>
            <a:lvl7pPr marL="2176780" indent="0">
              <a:buNone/>
              <a:defRPr sz="1585"/>
            </a:lvl7pPr>
            <a:lvl8pPr marL="2540000" indent="0">
              <a:buNone/>
              <a:defRPr sz="1585"/>
            </a:lvl8pPr>
            <a:lvl9pPr marL="2902585" indent="0">
              <a:buNone/>
              <a:defRPr sz="1585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422372" y="5680279"/>
            <a:ext cx="4354046" cy="851789"/>
          </a:xfrm>
        </p:spPr>
        <p:txBody>
          <a:bodyPr/>
          <a:lstStyle>
            <a:lvl1pPr marL="0" indent="0">
              <a:buNone/>
              <a:defRPr sz="1110"/>
            </a:lvl1pPr>
            <a:lvl2pPr marL="362585" indent="0">
              <a:buNone/>
              <a:defRPr sz="950"/>
            </a:lvl2pPr>
            <a:lvl3pPr marL="725805" indent="0">
              <a:buNone/>
              <a:defRPr sz="795"/>
            </a:lvl3pPr>
            <a:lvl4pPr marL="1088390" indent="0">
              <a:buNone/>
              <a:defRPr sz="715"/>
            </a:lvl4pPr>
            <a:lvl5pPr marL="1451610" indent="0">
              <a:buNone/>
              <a:defRPr sz="715"/>
            </a:lvl5pPr>
            <a:lvl6pPr marL="1814195" indent="0">
              <a:buNone/>
              <a:defRPr sz="715"/>
            </a:lvl6pPr>
            <a:lvl7pPr marL="2176780" indent="0">
              <a:buNone/>
              <a:defRPr sz="715"/>
            </a:lvl7pPr>
            <a:lvl8pPr marL="2540000" indent="0">
              <a:buNone/>
              <a:defRPr sz="715"/>
            </a:lvl8pPr>
            <a:lvl9pPr marL="2902585" indent="0">
              <a:buNone/>
              <a:defRPr sz="715"/>
            </a:lvl9pPr>
          </a:lstStyle>
          <a:p>
            <a:pPr lvl="0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flipH="1">
            <a:off x="0" y="0"/>
            <a:ext cx="0" cy="0"/>
          </a:xfrm>
        </p:spPr>
        <p:txBody>
          <a:bodyPr/>
          <a:lstStyle/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 flipH="1">
            <a:off x="0" y="0"/>
            <a:ext cx="0" cy="0"/>
          </a:xfrm>
        </p:spPr>
        <p:txBody>
          <a:bodyPr vert="eaVert"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5261139" y="290651"/>
            <a:ext cx="1632767" cy="6192697"/>
          </a:xfrm>
        </p:spPr>
        <p:txBody>
          <a:bodyPr vert="eaVert"/>
          <a:lstStyle/>
          <a:p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62837" y="290651"/>
            <a:ext cx="4777356" cy="6192697"/>
          </a:xfrm>
        </p:spPr>
        <p:txBody>
          <a:bodyPr vert="eaVert"/>
          <a:lstStyle/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4097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4098"/>
          <p:cNvSpPr>
            <a:spLocks noGrp="1" noRot="1"/>
          </p:cNvSpPr>
          <p:nvPr>
            <p:ph type="body" idx="5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100" name="日期占位符 4099"/>
          <p:cNvSpPr>
            <a:spLocks noGrp="1"/>
          </p:cNvSpPr>
          <p:nvPr>
            <p:ph type="dt" sz="half" idx="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2021/6/12</a:t>
            </a:fld>
            <a:endParaRPr lang="zh-CN" altLang="en-US" strike="noStrike" noProof="1"/>
          </a:p>
        </p:txBody>
      </p:sp>
      <p:sp>
        <p:nvSpPr>
          <p:cNvPr id="4101" name="页脚占位符 4100"/>
          <p:cNvSpPr>
            <a:spLocks noGrp="1"/>
          </p:cNvSpPr>
          <p:nvPr>
            <p:ph type="ftr" sz="quarter" idx="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4102" name="灯片编号占位符 4101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91541" y="6476627"/>
            <a:ext cx="323782" cy="1999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Text Box 3"/>
          <p:cNvSpPr/>
          <p:nvPr/>
        </p:nvSpPr>
        <p:spPr>
          <a:xfrm>
            <a:off x="6858630" y="6401024"/>
            <a:ext cx="2057337" cy="2616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lvl="0" indent="0" eaLnBrk="1" hangingPunct="1"/>
            <a:r>
              <a:rPr lang="zh-CN" altLang="en-US" sz="1110" b="0">
                <a:solidFill>
                  <a:srgbClr val="8080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湖南长郡卫星远程学校 录制</a:t>
            </a:r>
          </a:p>
        </p:txBody>
      </p:sp>
      <p:sp>
        <p:nvSpPr>
          <p:cNvPr id="1028" name="Text Box 4"/>
          <p:cNvSpPr/>
          <p:nvPr/>
        </p:nvSpPr>
        <p:spPr>
          <a:xfrm>
            <a:off x="343940" y="6401024"/>
            <a:ext cx="2057337" cy="2616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1110" b="0">
                <a:solidFill>
                  <a:srgbClr val="808080"/>
                </a:solidFill>
                <a:ea typeface="华文中宋" panose="02010600040101010101" pitchFamily="2" charset="-122"/>
              </a:rPr>
              <a:t>2019</a:t>
            </a:r>
            <a:r>
              <a:rPr lang="zh-CN" altLang="en-US" sz="1110" b="0">
                <a:solidFill>
                  <a:srgbClr val="808080"/>
                </a:solidFill>
                <a:ea typeface="华文中宋" panose="02010600040101010101" pitchFamily="2" charset="-122"/>
              </a:rPr>
              <a:t>年上学期   制作  </a:t>
            </a:r>
            <a:r>
              <a:rPr lang="en-US" altLang="zh-CN" sz="1110" b="0">
                <a:solidFill>
                  <a:srgbClr val="808080"/>
                </a:solidFill>
                <a:ea typeface="华文中宋" panose="02010600040101010101" pitchFamily="2" charset="-122"/>
              </a:rPr>
              <a:t>20</a:t>
            </a:r>
          </a:p>
        </p:txBody>
      </p:sp>
      <p:sp>
        <p:nvSpPr>
          <p:cNvPr id="1029" name="Text Box 5"/>
          <p:cNvSpPr/>
          <p:nvPr/>
        </p:nvSpPr>
        <p:spPr>
          <a:xfrm>
            <a:off x="3848846" y="6401024"/>
            <a:ext cx="2114030" cy="2616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lvl="0" indent="0" eaLnBrk="1" hangingPunct="1">
              <a:spcBef>
                <a:spcPct val="50000"/>
              </a:spcBef>
            </a:pPr>
            <a:r>
              <a:rPr lang="zh-CN" altLang="en-US" sz="1110" b="0">
                <a:solidFill>
                  <a:srgbClr val="80808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长沙市长郡中学  杨葵</a:t>
            </a:r>
          </a:p>
        </p:txBody>
      </p:sp>
      <p:pic>
        <p:nvPicPr>
          <p:cNvPr id="1030" name="图片 1040" descr="长郡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43962" y="6401024"/>
            <a:ext cx="296065" cy="394814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indent="0" algn="ctr" defTabSz="725805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490" b="0" i="0" u="none" kern="1200" baseline="0">
          <a:solidFill>
            <a:schemeClr val="tx1"/>
          </a:solidFill>
          <a:effectLst/>
          <a:latin typeface="Calibri" panose="020F0502020204030204" charset="0"/>
          <a:ea typeface="宋体" panose="02010600030101010101" pitchFamily="2" charset="-122"/>
          <a:cs typeface="+mj-cs"/>
        </a:defRPr>
      </a:lvl1pPr>
    </p:titleStyle>
    <p:bodyStyle>
      <a:lvl1pPr marL="272415" indent="-272415" algn="l" defTabSz="725805" rtl="0" eaLnBrk="0" fontAlgn="base" hangingPunct="0">
        <a:lnSpc>
          <a:spcPct val="100000"/>
        </a:lnSpc>
        <a:spcBef>
          <a:spcPts val="75"/>
        </a:spcBef>
        <a:spcAft>
          <a:spcPct val="0"/>
        </a:spcAft>
        <a:buClrTx/>
        <a:buSzTx/>
        <a:buFont typeface="Arial" panose="020B0604020202020204" pitchFamily="34" charset="0"/>
        <a:buChar char="•"/>
        <a:defRPr kumimoji="0" sz="254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89915" indent="-226695" algn="l" defTabSz="725805" rtl="0" eaLnBrk="0" fontAlgn="base" hangingPunct="0">
        <a:lnSpc>
          <a:spcPct val="100000"/>
        </a:lnSpc>
        <a:spcBef>
          <a:spcPts val="75"/>
        </a:spcBef>
        <a:spcAft>
          <a:spcPct val="0"/>
        </a:spcAft>
        <a:buClrTx/>
        <a:buSzTx/>
        <a:buFont typeface="Arial" panose="020B0604020202020204" pitchFamily="34" charset="0"/>
        <a:buChar char="–"/>
        <a:defRPr kumimoji="0" sz="222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6780" indent="-181610" algn="l" defTabSz="725805" rtl="0" eaLnBrk="0" fontAlgn="base" hangingPunct="0">
        <a:lnSpc>
          <a:spcPct val="100000"/>
        </a:lnSpc>
        <a:spcBef>
          <a:spcPts val="75"/>
        </a:spcBef>
        <a:spcAft>
          <a:spcPct val="0"/>
        </a:spcAft>
        <a:buClrTx/>
        <a:buSzTx/>
        <a:buFont typeface="Arial" panose="020B0604020202020204" pitchFamily="34" charset="0"/>
        <a:buChar char="•"/>
        <a:defRPr kumimoji="0" sz="1905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70000" indent="-181610" algn="l" defTabSz="725805" rtl="0" eaLnBrk="0" fontAlgn="base" hangingPunct="0">
        <a:lnSpc>
          <a:spcPct val="100000"/>
        </a:lnSpc>
        <a:spcBef>
          <a:spcPts val="75"/>
        </a:spcBef>
        <a:spcAft>
          <a:spcPct val="0"/>
        </a:spcAft>
        <a:buClrTx/>
        <a:buSzTx/>
        <a:buFont typeface="Arial" panose="020B0604020202020204" pitchFamily="34" charset="0"/>
        <a:buChar char="–"/>
        <a:defRPr kumimoji="0" sz="1585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632585" indent="-181610" algn="l" defTabSz="725805" rtl="0" eaLnBrk="0" fontAlgn="base" hangingPunct="0">
        <a:lnSpc>
          <a:spcPct val="100000"/>
        </a:lnSpc>
        <a:spcBef>
          <a:spcPts val="75"/>
        </a:spcBef>
        <a:spcAft>
          <a:spcPct val="0"/>
        </a:spcAft>
        <a:buClrTx/>
        <a:buSzTx/>
        <a:buFont typeface="Arial" panose="020B0604020202020204" pitchFamily="34" charset="0"/>
        <a:buChar char="»"/>
        <a:defRPr kumimoji="0" sz="1585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95805" indent="-181610" algn="l" defTabSz="725805" rtl="0" eaLnBrk="1" latinLnBrk="0" hangingPunct="1">
        <a:spcBef>
          <a:spcPts val="75"/>
        </a:spcBef>
        <a:buFont typeface="Arial" panose="020B0604020202020204" pitchFamily="34" charset="0"/>
        <a:buChar char="•"/>
        <a:defRPr sz="1585" kern="1200">
          <a:solidFill>
            <a:schemeClr val="tx1"/>
          </a:solidFill>
          <a:latin typeface="+mn-lt"/>
          <a:ea typeface="+mn-ea"/>
          <a:cs typeface="+mn-cs"/>
        </a:defRPr>
      </a:lvl6pPr>
      <a:lvl7pPr marL="2358390" indent="-181610" algn="l" defTabSz="725805" rtl="0" eaLnBrk="1" latinLnBrk="0" hangingPunct="1">
        <a:spcBef>
          <a:spcPts val="75"/>
        </a:spcBef>
        <a:buFont typeface="Arial" panose="020B0604020202020204" pitchFamily="34" charset="0"/>
        <a:buChar char="•"/>
        <a:defRPr sz="1585" kern="1200">
          <a:solidFill>
            <a:schemeClr val="tx1"/>
          </a:solidFill>
          <a:latin typeface="+mn-lt"/>
          <a:ea typeface="+mn-ea"/>
          <a:cs typeface="+mn-cs"/>
        </a:defRPr>
      </a:lvl7pPr>
      <a:lvl8pPr marL="2720975" indent="-181610" algn="l" defTabSz="725805" rtl="0" eaLnBrk="1" latinLnBrk="0" hangingPunct="1">
        <a:spcBef>
          <a:spcPts val="75"/>
        </a:spcBef>
        <a:buFont typeface="Arial" panose="020B0604020202020204" pitchFamily="34" charset="0"/>
        <a:buChar char="•"/>
        <a:defRPr sz="1585" kern="1200">
          <a:solidFill>
            <a:schemeClr val="tx1"/>
          </a:solidFill>
          <a:latin typeface="+mn-lt"/>
          <a:ea typeface="+mn-ea"/>
          <a:cs typeface="+mn-cs"/>
        </a:defRPr>
      </a:lvl8pPr>
      <a:lvl9pPr marL="3084195" indent="-181610" algn="l" defTabSz="725805" rtl="0" eaLnBrk="1" latinLnBrk="0" hangingPunct="1">
        <a:spcBef>
          <a:spcPts val="75"/>
        </a:spcBef>
        <a:buFont typeface="Arial" panose="020B0604020202020204" pitchFamily="34" charset="0"/>
        <a:buChar char="•"/>
        <a:defRPr sz="15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2580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43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62585" indent="0" algn="l" defTabSz="72580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43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25805" indent="0" algn="l" defTabSz="72580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43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088390" indent="0" algn="l" defTabSz="72580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43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451610" indent="0" algn="l" defTabSz="72580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43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14195" algn="l" defTabSz="725805" rtl="0" eaLnBrk="1" latinLnBrk="0" hangingPunct="1">
        <a:defRPr sz="1430" kern="1200">
          <a:solidFill>
            <a:schemeClr val="tx1"/>
          </a:solidFill>
          <a:latin typeface="+mn-lt"/>
          <a:ea typeface="+mn-ea"/>
          <a:cs typeface="+mn-cs"/>
        </a:defRPr>
      </a:lvl6pPr>
      <a:lvl7pPr marL="2176780" algn="l" defTabSz="725805" rtl="0" eaLnBrk="1" latinLnBrk="0" hangingPunct="1">
        <a:defRPr sz="1430" kern="1200">
          <a:solidFill>
            <a:schemeClr val="tx1"/>
          </a:solidFill>
          <a:latin typeface="+mn-lt"/>
          <a:ea typeface="+mn-ea"/>
          <a:cs typeface="+mn-cs"/>
        </a:defRPr>
      </a:lvl7pPr>
      <a:lvl8pPr marL="2540000" algn="l" defTabSz="725805" rtl="0" eaLnBrk="1" latinLnBrk="0" hangingPunct="1">
        <a:defRPr sz="1430" kern="1200">
          <a:solidFill>
            <a:schemeClr val="tx1"/>
          </a:solidFill>
          <a:latin typeface="+mn-lt"/>
          <a:ea typeface="+mn-ea"/>
          <a:cs typeface="+mn-cs"/>
        </a:defRPr>
      </a:lvl8pPr>
      <a:lvl9pPr marL="2902585" algn="l" defTabSz="725805" rtl="0" eaLnBrk="1" latinLnBrk="0" hangingPunct="1">
        <a:defRPr sz="14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7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6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baike.baidu.com/view/112238.ht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35841" descr="1024x768_036"/>
          <p:cNvPicPr>
            <a:picLocks noChangeAspect="1"/>
          </p:cNvPicPr>
          <p:nvPr/>
        </p:nvPicPr>
        <p:blipFill>
          <a:blip r:embed="rId2">
            <a:lum bright="12000" contrast="6000"/>
          </a:blip>
          <a:stretch>
            <a:fillRect/>
          </a:stretch>
        </p:blipFill>
        <p:spPr>
          <a:xfrm>
            <a:off x="-609600" y="-242887"/>
            <a:ext cx="97536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矩形 35842"/>
          <p:cNvSpPr/>
          <p:nvPr/>
        </p:nvSpPr>
        <p:spPr>
          <a:xfrm>
            <a:off x="684213" y="1963737"/>
            <a:ext cx="7273925" cy="2143126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12700" cap="flat" cmpd="sng">
                  <a:solidFill>
                    <a:srgbClr val="80008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牲畜林</a:t>
            </a:r>
          </a:p>
        </p:txBody>
      </p:sp>
      <p:pic>
        <p:nvPicPr>
          <p:cNvPr id="18435" name="图片 35843" descr="2_7"/>
          <p:cNvPicPr>
            <a:picLocks noChangeAspect="1"/>
          </p:cNvPicPr>
          <p:nvPr/>
        </p:nvPicPr>
        <p:blipFill>
          <a:blip r:embed="rId3">
            <a:lum bright="23999" contrast="12000"/>
          </a:blip>
          <a:stretch>
            <a:fillRect/>
          </a:stretch>
        </p:blipFill>
        <p:spPr>
          <a:xfrm>
            <a:off x="684213" y="4960938"/>
            <a:ext cx="831850" cy="915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图片 35844" descr="wpe548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25" y="4941888"/>
            <a:ext cx="952500" cy="95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图片 35845" descr="0_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9838" y="4767263"/>
            <a:ext cx="1296987" cy="1152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35846" descr="2_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2813" y="4724400"/>
            <a:ext cx="300037" cy="133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图片 35847" descr="0_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7400" y="4205288"/>
            <a:ext cx="952500" cy="95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0" name="图片 35848" descr="5_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6013" y="5838825"/>
            <a:ext cx="1685925" cy="1019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1" name="图片 35849" descr="6_5"/>
          <p:cNvPicPr>
            <a:picLocks noChangeAspect="1"/>
          </p:cNvPicPr>
          <p:nvPr/>
        </p:nvPicPr>
        <p:blipFill>
          <a:blip r:embed="rId9">
            <a:lum contrast="-12000"/>
          </a:blip>
          <a:stretch>
            <a:fillRect/>
          </a:stretch>
        </p:blipFill>
        <p:spPr>
          <a:xfrm>
            <a:off x="539750" y="3995738"/>
            <a:ext cx="1079500" cy="657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2" name="图片 35850" descr="8_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08175" y="3502025"/>
            <a:ext cx="376238" cy="376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3" name="图片 35851" descr="1_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7400" y="765175"/>
            <a:ext cx="746125" cy="879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4" name="图片 35852" descr="2_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68538" y="0"/>
            <a:ext cx="2495550" cy="1152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5" name="图片 35853" descr="1_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51688" y="549275"/>
            <a:ext cx="360362" cy="441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6" name="图片 35854" descr="4_4"/>
          <p:cNvPicPr>
            <a:picLocks noChangeAspect="1"/>
          </p:cNvPicPr>
          <p:nvPr/>
        </p:nvPicPr>
        <p:blipFill>
          <a:blip r:embed="rId14">
            <a:lum bright="23999" contrast="24000"/>
          </a:blip>
          <a:stretch>
            <a:fillRect/>
          </a:stretch>
        </p:blipFill>
        <p:spPr>
          <a:xfrm>
            <a:off x="7812088" y="6156325"/>
            <a:ext cx="838200" cy="70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7" name="图片 35855" descr="2_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50825" y="5856288"/>
            <a:ext cx="952500" cy="381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文本框 36866"/>
          <p:cNvSpPr txBox="1"/>
          <p:nvPr/>
        </p:nvSpPr>
        <p:spPr>
          <a:xfrm>
            <a:off x="143570" y="5661248"/>
            <a:ext cx="8640960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卡尔维诺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1923——1985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），意大利作家。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550421"/>
            <a:ext cx="7821234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37889"/>
          <p:cNvSpPr>
            <a:spLocks noGrp="1" noRot="1"/>
          </p:cNvSpPr>
          <p:nvPr>
            <p:ph type="title"/>
          </p:nvPr>
        </p:nvSpPr>
        <p:spPr>
          <a:xfrm>
            <a:off x="323850" y="188913"/>
            <a:ext cx="8540750" cy="1143000"/>
          </a:xfrm>
        </p:spPr>
        <p:txBody>
          <a:bodyPr anchor="ctr"/>
          <a:lstStyle/>
          <a:p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伊塔洛</a:t>
            </a: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·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卡尔维诺</a:t>
            </a:r>
            <a:b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  <a:hlinkClick r:id="rId2"/>
              </a:rPr>
            </a:b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ItaloCalvino.1923-1985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</a:p>
        </p:txBody>
      </p:sp>
      <p:sp>
        <p:nvSpPr>
          <p:cNvPr id="37891" name="内容占位符 37890"/>
          <p:cNvSpPr>
            <a:spLocks noGrp="1" noRot="1"/>
          </p:cNvSpPr>
          <p:nvPr>
            <p:ph idx="1"/>
          </p:nvPr>
        </p:nvSpPr>
        <p:spPr>
          <a:xfrm>
            <a:off x="0" y="1557338"/>
            <a:ext cx="8893175" cy="5111750"/>
          </a:xfrm>
        </p:spPr>
        <p:txBody>
          <a:bodyPr anchor="t"/>
          <a:lstStyle/>
          <a:p>
            <a:pPr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是当代欧洲文学大师之一。他的父母都是侨居拉丁美洲的意大利人。卡尔维诺生于古巴，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岁时回到意大利，后毕业于都灵大学文学系。他在第二次世界大战期间参加抵抗运动，他的第一部长篇小说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通向蜘蛛巢的小径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就是根据这段经历写成的。不久这部作品得了奖，他就此步入文坛。卡尔维诺当过新闻记者，后来从事儿童文学编辑工作。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内容占位符 38913"/>
          <p:cNvSpPr>
            <a:spLocks noGrp="1" noRot="1"/>
          </p:cNvSpPr>
          <p:nvPr>
            <p:ph idx="1"/>
          </p:nvPr>
        </p:nvSpPr>
        <p:spPr>
          <a:xfrm>
            <a:off x="179388" y="333375"/>
            <a:ext cx="8713787" cy="6264275"/>
          </a:xfrm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他的主要作品有：</a:t>
            </a:r>
            <a:r>
              <a:rPr lang="en-US" altLang="zh-CN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一个分成两半的子爵</a:t>
            </a:r>
            <a:r>
              <a:rPr lang="en-US" altLang="zh-CN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阿根廷蚂蚁</a:t>
            </a:r>
            <a:r>
              <a:rPr lang="en-US" altLang="zh-CN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不存在的骑士</a:t>
            </a:r>
            <a:r>
              <a:rPr lang="en-US" altLang="zh-CN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等等。他的作品独具一格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擅长用童话的方式来写小说。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所以他的小说也可以说是童话。除了写小说，卡尔维诺还像德国的格林兄弟一样，收集编写民间故事。卡尔维诺走遍意大利，付出了两年时间的辛勤劳动，终于编写出一部</a:t>
            </a:r>
            <a:r>
              <a:rPr lang="en-US" altLang="zh-CN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意大利童话</a:t>
            </a:r>
            <a:r>
              <a:rPr lang="en-US" altLang="zh-CN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，这部</a:t>
            </a: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意大利童话</a:t>
            </a: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可以和安徒生、格林兄弟的童话媲美。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/>
          <p:nvPr/>
        </p:nvSpPr>
        <p:spPr>
          <a:xfrm>
            <a:off x="425450" y="1341438"/>
            <a:ext cx="3048000" cy="46148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开端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发展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高潮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结局</a:t>
            </a:r>
          </a:p>
        </p:txBody>
      </p:sp>
      <p:sp>
        <p:nvSpPr>
          <p:cNvPr id="24582" name="矩形 21510">
            <a:hlinkClick r:id="" action="ppaction://noaction"/>
          </p:cNvPr>
          <p:cNvSpPr>
            <a:spLocks noTextEdit="1"/>
          </p:cNvSpPr>
          <p:nvPr/>
        </p:nvSpPr>
        <p:spPr>
          <a:xfrm>
            <a:off x="250825" y="188913"/>
            <a:ext cx="3240088" cy="79216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2968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99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小说情节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/>
          <p:nvPr/>
        </p:nvSpPr>
        <p:spPr>
          <a:xfrm>
            <a:off x="425450" y="1341438"/>
            <a:ext cx="3048000" cy="46148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开端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发展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高潮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结局</a:t>
            </a:r>
          </a:p>
        </p:txBody>
      </p:sp>
      <p:sp>
        <p:nvSpPr>
          <p:cNvPr id="21507" name="文本框 21506"/>
          <p:cNvSpPr txBox="1"/>
          <p:nvPr/>
        </p:nvSpPr>
        <p:spPr>
          <a:xfrm>
            <a:off x="2195513" y="1196975"/>
            <a:ext cx="680085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德军扫荡，乡亲避难，朱阿的“花大姐”落在村中。</a:t>
            </a:r>
          </a:p>
        </p:txBody>
      </p:sp>
      <p:sp>
        <p:nvSpPr>
          <p:cNvPr id="21508" name="文本框 21507"/>
          <p:cNvSpPr txBox="1"/>
          <p:nvPr/>
        </p:nvSpPr>
        <p:spPr>
          <a:xfrm>
            <a:off x="2124075" y="2708275"/>
            <a:ext cx="64389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朱阿屡次举枪，屡次犹豫。</a:t>
            </a:r>
          </a:p>
        </p:txBody>
      </p:sp>
      <p:sp>
        <p:nvSpPr>
          <p:cNvPr id="21509" name="文本框 21508"/>
          <p:cNvSpPr txBox="1"/>
          <p:nvPr/>
        </p:nvSpPr>
        <p:spPr>
          <a:xfrm>
            <a:off x="2117725" y="3933825"/>
            <a:ext cx="56229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朱阿开枪射击。</a:t>
            </a:r>
          </a:p>
        </p:txBody>
      </p:sp>
      <p:sp>
        <p:nvSpPr>
          <p:cNvPr id="21510" name="文本框 21509"/>
          <p:cNvSpPr txBox="1"/>
          <p:nvPr/>
        </p:nvSpPr>
        <p:spPr>
          <a:xfrm>
            <a:off x="2051050" y="5084763"/>
            <a:ext cx="7345363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德国兵与野猫同归于尽，</a:t>
            </a:r>
            <a:b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吉鲁米娜得到补偿。</a:t>
            </a:r>
          </a:p>
        </p:txBody>
      </p:sp>
      <p:sp>
        <p:nvSpPr>
          <p:cNvPr id="24582" name="矩形 21510">
            <a:hlinkClick r:id="" action="ppaction://noaction"/>
          </p:cNvPr>
          <p:cNvSpPr>
            <a:spLocks noTextEdit="1"/>
          </p:cNvSpPr>
          <p:nvPr/>
        </p:nvSpPr>
        <p:spPr>
          <a:xfrm>
            <a:off x="250825" y="188913"/>
            <a:ext cx="3240088" cy="79216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2968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99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小说情节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1"/>
      <p:bldP spid="21508" grpId="2"/>
      <p:bldP spid="21509" grpId="3"/>
      <p:bldP spid="21510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23553"/>
          <p:cNvSpPr>
            <a:spLocks noRot="1"/>
          </p:cNvSpPr>
          <p:nvPr/>
        </p:nvSpPr>
        <p:spPr>
          <a:xfrm>
            <a:off x="-36512" y="2060575"/>
            <a:ext cx="9144000" cy="37449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6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</a:p>
        </p:txBody>
      </p:sp>
      <p:sp>
        <p:nvSpPr>
          <p:cNvPr id="23555" name="文本框 23554"/>
          <p:cNvSpPr txBox="1"/>
          <p:nvPr/>
        </p:nvSpPr>
        <p:spPr>
          <a:xfrm>
            <a:off x="395605" y="980440"/>
            <a:ext cx="8321675" cy="4615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5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4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鬼子抢走了朱阿心爱的“花大姐”，朱阿想抢回来。但是每次当朱阿举枪射击时，就会被阻止，</a:t>
            </a:r>
            <a:r>
              <a:rPr lang="zh-CN" altLang="en-US" sz="4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朱阿一共举了几次枪？找出来并分析朱阿举枪时的表现和人们的反应。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  <p:bldP spid="2355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24577"/>
          <p:cNvSpPr>
            <a:spLocks noRot="1"/>
          </p:cNvSpPr>
          <p:nvPr/>
        </p:nvSpPr>
        <p:spPr>
          <a:xfrm>
            <a:off x="0" y="333375"/>
            <a:ext cx="9144000" cy="37449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4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第一次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44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“他使劲瞄准，但颤抖的双手使枪口不停地在空中转动。”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用较多笔墨</a:t>
            </a:r>
            <a:r>
              <a:rPr lang="zh-CN" altLang="en-US" sz="4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直接描写（详写）</a:t>
            </a: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25601"/>
          <p:cNvSpPr>
            <a:spLocks noRot="1"/>
          </p:cNvSpPr>
          <p:nvPr/>
        </p:nvSpPr>
        <p:spPr>
          <a:xfrm>
            <a:off x="0" y="0"/>
            <a:ext cx="9144000" cy="37449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第二次：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44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“朱阿手中的枪跳起了塔兰泰拉舞”；孩子说你把我们的猪打死了，我们就什么都没有了。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侧面反映战争的残酷</a:t>
            </a: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26625"/>
          <p:cNvSpPr>
            <a:spLocks noRot="1"/>
          </p:cNvSpPr>
          <p:nvPr/>
        </p:nvSpPr>
        <p:spPr>
          <a:xfrm>
            <a:off x="0" y="0"/>
            <a:ext cx="9144000" cy="37449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第三次：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8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“朱阿连扳机在什么地方也不知道了。”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这是夸张手法。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6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7649"/>
          <p:cNvSpPr>
            <a:spLocks noRot="1"/>
          </p:cNvSpPr>
          <p:nvPr/>
        </p:nvSpPr>
        <p:spPr>
          <a:xfrm>
            <a:off x="-287337" y="188913"/>
            <a:ext cx="9467850" cy="374491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4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第四次：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4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姑娘的话和朱阿眼中像烤肉的铁叉一样的猎枪。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暗示着</a:t>
            </a:r>
            <a:r>
              <a:rPr lang="zh-CN" altLang="en-US" sz="4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乐观精神</a:t>
            </a: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对战争阴霾的反抗。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28673"/>
          <p:cNvSpPr>
            <a:spLocks noRot="1"/>
          </p:cNvSpPr>
          <p:nvPr/>
        </p:nvSpPr>
        <p:spPr>
          <a:xfrm>
            <a:off x="-287337" y="188913"/>
            <a:ext cx="9467850" cy="374491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4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第五次：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4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小姑娘宁愿失去财产，也不忍心看到兔子丧命。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可见她</a:t>
            </a:r>
            <a:r>
              <a:rPr lang="zh-CN" altLang="en-US" sz="44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淳朴善良，热爱生命</a:t>
            </a: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86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29697"/>
          <p:cNvSpPr>
            <a:spLocks noRot="1"/>
          </p:cNvSpPr>
          <p:nvPr/>
        </p:nvSpPr>
        <p:spPr>
          <a:xfrm>
            <a:off x="179388" y="260350"/>
            <a:ext cx="8569076" cy="63357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第六次：</a:t>
            </a:r>
          </a:p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朱阿终于射击成功，可惜没打到鬼子，反倒把可怜的吉鲁米娜的老母鸡给打死了</a:t>
            </a: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（详写）。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内容占位符 39937"/>
          <p:cNvSpPr>
            <a:spLocks noGrp="1" noRot="1"/>
          </p:cNvSpPr>
          <p:nvPr>
            <p:ph idx="1"/>
          </p:nvPr>
        </p:nvSpPr>
        <p:spPr>
          <a:xfrm>
            <a:off x="304800" y="260350"/>
            <a:ext cx="8540750" cy="6337300"/>
          </a:xfrm>
        </p:spPr>
        <p:txBody>
          <a:bodyPr anchor="t"/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朱阿的六次射击：</a:t>
            </a:r>
          </a:p>
          <a:p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第一次是用较多笔墨直接描写；</a:t>
            </a:r>
          </a:p>
          <a:p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第二次是拟人；</a:t>
            </a:r>
          </a:p>
          <a:p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第三次则使用夸张的修辞</a:t>
            </a:r>
            <a:r>
              <a:rPr lang="en-US" altLang="zh-CN" sz="3600" b="1" dirty="0">
                <a:latin typeface="方正楷体简体" pitchFamily="65" charset="-122"/>
                <a:ea typeface="方正楷体简体" pitchFamily="65" charset="-122"/>
              </a:rPr>
              <a:t>; </a:t>
            </a:r>
          </a:p>
          <a:p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第四次他手中的猎枪像烤肉的铁叉一样在眼前转动起来；</a:t>
            </a:r>
          </a:p>
          <a:p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第五次只写了朱阿被恳求</a:t>
            </a:r>
            <a:r>
              <a:rPr lang="en-US" altLang="zh-CN" sz="3600" b="1" dirty="0">
                <a:latin typeface="方正楷体简体" pitchFamily="65" charset="-122"/>
                <a:ea typeface="方正楷体简体" pitchFamily="65" charset="-122"/>
              </a:rPr>
              <a:t>, </a:t>
            </a:r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至于恳求之后的表情</a:t>
            </a:r>
            <a:r>
              <a:rPr lang="en-US" altLang="zh-CN" sz="3600" b="1" dirty="0">
                <a:latin typeface="方正楷体简体" pitchFamily="65" charset="-122"/>
                <a:ea typeface="方正楷体简体" pitchFamily="65" charset="-122"/>
              </a:rPr>
              <a:t>, </a:t>
            </a:r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则省略了； </a:t>
            </a:r>
          </a:p>
          <a:p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第六次</a:t>
            </a:r>
            <a:r>
              <a:rPr lang="en-US" altLang="zh-CN" sz="3600" b="1" dirty="0">
                <a:latin typeface="方正楷体简体" pitchFamily="65" charset="-122"/>
                <a:ea typeface="方正楷体简体" pitchFamily="65" charset="-122"/>
              </a:rPr>
              <a:t>,</a:t>
            </a:r>
            <a:r>
              <a:rPr lang="zh-CN" altLang="en-US" sz="3600" b="1" dirty="0">
                <a:latin typeface="方正楷体简体" pitchFamily="65" charset="-122"/>
                <a:ea typeface="方正楷体简体" pitchFamily="65" charset="-122"/>
              </a:rPr>
              <a:t>朱阿面对的是一只光秃秃没剩几根毛的老母鸡。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9572" name="表格 10957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23850" y="0"/>
          <a:ext cx="8208963" cy="6891338"/>
        </p:xfrm>
        <a:graphic>
          <a:graphicData uri="http://schemas.openxmlformats.org/drawingml/2006/table">
            <a:tbl>
              <a:tblPr/>
              <a:tblGrid>
                <a:gridCol w="1768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3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181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阻止人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阻止原因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37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第一次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朱阿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怕遇害的是“花大姐”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37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第二次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两个小孩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猪死了，什么都没了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81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第三次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白胡子牧羊人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千万别打死我的羊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6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第四次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年轻的戴红头巾的胖姑娘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打死了</a:t>
                      </a:r>
                      <a:r>
                        <a:rPr lang="en-US" altLang="zh-CN" sz="2200" b="1">
                          <a:solidFill>
                            <a:srgbClr val="FF0000"/>
                          </a:solidFill>
                        </a:rPr>
                        <a:t>……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我就割断你的脖子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477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第五次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梳辫子满脸雀斑的小姑娘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别打死我的兔子，反正德国人已经把它拿走了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46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>
                          <a:ea typeface="黑体" panose="02010609060101010101" pitchFamily="2" charset="-122"/>
                        </a:rPr>
                        <a:t>第六次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最穷的老太婆吉鲁米娜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69925" lvl="1" indent="-325120">
                        <a:buClr>
                          <a:schemeClr val="accent2"/>
                        </a:buClr>
                        <a:defRPr sz="2200" kern="1200"/>
                      </a:lvl2pPr>
                      <a:lvl3pPr marL="1022350" lvl="2" indent="-350520">
                        <a:buClr>
                          <a:schemeClr val="accent1"/>
                        </a:buClr>
                        <a:defRPr sz="2000" kern="1200"/>
                      </a:lvl3pPr>
                      <a:lvl4pPr marL="1339850" lvl="3" indent="-315595">
                        <a:buClr>
                          <a:schemeClr val="accent2"/>
                        </a:buClr>
                        <a:defRPr sz="1800" kern="1200"/>
                      </a:lvl4pPr>
                      <a:lvl5pPr marL="1681480" lvl="4" indent="-339725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50000"/>
                        </a:spcBef>
                        <a:buClr>
                          <a:schemeClr val="bg1"/>
                        </a:buClr>
                        <a:buNone/>
                      </a:pP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那是我在世界上唯一的财产</a:t>
                      </a:r>
                      <a:r>
                        <a:rPr lang="en-US" altLang="zh-CN" sz="2200" b="1">
                          <a:solidFill>
                            <a:srgbClr val="FF0000"/>
                          </a:solidFill>
                        </a:rPr>
                        <a:t>……</a:t>
                      </a:r>
                      <a:r>
                        <a:rPr lang="zh-CN" altLang="en-US" sz="2200" b="1">
                          <a:solidFill>
                            <a:srgbClr val="FF0000"/>
                          </a:solidFill>
                        </a:rPr>
                        <a:t>那我就更伤心了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200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30721"/>
          <p:cNvSpPr>
            <a:spLocks noRot="1"/>
          </p:cNvSpPr>
          <p:nvPr/>
        </p:nvSpPr>
        <p:spPr>
          <a:xfrm>
            <a:off x="0" y="2852738"/>
            <a:ext cx="9144000" cy="374491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000" b="1" dirty="0">
                <a:solidFill>
                  <a:srgbClr val="00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情节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摇摆”  结构上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延迟”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“延迟”是层层推进结构中的一种手法，就是指在小说的进程过程中，作者竭力给故事、人物、心理的进展设置障碍。又不使读者觉得希望完全破灭。</a:t>
            </a:r>
            <a:endParaRPr lang="zh-CN" altLang="en-US" sz="4000" dirty="0">
              <a:solidFill>
                <a:srgbClr val="0000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179388" y="260350"/>
            <a:ext cx="8785225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朱阿一共六次举枪射击，其中五次准备射击却因各种原因而没有发射，直到第六次才发射，这样的设计在情节上称之为什么？在结构上又称之为什么？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0241"/>
          <p:cNvSpPr>
            <a:spLocks noGrp="1" noRot="1"/>
          </p:cNvSpPr>
          <p:nvPr>
            <p:ph type="title"/>
          </p:nvPr>
        </p:nvSpPr>
        <p:spPr>
          <a:xfrm>
            <a:off x="301625" y="333375"/>
            <a:ext cx="8540750" cy="1495425"/>
          </a:xfrm>
        </p:spPr>
        <p:txBody>
          <a:bodyPr anchor="ctr"/>
          <a:lstStyle/>
          <a:p>
            <a:pPr algn="l" fontAlgn="base"/>
            <a:r>
              <a:rPr lang="en-US" altLang="zh-CN" sz="2800" b="1" strike="noStrike" noProof="1">
                <a:latin typeface="方正楷体简体" pitchFamily="65" charset="-122"/>
                <a:ea typeface="方正楷体简体" pitchFamily="65" charset="-122"/>
              </a:rPr>
              <a:t>    </a:t>
            </a:r>
            <a:endParaRPr lang="en-US" altLang="zh-CN" sz="2800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10243" name="文本占位符 10242"/>
          <p:cNvSpPr>
            <a:spLocks noGrp="1" noRot="1"/>
          </p:cNvSpPr>
          <p:nvPr>
            <p:ph idx="1"/>
          </p:nvPr>
        </p:nvSpPr>
        <p:spPr>
          <a:xfrm>
            <a:off x="304800" y="260350"/>
            <a:ext cx="8540750" cy="6408738"/>
          </a:xfrm>
        </p:spPr>
        <p:txBody>
          <a:bodyPr/>
          <a:lstStyle/>
          <a:p>
            <a:pPr fontAlgn="base">
              <a:lnSpc>
                <a:spcPct val="90000"/>
              </a:lnSpc>
            </a:pP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 《</a:t>
            </a:r>
            <a:r>
              <a:rPr lang="zh-CN" altLang="en-US" sz="3600" b="1" strike="noStrike" noProof="1">
                <a:latin typeface="方正楷体简体" pitchFamily="65" charset="-122"/>
                <a:ea typeface="方正楷体简体" pitchFamily="65" charset="-122"/>
              </a:rPr>
              <a:t>牲畜林</a:t>
            </a: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》</a:t>
            </a:r>
            <a:r>
              <a:rPr lang="zh-CN" altLang="en-US" sz="3600" b="1" strike="noStrike" noProof="1">
                <a:latin typeface="方正楷体简体" pitchFamily="65" charset="-122"/>
                <a:ea typeface="方正楷体简体" pitchFamily="65" charset="-122"/>
              </a:rPr>
              <a:t>表现了人们战胜法西斯的乐观精神</a:t>
            </a: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, </a:t>
            </a:r>
            <a:r>
              <a:rPr lang="zh-CN" altLang="en-US" sz="3600" b="1" strike="noStrike" noProof="1">
                <a:latin typeface="方正楷体简体" pitchFamily="65" charset="-122"/>
                <a:ea typeface="方正楷体简体" pitchFamily="65" charset="-122"/>
              </a:rPr>
              <a:t>其中使用了六次“延迟”。</a:t>
            </a: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 </a:t>
            </a:r>
            <a:r>
              <a:rPr lang="zh-CN" altLang="en-US" sz="3600" b="1" strike="noStrike" noProof="1">
                <a:solidFill>
                  <a:srgbClr val="FF0000"/>
                </a:solidFill>
                <a:latin typeface="方正楷体简体" pitchFamily="65" charset="-122"/>
                <a:ea typeface="方正楷体简体" pitchFamily="65" charset="-122"/>
              </a:rPr>
              <a:t>这样的“延迟”有什么作用</a:t>
            </a:r>
            <a:r>
              <a:rPr lang="en-US" altLang="zh-CN" sz="3600" b="1" strike="noStrike" noProof="1">
                <a:solidFill>
                  <a:srgbClr val="FF0000"/>
                </a:solidFill>
                <a:latin typeface="方正楷体简体" pitchFamily="65" charset="-122"/>
                <a:ea typeface="方正楷体简体" pitchFamily="65" charset="-122"/>
              </a:rPr>
              <a:t>? </a:t>
            </a:r>
            <a:endParaRPr lang="en-US" altLang="zh-CN" sz="3600" strike="noStrike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0241"/>
          <p:cNvSpPr>
            <a:spLocks noGrp="1" noRot="1"/>
          </p:cNvSpPr>
          <p:nvPr>
            <p:ph type="title"/>
          </p:nvPr>
        </p:nvSpPr>
        <p:spPr>
          <a:xfrm>
            <a:off x="301625" y="333375"/>
            <a:ext cx="8540750" cy="1495425"/>
          </a:xfrm>
        </p:spPr>
        <p:txBody>
          <a:bodyPr anchor="ctr"/>
          <a:lstStyle/>
          <a:p>
            <a:pPr algn="l" fontAlgn="base"/>
            <a:r>
              <a:rPr lang="en-US" altLang="zh-CN" sz="2800" b="1" strike="noStrike" noProof="1">
                <a:latin typeface="方正楷体简体" pitchFamily="65" charset="-122"/>
                <a:ea typeface="方正楷体简体" pitchFamily="65" charset="-122"/>
              </a:rPr>
              <a:t>    </a:t>
            </a:r>
            <a:endParaRPr lang="en-US" altLang="zh-CN" sz="2800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10243" name="文本占位符 10242"/>
          <p:cNvSpPr>
            <a:spLocks noGrp="1" noRot="1"/>
          </p:cNvSpPr>
          <p:nvPr>
            <p:ph idx="1"/>
          </p:nvPr>
        </p:nvSpPr>
        <p:spPr>
          <a:xfrm>
            <a:off x="304800" y="333375"/>
            <a:ext cx="8540750" cy="6335713"/>
          </a:xfrm>
        </p:spPr>
        <p:txBody>
          <a:bodyPr/>
          <a:lstStyle/>
          <a:p>
            <a:pPr fontAlgn="base">
              <a:lnSpc>
                <a:spcPct val="90000"/>
              </a:lnSpc>
            </a:pP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 《</a:t>
            </a:r>
            <a:r>
              <a:rPr lang="zh-CN" altLang="en-US" sz="3600" b="1" strike="noStrike" noProof="1">
                <a:latin typeface="方正楷体简体" pitchFamily="65" charset="-122"/>
                <a:ea typeface="方正楷体简体" pitchFamily="65" charset="-122"/>
              </a:rPr>
              <a:t>牲畜林</a:t>
            </a: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》</a:t>
            </a:r>
            <a:r>
              <a:rPr lang="zh-CN" altLang="en-US" sz="3600" b="1" strike="noStrike" noProof="1">
                <a:latin typeface="方正楷体简体" pitchFamily="65" charset="-122"/>
                <a:ea typeface="方正楷体简体" pitchFamily="65" charset="-122"/>
              </a:rPr>
              <a:t>表现了人们战胜法西斯的乐观精神</a:t>
            </a: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, </a:t>
            </a:r>
            <a:r>
              <a:rPr lang="zh-CN" altLang="en-US" sz="3600" b="1" strike="noStrike" noProof="1">
                <a:latin typeface="方正楷体简体" pitchFamily="65" charset="-122"/>
                <a:ea typeface="方正楷体简体" pitchFamily="65" charset="-122"/>
              </a:rPr>
              <a:t>其中使用了六次“延迟”。</a:t>
            </a:r>
            <a:r>
              <a:rPr lang="en-US" altLang="zh-CN" sz="3600" b="1" strike="noStrike" noProof="1">
                <a:latin typeface="方正楷体简体" pitchFamily="65" charset="-122"/>
                <a:ea typeface="方正楷体简体" pitchFamily="65" charset="-122"/>
              </a:rPr>
              <a:t> </a:t>
            </a:r>
            <a:r>
              <a:rPr lang="zh-CN" altLang="en-US" sz="3600" b="1" strike="noStrike" noProof="1">
                <a:solidFill>
                  <a:srgbClr val="FF0000"/>
                </a:solidFill>
                <a:latin typeface="方正楷体简体" pitchFamily="65" charset="-122"/>
                <a:ea typeface="方正楷体简体" pitchFamily="65" charset="-122"/>
              </a:rPr>
              <a:t>这样的“延迟”有什么作用</a:t>
            </a:r>
            <a:r>
              <a:rPr lang="en-US" altLang="zh-CN" sz="3600" b="1" strike="noStrike" noProof="1">
                <a:solidFill>
                  <a:srgbClr val="FF0000"/>
                </a:solidFill>
                <a:latin typeface="方正楷体简体" pitchFamily="65" charset="-122"/>
                <a:ea typeface="方正楷体简体" pitchFamily="65" charset="-122"/>
              </a:rPr>
              <a:t>? </a:t>
            </a:r>
            <a:endParaRPr lang="en-US" altLang="zh-CN" sz="3600" strike="noStrike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fontAlgn="base">
              <a:lnSpc>
                <a:spcPct val="90000"/>
              </a:lnSpc>
            </a:pPr>
            <a:r>
              <a:rPr lang="en-US" altLang="zh-CN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1</a:t>
            </a:r>
            <a:r>
              <a:rPr lang="zh-CN" altLang="en-US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、“延迟”使得原本紧张激烈的情节节奏舒缓下来；</a:t>
            </a:r>
          </a:p>
          <a:p>
            <a:pPr fontAlgn="base">
              <a:lnSpc>
                <a:spcPct val="90000"/>
              </a:lnSpc>
            </a:pPr>
            <a:r>
              <a:rPr lang="en-US" altLang="zh-CN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2</a:t>
            </a:r>
            <a:r>
              <a:rPr lang="zh-CN" altLang="en-US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、牲畜林里的各种动物可以自由地登台表演，成为故事的真正主角；</a:t>
            </a:r>
            <a:endParaRPr lang="zh-CN" altLang="en-US" sz="3600" strike="noStrike" noProof="1">
              <a:solidFill>
                <a:srgbClr val="33CC33"/>
              </a:solidFill>
            </a:endParaRPr>
          </a:p>
          <a:p>
            <a:pPr fontAlgn="base">
              <a:lnSpc>
                <a:spcPct val="90000"/>
              </a:lnSpc>
            </a:pPr>
            <a:r>
              <a:rPr lang="en-US" altLang="zh-CN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3</a:t>
            </a:r>
            <a:r>
              <a:rPr lang="zh-CN" altLang="en-US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、</a:t>
            </a:r>
            <a:r>
              <a:rPr lang="en-US" altLang="zh-CN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 </a:t>
            </a:r>
            <a:r>
              <a:rPr lang="zh-CN" altLang="en-US" sz="3600" b="1" strike="noStrike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战争的阴影被更有生命力的和谐自然以及人们的善良挤到一边。</a:t>
            </a:r>
            <a:r>
              <a:rPr lang="zh-CN" altLang="en-US" sz="3600" b="1" noProof="1">
                <a:solidFill>
                  <a:srgbClr val="33CC33"/>
                </a:solidFill>
                <a:latin typeface="方正楷体简体" pitchFamily="65" charset="-122"/>
                <a:ea typeface="方正楷体简体" pitchFamily="65" charset="-122"/>
              </a:rPr>
              <a:t>这种童话式的情节起伏所形成的结构，于无形中消减了战争的严肃与沉重。</a:t>
            </a:r>
            <a:endParaRPr lang="zh-CN" altLang="en-US" sz="3600" b="1" strike="noStrike" noProof="1">
              <a:solidFill>
                <a:srgbClr val="33CC33"/>
              </a:solidFill>
              <a:latin typeface="方正楷体简体" pitchFamily="65" charset="-122"/>
              <a:ea typeface="方正楷体简体" pitchFamily="65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圆角矩形 6163"/>
          <p:cNvSpPr/>
          <p:nvPr/>
        </p:nvSpPr>
        <p:spPr>
          <a:xfrm>
            <a:off x="2714980" y="998747"/>
            <a:ext cx="3313409" cy="647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1987" name="矩形 6152"/>
          <p:cNvSpPr/>
          <p:nvPr/>
        </p:nvSpPr>
        <p:spPr>
          <a:xfrm>
            <a:off x="3332307" y="1057960"/>
            <a:ext cx="3096714" cy="560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3810" b="0">
                <a:solidFill>
                  <a:srgbClr val="CC0000"/>
                </a:solidFill>
                <a:ea typeface="华文中宋" panose="02010600040101010101" pitchFamily="2" charset="-122"/>
              </a:rPr>
              <a:t>文本研读</a:t>
            </a:r>
          </a:p>
        </p:txBody>
      </p:sp>
      <p:sp>
        <p:nvSpPr>
          <p:cNvPr id="41989" name="菱形 6159"/>
          <p:cNvSpPr/>
          <p:nvPr/>
        </p:nvSpPr>
        <p:spPr>
          <a:xfrm>
            <a:off x="611028" y="1971352"/>
            <a:ext cx="215434" cy="162521"/>
          </a:xfrm>
          <a:prstGeom prst="diamond">
            <a:avLst/>
          </a:prstGeom>
          <a:solidFill>
            <a:srgbClr val="FFFF66"/>
          </a:solidFill>
          <a:ln w="9525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1990" name="菱形 6160"/>
          <p:cNvSpPr/>
          <p:nvPr/>
        </p:nvSpPr>
        <p:spPr>
          <a:xfrm>
            <a:off x="755911" y="2106157"/>
            <a:ext cx="215435" cy="162520"/>
          </a:xfrm>
          <a:prstGeom prst="diamond">
            <a:avLst/>
          </a:prstGeom>
          <a:solidFill>
            <a:srgbClr val="66FF33"/>
          </a:solidFill>
          <a:ln w="9525" cap="flat" cmpd="sng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1991" name="菱形 6161"/>
          <p:cNvSpPr/>
          <p:nvPr/>
        </p:nvSpPr>
        <p:spPr>
          <a:xfrm>
            <a:off x="611028" y="2240960"/>
            <a:ext cx="215434" cy="161261"/>
          </a:xfrm>
          <a:prstGeom prst="diamond">
            <a:avLst/>
          </a:prstGeom>
          <a:solidFill>
            <a:srgbClr val="00FFFF"/>
          </a:solidFill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1992" name="矩形 61444"/>
          <p:cNvSpPr/>
          <p:nvPr/>
        </p:nvSpPr>
        <p:spPr>
          <a:xfrm>
            <a:off x="1087252" y="2491671"/>
            <a:ext cx="2056077" cy="530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55">
                <a:solidFill>
                  <a:srgbClr val="00FFFF"/>
                </a:solidFill>
              </a:rPr>
              <a:t>英雄</a:t>
            </a:r>
          </a:p>
        </p:txBody>
      </p:sp>
      <p:sp>
        <p:nvSpPr>
          <p:cNvPr id="41994" name="Rectangle 1"/>
          <p:cNvSpPr/>
          <p:nvPr/>
        </p:nvSpPr>
        <p:spPr>
          <a:xfrm>
            <a:off x="466145" y="3200967"/>
            <a:ext cx="8191552" cy="2239010"/>
          </a:xfrm>
          <a:prstGeom prst="rect">
            <a:avLst/>
          </a:prstGeom>
          <a:noFill/>
          <a:ln w="38100" cap="flat" cmpd="dbl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  <a:t>　　</a:t>
            </a:r>
            <a:r>
              <a:rPr lang="zh-CN" altLang="zh-CN" sz="2540">
                <a:solidFill>
                  <a:srgbClr val="FFFFFF"/>
                </a:solidFill>
                <a:ea typeface="楷体" panose="02010609060101010101" pitchFamily="49" charset="-122"/>
              </a:rPr>
              <a:t>“</a:t>
            </a:r>
            <a: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  <a:t>朱阿</a:t>
            </a:r>
            <a:r>
              <a:rPr lang="zh-CN" altLang="zh-CN" sz="2540">
                <a:solidFill>
                  <a:srgbClr val="FFFF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·</a:t>
            </a:r>
            <a: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  <a:t>德伊</a:t>
            </a:r>
            <a:r>
              <a:rPr lang="zh-CN" altLang="zh-CN" sz="2540">
                <a:solidFill>
                  <a:srgbClr val="FFFF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·</a:t>
            </a:r>
            <a: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  <a:t>菲奇是个矮胖子，圆圆的脸膛黑里透红。他头戴一顶绿色圆锥形毡帽，上面插着根野鸡毛，身着一件带黄色大圆点的衬衣，外罩一件毛背心，圆鼓鼓的肚子上，一条带圆点的红围巾系住了打满蓝色补丁的裤子。”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 animBg="1"/>
      <p:bldP spid="4199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圆角矩形 6163"/>
          <p:cNvSpPr/>
          <p:nvPr/>
        </p:nvSpPr>
        <p:spPr>
          <a:xfrm>
            <a:off x="2714980" y="998747"/>
            <a:ext cx="3313409" cy="647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4035" name="矩形 6152"/>
          <p:cNvSpPr/>
          <p:nvPr/>
        </p:nvSpPr>
        <p:spPr>
          <a:xfrm>
            <a:off x="3332307" y="1057960"/>
            <a:ext cx="3096714" cy="560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3810" b="0">
                <a:solidFill>
                  <a:srgbClr val="CC0000"/>
                </a:solidFill>
                <a:ea typeface="华文中宋" panose="02010600040101010101" pitchFamily="2" charset="-122"/>
              </a:rPr>
              <a:t>文本研读</a:t>
            </a:r>
          </a:p>
        </p:txBody>
      </p:sp>
      <p:sp>
        <p:nvSpPr>
          <p:cNvPr id="44037" name="菱形 6159"/>
          <p:cNvSpPr/>
          <p:nvPr/>
        </p:nvSpPr>
        <p:spPr>
          <a:xfrm>
            <a:off x="611028" y="1971352"/>
            <a:ext cx="215434" cy="162521"/>
          </a:xfrm>
          <a:prstGeom prst="diamond">
            <a:avLst/>
          </a:prstGeom>
          <a:solidFill>
            <a:srgbClr val="FFFF66"/>
          </a:solidFill>
          <a:ln w="9525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4038" name="菱形 6160"/>
          <p:cNvSpPr/>
          <p:nvPr/>
        </p:nvSpPr>
        <p:spPr>
          <a:xfrm>
            <a:off x="755911" y="2106157"/>
            <a:ext cx="215435" cy="162520"/>
          </a:xfrm>
          <a:prstGeom prst="diamond">
            <a:avLst/>
          </a:prstGeom>
          <a:solidFill>
            <a:srgbClr val="66FF33"/>
          </a:solidFill>
          <a:ln w="9525" cap="flat" cmpd="sng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4039" name="菱形 6161"/>
          <p:cNvSpPr/>
          <p:nvPr/>
        </p:nvSpPr>
        <p:spPr>
          <a:xfrm>
            <a:off x="611028" y="2240960"/>
            <a:ext cx="215434" cy="161261"/>
          </a:xfrm>
          <a:prstGeom prst="diamond">
            <a:avLst/>
          </a:prstGeom>
          <a:solidFill>
            <a:srgbClr val="00FFFF"/>
          </a:solidFill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540">
              <a:solidFill>
                <a:srgbClr val="FFFFFF"/>
              </a:solidFill>
            </a:endParaRPr>
          </a:p>
        </p:txBody>
      </p:sp>
      <p:sp>
        <p:nvSpPr>
          <p:cNvPr id="44040" name="矩形 61444"/>
          <p:cNvSpPr/>
          <p:nvPr/>
        </p:nvSpPr>
        <p:spPr>
          <a:xfrm>
            <a:off x="1085992" y="2486632"/>
            <a:ext cx="2056077" cy="530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55">
                <a:solidFill>
                  <a:srgbClr val="00FFFF"/>
                </a:solidFill>
              </a:rPr>
              <a:t>敌人</a:t>
            </a:r>
          </a:p>
        </p:txBody>
      </p:sp>
      <p:sp>
        <p:nvSpPr>
          <p:cNvPr id="44041" name="矩形 63497"/>
          <p:cNvSpPr>
            <a:spLocks noTextEdit="1"/>
          </p:cNvSpPr>
          <p:nvPr/>
        </p:nvSpPr>
        <p:spPr>
          <a:xfrm>
            <a:off x="2072456" y="2516868"/>
            <a:ext cx="1728516" cy="540476"/>
          </a:xfrm>
          <a:prstGeom prst="rect">
            <a:avLst/>
          </a:prstGeom>
        </p:spPr>
        <p:txBody>
          <a:bodyPr wrap="none" fromWordArt="1">
            <a:noAutofit/>
          </a:bodyPr>
          <a:lstStyle/>
          <a:p>
            <a:pPr algn="ctr" defTabSz="914400">
              <a:buClrTx/>
              <a:buSzPct val="100000"/>
              <a:buFontTx/>
              <a:buNone/>
            </a:pPr>
            <a:r>
              <a:rPr lang="en-US" altLang="zh-CN" sz="2855" spc="-360">
                <a:noFill/>
                <a:latin typeface="隶书" panose="02010509060101010101" pitchFamily="49" charset="-122"/>
                <a:ea typeface="隶书" panose="02010509060101010101" pitchFamily="49" charset="-122"/>
              </a:rPr>
              <a:t>—— 德国兵—— 德国兵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/>
          <p:nvPr/>
        </p:nvSpPr>
        <p:spPr>
          <a:xfrm>
            <a:off x="400633" y="1000007"/>
            <a:ext cx="8315018" cy="102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　　暂且撇开政治，印象中，德国军服带有浓重的</a:t>
            </a:r>
            <a:r>
              <a:rPr lang="zh-CN" altLang="en-US" sz="2540">
                <a:solidFill>
                  <a:srgbClr val="00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欧洲古典风格</a:t>
            </a:r>
            <a:r>
              <a:rPr lang="zh-CN" altLang="en-US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，再加上德国人高大的身材，应该是</a:t>
            </a:r>
            <a:r>
              <a:rPr lang="zh-CN" altLang="en-US" sz="2540">
                <a:solidFill>
                  <a:srgbClr val="00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很威武</a:t>
            </a:r>
            <a:r>
              <a:rPr lang="zh-CN" altLang="en-US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的。 </a:t>
            </a:r>
          </a:p>
        </p:txBody>
      </p:sp>
      <p:pic>
        <p:nvPicPr>
          <p:cNvPr id="46083" name="Picture 3" descr="142_66_e43ad42ecc29b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320" y="2348865"/>
            <a:ext cx="5159375" cy="3528695"/>
          </a:xfrm>
          <a:prstGeom prst="rect">
            <a:avLst/>
          </a:prstGeom>
          <a:noFill/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-59080"/>
            <a:ext cx="6012160" cy="6917080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latin typeface="+mn-ea"/>
              </a:rPr>
              <a:t>《</a:t>
            </a:r>
            <a:r>
              <a:rPr lang="zh-CN" altLang="en-US" b="1" dirty="0">
                <a:latin typeface="+mn-ea"/>
              </a:rPr>
              <a:t>牲畜林</a:t>
            </a:r>
            <a:r>
              <a:rPr lang="en-US" altLang="zh-CN" b="1" dirty="0">
                <a:latin typeface="+mn-ea"/>
              </a:rPr>
              <a:t>》</a:t>
            </a:r>
            <a:r>
              <a:rPr lang="zh-CN" altLang="en-US" b="1" dirty="0">
                <a:latin typeface="+mn-ea"/>
              </a:rPr>
              <a:t>中“</a:t>
            </a:r>
            <a:r>
              <a:rPr lang="zh-CN" altLang="en-US" b="1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一个长得农民模样的德国兵，短短的制服遮不住那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长胳膊、长脖子，他的腿也很长，拿着一杆像他一样高的破枪</a:t>
            </a:r>
            <a:r>
              <a:rPr lang="zh-CN" altLang="en-US" b="1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”“他边走边用鼻子嗅着。扁平的军帽下，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一张猪样的黄脸</a:t>
            </a:r>
            <a:r>
              <a:rPr lang="zh-CN" altLang="en-US" b="1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东张西望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r>
              <a:rPr lang="en-US" altLang="zh-CN" b="1" dirty="0">
                <a:latin typeface="+mn-ea"/>
              </a:rPr>
              <a:t>”</a:t>
            </a:r>
            <a:r>
              <a:rPr lang="zh-CN" altLang="en-US" b="1" dirty="0">
                <a:solidFill>
                  <a:srgbClr val="000000"/>
                </a:solidFill>
                <a:latin typeface="+mn-ea"/>
              </a:rPr>
              <a:t>这里的描写，塑造了一位丑陋的德国兵形象，这与史实严重不符，希特勒曾标榜：军服一定要帅，这样年轻人就会义无返顾地投军效劳。当时德国军服号称为世界最帅的制服。那么作者为什么要故意丑化德国兵形象呢？</a:t>
            </a:r>
          </a:p>
        </p:txBody>
      </p:sp>
      <p:pic>
        <p:nvPicPr>
          <p:cNvPr id="4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6228437" y="1484784"/>
            <a:ext cx="2592288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/>
          <p:nvPr/>
        </p:nvSpPr>
        <p:spPr>
          <a:xfrm>
            <a:off x="395152" y="620637"/>
            <a:ext cx="8403207" cy="5831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卡尔维诺也颠覆了形象，英雄和敌人都成了</a:t>
            </a:r>
            <a:r>
              <a:rPr lang="zh-CN" altLang="en-US" sz="2540">
                <a:solidFill>
                  <a:srgbClr val="FFCC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小丑</a:t>
            </a:r>
            <a:r>
              <a:rPr lang="zh-CN" altLang="en-US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535">
                <a:solidFill>
                  <a:srgbClr val="FFCC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车尔尼雪夫斯基说：“丑便是喜剧性东西的起点和本质。”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535">
                <a:solidFill>
                  <a:srgbClr val="FFCC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战争的严肃与残酷全都消解在嬉笑之中。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en-US" altLang="zh-CN" sz="254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54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“变异”只是一种表象，决定这种表面现象的直接原因就是深层情感的作用。</a:t>
            </a:r>
            <a:r>
              <a:rPr lang="zh-CN" altLang="en-US" sz="254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是</a:t>
            </a:r>
            <a:r>
              <a:rPr lang="en-US" altLang="zh-CN" sz="254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对德国侵略者的蔑视。因此作者笔下的德国兵形象被矮化、丑化、猥琐化，是有意为之的。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54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2"/>
          <p:cNvSpPr/>
          <p:nvPr/>
        </p:nvSpPr>
        <p:spPr>
          <a:xfrm>
            <a:off x="359058" y="1057960"/>
            <a:ext cx="8442262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540">
                <a:solidFill>
                  <a:srgbClr val="00FFFF"/>
                </a:solidFill>
                <a:latin typeface="黑体" panose="02010609060101010101" pitchFamily="2" charset="-122"/>
              </a:rPr>
              <a:t>　　战争是沉重与残酷的，那么，卡尔维诺为什么要这</a:t>
            </a:r>
            <a:br>
              <a:rPr lang="zh-CN" altLang="en-US" sz="2540">
                <a:solidFill>
                  <a:srgbClr val="00FFFF"/>
                </a:solidFill>
                <a:latin typeface="黑体" panose="02010609060101010101" pitchFamily="2" charset="-122"/>
              </a:rPr>
            </a:br>
            <a:r>
              <a:rPr lang="zh-CN" altLang="en-US" sz="2540">
                <a:solidFill>
                  <a:srgbClr val="00FFFF"/>
                </a:solidFill>
                <a:latin typeface="黑体" panose="02010609060101010101" pitchFamily="2" charset="-122"/>
              </a:rPr>
              <a:t>么处理呢？ </a:t>
            </a:r>
          </a:p>
        </p:txBody>
      </p:sp>
      <p:sp>
        <p:nvSpPr>
          <p:cNvPr id="53251" name="Rectangle 1"/>
          <p:cNvSpPr/>
          <p:nvPr/>
        </p:nvSpPr>
        <p:spPr>
          <a:xfrm>
            <a:off x="371657" y="2085999"/>
            <a:ext cx="8400688" cy="184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  <a:t>　　轻，是对生活中无法躲避的沉重表现出来的一种苦涩的认可。</a:t>
            </a:r>
            <a:b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</a:br>
            <a:r>
              <a:rPr lang="zh-CN" altLang="en-US" sz="2540">
                <a:solidFill>
                  <a:srgbClr val="FFFFFF"/>
                </a:solidFill>
                <a:ea typeface="楷体" panose="02010609060101010101" pitchFamily="49" charset="-122"/>
              </a:rPr>
              <a:t>                             </a:t>
            </a:r>
            <a:r>
              <a:rPr lang="en-US" altLang="zh-CN" sz="2540">
                <a:solidFill>
                  <a:srgbClr val="FEDEB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——</a:t>
            </a:r>
            <a:r>
              <a:rPr lang="zh-CN" altLang="en-US" sz="2540">
                <a:solidFill>
                  <a:srgbClr val="FEDEB0"/>
                </a:solidFill>
                <a:ea typeface="楷体" panose="02010609060101010101" pitchFamily="49" charset="-122"/>
              </a:rPr>
              <a:t>米兰</a:t>
            </a:r>
            <a:r>
              <a:rPr lang="en-US" altLang="zh-CN" sz="2540">
                <a:solidFill>
                  <a:srgbClr val="FEDEB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·</a:t>
            </a:r>
            <a:r>
              <a:rPr lang="zh-CN" altLang="en-US" sz="2540">
                <a:solidFill>
                  <a:srgbClr val="FEDEB0"/>
                </a:solidFill>
                <a:ea typeface="楷体" panose="02010609060101010101" pitchFamily="49" charset="-122"/>
              </a:rPr>
              <a:t>昆德拉</a:t>
            </a:r>
            <a:r>
              <a:rPr lang="en-US" altLang="zh-CN" sz="2540">
                <a:solidFill>
                  <a:srgbClr val="FEDEB0"/>
                </a:solidFill>
                <a:ea typeface="楷体" panose="02010609060101010101" pitchFamily="49" charset="-122"/>
              </a:rPr>
              <a:t>《</a:t>
            </a:r>
            <a:r>
              <a:rPr lang="zh-CN" altLang="en-US" sz="2540">
                <a:solidFill>
                  <a:srgbClr val="FEDEB0"/>
                </a:solidFill>
                <a:ea typeface="楷体" panose="02010609060101010101" pitchFamily="49" charset="-122"/>
              </a:rPr>
              <a:t>生命中不能承受之轻</a:t>
            </a:r>
            <a:r>
              <a:rPr lang="en-US" altLang="zh-CN" sz="2540">
                <a:solidFill>
                  <a:srgbClr val="FEDEB0"/>
                </a:solidFill>
                <a:ea typeface="楷体" panose="02010609060101010101" pitchFamily="49" charset="-122"/>
              </a:rPr>
              <a:t>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707765" y="4580890"/>
            <a:ext cx="186309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轻逸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7CFBD7-0D79-45D3-92EF-5CFD64A72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德国兵：不容忽视的形象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845A30E-37DE-4607-9D1D-CFE26D319D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699792" y="1988840"/>
            <a:ext cx="3528392" cy="41833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6886297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7CFBD7-0D79-45D3-92EF-5CFD64A72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德国兵：不容忽视的形象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0ECE8D0-E8F3-40D5-B3E9-AB2A034BD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德国兵形象凸显了德军的贪婪</a:t>
            </a:r>
            <a:endParaRPr lang="en-US" altLang="zh-CN" dirty="0"/>
          </a:p>
          <a:p>
            <a:r>
              <a:rPr lang="zh-CN" altLang="en-US" dirty="0"/>
              <a:t>德国兵形象暗示了战争的残酷</a:t>
            </a:r>
            <a:endParaRPr lang="en-US" altLang="zh-CN" dirty="0"/>
          </a:p>
          <a:p>
            <a:r>
              <a:rPr lang="zh-CN" altLang="en-US" dirty="0"/>
              <a:t>德国兵形象点出了林子的生机</a:t>
            </a:r>
            <a:endParaRPr lang="en-US" altLang="zh-CN" dirty="0"/>
          </a:p>
          <a:p>
            <a:r>
              <a:rPr lang="zh-CN" altLang="en-US" dirty="0"/>
              <a:t>德国兵形象揭示了小说的主题</a:t>
            </a:r>
            <a:endParaRPr lang="en-US" altLang="zh-CN" dirty="0"/>
          </a:p>
          <a:p>
            <a:r>
              <a:rPr lang="zh-CN" altLang="en-US" dirty="0"/>
              <a:t>德国兵形象透露了厌战的情感</a:t>
            </a:r>
          </a:p>
        </p:txBody>
      </p:sp>
    </p:spTree>
    <p:extLst>
      <p:ext uri="{BB962C8B-B14F-4D97-AF65-F5344CB8AC3E}">
        <p14:creationId xmlns:p14="http://schemas.microsoft.com/office/powerpoint/2010/main" val="1535890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913765"/>
            <a:ext cx="8540750" cy="4953635"/>
          </a:xfrm>
        </p:spPr>
        <p:txBody>
          <a:bodyPr/>
          <a:lstStyle/>
          <a:p>
            <a:pPr marL="0" indent="0">
              <a:buNone/>
            </a:pP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</a:rPr>
              <a:t>《牲畜林》中，从环境看，除了朱阿外，为何生机勃勃的牲畜林中出现的都是些年老体弱、相对弱势的老人小孩呢？那些年富力强的人他们去了哪？</a:t>
            </a:r>
          </a:p>
          <a:p>
            <a:pPr marL="0" indent="0">
              <a:buNone/>
            </a:pP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913765"/>
            <a:ext cx="8540750" cy="4953635"/>
          </a:xfrm>
        </p:spPr>
        <p:txBody>
          <a:bodyPr/>
          <a:lstStyle/>
          <a:p>
            <a:pPr marL="0" indent="0">
              <a:buNone/>
            </a:pP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endParaRPr lang="zh-CN" altLang="en-US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buNone/>
            </a:pP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</a:rPr>
              <a:t>从情感看，由于自己枪法差，按理朱阿在解救了自己的</a:t>
            </a: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</a:rPr>
              <a:t>花大姐</a:t>
            </a: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</a:rPr>
              <a:t>后，应该逃遁才是，他为何还执意射杀德国兵呢？从理智来看，最蹩脚的射手怎么会是全村最伟大的游击队员呢？朱阿究竟伟大在何处？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070" y="116840"/>
            <a:ext cx="8540750" cy="585724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从情感看，由于自己枪法差，按理朱阿在解救了自己的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花大姐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后，应该逃遁才是，他为何还执意射杀德国兵呢？从理智来看，最蹩脚的射手怎么会是全村最伟大的游击队员呢？朱阿究竟伟大在何处？</a:t>
            </a: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作者这么写，就表现了朱阿的一种大义，让朱阿由“小我”逐渐走向“大我”。而作为文学形象，读者可从朱阿的变化中，看出千千万万个类似朱阿的人的心路历程和成长过程。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>
                    <a:lumMod val="60000"/>
                    <a:lumOff val="4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朱阿的伟大不在于枪法的高低而在于奋起抗争。一个懦弱的人、无用的人，都奋起抵抗了，更不用说其他比他更厉害的人，这也就蕴含着正义必胜，邪恶必亡的道理。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/>
          <p:cNvSpPr>
            <a:spLocks noGrp="1" noRot="1"/>
          </p:cNvSpPr>
          <p:nvPr>
            <p:ph idx="1"/>
          </p:nvPr>
        </p:nvSpPr>
        <p:spPr>
          <a:xfrm>
            <a:off x="0" y="260350"/>
            <a:ext cx="8964613" cy="6408738"/>
          </a:xfrm>
        </p:spPr>
        <p:txBody>
          <a:bodyPr anchor="t"/>
          <a:lstStyle/>
          <a:p>
            <a:r>
              <a:rPr lang="en-US" altLang="zh-CN" b="1"/>
              <a:t>         </a:t>
            </a:r>
            <a:r>
              <a:rPr lang="zh-CN" altLang="en-US" sz="3600" b="1"/>
              <a:t>作家把最后的任务交给一只凶恶的野猫，让野猫和鬼子在打斗中坠下石崖，有什么用意呢？</a:t>
            </a:r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  </a:t>
            </a:r>
            <a:r>
              <a:rPr lang="en-US" altLang="zh-CN" sz="40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/>
          <p:cNvSpPr>
            <a:spLocks noGrp="1" noRot="1"/>
          </p:cNvSpPr>
          <p:nvPr>
            <p:ph idx="1"/>
          </p:nvPr>
        </p:nvSpPr>
        <p:spPr>
          <a:xfrm>
            <a:off x="0" y="260350"/>
            <a:ext cx="8964613" cy="6408738"/>
          </a:xfrm>
        </p:spPr>
        <p:txBody>
          <a:bodyPr anchor="t"/>
          <a:lstStyle/>
          <a:p>
            <a:r>
              <a:rPr lang="en-US" altLang="zh-CN" b="1"/>
              <a:t>         </a:t>
            </a:r>
            <a:r>
              <a:rPr lang="zh-CN" altLang="en-US" sz="3600" b="1"/>
              <a:t>作家把最后的任务交给一只凶恶的野猫，让野猫和鬼子在打斗中坠下石崖，有什么用意呢？</a:t>
            </a:r>
            <a:endParaRPr lang="zh-CN" altLang="en-US" sz="3600" b="1">
              <a:solidFill>
                <a:srgbClr val="0000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    最后的任务交给一只凶恶的野猫</a:t>
            </a:r>
            <a:r>
              <a:rPr lang="en-US" altLang="zh-CN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, </a:t>
            </a:r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它不是牲畜</a:t>
            </a:r>
            <a:r>
              <a:rPr lang="en-US" altLang="zh-CN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, </a:t>
            </a:r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反而算得上是牲畜的敌人</a:t>
            </a:r>
            <a:r>
              <a:rPr lang="en-US" altLang="zh-CN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(</a:t>
            </a:r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专门捕食飞禽</a:t>
            </a:r>
            <a:r>
              <a:rPr lang="en-US" altLang="zh-CN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, </a:t>
            </a:r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有时甚至到村子里偷鸡），</a:t>
            </a:r>
            <a:r>
              <a:rPr lang="en-US" altLang="zh-CN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 </a:t>
            </a:r>
            <a:r>
              <a:rPr lang="zh-CN" altLang="en-US" sz="3600" b="1">
                <a:solidFill>
                  <a:srgbClr val="003300"/>
                </a:solidFill>
                <a:latin typeface="方正大黑简体" pitchFamily="65" charset="-122"/>
                <a:ea typeface="方正大黑简体" pitchFamily="65" charset="-122"/>
              </a:rPr>
              <a:t>它和德国兵在厮打中一起掉下了石崖。</a:t>
            </a:r>
          </a:p>
          <a:p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小说借</a:t>
            </a:r>
            <a:r>
              <a:rPr lang="zh-CN" altLang="en-US" sz="4000" b="1">
                <a:solidFill>
                  <a:srgbClr val="FF0000"/>
                </a:solidFill>
                <a:ea typeface="黑体" panose="02010609060101010101" pitchFamily="2" charset="-122"/>
              </a:rPr>
              <a:t>最后的结局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40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表现了让邪恶与邪恶同归于尽</a:t>
            </a:r>
            <a:r>
              <a:rPr lang="en-US" altLang="zh-CN" sz="40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 </a:t>
            </a:r>
            <a:r>
              <a:rPr lang="zh-CN" altLang="en-US" sz="40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善良的人连手都不要弄脏的理想。</a:t>
            </a:r>
            <a:r>
              <a:rPr lang="en-US" altLang="zh-CN" sz="40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内容占位符 31745"/>
          <p:cNvSpPr>
            <a:spLocks noGrp="1" noRot="1"/>
          </p:cNvSpPr>
          <p:nvPr>
            <p:ph idx="1"/>
          </p:nvPr>
        </p:nvSpPr>
        <p:spPr>
          <a:xfrm>
            <a:off x="-215900" y="981075"/>
            <a:ext cx="9396413" cy="4510088"/>
          </a:xfrm>
        </p:spPr>
        <p:txBody>
          <a:bodyPr wrap="square" lIns="91440" tIns="45720" rIns="91440" bIns="45720"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40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en-US" altLang="zh-CN" sz="4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4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牲畜林</a:t>
            </a:r>
            <a:r>
              <a:rPr lang="en-US" altLang="zh-CN" sz="4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4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是反法西斯战争的题材，面对战争，小说没有把它写成为一个悲剧，而是选择了牲畜林这一意象来结构全篇，牲畜林是一个特殊的所在，仿佛与战争隔绝，树林和牲畜们仍然生机勃勃，没有对战争的恐惧。</a:t>
            </a:r>
            <a:r>
              <a:rPr lang="zh-CN" altLang="en-US" sz="40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正是这最</a:t>
            </a:r>
            <a:r>
              <a:rPr lang="zh-CN" altLang="en-US" sz="4000" b="1" u="sng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自然的生命力</a:t>
            </a:r>
            <a:r>
              <a:rPr lang="zh-CN" altLang="en-US" sz="40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，给人以生活的希望，这希望，则是</a:t>
            </a:r>
            <a:r>
              <a:rPr lang="zh-CN" altLang="en-US" sz="4000" b="1" u="sng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杀死战争</a:t>
            </a:r>
            <a:r>
              <a:rPr lang="zh-CN" altLang="en-US" sz="40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这个妖魔的基础。</a:t>
            </a:r>
            <a:r>
              <a:rPr lang="zh-CN" altLang="en-US" sz="4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这就是小说主题的所在：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表现了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人们战胜法西斯的乐观精神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43010" name="矩形 31746">
            <a:hlinkClick r:id="" action="ppaction://noaction"/>
          </p:cNvPr>
          <p:cNvSpPr>
            <a:spLocks noTextEdit="1"/>
          </p:cNvSpPr>
          <p:nvPr/>
        </p:nvSpPr>
        <p:spPr>
          <a:xfrm>
            <a:off x="323850" y="188913"/>
            <a:ext cx="2952750" cy="6921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2968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99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小说主旨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be520f2-6742-4ffe-b4cb-3171e82f71af}"/>
</p:tagLst>
</file>

<file path=ppt/theme/theme1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1835</Words>
  <Application>Microsoft Office PowerPoint</Application>
  <PresentationFormat>全屏显示(4:3)</PresentationFormat>
  <Paragraphs>117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47" baseType="lpstr">
      <vt:lpstr>方正大黑简体</vt:lpstr>
      <vt:lpstr>方正楷体简体</vt:lpstr>
      <vt:lpstr>黑体</vt:lpstr>
      <vt:lpstr>华文新魏</vt:lpstr>
      <vt:lpstr>华文行楷</vt:lpstr>
      <vt:lpstr>华文中宋</vt:lpstr>
      <vt:lpstr>楷体</vt:lpstr>
      <vt:lpstr>隶书</vt:lpstr>
      <vt:lpstr>宋体</vt:lpstr>
      <vt:lpstr>Arial</vt:lpstr>
      <vt:lpstr>Calibri</vt:lpstr>
      <vt:lpstr>Times New Roman</vt:lpstr>
      <vt:lpstr>Wingdings</vt:lpstr>
      <vt:lpstr>古瓶荷花</vt:lpstr>
      <vt:lpstr>Office 主题</vt:lpstr>
      <vt:lpstr>PowerPoint 演示文稿</vt:lpstr>
      <vt:lpstr>PowerPoint 演示文稿</vt:lpstr>
      <vt:lpstr>伊塔洛·卡尔维诺 （ItaloCalvino.1923-1985）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</vt:lpstr>
      <vt:lpstr>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德国兵：不容忽视的形象</vt:lpstr>
      <vt:lpstr>德国兵：不容忽视的形象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梁 浩蕾</cp:lastModifiedBy>
  <cp:revision>41</cp:revision>
  <cp:lastPrinted>2020-10-19T19:20:00Z</cp:lastPrinted>
  <dcterms:created xsi:type="dcterms:W3CDTF">2020-10-19T19:20:00Z</dcterms:created>
  <dcterms:modified xsi:type="dcterms:W3CDTF">2021-06-12T05:55:19Z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3595758EECD444078F5517AB5E69E3A8</vt:lpwstr>
  </property>
  <property fmtid="{D5CDD505-2E9C-101B-9397-08002B2CF9AE}" pid="7" name="KSOProductBuildVer">
    <vt:lpwstr>2052-11.1.0.10495</vt:lpwstr>
  </property>
</Properties>
</file>