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80" r:id="rId12"/>
    <p:sldId id="265" r:id="rId13"/>
    <p:sldId id="274" r:id="rId14"/>
    <p:sldId id="275" r:id="rId15"/>
    <p:sldId id="266" r:id="rId16"/>
    <p:sldId id="268" r:id="rId17"/>
    <p:sldId id="269" r:id="rId18"/>
    <p:sldId id="270" r:id="rId19"/>
    <p:sldId id="281" r:id="rId20"/>
    <p:sldId id="277" r:id="rId21"/>
    <p:sldId id="271" r:id="rId22"/>
    <p:sldId id="272" r:id="rId23"/>
    <p:sldId id="273" r:id="rId24"/>
    <p:sldId id="278" r:id="rId25"/>
    <p:sldId id="276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15459-40BF-4AEA-B9B3-CE2ABFDC34BE}" type="datetimeFigureOut">
              <a:rPr lang="zh-CN" altLang="en-US" smtClean="0"/>
              <a:pPr/>
              <a:t>2019\6\3 Monday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04DF2D-0F9C-4FD5-9269-9409DCA7FB5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33400"/>
            <a:ext cx="3267075" cy="1809751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438400"/>
            <a:ext cx="3276600" cy="1943101"/>
          </a:xfrm>
          <a:prstGeom prst="rect">
            <a:avLst/>
          </a:prstGeom>
          <a:noFill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609600"/>
            <a:ext cx="2876550" cy="1676400"/>
          </a:xfrm>
          <a:prstGeom prst="rect">
            <a:avLst/>
          </a:prstGeom>
          <a:noFill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2438400"/>
            <a:ext cx="2971800" cy="1905000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>
          <a:xfrm>
            <a:off x="762001" y="4495800"/>
            <a:ext cx="7924799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《</a:t>
            </a:r>
            <a:r>
              <a:rPr lang="zh-CN" altLang="en-US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西游记</a:t>
            </a:r>
            <a:r>
              <a:rPr lang="en-US" altLang="zh-CN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》</a:t>
            </a:r>
            <a:r>
              <a:rPr lang="zh-CN" altLang="en-US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的故事伴随我们成长，“大闹天宫”“三打白骨精”“弼马温”等让我们记忆犹新。你知道该故事的历史根据是什么吗？</a:t>
            </a:r>
            <a:endParaRPr lang="zh-CN" altLang="en-US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14400" y="1371600"/>
            <a:ext cx="7141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人教版七年级历史下册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14653" y="3505200"/>
            <a:ext cx="644599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</a:t>
            </a:r>
            <a:r>
              <a:rPr lang="en-US" altLang="zh-C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4</a:t>
            </a:r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  </a:t>
            </a:r>
            <a:endParaRPr lang="en-US" altLang="zh-CN" sz="54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唐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朝的中外文化交流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1905000"/>
            <a:ext cx="7924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000" b="1" dirty="0" smtClean="0"/>
              <a:t>1</a:t>
            </a:r>
            <a:r>
              <a:rPr lang="zh-CN" altLang="en-US" sz="4000" b="1" dirty="0" smtClean="0"/>
              <a:t>．知道遣唐使的含义，认识唐朝文化对日本的影响； 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2</a:t>
            </a:r>
            <a:r>
              <a:rPr lang="zh-CN" altLang="en-US" sz="4000" b="1" dirty="0" smtClean="0"/>
              <a:t>．知道鉴真东渡的具体历史史实及其影响。 </a:t>
            </a:r>
            <a:endParaRPr lang="en-US" altLang="zh-CN" sz="4000" b="1" dirty="0" smtClean="0"/>
          </a:p>
          <a:p>
            <a:r>
              <a:rPr lang="en-US" altLang="zh-CN" sz="4000" b="1" dirty="0" smtClean="0"/>
              <a:t>3</a:t>
            </a:r>
            <a:r>
              <a:rPr lang="en-US" altLang="zh-CN" sz="4000" b="1" dirty="0" smtClean="0"/>
              <a:t>.</a:t>
            </a:r>
            <a:r>
              <a:rPr lang="zh-CN" altLang="en-US" sz="4000" b="1" dirty="0" smtClean="0"/>
              <a:t>知道玄奘西行的时间和贡献，唐朝时中外文化频繁交往的主要原因。</a:t>
            </a:r>
            <a:endParaRPr lang="zh-CN" altLang="en-US" sz="4000" b="1" dirty="0"/>
          </a:p>
        </p:txBody>
      </p:sp>
      <p:sp>
        <p:nvSpPr>
          <p:cNvPr id="3" name="矩形 2"/>
          <p:cNvSpPr/>
          <p:nvPr/>
        </p:nvSpPr>
        <p:spPr>
          <a:xfrm>
            <a:off x="2667000" y="60960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学习目标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0600" y="3124200"/>
            <a:ext cx="634019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4800" b="1" dirty="0" smtClean="0"/>
              <a:t>一</a:t>
            </a:r>
            <a:r>
              <a:rPr lang="zh-CN" altLang="en-US" sz="4800" b="1" dirty="0" smtClean="0"/>
              <a:t>、</a:t>
            </a:r>
            <a:r>
              <a:rPr lang="zh-CN" altLang="zh-CN" sz="4800" b="1" dirty="0" smtClean="0"/>
              <a:t>遣</a:t>
            </a:r>
            <a:r>
              <a:rPr lang="zh-CN" altLang="zh-CN" sz="4800" b="1" dirty="0" smtClean="0"/>
              <a:t>唐使和鉴真东渡</a:t>
            </a:r>
            <a:endParaRPr lang="zh-CN" altLang="en-US" sz="4800" b="1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685800"/>
            <a:ext cx="2809875" cy="2105026"/>
          </a:xfrm>
          <a:prstGeom prst="rect">
            <a:avLst/>
          </a:prstGeom>
          <a:noFill/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533400"/>
            <a:ext cx="2486025" cy="2381250"/>
          </a:xfrm>
          <a:prstGeom prst="rect">
            <a:avLst/>
          </a:prstGeom>
          <a:noFill/>
        </p:spPr>
      </p:pic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7400" y="4114800"/>
            <a:ext cx="2047875" cy="2124075"/>
          </a:xfrm>
          <a:prstGeom prst="rect">
            <a:avLst/>
          </a:prstGeom>
          <a:noFill/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4114800"/>
            <a:ext cx="2676525" cy="2219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609600"/>
            <a:ext cx="7391400" cy="5543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990600"/>
            <a:ext cx="79248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4400" b="1" dirty="0" smtClean="0"/>
              <a:t>唐朝时期</a:t>
            </a:r>
            <a:r>
              <a:rPr lang="en-US" altLang="zh-CN" sz="4400" b="1" dirty="0" smtClean="0"/>
              <a:t>,</a:t>
            </a:r>
            <a:r>
              <a:rPr lang="zh-CN" altLang="zh-CN" sz="4400" b="1" dirty="0" smtClean="0"/>
              <a:t>中国和日本的交流非常频繁。当时日本派遣使节来到中国</a:t>
            </a:r>
            <a:r>
              <a:rPr lang="en-US" altLang="zh-CN" sz="4400" b="1" dirty="0" smtClean="0"/>
              <a:t>,</a:t>
            </a:r>
            <a:r>
              <a:rPr lang="zh-CN" altLang="zh-CN" sz="4400" b="1" dirty="0" smtClean="0"/>
              <a:t>这批使者称为什么</a:t>
            </a:r>
            <a:r>
              <a:rPr lang="en-US" altLang="zh-CN" sz="4400" b="1" dirty="0" smtClean="0"/>
              <a:t>?</a:t>
            </a:r>
            <a:r>
              <a:rPr lang="zh-CN" altLang="zh-CN" sz="4400" b="1" dirty="0" smtClean="0"/>
              <a:t>他们来到中国的目的是什么</a:t>
            </a:r>
            <a:r>
              <a:rPr lang="en-US" altLang="zh-CN" sz="4400" b="1" dirty="0" smtClean="0"/>
              <a:t>?</a:t>
            </a:r>
            <a:endParaRPr lang="zh-CN" altLang="zh-CN" sz="44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685800" y="4495800"/>
            <a:ext cx="7696338" cy="76944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lvl="0"/>
            <a:r>
              <a:rPr lang="zh-CN" altLang="zh-CN" sz="4400" b="1" dirty="0" smtClean="0">
                <a:solidFill>
                  <a:prstClr val="black"/>
                </a:solidFill>
              </a:rPr>
              <a:t>遣唐使</a:t>
            </a:r>
            <a:r>
              <a:rPr lang="en-US" altLang="zh-CN" sz="4400" b="1" dirty="0" smtClean="0">
                <a:solidFill>
                  <a:prstClr val="black"/>
                </a:solidFill>
              </a:rPr>
              <a:t>;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学习中国的先进文化。</a:t>
            </a:r>
            <a:endParaRPr lang="zh-CN" altLang="zh-CN" sz="44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67200" y="167640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6000" b="1" dirty="0" smtClean="0">
                <a:solidFill>
                  <a:srgbClr val="663300"/>
                </a:solidFill>
                <a:latin typeface="隶书"/>
                <a:ea typeface="隶书"/>
                <a:cs typeface="隶书"/>
              </a:rPr>
              <a:t>遣唐使是日本政府派遣到唐朝学习交流的使团。</a:t>
            </a:r>
            <a:endParaRPr lang="zh-CN" altLang="en-US" sz="60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762000"/>
            <a:ext cx="3038475" cy="1952625"/>
          </a:xfrm>
          <a:prstGeom prst="rect">
            <a:avLst/>
          </a:prstGeom>
          <a:noFill/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352800"/>
            <a:ext cx="3435383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2000" y="381000"/>
            <a:ext cx="41456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4400" b="1" dirty="0" smtClean="0"/>
              <a:t>日本的和同开珎</a:t>
            </a:r>
            <a:endParaRPr lang="zh-CN" altLang="zh-CN" sz="4400" b="1" dirty="0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295400"/>
            <a:ext cx="3283395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676400"/>
            <a:ext cx="283248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762000" y="4572000"/>
            <a:ext cx="73914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1970</a:t>
            </a:r>
            <a:r>
              <a:rPr lang="zh-CN" altLang="zh-CN" sz="2800" b="1" dirty="0" smtClean="0"/>
              <a:t>年西安南郊出土了两瓮唐代文物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其中有</a:t>
            </a:r>
            <a:r>
              <a:rPr lang="en-US" altLang="zh-CN" sz="2800" b="1" dirty="0" smtClean="0"/>
              <a:t>5</a:t>
            </a:r>
            <a:r>
              <a:rPr lang="zh-CN" altLang="zh-CN" sz="2800" b="1" dirty="0" smtClean="0"/>
              <a:t>枚日本银币。郭沫若考证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此币铸于</a:t>
            </a:r>
            <a:r>
              <a:rPr lang="en-US" altLang="zh-CN" sz="2800" b="1" dirty="0" smtClean="0"/>
              <a:t>708</a:t>
            </a:r>
            <a:r>
              <a:rPr lang="zh-CN" altLang="zh-CN" sz="2800" b="1" dirty="0" smtClean="0"/>
              <a:t>年</a:t>
            </a:r>
            <a:r>
              <a:rPr lang="en-US" altLang="zh-CN" sz="2800" b="1" dirty="0" smtClean="0"/>
              <a:t>(</a:t>
            </a:r>
            <a:r>
              <a:rPr lang="zh-CN" altLang="zh-CN" sz="2800" b="1" dirty="0" smtClean="0"/>
              <a:t>日本元明天皇和同元年</a:t>
            </a:r>
            <a:r>
              <a:rPr lang="en-US" altLang="zh-CN" sz="2800" b="1" dirty="0" smtClean="0"/>
              <a:t>),</a:t>
            </a:r>
            <a:r>
              <a:rPr lang="zh-CN" altLang="zh-CN" sz="2800" b="1" dirty="0" smtClean="0"/>
              <a:t>然后由遣唐使团作为礼物带到中国。这是中日交往的见证。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838200"/>
            <a:ext cx="7772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 smtClean="0"/>
              <a:t>议一议：</a:t>
            </a:r>
            <a:r>
              <a:rPr lang="zh-CN" altLang="zh-CN" sz="4000" b="1" dirty="0" smtClean="0"/>
              <a:t>派</a:t>
            </a:r>
            <a:r>
              <a:rPr lang="zh-CN" altLang="zh-CN" sz="4000" b="1" dirty="0" smtClean="0"/>
              <a:t>遣唐使来华对于日本的影响</a:t>
            </a:r>
            <a:r>
              <a:rPr lang="en-US" altLang="zh-CN" sz="4000" b="1" dirty="0" smtClean="0"/>
              <a:t>?</a:t>
            </a:r>
            <a:endParaRPr lang="zh-CN" altLang="zh-CN" sz="40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685800" y="2819400"/>
            <a:ext cx="7696200" cy="255454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zh-CN" sz="4000" b="1" dirty="0" smtClean="0"/>
              <a:t>他们把唐朝先进的制度、天文历法、文字、典籍、书法艺术、建筑技术等传回日本</a:t>
            </a:r>
            <a:r>
              <a:rPr lang="en-US" altLang="zh-CN" sz="4000" b="1" dirty="0" smtClean="0"/>
              <a:t>,</a:t>
            </a:r>
            <a:r>
              <a:rPr lang="zh-CN" altLang="zh-CN" sz="4000" b="1" dirty="0" smtClean="0"/>
              <a:t>对日本社会的发展产生了深远的影响。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914400"/>
            <a:ext cx="3442689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1143000"/>
            <a:ext cx="405949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609600" y="3581400"/>
            <a:ext cx="78486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dirty="0" smtClean="0"/>
              <a:t>日本是一个岛国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在唐朝时期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中日的交往需要克服困难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历史上就有一个中日文化交流的使者在双目失明的情况下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六次东渡</a:t>
            </a:r>
            <a:r>
              <a:rPr lang="en-US" altLang="zh-CN" sz="2800" b="1" dirty="0" smtClean="0"/>
              <a:t>,</a:t>
            </a:r>
            <a:r>
              <a:rPr lang="zh-CN" altLang="zh-CN" sz="2800" b="1" dirty="0" smtClean="0"/>
              <a:t>最终到达日本。这位交流使者是谁呢</a:t>
            </a:r>
            <a:r>
              <a:rPr lang="en-US" altLang="zh-CN" sz="2800" b="1" dirty="0" smtClean="0"/>
              <a:t>?</a:t>
            </a:r>
            <a:endParaRPr lang="zh-CN" altLang="zh-CN" sz="2800" b="1" dirty="0"/>
          </a:p>
        </p:txBody>
      </p:sp>
      <p:sp>
        <p:nvSpPr>
          <p:cNvPr id="5" name="矩形 4"/>
          <p:cNvSpPr/>
          <p:nvPr/>
        </p:nvSpPr>
        <p:spPr>
          <a:xfrm>
            <a:off x="4343400" y="4953000"/>
            <a:ext cx="245131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鉴真</a:t>
            </a:r>
            <a:endParaRPr lang="zh-CN" altLang="en-US" sz="8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1679" y="457200"/>
            <a:ext cx="22429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人物介绍</a:t>
            </a:r>
            <a:endParaRPr lang="zh-CN" altLang="en-US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3886200" y="1348800"/>
            <a:ext cx="4343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鉴真</a:t>
            </a:r>
            <a:r>
              <a:rPr lang="en-US" altLang="zh-CN" sz="3200" b="1" dirty="0" smtClean="0"/>
              <a:t>(688~763)</a:t>
            </a:r>
            <a:r>
              <a:rPr lang="zh-CN" altLang="en-US" sz="3200" b="1" dirty="0" smtClean="0"/>
              <a:t>，日文又称鉴真</a:t>
            </a:r>
            <a:r>
              <a:rPr lang="en-US" altLang="zh-CN" sz="3200" b="1" dirty="0" smtClean="0"/>
              <a:t>(</a:t>
            </a:r>
            <a:r>
              <a:rPr lang="ja-JP" altLang="en-US" sz="3200" b="1" dirty="0" smtClean="0"/>
              <a:t>がんじん</a:t>
            </a:r>
            <a:r>
              <a:rPr lang="en-US" altLang="ja-JP" sz="3200" b="1" dirty="0" smtClean="0"/>
              <a:t>)</a:t>
            </a:r>
            <a:r>
              <a:rPr lang="ja-JP" altLang="en-US" sz="3200" b="1" dirty="0" smtClean="0"/>
              <a:t>，</a:t>
            </a:r>
            <a:r>
              <a:rPr lang="zh-CN" altLang="en-US" sz="3200" b="1" dirty="0" smtClean="0"/>
              <a:t>中国唐朝僧人，江苏扬州江阳县人，律宗南山宗传人，日本佛教律宗开山祖师，著名医学家。日本人民称鉴真为“天平之甍”，意为他的成就足以代表天平时代文化的屋脊</a:t>
            </a:r>
            <a:r>
              <a:rPr lang="en-US" altLang="zh-CN" sz="3200" b="1" dirty="0" smtClean="0"/>
              <a:t>(</a:t>
            </a:r>
            <a:r>
              <a:rPr lang="zh-CN" altLang="en-US" sz="3200" b="1" dirty="0" smtClean="0"/>
              <a:t>意为高峰</a:t>
            </a:r>
            <a:r>
              <a:rPr lang="en-US" altLang="zh-CN" sz="3200" b="1" dirty="0" smtClean="0"/>
              <a:t>)</a:t>
            </a:r>
            <a:r>
              <a:rPr lang="zh-CN" altLang="en-US" sz="3200" b="1" dirty="0" smtClean="0"/>
              <a:t>。</a:t>
            </a:r>
            <a:endParaRPr lang="zh-CN" altLang="en-US" sz="3200" b="1" dirty="0"/>
          </a:p>
        </p:txBody>
      </p:sp>
      <p:pic>
        <p:nvPicPr>
          <p:cNvPr id="4" name="Picture 2" descr="鉴真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828800"/>
            <a:ext cx="2632363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838200"/>
            <a:ext cx="75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b="1" dirty="0" smtClean="0"/>
              <a:t>想一想：</a:t>
            </a:r>
            <a:r>
              <a:rPr lang="zh-CN" altLang="zh-CN" sz="4000" b="1" dirty="0" smtClean="0"/>
              <a:t>鉴</a:t>
            </a:r>
            <a:r>
              <a:rPr lang="zh-CN" altLang="zh-CN" sz="4000" b="1" dirty="0" smtClean="0"/>
              <a:t>真东渡对日本的有怎样的影响</a:t>
            </a:r>
            <a:r>
              <a:rPr lang="en-US" altLang="zh-CN" sz="4000" b="1" dirty="0" smtClean="0"/>
              <a:t>?</a:t>
            </a:r>
            <a:endParaRPr lang="zh-CN" altLang="zh-CN" sz="40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685800" y="2967335"/>
            <a:ext cx="7620000" cy="280076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/>
            <a:r>
              <a:rPr lang="zh-CN" altLang="zh-CN" sz="4400" b="1" dirty="0" smtClean="0">
                <a:solidFill>
                  <a:prstClr val="black"/>
                </a:solidFill>
              </a:rPr>
              <a:t>他在日本传授佛经</a:t>
            </a:r>
            <a:r>
              <a:rPr lang="en-US" altLang="zh-CN" sz="4400" b="1" dirty="0" smtClean="0">
                <a:solidFill>
                  <a:prstClr val="black"/>
                </a:solidFill>
              </a:rPr>
              <a:t>,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还传播中国的医药、文学、书法、建筑、绘画等</a:t>
            </a:r>
            <a:r>
              <a:rPr lang="en-US" altLang="zh-CN" sz="4400" b="1" dirty="0" smtClean="0">
                <a:solidFill>
                  <a:prstClr val="black"/>
                </a:solidFill>
              </a:rPr>
              <a:t>,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为中日文化交流作出了卓越的贡献。</a:t>
            </a:r>
            <a:endParaRPr lang="zh-CN" altLang="zh-CN" sz="44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209800" y="5873750"/>
            <a:ext cx="1981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</a:rPr>
              <a:t>日本文字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828800" y="609600"/>
            <a:ext cx="2495550" cy="51657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127000" dir="3187806" algn="ctr" rotWithShape="0">
              <a:schemeClr val="tx1"/>
            </a:outerShdw>
          </a:effectLst>
        </p:spPr>
        <p:txBody>
          <a:bodyPr vert="eaVert"/>
          <a:lstStyle/>
          <a:p>
            <a:pPr algn="ctr" eaLnBrk="0" hangingPunct="0"/>
            <a:r>
              <a:rPr lang="zh-CN" altLang="en-US" sz="4400" b="1" dirty="0">
                <a:solidFill>
                  <a:srgbClr val="000000"/>
                </a:solidFill>
                <a:latin typeface="楷体_GB2312"/>
                <a:ea typeface="楷体_GB2312"/>
                <a:cs typeface="楷体_GB2312"/>
              </a:rPr>
              <a:t>ぁ ぃ ぅ ぇ ぉ か</a:t>
            </a:r>
          </a:p>
          <a:p>
            <a:pPr algn="ctr" eaLnBrk="0" hangingPunct="0"/>
            <a:endParaRPr lang="zh-CN" altLang="en-US" sz="4400" b="1" dirty="0">
              <a:solidFill>
                <a:srgbClr val="000000"/>
              </a:solidFill>
              <a:latin typeface="楷体_GB2312"/>
              <a:ea typeface="楷体_GB2312"/>
              <a:cs typeface="楷体_GB2312"/>
            </a:endParaRPr>
          </a:p>
          <a:p>
            <a:pPr algn="ctr" eaLnBrk="0" hangingPunct="0"/>
            <a:r>
              <a:rPr lang="zh-CN" altLang="en-US" sz="4400" b="1" dirty="0">
                <a:solidFill>
                  <a:srgbClr val="000000"/>
                </a:solidFill>
                <a:latin typeface="楷体_GB2312"/>
                <a:ea typeface="楷体_GB2312"/>
                <a:cs typeface="楷体_GB2312"/>
              </a:rPr>
              <a:t>ァ ィ ェ ク コ シ</a:t>
            </a:r>
            <a:r>
              <a:rPr lang="zh-CN" altLang="en-US" sz="3200" b="1" dirty="0">
                <a:latin typeface="楷体_GB2312"/>
                <a:ea typeface="楷体_GB2312"/>
                <a:cs typeface="楷体_GB2312"/>
              </a:rPr>
              <a:t> </a:t>
            </a:r>
            <a:endParaRPr lang="zh-CN" altLang="en-US" sz="3200" b="1" dirty="0">
              <a:latin typeface="华文行楷"/>
              <a:ea typeface="华文行楷"/>
              <a:cs typeface="华文行楷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587875" y="631825"/>
            <a:ext cx="2574925" cy="51657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dist="127000" dir="3187806" algn="ctr" rotWithShape="0">
              <a:schemeClr val="tx1"/>
            </a:outerShdw>
          </a:effectLst>
        </p:spPr>
        <p:txBody>
          <a:bodyPr vert="eaVert"/>
          <a:lstStyle/>
          <a:p>
            <a:pPr algn="ctr" eaLnBrk="0" hangingPunct="0"/>
            <a:r>
              <a:rPr lang="zh-CN" altLang="en-US" sz="4400" dirty="0">
                <a:solidFill>
                  <a:srgbClr val="000000"/>
                </a:solidFill>
                <a:latin typeface="Times New Roman" pitchFamily="18" charset="0"/>
                <a:ea typeface="华文行楷"/>
                <a:cs typeface="华文行楷"/>
              </a:rPr>
              <a:t>安 以 宇 衣 於 加</a:t>
            </a:r>
          </a:p>
          <a:p>
            <a:pPr algn="ctr" eaLnBrk="0" hangingPunct="0"/>
            <a:endParaRPr lang="zh-CN" altLang="en-US" sz="4400" dirty="0">
              <a:solidFill>
                <a:srgbClr val="000000"/>
              </a:solidFill>
              <a:latin typeface="Times New Roman" pitchFamily="18" charset="0"/>
              <a:ea typeface="华文行楷"/>
              <a:cs typeface="华文行楷"/>
            </a:endParaRPr>
          </a:p>
          <a:p>
            <a:pPr algn="ctr" eaLnBrk="0" hangingPunct="0"/>
            <a:r>
              <a:rPr lang="zh-CN" altLang="en-US" sz="4400" dirty="0">
                <a:solidFill>
                  <a:srgbClr val="000000"/>
                </a:solidFill>
                <a:latin typeface="Times New Roman" pitchFamily="18" charset="0"/>
                <a:ea typeface="华文行楷"/>
                <a:cs typeface="华文行楷"/>
              </a:rPr>
              <a:t>阿 伊 江 久 己 之</a:t>
            </a:r>
            <a:r>
              <a:rPr lang="zh-CN" altLang="en-US" dirty="0">
                <a:latin typeface="Times New Roman" pitchFamily="18" charset="0"/>
                <a:ea typeface="华文行楷"/>
                <a:cs typeface="华文行楷"/>
              </a:rPr>
              <a:t> </a:t>
            </a:r>
            <a:endParaRPr lang="zh-CN" altLang="en-US" dirty="0">
              <a:latin typeface="Times New Roman" pitchFamily="18" charset="0"/>
            </a:endParaRPr>
          </a:p>
          <a:p>
            <a:pPr algn="just" eaLnBrk="0" hangingPunct="0"/>
            <a:endParaRPr lang="zh-CN" altLang="en-US" sz="3200" dirty="0">
              <a:latin typeface="Times New Roman" pitchFamily="18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4953000" y="5873750"/>
            <a:ext cx="2057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Times New Roman" pitchFamily="18" charset="0"/>
              </a:rPr>
              <a:t>中国文字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903788" y="5791200"/>
            <a:ext cx="4240212" cy="5794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D60093"/>
                </a:solidFill>
                <a:latin typeface="黑体" pitchFamily="49" charset="-122"/>
                <a:ea typeface="黑体" pitchFamily="49" charset="-122"/>
              </a:rPr>
              <a:t>日本平城京平面图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 l="24010" t="7465" r="6902" b="7465"/>
          <a:stretch>
            <a:fillRect/>
          </a:stretch>
        </p:blipFill>
        <p:spPr bwMode="auto">
          <a:xfrm>
            <a:off x="228600" y="381000"/>
            <a:ext cx="4267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 b="4332"/>
          <a:stretch>
            <a:fillRect/>
          </a:stretch>
        </p:blipFill>
        <p:spPr bwMode="auto">
          <a:xfrm>
            <a:off x="4648200" y="381000"/>
            <a:ext cx="4267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85800" y="5791200"/>
            <a:ext cx="37338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D60093"/>
                </a:solidFill>
                <a:latin typeface="黑体" pitchFamily="49" charset="-122"/>
                <a:ea typeface="黑体" pitchFamily="49" charset="-122"/>
              </a:rPr>
              <a:t>唐朝长安城平面图</a:t>
            </a:r>
          </a:p>
          <a:p>
            <a:pPr>
              <a:spcBef>
                <a:spcPct val="50000"/>
              </a:spcBef>
            </a:pPr>
            <a:endParaRPr lang="zh-CN" altLang="en-US" sz="3200" b="1">
              <a:solidFill>
                <a:srgbClr val="D60093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1600" y="2971800"/>
            <a:ext cx="64171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5400" b="1" dirty="0" smtClean="0"/>
              <a:t>二</a:t>
            </a:r>
            <a:r>
              <a:rPr lang="zh-CN" altLang="en-US" sz="5400" b="1" dirty="0" smtClean="0"/>
              <a:t>、</a:t>
            </a:r>
            <a:r>
              <a:rPr lang="zh-CN" altLang="zh-CN" sz="5400" b="1" dirty="0" smtClean="0"/>
              <a:t>唐</a:t>
            </a:r>
            <a:r>
              <a:rPr lang="zh-CN" altLang="zh-CN" sz="5400" b="1" dirty="0" smtClean="0"/>
              <a:t>与新罗的关</a:t>
            </a:r>
            <a:r>
              <a:rPr lang="zh-CN" altLang="zh-CN" sz="5400" b="1" dirty="0" smtClean="0"/>
              <a:t>系</a:t>
            </a:r>
            <a:endParaRPr lang="zh-CN" altLang="en-US" sz="5400" b="1" dirty="0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4191000"/>
            <a:ext cx="2981325" cy="1981201"/>
          </a:xfrm>
          <a:prstGeom prst="rect">
            <a:avLst/>
          </a:prstGeom>
          <a:noFill/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685800"/>
            <a:ext cx="2981325" cy="1990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i03picsos.sogoucdn.com/75b8c73dc147ce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066800"/>
            <a:ext cx="3864819" cy="4572000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4648200" y="1752600"/>
            <a:ext cx="3733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4000" b="1" dirty="0" smtClean="0"/>
              <a:t>新罗是朝鲜半岛国家之一</a:t>
            </a:r>
            <a:r>
              <a:rPr lang="en-US" altLang="zh-CN" sz="4000" b="1" dirty="0" smtClean="0"/>
              <a:t>,</a:t>
            </a:r>
            <a:r>
              <a:rPr lang="zh-CN" altLang="zh-CN" sz="4000" b="1" dirty="0" smtClean="0"/>
              <a:t>从传说时代起</a:t>
            </a:r>
            <a:r>
              <a:rPr lang="en-US" altLang="zh-CN" sz="4000" b="1" dirty="0" smtClean="0"/>
              <a:t>,</a:t>
            </a:r>
            <a:r>
              <a:rPr lang="zh-CN" altLang="zh-CN" sz="4000" b="1" dirty="0" smtClean="0"/>
              <a:t>立国达</a:t>
            </a:r>
            <a:r>
              <a:rPr lang="en-US" altLang="zh-CN" sz="4000" b="1" dirty="0" smtClean="0"/>
              <a:t>992</a:t>
            </a:r>
            <a:r>
              <a:rPr lang="zh-CN" altLang="zh-CN" sz="4000" b="1" dirty="0" smtClean="0"/>
              <a:t>年。公元</a:t>
            </a:r>
            <a:r>
              <a:rPr lang="en-US" altLang="zh-CN" sz="4000" b="1" dirty="0" smtClean="0"/>
              <a:t>503</a:t>
            </a:r>
            <a:r>
              <a:rPr lang="zh-CN" altLang="zh-CN" sz="4000" b="1" dirty="0" smtClean="0"/>
              <a:t>年开始定国号为</a:t>
            </a:r>
            <a:r>
              <a:rPr lang="en-US" altLang="zh-CN" sz="4000" b="1" dirty="0" smtClean="0"/>
              <a:t>“</a:t>
            </a:r>
            <a:r>
              <a:rPr lang="zh-CN" altLang="zh-CN" sz="4000" b="1" dirty="0" smtClean="0"/>
              <a:t>新罗</a:t>
            </a:r>
            <a:r>
              <a:rPr lang="en-US" altLang="zh-CN" sz="4000" b="1" dirty="0" smtClean="0"/>
              <a:t>”</a:t>
            </a:r>
            <a:r>
              <a:rPr lang="zh-CN" altLang="zh-CN" sz="4000" b="1" dirty="0" smtClean="0"/>
              <a:t>。</a:t>
            </a:r>
            <a:endParaRPr lang="zh-CN" altLang="zh-CN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" y="610136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/>
              <a:t>思考：</a:t>
            </a:r>
            <a:r>
              <a:rPr lang="zh-CN" altLang="zh-CN" sz="3600" b="1" dirty="0" smtClean="0"/>
              <a:t>新</a:t>
            </a:r>
            <a:r>
              <a:rPr lang="zh-CN" altLang="zh-CN" sz="3600" b="1" dirty="0" smtClean="0"/>
              <a:t>罗与唐朝有哪些交往的史实</a:t>
            </a:r>
            <a:r>
              <a:rPr lang="en-US" altLang="zh-CN" sz="3600" b="1" dirty="0" smtClean="0"/>
              <a:t>?</a:t>
            </a:r>
            <a:endParaRPr lang="zh-CN" altLang="zh-CN" sz="3600" b="1" dirty="0" smtClean="0"/>
          </a:p>
          <a:p>
            <a:endParaRPr lang="en-US" altLang="zh-CN" sz="36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609600" y="1524000"/>
            <a:ext cx="7848600" cy="452431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zh-CN" sz="3600" b="1" dirty="0" smtClean="0"/>
              <a:t>派遣使节和大批留学生到唐朝学习中国文化</a:t>
            </a:r>
            <a:r>
              <a:rPr lang="en-US" altLang="zh-CN" sz="3600" b="1" dirty="0" smtClean="0"/>
              <a:t>;</a:t>
            </a:r>
            <a:r>
              <a:rPr lang="zh-CN" altLang="zh-CN" sz="3600" b="1" dirty="0" smtClean="0"/>
              <a:t>许多新罗商人来到中国经商</a:t>
            </a:r>
            <a:r>
              <a:rPr lang="en-US" altLang="zh-CN" sz="3600" b="1" dirty="0" smtClean="0"/>
              <a:t>,</a:t>
            </a:r>
            <a:r>
              <a:rPr lang="zh-CN" altLang="zh-CN" sz="3600" b="1" dirty="0" smtClean="0"/>
              <a:t>新罗物产居唐朝进口首位</a:t>
            </a:r>
            <a:r>
              <a:rPr lang="en-US" altLang="zh-CN" sz="3600" b="1" dirty="0" smtClean="0"/>
              <a:t>;</a:t>
            </a:r>
            <a:r>
              <a:rPr lang="zh-CN" altLang="zh-CN" sz="3600" b="1" dirty="0" smtClean="0"/>
              <a:t>新罗仿唐制建立了政治制度</a:t>
            </a:r>
            <a:r>
              <a:rPr lang="en-US" altLang="zh-CN" sz="3600" b="1" dirty="0" smtClean="0"/>
              <a:t>,</a:t>
            </a:r>
            <a:r>
              <a:rPr lang="zh-CN" altLang="zh-CN" sz="3600" b="1" dirty="0" smtClean="0"/>
              <a:t>采用科举制选拔官吏</a:t>
            </a:r>
            <a:r>
              <a:rPr lang="en-US" altLang="zh-CN" sz="3600" b="1" dirty="0" smtClean="0"/>
              <a:t>;</a:t>
            </a:r>
            <a:r>
              <a:rPr lang="zh-CN" altLang="zh-CN" sz="3600" b="1" dirty="0" smtClean="0"/>
              <a:t>还引入了中国的医学、天文、历算等科技成就</a:t>
            </a:r>
            <a:r>
              <a:rPr lang="en-US" altLang="zh-CN" sz="3600" b="1" dirty="0" smtClean="0"/>
              <a:t>;</a:t>
            </a:r>
            <a:r>
              <a:rPr lang="zh-CN" altLang="zh-CN" sz="3600" b="1" dirty="0" smtClean="0"/>
              <a:t>朝鲜半岛的音乐也传入中国</a:t>
            </a:r>
            <a:r>
              <a:rPr lang="en-US" altLang="zh-CN" sz="3600" b="1" dirty="0" smtClean="0"/>
              <a:t>,</a:t>
            </a:r>
            <a:r>
              <a:rPr lang="zh-CN" altLang="zh-CN" sz="3600" b="1" dirty="0" smtClean="0"/>
              <a:t>不仅在唐朝宫廷演出</a:t>
            </a:r>
            <a:r>
              <a:rPr lang="en-US" altLang="zh-CN" sz="3600" b="1" dirty="0" smtClean="0"/>
              <a:t>,</a:t>
            </a:r>
            <a:r>
              <a:rPr lang="zh-CN" altLang="zh-CN" sz="3600" b="1" dirty="0" smtClean="0"/>
              <a:t>而且广泛流行于民间。</a:t>
            </a:r>
            <a:endParaRPr lang="zh-CN" altLang="zh-CN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828800" y="2590800"/>
            <a:ext cx="526297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6600" b="1" dirty="0" smtClean="0"/>
              <a:t>三</a:t>
            </a:r>
            <a:r>
              <a:rPr lang="zh-CN" altLang="en-US" sz="6600" b="1" dirty="0" smtClean="0"/>
              <a:t>、</a:t>
            </a:r>
            <a:r>
              <a:rPr lang="zh-CN" altLang="zh-CN" sz="6600" b="1" dirty="0" smtClean="0"/>
              <a:t>玄</a:t>
            </a:r>
            <a:r>
              <a:rPr lang="zh-CN" altLang="zh-CN" sz="6600" b="1" dirty="0" smtClean="0"/>
              <a:t>奘西行</a:t>
            </a:r>
            <a:endParaRPr lang="zh-CN" altLang="en-US" sz="6600" b="1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3962400"/>
            <a:ext cx="6696075" cy="2219326"/>
          </a:xfrm>
          <a:prstGeom prst="rect">
            <a:avLst/>
          </a:prstGeom>
          <a:noFill/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533400"/>
            <a:ext cx="2857500" cy="2066925"/>
          </a:xfrm>
          <a:prstGeom prst="rect">
            <a:avLst/>
          </a:prstGeom>
          <a:noFill/>
        </p:spPr>
      </p:pic>
      <p:pic>
        <p:nvPicPr>
          <p:cNvPr id="28678" name="Picture 6" descr="、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533400"/>
            <a:ext cx="20955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181679" y="457200"/>
            <a:ext cx="224292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人物介绍</a:t>
            </a:r>
            <a:endParaRPr lang="zh-CN" altLang="en-US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3124200" y="1295400"/>
            <a:ext cx="533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玄奘（本名陈祎，</a:t>
            </a:r>
            <a:r>
              <a:rPr lang="en-US" altLang="zh-CN" sz="2400" b="1" dirty="0" smtClean="0"/>
              <a:t>602</a:t>
            </a:r>
            <a:r>
              <a:rPr lang="zh-CN" altLang="en-US" sz="2400" b="1" dirty="0" smtClean="0"/>
              <a:t>年</a:t>
            </a:r>
            <a:r>
              <a:rPr lang="en-US" altLang="zh-CN" sz="2400" b="1" dirty="0" smtClean="0"/>
              <a:t>~664</a:t>
            </a:r>
            <a:r>
              <a:rPr lang="zh-CN" altLang="en-US" sz="2400" b="1" dirty="0" smtClean="0"/>
              <a:t>年），洛州缑氏（今河南洛阳偃师市）人￼，其先颍川人￼。唐代著名高僧，法相宗创始人，被尊称为“三藏法师”，后世俗称“唐僧”，与鸠摩罗什、真谛并称为中国佛教三大翻译家。 为探究佛教各派学说分歧，玄奘于贞观元年一人西行五万里，历经艰辛到达印度佛教中心那烂陀寺取真经，前后十七年，遍学了当时大小乘各种学说。公元</a:t>
            </a:r>
            <a:r>
              <a:rPr lang="en-US" altLang="zh-CN" sz="2400" b="1" dirty="0" smtClean="0"/>
              <a:t>645</a:t>
            </a:r>
            <a:r>
              <a:rPr lang="zh-CN" altLang="en-US" sz="2400" b="1" dirty="0" smtClean="0"/>
              <a:t>年玄奘归来一共带回佛舍利</a:t>
            </a:r>
            <a:r>
              <a:rPr lang="en-US" altLang="zh-CN" sz="2400" b="1" dirty="0" smtClean="0"/>
              <a:t>150</a:t>
            </a:r>
            <a:r>
              <a:rPr lang="zh-CN" altLang="en-US" sz="2400" b="1" dirty="0" smtClean="0"/>
              <a:t>粒、佛像</a:t>
            </a:r>
            <a:r>
              <a:rPr lang="en-US" altLang="zh-CN" sz="2400" b="1" dirty="0" smtClean="0"/>
              <a:t>7</a:t>
            </a:r>
            <a:r>
              <a:rPr lang="zh-CN" altLang="en-US" sz="2400" b="1" dirty="0" smtClean="0"/>
              <a:t>尊、经论</a:t>
            </a:r>
            <a:r>
              <a:rPr lang="en-US" altLang="zh-CN" sz="2400" b="1" dirty="0" smtClean="0"/>
              <a:t>657</a:t>
            </a:r>
            <a:r>
              <a:rPr lang="zh-CN" altLang="en-US" sz="2400" b="1" dirty="0" smtClean="0"/>
              <a:t>部，并长期从事翻译佛经的工作。</a:t>
            </a:r>
            <a:endParaRPr lang="zh-CN" altLang="en-US" sz="2400" b="1" dirty="0"/>
          </a:p>
        </p:txBody>
      </p:sp>
      <p:pic>
        <p:nvPicPr>
          <p:cNvPr id="29700" name="Picture 4" descr="http://pic.baike.soso.com/ugc/baikepic2/24224/cut-20190530191203-977824459_jpg_222_278_15173.jpg/3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676400"/>
            <a:ext cx="2286000" cy="3733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1371600"/>
            <a:ext cx="800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贞观初年，高僧玄奘西行前往天竺取经，不畏艰辛，历经磨难，经过</a:t>
            </a:r>
            <a:r>
              <a:rPr lang="en-US" altLang="zh-CN" sz="4000" b="1" dirty="0" smtClean="0"/>
              <a:t>4</a:t>
            </a:r>
            <a:r>
              <a:rPr lang="zh-CN" altLang="en-US" sz="4000" b="1" dirty="0" smtClean="0"/>
              <a:t>年的长途跋涉到达天竺。他遍访天竺名寺，宴席佛法，曾在佛学最高学府那烂陀寺游学，成为远近闻名的佛学大师。</a:t>
            </a:r>
            <a:r>
              <a:rPr lang="en-US" altLang="zh-CN" sz="4000" b="1" dirty="0" smtClean="0"/>
              <a:t>10</a:t>
            </a:r>
            <a:r>
              <a:rPr lang="zh-CN" altLang="en-US" sz="4000" b="1" dirty="0" smtClean="0"/>
              <a:t>多年后，玄奘携带大量佛经回国。</a:t>
            </a: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59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71600" y="609600"/>
            <a:ext cx="5943600" cy="25146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85800" y="3429000"/>
            <a:ext cx="75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 dirty="0" smtClean="0"/>
              <a:t>时光倒流</a:t>
            </a:r>
            <a:r>
              <a:rPr lang="en-US" altLang="zh-CN" sz="2400" b="1" dirty="0" smtClean="0"/>
              <a:t>,</a:t>
            </a:r>
            <a:r>
              <a:rPr lang="zh-CN" altLang="zh-CN" sz="2400" b="1" dirty="0" smtClean="0"/>
              <a:t>小明回到唐朝</a:t>
            </a:r>
            <a:r>
              <a:rPr lang="en-US" altLang="zh-CN" sz="2400" b="1" dirty="0" smtClean="0"/>
              <a:t>,</a:t>
            </a:r>
            <a:r>
              <a:rPr lang="zh-CN" altLang="zh-CN" sz="2400" b="1" dirty="0" smtClean="0"/>
              <a:t>跟随高僧玄奘一起西行</a:t>
            </a:r>
            <a:r>
              <a:rPr lang="en-US" altLang="zh-CN" sz="2400" b="1" dirty="0" smtClean="0"/>
              <a:t>,</a:t>
            </a:r>
            <a:r>
              <a:rPr lang="zh-CN" altLang="zh-CN" sz="2400" b="1" dirty="0" smtClean="0"/>
              <a:t>到天竺学习佛法</a:t>
            </a:r>
            <a:r>
              <a:rPr lang="en-US" altLang="zh-CN" sz="2400" b="1" dirty="0" smtClean="0"/>
              <a:t>,</a:t>
            </a:r>
            <a:r>
              <a:rPr lang="zh-CN" altLang="zh-CN" sz="2400" b="1" dirty="0" smtClean="0"/>
              <a:t>指出小明同学和高僧玄奘当时是受到哪一皇帝的支持前往天竺的</a:t>
            </a:r>
            <a:r>
              <a:rPr lang="en-US" altLang="zh-CN" sz="2400" b="1" dirty="0" smtClean="0"/>
              <a:t>?</a:t>
            </a:r>
            <a:r>
              <a:rPr lang="zh-CN" altLang="zh-CN" sz="2400" b="1" dirty="0" smtClean="0"/>
              <a:t>请指出他们西行的路线。</a:t>
            </a:r>
            <a:endParaRPr lang="zh-CN" altLang="zh-CN" sz="2400" b="1" dirty="0"/>
          </a:p>
        </p:txBody>
      </p:sp>
      <p:sp>
        <p:nvSpPr>
          <p:cNvPr id="4" name="矩形 3"/>
          <p:cNvSpPr/>
          <p:nvPr/>
        </p:nvSpPr>
        <p:spPr>
          <a:xfrm>
            <a:off x="762000" y="5105400"/>
            <a:ext cx="7467600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zh-CN" sz="3200" b="1" dirty="0" smtClean="0"/>
              <a:t>唐太宗。长安出发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经河西走廊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过玉门关、经天山到达葱岭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最终到达天竺。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5800" y="685800"/>
            <a:ext cx="79248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400" b="1" dirty="0" smtClean="0"/>
              <a:t>议一议：</a:t>
            </a:r>
            <a:r>
              <a:rPr lang="zh-CN" altLang="zh-CN" sz="4400" b="1" dirty="0" smtClean="0"/>
              <a:t>玄</a:t>
            </a:r>
            <a:r>
              <a:rPr lang="zh-CN" altLang="zh-CN" sz="4400" b="1" dirty="0" smtClean="0"/>
              <a:t>奘取得了哪些历史功绩</a:t>
            </a:r>
            <a:r>
              <a:rPr lang="en-US" altLang="zh-CN" sz="4400" b="1" dirty="0" smtClean="0"/>
              <a:t>?</a:t>
            </a:r>
            <a:endParaRPr lang="zh-CN" altLang="zh-CN" sz="4400" b="1" dirty="0" smtClean="0"/>
          </a:p>
        </p:txBody>
      </p:sp>
      <p:sp>
        <p:nvSpPr>
          <p:cNvPr id="3" name="矩形 2"/>
          <p:cNvSpPr/>
          <p:nvPr/>
        </p:nvSpPr>
        <p:spPr>
          <a:xfrm>
            <a:off x="609600" y="2209800"/>
            <a:ext cx="7848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4400" b="1" dirty="0" smtClean="0">
                <a:solidFill>
                  <a:prstClr val="black"/>
                </a:solidFill>
              </a:rPr>
              <a:t>(1)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玄奘携带大量佛经回到长安</a:t>
            </a:r>
            <a:r>
              <a:rPr lang="en-US" altLang="zh-CN" sz="4400" b="1" dirty="0" smtClean="0">
                <a:solidFill>
                  <a:prstClr val="black"/>
                </a:solidFill>
              </a:rPr>
              <a:t>,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为中国佛教的发展作出重大贡献。</a:t>
            </a:r>
            <a:endParaRPr lang="en-US" altLang="zh-CN" sz="4400" b="1" dirty="0" smtClean="0">
              <a:solidFill>
                <a:prstClr val="black"/>
              </a:solidFill>
            </a:endParaRPr>
          </a:p>
          <a:p>
            <a:pPr lvl="0"/>
            <a:r>
              <a:rPr lang="en-US" altLang="zh-CN" sz="4400" b="1" dirty="0" smtClean="0">
                <a:solidFill>
                  <a:prstClr val="black"/>
                </a:solidFill>
              </a:rPr>
              <a:t>(2)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根据他的口述成书的《大唐西域记》</a:t>
            </a:r>
            <a:r>
              <a:rPr lang="en-US" altLang="zh-CN" sz="4400" b="1" dirty="0" smtClean="0">
                <a:solidFill>
                  <a:prstClr val="black"/>
                </a:solidFill>
              </a:rPr>
              <a:t>,</a:t>
            </a:r>
            <a:r>
              <a:rPr lang="zh-CN" altLang="zh-CN" sz="4400" b="1" dirty="0" smtClean="0">
                <a:solidFill>
                  <a:prstClr val="black"/>
                </a:solidFill>
              </a:rPr>
              <a:t>是研究中外交流史的珍贵文献。</a:t>
            </a:r>
            <a:endParaRPr lang="zh-CN" altLang="zh-CN" sz="44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大唐西域记"/>
          <p:cNvPicPr>
            <a:picLocks noChangeAspect="1" noChangeArrowheads="1"/>
          </p:cNvPicPr>
          <p:nvPr/>
        </p:nvPicPr>
        <p:blipFill>
          <a:blip r:embed="rId2" cstate="print"/>
          <a:srcRect t="1563" r="3516" b="1563"/>
          <a:stretch>
            <a:fillRect/>
          </a:stretch>
        </p:blipFill>
        <p:spPr bwMode="auto">
          <a:xfrm>
            <a:off x="609600" y="1066800"/>
            <a:ext cx="3505304" cy="3962400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  <a:extLst>
            <a:ext uri="{909E8E84-426E-40DD-AFC4-6F175D3DCCD1}"/>
          </a:extLst>
        </p:spPr>
      </p:pic>
      <p:pic>
        <p:nvPicPr>
          <p:cNvPr id="3" name="Picture 3" descr="大唐西域记书影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l="4375"/>
          <a:stretch>
            <a:fillRect/>
          </a:stretch>
        </p:blipFill>
        <p:spPr bwMode="auto">
          <a:xfrm>
            <a:off x="4419600" y="990600"/>
            <a:ext cx="3979889" cy="4114800"/>
          </a:xfrm>
          <a:prstGeom prst="rect">
            <a:avLst/>
          </a:prstGeom>
          <a:noFill/>
          <a:ln w="57150">
            <a:solidFill>
              <a:srgbClr val="FF9900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  <a:extLst>
            <a:ext uri="{909E8E84-426E-40DD-AFC4-6F175D3DCCD1}"/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209800" y="5638800"/>
            <a:ext cx="53340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3600" b="1" dirty="0">
                <a:latin typeface="Times New Roman" pitchFamily="18" charset="0"/>
                <a:ea typeface="楷体_GB2312"/>
                <a:cs typeface="楷体_GB2312"/>
              </a:rPr>
              <a:t>《</a:t>
            </a:r>
            <a:r>
              <a:rPr kumimoji="1" lang="zh-CN" altLang="en-US" sz="3600" b="1" dirty="0">
                <a:latin typeface="Times New Roman" pitchFamily="18" charset="0"/>
                <a:ea typeface="楷体_GB2312"/>
                <a:cs typeface="楷体_GB2312"/>
              </a:rPr>
              <a:t>大唐西域记</a:t>
            </a:r>
            <a:r>
              <a:rPr kumimoji="1" lang="en-US" altLang="zh-CN" sz="3600" b="1" dirty="0">
                <a:latin typeface="Times New Roman" pitchFamily="18" charset="0"/>
                <a:ea typeface="楷体_GB2312"/>
                <a:cs typeface="楷体_GB2312"/>
              </a:rPr>
              <a:t>》</a:t>
            </a:r>
            <a:r>
              <a:rPr kumimoji="1" lang="zh-CN" altLang="en-US" sz="3600" b="1" dirty="0">
                <a:latin typeface="Times New Roman" pitchFamily="18" charset="0"/>
                <a:ea typeface="楷体_GB2312"/>
                <a:cs typeface="楷体_GB2312"/>
              </a:rPr>
              <a:t>书影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412750" y="4003675"/>
            <a:ext cx="309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zh-CN" altLang="en-US">
              <a:latin typeface="Times New Roman" pitchFamily="18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594509"/>
            <a:ext cx="89646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鉴真东渡和玄奘西行是唐朝时期对外文化交流史上的两件大事，请填写下表，对比两件事的异同。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338887" y="4060825"/>
            <a:ext cx="862013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5105400" y="4060825"/>
            <a:ext cx="1233487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4243387" y="4060825"/>
            <a:ext cx="862013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384550" y="4060825"/>
            <a:ext cx="858837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655762" y="4060825"/>
            <a:ext cx="985838" cy="82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338887" y="3240088"/>
            <a:ext cx="862013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105400" y="3240088"/>
            <a:ext cx="1233487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4243387" y="3240088"/>
            <a:ext cx="862013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384550" y="3240088"/>
            <a:ext cx="858837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655762" y="3240088"/>
            <a:ext cx="985838" cy="82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6338887" y="2054225"/>
            <a:ext cx="862013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5105400" y="2054225"/>
            <a:ext cx="1233487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4243387" y="2054225"/>
            <a:ext cx="862013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3384550" y="2054225"/>
            <a:ext cx="858837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1655762" y="2054225"/>
            <a:ext cx="985838" cy="118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 b="1">
              <a:solidFill>
                <a:srgbClr val="FFFF00"/>
              </a:solidFill>
              <a:latin typeface="Times New Roman" pitchFamily="18" charset="0"/>
              <a:ea typeface="华文中宋"/>
              <a:cs typeface="华文中宋"/>
            </a:endParaRPr>
          </a:p>
        </p:txBody>
      </p:sp>
      <p:sp>
        <p:nvSpPr>
          <p:cNvPr id="19" name="Line 19"/>
          <p:cNvSpPr>
            <a:spLocks noChangeShapeType="1"/>
          </p:cNvSpPr>
          <p:nvPr/>
        </p:nvSpPr>
        <p:spPr bwMode="auto">
          <a:xfrm>
            <a:off x="1655762" y="2054225"/>
            <a:ext cx="98583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Line 20"/>
          <p:cNvSpPr>
            <a:spLocks noChangeShapeType="1"/>
          </p:cNvSpPr>
          <p:nvPr/>
        </p:nvSpPr>
        <p:spPr bwMode="auto">
          <a:xfrm>
            <a:off x="2641600" y="2054225"/>
            <a:ext cx="74295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>
            <a:off x="3384550" y="2054225"/>
            <a:ext cx="858837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>
            <a:off x="4243387" y="2054225"/>
            <a:ext cx="8620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5105400" y="2054225"/>
            <a:ext cx="1233487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6338887" y="2054225"/>
            <a:ext cx="862013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Line 25"/>
          <p:cNvSpPr>
            <a:spLocks noChangeShapeType="1"/>
          </p:cNvSpPr>
          <p:nvPr/>
        </p:nvSpPr>
        <p:spPr bwMode="auto">
          <a:xfrm flipV="1">
            <a:off x="1655762" y="4862513"/>
            <a:ext cx="5545138" cy="71437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aphicFrame>
        <p:nvGraphicFramePr>
          <p:cNvPr id="26" name="Group 26"/>
          <p:cNvGraphicFramePr>
            <a:graphicFrameLocks noGrp="1"/>
          </p:cNvGraphicFramePr>
          <p:nvPr/>
        </p:nvGraphicFramePr>
        <p:xfrm>
          <a:off x="0" y="2209800"/>
          <a:ext cx="8991600" cy="3093720"/>
        </p:xfrm>
        <a:graphic>
          <a:graphicData uri="http://schemas.openxmlformats.org/drawingml/2006/table">
            <a:tbl>
              <a:tblPr/>
              <a:tblGrid>
                <a:gridCol w="1511300"/>
                <a:gridCol w="1512570"/>
                <a:gridCol w="1152525"/>
                <a:gridCol w="1054100"/>
                <a:gridCol w="1219200"/>
                <a:gridCol w="2541905"/>
              </a:tblGrid>
              <a:tr h="12941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事件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内容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           </a:t>
                      </a: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时间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人物身份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目的地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是否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归国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楷体_GB2312" pitchFamily="49" charset="-122"/>
                        </a:rPr>
                        <a:t>出行的主要目的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32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6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楷体_GB2312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" name="Text Box 56"/>
          <p:cNvSpPr txBox="1">
            <a:spLocks noChangeArrowheads="1"/>
          </p:cNvSpPr>
          <p:nvPr/>
        </p:nvSpPr>
        <p:spPr bwMode="auto">
          <a:xfrm>
            <a:off x="-71438" y="3494088"/>
            <a:ext cx="2735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楷体_GB2312"/>
                <a:ea typeface="楷体_GB2312"/>
                <a:cs typeface="楷体_GB2312"/>
              </a:rPr>
              <a:t>鉴真东渡</a:t>
            </a:r>
          </a:p>
        </p:txBody>
      </p:sp>
      <p:sp>
        <p:nvSpPr>
          <p:cNvPr id="28" name="Text Box 57"/>
          <p:cNvSpPr txBox="1">
            <a:spLocks noChangeArrowheads="1"/>
          </p:cNvSpPr>
          <p:nvPr/>
        </p:nvSpPr>
        <p:spPr bwMode="auto">
          <a:xfrm>
            <a:off x="-71438" y="4429125"/>
            <a:ext cx="27368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latin typeface="楷体_GB2312"/>
                <a:ea typeface="楷体_GB2312"/>
                <a:cs typeface="楷体_GB2312"/>
              </a:rPr>
              <a:t>玄奘西游</a:t>
            </a:r>
          </a:p>
        </p:txBody>
      </p:sp>
      <p:sp>
        <p:nvSpPr>
          <p:cNvPr id="29" name="Text Box 58"/>
          <p:cNvSpPr txBox="1">
            <a:spLocks noChangeArrowheads="1"/>
          </p:cNvSpPr>
          <p:nvPr/>
        </p:nvSpPr>
        <p:spPr bwMode="auto">
          <a:xfrm>
            <a:off x="1512887" y="3478213"/>
            <a:ext cx="18129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唐玄宗时</a:t>
            </a:r>
          </a:p>
        </p:txBody>
      </p:sp>
      <p:sp>
        <p:nvSpPr>
          <p:cNvPr id="30" name="Text Box 59"/>
          <p:cNvSpPr txBox="1">
            <a:spLocks noChangeArrowheads="1"/>
          </p:cNvSpPr>
          <p:nvPr/>
        </p:nvSpPr>
        <p:spPr bwMode="auto">
          <a:xfrm>
            <a:off x="1512887" y="4414838"/>
            <a:ext cx="16605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唐太宗时</a:t>
            </a:r>
          </a:p>
        </p:txBody>
      </p:sp>
      <p:sp>
        <p:nvSpPr>
          <p:cNvPr id="31" name="Text Box 61"/>
          <p:cNvSpPr txBox="1">
            <a:spLocks noChangeArrowheads="1"/>
          </p:cNvSpPr>
          <p:nvPr/>
        </p:nvSpPr>
        <p:spPr bwMode="auto">
          <a:xfrm>
            <a:off x="3097212" y="3417888"/>
            <a:ext cx="11461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僧人</a:t>
            </a:r>
          </a:p>
        </p:txBody>
      </p:sp>
      <p:sp>
        <p:nvSpPr>
          <p:cNvPr id="32" name="Text Box 63"/>
          <p:cNvSpPr txBox="1">
            <a:spLocks noChangeArrowheads="1"/>
          </p:cNvSpPr>
          <p:nvPr/>
        </p:nvSpPr>
        <p:spPr bwMode="auto">
          <a:xfrm>
            <a:off x="4176712" y="3421063"/>
            <a:ext cx="10445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日本</a:t>
            </a:r>
          </a:p>
        </p:txBody>
      </p:sp>
      <p:sp>
        <p:nvSpPr>
          <p:cNvPr id="33" name="Text Box 64"/>
          <p:cNvSpPr txBox="1">
            <a:spLocks noChangeArrowheads="1"/>
          </p:cNvSpPr>
          <p:nvPr/>
        </p:nvSpPr>
        <p:spPr bwMode="auto">
          <a:xfrm>
            <a:off x="4149725" y="4414838"/>
            <a:ext cx="10715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天竺</a:t>
            </a:r>
          </a:p>
        </p:txBody>
      </p:sp>
      <p:sp>
        <p:nvSpPr>
          <p:cNvPr id="34" name="Text Box 65"/>
          <p:cNvSpPr txBox="1">
            <a:spLocks noChangeArrowheads="1"/>
          </p:cNvSpPr>
          <p:nvPr/>
        </p:nvSpPr>
        <p:spPr bwMode="auto">
          <a:xfrm>
            <a:off x="6526212" y="4398963"/>
            <a:ext cx="25193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吸收先进文化</a:t>
            </a:r>
          </a:p>
        </p:txBody>
      </p:sp>
      <p:sp>
        <p:nvSpPr>
          <p:cNvPr id="35" name="Text Box 66"/>
          <p:cNvSpPr txBox="1">
            <a:spLocks noChangeArrowheads="1"/>
          </p:cNvSpPr>
          <p:nvPr/>
        </p:nvSpPr>
        <p:spPr bwMode="auto">
          <a:xfrm>
            <a:off x="6526212" y="3484563"/>
            <a:ext cx="29829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弘扬唐朝文化</a:t>
            </a:r>
          </a:p>
        </p:txBody>
      </p:sp>
      <p:sp>
        <p:nvSpPr>
          <p:cNvPr id="36" name="Text Box 67"/>
          <p:cNvSpPr txBox="1">
            <a:spLocks noChangeArrowheads="1"/>
          </p:cNvSpPr>
          <p:nvPr/>
        </p:nvSpPr>
        <p:spPr bwMode="auto">
          <a:xfrm>
            <a:off x="5221287" y="3484563"/>
            <a:ext cx="13049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未归国</a:t>
            </a:r>
          </a:p>
        </p:txBody>
      </p:sp>
      <p:sp>
        <p:nvSpPr>
          <p:cNvPr id="37" name="Text Box 68"/>
          <p:cNvSpPr txBox="1">
            <a:spLocks noChangeArrowheads="1"/>
          </p:cNvSpPr>
          <p:nvPr/>
        </p:nvSpPr>
        <p:spPr bwMode="auto">
          <a:xfrm>
            <a:off x="5307012" y="4398963"/>
            <a:ext cx="20161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</a:rPr>
              <a:t>归国</a:t>
            </a:r>
          </a:p>
        </p:txBody>
      </p:sp>
      <p:sp>
        <p:nvSpPr>
          <p:cNvPr id="38" name="文本框 5"/>
          <p:cNvSpPr txBox="1">
            <a:spLocks noChangeArrowheads="1"/>
          </p:cNvSpPr>
          <p:nvPr/>
        </p:nvSpPr>
        <p:spPr bwMode="auto">
          <a:xfrm>
            <a:off x="3043237" y="4359275"/>
            <a:ext cx="11334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  <a:sym typeface="+mn-ea"/>
              </a:rPr>
              <a:t>僧人</a:t>
            </a:r>
            <a:endParaRPr lang="zh-CN" alt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2000" y="990600"/>
            <a:ext cx="7620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200" b="1" dirty="0" smtClean="0"/>
              <a:t>唐朝国家安定强盛、经济文化繁荣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对各国产生了强大的吸引力</a:t>
            </a:r>
            <a:r>
              <a:rPr lang="en-US" altLang="zh-CN" sz="3200" b="1" dirty="0" smtClean="0"/>
              <a:t>;</a:t>
            </a:r>
            <a:r>
              <a:rPr lang="zh-CN" altLang="zh-CN" sz="3200" b="1" dirty="0" smtClean="0"/>
              <a:t>唐朝比较开放、宽容的对外政策给各国友好交流提供了机会</a:t>
            </a:r>
            <a:r>
              <a:rPr lang="en-US" altLang="zh-CN" sz="3200" b="1" dirty="0" smtClean="0"/>
              <a:t>;</a:t>
            </a:r>
            <a:r>
              <a:rPr lang="zh-CN" altLang="zh-CN" sz="3200" b="1" dirty="0" smtClean="0"/>
              <a:t>陆路和海路交通比过去发达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为中外相互往来创造了条件。</a:t>
            </a:r>
          </a:p>
          <a:p>
            <a:r>
              <a:rPr lang="zh-CN" altLang="zh-CN" sz="3200" b="1" dirty="0" smtClean="0"/>
              <a:t>一个国家只有强盛才有辐射力和吸引力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才可能得到别人的尊重乃至仰慕。一个国家在确保主权独立的前提下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只有对外开放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鼓励交流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才会进步。各国各族均有所长</a:t>
            </a:r>
            <a:r>
              <a:rPr lang="en-US" altLang="zh-CN" sz="3200" b="1" dirty="0" smtClean="0"/>
              <a:t>,</a:t>
            </a:r>
            <a:r>
              <a:rPr lang="zh-CN" altLang="zh-CN" sz="3200" b="1" dirty="0" smtClean="0"/>
              <a:t>应多向他人学习。</a:t>
            </a:r>
            <a:endParaRPr lang="zh-CN" altLang="zh-CN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38200" y="2133600"/>
            <a:ext cx="7289176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3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谢谢欣赏</a:t>
            </a:r>
            <a:endParaRPr lang="zh-CN" altLang="en-US" sz="13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1672</Words>
  <Application>Microsoft Office PowerPoint</Application>
  <PresentationFormat>全屏显示(4:3)</PresentationFormat>
  <Paragraphs>70</Paragraphs>
  <Slides>26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Theme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xbany</cp:lastModifiedBy>
  <cp:revision>7</cp:revision>
  <dcterms:created xsi:type="dcterms:W3CDTF">2006-08-16T00:00:00Z</dcterms:created>
  <dcterms:modified xsi:type="dcterms:W3CDTF">2019-06-03T08:32:07Z</dcterms:modified>
</cp:coreProperties>
</file>