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93" r:id="rId3"/>
    <p:sldId id="294" r:id="rId4"/>
    <p:sldId id="287" r:id="rId5"/>
    <p:sldId id="296" r:id="rId6"/>
    <p:sldId id="295" r:id="rId7"/>
    <p:sldId id="283" r:id="rId8"/>
    <p:sldId id="301" r:id="rId9"/>
    <p:sldId id="302" r:id="rId10"/>
    <p:sldId id="264" r:id="rId11"/>
    <p:sldId id="280" r:id="rId12"/>
    <p:sldId id="286" r:id="rId13"/>
    <p:sldId id="288" r:id="rId14"/>
    <p:sldId id="289" r:id="rId15"/>
    <p:sldId id="290" r:id="rId16"/>
    <p:sldId id="291" r:id="rId17"/>
    <p:sldId id="292" r:id="rId18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="" xmlns:p1710="http://schemas.microsoft.com/office/powerpoint/2017/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21" autoAdjust="0"/>
    <p:restoredTop sz="94660"/>
  </p:normalViewPr>
  <p:slideViewPr>
    <p:cSldViewPr snapToGrid="0">
      <p:cViewPr varScale="1">
        <p:scale>
          <a:sx n="59" d="100"/>
          <a:sy n="59" d="100"/>
        </p:scale>
        <p:origin x="92" y="1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9E0BA2-F58D-4037-828E-0B2189EE65BA}" type="datetimeFigureOut">
              <a:rPr lang="zh-CN" altLang="en-US" smtClean="0"/>
              <a:t>2022/4/18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9CA8E8-8279-4E48-9998-32EBC79E02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3285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CA8E8-8279-4E48-9998-32EBC79E023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94614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约会故意迟到，静女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p2</a:t>
            </a:r>
            <a:r>
              <a:rPr lang="zh-CN" altLang="en-US" sz="1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叙述陷入情网，冲破媒妁之言的桎梏而与氓结婚</a:t>
            </a:r>
            <a:endParaRPr lang="zh-CN" altLang="en-US" sz="12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CA8E8-8279-4E48-9998-32EBC79E023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383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CA8E8-8279-4E48-9998-32EBC79E023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7952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CA8E8-8279-4E48-9998-32EBC79E023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786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CA8E8-8279-4E48-9998-32EBC79E023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7047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CA8E8-8279-4E48-9998-32EBC79E023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63530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CA8E8-8279-4E48-9998-32EBC79E023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244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CA8E8-8279-4E48-9998-32EBC79E023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95992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CA8E8-8279-4E48-9998-32EBC79E023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3857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CA8E8-8279-4E48-9998-32EBC79E023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211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099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098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59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65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114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989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003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722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004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060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070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04175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file:///D:\qq&#25991;&#20214;\712321467\Image\C2C\Image2\%7b75232B38-A165-1FB7-499C-2E1C792CACB5%7d.png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623947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aokan.baidu.com/v?pd=wisenatural&amp;vid=3489549343145693634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10" Type="http://schemas.openxmlformats.org/officeDocument/2006/relationships/image" Target="../media/image11.png"/><Relationship Id="rId4" Type="http://schemas.microsoft.com/office/2007/relationships/hdphoto" Target="../media/hdphoto1.wdp"/><Relationship Id="rId9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438474" y="3897024"/>
            <a:ext cx="2648406" cy="1545784"/>
            <a:chOff x="-345817" y="1592096"/>
            <a:chExt cx="7570069" cy="4418391"/>
          </a:xfrm>
        </p:grpSpPr>
        <p:grpSp>
          <p:nvGrpSpPr>
            <p:cNvPr id="3" name="组合 2"/>
            <p:cNvGrpSpPr/>
            <p:nvPr/>
          </p:nvGrpSpPr>
          <p:grpSpPr>
            <a:xfrm>
              <a:off x="1837137" y="1592096"/>
              <a:ext cx="5366015" cy="4418391"/>
              <a:chOff x="2831747" y="1560012"/>
              <a:chExt cx="5366015" cy="4418391"/>
            </a:xfrm>
          </p:grpSpPr>
          <p:sp>
            <p:nvSpPr>
              <p:cNvPr id="6" name="弦形 4"/>
              <p:cNvSpPr/>
              <p:nvPr/>
            </p:nvSpPr>
            <p:spPr>
              <a:xfrm rot="6965211">
                <a:off x="6643772" y="3662803"/>
                <a:ext cx="1387147" cy="1720832"/>
              </a:xfrm>
              <a:custGeom>
                <a:avLst/>
                <a:gdLst>
                  <a:gd name="connsiteX0" fmla="*/ 2657306 w 2657306"/>
                  <a:gd name="connsiteY0" fmla="*/ 2948953 h 3218166"/>
                  <a:gd name="connsiteX1" fmla="*/ 1201358 w 2657306"/>
                  <a:gd name="connsiteY1" fmla="*/ 3212284 h 3218166"/>
                  <a:gd name="connsiteX2" fmla="*/ 155444 w 2657306"/>
                  <a:gd name="connsiteY2" fmla="*/ 1959450 h 3218166"/>
                  <a:gd name="connsiteX3" fmla="*/ 967944 w 2657306"/>
                  <a:gd name="connsiteY3" fmla="*/ 868520 h 3218166"/>
                  <a:gd name="connsiteX4" fmla="*/ 1229764 w 2657306"/>
                  <a:gd name="connsiteY4" fmla="*/ 0 h 3218166"/>
                  <a:gd name="connsiteX5" fmla="*/ 2657306 w 2657306"/>
                  <a:gd name="connsiteY5" fmla="*/ 2948953 h 3218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57306" h="3218166">
                    <a:moveTo>
                      <a:pt x="2657306" y="2948953"/>
                    </a:moveTo>
                    <a:cubicBezTo>
                      <a:pt x="2246783" y="3020552"/>
                      <a:pt x="1647387" y="3258386"/>
                      <a:pt x="1201358" y="3212284"/>
                    </a:cubicBezTo>
                    <a:cubicBezTo>
                      <a:pt x="632292" y="3153465"/>
                      <a:pt x="-390364" y="3084406"/>
                      <a:pt x="155444" y="1959450"/>
                    </a:cubicBezTo>
                    <a:cubicBezTo>
                      <a:pt x="396523" y="1428710"/>
                      <a:pt x="747020" y="1102364"/>
                      <a:pt x="967944" y="868520"/>
                    </a:cubicBezTo>
                    <a:cubicBezTo>
                      <a:pt x="1125081" y="540875"/>
                      <a:pt x="987121" y="577901"/>
                      <a:pt x="1229764" y="0"/>
                    </a:cubicBezTo>
                    <a:lnTo>
                      <a:pt x="2657306" y="2948953"/>
                    </a:lnTo>
                    <a:close/>
                  </a:path>
                </a:pathLst>
              </a:custGeom>
              <a:blipFill dpi="0" rotWithShape="1">
                <a:blip r:embed="rId3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colorTemperature colorTemp="112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任意多边形 12"/>
              <p:cNvSpPr/>
              <p:nvPr/>
            </p:nvSpPr>
            <p:spPr>
              <a:xfrm rot="6965211">
                <a:off x="4260915" y="1512920"/>
                <a:ext cx="2500470" cy="2594654"/>
              </a:xfrm>
              <a:custGeom>
                <a:avLst/>
                <a:gdLst>
                  <a:gd name="connsiteX0" fmla="*/ 28580 w 2500470"/>
                  <a:gd name="connsiteY0" fmla="*/ 2487259 h 2594654"/>
                  <a:gd name="connsiteX1" fmla="*/ 355545 w 2500470"/>
                  <a:gd name="connsiteY1" fmla="*/ 1645002 h 2594654"/>
                  <a:gd name="connsiteX2" fmla="*/ 1919866 w 2500470"/>
                  <a:gd name="connsiteY2" fmla="*/ 0 h 2594654"/>
                  <a:gd name="connsiteX3" fmla="*/ 2500470 w 2500470"/>
                  <a:gd name="connsiteY3" fmla="*/ 1183921 h 2594654"/>
                  <a:gd name="connsiteX4" fmla="*/ 2397389 w 2500470"/>
                  <a:gd name="connsiteY4" fmla="*/ 1309248 h 2594654"/>
                  <a:gd name="connsiteX5" fmla="*/ 2075151 w 2500470"/>
                  <a:gd name="connsiteY5" fmla="*/ 1834351 h 2594654"/>
                  <a:gd name="connsiteX6" fmla="*/ 1945894 w 2500470"/>
                  <a:gd name="connsiteY6" fmla="*/ 2207563 h 2594654"/>
                  <a:gd name="connsiteX7" fmla="*/ 1941435 w 2500470"/>
                  <a:gd name="connsiteY7" fmla="*/ 2240950 h 2594654"/>
                  <a:gd name="connsiteX8" fmla="*/ 1835071 w 2500470"/>
                  <a:gd name="connsiteY8" fmla="*/ 2276247 h 2594654"/>
                  <a:gd name="connsiteX9" fmla="*/ 1193539 w 2500470"/>
                  <a:gd name="connsiteY9" fmla="*/ 2446889 h 2594654"/>
                  <a:gd name="connsiteX10" fmla="*/ 28580 w 2500470"/>
                  <a:gd name="connsiteY10" fmla="*/ 2487259 h 25946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500470" h="2594654">
                    <a:moveTo>
                      <a:pt x="28580" y="2487259"/>
                    </a:moveTo>
                    <a:cubicBezTo>
                      <a:pt x="-49579" y="2361557"/>
                      <a:pt x="24066" y="2108849"/>
                      <a:pt x="355545" y="1645002"/>
                    </a:cubicBezTo>
                    <a:cubicBezTo>
                      <a:pt x="1139734" y="724964"/>
                      <a:pt x="1199350" y="1007664"/>
                      <a:pt x="1919866" y="0"/>
                    </a:cubicBezTo>
                    <a:lnTo>
                      <a:pt x="2500470" y="1183921"/>
                    </a:lnTo>
                    <a:lnTo>
                      <a:pt x="2397389" y="1309248"/>
                    </a:lnTo>
                    <a:cubicBezTo>
                      <a:pt x="2279110" y="1461329"/>
                      <a:pt x="2165556" y="1635323"/>
                      <a:pt x="2075151" y="1834351"/>
                    </a:cubicBezTo>
                    <a:cubicBezTo>
                      <a:pt x="2006925" y="1974970"/>
                      <a:pt x="1965373" y="2098666"/>
                      <a:pt x="1945894" y="2207563"/>
                    </a:cubicBezTo>
                    <a:lnTo>
                      <a:pt x="1941435" y="2240950"/>
                    </a:lnTo>
                    <a:lnTo>
                      <a:pt x="1835071" y="2276247"/>
                    </a:lnTo>
                    <a:cubicBezTo>
                      <a:pt x="1670696" y="2329221"/>
                      <a:pt x="1485535" y="2382423"/>
                      <a:pt x="1193539" y="2446889"/>
                    </a:cubicBezTo>
                    <a:cubicBezTo>
                      <a:pt x="710791" y="2553470"/>
                      <a:pt x="158846" y="2696761"/>
                      <a:pt x="28580" y="2487259"/>
                    </a:cubicBezTo>
                    <a:close/>
                  </a:path>
                </a:pathLst>
              </a:custGeom>
              <a:blipFill dpi="0" rotWithShape="1">
                <a:blip r:embed="rId5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弦形 4"/>
              <p:cNvSpPr/>
              <p:nvPr/>
            </p:nvSpPr>
            <p:spPr>
              <a:xfrm rot="6965211">
                <a:off x="3084009" y="3026504"/>
                <a:ext cx="2699637" cy="3204162"/>
              </a:xfrm>
              <a:custGeom>
                <a:avLst/>
                <a:gdLst>
                  <a:gd name="connsiteX0" fmla="*/ 2699637 w 2699637"/>
                  <a:gd name="connsiteY0" fmla="*/ 2948953 h 3204162"/>
                  <a:gd name="connsiteX1" fmla="*/ 1271289 w 2699637"/>
                  <a:gd name="connsiteY1" fmla="*/ 3199092 h 3204162"/>
                  <a:gd name="connsiteX2" fmla="*/ 142574 w 2699637"/>
                  <a:gd name="connsiteY2" fmla="*/ 1985833 h 3204162"/>
                  <a:gd name="connsiteX3" fmla="*/ 1010275 w 2699637"/>
                  <a:gd name="connsiteY3" fmla="*/ 868520 h 3204162"/>
                  <a:gd name="connsiteX4" fmla="*/ 1272095 w 2699637"/>
                  <a:gd name="connsiteY4" fmla="*/ 0 h 3204162"/>
                  <a:gd name="connsiteX5" fmla="*/ 2699637 w 2699637"/>
                  <a:gd name="connsiteY5" fmla="*/ 2948953 h 32041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99637" h="3204162">
                    <a:moveTo>
                      <a:pt x="2699637" y="2948953"/>
                    </a:moveTo>
                    <a:cubicBezTo>
                      <a:pt x="2289114" y="3020552"/>
                      <a:pt x="1724840" y="3240146"/>
                      <a:pt x="1271289" y="3199092"/>
                    </a:cubicBezTo>
                    <a:cubicBezTo>
                      <a:pt x="758066" y="3152637"/>
                      <a:pt x="-403234" y="3110789"/>
                      <a:pt x="142574" y="1985833"/>
                    </a:cubicBezTo>
                    <a:cubicBezTo>
                      <a:pt x="383653" y="1455093"/>
                      <a:pt x="789351" y="1102364"/>
                      <a:pt x="1010275" y="868520"/>
                    </a:cubicBezTo>
                    <a:cubicBezTo>
                      <a:pt x="1167412" y="540875"/>
                      <a:pt x="1029452" y="577901"/>
                      <a:pt x="1272095" y="0"/>
                    </a:cubicBezTo>
                    <a:lnTo>
                      <a:pt x="2699637" y="2948953"/>
                    </a:lnTo>
                    <a:close/>
                  </a:path>
                </a:pathLst>
              </a:custGeom>
              <a:blipFill dpi="0" rotWithShape="1">
                <a:blip r:embed="rId3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colorTemperature colorTemp="112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" name="任意多边形 14"/>
            <p:cNvSpPr/>
            <p:nvPr/>
          </p:nvSpPr>
          <p:spPr>
            <a:xfrm flipV="1">
              <a:off x="-345817" y="4660669"/>
              <a:ext cx="3505200" cy="370707"/>
            </a:xfrm>
            <a:custGeom>
              <a:avLst/>
              <a:gdLst>
                <a:gd name="connsiteX0" fmla="*/ 837564 w 3505200"/>
                <a:gd name="connsiteY0" fmla="*/ 594360 h 594360"/>
                <a:gd name="connsiteX1" fmla="*/ 2239944 w 3505200"/>
                <a:gd name="connsiteY1" fmla="*/ 594360 h 594360"/>
                <a:gd name="connsiteX2" fmla="*/ 2350338 w 3505200"/>
                <a:gd name="connsiteY2" fmla="*/ 594360 h 594360"/>
                <a:gd name="connsiteX3" fmla="*/ 3505200 w 3505200"/>
                <a:gd name="connsiteY3" fmla="*/ 594360 h 594360"/>
                <a:gd name="connsiteX4" fmla="*/ 3505200 w 3505200"/>
                <a:gd name="connsiteY4" fmla="*/ 553416 h 594360"/>
                <a:gd name="connsiteX5" fmla="*/ 2239944 w 3505200"/>
                <a:gd name="connsiteY5" fmla="*/ 553416 h 594360"/>
                <a:gd name="connsiteX6" fmla="*/ 2239944 w 3505200"/>
                <a:gd name="connsiteY6" fmla="*/ 553416 h 594360"/>
                <a:gd name="connsiteX7" fmla="*/ 971893 w 3505200"/>
                <a:gd name="connsiteY7" fmla="*/ 553416 h 594360"/>
                <a:gd name="connsiteX8" fmla="*/ 831701 w 3505200"/>
                <a:gd name="connsiteY8" fmla="*/ 481340 h 594360"/>
                <a:gd name="connsiteX9" fmla="*/ 819744 w 3505200"/>
                <a:gd name="connsiteY9" fmla="*/ 435404 h 594360"/>
                <a:gd name="connsiteX10" fmla="*/ 831701 w 3505200"/>
                <a:gd name="connsiteY10" fmla="*/ 389468 h 594360"/>
                <a:gd name="connsiteX11" fmla="*/ 971893 w 3505200"/>
                <a:gd name="connsiteY11" fmla="*/ 317391 h 594360"/>
                <a:gd name="connsiteX12" fmla="*/ 1193974 w 3505200"/>
                <a:gd name="connsiteY12" fmla="*/ 317391 h 594360"/>
                <a:gd name="connsiteX13" fmla="*/ 1193974 w 3505200"/>
                <a:gd name="connsiteY13" fmla="*/ 317913 h 594360"/>
                <a:gd name="connsiteX14" fmla="*/ 2706748 w 3505200"/>
                <a:gd name="connsiteY14" fmla="*/ 317913 h 594360"/>
                <a:gd name="connsiteX15" fmla="*/ 2911684 w 3505200"/>
                <a:gd name="connsiteY15" fmla="*/ 158957 h 594360"/>
                <a:gd name="connsiteX16" fmla="*/ 2706748 w 3505200"/>
                <a:gd name="connsiteY16" fmla="*/ 0 h 594360"/>
                <a:gd name="connsiteX17" fmla="*/ 1265256 w 3505200"/>
                <a:gd name="connsiteY17" fmla="*/ 0 h 594360"/>
                <a:gd name="connsiteX18" fmla="*/ 1193974 w 3505200"/>
                <a:gd name="connsiteY18" fmla="*/ 0 h 594360"/>
                <a:gd name="connsiteX19" fmla="*/ 0 w 3505200"/>
                <a:gd name="connsiteY19" fmla="*/ 0 h 594360"/>
                <a:gd name="connsiteX20" fmla="*/ 0 w 3505200"/>
                <a:gd name="connsiteY20" fmla="*/ 40944 h 594360"/>
                <a:gd name="connsiteX21" fmla="*/ 1265256 w 3505200"/>
                <a:gd name="connsiteY21" fmla="*/ 40944 h 594360"/>
                <a:gd name="connsiteX22" fmla="*/ 1265256 w 3505200"/>
                <a:gd name="connsiteY22" fmla="*/ 40944 h 594360"/>
                <a:gd name="connsiteX23" fmla="*/ 2572420 w 3505200"/>
                <a:gd name="connsiteY23" fmla="*/ 40944 h 594360"/>
                <a:gd name="connsiteX24" fmla="*/ 2712612 w 3505200"/>
                <a:gd name="connsiteY24" fmla="*/ 113021 h 594360"/>
                <a:gd name="connsiteX25" fmla="*/ 2724569 w 3505200"/>
                <a:gd name="connsiteY25" fmla="*/ 158957 h 594360"/>
                <a:gd name="connsiteX26" fmla="*/ 2712612 w 3505200"/>
                <a:gd name="connsiteY26" fmla="*/ 204893 h 594360"/>
                <a:gd name="connsiteX27" fmla="*/ 2572420 w 3505200"/>
                <a:gd name="connsiteY27" fmla="*/ 276970 h 594360"/>
                <a:gd name="connsiteX28" fmla="*/ 2350338 w 3505200"/>
                <a:gd name="connsiteY28" fmla="*/ 276970 h 594360"/>
                <a:gd name="connsiteX29" fmla="*/ 2350338 w 3505200"/>
                <a:gd name="connsiteY29" fmla="*/ 276447 h 594360"/>
                <a:gd name="connsiteX30" fmla="*/ 837564 w 3505200"/>
                <a:gd name="connsiteY30" fmla="*/ 276447 h 594360"/>
                <a:gd name="connsiteX31" fmla="*/ 632628 w 3505200"/>
                <a:gd name="connsiteY31" fmla="*/ 435404 h 594360"/>
                <a:gd name="connsiteX32" fmla="*/ 837564 w 3505200"/>
                <a:gd name="connsiteY32" fmla="*/ 594360 h 594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505200" h="594360">
                  <a:moveTo>
                    <a:pt x="837564" y="594360"/>
                  </a:moveTo>
                  <a:lnTo>
                    <a:pt x="2239944" y="594360"/>
                  </a:lnTo>
                  <a:lnTo>
                    <a:pt x="2350338" y="594360"/>
                  </a:lnTo>
                  <a:lnTo>
                    <a:pt x="3505200" y="594360"/>
                  </a:lnTo>
                  <a:lnTo>
                    <a:pt x="3505200" y="553416"/>
                  </a:lnTo>
                  <a:lnTo>
                    <a:pt x="2239944" y="553416"/>
                  </a:lnTo>
                  <a:lnTo>
                    <a:pt x="2239944" y="553416"/>
                  </a:lnTo>
                  <a:lnTo>
                    <a:pt x="971893" y="553416"/>
                  </a:lnTo>
                  <a:cubicBezTo>
                    <a:pt x="908871" y="553416"/>
                    <a:pt x="854798" y="523696"/>
                    <a:pt x="831701" y="481340"/>
                  </a:cubicBezTo>
                  <a:lnTo>
                    <a:pt x="819744" y="435404"/>
                  </a:lnTo>
                  <a:lnTo>
                    <a:pt x="831701" y="389468"/>
                  </a:lnTo>
                  <a:cubicBezTo>
                    <a:pt x="854798" y="347111"/>
                    <a:pt x="908871" y="317391"/>
                    <a:pt x="971893" y="317391"/>
                  </a:cubicBezTo>
                  <a:lnTo>
                    <a:pt x="1193974" y="317391"/>
                  </a:lnTo>
                  <a:lnTo>
                    <a:pt x="1193974" y="317913"/>
                  </a:lnTo>
                  <a:lnTo>
                    <a:pt x="2706748" y="317913"/>
                  </a:lnTo>
                  <a:cubicBezTo>
                    <a:pt x="2819931" y="317913"/>
                    <a:pt x="2911684" y="246746"/>
                    <a:pt x="2911684" y="158957"/>
                  </a:cubicBezTo>
                  <a:cubicBezTo>
                    <a:pt x="2911684" y="71167"/>
                    <a:pt x="2819931" y="0"/>
                    <a:pt x="2706748" y="0"/>
                  </a:cubicBezTo>
                  <a:lnTo>
                    <a:pt x="1265256" y="0"/>
                  </a:lnTo>
                  <a:lnTo>
                    <a:pt x="1193974" y="0"/>
                  </a:lnTo>
                  <a:lnTo>
                    <a:pt x="0" y="0"/>
                  </a:lnTo>
                  <a:lnTo>
                    <a:pt x="0" y="40944"/>
                  </a:lnTo>
                  <a:lnTo>
                    <a:pt x="1265256" y="40944"/>
                  </a:lnTo>
                  <a:lnTo>
                    <a:pt x="1265256" y="40944"/>
                  </a:lnTo>
                  <a:lnTo>
                    <a:pt x="2572420" y="40944"/>
                  </a:lnTo>
                  <a:cubicBezTo>
                    <a:pt x="2635442" y="40944"/>
                    <a:pt x="2689515" y="70664"/>
                    <a:pt x="2712612" y="113021"/>
                  </a:cubicBezTo>
                  <a:lnTo>
                    <a:pt x="2724569" y="158957"/>
                  </a:lnTo>
                  <a:lnTo>
                    <a:pt x="2712612" y="204893"/>
                  </a:lnTo>
                  <a:cubicBezTo>
                    <a:pt x="2689515" y="247249"/>
                    <a:pt x="2635442" y="276970"/>
                    <a:pt x="2572420" y="276970"/>
                  </a:cubicBezTo>
                  <a:lnTo>
                    <a:pt x="2350338" y="276970"/>
                  </a:lnTo>
                  <a:lnTo>
                    <a:pt x="2350338" y="276447"/>
                  </a:lnTo>
                  <a:lnTo>
                    <a:pt x="837564" y="276447"/>
                  </a:lnTo>
                  <a:cubicBezTo>
                    <a:pt x="724381" y="276447"/>
                    <a:pt x="632628" y="347614"/>
                    <a:pt x="632628" y="435404"/>
                  </a:cubicBezTo>
                  <a:cubicBezTo>
                    <a:pt x="632628" y="523193"/>
                    <a:pt x="724381" y="594360"/>
                    <a:pt x="837564" y="594360"/>
                  </a:cubicBezTo>
                  <a:close/>
                </a:path>
              </a:pathLst>
            </a:custGeom>
            <a:blipFill>
              <a:blip r:embed="rId6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  <a14:imgEffect>
                          <a14:brightnessContrast bright="40000" contrast="-2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任意多边形 15"/>
            <p:cNvSpPr/>
            <p:nvPr/>
          </p:nvSpPr>
          <p:spPr>
            <a:xfrm flipV="1">
              <a:off x="3719052" y="2656977"/>
              <a:ext cx="3505200" cy="370707"/>
            </a:xfrm>
            <a:custGeom>
              <a:avLst/>
              <a:gdLst>
                <a:gd name="connsiteX0" fmla="*/ 837564 w 3505200"/>
                <a:gd name="connsiteY0" fmla="*/ 594360 h 594360"/>
                <a:gd name="connsiteX1" fmla="*/ 2239944 w 3505200"/>
                <a:gd name="connsiteY1" fmla="*/ 594360 h 594360"/>
                <a:gd name="connsiteX2" fmla="*/ 2350338 w 3505200"/>
                <a:gd name="connsiteY2" fmla="*/ 594360 h 594360"/>
                <a:gd name="connsiteX3" fmla="*/ 3505200 w 3505200"/>
                <a:gd name="connsiteY3" fmla="*/ 594360 h 594360"/>
                <a:gd name="connsiteX4" fmla="*/ 3505200 w 3505200"/>
                <a:gd name="connsiteY4" fmla="*/ 553416 h 594360"/>
                <a:gd name="connsiteX5" fmla="*/ 2239944 w 3505200"/>
                <a:gd name="connsiteY5" fmla="*/ 553416 h 594360"/>
                <a:gd name="connsiteX6" fmla="*/ 2239944 w 3505200"/>
                <a:gd name="connsiteY6" fmla="*/ 553416 h 594360"/>
                <a:gd name="connsiteX7" fmla="*/ 971893 w 3505200"/>
                <a:gd name="connsiteY7" fmla="*/ 553416 h 594360"/>
                <a:gd name="connsiteX8" fmla="*/ 831701 w 3505200"/>
                <a:gd name="connsiteY8" fmla="*/ 481340 h 594360"/>
                <a:gd name="connsiteX9" fmla="*/ 819744 w 3505200"/>
                <a:gd name="connsiteY9" fmla="*/ 435404 h 594360"/>
                <a:gd name="connsiteX10" fmla="*/ 831701 w 3505200"/>
                <a:gd name="connsiteY10" fmla="*/ 389468 h 594360"/>
                <a:gd name="connsiteX11" fmla="*/ 971893 w 3505200"/>
                <a:gd name="connsiteY11" fmla="*/ 317391 h 594360"/>
                <a:gd name="connsiteX12" fmla="*/ 1193974 w 3505200"/>
                <a:gd name="connsiteY12" fmla="*/ 317391 h 594360"/>
                <a:gd name="connsiteX13" fmla="*/ 1193974 w 3505200"/>
                <a:gd name="connsiteY13" fmla="*/ 317913 h 594360"/>
                <a:gd name="connsiteX14" fmla="*/ 2706748 w 3505200"/>
                <a:gd name="connsiteY14" fmla="*/ 317913 h 594360"/>
                <a:gd name="connsiteX15" fmla="*/ 2911684 w 3505200"/>
                <a:gd name="connsiteY15" fmla="*/ 158957 h 594360"/>
                <a:gd name="connsiteX16" fmla="*/ 2706748 w 3505200"/>
                <a:gd name="connsiteY16" fmla="*/ 0 h 594360"/>
                <a:gd name="connsiteX17" fmla="*/ 1265256 w 3505200"/>
                <a:gd name="connsiteY17" fmla="*/ 0 h 594360"/>
                <a:gd name="connsiteX18" fmla="*/ 1193974 w 3505200"/>
                <a:gd name="connsiteY18" fmla="*/ 0 h 594360"/>
                <a:gd name="connsiteX19" fmla="*/ 0 w 3505200"/>
                <a:gd name="connsiteY19" fmla="*/ 0 h 594360"/>
                <a:gd name="connsiteX20" fmla="*/ 0 w 3505200"/>
                <a:gd name="connsiteY20" fmla="*/ 40944 h 594360"/>
                <a:gd name="connsiteX21" fmla="*/ 1265256 w 3505200"/>
                <a:gd name="connsiteY21" fmla="*/ 40944 h 594360"/>
                <a:gd name="connsiteX22" fmla="*/ 1265256 w 3505200"/>
                <a:gd name="connsiteY22" fmla="*/ 40944 h 594360"/>
                <a:gd name="connsiteX23" fmla="*/ 2572420 w 3505200"/>
                <a:gd name="connsiteY23" fmla="*/ 40944 h 594360"/>
                <a:gd name="connsiteX24" fmla="*/ 2712612 w 3505200"/>
                <a:gd name="connsiteY24" fmla="*/ 113021 h 594360"/>
                <a:gd name="connsiteX25" fmla="*/ 2724569 w 3505200"/>
                <a:gd name="connsiteY25" fmla="*/ 158957 h 594360"/>
                <a:gd name="connsiteX26" fmla="*/ 2712612 w 3505200"/>
                <a:gd name="connsiteY26" fmla="*/ 204893 h 594360"/>
                <a:gd name="connsiteX27" fmla="*/ 2572420 w 3505200"/>
                <a:gd name="connsiteY27" fmla="*/ 276970 h 594360"/>
                <a:gd name="connsiteX28" fmla="*/ 2350338 w 3505200"/>
                <a:gd name="connsiteY28" fmla="*/ 276970 h 594360"/>
                <a:gd name="connsiteX29" fmla="*/ 2350338 w 3505200"/>
                <a:gd name="connsiteY29" fmla="*/ 276447 h 594360"/>
                <a:gd name="connsiteX30" fmla="*/ 837564 w 3505200"/>
                <a:gd name="connsiteY30" fmla="*/ 276447 h 594360"/>
                <a:gd name="connsiteX31" fmla="*/ 632628 w 3505200"/>
                <a:gd name="connsiteY31" fmla="*/ 435404 h 594360"/>
                <a:gd name="connsiteX32" fmla="*/ 837564 w 3505200"/>
                <a:gd name="connsiteY32" fmla="*/ 594360 h 594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505200" h="594360">
                  <a:moveTo>
                    <a:pt x="837564" y="594360"/>
                  </a:moveTo>
                  <a:lnTo>
                    <a:pt x="2239944" y="594360"/>
                  </a:lnTo>
                  <a:lnTo>
                    <a:pt x="2350338" y="594360"/>
                  </a:lnTo>
                  <a:lnTo>
                    <a:pt x="3505200" y="594360"/>
                  </a:lnTo>
                  <a:lnTo>
                    <a:pt x="3505200" y="553416"/>
                  </a:lnTo>
                  <a:lnTo>
                    <a:pt x="2239944" y="553416"/>
                  </a:lnTo>
                  <a:lnTo>
                    <a:pt x="2239944" y="553416"/>
                  </a:lnTo>
                  <a:lnTo>
                    <a:pt x="971893" y="553416"/>
                  </a:lnTo>
                  <a:cubicBezTo>
                    <a:pt x="908871" y="553416"/>
                    <a:pt x="854798" y="523696"/>
                    <a:pt x="831701" y="481340"/>
                  </a:cubicBezTo>
                  <a:lnTo>
                    <a:pt x="819744" y="435404"/>
                  </a:lnTo>
                  <a:lnTo>
                    <a:pt x="831701" y="389468"/>
                  </a:lnTo>
                  <a:cubicBezTo>
                    <a:pt x="854798" y="347111"/>
                    <a:pt x="908871" y="317391"/>
                    <a:pt x="971893" y="317391"/>
                  </a:cubicBezTo>
                  <a:lnTo>
                    <a:pt x="1193974" y="317391"/>
                  </a:lnTo>
                  <a:lnTo>
                    <a:pt x="1193974" y="317913"/>
                  </a:lnTo>
                  <a:lnTo>
                    <a:pt x="2706748" y="317913"/>
                  </a:lnTo>
                  <a:cubicBezTo>
                    <a:pt x="2819931" y="317913"/>
                    <a:pt x="2911684" y="246746"/>
                    <a:pt x="2911684" y="158957"/>
                  </a:cubicBezTo>
                  <a:cubicBezTo>
                    <a:pt x="2911684" y="71167"/>
                    <a:pt x="2819931" y="0"/>
                    <a:pt x="2706748" y="0"/>
                  </a:cubicBezTo>
                  <a:lnTo>
                    <a:pt x="1265256" y="0"/>
                  </a:lnTo>
                  <a:lnTo>
                    <a:pt x="1193974" y="0"/>
                  </a:lnTo>
                  <a:lnTo>
                    <a:pt x="0" y="0"/>
                  </a:lnTo>
                  <a:lnTo>
                    <a:pt x="0" y="40944"/>
                  </a:lnTo>
                  <a:lnTo>
                    <a:pt x="1265256" y="40944"/>
                  </a:lnTo>
                  <a:lnTo>
                    <a:pt x="1265256" y="40944"/>
                  </a:lnTo>
                  <a:lnTo>
                    <a:pt x="2572420" y="40944"/>
                  </a:lnTo>
                  <a:cubicBezTo>
                    <a:pt x="2635442" y="40944"/>
                    <a:pt x="2689515" y="70664"/>
                    <a:pt x="2712612" y="113021"/>
                  </a:cubicBezTo>
                  <a:lnTo>
                    <a:pt x="2724569" y="158957"/>
                  </a:lnTo>
                  <a:lnTo>
                    <a:pt x="2712612" y="204893"/>
                  </a:lnTo>
                  <a:cubicBezTo>
                    <a:pt x="2689515" y="247249"/>
                    <a:pt x="2635442" y="276970"/>
                    <a:pt x="2572420" y="276970"/>
                  </a:cubicBezTo>
                  <a:lnTo>
                    <a:pt x="2350338" y="276970"/>
                  </a:lnTo>
                  <a:lnTo>
                    <a:pt x="2350338" y="276447"/>
                  </a:lnTo>
                  <a:lnTo>
                    <a:pt x="837564" y="276447"/>
                  </a:lnTo>
                  <a:cubicBezTo>
                    <a:pt x="724381" y="276447"/>
                    <a:pt x="632628" y="347614"/>
                    <a:pt x="632628" y="435404"/>
                  </a:cubicBezTo>
                  <a:cubicBezTo>
                    <a:pt x="632628" y="523193"/>
                    <a:pt x="724381" y="594360"/>
                    <a:pt x="837564" y="594360"/>
                  </a:cubicBezTo>
                  <a:close/>
                </a:path>
              </a:pathLst>
            </a:custGeom>
            <a:blipFill>
              <a:blip r:embed="rId6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  <a14:imgEffect>
                          <a14:brightnessContrast bright="40000" contrast="-2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878004" y="1861839"/>
            <a:ext cx="2648406" cy="1545784"/>
            <a:chOff x="-345817" y="1592096"/>
            <a:chExt cx="7570069" cy="4418391"/>
          </a:xfrm>
        </p:grpSpPr>
        <p:grpSp>
          <p:nvGrpSpPr>
            <p:cNvPr id="10" name="组合 9"/>
            <p:cNvGrpSpPr/>
            <p:nvPr/>
          </p:nvGrpSpPr>
          <p:grpSpPr>
            <a:xfrm>
              <a:off x="1837137" y="1592096"/>
              <a:ext cx="5366015" cy="4418391"/>
              <a:chOff x="2831747" y="1560012"/>
              <a:chExt cx="5366015" cy="4418391"/>
            </a:xfrm>
          </p:grpSpPr>
          <p:sp>
            <p:nvSpPr>
              <p:cNvPr id="13" name="弦形 4"/>
              <p:cNvSpPr/>
              <p:nvPr/>
            </p:nvSpPr>
            <p:spPr>
              <a:xfrm rot="6965211">
                <a:off x="6643772" y="3662803"/>
                <a:ext cx="1387147" cy="1720832"/>
              </a:xfrm>
              <a:custGeom>
                <a:avLst/>
                <a:gdLst>
                  <a:gd name="connsiteX0" fmla="*/ 2657306 w 2657306"/>
                  <a:gd name="connsiteY0" fmla="*/ 2948953 h 3218166"/>
                  <a:gd name="connsiteX1" fmla="*/ 1201358 w 2657306"/>
                  <a:gd name="connsiteY1" fmla="*/ 3212284 h 3218166"/>
                  <a:gd name="connsiteX2" fmla="*/ 155444 w 2657306"/>
                  <a:gd name="connsiteY2" fmla="*/ 1959450 h 3218166"/>
                  <a:gd name="connsiteX3" fmla="*/ 967944 w 2657306"/>
                  <a:gd name="connsiteY3" fmla="*/ 868520 h 3218166"/>
                  <a:gd name="connsiteX4" fmla="*/ 1229764 w 2657306"/>
                  <a:gd name="connsiteY4" fmla="*/ 0 h 3218166"/>
                  <a:gd name="connsiteX5" fmla="*/ 2657306 w 2657306"/>
                  <a:gd name="connsiteY5" fmla="*/ 2948953 h 3218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57306" h="3218166">
                    <a:moveTo>
                      <a:pt x="2657306" y="2948953"/>
                    </a:moveTo>
                    <a:cubicBezTo>
                      <a:pt x="2246783" y="3020552"/>
                      <a:pt x="1647387" y="3258386"/>
                      <a:pt x="1201358" y="3212284"/>
                    </a:cubicBezTo>
                    <a:cubicBezTo>
                      <a:pt x="632292" y="3153465"/>
                      <a:pt x="-390364" y="3084406"/>
                      <a:pt x="155444" y="1959450"/>
                    </a:cubicBezTo>
                    <a:cubicBezTo>
                      <a:pt x="396523" y="1428710"/>
                      <a:pt x="747020" y="1102364"/>
                      <a:pt x="967944" y="868520"/>
                    </a:cubicBezTo>
                    <a:cubicBezTo>
                      <a:pt x="1125081" y="540875"/>
                      <a:pt x="987121" y="577901"/>
                      <a:pt x="1229764" y="0"/>
                    </a:cubicBezTo>
                    <a:lnTo>
                      <a:pt x="2657306" y="2948953"/>
                    </a:lnTo>
                    <a:close/>
                  </a:path>
                </a:pathLst>
              </a:custGeom>
              <a:blipFill dpi="0" rotWithShape="1">
                <a:blip r:embed="rId3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colorTemperature colorTemp="112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任意多边形 12"/>
              <p:cNvSpPr/>
              <p:nvPr/>
            </p:nvSpPr>
            <p:spPr>
              <a:xfrm rot="6965211">
                <a:off x="4260915" y="1512920"/>
                <a:ext cx="2500470" cy="2594654"/>
              </a:xfrm>
              <a:custGeom>
                <a:avLst/>
                <a:gdLst>
                  <a:gd name="connsiteX0" fmla="*/ 28580 w 2500470"/>
                  <a:gd name="connsiteY0" fmla="*/ 2487259 h 2594654"/>
                  <a:gd name="connsiteX1" fmla="*/ 355545 w 2500470"/>
                  <a:gd name="connsiteY1" fmla="*/ 1645002 h 2594654"/>
                  <a:gd name="connsiteX2" fmla="*/ 1919866 w 2500470"/>
                  <a:gd name="connsiteY2" fmla="*/ 0 h 2594654"/>
                  <a:gd name="connsiteX3" fmla="*/ 2500470 w 2500470"/>
                  <a:gd name="connsiteY3" fmla="*/ 1183921 h 2594654"/>
                  <a:gd name="connsiteX4" fmla="*/ 2397389 w 2500470"/>
                  <a:gd name="connsiteY4" fmla="*/ 1309248 h 2594654"/>
                  <a:gd name="connsiteX5" fmla="*/ 2075151 w 2500470"/>
                  <a:gd name="connsiteY5" fmla="*/ 1834351 h 2594654"/>
                  <a:gd name="connsiteX6" fmla="*/ 1945894 w 2500470"/>
                  <a:gd name="connsiteY6" fmla="*/ 2207563 h 2594654"/>
                  <a:gd name="connsiteX7" fmla="*/ 1941435 w 2500470"/>
                  <a:gd name="connsiteY7" fmla="*/ 2240950 h 2594654"/>
                  <a:gd name="connsiteX8" fmla="*/ 1835071 w 2500470"/>
                  <a:gd name="connsiteY8" fmla="*/ 2276247 h 2594654"/>
                  <a:gd name="connsiteX9" fmla="*/ 1193539 w 2500470"/>
                  <a:gd name="connsiteY9" fmla="*/ 2446889 h 2594654"/>
                  <a:gd name="connsiteX10" fmla="*/ 28580 w 2500470"/>
                  <a:gd name="connsiteY10" fmla="*/ 2487259 h 25946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500470" h="2594654">
                    <a:moveTo>
                      <a:pt x="28580" y="2487259"/>
                    </a:moveTo>
                    <a:cubicBezTo>
                      <a:pt x="-49579" y="2361557"/>
                      <a:pt x="24066" y="2108849"/>
                      <a:pt x="355545" y="1645002"/>
                    </a:cubicBezTo>
                    <a:cubicBezTo>
                      <a:pt x="1139734" y="724964"/>
                      <a:pt x="1199350" y="1007664"/>
                      <a:pt x="1919866" y="0"/>
                    </a:cubicBezTo>
                    <a:lnTo>
                      <a:pt x="2500470" y="1183921"/>
                    </a:lnTo>
                    <a:lnTo>
                      <a:pt x="2397389" y="1309248"/>
                    </a:lnTo>
                    <a:cubicBezTo>
                      <a:pt x="2279110" y="1461329"/>
                      <a:pt x="2165556" y="1635323"/>
                      <a:pt x="2075151" y="1834351"/>
                    </a:cubicBezTo>
                    <a:cubicBezTo>
                      <a:pt x="2006925" y="1974970"/>
                      <a:pt x="1965373" y="2098666"/>
                      <a:pt x="1945894" y="2207563"/>
                    </a:cubicBezTo>
                    <a:lnTo>
                      <a:pt x="1941435" y="2240950"/>
                    </a:lnTo>
                    <a:lnTo>
                      <a:pt x="1835071" y="2276247"/>
                    </a:lnTo>
                    <a:cubicBezTo>
                      <a:pt x="1670696" y="2329221"/>
                      <a:pt x="1485535" y="2382423"/>
                      <a:pt x="1193539" y="2446889"/>
                    </a:cubicBezTo>
                    <a:cubicBezTo>
                      <a:pt x="710791" y="2553470"/>
                      <a:pt x="158846" y="2696761"/>
                      <a:pt x="28580" y="2487259"/>
                    </a:cubicBezTo>
                    <a:close/>
                  </a:path>
                </a:pathLst>
              </a:custGeom>
              <a:blipFill dpi="0" rotWithShape="1">
                <a:blip r:embed="rId5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弦形 4"/>
              <p:cNvSpPr/>
              <p:nvPr/>
            </p:nvSpPr>
            <p:spPr>
              <a:xfrm rot="6965211">
                <a:off x="3084009" y="3026504"/>
                <a:ext cx="2699637" cy="3204162"/>
              </a:xfrm>
              <a:custGeom>
                <a:avLst/>
                <a:gdLst>
                  <a:gd name="connsiteX0" fmla="*/ 2699637 w 2699637"/>
                  <a:gd name="connsiteY0" fmla="*/ 2948953 h 3204162"/>
                  <a:gd name="connsiteX1" fmla="*/ 1271289 w 2699637"/>
                  <a:gd name="connsiteY1" fmla="*/ 3199092 h 3204162"/>
                  <a:gd name="connsiteX2" fmla="*/ 142574 w 2699637"/>
                  <a:gd name="connsiteY2" fmla="*/ 1985833 h 3204162"/>
                  <a:gd name="connsiteX3" fmla="*/ 1010275 w 2699637"/>
                  <a:gd name="connsiteY3" fmla="*/ 868520 h 3204162"/>
                  <a:gd name="connsiteX4" fmla="*/ 1272095 w 2699637"/>
                  <a:gd name="connsiteY4" fmla="*/ 0 h 3204162"/>
                  <a:gd name="connsiteX5" fmla="*/ 2699637 w 2699637"/>
                  <a:gd name="connsiteY5" fmla="*/ 2948953 h 32041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99637" h="3204162">
                    <a:moveTo>
                      <a:pt x="2699637" y="2948953"/>
                    </a:moveTo>
                    <a:cubicBezTo>
                      <a:pt x="2289114" y="3020552"/>
                      <a:pt x="1724840" y="3240146"/>
                      <a:pt x="1271289" y="3199092"/>
                    </a:cubicBezTo>
                    <a:cubicBezTo>
                      <a:pt x="758066" y="3152637"/>
                      <a:pt x="-403234" y="3110789"/>
                      <a:pt x="142574" y="1985833"/>
                    </a:cubicBezTo>
                    <a:cubicBezTo>
                      <a:pt x="383653" y="1455093"/>
                      <a:pt x="789351" y="1102364"/>
                      <a:pt x="1010275" y="868520"/>
                    </a:cubicBezTo>
                    <a:cubicBezTo>
                      <a:pt x="1167412" y="540875"/>
                      <a:pt x="1029452" y="577901"/>
                      <a:pt x="1272095" y="0"/>
                    </a:cubicBezTo>
                    <a:lnTo>
                      <a:pt x="2699637" y="2948953"/>
                    </a:lnTo>
                    <a:close/>
                  </a:path>
                </a:pathLst>
              </a:custGeom>
              <a:blipFill dpi="0" rotWithShape="1">
                <a:blip r:embed="rId3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colorTemperature colorTemp="112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1" name="任意多边形 14"/>
            <p:cNvSpPr/>
            <p:nvPr/>
          </p:nvSpPr>
          <p:spPr>
            <a:xfrm flipV="1">
              <a:off x="-345817" y="4660669"/>
              <a:ext cx="3505200" cy="370707"/>
            </a:xfrm>
            <a:custGeom>
              <a:avLst/>
              <a:gdLst>
                <a:gd name="connsiteX0" fmla="*/ 837564 w 3505200"/>
                <a:gd name="connsiteY0" fmla="*/ 594360 h 594360"/>
                <a:gd name="connsiteX1" fmla="*/ 2239944 w 3505200"/>
                <a:gd name="connsiteY1" fmla="*/ 594360 h 594360"/>
                <a:gd name="connsiteX2" fmla="*/ 2350338 w 3505200"/>
                <a:gd name="connsiteY2" fmla="*/ 594360 h 594360"/>
                <a:gd name="connsiteX3" fmla="*/ 3505200 w 3505200"/>
                <a:gd name="connsiteY3" fmla="*/ 594360 h 594360"/>
                <a:gd name="connsiteX4" fmla="*/ 3505200 w 3505200"/>
                <a:gd name="connsiteY4" fmla="*/ 553416 h 594360"/>
                <a:gd name="connsiteX5" fmla="*/ 2239944 w 3505200"/>
                <a:gd name="connsiteY5" fmla="*/ 553416 h 594360"/>
                <a:gd name="connsiteX6" fmla="*/ 2239944 w 3505200"/>
                <a:gd name="connsiteY6" fmla="*/ 553416 h 594360"/>
                <a:gd name="connsiteX7" fmla="*/ 971893 w 3505200"/>
                <a:gd name="connsiteY7" fmla="*/ 553416 h 594360"/>
                <a:gd name="connsiteX8" fmla="*/ 831701 w 3505200"/>
                <a:gd name="connsiteY8" fmla="*/ 481340 h 594360"/>
                <a:gd name="connsiteX9" fmla="*/ 819744 w 3505200"/>
                <a:gd name="connsiteY9" fmla="*/ 435404 h 594360"/>
                <a:gd name="connsiteX10" fmla="*/ 831701 w 3505200"/>
                <a:gd name="connsiteY10" fmla="*/ 389468 h 594360"/>
                <a:gd name="connsiteX11" fmla="*/ 971893 w 3505200"/>
                <a:gd name="connsiteY11" fmla="*/ 317391 h 594360"/>
                <a:gd name="connsiteX12" fmla="*/ 1193974 w 3505200"/>
                <a:gd name="connsiteY12" fmla="*/ 317391 h 594360"/>
                <a:gd name="connsiteX13" fmla="*/ 1193974 w 3505200"/>
                <a:gd name="connsiteY13" fmla="*/ 317913 h 594360"/>
                <a:gd name="connsiteX14" fmla="*/ 2706748 w 3505200"/>
                <a:gd name="connsiteY14" fmla="*/ 317913 h 594360"/>
                <a:gd name="connsiteX15" fmla="*/ 2911684 w 3505200"/>
                <a:gd name="connsiteY15" fmla="*/ 158957 h 594360"/>
                <a:gd name="connsiteX16" fmla="*/ 2706748 w 3505200"/>
                <a:gd name="connsiteY16" fmla="*/ 0 h 594360"/>
                <a:gd name="connsiteX17" fmla="*/ 1265256 w 3505200"/>
                <a:gd name="connsiteY17" fmla="*/ 0 h 594360"/>
                <a:gd name="connsiteX18" fmla="*/ 1193974 w 3505200"/>
                <a:gd name="connsiteY18" fmla="*/ 0 h 594360"/>
                <a:gd name="connsiteX19" fmla="*/ 0 w 3505200"/>
                <a:gd name="connsiteY19" fmla="*/ 0 h 594360"/>
                <a:gd name="connsiteX20" fmla="*/ 0 w 3505200"/>
                <a:gd name="connsiteY20" fmla="*/ 40944 h 594360"/>
                <a:gd name="connsiteX21" fmla="*/ 1265256 w 3505200"/>
                <a:gd name="connsiteY21" fmla="*/ 40944 h 594360"/>
                <a:gd name="connsiteX22" fmla="*/ 1265256 w 3505200"/>
                <a:gd name="connsiteY22" fmla="*/ 40944 h 594360"/>
                <a:gd name="connsiteX23" fmla="*/ 2572420 w 3505200"/>
                <a:gd name="connsiteY23" fmla="*/ 40944 h 594360"/>
                <a:gd name="connsiteX24" fmla="*/ 2712612 w 3505200"/>
                <a:gd name="connsiteY24" fmla="*/ 113021 h 594360"/>
                <a:gd name="connsiteX25" fmla="*/ 2724569 w 3505200"/>
                <a:gd name="connsiteY25" fmla="*/ 158957 h 594360"/>
                <a:gd name="connsiteX26" fmla="*/ 2712612 w 3505200"/>
                <a:gd name="connsiteY26" fmla="*/ 204893 h 594360"/>
                <a:gd name="connsiteX27" fmla="*/ 2572420 w 3505200"/>
                <a:gd name="connsiteY27" fmla="*/ 276970 h 594360"/>
                <a:gd name="connsiteX28" fmla="*/ 2350338 w 3505200"/>
                <a:gd name="connsiteY28" fmla="*/ 276970 h 594360"/>
                <a:gd name="connsiteX29" fmla="*/ 2350338 w 3505200"/>
                <a:gd name="connsiteY29" fmla="*/ 276447 h 594360"/>
                <a:gd name="connsiteX30" fmla="*/ 837564 w 3505200"/>
                <a:gd name="connsiteY30" fmla="*/ 276447 h 594360"/>
                <a:gd name="connsiteX31" fmla="*/ 632628 w 3505200"/>
                <a:gd name="connsiteY31" fmla="*/ 435404 h 594360"/>
                <a:gd name="connsiteX32" fmla="*/ 837564 w 3505200"/>
                <a:gd name="connsiteY32" fmla="*/ 594360 h 594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505200" h="594360">
                  <a:moveTo>
                    <a:pt x="837564" y="594360"/>
                  </a:moveTo>
                  <a:lnTo>
                    <a:pt x="2239944" y="594360"/>
                  </a:lnTo>
                  <a:lnTo>
                    <a:pt x="2350338" y="594360"/>
                  </a:lnTo>
                  <a:lnTo>
                    <a:pt x="3505200" y="594360"/>
                  </a:lnTo>
                  <a:lnTo>
                    <a:pt x="3505200" y="553416"/>
                  </a:lnTo>
                  <a:lnTo>
                    <a:pt x="2239944" y="553416"/>
                  </a:lnTo>
                  <a:lnTo>
                    <a:pt x="2239944" y="553416"/>
                  </a:lnTo>
                  <a:lnTo>
                    <a:pt x="971893" y="553416"/>
                  </a:lnTo>
                  <a:cubicBezTo>
                    <a:pt x="908871" y="553416"/>
                    <a:pt x="854798" y="523696"/>
                    <a:pt x="831701" y="481340"/>
                  </a:cubicBezTo>
                  <a:lnTo>
                    <a:pt x="819744" y="435404"/>
                  </a:lnTo>
                  <a:lnTo>
                    <a:pt x="831701" y="389468"/>
                  </a:lnTo>
                  <a:cubicBezTo>
                    <a:pt x="854798" y="347111"/>
                    <a:pt x="908871" y="317391"/>
                    <a:pt x="971893" y="317391"/>
                  </a:cubicBezTo>
                  <a:lnTo>
                    <a:pt x="1193974" y="317391"/>
                  </a:lnTo>
                  <a:lnTo>
                    <a:pt x="1193974" y="317913"/>
                  </a:lnTo>
                  <a:lnTo>
                    <a:pt x="2706748" y="317913"/>
                  </a:lnTo>
                  <a:cubicBezTo>
                    <a:pt x="2819931" y="317913"/>
                    <a:pt x="2911684" y="246746"/>
                    <a:pt x="2911684" y="158957"/>
                  </a:cubicBezTo>
                  <a:cubicBezTo>
                    <a:pt x="2911684" y="71167"/>
                    <a:pt x="2819931" y="0"/>
                    <a:pt x="2706748" y="0"/>
                  </a:cubicBezTo>
                  <a:lnTo>
                    <a:pt x="1265256" y="0"/>
                  </a:lnTo>
                  <a:lnTo>
                    <a:pt x="1193974" y="0"/>
                  </a:lnTo>
                  <a:lnTo>
                    <a:pt x="0" y="0"/>
                  </a:lnTo>
                  <a:lnTo>
                    <a:pt x="0" y="40944"/>
                  </a:lnTo>
                  <a:lnTo>
                    <a:pt x="1265256" y="40944"/>
                  </a:lnTo>
                  <a:lnTo>
                    <a:pt x="1265256" y="40944"/>
                  </a:lnTo>
                  <a:lnTo>
                    <a:pt x="2572420" y="40944"/>
                  </a:lnTo>
                  <a:cubicBezTo>
                    <a:pt x="2635442" y="40944"/>
                    <a:pt x="2689515" y="70664"/>
                    <a:pt x="2712612" y="113021"/>
                  </a:cubicBezTo>
                  <a:lnTo>
                    <a:pt x="2724569" y="158957"/>
                  </a:lnTo>
                  <a:lnTo>
                    <a:pt x="2712612" y="204893"/>
                  </a:lnTo>
                  <a:cubicBezTo>
                    <a:pt x="2689515" y="247249"/>
                    <a:pt x="2635442" y="276970"/>
                    <a:pt x="2572420" y="276970"/>
                  </a:cubicBezTo>
                  <a:lnTo>
                    <a:pt x="2350338" y="276970"/>
                  </a:lnTo>
                  <a:lnTo>
                    <a:pt x="2350338" y="276447"/>
                  </a:lnTo>
                  <a:lnTo>
                    <a:pt x="837564" y="276447"/>
                  </a:lnTo>
                  <a:cubicBezTo>
                    <a:pt x="724381" y="276447"/>
                    <a:pt x="632628" y="347614"/>
                    <a:pt x="632628" y="435404"/>
                  </a:cubicBezTo>
                  <a:cubicBezTo>
                    <a:pt x="632628" y="523193"/>
                    <a:pt x="724381" y="594360"/>
                    <a:pt x="837564" y="594360"/>
                  </a:cubicBezTo>
                  <a:close/>
                </a:path>
              </a:pathLst>
            </a:custGeom>
            <a:blipFill>
              <a:blip r:embed="rId6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  <a14:imgEffect>
                          <a14:brightnessContrast bright="40000" contrast="-2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5"/>
            <p:cNvSpPr/>
            <p:nvPr/>
          </p:nvSpPr>
          <p:spPr>
            <a:xfrm flipV="1">
              <a:off x="3719052" y="2656977"/>
              <a:ext cx="3505200" cy="370707"/>
            </a:xfrm>
            <a:custGeom>
              <a:avLst/>
              <a:gdLst>
                <a:gd name="connsiteX0" fmla="*/ 837564 w 3505200"/>
                <a:gd name="connsiteY0" fmla="*/ 594360 h 594360"/>
                <a:gd name="connsiteX1" fmla="*/ 2239944 w 3505200"/>
                <a:gd name="connsiteY1" fmla="*/ 594360 h 594360"/>
                <a:gd name="connsiteX2" fmla="*/ 2350338 w 3505200"/>
                <a:gd name="connsiteY2" fmla="*/ 594360 h 594360"/>
                <a:gd name="connsiteX3" fmla="*/ 3505200 w 3505200"/>
                <a:gd name="connsiteY3" fmla="*/ 594360 h 594360"/>
                <a:gd name="connsiteX4" fmla="*/ 3505200 w 3505200"/>
                <a:gd name="connsiteY4" fmla="*/ 553416 h 594360"/>
                <a:gd name="connsiteX5" fmla="*/ 2239944 w 3505200"/>
                <a:gd name="connsiteY5" fmla="*/ 553416 h 594360"/>
                <a:gd name="connsiteX6" fmla="*/ 2239944 w 3505200"/>
                <a:gd name="connsiteY6" fmla="*/ 553416 h 594360"/>
                <a:gd name="connsiteX7" fmla="*/ 971893 w 3505200"/>
                <a:gd name="connsiteY7" fmla="*/ 553416 h 594360"/>
                <a:gd name="connsiteX8" fmla="*/ 831701 w 3505200"/>
                <a:gd name="connsiteY8" fmla="*/ 481340 h 594360"/>
                <a:gd name="connsiteX9" fmla="*/ 819744 w 3505200"/>
                <a:gd name="connsiteY9" fmla="*/ 435404 h 594360"/>
                <a:gd name="connsiteX10" fmla="*/ 831701 w 3505200"/>
                <a:gd name="connsiteY10" fmla="*/ 389468 h 594360"/>
                <a:gd name="connsiteX11" fmla="*/ 971893 w 3505200"/>
                <a:gd name="connsiteY11" fmla="*/ 317391 h 594360"/>
                <a:gd name="connsiteX12" fmla="*/ 1193974 w 3505200"/>
                <a:gd name="connsiteY12" fmla="*/ 317391 h 594360"/>
                <a:gd name="connsiteX13" fmla="*/ 1193974 w 3505200"/>
                <a:gd name="connsiteY13" fmla="*/ 317913 h 594360"/>
                <a:gd name="connsiteX14" fmla="*/ 2706748 w 3505200"/>
                <a:gd name="connsiteY14" fmla="*/ 317913 h 594360"/>
                <a:gd name="connsiteX15" fmla="*/ 2911684 w 3505200"/>
                <a:gd name="connsiteY15" fmla="*/ 158957 h 594360"/>
                <a:gd name="connsiteX16" fmla="*/ 2706748 w 3505200"/>
                <a:gd name="connsiteY16" fmla="*/ 0 h 594360"/>
                <a:gd name="connsiteX17" fmla="*/ 1265256 w 3505200"/>
                <a:gd name="connsiteY17" fmla="*/ 0 h 594360"/>
                <a:gd name="connsiteX18" fmla="*/ 1193974 w 3505200"/>
                <a:gd name="connsiteY18" fmla="*/ 0 h 594360"/>
                <a:gd name="connsiteX19" fmla="*/ 0 w 3505200"/>
                <a:gd name="connsiteY19" fmla="*/ 0 h 594360"/>
                <a:gd name="connsiteX20" fmla="*/ 0 w 3505200"/>
                <a:gd name="connsiteY20" fmla="*/ 40944 h 594360"/>
                <a:gd name="connsiteX21" fmla="*/ 1265256 w 3505200"/>
                <a:gd name="connsiteY21" fmla="*/ 40944 h 594360"/>
                <a:gd name="connsiteX22" fmla="*/ 1265256 w 3505200"/>
                <a:gd name="connsiteY22" fmla="*/ 40944 h 594360"/>
                <a:gd name="connsiteX23" fmla="*/ 2572420 w 3505200"/>
                <a:gd name="connsiteY23" fmla="*/ 40944 h 594360"/>
                <a:gd name="connsiteX24" fmla="*/ 2712612 w 3505200"/>
                <a:gd name="connsiteY24" fmla="*/ 113021 h 594360"/>
                <a:gd name="connsiteX25" fmla="*/ 2724569 w 3505200"/>
                <a:gd name="connsiteY25" fmla="*/ 158957 h 594360"/>
                <a:gd name="connsiteX26" fmla="*/ 2712612 w 3505200"/>
                <a:gd name="connsiteY26" fmla="*/ 204893 h 594360"/>
                <a:gd name="connsiteX27" fmla="*/ 2572420 w 3505200"/>
                <a:gd name="connsiteY27" fmla="*/ 276970 h 594360"/>
                <a:gd name="connsiteX28" fmla="*/ 2350338 w 3505200"/>
                <a:gd name="connsiteY28" fmla="*/ 276970 h 594360"/>
                <a:gd name="connsiteX29" fmla="*/ 2350338 w 3505200"/>
                <a:gd name="connsiteY29" fmla="*/ 276447 h 594360"/>
                <a:gd name="connsiteX30" fmla="*/ 837564 w 3505200"/>
                <a:gd name="connsiteY30" fmla="*/ 276447 h 594360"/>
                <a:gd name="connsiteX31" fmla="*/ 632628 w 3505200"/>
                <a:gd name="connsiteY31" fmla="*/ 435404 h 594360"/>
                <a:gd name="connsiteX32" fmla="*/ 837564 w 3505200"/>
                <a:gd name="connsiteY32" fmla="*/ 594360 h 594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505200" h="594360">
                  <a:moveTo>
                    <a:pt x="837564" y="594360"/>
                  </a:moveTo>
                  <a:lnTo>
                    <a:pt x="2239944" y="594360"/>
                  </a:lnTo>
                  <a:lnTo>
                    <a:pt x="2350338" y="594360"/>
                  </a:lnTo>
                  <a:lnTo>
                    <a:pt x="3505200" y="594360"/>
                  </a:lnTo>
                  <a:lnTo>
                    <a:pt x="3505200" y="553416"/>
                  </a:lnTo>
                  <a:lnTo>
                    <a:pt x="2239944" y="553416"/>
                  </a:lnTo>
                  <a:lnTo>
                    <a:pt x="2239944" y="553416"/>
                  </a:lnTo>
                  <a:lnTo>
                    <a:pt x="971893" y="553416"/>
                  </a:lnTo>
                  <a:cubicBezTo>
                    <a:pt x="908871" y="553416"/>
                    <a:pt x="854798" y="523696"/>
                    <a:pt x="831701" y="481340"/>
                  </a:cubicBezTo>
                  <a:lnTo>
                    <a:pt x="819744" y="435404"/>
                  </a:lnTo>
                  <a:lnTo>
                    <a:pt x="831701" y="389468"/>
                  </a:lnTo>
                  <a:cubicBezTo>
                    <a:pt x="854798" y="347111"/>
                    <a:pt x="908871" y="317391"/>
                    <a:pt x="971893" y="317391"/>
                  </a:cubicBezTo>
                  <a:lnTo>
                    <a:pt x="1193974" y="317391"/>
                  </a:lnTo>
                  <a:lnTo>
                    <a:pt x="1193974" y="317913"/>
                  </a:lnTo>
                  <a:lnTo>
                    <a:pt x="2706748" y="317913"/>
                  </a:lnTo>
                  <a:cubicBezTo>
                    <a:pt x="2819931" y="317913"/>
                    <a:pt x="2911684" y="246746"/>
                    <a:pt x="2911684" y="158957"/>
                  </a:cubicBezTo>
                  <a:cubicBezTo>
                    <a:pt x="2911684" y="71167"/>
                    <a:pt x="2819931" y="0"/>
                    <a:pt x="2706748" y="0"/>
                  </a:cubicBezTo>
                  <a:lnTo>
                    <a:pt x="1265256" y="0"/>
                  </a:lnTo>
                  <a:lnTo>
                    <a:pt x="1193974" y="0"/>
                  </a:lnTo>
                  <a:lnTo>
                    <a:pt x="0" y="0"/>
                  </a:lnTo>
                  <a:lnTo>
                    <a:pt x="0" y="40944"/>
                  </a:lnTo>
                  <a:lnTo>
                    <a:pt x="1265256" y="40944"/>
                  </a:lnTo>
                  <a:lnTo>
                    <a:pt x="1265256" y="40944"/>
                  </a:lnTo>
                  <a:lnTo>
                    <a:pt x="2572420" y="40944"/>
                  </a:lnTo>
                  <a:cubicBezTo>
                    <a:pt x="2635442" y="40944"/>
                    <a:pt x="2689515" y="70664"/>
                    <a:pt x="2712612" y="113021"/>
                  </a:cubicBezTo>
                  <a:lnTo>
                    <a:pt x="2724569" y="158957"/>
                  </a:lnTo>
                  <a:lnTo>
                    <a:pt x="2712612" y="204893"/>
                  </a:lnTo>
                  <a:cubicBezTo>
                    <a:pt x="2689515" y="247249"/>
                    <a:pt x="2635442" y="276970"/>
                    <a:pt x="2572420" y="276970"/>
                  </a:cubicBezTo>
                  <a:lnTo>
                    <a:pt x="2350338" y="276970"/>
                  </a:lnTo>
                  <a:lnTo>
                    <a:pt x="2350338" y="276447"/>
                  </a:lnTo>
                  <a:lnTo>
                    <a:pt x="837564" y="276447"/>
                  </a:lnTo>
                  <a:cubicBezTo>
                    <a:pt x="724381" y="276447"/>
                    <a:pt x="632628" y="347614"/>
                    <a:pt x="632628" y="435404"/>
                  </a:cubicBezTo>
                  <a:cubicBezTo>
                    <a:pt x="632628" y="523193"/>
                    <a:pt x="724381" y="594360"/>
                    <a:pt x="837564" y="594360"/>
                  </a:cubicBezTo>
                  <a:close/>
                </a:path>
              </a:pathLst>
            </a:custGeom>
            <a:blipFill>
              <a:blip r:embed="rId6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  <a14:imgEffect>
                          <a14:brightnessContrast bright="40000" contrast="-2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543426" y="-1223660"/>
            <a:ext cx="4857750" cy="3810000"/>
          </a:xfrm>
          <a:prstGeom prst="rect">
            <a:avLst/>
          </a:prstGeom>
        </p:spPr>
      </p:pic>
      <p:grpSp>
        <p:nvGrpSpPr>
          <p:cNvPr id="28" name="组合 27"/>
          <p:cNvGrpSpPr/>
          <p:nvPr/>
        </p:nvGrpSpPr>
        <p:grpSpPr>
          <a:xfrm rot="5400000">
            <a:off x="4161213" y="-1332413"/>
            <a:ext cx="3621137" cy="8717773"/>
            <a:chOff x="9477877" y="494297"/>
            <a:chExt cx="1674392" cy="5828353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5894" y="1210733"/>
              <a:ext cx="934007" cy="4436534"/>
            </a:xfrm>
            <a:prstGeom prst="rect">
              <a:avLst/>
            </a:prstGeom>
            <a:blipFill dpi="0" rotWithShape="1">
              <a:blip r:embed="rId5"/>
              <a:tile tx="0" ty="0" sx="100000" sy="100000" flip="none" algn="tl"/>
            </a:blipFill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6341"/>
            <a:stretch>
              <a:fillRect/>
            </a:stretch>
          </p:blipFill>
          <p:spPr>
            <a:xfrm>
              <a:off x="9865893" y="989487"/>
              <a:ext cx="934007" cy="15239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6341"/>
            <a:stretch>
              <a:fillRect/>
            </a:stretch>
          </p:blipFill>
          <p:spPr>
            <a:xfrm>
              <a:off x="9865893" y="5713886"/>
              <a:ext cx="934007" cy="152399"/>
            </a:xfrm>
            <a:prstGeom prst="rect">
              <a:avLst/>
            </a:prstGeom>
          </p:spPr>
        </p:pic>
        <p:sp>
          <p:nvSpPr>
            <p:cNvPr id="32" name="矩形 31"/>
            <p:cNvSpPr/>
            <p:nvPr/>
          </p:nvSpPr>
          <p:spPr>
            <a:xfrm>
              <a:off x="9625263" y="625642"/>
              <a:ext cx="1379621" cy="5566611"/>
            </a:xfrm>
            <a:prstGeom prst="rect">
              <a:avLst/>
            </a:prstGeom>
            <a:noFill/>
            <a:ln w="3175" cap="flat" cmpd="sng" algn="ctr">
              <a:solidFill>
                <a:srgbClr val="5B9BD5">
                  <a:lumMod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9493918" y="494297"/>
              <a:ext cx="262689" cy="262689"/>
            </a:xfrm>
            <a:prstGeom prst="rect">
              <a:avLst/>
            </a:prstGeom>
            <a:noFill/>
            <a:ln w="3175" cap="flat" cmpd="sng" algn="ctr">
              <a:solidFill>
                <a:srgbClr val="5B9BD5">
                  <a:lumMod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0889580" y="494297"/>
              <a:ext cx="262689" cy="262689"/>
            </a:xfrm>
            <a:prstGeom prst="rect">
              <a:avLst/>
            </a:prstGeom>
            <a:noFill/>
            <a:ln w="3175" cap="flat" cmpd="sng" algn="ctr">
              <a:solidFill>
                <a:srgbClr val="5B9BD5">
                  <a:lumMod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9477877" y="6059961"/>
              <a:ext cx="262689" cy="262689"/>
            </a:xfrm>
            <a:prstGeom prst="rect">
              <a:avLst/>
            </a:prstGeom>
            <a:noFill/>
            <a:ln w="3175" cap="flat" cmpd="sng" algn="ctr">
              <a:solidFill>
                <a:srgbClr val="5B9BD5">
                  <a:lumMod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10873539" y="6059961"/>
              <a:ext cx="262689" cy="262689"/>
            </a:xfrm>
            <a:prstGeom prst="rect">
              <a:avLst/>
            </a:prstGeom>
            <a:noFill/>
            <a:ln w="3175" cap="flat" cmpd="sng" algn="ctr">
              <a:solidFill>
                <a:srgbClr val="5B9BD5">
                  <a:lumMod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6675" y="3688955"/>
            <a:ext cx="4196676" cy="3147507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2548743" y="2196530"/>
            <a:ext cx="6647458" cy="138499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有意思”的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课题</a:t>
            </a:r>
            <a:endParaRPr lang="en-US" altLang="zh-CN" sz="2800" dirty="0" smtClean="0">
              <a:latin typeface="黑体" panose="02010609060101010101" charset="-122"/>
              <a:ea typeface="黑体" panose="02010609060101010101" charset="-122"/>
            </a:endParaRPr>
          </a:p>
          <a:p>
            <a:pPr algn="ctr"/>
            <a:r>
              <a:rPr lang="zh-CN" altLang="en-US" sz="2800" dirty="0">
                <a:ln w="0"/>
                <a:latin typeface="黑体" panose="02010609060101010101" charset="-122"/>
                <a:ea typeface="黑体" panose="02010609060101010101" charset="-122"/>
                <a:sym typeface="+mn-ea"/>
              </a:rPr>
              <a:t>爱情修炼秘籍</a:t>
            </a:r>
            <a:endParaRPr lang="en-US" altLang="zh-CN" sz="2800" dirty="0" smtClean="0">
              <a:ln w="0"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l"/>
            <a:r>
              <a:rPr lang="zh-CN" altLang="en-US" sz="2800" dirty="0" smtClean="0">
                <a:ln w="0"/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从玻璃渣爱情中解脱，让</a:t>
            </a:r>
            <a:r>
              <a:rPr lang="en-US" altLang="zh-CN" sz="2800" dirty="0" smtClean="0">
                <a:ln w="0"/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《</a:t>
            </a:r>
            <a:r>
              <a:rPr lang="zh-CN" altLang="en-US" sz="2800" dirty="0">
                <a:ln w="0"/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氓</a:t>
            </a:r>
            <a:r>
              <a:rPr lang="en-US" altLang="zh-CN" sz="2800" dirty="0" smtClean="0">
                <a:ln w="0"/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》</a:t>
            </a:r>
            <a:r>
              <a:rPr lang="zh-CN" altLang="en-US" sz="2800" dirty="0" smtClean="0">
                <a:ln w="0"/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教你清醒。</a:t>
            </a:r>
            <a:endParaRPr lang="en-US" altLang="zh-CN" sz="2800" dirty="0">
              <a:ln w="0"/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8386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911759" y="1526866"/>
            <a:ext cx="802799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/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蒹葭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457200"/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蒹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葭苍苍，白露为霜。所谓伊人，在水一方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457200"/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溯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洄从之，道阻且长。溯游从之，宛在水中央。</a:t>
            </a:r>
          </a:p>
          <a:p>
            <a:pPr indent="457200"/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蒹葭萋萋，白露未晞。所谓伊人，在水之湄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457200"/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溯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洄从之，道阻且跻。溯游从之，宛在水中坻。</a:t>
            </a:r>
          </a:p>
          <a:p>
            <a:pPr indent="457200"/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蒹葭采采，白露未已。所谓伊人，在水之涘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457200"/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溯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洄从之，道阻且右。溯游从之，宛在水中沚。</a:t>
            </a:r>
            <a:endParaRPr lang="zh-CN" altLang="en-US" sz="2800" b="1" i="0" dirty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83780" y="665092"/>
            <a:ext cx="384869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关雎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关关雎鸠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，在河之洲。</a:t>
            </a:r>
            <a:b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窈窕淑女，君子好逑。</a:t>
            </a:r>
            <a:b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参差荇菜，左右流之。</a:t>
            </a:r>
            <a:b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窈窕淑女，寤寐求之。</a:t>
            </a:r>
            <a:b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求之不得，寤寐思服。</a:t>
            </a:r>
            <a:b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悠哉悠哉，辗转反侧。</a:t>
            </a:r>
            <a:b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参差荇菜，左右采之。</a:t>
            </a:r>
            <a:b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窈窕淑女，琴瑟友之。</a:t>
            </a:r>
            <a:b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参差荇菜，左右芼之。</a:t>
            </a:r>
            <a:b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窈窕淑女，钟鼓乐之。</a:t>
            </a:r>
          </a:p>
        </p:txBody>
      </p:sp>
    </p:spTree>
    <p:extLst>
      <p:ext uri="{BB962C8B-B14F-4D97-AF65-F5344CB8AC3E}">
        <p14:creationId xmlns:p14="http://schemas.microsoft.com/office/powerpoint/2010/main" val="410110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60526" y="0"/>
            <a:ext cx="11925457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氓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之蚩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蚩，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抱布贸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丝。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匪来贸丝，来即我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谋。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送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涉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淇，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至于顿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丘。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匪我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愆期，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子无良媒。将子无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怒，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秋以为期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撩女生葵花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宝典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如何巧妙而优雅地撩一个女生，简单给暗恋下定义；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软硬兼施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情侣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分别的场景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分别的落寞跟乍见的欣喜大致相抵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中国的婚俗体现：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父母之命，媒妁之言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一夫一妻制；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p1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追叙自己由初恋而定的婚：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封建社会的婚姻程序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婚姻“六礼”；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hlinkClick r:id="rId3"/>
              </a:rPr>
              <a:t>https://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hlinkClick r:id="rId3"/>
              </a:rPr>
              <a:t>haokan.baidu.com/v?pd=wisenatural&amp;vid=3489549343145693634</a:t>
            </a:r>
            <a:endParaRPr lang="zh-CN" altLang="en-US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乘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彼垝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垣，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以望复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关。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不见复关，泣涕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涟涟。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既见复关，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载笑载言。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尔卜尔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筮，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体无咎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言。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车来，以我贿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迁。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情感中患得患失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陷入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爱情的女子情感变得异常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丰富敏感；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纯情痴少女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“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不见则忧，既见则喜，夫情之所不容已者，女殆痴于情者耳。”（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诗经原始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方玉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润 ）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关注人物称谓变化，体会情感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的转变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891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10214" y="329197"/>
            <a:ext cx="10307782" cy="570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桑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之未落，其叶沃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若。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于嗟鸠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兮，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无食桑葚！于嗟女兮，无与士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耽！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士之耽兮，犹可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说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也。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女之耽兮，不可说也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诗经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的表现手法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赋、比、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兴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卫女现身说法：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劝诫女子不要痴情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Why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走到了这一步？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女性叙事角度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：二者存在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生理心理结构的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差异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桑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之落矣，其黄而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陨。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自我徂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尔，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三岁食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贫。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淇水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汤汤，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渐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车帷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裳。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女也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不爽，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士贰其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行。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士也罔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极，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二三其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德。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贫贱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夫妻百事哀：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婚姻制度是建筑在经济之上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柴米米油盐酱醋茶的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生活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现实婚姻的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真实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写照：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控告男子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移情别恋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4134" y="1046507"/>
            <a:ext cx="2952336" cy="192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77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508289" y="1233103"/>
            <a:ext cx="1307176" cy="65589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308611" y="2439093"/>
            <a:ext cx="1825336" cy="63661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362644" y="3177756"/>
            <a:ext cx="1711383" cy="77736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2414849" y="2163070"/>
            <a:ext cx="2103120" cy="10972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2215761" y="3619861"/>
            <a:ext cx="1164475" cy="58781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2931623" y="4526784"/>
            <a:ext cx="1586346" cy="7579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62222" y="1241476"/>
            <a:ext cx="1399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诗</a:t>
            </a:r>
            <a:r>
              <a:rPr lang="en-US" altLang="zh-CN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50768" y="2444521"/>
            <a:ext cx="19160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诗经</a:t>
            </a:r>
            <a:r>
              <a:rPr lang="en-US" altLang="zh-CN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21106" y="3177756"/>
            <a:ext cx="12805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诗三百</a:t>
            </a:r>
            <a:endParaRPr lang="en-US" altLang="zh-CN" sz="24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en-US" altLang="zh-CN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305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篇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452263" y="2296211"/>
            <a:ext cx="20657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我国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最早的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一部诗歌总集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278456" y="3608074"/>
            <a:ext cx="10390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西周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931103" y="4624696"/>
            <a:ext cx="16937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现实主义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下箭头 15"/>
          <p:cNvSpPr/>
          <p:nvPr/>
        </p:nvSpPr>
        <p:spPr>
          <a:xfrm>
            <a:off x="1056410" y="1950318"/>
            <a:ext cx="152400" cy="42048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169719" y="1935877"/>
            <a:ext cx="8645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汉代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4057669" y="3599662"/>
            <a:ext cx="1164475" cy="58781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4120366" y="3608075"/>
            <a:ext cx="10390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春秋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下箭头 19"/>
          <p:cNvSpPr/>
          <p:nvPr/>
        </p:nvSpPr>
        <p:spPr>
          <a:xfrm rot="16200000">
            <a:off x="3586968" y="3720557"/>
            <a:ext cx="326665" cy="424399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 20"/>
          <p:cNvSpPr/>
          <p:nvPr/>
        </p:nvSpPr>
        <p:spPr>
          <a:xfrm>
            <a:off x="5531430" y="672692"/>
            <a:ext cx="734291" cy="1876544"/>
          </a:xfrm>
          <a:prstGeom prst="roundRect">
            <a:avLst/>
          </a:prstGeom>
          <a:solidFill>
            <a:srgbClr val="DAE3F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5531430" y="872143"/>
            <a:ext cx="4135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mtClean="0">
                <a:latin typeface="宋体" panose="02010600030101010101" pitchFamily="2" charset="-122"/>
                <a:ea typeface="宋体" panose="02010600030101010101" pitchFamily="2" charset="-122"/>
              </a:rPr>
              <a:t>内容</a:t>
            </a:r>
            <a:endParaRPr lang="zh-CN" altLang="en-US" sz="40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5531430" y="3408158"/>
            <a:ext cx="734291" cy="187654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5594125" y="3433347"/>
            <a:ext cx="4135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表现手法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6766564" y="567343"/>
            <a:ext cx="1025236" cy="6096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圆角矩形 28"/>
          <p:cNvSpPr/>
          <p:nvPr/>
        </p:nvSpPr>
        <p:spPr>
          <a:xfrm>
            <a:off x="6766564" y="1336139"/>
            <a:ext cx="1025236" cy="6096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圆角矩形 29"/>
          <p:cNvSpPr/>
          <p:nvPr/>
        </p:nvSpPr>
        <p:spPr>
          <a:xfrm>
            <a:off x="6766564" y="2066006"/>
            <a:ext cx="1025236" cy="6096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6958447" y="567343"/>
            <a:ext cx="647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风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955333" y="1338689"/>
            <a:ext cx="647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雅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955333" y="2090831"/>
            <a:ext cx="647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颂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8110455" y="554930"/>
            <a:ext cx="2652454" cy="6096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8534400" y="628897"/>
            <a:ext cx="173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各地的民歌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8110455" y="1326277"/>
            <a:ext cx="2652454" cy="6096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8110455" y="1410492"/>
            <a:ext cx="280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朝会宴饮用的乐歌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8110455" y="2066006"/>
            <a:ext cx="2652454" cy="6096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8110455" y="2146707"/>
            <a:ext cx="2802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smtClean="0">
                <a:latin typeface="宋体" panose="02010600030101010101" pitchFamily="2" charset="-122"/>
                <a:ea typeface="宋体" panose="02010600030101010101" pitchFamily="2" charset="-122"/>
              </a:rPr>
              <a:t>宗庙祭祀的舞曲歌辞</a:t>
            </a:r>
            <a:endParaRPr lang="zh-CN" altLang="en-US" sz="2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6774942" y="3307729"/>
            <a:ext cx="1025236" cy="609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/>
          <p:cNvSpPr txBox="1"/>
          <p:nvPr/>
        </p:nvSpPr>
        <p:spPr>
          <a:xfrm>
            <a:off x="6955333" y="3327473"/>
            <a:ext cx="647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赋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6774942" y="4088159"/>
            <a:ext cx="1025236" cy="609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文本框 44"/>
          <p:cNvSpPr txBox="1"/>
          <p:nvPr/>
        </p:nvSpPr>
        <p:spPr>
          <a:xfrm>
            <a:off x="6955333" y="4107903"/>
            <a:ext cx="647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比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6" name="圆角矩形 45"/>
          <p:cNvSpPr/>
          <p:nvPr/>
        </p:nvSpPr>
        <p:spPr>
          <a:xfrm>
            <a:off x="6774942" y="4868589"/>
            <a:ext cx="1025236" cy="609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6955333" y="4888333"/>
            <a:ext cx="647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兴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" name="圆角矩形 47"/>
          <p:cNvSpPr/>
          <p:nvPr/>
        </p:nvSpPr>
        <p:spPr>
          <a:xfrm>
            <a:off x="8110455" y="3294862"/>
            <a:ext cx="2652454" cy="609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8105672" y="3368829"/>
            <a:ext cx="26572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铺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陈其事而直言之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0" name="圆角矩形 49"/>
          <p:cNvSpPr/>
          <p:nvPr/>
        </p:nvSpPr>
        <p:spPr>
          <a:xfrm>
            <a:off x="8110455" y="4098311"/>
            <a:ext cx="2652454" cy="609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/>
          <p:cNvSpPr txBox="1"/>
          <p:nvPr/>
        </p:nvSpPr>
        <p:spPr>
          <a:xfrm>
            <a:off x="8416915" y="4172278"/>
            <a:ext cx="2161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</a:rPr>
              <a:t>以彼物比此物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2" name="圆角矩形 51"/>
          <p:cNvSpPr/>
          <p:nvPr/>
        </p:nvSpPr>
        <p:spPr>
          <a:xfrm>
            <a:off x="8110455" y="4863508"/>
            <a:ext cx="2652454" cy="609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8094190" y="4996054"/>
            <a:ext cx="2807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</a:rPr>
              <a:t>先言他物以引起所咏之词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086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98784" y="0"/>
            <a:ext cx="11897138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三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岁为妇，靡室劳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矣；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夙兴夜寐，靡有朝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矣。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言既遂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矣，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至于暴矣。兄弟不知，咥其笑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矣。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静言思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之，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躬自悼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矣。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补叙多年为妇的苦楚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，家庭主妇真实写照，起早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睡晚，辛勤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劳作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TW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婦</a:t>
            </a:r>
            <a:r>
              <a:rPr lang="zh-TW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人追說已初至夫家，三歲為婦之時，顏色未衰，為夫所愛，無室家之勞，謂夫不以室家婦事以勞於己。時夫雖如此，己猶不恃寵自安，常自早起夜臥，無有一朝一夕而自解惰</a:t>
            </a:r>
            <a:r>
              <a:rPr lang="zh-TW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——《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毛诗正义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 marL="342900" indent="-3429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婚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后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被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虐：最早记录的家庭暴力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家庭暴力后回娘家哭诉却不被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理解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而自伤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不幸</a:t>
            </a:r>
            <a:endParaRPr lang="zh-CN" altLang="en-US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偕老，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老使我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怨。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淇则有岸，隰则有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泮。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总角之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宴，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言笑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晏晏。信誓旦旦，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不思其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反。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反是不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思，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亦已焉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哉！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表现手法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比：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的痛苦为什么竟没有到头的时候？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叙述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幼年彼此的友爱和今日的乖离，斥责氓的虚伪和欺骗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>
              <a:lnSpc>
                <a:spcPct val="125000"/>
              </a:lnSpc>
              <a:buFont typeface="Wingdings" panose="05000000000000000000" pitchFamily="2" charset="2"/>
              <a:buChar char="p"/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卫女信念崩塌后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决绝与清醒：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“我”将潇洒转身，追求“我”新的生活；方玉润认为：“虽然口纵言已，心岂能忘？”（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诗经原始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800" b="1" i="0" dirty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363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5364EB5-73CE-4C70-A989-445F69486554}"/>
              </a:ext>
            </a:extLst>
          </p:cNvPr>
          <p:cNvSpPr/>
          <p:nvPr/>
        </p:nvSpPr>
        <p:spPr>
          <a:xfrm>
            <a:off x="1769322" y="794857"/>
            <a:ext cx="9350928" cy="5268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sx="102000" sy="102000" algn="ct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进击的晖姑娘">
            <a:extLst>
              <a:ext uri="{FF2B5EF4-FFF2-40B4-BE49-F238E27FC236}">
                <a16:creationId xmlns:a16="http://schemas.microsoft.com/office/drawing/2014/main" id="{7D0FB380-51CA-4AC6-8A98-90E9226180B8}"/>
              </a:ext>
            </a:extLst>
          </p:cNvPr>
          <p:cNvSpPr/>
          <p:nvPr/>
        </p:nvSpPr>
        <p:spPr>
          <a:xfrm>
            <a:off x="1053462" y="2638512"/>
            <a:ext cx="2695787" cy="1241222"/>
          </a:xfrm>
          <a:prstGeom prst="homePlate">
            <a:avLst/>
          </a:prstGeom>
          <a:solidFill>
            <a:srgbClr val="E9E0D1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986A466-3D42-47B6-A4CF-0D1503D4F784}"/>
              </a:ext>
            </a:extLst>
          </p:cNvPr>
          <p:cNvSpPr txBox="1"/>
          <p:nvPr/>
        </p:nvSpPr>
        <p:spPr>
          <a:xfrm>
            <a:off x="1053462" y="2874402"/>
            <a:ext cx="26043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学习目标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9824695" y="4475017"/>
            <a:ext cx="1588125" cy="1588125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任意多边形 7"/>
          <p:cNvSpPr/>
          <p:nvPr/>
        </p:nvSpPr>
        <p:spPr>
          <a:xfrm flipV="1">
            <a:off x="10264614" y="5467511"/>
            <a:ext cx="1609734" cy="304784"/>
          </a:xfrm>
          <a:custGeom>
            <a:avLst/>
            <a:gdLst>
              <a:gd name="connsiteX0" fmla="*/ 837564 w 3505200"/>
              <a:gd name="connsiteY0" fmla="*/ 594360 h 594360"/>
              <a:gd name="connsiteX1" fmla="*/ 2239944 w 3505200"/>
              <a:gd name="connsiteY1" fmla="*/ 594360 h 594360"/>
              <a:gd name="connsiteX2" fmla="*/ 2350338 w 3505200"/>
              <a:gd name="connsiteY2" fmla="*/ 594360 h 594360"/>
              <a:gd name="connsiteX3" fmla="*/ 3505200 w 3505200"/>
              <a:gd name="connsiteY3" fmla="*/ 594360 h 594360"/>
              <a:gd name="connsiteX4" fmla="*/ 3505200 w 3505200"/>
              <a:gd name="connsiteY4" fmla="*/ 553416 h 594360"/>
              <a:gd name="connsiteX5" fmla="*/ 2239944 w 3505200"/>
              <a:gd name="connsiteY5" fmla="*/ 553416 h 594360"/>
              <a:gd name="connsiteX6" fmla="*/ 2239944 w 3505200"/>
              <a:gd name="connsiteY6" fmla="*/ 553416 h 594360"/>
              <a:gd name="connsiteX7" fmla="*/ 971893 w 3505200"/>
              <a:gd name="connsiteY7" fmla="*/ 553416 h 594360"/>
              <a:gd name="connsiteX8" fmla="*/ 831701 w 3505200"/>
              <a:gd name="connsiteY8" fmla="*/ 481340 h 594360"/>
              <a:gd name="connsiteX9" fmla="*/ 819744 w 3505200"/>
              <a:gd name="connsiteY9" fmla="*/ 435404 h 594360"/>
              <a:gd name="connsiteX10" fmla="*/ 831701 w 3505200"/>
              <a:gd name="connsiteY10" fmla="*/ 389468 h 594360"/>
              <a:gd name="connsiteX11" fmla="*/ 971893 w 3505200"/>
              <a:gd name="connsiteY11" fmla="*/ 317391 h 594360"/>
              <a:gd name="connsiteX12" fmla="*/ 1193974 w 3505200"/>
              <a:gd name="connsiteY12" fmla="*/ 317391 h 594360"/>
              <a:gd name="connsiteX13" fmla="*/ 1193974 w 3505200"/>
              <a:gd name="connsiteY13" fmla="*/ 317913 h 594360"/>
              <a:gd name="connsiteX14" fmla="*/ 2706748 w 3505200"/>
              <a:gd name="connsiteY14" fmla="*/ 317913 h 594360"/>
              <a:gd name="connsiteX15" fmla="*/ 2911684 w 3505200"/>
              <a:gd name="connsiteY15" fmla="*/ 158957 h 594360"/>
              <a:gd name="connsiteX16" fmla="*/ 2706748 w 3505200"/>
              <a:gd name="connsiteY16" fmla="*/ 0 h 594360"/>
              <a:gd name="connsiteX17" fmla="*/ 1265256 w 3505200"/>
              <a:gd name="connsiteY17" fmla="*/ 0 h 594360"/>
              <a:gd name="connsiteX18" fmla="*/ 1193974 w 3505200"/>
              <a:gd name="connsiteY18" fmla="*/ 0 h 594360"/>
              <a:gd name="connsiteX19" fmla="*/ 0 w 3505200"/>
              <a:gd name="connsiteY19" fmla="*/ 0 h 594360"/>
              <a:gd name="connsiteX20" fmla="*/ 0 w 3505200"/>
              <a:gd name="connsiteY20" fmla="*/ 40944 h 594360"/>
              <a:gd name="connsiteX21" fmla="*/ 1265256 w 3505200"/>
              <a:gd name="connsiteY21" fmla="*/ 40944 h 594360"/>
              <a:gd name="connsiteX22" fmla="*/ 1265256 w 3505200"/>
              <a:gd name="connsiteY22" fmla="*/ 40944 h 594360"/>
              <a:gd name="connsiteX23" fmla="*/ 2572420 w 3505200"/>
              <a:gd name="connsiteY23" fmla="*/ 40944 h 594360"/>
              <a:gd name="connsiteX24" fmla="*/ 2712612 w 3505200"/>
              <a:gd name="connsiteY24" fmla="*/ 113021 h 594360"/>
              <a:gd name="connsiteX25" fmla="*/ 2724569 w 3505200"/>
              <a:gd name="connsiteY25" fmla="*/ 158957 h 594360"/>
              <a:gd name="connsiteX26" fmla="*/ 2712612 w 3505200"/>
              <a:gd name="connsiteY26" fmla="*/ 204893 h 594360"/>
              <a:gd name="connsiteX27" fmla="*/ 2572420 w 3505200"/>
              <a:gd name="connsiteY27" fmla="*/ 276970 h 594360"/>
              <a:gd name="connsiteX28" fmla="*/ 2350338 w 3505200"/>
              <a:gd name="connsiteY28" fmla="*/ 276970 h 594360"/>
              <a:gd name="connsiteX29" fmla="*/ 2350338 w 3505200"/>
              <a:gd name="connsiteY29" fmla="*/ 276447 h 594360"/>
              <a:gd name="connsiteX30" fmla="*/ 837564 w 3505200"/>
              <a:gd name="connsiteY30" fmla="*/ 276447 h 594360"/>
              <a:gd name="connsiteX31" fmla="*/ 632628 w 3505200"/>
              <a:gd name="connsiteY31" fmla="*/ 435404 h 594360"/>
              <a:gd name="connsiteX32" fmla="*/ 837564 w 3505200"/>
              <a:gd name="connsiteY32" fmla="*/ 594360 h 594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505200" h="594360">
                <a:moveTo>
                  <a:pt x="837564" y="594360"/>
                </a:moveTo>
                <a:lnTo>
                  <a:pt x="2239944" y="594360"/>
                </a:lnTo>
                <a:lnTo>
                  <a:pt x="2350338" y="594360"/>
                </a:lnTo>
                <a:lnTo>
                  <a:pt x="3505200" y="594360"/>
                </a:lnTo>
                <a:lnTo>
                  <a:pt x="3505200" y="553416"/>
                </a:lnTo>
                <a:lnTo>
                  <a:pt x="2239944" y="553416"/>
                </a:lnTo>
                <a:lnTo>
                  <a:pt x="2239944" y="553416"/>
                </a:lnTo>
                <a:lnTo>
                  <a:pt x="971893" y="553416"/>
                </a:lnTo>
                <a:cubicBezTo>
                  <a:pt x="908871" y="553416"/>
                  <a:pt x="854798" y="523696"/>
                  <a:pt x="831701" y="481340"/>
                </a:cubicBezTo>
                <a:lnTo>
                  <a:pt x="819744" y="435404"/>
                </a:lnTo>
                <a:lnTo>
                  <a:pt x="831701" y="389468"/>
                </a:lnTo>
                <a:cubicBezTo>
                  <a:pt x="854798" y="347111"/>
                  <a:pt x="908871" y="317391"/>
                  <a:pt x="971893" y="317391"/>
                </a:cubicBezTo>
                <a:lnTo>
                  <a:pt x="1193974" y="317391"/>
                </a:lnTo>
                <a:lnTo>
                  <a:pt x="1193974" y="317913"/>
                </a:lnTo>
                <a:lnTo>
                  <a:pt x="2706748" y="317913"/>
                </a:lnTo>
                <a:cubicBezTo>
                  <a:pt x="2819931" y="317913"/>
                  <a:pt x="2911684" y="246746"/>
                  <a:pt x="2911684" y="158957"/>
                </a:cubicBezTo>
                <a:cubicBezTo>
                  <a:pt x="2911684" y="71167"/>
                  <a:pt x="2819931" y="0"/>
                  <a:pt x="2706748" y="0"/>
                </a:cubicBezTo>
                <a:lnTo>
                  <a:pt x="1265256" y="0"/>
                </a:lnTo>
                <a:lnTo>
                  <a:pt x="1193974" y="0"/>
                </a:lnTo>
                <a:lnTo>
                  <a:pt x="0" y="0"/>
                </a:lnTo>
                <a:lnTo>
                  <a:pt x="0" y="40944"/>
                </a:lnTo>
                <a:lnTo>
                  <a:pt x="1265256" y="40944"/>
                </a:lnTo>
                <a:lnTo>
                  <a:pt x="1265256" y="40944"/>
                </a:lnTo>
                <a:lnTo>
                  <a:pt x="2572420" y="40944"/>
                </a:lnTo>
                <a:cubicBezTo>
                  <a:pt x="2635442" y="40944"/>
                  <a:pt x="2689515" y="70664"/>
                  <a:pt x="2712612" y="113021"/>
                </a:cubicBezTo>
                <a:lnTo>
                  <a:pt x="2724569" y="158957"/>
                </a:lnTo>
                <a:lnTo>
                  <a:pt x="2712612" y="204893"/>
                </a:lnTo>
                <a:cubicBezTo>
                  <a:pt x="2689515" y="247249"/>
                  <a:pt x="2635442" y="276970"/>
                  <a:pt x="2572420" y="276970"/>
                </a:cubicBezTo>
                <a:lnTo>
                  <a:pt x="2350338" y="276970"/>
                </a:lnTo>
                <a:lnTo>
                  <a:pt x="2350338" y="276447"/>
                </a:lnTo>
                <a:lnTo>
                  <a:pt x="837564" y="276447"/>
                </a:lnTo>
                <a:cubicBezTo>
                  <a:pt x="724381" y="276447"/>
                  <a:pt x="632628" y="347614"/>
                  <a:pt x="632628" y="435404"/>
                </a:cubicBezTo>
                <a:cubicBezTo>
                  <a:pt x="632628" y="523193"/>
                  <a:pt x="724381" y="594360"/>
                  <a:pt x="837564" y="594360"/>
                </a:cubicBezTo>
                <a:close/>
              </a:path>
            </a:pathLst>
          </a:cu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303945" y="4904255"/>
            <a:ext cx="756677" cy="544818"/>
            <a:chOff x="2591395" y="1560012"/>
            <a:chExt cx="6273282" cy="4516858"/>
          </a:xfrm>
          <a:solidFill>
            <a:sysClr val="window" lastClr="FFFFFF"/>
          </a:solidFill>
        </p:grpSpPr>
        <p:sp>
          <p:nvSpPr>
            <p:cNvPr id="8" name="弦形 4"/>
            <p:cNvSpPr/>
            <p:nvPr/>
          </p:nvSpPr>
          <p:spPr>
            <a:xfrm rot="6965211">
              <a:off x="7310687" y="3643171"/>
              <a:ext cx="1387147" cy="1720833"/>
            </a:xfrm>
            <a:custGeom>
              <a:avLst/>
              <a:gdLst>
                <a:gd name="connsiteX0" fmla="*/ 2657306 w 2657306"/>
                <a:gd name="connsiteY0" fmla="*/ 2948953 h 3218166"/>
                <a:gd name="connsiteX1" fmla="*/ 1201358 w 2657306"/>
                <a:gd name="connsiteY1" fmla="*/ 3212284 h 3218166"/>
                <a:gd name="connsiteX2" fmla="*/ 155444 w 2657306"/>
                <a:gd name="connsiteY2" fmla="*/ 1959450 h 3218166"/>
                <a:gd name="connsiteX3" fmla="*/ 967944 w 2657306"/>
                <a:gd name="connsiteY3" fmla="*/ 868520 h 3218166"/>
                <a:gd name="connsiteX4" fmla="*/ 1229764 w 2657306"/>
                <a:gd name="connsiteY4" fmla="*/ 0 h 3218166"/>
                <a:gd name="connsiteX5" fmla="*/ 2657306 w 2657306"/>
                <a:gd name="connsiteY5" fmla="*/ 2948953 h 3218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57306" h="3218166">
                  <a:moveTo>
                    <a:pt x="2657306" y="2948953"/>
                  </a:moveTo>
                  <a:cubicBezTo>
                    <a:pt x="2246783" y="3020552"/>
                    <a:pt x="1647387" y="3258386"/>
                    <a:pt x="1201358" y="3212284"/>
                  </a:cubicBezTo>
                  <a:cubicBezTo>
                    <a:pt x="632292" y="3153465"/>
                    <a:pt x="-390364" y="3084406"/>
                    <a:pt x="155444" y="1959450"/>
                  </a:cubicBezTo>
                  <a:cubicBezTo>
                    <a:pt x="396523" y="1428710"/>
                    <a:pt x="747020" y="1102364"/>
                    <a:pt x="967944" y="868520"/>
                  </a:cubicBezTo>
                  <a:cubicBezTo>
                    <a:pt x="1125081" y="540875"/>
                    <a:pt x="987121" y="577901"/>
                    <a:pt x="1229764" y="0"/>
                  </a:cubicBezTo>
                  <a:lnTo>
                    <a:pt x="2657306" y="294895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" name="任意多边形 10"/>
            <p:cNvSpPr/>
            <p:nvPr/>
          </p:nvSpPr>
          <p:spPr>
            <a:xfrm rot="6965211">
              <a:off x="4260915" y="1512920"/>
              <a:ext cx="2500470" cy="2594654"/>
            </a:xfrm>
            <a:custGeom>
              <a:avLst/>
              <a:gdLst>
                <a:gd name="connsiteX0" fmla="*/ 28580 w 2500470"/>
                <a:gd name="connsiteY0" fmla="*/ 2487259 h 2594654"/>
                <a:gd name="connsiteX1" fmla="*/ 355545 w 2500470"/>
                <a:gd name="connsiteY1" fmla="*/ 1645002 h 2594654"/>
                <a:gd name="connsiteX2" fmla="*/ 1919866 w 2500470"/>
                <a:gd name="connsiteY2" fmla="*/ 0 h 2594654"/>
                <a:gd name="connsiteX3" fmla="*/ 2500470 w 2500470"/>
                <a:gd name="connsiteY3" fmla="*/ 1183921 h 2594654"/>
                <a:gd name="connsiteX4" fmla="*/ 2397389 w 2500470"/>
                <a:gd name="connsiteY4" fmla="*/ 1309248 h 2594654"/>
                <a:gd name="connsiteX5" fmla="*/ 2075151 w 2500470"/>
                <a:gd name="connsiteY5" fmla="*/ 1834351 h 2594654"/>
                <a:gd name="connsiteX6" fmla="*/ 1945894 w 2500470"/>
                <a:gd name="connsiteY6" fmla="*/ 2207563 h 2594654"/>
                <a:gd name="connsiteX7" fmla="*/ 1941435 w 2500470"/>
                <a:gd name="connsiteY7" fmla="*/ 2240950 h 2594654"/>
                <a:gd name="connsiteX8" fmla="*/ 1835071 w 2500470"/>
                <a:gd name="connsiteY8" fmla="*/ 2276247 h 2594654"/>
                <a:gd name="connsiteX9" fmla="*/ 1193539 w 2500470"/>
                <a:gd name="connsiteY9" fmla="*/ 2446889 h 2594654"/>
                <a:gd name="connsiteX10" fmla="*/ 28580 w 2500470"/>
                <a:gd name="connsiteY10" fmla="*/ 2487259 h 2594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00470" h="2594654">
                  <a:moveTo>
                    <a:pt x="28580" y="2487259"/>
                  </a:moveTo>
                  <a:cubicBezTo>
                    <a:pt x="-49579" y="2361557"/>
                    <a:pt x="24066" y="2108849"/>
                    <a:pt x="355545" y="1645002"/>
                  </a:cubicBezTo>
                  <a:cubicBezTo>
                    <a:pt x="1139734" y="724964"/>
                    <a:pt x="1199350" y="1007664"/>
                    <a:pt x="1919866" y="0"/>
                  </a:cubicBezTo>
                  <a:lnTo>
                    <a:pt x="2500470" y="1183921"/>
                  </a:lnTo>
                  <a:lnTo>
                    <a:pt x="2397389" y="1309248"/>
                  </a:lnTo>
                  <a:cubicBezTo>
                    <a:pt x="2279110" y="1461329"/>
                    <a:pt x="2165556" y="1635323"/>
                    <a:pt x="2075151" y="1834351"/>
                  </a:cubicBezTo>
                  <a:cubicBezTo>
                    <a:pt x="2006925" y="1974970"/>
                    <a:pt x="1965373" y="2098666"/>
                    <a:pt x="1945894" y="2207563"/>
                  </a:cubicBezTo>
                  <a:lnTo>
                    <a:pt x="1941435" y="2240950"/>
                  </a:lnTo>
                  <a:lnTo>
                    <a:pt x="1835071" y="2276247"/>
                  </a:lnTo>
                  <a:cubicBezTo>
                    <a:pt x="1670696" y="2329221"/>
                    <a:pt x="1485535" y="2382423"/>
                    <a:pt x="1193539" y="2446889"/>
                  </a:cubicBezTo>
                  <a:cubicBezTo>
                    <a:pt x="710791" y="2553470"/>
                    <a:pt x="158846" y="2696761"/>
                    <a:pt x="28580" y="2487259"/>
                  </a:cubicBez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弦形 4"/>
            <p:cNvSpPr/>
            <p:nvPr/>
          </p:nvSpPr>
          <p:spPr>
            <a:xfrm rot="6965211">
              <a:off x="2843659" y="3124969"/>
              <a:ext cx="2699637" cy="3204165"/>
            </a:xfrm>
            <a:custGeom>
              <a:avLst/>
              <a:gdLst>
                <a:gd name="connsiteX0" fmla="*/ 2699637 w 2699637"/>
                <a:gd name="connsiteY0" fmla="*/ 2948953 h 3204162"/>
                <a:gd name="connsiteX1" fmla="*/ 1271289 w 2699637"/>
                <a:gd name="connsiteY1" fmla="*/ 3199092 h 3204162"/>
                <a:gd name="connsiteX2" fmla="*/ 142574 w 2699637"/>
                <a:gd name="connsiteY2" fmla="*/ 1985833 h 3204162"/>
                <a:gd name="connsiteX3" fmla="*/ 1010275 w 2699637"/>
                <a:gd name="connsiteY3" fmla="*/ 868520 h 3204162"/>
                <a:gd name="connsiteX4" fmla="*/ 1272095 w 2699637"/>
                <a:gd name="connsiteY4" fmla="*/ 0 h 3204162"/>
                <a:gd name="connsiteX5" fmla="*/ 2699637 w 2699637"/>
                <a:gd name="connsiteY5" fmla="*/ 2948953 h 3204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9637" h="3204162">
                  <a:moveTo>
                    <a:pt x="2699637" y="2948953"/>
                  </a:moveTo>
                  <a:cubicBezTo>
                    <a:pt x="2289114" y="3020552"/>
                    <a:pt x="1724840" y="3240146"/>
                    <a:pt x="1271289" y="3199092"/>
                  </a:cubicBezTo>
                  <a:cubicBezTo>
                    <a:pt x="758066" y="3152637"/>
                    <a:pt x="-403234" y="3110789"/>
                    <a:pt x="142574" y="1985833"/>
                  </a:cubicBezTo>
                  <a:cubicBezTo>
                    <a:pt x="383653" y="1455093"/>
                    <a:pt x="789351" y="1102364"/>
                    <a:pt x="1010275" y="868520"/>
                  </a:cubicBezTo>
                  <a:cubicBezTo>
                    <a:pt x="1167412" y="540875"/>
                    <a:pt x="1029452" y="577901"/>
                    <a:pt x="1272095" y="0"/>
                  </a:cubicBezTo>
                  <a:lnTo>
                    <a:pt x="2699637" y="294895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3709192" y="1443841"/>
            <a:ext cx="638214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800" b="1" kern="1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en-US" sz="2800" b="1" kern="1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通过“淇水”意象感知卫女情感历程</a:t>
            </a:r>
            <a:r>
              <a:rPr lang="zh-CN" altLang="zh-CN" sz="2800" b="1" kern="1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800" b="1" kern="1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体悟情感变化；</a:t>
            </a:r>
          </a:p>
          <a:p>
            <a:pPr indent="30480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zh-CN" sz="2800" b="1" kern="1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分析卫女形象，感受人物形象的文化</a:t>
            </a:r>
            <a:r>
              <a:rPr lang="zh-CN" altLang="zh-CN" sz="2800" b="1" kern="10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意义；</a:t>
            </a:r>
            <a:endParaRPr lang="zh-CN" altLang="zh-CN" sz="2800" b="1" kern="10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30480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zh-CN" sz="2800" b="1" kern="1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树立坚强独立的人格，树立正确的爱情观。</a:t>
            </a:r>
          </a:p>
        </p:txBody>
      </p:sp>
    </p:spTree>
    <p:extLst>
      <p:ext uri="{BB962C8B-B14F-4D97-AF65-F5344CB8AC3E}">
        <p14:creationId xmlns:p14="http://schemas.microsoft.com/office/powerpoint/2010/main" val="291620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85800" y="357809"/>
            <a:ext cx="117963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小结：</a:t>
            </a:r>
          </a:p>
          <a:p>
            <a:r>
              <a:rPr lang="zh-CN" altLang="en-US" sz="2800" b="1" dirty="0"/>
              <a:t>           </a:t>
            </a:r>
            <a:r>
              <a:rPr lang="zh-CN" altLang="en-US" sz="2800" b="1" dirty="0" smtClean="0"/>
              <a:t>人物形象与爱情观，谈谈</a:t>
            </a:r>
            <a:r>
              <a:rPr lang="zh-CN" altLang="en-US" sz="2800" b="1" dirty="0"/>
              <a:t>本诗带给你的启发</a:t>
            </a:r>
            <a:r>
              <a:rPr lang="zh-CN" altLang="en-US" sz="2800" b="1" dirty="0" smtClean="0"/>
              <a:t>。</a:t>
            </a:r>
            <a:r>
              <a:rPr lang="zh-CN" altLang="en-US" sz="2800" b="1" dirty="0" smtClean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</a:rPr>
              <a:t>谁偷走了我的爱情？</a:t>
            </a:r>
            <a:endParaRPr lang="zh-CN" altLang="en-US" sz="2800" b="1" dirty="0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85800" y="1836234"/>
            <a:ext cx="1137557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“在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诗经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中最完美的女性，我以为便是那位卫国女子。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鲍鹏山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婚姻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是两个人更是两个家庭的事，婚姻中女子应当保持独立的经济状态和人格尊严，婚姻必须用爱情来维系，且女子应当保持自己的个人魅力，作为男子，应该有守护爱情的终生理念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我的灵魂跟你一样，我的心也跟你一样。如果上帝赐予我财富和美貌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我会使你难于离开我，就像现在我难于离开你。上帝没有这么做，而我们的灵魂是平等的，就仿佛我们两人穿过坟墓，站在上帝脚下，彼此平等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——《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简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爱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471400" y="12534900"/>
            <a:ext cx="304800" cy="2286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36282488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98784" y="0"/>
            <a:ext cx="3607903" cy="5978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致橡树</a:t>
            </a:r>
            <a:endParaRPr lang="en-US" altLang="zh-CN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作者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：舒婷</a:t>
            </a:r>
          </a:p>
          <a:p>
            <a:pPr>
              <a:lnSpc>
                <a:spcPct val="125000"/>
              </a:lnSpc>
            </a:pP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我如果爱你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绝不像攀援的凌霄花，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借你的高枝炫耀自己；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我如果爱你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绝不学痴情的鸟儿，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为绿荫重复单调的歌曲；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也不止像泉源，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常年送来清凉的慰藉；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也不止像险峰，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增加你的高度，衬托你的威仪。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甚至日光，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甚至春雨。</a:t>
            </a:r>
          </a:p>
          <a:p>
            <a:pPr>
              <a:lnSpc>
                <a:spcPct val="125000"/>
              </a:lnSpc>
            </a:pP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806687" y="1038746"/>
            <a:ext cx="3220278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不，这些都还不够！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我必须是你近旁的一株木棉，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作为树的形象和你站在一起。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根，紧握在地下；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叶，相触在云里。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每一阵风过，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我们都互相致意，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但没有人，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听懂我们的言语。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你有你的铜枝铁干，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像刀，像剑，也像戟；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我有我红硕的花朵，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像沉重的叹息，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又像英勇的火炬。</a:t>
            </a:r>
          </a:p>
        </p:txBody>
      </p:sp>
      <p:sp>
        <p:nvSpPr>
          <p:cNvPr id="3" name="矩形 2"/>
          <p:cNvSpPr/>
          <p:nvPr/>
        </p:nvSpPr>
        <p:spPr>
          <a:xfrm>
            <a:off x="7414590" y="1038746"/>
            <a:ext cx="3899452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我们分担寒潮、风雷、霹雳；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我们共享雾霭、流岚、虹霓。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仿佛永远分离，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却又终身相依。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这才是伟大的爱情，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坚贞就在这里：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爱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不仅爱你伟岸的身躯，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也爱你坚持的位置，</a:t>
            </a:r>
          </a:p>
          <a:p>
            <a:pPr>
              <a:lnSpc>
                <a:spcPct val="125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足下的土地。</a:t>
            </a:r>
          </a:p>
          <a:p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647898" y="6096391"/>
            <a:ext cx="3903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b="1" dirty="0">
                <a:solidFill>
                  <a:srgbClr val="0000FF"/>
                </a:solidFill>
                <a:ea typeface="楷体_GB2312" pitchFamily="49" charset="-122"/>
              </a:rPr>
              <a:t>在爱情的荒原里，她站成了一棵树。</a:t>
            </a:r>
          </a:p>
        </p:txBody>
      </p:sp>
      <p:pic>
        <p:nvPicPr>
          <p:cNvPr id="6" name="图片 5" descr="图片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2545" y="-266700"/>
            <a:ext cx="4529455" cy="4523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909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366476" y="528086"/>
            <a:ext cx="3030204" cy="303020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59538" y="528086"/>
            <a:ext cx="108247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800" smtClean="0">
                <a:solidFill>
                  <a:prstClr val="whit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思考</a:t>
            </a:r>
            <a:endParaRPr lang="zh-CN" altLang="en-US" sz="8800">
              <a:solidFill>
                <a:prstClr val="white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70357" y="1641363"/>
            <a:ext cx="756677" cy="544818"/>
            <a:chOff x="2591395" y="1560012"/>
            <a:chExt cx="6273282" cy="4516858"/>
          </a:xfrm>
          <a:solidFill>
            <a:sysClr val="window" lastClr="FFFFFF"/>
          </a:solidFill>
        </p:grpSpPr>
        <p:sp>
          <p:nvSpPr>
            <p:cNvPr id="5" name="弦形 4"/>
            <p:cNvSpPr/>
            <p:nvPr/>
          </p:nvSpPr>
          <p:spPr>
            <a:xfrm rot="6965211">
              <a:off x="7310687" y="3643171"/>
              <a:ext cx="1387147" cy="1720833"/>
            </a:xfrm>
            <a:custGeom>
              <a:avLst/>
              <a:gdLst>
                <a:gd name="connsiteX0" fmla="*/ 2657306 w 2657306"/>
                <a:gd name="connsiteY0" fmla="*/ 2948953 h 3218166"/>
                <a:gd name="connsiteX1" fmla="*/ 1201358 w 2657306"/>
                <a:gd name="connsiteY1" fmla="*/ 3212284 h 3218166"/>
                <a:gd name="connsiteX2" fmla="*/ 155444 w 2657306"/>
                <a:gd name="connsiteY2" fmla="*/ 1959450 h 3218166"/>
                <a:gd name="connsiteX3" fmla="*/ 967944 w 2657306"/>
                <a:gd name="connsiteY3" fmla="*/ 868520 h 3218166"/>
                <a:gd name="connsiteX4" fmla="*/ 1229764 w 2657306"/>
                <a:gd name="connsiteY4" fmla="*/ 0 h 3218166"/>
                <a:gd name="connsiteX5" fmla="*/ 2657306 w 2657306"/>
                <a:gd name="connsiteY5" fmla="*/ 2948953 h 3218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57306" h="3218166">
                  <a:moveTo>
                    <a:pt x="2657306" y="2948953"/>
                  </a:moveTo>
                  <a:cubicBezTo>
                    <a:pt x="2246783" y="3020552"/>
                    <a:pt x="1647387" y="3258386"/>
                    <a:pt x="1201358" y="3212284"/>
                  </a:cubicBezTo>
                  <a:cubicBezTo>
                    <a:pt x="632292" y="3153465"/>
                    <a:pt x="-390364" y="3084406"/>
                    <a:pt x="155444" y="1959450"/>
                  </a:cubicBezTo>
                  <a:cubicBezTo>
                    <a:pt x="396523" y="1428710"/>
                    <a:pt x="747020" y="1102364"/>
                    <a:pt x="967944" y="868520"/>
                  </a:cubicBezTo>
                  <a:cubicBezTo>
                    <a:pt x="1125081" y="540875"/>
                    <a:pt x="987121" y="577901"/>
                    <a:pt x="1229764" y="0"/>
                  </a:cubicBezTo>
                  <a:lnTo>
                    <a:pt x="2657306" y="294895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" name="任意多边形 10"/>
            <p:cNvSpPr/>
            <p:nvPr/>
          </p:nvSpPr>
          <p:spPr>
            <a:xfrm rot="6965211">
              <a:off x="4260915" y="1512920"/>
              <a:ext cx="2500470" cy="2594654"/>
            </a:xfrm>
            <a:custGeom>
              <a:avLst/>
              <a:gdLst>
                <a:gd name="connsiteX0" fmla="*/ 28580 w 2500470"/>
                <a:gd name="connsiteY0" fmla="*/ 2487259 h 2594654"/>
                <a:gd name="connsiteX1" fmla="*/ 355545 w 2500470"/>
                <a:gd name="connsiteY1" fmla="*/ 1645002 h 2594654"/>
                <a:gd name="connsiteX2" fmla="*/ 1919866 w 2500470"/>
                <a:gd name="connsiteY2" fmla="*/ 0 h 2594654"/>
                <a:gd name="connsiteX3" fmla="*/ 2500470 w 2500470"/>
                <a:gd name="connsiteY3" fmla="*/ 1183921 h 2594654"/>
                <a:gd name="connsiteX4" fmla="*/ 2397389 w 2500470"/>
                <a:gd name="connsiteY4" fmla="*/ 1309248 h 2594654"/>
                <a:gd name="connsiteX5" fmla="*/ 2075151 w 2500470"/>
                <a:gd name="connsiteY5" fmla="*/ 1834351 h 2594654"/>
                <a:gd name="connsiteX6" fmla="*/ 1945894 w 2500470"/>
                <a:gd name="connsiteY6" fmla="*/ 2207563 h 2594654"/>
                <a:gd name="connsiteX7" fmla="*/ 1941435 w 2500470"/>
                <a:gd name="connsiteY7" fmla="*/ 2240950 h 2594654"/>
                <a:gd name="connsiteX8" fmla="*/ 1835071 w 2500470"/>
                <a:gd name="connsiteY8" fmla="*/ 2276247 h 2594654"/>
                <a:gd name="connsiteX9" fmla="*/ 1193539 w 2500470"/>
                <a:gd name="connsiteY9" fmla="*/ 2446889 h 2594654"/>
                <a:gd name="connsiteX10" fmla="*/ 28580 w 2500470"/>
                <a:gd name="connsiteY10" fmla="*/ 2487259 h 2594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00470" h="2594654">
                  <a:moveTo>
                    <a:pt x="28580" y="2487259"/>
                  </a:moveTo>
                  <a:cubicBezTo>
                    <a:pt x="-49579" y="2361557"/>
                    <a:pt x="24066" y="2108849"/>
                    <a:pt x="355545" y="1645002"/>
                  </a:cubicBezTo>
                  <a:cubicBezTo>
                    <a:pt x="1139734" y="724964"/>
                    <a:pt x="1199350" y="1007664"/>
                    <a:pt x="1919866" y="0"/>
                  </a:cubicBezTo>
                  <a:lnTo>
                    <a:pt x="2500470" y="1183921"/>
                  </a:lnTo>
                  <a:lnTo>
                    <a:pt x="2397389" y="1309248"/>
                  </a:lnTo>
                  <a:cubicBezTo>
                    <a:pt x="2279110" y="1461329"/>
                    <a:pt x="2165556" y="1635323"/>
                    <a:pt x="2075151" y="1834351"/>
                  </a:cubicBezTo>
                  <a:cubicBezTo>
                    <a:pt x="2006925" y="1974970"/>
                    <a:pt x="1965373" y="2098666"/>
                    <a:pt x="1945894" y="2207563"/>
                  </a:cubicBezTo>
                  <a:lnTo>
                    <a:pt x="1941435" y="2240950"/>
                  </a:lnTo>
                  <a:lnTo>
                    <a:pt x="1835071" y="2276247"/>
                  </a:lnTo>
                  <a:cubicBezTo>
                    <a:pt x="1670696" y="2329221"/>
                    <a:pt x="1485535" y="2382423"/>
                    <a:pt x="1193539" y="2446889"/>
                  </a:cubicBezTo>
                  <a:cubicBezTo>
                    <a:pt x="710791" y="2553470"/>
                    <a:pt x="158846" y="2696761"/>
                    <a:pt x="28580" y="2487259"/>
                  </a:cubicBez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" name="弦形 4"/>
            <p:cNvSpPr/>
            <p:nvPr/>
          </p:nvSpPr>
          <p:spPr>
            <a:xfrm rot="6965211">
              <a:off x="2843659" y="3124969"/>
              <a:ext cx="2699637" cy="3204165"/>
            </a:xfrm>
            <a:custGeom>
              <a:avLst/>
              <a:gdLst>
                <a:gd name="connsiteX0" fmla="*/ 2699637 w 2699637"/>
                <a:gd name="connsiteY0" fmla="*/ 2948953 h 3204162"/>
                <a:gd name="connsiteX1" fmla="*/ 1271289 w 2699637"/>
                <a:gd name="connsiteY1" fmla="*/ 3199092 h 3204162"/>
                <a:gd name="connsiteX2" fmla="*/ 142574 w 2699637"/>
                <a:gd name="connsiteY2" fmla="*/ 1985833 h 3204162"/>
                <a:gd name="connsiteX3" fmla="*/ 1010275 w 2699637"/>
                <a:gd name="connsiteY3" fmla="*/ 868520 h 3204162"/>
                <a:gd name="connsiteX4" fmla="*/ 1272095 w 2699637"/>
                <a:gd name="connsiteY4" fmla="*/ 0 h 3204162"/>
                <a:gd name="connsiteX5" fmla="*/ 2699637 w 2699637"/>
                <a:gd name="connsiteY5" fmla="*/ 2948953 h 3204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9637" h="3204162">
                  <a:moveTo>
                    <a:pt x="2699637" y="2948953"/>
                  </a:moveTo>
                  <a:cubicBezTo>
                    <a:pt x="2289114" y="3020552"/>
                    <a:pt x="1724840" y="3240146"/>
                    <a:pt x="1271289" y="3199092"/>
                  </a:cubicBezTo>
                  <a:cubicBezTo>
                    <a:pt x="758066" y="3152637"/>
                    <a:pt x="-403234" y="3110789"/>
                    <a:pt x="142574" y="1985833"/>
                  </a:cubicBezTo>
                  <a:cubicBezTo>
                    <a:pt x="383653" y="1455093"/>
                    <a:pt x="789351" y="1102364"/>
                    <a:pt x="1010275" y="868520"/>
                  </a:cubicBezTo>
                  <a:cubicBezTo>
                    <a:pt x="1167412" y="540875"/>
                    <a:pt x="1029452" y="577901"/>
                    <a:pt x="1272095" y="0"/>
                  </a:cubicBezTo>
                  <a:lnTo>
                    <a:pt x="2699637" y="294895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8" name="任意多边形 27"/>
          <p:cNvSpPr/>
          <p:nvPr/>
        </p:nvSpPr>
        <p:spPr>
          <a:xfrm flipV="1">
            <a:off x="0" y="2542296"/>
            <a:ext cx="1609734" cy="304784"/>
          </a:xfrm>
          <a:custGeom>
            <a:avLst/>
            <a:gdLst>
              <a:gd name="connsiteX0" fmla="*/ 837564 w 3505200"/>
              <a:gd name="connsiteY0" fmla="*/ 594360 h 594360"/>
              <a:gd name="connsiteX1" fmla="*/ 2239944 w 3505200"/>
              <a:gd name="connsiteY1" fmla="*/ 594360 h 594360"/>
              <a:gd name="connsiteX2" fmla="*/ 2350338 w 3505200"/>
              <a:gd name="connsiteY2" fmla="*/ 594360 h 594360"/>
              <a:gd name="connsiteX3" fmla="*/ 3505200 w 3505200"/>
              <a:gd name="connsiteY3" fmla="*/ 594360 h 594360"/>
              <a:gd name="connsiteX4" fmla="*/ 3505200 w 3505200"/>
              <a:gd name="connsiteY4" fmla="*/ 553416 h 594360"/>
              <a:gd name="connsiteX5" fmla="*/ 2239944 w 3505200"/>
              <a:gd name="connsiteY5" fmla="*/ 553416 h 594360"/>
              <a:gd name="connsiteX6" fmla="*/ 2239944 w 3505200"/>
              <a:gd name="connsiteY6" fmla="*/ 553416 h 594360"/>
              <a:gd name="connsiteX7" fmla="*/ 971893 w 3505200"/>
              <a:gd name="connsiteY7" fmla="*/ 553416 h 594360"/>
              <a:gd name="connsiteX8" fmla="*/ 831701 w 3505200"/>
              <a:gd name="connsiteY8" fmla="*/ 481340 h 594360"/>
              <a:gd name="connsiteX9" fmla="*/ 819744 w 3505200"/>
              <a:gd name="connsiteY9" fmla="*/ 435404 h 594360"/>
              <a:gd name="connsiteX10" fmla="*/ 831701 w 3505200"/>
              <a:gd name="connsiteY10" fmla="*/ 389468 h 594360"/>
              <a:gd name="connsiteX11" fmla="*/ 971893 w 3505200"/>
              <a:gd name="connsiteY11" fmla="*/ 317391 h 594360"/>
              <a:gd name="connsiteX12" fmla="*/ 1193974 w 3505200"/>
              <a:gd name="connsiteY12" fmla="*/ 317391 h 594360"/>
              <a:gd name="connsiteX13" fmla="*/ 1193974 w 3505200"/>
              <a:gd name="connsiteY13" fmla="*/ 317913 h 594360"/>
              <a:gd name="connsiteX14" fmla="*/ 2706748 w 3505200"/>
              <a:gd name="connsiteY14" fmla="*/ 317913 h 594360"/>
              <a:gd name="connsiteX15" fmla="*/ 2911684 w 3505200"/>
              <a:gd name="connsiteY15" fmla="*/ 158957 h 594360"/>
              <a:gd name="connsiteX16" fmla="*/ 2706748 w 3505200"/>
              <a:gd name="connsiteY16" fmla="*/ 0 h 594360"/>
              <a:gd name="connsiteX17" fmla="*/ 1265256 w 3505200"/>
              <a:gd name="connsiteY17" fmla="*/ 0 h 594360"/>
              <a:gd name="connsiteX18" fmla="*/ 1193974 w 3505200"/>
              <a:gd name="connsiteY18" fmla="*/ 0 h 594360"/>
              <a:gd name="connsiteX19" fmla="*/ 0 w 3505200"/>
              <a:gd name="connsiteY19" fmla="*/ 0 h 594360"/>
              <a:gd name="connsiteX20" fmla="*/ 0 w 3505200"/>
              <a:gd name="connsiteY20" fmla="*/ 40944 h 594360"/>
              <a:gd name="connsiteX21" fmla="*/ 1265256 w 3505200"/>
              <a:gd name="connsiteY21" fmla="*/ 40944 h 594360"/>
              <a:gd name="connsiteX22" fmla="*/ 1265256 w 3505200"/>
              <a:gd name="connsiteY22" fmla="*/ 40944 h 594360"/>
              <a:gd name="connsiteX23" fmla="*/ 2572420 w 3505200"/>
              <a:gd name="connsiteY23" fmla="*/ 40944 h 594360"/>
              <a:gd name="connsiteX24" fmla="*/ 2712612 w 3505200"/>
              <a:gd name="connsiteY24" fmla="*/ 113021 h 594360"/>
              <a:gd name="connsiteX25" fmla="*/ 2724569 w 3505200"/>
              <a:gd name="connsiteY25" fmla="*/ 158957 h 594360"/>
              <a:gd name="connsiteX26" fmla="*/ 2712612 w 3505200"/>
              <a:gd name="connsiteY26" fmla="*/ 204893 h 594360"/>
              <a:gd name="connsiteX27" fmla="*/ 2572420 w 3505200"/>
              <a:gd name="connsiteY27" fmla="*/ 276970 h 594360"/>
              <a:gd name="connsiteX28" fmla="*/ 2350338 w 3505200"/>
              <a:gd name="connsiteY28" fmla="*/ 276970 h 594360"/>
              <a:gd name="connsiteX29" fmla="*/ 2350338 w 3505200"/>
              <a:gd name="connsiteY29" fmla="*/ 276447 h 594360"/>
              <a:gd name="connsiteX30" fmla="*/ 837564 w 3505200"/>
              <a:gd name="connsiteY30" fmla="*/ 276447 h 594360"/>
              <a:gd name="connsiteX31" fmla="*/ 632628 w 3505200"/>
              <a:gd name="connsiteY31" fmla="*/ 435404 h 594360"/>
              <a:gd name="connsiteX32" fmla="*/ 837564 w 3505200"/>
              <a:gd name="connsiteY32" fmla="*/ 594360 h 594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505200" h="594360">
                <a:moveTo>
                  <a:pt x="837564" y="594360"/>
                </a:moveTo>
                <a:lnTo>
                  <a:pt x="2239944" y="594360"/>
                </a:lnTo>
                <a:lnTo>
                  <a:pt x="2350338" y="594360"/>
                </a:lnTo>
                <a:lnTo>
                  <a:pt x="3505200" y="594360"/>
                </a:lnTo>
                <a:lnTo>
                  <a:pt x="3505200" y="553416"/>
                </a:lnTo>
                <a:lnTo>
                  <a:pt x="2239944" y="553416"/>
                </a:lnTo>
                <a:lnTo>
                  <a:pt x="2239944" y="553416"/>
                </a:lnTo>
                <a:lnTo>
                  <a:pt x="971893" y="553416"/>
                </a:lnTo>
                <a:cubicBezTo>
                  <a:pt x="908871" y="553416"/>
                  <a:pt x="854798" y="523696"/>
                  <a:pt x="831701" y="481340"/>
                </a:cubicBezTo>
                <a:lnTo>
                  <a:pt x="819744" y="435404"/>
                </a:lnTo>
                <a:lnTo>
                  <a:pt x="831701" y="389468"/>
                </a:lnTo>
                <a:cubicBezTo>
                  <a:pt x="854798" y="347111"/>
                  <a:pt x="908871" y="317391"/>
                  <a:pt x="971893" y="317391"/>
                </a:cubicBezTo>
                <a:lnTo>
                  <a:pt x="1193974" y="317391"/>
                </a:lnTo>
                <a:lnTo>
                  <a:pt x="1193974" y="317913"/>
                </a:lnTo>
                <a:lnTo>
                  <a:pt x="2706748" y="317913"/>
                </a:lnTo>
                <a:cubicBezTo>
                  <a:pt x="2819931" y="317913"/>
                  <a:pt x="2911684" y="246746"/>
                  <a:pt x="2911684" y="158957"/>
                </a:cubicBezTo>
                <a:cubicBezTo>
                  <a:pt x="2911684" y="71167"/>
                  <a:pt x="2819931" y="0"/>
                  <a:pt x="2706748" y="0"/>
                </a:cubicBezTo>
                <a:lnTo>
                  <a:pt x="1265256" y="0"/>
                </a:lnTo>
                <a:lnTo>
                  <a:pt x="1193974" y="0"/>
                </a:lnTo>
                <a:lnTo>
                  <a:pt x="0" y="0"/>
                </a:lnTo>
                <a:lnTo>
                  <a:pt x="0" y="40944"/>
                </a:lnTo>
                <a:lnTo>
                  <a:pt x="1265256" y="40944"/>
                </a:lnTo>
                <a:lnTo>
                  <a:pt x="1265256" y="40944"/>
                </a:lnTo>
                <a:lnTo>
                  <a:pt x="2572420" y="40944"/>
                </a:lnTo>
                <a:cubicBezTo>
                  <a:pt x="2635442" y="40944"/>
                  <a:pt x="2689515" y="70664"/>
                  <a:pt x="2712612" y="113021"/>
                </a:cubicBezTo>
                <a:lnTo>
                  <a:pt x="2724569" y="158957"/>
                </a:lnTo>
                <a:lnTo>
                  <a:pt x="2712612" y="204893"/>
                </a:lnTo>
                <a:cubicBezTo>
                  <a:pt x="2689515" y="247249"/>
                  <a:pt x="2635442" y="276970"/>
                  <a:pt x="2572420" y="276970"/>
                </a:cubicBezTo>
                <a:lnTo>
                  <a:pt x="2350338" y="276970"/>
                </a:lnTo>
                <a:lnTo>
                  <a:pt x="2350338" y="276447"/>
                </a:lnTo>
                <a:lnTo>
                  <a:pt x="837564" y="276447"/>
                </a:lnTo>
                <a:cubicBezTo>
                  <a:pt x="724381" y="276447"/>
                  <a:pt x="632628" y="347614"/>
                  <a:pt x="632628" y="435404"/>
                </a:cubicBezTo>
                <a:cubicBezTo>
                  <a:pt x="632628" y="523193"/>
                  <a:pt x="724381" y="594360"/>
                  <a:pt x="837564" y="594360"/>
                </a:cubicBezTo>
                <a:close/>
              </a:path>
            </a:pathLst>
          </a:cu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47469" y="1925701"/>
            <a:ext cx="755364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720000">
              <a:lnSpc>
                <a:spcPct val="150000"/>
              </a:lnSpc>
            </a:pPr>
            <a:r>
              <a:rPr lang="zh-CN" altLang="en-US" sz="4600" b="1" smtClean="0">
                <a:latin typeface="楷体" panose="02010609060101010101" pitchFamily="49" charset="-122"/>
                <a:ea typeface="楷体" panose="02010609060101010101" pitchFamily="49" charset="-122"/>
              </a:rPr>
              <a:t>你认为这首诗歌流传至今的生命力在哪？</a:t>
            </a:r>
            <a:endParaRPr lang="zh-CN" altLang="en-US" sz="46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0366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643576" y="2845536"/>
            <a:ext cx="2648406" cy="1545784"/>
            <a:chOff x="-345817" y="1592096"/>
            <a:chExt cx="7570069" cy="4418391"/>
          </a:xfrm>
        </p:grpSpPr>
        <p:grpSp>
          <p:nvGrpSpPr>
            <p:cNvPr id="3" name="组合 2"/>
            <p:cNvGrpSpPr/>
            <p:nvPr/>
          </p:nvGrpSpPr>
          <p:grpSpPr>
            <a:xfrm>
              <a:off x="1837137" y="1592096"/>
              <a:ext cx="5366015" cy="4418391"/>
              <a:chOff x="2831747" y="1560012"/>
              <a:chExt cx="5366015" cy="4418391"/>
            </a:xfrm>
          </p:grpSpPr>
          <p:sp>
            <p:nvSpPr>
              <p:cNvPr id="6" name="弦形 4"/>
              <p:cNvSpPr/>
              <p:nvPr/>
            </p:nvSpPr>
            <p:spPr>
              <a:xfrm rot="6965211">
                <a:off x="6643772" y="3662803"/>
                <a:ext cx="1387147" cy="1720832"/>
              </a:xfrm>
              <a:custGeom>
                <a:avLst/>
                <a:gdLst>
                  <a:gd name="connsiteX0" fmla="*/ 2657306 w 2657306"/>
                  <a:gd name="connsiteY0" fmla="*/ 2948953 h 3218166"/>
                  <a:gd name="connsiteX1" fmla="*/ 1201358 w 2657306"/>
                  <a:gd name="connsiteY1" fmla="*/ 3212284 h 3218166"/>
                  <a:gd name="connsiteX2" fmla="*/ 155444 w 2657306"/>
                  <a:gd name="connsiteY2" fmla="*/ 1959450 h 3218166"/>
                  <a:gd name="connsiteX3" fmla="*/ 967944 w 2657306"/>
                  <a:gd name="connsiteY3" fmla="*/ 868520 h 3218166"/>
                  <a:gd name="connsiteX4" fmla="*/ 1229764 w 2657306"/>
                  <a:gd name="connsiteY4" fmla="*/ 0 h 3218166"/>
                  <a:gd name="connsiteX5" fmla="*/ 2657306 w 2657306"/>
                  <a:gd name="connsiteY5" fmla="*/ 2948953 h 3218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57306" h="3218166">
                    <a:moveTo>
                      <a:pt x="2657306" y="2948953"/>
                    </a:moveTo>
                    <a:cubicBezTo>
                      <a:pt x="2246783" y="3020552"/>
                      <a:pt x="1647387" y="3258386"/>
                      <a:pt x="1201358" y="3212284"/>
                    </a:cubicBezTo>
                    <a:cubicBezTo>
                      <a:pt x="632292" y="3153465"/>
                      <a:pt x="-390364" y="3084406"/>
                      <a:pt x="155444" y="1959450"/>
                    </a:cubicBezTo>
                    <a:cubicBezTo>
                      <a:pt x="396523" y="1428710"/>
                      <a:pt x="747020" y="1102364"/>
                      <a:pt x="967944" y="868520"/>
                    </a:cubicBezTo>
                    <a:cubicBezTo>
                      <a:pt x="1125081" y="540875"/>
                      <a:pt x="987121" y="577901"/>
                      <a:pt x="1229764" y="0"/>
                    </a:cubicBezTo>
                    <a:lnTo>
                      <a:pt x="2657306" y="2948953"/>
                    </a:lnTo>
                    <a:close/>
                  </a:path>
                </a:pathLst>
              </a:custGeom>
              <a:blipFill dpi="0" rotWithShape="1">
                <a:blip r:embed="rId3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colorTemperature colorTemp="112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任意多边形 12"/>
              <p:cNvSpPr/>
              <p:nvPr/>
            </p:nvSpPr>
            <p:spPr>
              <a:xfrm rot="6965211">
                <a:off x="4260915" y="1512920"/>
                <a:ext cx="2500470" cy="2594654"/>
              </a:xfrm>
              <a:custGeom>
                <a:avLst/>
                <a:gdLst>
                  <a:gd name="connsiteX0" fmla="*/ 28580 w 2500470"/>
                  <a:gd name="connsiteY0" fmla="*/ 2487259 h 2594654"/>
                  <a:gd name="connsiteX1" fmla="*/ 355545 w 2500470"/>
                  <a:gd name="connsiteY1" fmla="*/ 1645002 h 2594654"/>
                  <a:gd name="connsiteX2" fmla="*/ 1919866 w 2500470"/>
                  <a:gd name="connsiteY2" fmla="*/ 0 h 2594654"/>
                  <a:gd name="connsiteX3" fmla="*/ 2500470 w 2500470"/>
                  <a:gd name="connsiteY3" fmla="*/ 1183921 h 2594654"/>
                  <a:gd name="connsiteX4" fmla="*/ 2397389 w 2500470"/>
                  <a:gd name="connsiteY4" fmla="*/ 1309248 h 2594654"/>
                  <a:gd name="connsiteX5" fmla="*/ 2075151 w 2500470"/>
                  <a:gd name="connsiteY5" fmla="*/ 1834351 h 2594654"/>
                  <a:gd name="connsiteX6" fmla="*/ 1945894 w 2500470"/>
                  <a:gd name="connsiteY6" fmla="*/ 2207563 h 2594654"/>
                  <a:gd name="connsiteX7" fmla="*/ 1941435 w 2500470"/>
                  <a:gd name="connsiteY7" fmla="*/ 2240950 h 2594654"/>
                  <a:gd name="connsiteX8" fmla="*/ 1835071 w 2500470"/>
                  <a:gd name="connsiteY8" fmla="*/ 2276247 h 2594654"/>
                  <a:gd name="connsiteX9" fmla="*/ 1193539 w 2500470"/>
                  <a:gd name="connsiteY9" fmla="*/ 2446889 h 2594654"/>
                  <a:gd name="connsiteX10" fmla="*/ 28580 w 2500470"/>
                  <a:gd name="connsiteY10" fmla="*/ 2487259 h 25946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500470" h="2594654">
                    <a:moveTo>
                      <a:pt x="28580" y="2487259"/>
                    </a:moveTo>
                    <a:cubicBezTo>
                      <a:pt x="-49579" y="2361557"/>
                      <a:pt x="24066" y="2108849"/>
                      <a:pt x="355545" y="1645002"/>
                    </a:cubicBezTo>
                    <a:cubicBezTo>
                      <a:pt x="1139734" y="724964"/>
                      <a:pt x="1199350" y="1007664"/>
                      <a:pt x="1919866" y="0"/>
                    </a:cubicBezTo>
                    <a:lnTo>
                      <a:pt x="2500470" y="1183921"/>
                    </a:lnTo>
                    <a:lnTo>
                      <a:pt x="2397389" y="1309248"/>
                    </a:lnTo>
                    <a:cubicBezTo>
                      <a:pt x="2279110" y="1461329"/>
                      <a:pt x="2165556" y="1635323"/>
                      <a:pt x="2075151" y="1834351"/>
                    </a:cubicBezTo>
                    <a:cubicBezTo>
                      <a:pt x="2006925" y="1974970"/>
                      <a:pt x="1965373" y="2098666"/>
                      <a:pt x="1945894" y="2207563"/>
                    </a:cubicBezTo>
                    <a:lnTo>
                      <a:pt x="1941435" y="2240950"/>
                    </a:lnTo>
                    <a:lnTo>
                      <a:pt x="1835071" y="2276247"/>
                    </a:lnTo>
                    <a:cubicBezTo>
                      <a:pt x="1670696" y="2329221"/>
                      <a:pt x="1485535" y="2382423"/>
                      <a:pt x="1193539" y="2446889"/>
                    </a:cubicBezTo>
                    <a:cubicBezTo>
                      <a:pt x="710791" y="2553470"/>
                      <a:pt x="158846" y="2696761"/>
                      <a:pt x="28580" y="2487259"/>
                    </a:cubicBezTo>
                    <a:close/>
                  </a:path>
                </a:pathLst>
              </a:custGeom>
              <a:blipFill dpi="0" rotWithShape="1">
                <a:blip r:embed="rId5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弦形 4"/>
              <p:cNvSpPr/>
              <p:nvPr/>
            </p:nvSpPr>
            <p:spPr>
              <a:xfrm rot="6965211">
                <a:off x="3084009" y="3026504"/>
                <a:ext cx="2699637" cy="3204162"/>
              </a:xfrm>
              <a:custGeom>
                <a:avLst/>
                <a:gdLst>
                  <a:gd name="connsiteX0" fmla="*/ 2699637 w 2699637"/>
                  <a:gd name="connsiteY0" fmla="*/ 2948953 h 3204162"/>
                  <a:gd name="connsiteX1" fmla="*/ 1271289 w 2699637"/>
                  <a:gd name="connsiteY1" fmla="*/ 3199092 h 3204162"/>
                  <a:gd name="connsiteX2" fmla="*/ 142574 w 2699637"/>
                  <a:gd name="connsiteY2" fmla="*/ 1985833 h 3204162"/>
                  <a:gd name="connsiteX3" fmla="*/ 1010275 w 2699637"/>
                  <a:gd name="connsiteY3" fmla="*/ 868520 h 3204162"/>
                  <a:gd name="connsiteX4" fmla="*/ 1272095 w 2699637"/>
                  <a:gd name="connsiteY4" fmla="*/ 0 h 3204162"/>
                  <a:gd name="connsiteX5" fmla="*/ 2699637 w 2699637"/>
                  <a:gd name="connsiteY5" fmla="*/ 2948953 h 32041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99637" h="3204162">
                    <a:moveTo>
                      <a:pt x="2699637" y="2948953"/>
                    </a:moveTo>
                    <a:cubicBezTo>
                      <a:pt x="2289114" y="3020552"/>
                      <a:pt x="1724840" y="3240146"/>
                      <a:pt x="1271289" y="3199092"/>
                    </a:cubicBezTo>
                    <a:cubicBezTo>
                      <a:pt x="758066" y="3152637"/>
                      <a:pt x="-403234" y="3110789"/>
                      <a:pt x="142574" y="1985833"/>
                    </a:cubicBezTo>
                    <a:cubicBezTo>
                      <a:pt x="383653" y="1455093"/>
                      <a:pt x="789351" y="1102364"/>
                      <a:pt x="1010275" y="868520"/>
                    </a:cubicBezTo>
                    <a:cubicBezTo>
                      <a:pt x="1167412" y="540875"/>
                      <a:pt x="1029452" y="577901"/>
                      <a:pt x="1272095" y="0"/>
                    </a:cubicBezTo>
                    <a:lnTo>
                      <a:pt x="2699637" y="2948953"/>
                    </a:lnTo>
                    <a:close/>
                  </a:path>
                </a:pathLst>
              </a:custGeom>
              <a:blipFill dpi="0" rotWithShape="1">
                <a:blip r:embed="rId3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colorTemperature colorTemp="112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" name="任意多边形 14"/>
            <p:cNvSpPr/>
            <p:nvPr/>
          </p:nvSpPr>
          <p:spPr>
            <a:xfrm flipV="1">
              <a:off x="-345817" y="4660669"/>
              <a:ext cx="3505200" cy="370707"/>
            </a:xfrm>
            <a:custGeom>
              <a:avLst/>
              <a:gdLst>
                <a:gd name="connsiteX0" fmla="*/ 837564 w 3505200"/>
                <a:gd name="connsiteY0" fmla="*/ 594360 h 594360"/>
                <a:gd name="connsiteX1" fmla="*/ 2239944 w 3505200"/>
                <a:gd name="connsiteY1" fmla="*/ 594360 h 594360"/>
                <a:gd name="connsiteX2" fmla="*/ 2350338 w 3505200"/>
                <a:gd name="connsiteY2" fmla="*/ 594360 h 594360"/>
                <a:gd name="connsiteX3" fmla="*/ 3505200 w 3505200"/>
                <a:gd name="connsiteY3" fmla="*/ 594360 h 594360"/>
                <a:gd name="connsiteX4" fmla="*/ 3505200 w 3505200"/>
                <a:gd name="connsiteY4" fmla="*/ 553416 h 594360"/>
                <a:gd name="connsiteX5" fmla="*/ 2239944 w 3505200"/>
                <a:gd name="connsiteY5" fmla="*/ 553416 h 594360"/>
                <a:gd name="connsiteX6" fmla="*/ 2239944 w 3505200"/>
                <a:gd name="connsiteY6" fmla="*/ 553416 h 594360"/>
                <a:gd name="connsiteX7" fmla="*/ 971893 w 3505200"/>
                <a:gd name="connsiteY7" fmla="*/ 553416 h 594360"/>
                <a:gd name="connsiteX8" fmla="*/ 831701 w 3505200"/>
                <a:gd name="connsiteY8" fmla="*/ 481340 h 594360"/>
                <a:gd name="connsiteX9" fmla="*/ 819744 w 3505200"/>
                <a:gd name="connsiteY9" fmla="*/ 435404 h 594360"/>
                <a:gd name="connsiteX10" fmla="*/ 831701 w 3505200"/>
                <a:gd name="connsiteY10" fmla="*/ 389468 h 594360"/>
                <a:gd name="connsiteX11" fmla="*/ 971893 w 3505200"/>
                <a:gd name="connsiteY11" fmla="*/ 317391 h 594360"/>
                <a:gd name="connsiteX12" fmla="*/ 1193974 w 3505200"/>
                <a:gd name="connsiteY12" fmla="*/ 317391 h 594360"/>
                <a:gd name="connsiteX13" fmla="*/ 1193974 w 3505200"/>
                <a:gd name="connsiteY13" fmla="*/ 317913 h 594360"/>
                <a:gd name="connsiteX14" fmla="*/ 2706748 w 3505200"/>
                <a:gd name="connsiteY14" fmla="*/ 317913 h 594360"/>
                <a:gd name="connsiteX15" fmla="*/ 2911684 w 3505200"/>
                <a:gd name="connsiteY15" fmla="*/ 158957 h 594360"/>
                <a:gd name="connsiteX16" fmla="*/ 2706748 w 3505200"/>
                <a:gd name="connsiteY16" fmla="*/ 0 h 594360"/>
                <a:gd name="connsiteX17" fmla="*/ 1265256 w 3505200"/>
                <a:gd name="connsiteY17" fmla="*/ 0 h 594360"/>
                <a:gd name="connsiteX18" fmla="*/ 1193974 w 3505200"/>
                <a:gd name="connsiteY18" fmla="*/ 0 h 594360"/>
                <a:gd name="connsiteX19" fmla="*/ 0 w 3505200"/>
                <a:gd name="connsiteY19" fmla="*/ 0 h 594360"/>
                <a:gd name="connsiteX20" fmla="*/ 0 w 3505200"/>
                <a:gd name="connsiteY20" fmla="*/ 40944 h 594360"/>
                <a:gd name="connsiteX21" fmla="*/ 1265256 w 3505200"/>
                <a:gd name="connsiteY21" fmla="*/ 40944 h 594360"/>
                <a:gd name="connsiteX22" fmla="*/ 1265256 w 3505200"/>
                <a:gd name="connsiteY22" fmla="*/ 40944 h 594360"/>
                <a:gd name="connsiteX23" fmla="*/ 2572420 w 3505200"/>
                <a:gd name="connsiteY23" fmla="*/ 40944 h 594360"/>
                <a:gd name="connsiteX24" fmla="*/ 2712612 w 3505200"/>
                <a:gd name="connsiteY24" fmla="*/ 113021 h 594360"/>
                <a:gd name="connsiteX25" fmla="*/ 2724569 w 3505200"/>
                <a:gd name="connsiteY25" fmla="*/ 158957 h 594360"/>
                <a:gd name="connsiteX26" fmla="*/ 2712612 w 3505200"/>
                <a:gd name="connsiteY26" fmla="*/ 204893 h 594360"/>
                <a:gd name="connsiteX27" fmla="*/ 2572420 w 3505200"/>
                <a:gd name="connsiteY27" fmla="*/ 276970 h 594360"/>
                <a:gd name="connsiteX28" fmla="*/ 2350338 w 3505200"/>
                <a:gd name="connsiteY28" fmla="*/ 276970 h 594360"/>
                <a:gd name="connsiteX29" fmla="*/ 2350338 w 3505200"/>
                <a:gd name="connsiteY29" fmla="*/ 276447 h 594360"/>
                <a:gd name="connsiteX30" fmla="*/ 837564 w 3505200"/>
                <a:gd name="connsiteY30" fmla="*/ 276447 h 594360"/>
                <a:gd name="connsiteX31" fmla="*/ 632628 w 3505200"/>
                <a:gd name="connsiteY31" fmla="*/ 435404 h 594360"/>
                <a:gd name="connsiteX32" fmla="*/ 837564 w 3505200"/>
                <a:gd name="connsiteY32" fmla="*/ 594360 h 594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505200" h="594360">
                  <a:moveTo>
                    <a:pt x="837564" y="594360"/>
                  </a:moveTo>
                  <a:lnTo>
                    <a:pt x="2239944" y="594360"/>
                  </a:lnTo>
                  <a:lnTo>
                    <a:pt x="2350338" y="594360"/>
                  </a:lnTo>
                  <a:lnTo>
                    <a:pt x="3505200" y="594360"/>
                  </a:lnTo>
                  <a:lnTo>
                    <a:pt x="3505200" y="553416"/>
                  </a:lnTo>
                  <a:lnTo>
                    <a:pt x="2239944" y="553416"/>
                  </a:lnTo>
                  <a:lnTo>
                    <a:pt x="2239944" y="553416"/>
                  </a:lnTo>
                  <a:lnTo>
                    <a:pt x="971893" y="553416"/>
                  </a:lnTo>
                  <a:cubicBezTo>
                    <a:pt x="908871" y="553416"/>
                    <a:pt x="854798" y="523696"/>
                    <a:pt x="831701" y="481340"/>
                  </a:cubicBezTo>
                  <a:lnTo>
                    <a:pt x="819744" y="435404"/>
                  </a:lnTo>
                  <a:lnTo>
                    <a:pt x="831701" y="389468"/>
                  </a:lnTo>
                  <a:cubicBezTo>
                    <a:pt x="854798" y="347111"/>
                    <a:pt x="908871" y="317391"/>
                    <a:pt x="971893" y="317391"/>
                  </a:cubicBezTo>
                  <a:lnTo>
                    <a:pt x="1193974" y="317391"/>
                  </a:lnTo>
                  <a:lnTo>
                    <a:pt x="1193974" y="317913"/>
                  </a:lnTo>
                  <a:lnTo>
                    <a:pt x="2706748" y="317913"/>
                  </a:lnTo>
                  <a:cubicBezTo>
                    <a:pt x="2819931" y="317913"/>
                    <a:pt x="2911684" y="246746"/>
                    <a:pt x="2911684" y="158957"/>
                  </a:cubicBezTo>
                  <a:cubicBezTo>
                    <a:pt x="2911684" y="71167"/>
                    <a:pt x="2819931" y="0"/>
                    <a:pt x="2706748" y="0"/>
                  </a:cubicBezTo>
                  <a:lnTo>
                    <a:pt x="1265256" y="0"/>
                  </a:lnTo>
                  <a:lnTo>
                    <a:pt x="1193974" y="0"/>
                  </a:lnTo>
                  <a:lnTo>
                    <a:pt x="0" y="0"/>
                  </a:lnTo>
                  <a:lnTo>
                    <a:pt x="0" y="40944"/>
                  </a:lnTo>
                  <a:lnTo>
                    <a:pt x="1265256" y="40944"/>
                  </a:lnTo>
                  <a:lnTo>
                    <a:pt x="1265256" y="40944"/>
                  </a:lnTo>
                  <a:lnTo>
                    <a:pt x="2572420" y="40944"/>
                  </a:lnTo>
                  <a:cubicBezTo>
                    <a:pt x="2635442" y="40944"/>
                    <a:pt x="2689515" y="70664"/>
                    <a:pt x="2712612" y="113021"/>
                  </a:cubicBezTo>
                  <a:lnTo>
                    <a:pt x="2724569" y="158957"/>
                  </a:lnTo>
                  <a:lnTo>
                    <a:pt x="2712612" y="204893"/>
                  </a:lnTo>
                  <a:cubicBezTo>
                    <a:pt x="2689515" y="247249"/>
                    <a:pt x="2635442" y="276970"/>
                    <a:pt x="2572420" y="276970"/>
                  </a:cubicBezTo>
                  <a:lnTo>
                    <a:pt x="2350338" y="276970"/>
                  </a:lnTo>
                  <a:lnTo>
                    <a:pt x="2350338" y="276447"/>
                  </a:lnTo>
                  <a:lnTo>
                    <a:pt x="837564" y="276447"/>
                  </a:lnTo>
                  <a:cubicBezTo>
                    <a:pt x="724381" y="276447"/>
                    <a:pt x="632628" y="347614"/>
                    <a:pt x="632628" y="435404"/>
                  </a:cubicBezTo>
                  <a:cubicBezTo>
                    <a:pt x="632628" y="523193"/>
                    <a:pt x="724381" y="594360"/>
                    <a:pt x="837564" y="594360"/>
                  </a:cubicBezTo>
                  <a:close/>
                </a:path>
              </a:pathLst>
            </a:custGeom>
            <a:blipFill>
              <a:blip r:embed="rId6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  <a14:imgEffect>
                          <a14:brightnessContrast bright="40000" contrast="-2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任意多边形 15"/>
            <p:cNvSpPr/>
            <p:nvPr/>
          </p:nvSpPr>
          <p:spPr>
            <a:xfrm flipV="1">
              <a:off x="3719052" y="2656977"/>
              <a:ext cx="3505200" cy="370707"/>
            </a:xfrm>
            <a:custGeom>
              <a:avLst/>
              <a:gdLst>
                <a:gd name="connsiteX0" fmla="*/ 837564 w 3505200"/>
                <a:gd name="connsiteY0" fmla="*/ 594360 h 594360"/>
                <a:gd name="connsiteX1" fmla="*/ 2239944 w 3505200"/>
                <a:gd name="connsiteY1" fmla="*/ 594360 h 594360"/>
                <a:gd name="connsiteX2" fmla="*/ 2350338 w 3505200"/>
                <a:gd name="connsiteY2" fmla="*/ 594360 h 594360"/>
                <a:gd name="connsiteX3" fmla="*/ 3505200 w 3505200"/>
                <a:gd name="connsiteY3" fmla="*/ 594360 h 594360"/>
                <a:gd name="connsiteX4" fmla="*/ 3505200 w 3505200"/>
                <a:gd name="connsiteY4" fmla="*/ 553416 h 594360"/>
                <a:gd name="connsiteX5" fmla="*/ 2239944 w 3505200"/>
                <a:gd name="connsiteY5" fmla="*/ 553416 h 594360"/>
                <a:gd name="connsiteX6" fmla="*/ 2239944 w 3505200"/>
                <a:gd name="connsiteY6" fmla="*/ 553416 h 594360"/>
                <a:gd name="connsiteX7" fmla="*/ 971893 w 3505200"/>
                <a:gd name="connsiteY7" fmla="*/ 553416 h 594360"/>
                <a:gd name="connsiteX8" fmla="*/ 831701 w 3505200"/>
                <a:gd name="connsiteY8" fmla="*/ 481340 h 594360"/>
                <a:gd name="connsiteX9" fmla="*/ 819744 w 3505200"/>
                <a:gd name="connsiteY9" fmla="*/ 435404 h 594360"/>
                <a:gd name="connsiteX10" fmla="*/ 831701 w 3505200"/>
                <a:gd name="connsiteY10" fmla="*/ 389468 h 594360"/>
                <a:gd name="connsiteX11" fmla="*/ 971893 w 3505200"/>
                <a:gd name="connsiteY11" fmla="*/ 317391 h 594360"/>
                <a:gd name="connsiteX12" fmla="*/ 1193974 w 3505200"/>
                <a:gd name="connsiteY12" fmla="*/ 317391 h 594360"/>
                <a:gd name="connsiteX13" fmla="*/ 1193974 w 3505200"/>
                <a:gd name="connsiteY13" fmla="*/ 317913 h 594360"/>
                <a:gd name="connsiteX14" fmla="*/ 2706748 w 3505200"/>
                <a:gd name="connsiteY14" fmla="*/ 317913 h 594360"/>
                <a:gd name="connsiteX15" fmla="*/ 2911684 w 3505200"/>
                <a:gd name="connsiteY15" fmla="*/ 158957 h 594360"/>
                <a:gd name="connsiteX16" fmla="*/ 2706748 w 3505200"/>
                <a:gd name="connsiteY16" fmla="*/ 0 h 594360"/>
                <a:gd name="connsiteX17" fmla="*/ 1265256 w 3505200"/>
                <a:gd name="connsiteY17" fmla="*/ 0 h 594360"/>
                <a:gd name="connsiteX18" fmla="*/ 1193974 w 3505200"/>
                <a:gd name="connsiteY18" fmla="*/ 0 h 594360"/>
                <a:gd name="connsiteX19" fmla="*/ 0 w 3505200"/>
                <a:gd name="connsiteY19" fmla="*/ 0 h 594360"/>
                <a:gd name="connsiteX20" fmla="*/ 0 w 3505200"/>
                <a:gd name="connsiteY20" fmla="*/ 40944 h 594360"/>
                <a:gd name="connsiteX21" fmla="*/ 1265256 w 3505200"/>
                <a:gd name="connsiteY21" fmla="*/ 40944 h 594360"/>
                <a:gd name="connsiteX22" fmla="*/ 1265256 w 3505200"/>
                <a:gd name="connsiteY22" fmla="*/ 40944 h 594360"/>
                <a:gd name="connsiteX23" fmla="*/ 2572420 w 3505200"/>
                <a:gd name="connsiteY23" fmla="*/ 40944 h 594360"/>
                <a:gd name="connsiteX24" fmla="*/ 2712612 w 3505200"/>
                <a:gd name="connsiteY24" fmla="*/ 113021 h 594360"/>
                <a:gd name="connsiteX25" fmla="*/ 2724569 w 3505200"/>
                <a:gd name="connsiteY25" fmla="*/ 158957 h 594360"/>
                <a:gd name="connsiteX26" fmla="*/ 2712612 w 3505200"/>
                <a:gd name="connsiteY26" fmla="*/ 204893 h 594360"/>
                <a:gd name="connsiteX27" fmla="*/ 2572420 w 3505200"/>
                <a:gd name="connsiteY27" fmla="*/ 276970 h 594360"/>
                <a:gd name="connsiteX28" fmla="*/ 2350338 w 3505200"/>
                <a:gd name="connsiteY28" fmla="*/ 276970 h 594360"/>
                <a:gd name="connsiteX29" fmla="*/ 2350338 w 3505200"/>
                <a:gd name="connsiteY29" fmla="*/ 276447 h 594360"/>
                <a:gd name="connsiteX30" fmla="*/ 837564 w 3505200"/>
                <a:gd name="connsiteY30" fmla="*/ 276447 h 594360"/>
                <a:gd name="connsiteX31" fmla="*/ 632628 w 3505200"/>
                <a:gd name="connsiteY31" fmla="*/ 435404 h 594360"/>
                <a:gd name="connsiteX32" fmla="*/ 837564 w 3505200"/>
                <a:gd name="connsiteY32" fmla="*/ 594360 h 594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505200" h="594360">
                  <a:moveTo>
                    <a:pt x="837564" y="594360"/>
                  </a:moveTo>
                  <a:lnTo>
                    <a:pt x="2239944" y="594360"/>
                  </a:lnTo>
                  <a:lnTo>
                    <a:pt x="2350338" y="594360"/>
                  </a:lnTo>
                  <a:lnTo>
                    <a:pt x="3505200" y="594360"/>
                  </a:lnTo>
                  <a:lnTo>
                    <a:pt x="3505200" y="553416"/>
                  </a:lnTo>
                  <a:lnTo>
                    <a:pt x="2239944" y="553416"/>
                  </a:lnTo>
                  <a:lnTo>
                    <a:pt x="2239944" y="553416"/>
                  </a:lnTo>
                  <a:lnTo>
                    <a:pt x="971893" y="553416"/>
                  </a:lnTo>
                  <a:cubicBezTo>
                    <a:pt x="908871" y="553416"/>
                    <a:pt x="854798" y="523696"/>
                    <a:pt x="831701" y="481340"/>
                  </a:cubicBezTo>
                  <a:lnTo>
                    <a:pt x="819744" y="435404"/>
                  </a:lnTo>
                  <a:lnTo>
                    <a:pt x="831701" y="389468"/>
                  </a:lnTo>
                  <a:cubicBezTo>
                    <a:pt x="854798" y="347111"/>
                    <a:pt x="908871" y="317391"/>
                    <a:pt x="971893" y="317391"/>
                  </a:cubicBezTo>
                  <a:lnTo>
                    <a:pt x="1193974" y="317391"/>
                  </a:lnTo>
                  <a:lnTo>
                    <a:pt x="1193974" y="317913"/>
                  </a:lnTo>
                  <a:lnTo>
                    <a:pt x="2706748" y="317913"/>
                  </a:lnTo>
                  <a:cubicBezTo>
                    <a:pt x="2819931" y="317913"/>
                    <a:pt x="2911684" y="246746"/>
                    <a:pt x="2911684" y="158957"/>
                  </a:cubicBezTo>
                  <a:cubicBezTo>
                    <a:pt x="2911684" y="71167"/>
                    <a:pt x="2819931" y="0"/>
                    <a:pt x="2706748" y="0"/>
                  </a:cubicBezTo>
                  <a:lnTo>
                    <a:pt x="1265256" y="0"/>
                  </a:lnTo>
                  <a:lnTo>
                    <a:pt x="1193974" y="0"/>
                  </a:lnTo>
                  <a:lnTo>
                    <a:pt x="0" y="0"/>
                  </a:lnTo>
                  <a:lnTo>
                    <a:pt x="0" y="40944"/>
                  </a:lnTo>
                  <a:lnTo>
                    <a:pt x="1265256" y="40944"/>
                  </a:lnTo>
                  <a:lnTo>
                    <a:pt x="1265256" y="40944"/>
                  </a:lnTo>
                  <a:lnTo>
                    <a:pt x="2572420" y="40944"/>
                  </a:lnTo>
                  <a:cubicBezTo>
                    <a:pt x="2635442" y="40944"/>
                    <a:pt x="2689515" y="70664"/>
                    <a:pt x="2712612" y="113021"/>
                  </a:cubicBezTo>
                  <a:lnTo>
                    <a:pt x="2724569" y="158957"/>
                  </a:lnTo>
                  <a:lnTo>
                    <a:pt x="2712612" y="204893"/>
                  </a:lnTo>
                  <a:cubicBezTo>
                    <a:pt x="2689515" y="247249"/>
                    <a:pt x="2635442" y="276970"/>
                    <a:pt x="2572420" y="276970"/>
                  </a:cubicBezTo>
                  <a:lnTo>
                    <a:pt x="2350338" y="276970"/>
                  </a:lnTo>
                  <a:lnTo>
                    <a:pt x="2350338" y="276447"/>
                  </a:lnTo>
                  <a:lnTo>
                    <a:pt x="837564" y="276447"/>
                  </a:lnTo>
                  <a:cubicBezTo>
                    <a:pt x="724381" y="276447"/>
                    <a:pt x="632628" y="347614"/>
                    <a:pt x="632628" y="435404"/>
                  </a:cubicBezTo>
                  <a:cubicBezTo>
                    <a:pt x="632628" y="523193"/>
                    <a:pt x="724381" y="594360"/>
                    <a:pt x="837564" y="594360"/>
                  </a:cubicBezTo>
                  <a:close/>
                </a:path>
              </a:pathLst>
            </a:custGeom>
            <a:blipFill>
              <a:blip r:embed="rId6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  <a14:imgEffect>
                          <a14:brightnessContrast bright="40000" contrast="-2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543426" y="-1223660"/>
            <a:ext cx="4857750" cy="38100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 rot="5400000">
            <a:off x="3448055" y="-1617741"/>
            <a:ext cx="4842328" cy="9931041"/>
            <a:chOff x="9477877" y="494297"/>
            <a:chExt cx="1674392" cy="5828353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5894" y="1210733"/>
              <a:ext cx="934007" cy="4436534"/>
            </a:xfrm>
            <a:prstGeom prst="rect">
              <a:avLst/>
            </a:prstGeom>
            <a:blipFill dpi="0" rotWithShape="1">
              <a:blip r:embed="rId5"/>
              <a:tile tx="0" ty="0" sx="100000" sy="100000" flip="none" algn="tl"/>
            </a:blipFill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6341"/>
            <a:stretch>
              <a:fillRect/>
            </a:stretch>
          </p:blipFill>
          <p:spPr>
            <a:xfrm>
              <a:off x="9865893" y="989487"/>
              <a:ext cx="934007" cy="152399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6341"/>
            <a:stretch>
              <a:fillRect/>
            </a:stretch>
          </p:blipFill>
          <p:spPr>
            <a:xfrm>
              <a:off x="9865893" y="5713886"/>
              <a:ext cx="934007" cy="152399"/>
            </a:xfrm>
            <a:prstGeom prst="rect">
              <a:avLst/>
            </a:prstGeom>
          </p:spPr>
        </p:pic>
        <p:sp>
          <p:nvSpPr>
            <p:cNvPr id="21" name="矩形 20"/>
            <p:cNvSpPr/>
            <p:nvPr/>
          </p:nvSpPr>
          <p:spPr>
            <a:xfrm>
              <a:off x="9625263" y="625642"/>
              <a:ext cx="1379621" cy="5566611"/>
            </a:xfrm>
            <a:prstGeom prst="rect">
              <a:avLst/>
            </a:prstGeom>
            <a:noFill/>
            <a:ln w="3175" cap="flat" cmpd="sng" algn="ctr">
              <a:solidFill>
                <a:srgbClr val="5B9BD5">
                  <a:lumMod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9493918" y="494297"/>
              <a:ext cx="262689" cy="262689"/>
            </a:xfrm>
            <a:prstGeom prst="rect">
              <a:avLst/>
            </a:prstGeom>
            <a:noFill/>
            <a:ln w="3175" cap="flat" cmpd="sng" algn="ctr">
              <a:solidFill>
                <a:srgbClr val="5B9BD5">
                  <a:lumMod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0889580" y="494297"/>
              <a:ext cx="262689" cy="262689"/>
            </a:xfrm>
            <a:prstGeom prst="rect">
              <a:avLst/>
            </a:prstGeom>
            <a:noFill/>
            <a:ln w="3175" cap="flat" cmpd="sng" algn="ctr">
              <a:solidFill>
                <a:srgbClr val="5B9BD5">
                  <a:lumMod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9477877" y="6059961"/>
              <a:ext cx="262689" cy="262689"/>
            </a:xfrm>
            <a:prstGeom prst="rect">
              <a:avLst/>
            </a:prstGeom>
            <a:noFill/>
            <a:ln w="3175" cap="flat" cmpd="sng" algn="ctr">
              <a:solidFill>
                <a:srgbClr val="5B9BD5">
                  <a:lumMod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0873539" y="6059961"/>
              <a:ext cx="262689" cy="262689"/>
            </a:xfrm>
            <a:prstGeom prst="rect">
              <a:avLst/>
            </a:prstGeom>
            <a:noFill/>
            <a:ln w="3175" cap="flat" cmpd="sng" algn="ctr">
              <a:solidFill>
                <a:srgbClr val="5B9BD5">
                  <a:lumMod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7" name="图片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9876" y="3716935"/>
            <a:ext cx="4196676" cy="3147507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53" y="4276244"/>
            <a:ext cx="1602477" cy="2498386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80512" y="0"/>
            <a:ext cx="2911488" cy="68580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186995" y="2048754"/>
            <a:ext cx="732050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 algn="just">
              <a:lnSpc>
                <a:spcPct val="130000"/>
              </a:lnSpc>
              <a:spcAft>
                <a:spcPct val="0"/>
              </a:spcAft>
            </a:pPr>
            <a:r>
              <a:rPr lang="zh-CN" altLang="zh-CN" sz="2400" b="1" kern="1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相似的爱情，不同的</a:t>
            </a:r>
            <a:r>
              <a:rPr lang="zh-CN" altLang="zh-CN" sz="2400" b="1" kern="1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悲剧</a:t>
            </a:r>
            <a:endParaRPr lang="en-US" altLang="zh-CN" sz="2400" b="1" kern="100" dirty="0" smtClean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4800"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400" b="1" kern="1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kern="1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    ——</a:t>
            </a:r>
            <a:r>
              <a:rPr lang="zh-CN" altLang="zh-CN" sz="2400" b="1" kern="1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《氓》与《孔雀东南飞》比较阅读</a:t>
            </a:r>
          </a:p>
          <a:p>
            <a:pPr indent="304800" algn="just">
              <a:lnSpc>
                <a:spcPct val="130000"/>
              </a:lnSpc>
              <a:spcAft>
                <a:spcPct val="0"/>
              </a:spcAft>
            </a:pPr>
            <a:r>
              <a:rPr lang="zh-CN" altLang="zh-CN" sz="2400" b="1" kern="1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梳理情节，分析两首诗的人物形象、语言风格、表现手法，探究两首诗表现的爱情悲剧的深层原因，写出自己比较阅读的感悟。</a:t>
            </a:r>
          </a:p>
        </p:txBody>
      </p:sp>
    </p:spTree>
    <p:extLst>
      <p:ext uri="{BB962C8B-B14F-4D97-AF65-F5344CB8AC3E}">
        <p14:creationId xmlns:p14="http://schemas.microsoft.com/office/powerpoint/2010/main" val="359710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595745" y="637310"/>
            <a:ext cx="11236037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smtClean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孔雀东南飞 并序</a:t>
            </a:r>
            <a:endParaRPr lang="en-US" altLang="zh-CN" sz="2400" b="1" smtClean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457200"/>
            <a:r>
              <a:rPr lang="zh-CN" altLang="en-US" sz="2200" smtClean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序</a:t>
            </a:r>
            <a:r>
              <a:rPr lang="zh-CN" altLang="en-US" sz="22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曰：汉末建安中，庐江府小吏焦仲卿妻刘氏，为仲卿母所遣，自誓不嫁。其家逼之，乃投水而死。仲卿闻之，亦自缢于庭树。时人伤之，为诗云尔。</a:t>
            </a:r>
          </a:p>
          <a:p>
            <a:pPr indent="457200"/>
            <a:endParaRPr lang="en-US" altLang="zh-CN" sz="2400" smtClean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457200"/>
            <a:r>
              <a:rPr lang="zh-CN" altLang="en-US" sz="2400" smtClean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孔雀</a:t>
            </a:r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东南飞，五里一徘徊。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十三能织素，十四学裁衣，十五弹箜篌，十六诵诗书。十七为君妇，心中常苦悲。君既为府吏，守节情不移，贱妾留空房，相见常日稀。鸡鸣入机织，夜夜不得息。三日断五匹，大人故嫌迟。非为织作迟，君家妇难为！妾不堪驱使，徒留无所施，便可白公姥，及时相遣归。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府吏得闻之，堂上启阿母：“儿已薄禄相，幸复得此妇，结发同枕席，黄泉共为友。共事二三年，始尔未为久</a:t>
            </a:r>
            <a:r>
              <a:rPr lang="en-US" altLang="zh-CN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女行无偏斜，何意致不厚？”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阿母谓府吏：“何乃太区区！此妇无礼节，举动自专由。吾意久怀忿，汝岂得自由！东家有贤女，自名秦罗敷，可怜体无比，阿母为汝求。便可速遣之，遣去慎莫留！”</a:t>
            </a:r>
            <a:endParaRPr lang="zh-CN" altLang="en-US" sz="2400" b="0" i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484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0327" y="609600"/>
            <a:ext cx="1087581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府吏长跪告：“伏惟启阿母，今若遣此妇，终老不复取！”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阿母得闻之，槌床便大怒：“小子无所畏，何敢助妇语！吾已失恩义，会不相从许！”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府吏默无声，再拜还入户</a:t>
            </a:r>
            <a:r>
              <a:rPr lang="en-US" altLang="zh-CN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举言谓新妇，哽咽不能语：“我自不驱卿，逼迫有阿母。卿但暂还家，吾今且报府。不久当归还，还必相迎取。以此下心意，慎勿违吾语。”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妇谓府吏：“勿复重纷纭。往昔初阳岁，谢家来贵门。奉事循公姥，进止敢自专？昼夜勤作息，伶俜萦苦辛。谓言无罪过，供养卒大恩；仍更被驱遣，何言复来还！妾有绣腰襦，葳蕤自生光；红罗复斗帐，四角垂香囊；箱帘六七十，绿碧青丝绳，物物各自异，种种在其中。人贱物亦鄙，不足迎后人，留待作遗施，于今无会因。时时为安慰，久久莫相忘！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鸡鸣外欲曙，新妇起严妆。著我绣夹裙，事事四五通。足下蹑丝履，头上玳瑁光。腰若流纨素，耳著明月珰。指如削葱根，口如含朱丹。纤纤作细步，精妙世无双。</a:t>
            </a:r>
            <a:endParaRPr lang="zh-CN" altLang="en-US" sz="2400" b="0" i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66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" y="197163"/>
            <a:ext cx="1076498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上堂拜阿母，阿母怒不止。“昔作女儿时，生小出野里</a:t>
            </a:r>
            <a:r>
              <a:rPr lang="en-US" altLang="zh-CN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本自无教训，兼愧贵家子。受母钱帛多，不堪母驱使。今日还家去，念母劳家里。”却与小姑别，泪落连珠子。“新妇初来时，小姑始扶床；今日被驱遣，小姑如我长。勤心养公姥，好自相扶将。初七及下九，嬉戏莫相忘。”出门登车去，涕落百余行。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府吏马在前，新妇车在后</a:t>
            </a:r>
            <a:r>
              <a:rPr lang="en-US" altLang="zh-CN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隐隐何甸甸，俱会大道口。下马入车中，低头共耳语：“誓不相隔卿，且暂还家去；吾今且赴府，不久当还归，誓天不相负！”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新妇谓府吏：“感君区区怀！君既若见录，不久望君来。君当作磐石，妾当作蒲苇</a:t>
            </a:r>
            <a:r>
              <a:rPr lang="en-US" altLang="zh-CN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蒲苇纫如丝，磐石无转移。我有亲父兄，性行暴如雷，恐不任我意，逆以煎我怀。”举手长劳劳，二情同依依。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入门上家堂，进退无颜仪。阿母大拊掌，不图子自归：“十三教汝织，十四能裁衣，十五弹箜篌，十六知礼仪，十七遣汝嫁，谓言无誓违。汝今何罪过，不迎而自归？”兰芝惭阿母：“儿实无罪过。”阿母大悲摧。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还家十余日，县令遣媒来。云有第三郎，窈窕世无双，年始十八九，便言多令才。</a:t>
            </a:r>
            <a:endParaRPr lang="zh-CN" altLang="en-US" sz="2400" b="0" i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633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81891" y="335846"/>
            <a:ext cx="112360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阿母谓阿女：“汝可去应之。”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阿女含泪答：“兰芝初还时，府吏见丁宁，结誓不别离。今日违情义，恐此事非奇。自可断来信，徐徐更谓之。”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阿母白媒人：“贫贱有此女，始适还家门。不堪吏人妇，岂合令郎君？幸可广问讯，不得便相许。”媒人去数日，寻遣丞请还，说有兰家女，承籍有宦官。云有第五郎，娇逸未有婚。遣丞为媒人，主簿通语言。直说太守家，有此令郎君，既欲结大义，故遣来贵门。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阿母谢媒人：“女子先有誓，老姥岂敢言！”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阿兄得闻之，怅然心中烦</a:t>
            </a:r>
            <a:r>
              <a:rPr lang="en-US" altLang="zh-CN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举言谓阿妹：“作计何不量！先嫁得府吏，后嫁得郎君。否泰如天地，足以荣汝身。不嫁义郎体，其往欲何云？”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兰芝仰头答：“理实如兄言。谢家事夫婿，中道还兄门。处分适兄意，那得自任专！虽与府吏要，渠会永无缘。登即相许和，便可作婚姻。</a:t>
            </a:r>
            <a:r>
              <a:rPr lang="zh-CN" altLang="en-US" sz="2400" smtClean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zh-CN" altLang="en-US" sz="240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849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5746" y="252580"/>
            <a:ext cx="1064029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媒人下床去。诺诺复尔尔。还部白府君：“下官奉使命，言谈大有缘。”府君得闻之，心中大欢喜。视历复开书，便利此月内，六合正相应。良吉三十日，今已二十七，卿可去成婚。交语速装束，络绎如浮云。青雀白鹄舫，四角龙子幡。婀娜随风转。金车玉作轮。踯躅青骢马，流苏金镂鞍。赍钱三百万，皆用青丝穿。杂彩三百匹，交广市鲑珍。从人四五百，郁郁登郡门。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阿母谓阿女：“适得府君书，明日来迎汝。何不作衣裳？莫令事不举！”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阿女默无声，手巾掩口啼，泪落便如泻。移我琉璃榻，出置前窗下。左手持刀尺，右手执绫罗。朝成绣夹裙，晚成单罗衫。晻晻日欲暝，愁思出门啼。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府吏闻此变，因求假暂归。未至二三里，摧藏马悲哀。新妇识马声，蹑履相逢迎。怅然遥相望，知是故人来。举手拍马鞍，嗟叹使心伤：“自君别我后，人事不可量。果不如先愿，又非君所详。我有亲父母，逼迫兼弟兄，以我应他人，君还何所望！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府吏谓新妇：“贺卿得高迁！磐石方且厚，可以卒千年；蒲苇一时纫，便作旦夕间。卿当日胜贵，吾独向黄泉！”</a:t>
            </a:r>
            <a:endParaRPr lang="zh-CN" altLang="en-US" sz="2400" b="0" i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082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7817" y="512618"/>
            <a:ext cx="1151312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新妇谓府吏：“何意出此言！同是被逼迫，君尔妾亦然。黄泉下相见，勿违今日言！”执手分道去，各各还家门。生人作死别，恨恨那可论？念与世间辞，千万不复全！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府吏还家去，上堂拜阿母：“今日大风寒，寒风摧树木，严霜结庭兰。儿今日冥冥，令母在后单。故作不良计，勿复怨鬼神！命如南山石，四体康且直！”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阿母得闻之，零泪应声落：“汝是大家子，仕宦于台阁，慎勿为妇死，贵贱情何薄！东家有贤女，窈窕艳城郭，阿母为汝求，便复在旦夕。”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府吏再拜还，长叹空房中，作计乃尔立。转头向户里，渐见愁煎迫。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其日牛马嘶，新妇入青庐。奄奄黄昏后，寂寂人定初。我命绝今日，魂去尸长留！揽裙脱丝履，举身赴清池。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府吏闻此事，心知长别离。徘徊庭树下，自挂东南枝。</a:t>
            </a:r>
          </a:p>
          <a:p>
            <a:pPr indent="457200"/>
            <a:r>
              <a:rPr lang="zh-CN" altLang="en-US" sz="240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两家求合葬，合葬华山傍。东西植松柏，左右种梧桐。枝枝相覆盖，叶叶相交通。中有双飞鸟，自名为鸳鸯，仰头相向鸣，夜夜达五更。行人驻足听，寡妇起彷徨。多谢后世人，戒之慎勿忘！</a:t>
            </a:r>
            <a:endParaRPr lang="zh-CN" altLang="en-US" sz="2400" b="0" i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560300" y="10934700"/>
            <a:ext cx="342900" cy="2540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1533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3391</Words>
  <Application>Microsoft Office PowerPoint</Application>
  <PresentationFormat>宽屏</PresentationFormat>
  <Paragraphs>166</Paragraphs>
  <Slides>17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1" baseType="lpstr">
      <vt:lpstr>等线</vt:lpstr>
      <vt:lpstr>等线 Light</vt:lpstr>
      <vt:lpstr>仿宋</vt:lpstr>
      <vt:lpstr>黑体</vt:lpstr>
      <vt:lpstr>华文楷体</vt:lpstr>
      <vt:lpstr>楷体</vt:lpstr>
      <vt:lpstr>楷体_GB2312</vt:lpstr>
      <vt:lpstr>宋体</vt:lpstr>
      <vt:lpstr>微软雅黑</vt:lpstr>
      <vt:lpstr>Arial</vt:lpstr>
      <vt:lpstr>Calibri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大耳朵</cp:lastModifiedBy>
  <cp:revision>131</cp:revision>
  <cp:lastPrinted>2022-04-13T17:15:50Z</cp:lastPrinted>
  <dcterms:created xsi:type="dcterms:W3CDTF">2022-04-13T17:15:50Z</dcterms:created>
  <dcterms:modified xsi:type="dcterms:W3CDTF">2022-04-18T00:49:47Z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