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65" r:id="rId3"/>
    <p:sldId id="257" r:id="rId4"/>
    <p:sldId id="259" r:id="rId5"/>
    <p:sldId id="260" r:id="rId6"/>
    <p:sldId id="261" r:id="rId7"/>
    <p:sldId id="262" r:id="rId8"/>
    <p:sldId id="263" r:id="rId9"/>
    <p:sldId id="267" r:id="rId10"/>
    <p:sldId id="268" r:id="rId11"/>
    <p:sldId id="269" r:id="rId12"/>
    <p:sldId id="270" r:id="rId13"/>
    <p:sldId id="271" r:id="rId14"/>
    <p:sldId id="272" r:id="rId15"/>
    <p:sldId id="273" r:id="rId16"/>
    <p:sldId id="274" r:id="rId17"/>
    <p:sldId id="275" r:id="rId18"/>
    <p:sldId id="264" r:id="rId19"/>
    <p:sldId id="258" r:id="rId20"/>
    <p:sldId id="266" r:id="rId21"/>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4" d="100"/>
          <a:sy n="84" d="100"/>
        </p:scale>
        <p:origin x="-972"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549C366-AF75-4553-87B1-638463BAD98C}" type="datetimeFigureOut">
              <a:rPr lang="zh-CN" altLang="en-US" smtClean="0"/>
              <a:pPr/>
              <a:t>2022/4/18</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57CBD1C-3DDB-41E0-9AA8-E1F1B7CB9D95}"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i="0" u="none" strike="noStrike" kern="1200" cap="none" spc="0" normalizeH="0" baseline="0" noProof="0" dirty="0">
              <a:ln>
                <a:noFill/>
              </a:ln>
              <a:solidFill>
                <a:srgbClr val="000000">
                  <a:lumMod val="95000"/>
                  <a:lumOff val="5000"/>
                </a:srgbClr>
              </a:solidFill>
              <a:effectLst/>
              <a:uLnTx/>
              <a:uFillTx/>
              <a:latin typeface="微软雅黑" panose="020B0503020204020204" charset="-122"/>
              <a:ea typeface="微软雅黑" panose="020B0503020204020204" charset="-122"/>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6837353-30EB-4A48-80EB-173D804AEFBD}"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pPr marL="0" marR="0" lvl="0" indent="0" algn="r" defTabSz="914400" rtl="0" eaLnBrk="1" fontAlgn="auto" latinLnBrk="0" hangingPunct="1">
                <a:lnSpc>
                  <a:spcPct val="100000"/>
                </a:lnSpc>
                <a:spcBef>
                  <a:spcPts val="0"/>
                </a:spcBef>
                <a:spcAft>
                  <a:spcPts val="0"/>
                </a:spcAft>
                <a:buClrTx/>
                <a:buSzTx/>
                <a:buFontTx/>
                <a:buNone/>
                <a:defRPr/>
              </a:pPr>
              <a:t>3</a:t>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extLst>
      <p:ext uri="{BB962C8B-B14F-4D97-AF65-F5344CB8AC3E}">
        <p14:creationId xmlns="" xmlns:p14="http://schemas.microsoft.com/office/powerpoint/2010/main" val="340503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i="0" u="none" strike="noStrike" kern="1200" cap="none" spc="0" normalizeH="0" baseline="0" noProof="0" dirty="0">
              <a:ln>
                <a:noFill/>
              </a:ln>
              <a:solidFill>
                <a:srgbClr val="000000">
                  <a:lumMod val="95000"/>
                  <a:lumOff val="5000"/>
                </a:srgbClr>
              </a:solidFill>
              <a:effectLst/>
              <a:uLnTx/>
              <a:uFillTx/>
              <a:latin typeface="微软雅黑" panose="020B0503020204020204" charset="-122"/>
              <a:ea typeface="微软雅黑" panose="020B0503020204020204" charset="-122"/>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6837353-30EB-4A48-80EB-173D804AEFBD}"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pPr marL="0" marR="0" lvl="0" indent="0" algn="r" defTabSz="914400" rtl="0" eaLnBrk="1" fontAlgn="auto" latinLnBrk="0" hangingPunct="1">
                <a:lnSpc>
                  <a:spcPct val="100000"/>
                </a:lnSpc>
                <a:spcBef>
                  <a:spcPts val="0"/>
                </a:spcBef>
                <a:spcAft>
                  <a:spcPts val="0"/>
                </a:spcAft>
                <a:buClrTx/>
                <a:buSzTx/>
                <a:buFontTx/>
                <a:buNone/>
                <a:defRPr/>
              </a:pPr>
              <a:t>4</a:t>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i="0" u="none" strike="noStrike" kern="1200" cap="none" spc="0" normalizeH="0" baseline="0" noProof="0" dirty="0">
              <a:ln>
                <a:noFill/>
              </a:ln>
              <a:solidFill>
                <a:srgbClr val="000000">
                  <a:lumMod val="95000"/>
                  <a:lumOff val="5000"/>
                </a:srgbClr>
              </a:solidFill>
              <a:effectLst/>
              <a:uLnTx/>
              <a:uFillTx/>
              <a:latin typeface="微软雅黑" panose="020B0503020204020204" charset="-122"/>
              <a:ea typeface="微软雅黑" panose="020B0503020204020204" charset="-122"/>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6837353-30EB-4A48-80EB-173D804AEFBD}"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pPr marL="0" marR="0" lvl="0" indent="0" algn="r" defTabSz="914400" rtl="0" eaLnBrk="1" fontAlgn="auto" latinLnBrk="0" hangingPunct="1">
                <a:lnSpc>
                  <a:spcPct val="100000"/>
                </a:lnSpc>
                <a:spcBef>
                  <a:spcPts val="0"/>
                </a:spcBef>
                <a:spcAft>
                  <a:spcPts val="0"/>
                </a:spcAft>
                <a:buClrTx/>
                <a:buSzTx/>
                <a:buFontTx/>
                <a:buNone/>
                <a:defRPr/>
              </a:pPr>
              <a:t>5</a:t>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extLst>
      <p:ext uri="{BB962C8B-B14F-4D97-AF65-F5344CB8AC3E}">
        <p14:creationId xmlns="" xmlns:p14="http://schemas.microsoft.com/office/powerpoint/2010/main" val="3249525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i="0" u="none" strike="noStrike" kern="1200" cap="none" spc="0" normalizeH="0" baseline="0" noProof="0" dirty="0">
              <a:ln>
                <a:noFill/>
              </a:ln>
              <a:solidFill>
                <a:srgbClr val="000000">
                  <a:lumMod val="95000"/>
                  <a:lumOff val="5000"/>
                </a:srgbClr>
              </a:solidFill>
              <a:effectLst/>
              <a:uLnTx/>
              <a:uFillTx/>
              <a:latin typeface="微软雅黑" panose="020B0503020204020204" charset="-122"/>
              <a:ea typeface="微软雅黑" panose="020B0503020204020204" charset="-122"/>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6837353-30EB-4A48-80EB-173D804AEFBD}"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pPr marL="0" marR="0" lvl="0" indent="0" algn="r" defTabSz="914400" rtl="0" eaLnBrk="1" fontAlgn="auto" latinLnBrk="0" hangingPunct="1">
                <a:lnSpc>
                  <a:spcPct val="100000"/>
                </a:lnSpc>
                <a:spcBef>
                  <a:spcPts val="0"/>
                </a:spcBef>
                <a:spcAft>
                  <a:spcPts val="0"/>
                </a:spcAft>
                <a:buClrTx/>
                <a:buSzTx/>
                <a:buFontTx/>
                <a:buNone/>
                <a:defRPr/>
              </a:pPr>
              <a:t>6</a:t>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extLst>
      <p:ext uri="{BB962C8B-B14F-4D97-AF65-F5344CB8AC3E}">
        <p14:creationId xmlns="" xmlns:p14="http://schemas.microsoft.com/office/powerpoint/2010/main" val="20219192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i="0" u="none" strike="noStrike" kern="1200" cap="none" spc="0" normalizeH="0" baseline="0" noProof="0" dirty="0">
              <a:ln>
                <a:noFill/>
              </a:ln>
              <a:solidFill>
                <a:srgbClr val="000000">
                  <a:lumMod val="95000"/>
                  <a:lumOff val="5000"/>
                </a:srgbClr>
              </a:solidFill>
              <a:effectLst/>
              <a:uLnTx/>
              <a:uFillTx/>
              <a:latin typeface="微软雅黑" panose="020B0503020204020204" charset="-122"/>
              <a:ea typeface="微软雅黑" panose="020B0503020204020204" charset="-122"/>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6837353-30EB-4A48-80EB-173D804AEFBD}"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pPr marL="0" marR="0" lvl="0" indent="0" algn="r" defTabSz="914400" rtl="0" eaLnBrk="1" fontAlgn="auto" latinLnBrk="0" hangingPunct="1">
                <a:lnSpc>
                  <a:spcPct val="100000"/>
                </a:lnSpc>
                <a:spcBef>
                  <a:spcPts val="0"/>
                </a:spcBef>
                <a:spcAft>
                  <a:spcPts val="0"/>
                </a:spcAft>
                <a:buClrTx/>
                <a:buSzTx/>
                <a:buFontTx/>
                <a:buNone/>
                <a:defRPr/>
              </a:pPr>
              <a:t>7</a:t>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extLst>
      <p:ext uri="{BB962C8B-B14F-4D97-AF65-F5344CB8AC3E}">
        <p14:creationId xmlns="" xmlns:p14="http://schemas.microsoft.com/office/powerpoint/2010/main" val="42331990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i="0" u="none" strike="noStrike" kern="1200" cap="none" spc="0" normalizeH="0" baseline="0" noProof="0" dirty="0">
              <a:ln>
                <a:noFill/>
              </a:ln>
              <a:solidFill>
                <a:srgbClr val="000000">
                  <a:lumMod val="95000"/>
                  <a:lumOff val="5000"/>
                </a:srgbClr>
              </a:solidFill>
              <a:effectLst/>
              <a:uLnTx/>
              <a:uFillTx/>
              <a:latin typeface="微软雅黑" panose="020B0503020204020204" charset="-122"/>
              <a:ea typeface="微软雅黑" panose="020B0503020204020204" charset="-122"/>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6837353-30EB-4A48-80EB-173D804AEFBD}"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pPr marL="0" marR="0" lvl="0" indent="0" algn="r" defTabSz="914400" rtl="0" eaLnBrk="1" fontAlgn="auto" latinLnBrk="0" hangingPunct="1">
                <a:lnSpc>
                  <a:spcPct val="100000"/>
                </a:lnSpc>
                <a:spcBef>
                  <a:spcPts val="0"/>
                </a:spcBef>
                <a:spcAft>
                  <a:spcPts val="0"/>
                </a:spcAft>
                <a:buClrTx/>
                <a:buSzTx/>
                <a:buFontTx/>
                <a:buNone/>
                <a:defRPr/>
              </a:pPr>
              <a:t>8</a:t>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extLst>
      <p:ext uri="{BB962C8B-B14F-4D97-AF65-F5344CB8AC3E}">
        <p14:creationId xmlns="" xmlns:p14="http://schemas.microsoft.com/office/powerpoint/2010/main" val="24129781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i="0" u="none" strike="noStrike" kern="1200" cap="none" spc="0" normalizeH="0" baseline="0" noProof="0" dirty="0">
              <a:ln>
                <a:noFill/>
              </a:ln>
              <a:solidFill>
                <a:srgbClr val="000000">
                  <a:lumMod val="95000"/>
                  <a:lumOff val="5000"/>
                </a:srgbClr>
              </a:solidFill>
              <a:effectLst/>
              <a:uLnTx/>
              <a:uFillTx/>
              <a:latin typeface="微软雅黑" panose="020B0503020204020204" charset="-122"/>
              <a:ea typeface="微软雅黑" panose="020B0503020204020204" charset="-122"/>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6837353-30EB-4A48-80EB-173D804AEFBD}"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pPr marL="0" marR="0" lvl="0" indent="0" algn="r" defTabSz="914400" rtl="0" eaLnBrk="1" fontAlgn="auto" latinLnBrk="0" hangingPunct="1">
                <a:lnSpc>
                  <a:spcPct val="100000"/>
                </a:lnSpc>
                <a:spcBef>
                  <a:spcPts val="0"/>
                </a:spcBef>
                <a:spcAft>
                  <a:spcPts val="0"/>
                </a:spcAft>
                <a:buClrTx/>
                <a:buSzTx/>
                <a:buFontTx/>
                <a:buNone/>
                <a:defRPr/>
              </a:pPr>
              <a:t>9</a:t>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extLst>
      <p:ext uri="{BB962C8B-B14F-4D97-AF65-F5344CB8AC3E}">
        <p14:creationId xmlns="" xmlns:p14="http://schemas.microsoft.com/office/powerpoint/2010/main" val="7551870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i="0" u="none" strike="noStrike" kern="1200" cap="none" spc="0" normalizeH="0" baseline="0" noProof="0" dirty="0">
              <a:ln>
                <a:noFill/>
              </a:ln>
              <a:solidFill>
                <a:srgbClr val="000000">
                  <a:lumMod val="95000"/>
                  <a:lumOff val="5000"/>
                </a:srgbClr>
              </a:solidFill>
              <a:effectLst/>
              <a:uLnTx/>
              <a:uFillTx/>
              <a:latin typeface="微软雅黑" panose="020B0503020204020204" charset="-122"/>
              <a:ea typeface="微软雅黑" panose="020B0503020204020204" charset="-122"/>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6837353-30EB-4A48-80EB-173D804AEFBD}"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pPr marL="0" marR="0" lvl="0" indent="0" algn="r" defTabSz="914400" rtl="0" eaLnBrk="1" fontAlgn="auto" latinLnBrk="0" hangingPunct="1">
                <a:lnSpc>
                  <a:spcPct val="100000"/>
                </a:lnSpc>
                <a:spcBef>
                  <a:spcPts val="0"/>
                </a:spcBef>
                <a:spcAft>
                  <a:spcPts val="0"/>
                </a:spcAft>
                <a:buClrTx/>
                <a:buSzTx/>
                <a:buFontTx/>
                <a:buNone/>
                <a:defRPr/>
              </a:pPr>
              <a:t>10</a:t>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extLst>
      <p:ext uri="{BB962C8B-B14F-4D97-AF65-F5344CB8AC3E}">
        <p14:creationId xmlns="" xmlns:p14="http://schemas.microsoft.com/office/powerpoint/2010/main" val="8164013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i="0" u="none" strike="noStrike" kern="1200" cap="none" spc="0" normalizeH="0" baseline="0" noProof="0" dirty="0">
              <a:ln>
                <a:noFill/>
              </a:ln>
              <a:solidFill>
                <a:srgbClr val="000000">
                  <a:lumMod val="95000"/>
                  <a:lumOff val="5000"/>
                </a:srgbClr>
              </a:solidFill>
              <a:effectLst/>
              <a:uLnTx/>
              <a:uFillTx/>
              <a:latin typeface="微软雅黑" panose="020B0503020204020204" charset="-122"/>
              <a:ea typeface="微软雅黑" panose="020B0503020204020204" charset="-122"/>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6837353-30EB-4A48-80EB-173D804AEFBD}"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pPr marL="0" marR="0" lvl="0" indent="0" algn="r" defTabSz="914400" rtl="0" eaLnBrk="1" fontAlgn="auto" latinLnBrk="0" hangingPunct="1">
                <a:lnSpc>
                  <a:spcPct val="100000"/>
                </a:lnSpc>
                <a:spcBef>
                  <a:spcPts val="0"/>
                </a:spcBef>
                <a:spcAft>
                  <a:spcPts val="0"/>
                </a:spcAft>
                <a:buClrTx/>
                <a:buSzTx/>
                <a:buFontTx/>
                <a:buNone/>
                <a:defRPr/>
              </a:pPr>
              <a:t>11</a:t>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extLst>
      <p:ext uri="{BB962C8B-B14F-4D97-AF65-F5344CB8AC3E}">
        <p14:creationId xmlns="" xmlns:p14="http://schemas.microsoft.com/office/powerpoint/2010/main" val="18174730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i="0" u="none" strike="noStrike" kern="1200" cap="none" spc="0" normalizeH="0" baseline="0" noProof="0" dirty="0">
              <a:ln>
                <a:noFill/>
              </a:ln>
              <a:solidFill>
                <a:srgbClr val="000000">
                  <a:lumMod val="95000"/>
                  <a:lumOff val="5000"/>
                </a:srgbClr>
              </a:solidFill>
              <a:effectLst/>
              <a:uLnTx/>
              <a:uFillTx/>
              <a:latin typeface="微软雅黑" panose="020B0503020204020204" charset="-122"/>
              <a:ea typeface="微软雅黑" panose="020B0503020204020204" charset="-122"/>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6837353-30EB-4A48-80EB-173D804AEFBD}"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pPr marL="0" marR="0" lvl="0" indent="0" algn="r" defTabSz="914400" rtl="0" eaLnBrk="1" fontAlgn="auto" latinLnBrk="0" hangingPunct="1">
                <a:lnSpc>
                  <a:spcPct val="100000"/>
                </a:lnSpc>
                <a:spcBef>
                  <a:spcPts val="0"/>
                </a:spcBef>
                <a:spcAft>
                  <a:spcPts val="0"/>
                </a:spcAft>
                <a:buClrTx/>
                <a:buSzTx/>
                <a:buFontTx/>
                <a:buNone/>
                <a:defRPr/>
              </a:pPr>
              <a:t>12</a:t>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extLst>
      <p:ext uri="{BB962C8B-B14F-4D97-AF65-F5344CB8AC3E}">
        <p14:creationId xmlns="" xmlns:p14="http://schemas.microsoft.com/office/powerpoint/2010/main" val="5409523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i="0" u="none" strike="noStrike" kern="1200" cap="none" spc="0" normalizeH="0" baseline="0" noProof="0" dirty="0">
              <a:ln>
                <a:noFill/>
              </a:ln>
              <a:solidFill>
                <a:srgbClr val="000000">
                  <a:lumMod val="95000"/>
                  <a:lumOff val="5000"/>
                </a:srgbClr>
              </a:solidFill>
              <a:effectLst/>
              <a:uLnTx/>
              <a:uFillTx/>
              <a:latin typeface="微软雅黑" panose="020B0503020204020204" charset="-122"/>
              <a:ea typeface="微软雅黑" panose="020B0503020204020204" charset="-122"/>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6837353-30EB-4A48-80EB-173D804AEFBD}"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pPr marL="0" marR="0" lvl="0" indent="0" algn="r" defTabSz="914400" rtl="0" eaLnBrk="1" fontAlgn="auto" latinLnBrk="0" hangingPunct="1">
                <a:lnSpc>
                  <a:spcPct val="100000"/>
                </a:lnSpc>
                <a:spcBef>
                  <a:spcPts val="0"/>
                </a:spcBef>
                <a:spcAft>
                  <a:spcPts val="0"/>
                </a:spcAft>
                <a:buClrTx/>
                <a:buSzTx/>
                <a:buFontTx/>
                <a:buNone/>
                <a:defRPr/>
              </a:pPr>
              <a:t>13</a:t>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extLst>
      <p:ext uri="{BB962C8B-B14F-4D97-AF65-F5344CB8AC3E}">
        <p14:creationId xmlns="" xmlns:p14="http://schemas.microsoft.com/office/powerpoint/2010/main" val="120309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i="0" u="none" strike="noStrike" kern="1200" cap="none" spc="0" normalizeH="0" baseline="0" noProof="0" dirty="0">
              <a:ln>
                <a:noFill/>
              </a:ln>
              <a:solidFill>
                <a:srgbClr val="000000">
                  <a:lumMod val="95000"/>
                  <a:lumOff val="5000"/>
                </a:srgbClr>
              </a:solidFill>
              <a:effectLst/>
              <a:uLnTx/>
              <a:uFillTx/>
              <a:latin typeface="微软雅黑" panose="020B0503020204020204" charset="-122"/>
              <a:ea typeface="微软雅黑" panose="020B0503020204020204" charset="-122"/>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6837353-30EB-4A48-80EB-173D804AEFBD}"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pPr marL="0" marR="0" lvl="0" indent="0" algn="r" defTabSz="914400" rtl="0" eaLnBrk="1" fontAlgn="auto" latinLnBrk="0" hangingPunct="1">
                <a:lnSpc>
                  <a:spcPct val="100000"/>
                </a:lnSpc>
                <a:spcBef>
                  <a:spcPts val="0"/>
                </a:spcBef>
                <a:spcAft>
                  <a:spcPts val="0"/>
                </a:spcAft>
                <a:buClrTx/>
                <a:buSzTx/>
                <a:buFontTx/>
                <a:buNone/>
                <a:defRPr/>
              </a:pPr>
              <a:t>14</a:t>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extLst>
      <p:ext uri="{BB962C8B-B14F-4D97-AF65-F5344CB8AC3E}">
        <p14:creationId xmlns="" xmlns:p14="http://schemas.microsoft.com/office/powerpoint/2010/main" val="2143042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i="0" u="none" strike="noStrike" kern="1200" cap="none" spc="0" normalizeH="0" baseline="0" noProof="0" dirty="0">
              <a:ln>
                <a:noFill/>
              </a:ln>
              <a:solidFill>
                <a:srgbClr val="000000">
                  <a:lumMod val="95000"/>
                  <a:lumOff val="5000"/>
                </a:srgbClr>
              </a:solidFill>
              <a:effectLst/>
              <a:uLnTx/>
              <a:uFillTx/>
              <a:latin typeface="微软雅黑" panose="020B0503020204020204" charset="-122"/>
              <a:ea typeface="微软雅黑" panose="020B0503020204020204" charset="-122"/>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6837353-30EB-4A48-80EB-173D804AEFBD}"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pPr marL="0" marR="0" lvl="0" indent="0" algn="r" defTabSz="914400" rtl="0" eaLnBrk="1" fontAlgn="auto" latinLnBrk="0" hangingPunct="1">
                <a:lnSpc>
                  <a:spcPct val="100000"/>
                </a:lnSpc>
                <a:spcBef>
                  <a:spcPts val="0"/>
                </a:spcBef>
                <a:spcAft>
                  <a:spcPts val="0"/>
                </a:spcAft>
                <a:buClrTx/>
                <a:buSzTx/>
                <a:buFontTx/>
                <a:buNone/>
                <a:defRPr/>
              </a:pPr>
              <a:t>15</a:t>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extLst>
      <p:ext uri="{BB962C8B-B14F-4D97-AF65-F5344CB8AC3E}">
        <p14:creationId xmlns="" xmlns:p14="http://schemas.microsoft.com/office/powerpoint/2010/main" val="36727751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i="0" u="none" strike="noStrike" kern="1200" cap="none" spc="0" normalizeH="0" baseline="0" noProof="0" dirty="0">
              <a:ln>
                <a:noFill/>
              </a:ln>
              <a:solidFill>
                <a:srgbClr val="000000">
                  <a:lumMod val="95000"/>
                  <a:lumOff val="5000"/>
                </a:srgbClr>
              </a:solidFill>
              <a:effectLst/>
              <a:uLnTx/>
              <a:uFillTx/>
              <a:latin typeface="微软雅黑" panose="020B0503020204020204" charset="-122"/>
              <a:ea typeface="微软雅黑" panose="020B0503020204020204" charset="-122"/>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6837353-30EB-4A48-80EB-173D804AEFBD}"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pPr marL="0" marR="0" lvl="0" indent="0" algn="r" defTabSz="914400" rtl="0" eaLnBrk="1" fontAlgn="auto" latinLnBrk="0" hangingPunct="1">
                <a:lnSpc>
                  <a:spcPct val="100000"/>
                </a:lnSpc>
                <a:spcBef>
                  <a:spcPts val="0"/>
                </a:spcBef>
                <a:spcAft>
                  <a:spcPts val="0"/>
                </a:spcAft>
                <a:buClrTx/>
                <a:buSzTx/>
                <a:buFontTx/>
                <a:buNone/>
                <a:defRPr/>
              </a:pPr>
              <a:t>16</a:t>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extLst>
      <p:ext uri="{BB962C8B-B14F-4D97-AF65-F5344CB8AC3E}">
        <p14:creationId xmlns="" xmlns:p14="http://schemas.microsoft.com/office/powerpoint/2010/main" val="11625170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i="0" u="none" strike="noStrike" kern="1200" cap="none" spc="0" normalizeH="0" baseline="0" noProof="0" dirty="0">
              <a:ln>
                <a:noFill/>
              </a:ln>
              <a:solidFill>
                <a:srgbClr val="000000">
                  <a:lumMod val="95000"/>
                  <a:lumOff val="5000"/>
                </a:srgbClr>
              </a:solidFill>
              <a:effectLst/>
              <a:uLnTx/>
              <a:uFillTx/>
              <a:latin typeface="微软雅黑" panose="020B0503020204020204" charset="-122"/>
              <a:ea typeface="微软雅黑" panose="020B0503020204020204" charset="-122"/>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6837353-30EB-4A48-80EB-173D804AEFBD}"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pPr marL="0" marR="0" lvl="0" indent="0" algn="r" defTabSz="914400" rtl="0" eaLnBrk="1" fontAlgn="auto" latinLnBrk="0" hangingPunct="1">
                <a:lnSpc>
                  <a:spcPct val="100000"/>
                </a:lnSpc>
                <a:spcBef>
                  <a:spcPts val="0"/>
                </a:spcBef>
                <a:spcAft>
                  <a:spcPts val="0"/>
                </a:spcAft>
                <a:buClrTx/>
                <a:buSzTx/>
                <a:buFontTx/>
                <a:buNone/>
                <a:defRPr/>
              </a:pPr>
              <a:t>17</a:t>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extLst>
      <p:ext uri="{BB962C8B-B14F-4D97-AF65-F5344CB8AC3E}">
        <p14:creationId xmlns:p14="http://schemas.microsoft.com/office/powerpoint/2010/main" xmlns="" val="13167319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i="0" u="none" strike="noStrike" kern="1200" cap="none" spc="0" normalizeH="0" baseline="0" noProof="0" dirty="0">
              <a:ln>
                <a:noFill/>
              </a:ln>
              <a:solidFill>
                <a:srgbClr val="000000">
                  <a:lumMod val="95000"/>
                  <a:lumOff val="5000"/>
                </a:srgbClr>
              </a:solidFill>
              <a:effectLst/>
              <a:uLnTx/>
              <a:uFillTx/>
              <a:latin typeface="微软雅黑" panose="020B0503020204020204" charset="-122"/>
              <a:ea typeface="微软雅黑" panose="020B0503020204020204" charset="-122"/>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A6837353-30EB-4A48-80EB-173D804AEFBD}"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pPr marL="0" marR="0" lvl="0" indent="0" algn="r" defTabSz="914400" rtl="0" eaLnBrk="1" fontAlgn="auto" latinLnBrk="0" hangingPunct="1">
                <a:lnSpc>
                  <a:spcPct val="100000"/>
                </a:lnSpc>
                <a:spcBef>
                  <a:spcPts val="0"/>
                </a:spcBef>
                <a:spcAft>
                  <a:spcPts val="0"/>
                </a:spcAft>
                <a:buClrTx/>
                <a:buSzTx/>
                <a:buFontTx/>
                <a:buNone/>
                <a:defRPr/>
              </a:pPr>
              <a:t>18</a:t>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extLst>
      <p:ext uri="{BB962C8B-B14F-4D97-AF65-F5344CB8AC3E}">
        <p14:creationId xmlns="" xmlns:p14="http://schemas.microsoft.com/office/powerpoint/2010/main" val="17573645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E114AB5-3D97-48CC-80D9-72E85488DBDA}" type="datetimeFigureOut">
              <a:rPr lang="zh-CN" altLang="en-US" smtClean="0"/>
              <a:pPr/>
              <a:t>2022/4/18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134AC7F-F08B-4447-846E-9FFACCBD00B3}"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E114AB5-3D97-48CC-80D9-72E85488DBDA}" type="datetimeFigureOut">
              <a:rPr lang="zh-CN" altLang="en-US" smtClean="0"/>
              <a:pPr/>
              <a:t>2022/4/18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134AC7F-F08B-4447-846E-9FFACCBD00B3}"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E114AB5-3D97-48CC-80D9-72E85488DBDA}" type="datetimeFigureOut">
              <a:rPr lang="zh-CN" altLang="en-US" smtClean="0"/>
              <a:pPr/>
              <a:t>2022/4/18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134AC7F-F08B-4447-846E-9FFACCBD00B3}"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E114AB5-3D97-48CC-80D9-72E85488DBDA}" type="datetimeFigureOut">
              <a:rPr lang="zh-CN" altLang="en-US" smtClean="0"/>
              <a:pPr/>
              <a:t>2022/4/18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134AC7F-F08B-4447-846E-9FFACCBD00B3}"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E114AB5-3D97-48CC-80D9-72E85488DBDA}" type="datetimeFigureOut">
              <a:rPr lang="zh-CN" altLang="en-US" smtClean="0"/>
              <a:pPr/>
              <a:t>2022/4/18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134AC7F-F08B-4447-846E-9FFACCBD00B3}"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E114AB5-3D97-48CC-80D9-72E85488DBDA}" type="datetimeFigureOut">
              <a:rPr lang="zh-CN" altLang="en-US" smtClean="0"/>
              <a:pPr/>
              <a:t>2022/4/18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134AC7F-F08B-4447-846E-9FFACCBD00B3}"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E114AB5-3D97-48CC-80D9-72E85488DBDA}" type="datetimeFigureOut">
              <a:rPr lang="zh-CN" altLang="en-US" smtClean="0"/>
              <a:pPr/>
              <a:t>2022/4/18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134AC7F-F08B-4447-846E-9FFACCBD00B3}"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E114AB5-3D97-48CC-80D9-72E85488DBDA}" type="datetimeFigureOut">
              <a:rPr lang="zh-CN" altLang="en-US" smtClean="0"/>
              <a:pPr/>
              <a:t>2022/4/18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134AC7F-F08B-4447-846E-9FFACCBD00B3}"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E114AB5-3D97-48CC-80D9-72E85488DBDA}" type="datetimeFigureOut">
              <a:rPr lang="zh-CN" altLang="en-US" smtClean="0"/>
              <a:pPr/>
              <a:t>2022/4/18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134AC7F-F08B-4447-846E-9FFACCBD00B3}"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E114AB5-3D97-48CC-80D9-72E85488DBDA}" type="datetimeFigureOut">
              <a:rPr lang="zh-CN" altLang="en-US" smtClean="0"/>
              <a:pPr/>
              <a:t>2022/4/18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134AC7F-F08B-4447-846E-9FFACCBD00B3}"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E114AB5-3D97-48CC-80D9-72E85488DBDA}" type="datetimeFigureOut">
              <a:rPr lang="zh-CN" altLang="en-US" smtClean="0"/>
              <a:pPr/>
              <a:t>2022/4/18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134AC7F-F08B-4447-846E-9FFACCBD00B3}"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114AB5-3D97-48CC-80D9-72E85488DBDA}" type="datetimeFigureOut">
              <a:rPr lang="zh-CN" altLang="en-US" smtClean="0"/>
              <a:pPr/>
              <a:t>2022/4/18</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34AC7F-F08B-4447-846E-9FFACCBD00B3}"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p:txBody>
          <a:bodyPr/>
          <a:lstStyle/>
          <a:p>
            <a:r>
              <a:rPr lang="en-US" altLang="zh-CN" dirty="0" smtClean="0"/>
              <a:t>4.17</a:t>
            </a:r>
            <a:endParaRPr lang="zh-CN" altLang="en-US" dirty="0"/>
          </a:p>
        </p:txBody>
      </p:sp>
      <p:pic>
        <p:nvPicPr>
          <p:cNvPr id="1026" name="Picture 2" descr="C:\Users\mac\Documents\Tencent Files\172127855\FileRecv\mmexport1650087406431.jpg"/>
          <p:cNvPicPr>
            <a:picLocks noChangeAspect="1" noChangeArrowheads="1"/>
          </p:cNvPicPr>
          <p:nvPr/>
        </p:nvPicPr>
        <p:blipFill>
          <a:blip r:embed="rId2"/>
          <a:srcRect l="5353" r="2566" b="284"/>
          <a:stretch>
            <a:fillRect/>
          </a:stretch>
        </p:blipFill>
        <p:spPr bwMode="auto">
          <a:xfrm>
            <a:off x="785786" y="928670"/>
            <a:ext cx="4655717" cy="3789537"/>
          </a:xfrm>
          <a:prstGeom prst="rect">
            <a:avLst/>
          </a:prstGeom>
          <a:noFill/>
        </p:spPr>
      </p:pic>
      <p:sp>
        <p:nvSpPr>
          <p:cNvPr id="5" name="TextBox 4"/>
          <p:cNvSpPr txBox="1"/>
          <p:nvPr/>
        </p:nvSpPr>
        <p:spPr>
          <a:xfrm>
            <a:off x="4357686" y="5286388"/>
            <a:ext cx="4143404" cy="707886"/>
          </a:xfrm>
          <a:prstGeom prst="rect">
            <a:avLst/>
          </a:prstGeom>
          <a:noFill/>
        </p:spPr>
        <p:txBody>
          <a:bodyPr wrap="square" rtlCol="0">
            <a:spAutoFit/>
          </a:bodyPr>
          <a:lstStyle/>
          <a:p>
            <a:r>
              <a:rPr lang="en-US" altLang="zh-CN" sz="4000" b="1" dirty="0" smtClean="0">
                <a:latin typeface="黑体" pitchFamily="49" charset="-122"/>
                <a:ea typeface="黑体" pitchFamily="49" charset="-122"/>
              </a:rPr>
              <a:t>4.18 </a:t>
            </a:r>
            <a:r>
              <a:rPr lang="zh-CN" altLang="en-US" sz="4000" b="1" dirty="0" smtClean="0">
                <a:latin typeface="黑体" pitchFamily="49" charset="-122"/>
                <a:ea typeface="黑体" pitchFamily="49" charset="-122"/>
              </a:rPr>
              <a:t>政治</a:t>
            </a:r>
            <a:endParaRPr lang="zh-CN" altLang="en-US" sz="4000" b="1" dirty="0">
              <a:latin typeface="黑体" pitchFamily="49" charset="-122"/>
              <a:ea typeface="黑体" pitchFamily="49"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0"/>
            <a:ext cx="9144000" cy="6858000"/>
          </a:xfrm>
        </p:spPr>
        <p:txBody>
          <a:bodyPr>
            <a:normAutofit fontScale="70000" lnSpcReduction="20000"/>
          </a:bodyPr>
          <a:lstStyle/>
          <a:p>
            <a:pPr>
              <a:buNone/>
            </a:pPr>
            <a:r>
              <a:rPr lang="en-US" altLang="zh-CN" b="1" dirty="0" smtClean="0">
                <a:latin typeface="黑体" pitchFamily="49" charset="-122"/>
                <a:ea typeface="黑体" pitchFamily="49" charset="-122"/>
              </a:rPr>
              <a:t>【</a:t>
            </a:r>
            <a:r>
              <a:rPr lang="zh-CN" altLang="en-US" b="1" dirty="0" smtClean="0">
                <a:latin typeface="黑体" pitchFamily="49" charset="-122"/>
                <a:ea typeface="黑体" pitchFamily="49" charset="-122"/>
              </a:rPr>
              <a:t>中国共产党</a:t>
            </a:r>
            <a:r>
              <a:rPr lang="en-US" altLang="zh-CN" b="1" dirty="0" smtClean="0">
                <a:latin typeface="黑体" pitchFamily="49" charset="-122"/>
                <a:ea typeface="黑体" pitchFamily="49" charset="-122"/>
              </a:rPr>
              <a:t>】 </a:t>
            </a:r>
            <a:r>
              <a:rPr lang="zh-CN" altLang="en-US" b="1" dirty="0" smtClean="0">
                <a:latin typeface="黑体" pitchFamily="49" charset="-122"/>
                <a:ea typeface="黑体" pitchFamily="49" charset="-122"/>
              </a:rPr>
              <a:t>小测  用时 </a:t>
            </a:r>
            <a:r>
              <a:rPr lang="en-US" altLang="zh-CN" b="1" dirty="0" smtClean="0">
                <a:latin typeface="黑体" pitchFamily="49" charset="-122"/>
                <a:ea typeface="黑体" pitchFamily="49" charset="-122"/>
              </a:rPr>
              <a:t>5</a:t>
            </a:r>
            <a:r>
              <a:rPr lang="zh-CN" altLang="en-US" b="1" dirty="0" smtClean="0">
                <a:latin typeface="黑体" pitchFamily="49" charset="-122"/>
                <a:ea typeface="黑体" pitchFamily="49" charset="-122"/>
              </a:rPr>
              <a:t>分钟</a:t>
            </a:r>
            <a:endParaRPr lang="en-US" altLang="zh-CN" b="1" dirty="0" smtClean="0">
              <a:latin typeface="黑体" pitchFamily="49" charset="-122"/>
              <a:ea typeface="黑体" pitchFamily="49" charset="-122"/>
            </a:endParaRPr>
          </a:p>
          <a:p>
            <a:pPr>
              <a:buNone/>
            </a:pPr>
            <a:r>
              <a:rPr lang="en-US" altLang="zh-CN" sz="3400" b="1" dirty="0" smtClean="0">
                <a:latin typeface="黑体" pitchFamily="49" charset="-122"/>
                <a:ea typeface="黑体" pitchFamily="49" charset="-122"/>
              </a:rPr>
              <a:t>1.</a:t>
            </a:r>
            <a:r>
              <a:rPr lang="zh-CN" altLang="en-US" sz="3400" b="1" dirty="0" smtClean="0">
                <a:solidFill>
                  <a:srgbClr val="FF0000"/>
                </a:solidFill>
                <a:latin typeface="黑体" pitchFamily="49" charset="-122"/>
                <a:ea typeface="黑体" pitchFamily="49" charset="-122"/>
              </a:rPr>
              <a:t>党</a:t>
            </a:r>
            <a:r>
              <a:rPr lang="zh-CN" altLang="en-US" sz="3400" b="1" dirty="0" smtClean="0">
                <a:latin typeface="黑体" pitchFamily="49" charset="-122"/>
                <a:ea typeface="黑体" pitchFamily="49" charset="-122"/>
              </a:rPr>
              <a:t>领导人民实施</a:t>
            </a:r>
            <a:r>
              <a:rPr lang="zh-CN" altLang="en-US" sz="3400" b="1" dirty="0" smtClean="0">
                <a:solidFill>
                  <a:srgbClr val="FF0000"/>
                </a:solidFill>
                <a:latin typeface="黑体" pitchFamily="49" charset="-122"/>
                <a:ea typeface="黑体" pitchFamily="49" charset="-122"/>
              </a:rPr>
              <a:t>宪法和法律</a:t>
            </a:r>
            <a:r>
              <a:rPr lang="zh-CN" altLang="en-US" sz="3400" b="1" dirty="0" smtClean="0">
                <a:latin typeface="黑体" pitchFamily="49" charset="-122"/>
                <a:ea typeface="黑体" pitchFamily="49" charset="-122"/>
              </a:rPr>
              <a:t>，党</a:t>
            </a:r>
            <a:r>
              <a:rPr lang="en-US" altLang="zh-CN" sz="3400" b="1" dirty="0" smtClean="0">
                <a:latin typeface="黑体" pitchFamily="49" charset="-122"/>
                <a:ea typeface="黑体" pitchFamily="49" charset="-122"/>
              </a:rPr>
              <a:t>___</a:t>
            </a:r>
            <a:r>
              <a:rPr lang="zh-CN" altLang="en-US" sz="3400" b="1" dirty="0" smtClean="0">
                <a:latin typeface="黑体" pitchFamily="49" charset="-122"/>
                <a:ea typeface="黑体" pitchFamily="49" charset="-122"/>
              </a:rPr>
              <a:t>立法、</a:t>
            </a:r>
            <a:r>
              <a:rPr lang="en-US" altLang="zh-CN" sz="3400" b="1" dirty="0" smtClean="0">
                <a:latin typeface="黑体" pitchFamily="49" charset="-122"/>
                <a:ea typeface="黑体" pitchFamily="49" charset="-122"/>
              </a:rPr>
              <a:t> ___</a:t>
            </a:r>
            <a:r>
              <a:rPr lang="zh-CN" altLang="en-US" sz="3400" b="1" dirty="0" smtClean="0">
                <a:latin typeface="黑体" pitchFamily="49" charset="-122"/>
                <a:ea typeface="黑体" pitchFamily="49" charset="-122"/>
              </a:rPr>
              <a:t>执法、</a:t>
            </a:r>
            <a:r>
              <a:rPr lang="en-US" altLang="zh-CN" sz="3400" b="1" dirty="0" smtClean="0">
                <a:latin typeface="黑体" pitchFamily="49" charset="-122"/>
                <a:ea typeface="黑体" pitchFamily="49" charset="-122"/>
              </a:rPr>
              <a:t> ___</a:t>
            </a:r>
            <a:r>
              <a:rPr lang="zh-CN" altLang="en-US" sz="3400" b="1" dirty="0" smtClean="0">
                <a:latin typeface="黑体" pitchFamily="49" charset="-122"/>
                <a:ea typeface="黑体" pitchFamily="49" charset="-122"/>
              </a:rPr>
              <a:t>司法、</a:t>
            </a:r>
            <a:r>
              <a:rPr lang="en-US" altLang="zh-CN" sz="3400" b="1" dirty="0" smtClean="0">
                <a:latin typeface="黑体" pitchFamily="49" charset="-122"/>
                <a:ea typeface="黑体" pitchFamily="49" charset="-122"/>
              </a:rPr>
              <a:t> ___</a:t>
            </a:r>
            <a:r>
              <a:rPr lang="zh-CN" altLang="en-US" sz="3400" b="1" dirty="0" smtClean="0">
                <a:latin typeface="黑体" pitchFamily="49" charset="-122"/>
                <a:ea typeface="黑体" pitchFamily="49" charset="-122"/>
              </a:rPr>
              <a:t>守法。中国共产党要履行</a:t>
            </a:r>
            <a:r>
              <a:rPr lang="en-US" altLang="zh-CN" sz="3400" b="1" dirty="0" smtClean="0">
                <a:latin typeface="黑体" pitchFamily="49" charset="-122"/>
                <a:ea typeface="黑体" pitchFamily="49" charset="-122"/>
              </a:rPr>
              <a:t>______</a:t>
            </a:r>
            <a:r>
              <a:rPr lang="zh-CN" altLang="en-US" sz="3400" b="1" dirty="0" smtClean="0">
                <a:latin typeface="黑体" pitchFamily="49" charset="-122"/>
                <a:ea typeface="黑体" pitchFamily="49" charset="-122"/>
              </a:rPr>
              <a:t>的重大职责，在宪法和法律范围内活动，依</a:t>
            </a:r>
            <a:r>
              <a:rPr lang="en-US" altLang="zh-CN" sz="3400" b="1" dirty="0" smtClean="0">
                <a:latin typeface="黑体" pitchFamily="49" charset="-122"/>
                <a:ea typeface="黑体" pitchFamily="49" charset="-122"/>
              </a:rPr>
              <a:t>___</a:t>
            </a:r>
            <a:r>
              <a:rPr lang="zh-CN" altLang="en-US" sz="3400" b="1" dirty="0" smtClean="0">
                <a:latin typeface="黑体" pitchFamily="49" charset="-122"/>
                <a:ea typeface="黑体" pitchFamily="49" charset="-122"/>
              </a:rPr>
              <a:t>治国理政。坚持依法治国首先要坚持依</a:t>
            </a:r>
            <a:r>
              <a:rPr lang="en-US" altLang="zh-CN" sz="3400" b="1" dirty="0" smtClean="0">
                <a:latin typeface="黑体" pitchFamily="49" charset="-122"/>
                <a:ea typeface="黑体" pitchFamily="49" charset="-122"/>
              </a:rPr>
              <a:t>___</a:t>
            </a:r>
            <a:r>
              <a:rPr lang="zh-CN" altLang="en-US" sz="3400" b="1" dirty="0" smtClean="0">
                <a:latin typeface="黑体" pitchFamily="49" charset="-122"/>
                <a:ea typeface="黑体" pitchFamily="49" charset="-122"/>
              </a:rPr>
              <a:t>治国，坚持依法执政首先要坚持依</a:t>
            </a:r>
            <a:r>
              <a:rPr lang="en-US" altLang="zh-CN" sz="3400" b="1" dirty="0" smtClean="0">
                <a:latin typeface="黑体" pitchFamily="49" charset="-122"/>
                <a:ea typeface="黑体" pitchFamily="49" charset="-122"/>
              </a:rPr>
              <a:t>___</a:t>
            </a:r>
            <a:r>
              <a:rPr lang="zh-CN" altLang="en-US" sz="3400" b="1" dirty="0" smtClean="0">
                <a:latin typeface="黑体" pitchFamily="49" charset="-122"/>
                <a:ea typeface="黑体" pitchFamily="49" charset="-122"/>
              </a:rPr>
              <a:t>执政。</a:t>
            </a:r>
          </a:p>
          <a:p>
            <a:pPr>
              <a:buNone/>
            </a:pPr>
            <a:r>
              <a:rPr lang="en-US" altLang="zh-CN" sz="3400" b="1" dirty="0" smtClean="0">
                <a:latin typeface="黑体" pitchFamily="49" charset="-122"/>
                <a:ea typeface="黑体" pitchFamily="49" charset="-122"/>
              </a:rPr>
              <a:t>2.</a:t>
            </a:r>
            <a:r>
              <a:rPr lang="zh-CN" altLang="en-US" sz="3400" b="1" dirty="0" smtClean="0">
                <a:solidFill>
                  <a:srgbClr val="FF0000"/>
                </a:solidFill>
                <a:latin typeface="黑体" pitchFamily="49" charset="-122"/>
                <a:ea typeface="黑体" pitchFamily="49" charset="-122"/>
              </a:rPr>
              <a:t>中国共产党的初心：</a:t>
            </a:r>
            <a:r>
              <a:rPr lang="en-US" altLang="zh-CN" sz="3400" b="1" dirty="0" smtClean="0">
                <a:solidFill>
                  <a:srgbClr val="FF0000"/>
                </a:solidFill>
                <a:latin typeface="黑体" pitchFamily="49" charset="-122"/>
                <a:ea typeface="黑体" pitchFamily="49" charset="-122"/>
              </a:rPr>
              <a:t> _________ </a:t>
            </a:r>
            <a:r>
              <a:rPr lang="zh-CN" altLang="en-US" sz="3400" b="1" dirty="0" smtClean="0">
                <a:solidFill>
                  <a:srgbClr val="FF0000"/>
                </a:solidFill>
                <a:latin typeface="黑体" pitchFamily="49" charset="-122"/>
                <a:ea typeface="黑体" pitchFamily="49" charset="-122"/>
              </a:rPr>
              <a:t>，使命：</a:t>
            </a:r>
            <a:r>
              <a:rPr lang="en-US" altLang="zh-CN" sz="3400" b="1" dirty="0" smtClean="0">
                <a:solidFill>
                  <a:srgbClr val="FF0000"/>
                </a:solidFill>
                <a:latin typeface="黑体" pitchFamily="49" charset="-122"/>
                <a:ea typeface="黑体" pitchFamily="49" charset="-122"/>
              </a:rPr>
              <a:t> ____________.</a:t>
            </a:r>
          </a:p>
          <a:p>
            <a:pPr>
              <a:buNone/>
            </a:pPr>
            <a:r>
              <a:rPr lang="en-US" altLang="zh-CN" sz="3400" b="1" dirty="0" smtClean="0">
                <a:latin typeface="黑体" pitchFamily="49" charset="-122"/>
                <a:ea typeface="黑体" pitchFamily="49" charset="-122"/>
              </a:rPr>
              <a:t>3.</a:t>
            </a:r>
            <a:r>
              <a:rPr lang="zh-CN" altLang="en-US" sz="3400" b="1" dirty="0" smtClean="0">
                <a:solidFill>
                  <a:srgbClr val="FF0000"/>
                </a:solidFill>
                <a:latin typeface="黑体" pitchFamily="49" charset="-122"/>
                <a:ea typeface="黑体" pitchFamily="49" charset="-122"/>
              </a:rPr>
              <a:t>党的奋斗目标：</a:t>
            </a:r>
            <a:r>
              <a:rPr lang="en-US" altLang="zh-CN" sz="3400" b="1" dirty="0" smtClean="0">
                <a:solidFill>
                  <a:srgbClr val="FF0000"/>
                </a:solidFill>
                <a:latin typeface="黑体" pitchFamily="49" charset="-122"/>
                <a:ea typeface="黑体" pitchFamily="49" charset="-122"/>
              </a:rPr>
              <a:t>______ </a:t>
            </a:r>
            <a:r>
              <a:rPr lang="zh-CN" altLang="en-US" sz="3400" b="1" dirty="0" smtClean="0">
                <a:latin typeface="黑体" pitchFamily="49" charset="-122"/>
                <a:ea typeface="黑体" pitchFamily="49" charset="-122"/>
              </a:rPr>
              <a:t>。党和政府坚持</a:t>
            </a:r>
            <a:r>
              <a:rPr lang="zh-CN" altLang="en-US" sz="3400" b="1" dirty="0" smtClean="0">
                <a:solidFill>
                  <a:srgbClr val="FF0000"/>
                </a:solidFill>
                <a:latin typeface="黑体" pitchFamily="49" charset="-122"/>
                <a:ea typeface="黑体" pitchFamily="49" charset="-122"/>
              </a:rPr>
              <a:t>以</a:t>
            </a:r>
            <a:r>
              <a:rPr lang="en-US" altLang="zh-CN" sz="3400" b="1" dirty="0" smtClean="0">
                <a:solidFill>
                  <a:srgbClr val="FF0000"/>
                </a:solidFill>
                <a:latin typeface="黑体" pitchFamily="49" charset="-122"/>
                <a:ea typeface="黑体" pitchFamily="49" charset="-122"/>
              </a:rPr>
              <a:t>___</a:t>
            </a:r>
            <a:r>
              <a:rPr lang="zh-CN" altLang="en-US" sz="3400" b="1" dirty="0" smtClean="0">
                <a:solidFill>
                  <a:srgbClr val="FF0000"/>
                </a:solidFill>
                <a:latin typeface="黑体" pitchFamily="49" charset="-122"/>
                <a:ea typeface="黑体" pitchFamily="49" charset="-122"/>
              </a:rPr>
              <a:t>为中心</a:t>
            </a:r>
            <a:r>
              <a:rPr lang="zh-CN" altLang="en-US" sz="3400" b="1" dirty="0" smtClean="0">
                <a:latin typeface="黑体" pitchFamily="49" charset="-122"/>
                <a:ea typeface="黑体" pitchFamily="49" charset="-122"/>
              </a:rPr>
              <a:t>的发展思想，共享发展成果，走向</a:t>
            </a:r>
            <a:r>
              <a:rPr lang="en-US" altLang="zh-CN" sz="3400" b="1" dirty="0" smtClean="0">
                <a:latin typeface="黑体" pitchFamily="49" charset="-122"/>
                <a:ea typeface="黑体" pitchFamily="49" charset="-122"/>
              </a:rPr>
              <a:t>_________ </a:t>
            </a:r>
            <a:r>
              <a:rPr lang="zh-CN" altLang="en-US" sz="3400" b="1" dirty="0" smtClean="0">
                <a:latin typeface="黑体" pitchFamily="49" charset="-122"/>
                <a:ea typeface="黑体" pitchFamily="49" charset="-122"/>
              </a:rPr>
              <a:t>。党和政府要不断</a:t>
            </a:r>
            <a:r>
              <a:rPr lang="zh-CN" altLang="en-US" sz="3400" b="1" dirty="0" smtClean="0">
                <a:solidFill>
                  <a:srgbClr val="FF0000"/>
                </a:solidFill>
                <a:latin typeface="黑体" pitchFamily="49" charset="-122"/>
                <a:ea typeface="黑体" pitchFamily="49" charset="-122"/>
              </a:rPr>
              <a:t>满足人民日益增长的美好生活需要</a:t>
            </a:r>
            <a:r>
              <a:rPr lang="zh-CN" altLang="en-US" sz="3400" b="1" dirty="0" smtClean="0">
                <a:latin typeface="黑体" pitchFamily="49" charset="-122"/>
                <a:ea typeface="黑体" pitchFamily="49" charset="-122"/>
              </a:rPr>
              <a:t>，抓住人民最</a:t>
            </a:r>
            <a:r>
              <a:rPr lang="en-US" altLang="zh-CN" sz="3400" b="1" dirty="0" smtClean="0">
                <a:latin typeface="黑体" pitchFamily="49" charset="-122"/>
                <a:ea typeface="黑体" pitchFamily="49" charset="-122"/>
              </a:rPr>
              <a:t>___</a:t>
            </a:r>
            <a:r>
              <a:rPr lang="zh-CN" altLang="en-US" sz="3400" b="1" dirty="0" smtClean="0">
                <a:latin typeface="黑体" pitchFamily="49" charset="-122"/>
                <a:ea typeface="黑体" pitchFamily="49" charset="-122"/>
              </a:rPr>
              <a:t>最</a:t>
            </a:r>
            <a:r>
              <a:rPr lang="en-US" altLang="zh-CN" sz="3400" b="1" dirty="0" smtClean="0">
                <a:latin typeface="黑体" pitchFamily="49" charset="-122"/>
                <a:ea typeface="黑体" pitchFamily="49" charset="-122"/>
              </a:rPr>
              <a:t>___</a:t>
            </a:r>
            <a:r>
              <a:rPr lang="zh-CN" altLang="en-US" sz="3400" b="1" dirty="0" smtClean="0">
                <a:latin typeface="黑体" pitchFamily="49" charset="-122"/>
                <a:ea typeface="黑体" pitchFamily="49" charset="-122"/>
              </a:rPr>
              <a:t>最</a:t>
            </a:r>
            <a:r>
              <a:rPr lang="en-US" altLang="zh-CN" sz="3400" b="1" dirty="0" smtClean="0">
                <a:latin typeface="黑体" pitchFamily="49" charset="-122"/>
                <a:ea typeface="黑体" pitchFamily="49" charset="-122"/>
              </a:rPr>
              <a:t>___</a:t>
            </a:r>
            <a:r>
              <a:rPr lang="zh-CN" altLang="en-US" sz="3400" b="1" dirty="0" smtClean="0">
                <a:latin typeface="黑体" pitchFamily="49" charset="-122"/>
                <a:ea typeface="黑体" pitchFamily="49" charset="-122"/>
              </a:rPr>
              <a:t>的利益问题。</a:t>
            </a:r>
          </a:p>
          <a:p>
            <a:pPr>
              <a:buNone/>
            </a:pPr>
            <a:r>
              <a:rPr lang="en-US" altLang="zh-CN" sz="3400" b="1" dirty="0" smtClean="0">
                <a:latin typeface="黑体" pitchFamily="49" charset="-122"/>
                <a:ea typeface="黑体" pitchFamily="49" charset="-122"/>
              </a:rPr>
              <a:t>4.</a:t>
            </a:r>
            <a:r>
              <a:rPr lang="zh-CN" altLang="en-US" sz="3400" b="1" dirty="0" smtClean="0">
                <a:latin typeface="黑体" pitchFamily="49" charset="-122"/>
                <a:ea typeface="黑体" pitchFamily="49" charset="-122"/>
              </a:rPr>
              <a:t>党的</a:t>
            </a:r>
            <a:r>
              <a:rPr lang="zh-CN" altLang="en-US" sz="3400" b="1" dirty="0" smtClean="0">
                <a:solidFill>
                  <a:srgbClr val="FF0000"/>
                </a:solidFill>
                <a:latin typeface="黑体" pitchFamily="49" charset="-122"/>
                <a:ea typeface="黑体" pitchFamily="49" charset="-122"/>
              </a:rPr>
              <a:t>宗旨</a:t>
            </a:r>
            <a:r>
              <a:rPr lang="zh-CN" altLang="en-US" sz="3400" b="1" dirty="0" smtClean="0">
                <a:latin typeface="黑体" pitchFamily="49" charset="-122"/>
                <a:ea typeface="黑体" pitchFamily="49" charset="-122"/>
              </a:rPr>
              <a:t>：</a:t>
            </a:r>
            <a:r>
              <a:rPr lang="en-US" altLang="zh-CN" sz="3400" b="1" dirty="0" smtClean="0">
                <a:latin typeface="黑体" pitchFamily="49" charset="-122"/>
                <a:ea typeface="黑体" pitchFamily="49" charset="-122"/>
              </a:rPr>
              <a:t> __________________</a:t>
            </a:r>
            <a:endParaRPr lang="zh-CN" altLang="en-US" sz="3400" b="1" dirty="0" smtClean="0">
              <a:latin typeface="黑体" pitchFamily="49" charset="-122"/>
              <a:ea typeface="黑体" pitchFamily="49" charset="-122"/>
            </a:endParaRPr>
          </a:p>
          <a:p>
            <a:pPr>
              <a:buNone/>
            </a:pPr>
            <a:r>
              <a:rPr lang="en-US" altLang="zh-CN" sz="3400" b="1" dirty="0" smtClean="0">
                <a:latin typeface="黑体" pitchFamily="49" charset="-122"/>
                <a:ea typeface="黑体" pitchFamily="49" charset="-122"/>
              </a:rPr>
              <a:t>5.</a:t>
            </a:r>
            <a:r>
              <a:rPr lang="zh-CN" altLang="en-US" sz="3400" b="1" dirty="0" smtClean="0">
                <a:latin typeface="黑体" pitchFamily="49" charset="-122"/>
                <a:ea typeface="黑体" pitchFamily="49" charset="-122"/>
              </a:rPr>
              <a:t>党的</a:t>
            </a:r>
            <a:r>
              <a:rPr lang="zh-CN" altLang="en-US" sz="3400" b="1" dirty="0" smtClean="0">
                <a:solidFill>
                  <a:srgbClr val="FF0000"/>
                </a:solidFill>
                <a:latin typeface="黑体" pitchFamily="49" charset="-122"/>
                <a:ea typeface="黑体" pitchFamily="49" charset="-122"/>
              </a:rPr>
              <a:t>性质</a:t>
            </a:r>
            <a:r>
              <a:rPr lang="zh-CN" altLang="en-US" sz="3400" b="1" dirty="0" smtClean="0">
                <a:latin typeface="黑体" pitchFamily="49" charset="-122"/>
                <a:ea typeface="黑体" pitchFamily="49" charset="-122"/>
              </a:rPr>
              <a:t>：中国共产党是中国</a:t>
            </a:r>
            <a:r>
              <a:rPr lang="en-US" altLang="zh-CN" sz="3400" b="1" dirty="0" smtClean="0">
                <a:latin typeface="黑体" pitchFamily="49" charset="-122"/>
                <a:ea typeface="黑体" pitchFamily="49" charset="-122"/>
              </a:rPr>
              <a:t>___</a:t>
            </a:r>
            <a:r>
              <a:rPr lang="zh-CN" altLang="en-US" sz="3400" b="1" dirty="0" smtClean="0">
                <a:latin typeface="黑体" pitchFamily="49" charset="-122"/>
                <a:ea typeface="黑体" pitchFamily="49" charset="-122"/>
              </a:rPr>
              <a:t>阶级先锋队，是中国</a:t>
            </a:r>
            <a:r>
              <a:rPr lang="en-US" altLang="zh-CN" sz="3400" b="1" dirty="0" smtClean="0">
                <a:latin typeface="黑体" pitchFamily="49" charset="-122"/>
                <a:ea typeface="黑体" pitchFamily="49" charset="-122"/>
              </a:rPr>
              <a:t>___</a:t>
            </a:r>
            <a:r>
              <a:rPr lang="zh-CN" altLang="en-US" sz="3400" b="1" dirty="0" smtClean="0">
                <a:latin typeface="黑体" pitchFamily="49" charset="-122"/>
                <a:ea typeface="黑体" pitchFamily="49" charset="-122"/>
              </a:rPr>
              <a:t>和中华</a:t>
            </a:r>
            <a:r>
              <a:rPr lang="en-US" altLang="zh-CN" sz="3400" b="1" dirty="0" smtClean="0">
                <a:latin typeface="黑体" pitchFamily="49" charset="-122"/>
                <a:ea typeface="黑体" pitchFamily="49" charset="-122"/>
              </a:rPr>
              <a:t>___</a:t>
            </a:r>
            <a:r>
              <a:rPr lang="zh-CN" altLang="en-US" sz="3400" b="1" dirty="0" smtClean="0">
                <a:latin typeface="黑体" pitchFamily="49" charset="-122"/>
                <a:ea typeface="黑体" pitchFamily="49" charset="-122"/>
              </a:rPr>
              <a:t>先锋队。</a:t>
            </a:r>
          </a:p>
          <a:p>
            <a:pPr>
              <a:buNone/>
            </a:pPr>
            <a:r>
              <a:rPr lang="en-US" altLang="zh-CN" sz="3400" b="1" dirty="0" smtClean="0">
                <a:latin typeface="黑体" pitchFamily="49" charset="-122"/>
                <a:ea typeface="黑体" pitchFamily="49" charset="-122"/>
              </a:rPr>
              <a:t>6.</a:t>
            </a:r>
            <a:r>
              <a:rPr lang="zh-CN" altLang="en-US" sz="3400" b="1" dirty="0" smtClean="0">
                <a:latin typeface="黑体" pitchFamily="49" charset="-122"/>
                <a:ea typeface="黑体" pitchFamily="49" charset="-122"/>
              </a:rPr>
              <a:t>党的</a:t>
            </a:r>
            <a:r>
              <a:rPr lang="zh-CN" altLang="en-US" sz="3400" b="1" dirty="0" smtClean="0">
                <a:solidFill>
                  <a:srgbClr val="FF0000"/>
                </a:solidFill>
                <a:latin typeface="黑体" pitchFamily="49" charset="-122"/>
                <a:ea typeface="黑体" pitchFamily="49" charset="-122"/>
              </a:rPr>
              <a:t>最高理想和最终目标</a:t>
            </a:r>
            <a:r>
              <a:rPr lang="zh-CN" altLang="en-US" sz="3400" b="1" dirty="0" smtClean="0">
                <a:latin typeface="黑体" pitchFamily="49" charset="-122"/>
                <a:ea typeface="黑体" pitchFamily="49" charset="-122"/>
              </a:rPr>
              <a:t>是实现</a:t>
            </a:r>
            <a:r>
              <a:rPr lang="en-US" altLang="zh-CN" sz="3400" b="1" dirty="0" smtClean="0">
                <a:latin typeface="黑体" pitchFamily="49" charset="-122"/>
                <a:ea typeface="黑体" pitchFamily="49" charset="-122"/>
              </a:rPr>
              <a:t>______ </a:t>
            </a:r>
            <a:r>
              <a:rPr lang="zh-CN" altLang="en-US" sz="3400" b="1" dirty="0" smtClean="0">
                <a:latin typeface="黑体" pitchFamily="49" charset="-122"/>
                <a:ea typeface="黑体" pitchFamily="49" charset="-122"/>
              </a:rPr>
              <a:t>。</a:t>
            </a:r>
          </a:p>
          <a:p>
            <a:pPr>
              <a:buNone/>
            </a:pPr>
            <a:r>
              <a:rPr lang="en-US" altLang="zh-CN" sz="3400" b="1" dirty="0" smtClean="0">
                <a:latin typeface="黑体" pitchFamily="49" charset="-122"/>
                <a:ea typeface="黑体" pitchFamily="49" charset="-122"/>
              </a:rPr>
              <a:t>7.</a:t>
            </a:r>
            <a:r>
              <a:rPr lang="zh-CN" altLang="en-US" sz="3400" b="1" dirty="0" smtClean="0">
                <a:latin typeface="黑体" pitchFamily="49" charset="-122"/>
                <a:ea typeface="黑体" pitchFamily="49" charset="-122"/>
              </a:rPr>
              <a:t>党的地位：中国共产党的领导是中国特色社会主义</a:t>
            </a:r>
            <a:r>
              <a:rPr lang="en-US" altLang="zh-CN" sz="3400" b="1" dirty="0" smtClean="0">
                <a:latin typeface="黑体" pitchFamily="49" charset="-122"/>
                <a:ea typeface="黑体" pitchFamily="49" charset="-122"/>
              </a:rPr>
              <a:t>______</a:t>
            </a:r>
            <a:r>
              <a:rPr lang="zh-CN" altLang="en-US" sz="3400" b="1" dirty="0" smtClean="0">
                <a:latin typeface="黑体" pitchFamily="49" charset="-122"/>
                <a:ea typeface="黑体" pitchFamily="49" charset="-122"/>
              </a:rPr>
              <a:t>的特征，是中国特色社会主义制度的</a:t>
            </a:r>
            <a:r>
              <a:rPr lang="en-US" altLang="zh-CN" sz="3400" b="1" dirty="0" smtClean="0">
                <a:latin typeface="黑体" pitchFamily="49" charset="-122"/>
                <a:ea typeface="黑体" pitchFamily="49" charset="-122"/>
              </a:rPr>
              <a:t>______</a:t>
            </a:r>
            <a:r>
              <a:rPr lang="zh-CN" altLang="en-US" sz="3400" b="1" dirty="0" smtClean="0">
                <a:latin typeface="黑体" pitchFamily="49" charset="-122"/>
                <a:ea typeface="黑体" pitchFamily="49" charset="-122"/>
              </a:rPr>
              <a:t>优势。党是最高</a:t>
            </a:r>
            <a:r>
              <a:rPr lang="en-US" altLang="zh-CN" sz="3400" b="1" dirty="0" smtClean="0">
                <a:latin typeface="黑体" pitchFamily="49" charset="-122"/>
                <a:ea typeface="黑体" pitchFamily="49" charset="-122"/>
              </a:rPr>
              <a:t>______</a:t>
            </a:r>
            <a:r>
              <a:rPr lang="zh-CN" altLang="en-US" sz="3400" b="1" dirty="0" smtClean="0">
                <a:latin typeface="黑体" pitchFamily="49" charset="-122"/>
                <a:ea typeface="黑体" pitchFamily="49" charset="-122"/>
              </a:rPr>
              <a:t>领导力量。党是</a:t>
            </a:r>
            <a:r>
              <a:rPr lang="en-US" altLang="zh-CN" sz="3400" b="1" dirty="0" smtClean="0">
                <a:latin typeface="黑体" pitchFamily="49" charset="-122"/>
                <a:ea typeface="黑体" pitchFamily="49" charset="-122"/>
              </a:rPr>
              <a:t>______</a:t>
            </a:r>
            <a:r>
              <a:rPr lang="zh-CN" altLang="en-US" sz="3400" b="1" dirty="0" smtClean="0">
                <a:latin typeface="黑体" pitchFamily="49" charset="-122"/>
                <a:ea typeface="黑体" pitchFamily="49" charset="-122"/>
              </a:rPr>
              <a:t>一切的。</a:t>
            </a:r>
          </a:p>
          <a:p>
            <a:pPr>
              <a:buNone/>
            </a:pPr>
            <a:r>
              <a:rPr lang="en-US" altLang="zh-CN" sz="3400" b="1" dirty="0" smtClean="0">
                <a:latin typeface="黑体" pitchFamily="49" charset="-122"/>
                <a:ea typeface="黑体" pitchFamily="49" charset="-122"/>
              </a:rPr>
              <a:t>8.</a:t>
            </a:r>
            <a:r>
              <a:rPr lang="zh-CN" altLang="en-US" sz="3400" b="1" dirty="0" smtClean="0">
                <a:latin typeface="黑体" pitchFamily="49" charset="-122"/>
                <a:ea typeface="黑体" pitchFamily="49" charset="-122"/>
              </a:rPr>
              <a:t>党的成就：带领中国人民迎来了从</a:t>
            </a:r>
            <a:r>
              <a:rPr lang="en-US" altLang="zh-CN" sz="3400" b="1" dirty="0" smtClean="0">
                <a:latin typeface="黑体" pitchFamily="49" charset="-122"/>
                <a:ea typeface="黑体" pitchFamily="49" charset="-122"/>
              </a:rPr>
              <a:t>___</a:t>
            </a:r>
            <a:r>
              <a:rPr lang="zh-CN" altLang="en-US" sz="3400" b="1" dirty="0" smtClean="0">
                <a:latin typeface="黑体" pitchFamily="49" charset="-122"/>
                <a:ea typeface="黑体" pitchFamily="49" charset="-122"/>
              </a:rPr>
              <a:t>起来、</a:t>
            </a:r>
            <a:r>
              <a:rPr lang="en-US" altLang="zh-CN" sz="3400" b="1" dirty="0" smtClean="0">
                <a:latin typeface="黑体" pitchFamily="49" charset="-122"/>
                <a:ea typeface="黑体" pitchFamily="49" charset="-122"/>
              </a:rPr>
              <a:t> ___</a:t>
            </a:r>
            <a:r>
              <a:rPr lang="zh-CN" altLang="en-US" sz="3400" b="1" dirty="0" smtClean="0">
                <a:latin typeface="黑体" pitchFamily="49" charset="-122"/>
                <a:ea typeface="黑体" pitchFamily="49" charset="-122"/>
              </a:rPr>
              <a:t>起来、</a:t>
            </a:r>
            <a:r>
              <a:rPr lang="en-US" altLang="zh-CN" sz="3400" b="1" dirty="0" smtClean="0">
                <a:latin typeface="黑体" pitchFamily="49" charset="-122"/>
                <a:ea typeface="黑体" pitchFamily="49" charset="-122"/>
              </a:rPr>
              <a:t> ___</a:t>
            </a:r>
            <a:r>
              <a:rPr lang="zh-CN" altLang="en-US" sz="3400" b="1" dirty="0" smtClean="0">
                <a:latin typeface="黑体" pitchFamily="49" charset="-122"/>
                <a:ea typeface="黑体" pitchFamily="49" charset="-122"/>
              </a:rPr>
              <a:t>起来的三大飞跃；团结和带领中国人民</a:t>
            </a:r>
            <a:r>
              <a:rPr lang="zh-CN" altLang="en-US" sz="3400" b="1" dirty="0" smtClean="0">
                <a:solidFill>
                  <a:srgbClr val="FF0000"/>
                </a:solidFill>
                <a:latin typeface="黑体" pitchFamily="49" charset="-122"/>
                <a:ea typeface="黑体" pitchFamily="49" charset="-122"/>
              </a:rPr>
              <a:t>开辟了</a:t>
            </a:r>
            <a:r>
              <a:rPr lang="zh-CN" altLang="en-US" sz="3400" b="1" dirty="0" smtClean="0">
                <a:latin typeface="黑体" pitchFamily="49" charset="-122"/>
                <a:ea typeface="黑体" pitchFamily="49" charset="-122"/>
              </a:rPr>
              <a:t>中国特色社会主义</a:t>
            </a:r>
            <a:r>
              <a:rPr lang="en-US" altLang="zh-CN" sz="3400" b="1" dirty="0" smtClean="0">
                <a:latin typeface="黑体" pitchFamily="49" charset="-122"/>
                <a:ea typeface="黑体" pitchFamily="49" charset="-122"/>
              </a:rPr>
              <a:t>___ </a:t>
            </a:r>
            <a:r>
              <a:rPr lang="zh-CN" altLang="en-US" sz="3400" b="1" dirty="0" smtClean="0">
                <a:latin typeface="黑体" pitchFamily="49" charset="-122"/>
                <a:ea typeface="黑体" pitchFamily="49" charset="-122"/>
              </a:rPr>
              <a:t>，</a:t>
            </a:r>
            <a:r>
              <a:rPr lang="zh-CN" altLang="en-US" sz="3400" b="1" dirty="0" smtClean="0">
                <a:solidFill>
                  <a:srgbClr val="FF0000"/>
                </a:solidFill>
                <a:latin typeface="黑体" pitchFamily="49" charset="-122"/>
                <a:ea typeface="黑体" pitchFamily="49" charset="-122"/>
              </a:rPr>
              <a:t>形成</a:t>
            </a:r>
            <a:r>
              <a:rPr lang="zh-CN" altLang="en-US" sz="3400" b="1" dirty="0" smtClean="0">
                <a:latin typeface="黑体" pitchFamily="49" charset="-122"/>
                <a:ea typeface="黑体" pitchFamily="49" charset="-122"/>
              </a:rPr>
              <a:t>了中国特色社会主义</a:t>
            </a:r>
            <a:r>
              <a:rPr lang="en-US" altLang="zh-CN" sz="3400" b="1" dirty="0" smtClean="0">
                <a:latin typeface="黑体" pitchFamily="49" charset="-122"/>
                <a:ea typeface="黑体" pitchFamily="49" charset="-122"/>
              </a:rPr>
              <a:t>___ </a:t>
            </a:r>
            <a:r>
              <a:rPr lang="zh-CN" altLang="en-US" sz="3400" b="1" dirty="0" smtClean="0">
                <a:latin typeface="黑体" pitchFamily="49" charset="-122"/>
                <a:ea typeface="黑体" pitchFamily="49" charset="-122"/>
              </a:rPr>
              <a:t>，</a:t>
            </a:r>
            <a:r>
              <a:rPr lang="zh-CN" altLang="en-US" sz="3400" b="1" dirty="0" smtClean="0">
                <a:solidFill>
                  <a:srgbClr val="FF0000"/>
                </a:solidFill>
                <a:latin typeface="黑体" pitchFamily="49" charset="-122"/>
                <a:ea typeface="黑体" pitchFamily="49" charset="-122"/>
              </a:rPr>
              <a:t>确立了</a:t>
            </a:r>
            <a:r>
              <a:rPr lang="zh-CN" altLang="en-US" sz="3400" b="1" dirty="0" smtClean="0">
                <a:latin typeface="黑体" pitchFamily="49" charset="-122"/>
                <a:ea typeface="黑体" pitchFamily="49" charset="-122"/>
              </a:rPr>
              <a:t>中国特色社会主义</a:t>
            </a:r>
            <a:r>
              <a:rPr lang="en-US" altLang="zh-CN" sz="3400" b="1" dirty="0" smtClean="0">
                <a:latin typeface="黑体" pitchFamily="49" charset="-122"/>
                <a:ea typeface="黑体" pitchFamily="49" charset="-122"/>
              </a:rPr>
              <a:t>___ </a:t>
            </a:r>
            <a:r>
              <a:rPr lang="zh-CN" altLang="en-US" sz="3400" b="1" dirty="0" smtClean="0">
                <a:latin typeface="黑体" pitchFamily="49" charset="-122"/>
                <a:ea typeface="黑体" pitchFamily="49" charset="-122"/>
              </a:rPr>
              <a:t>，</a:t>
            </a:r>
            <a:r>
              <a:rPr lang="zh-CN" altLang="en-US" sz="3400" b="1" dirty="0" smtClean="0">
                <a:solidFill>
                  <a:srgbClr val="FF0000"/>
                </a:solidFill>
                <a:latin typeface="黑体" pitchFamily="49" charset="-122"/>
                <a:ea typeface="黑体" pitchFamily="49" charset="-122"/>
              </a:rPr>
              <a:t>发展</a:t>
            </a:r>
            <a:r>
              <a:rPr lang="zh-CN" altLang="en-US" sz="3400" b="1" dirty="0" smtClean="0">
                <a:latin typeface="黑体" pitchFamily="49" charset="-122"/>
                <a:ea typeface="黑体" pitchFamily="49" charset="-122"/>
              </a:rPr>
              <a:t>了中国特色社会主义</a:t>
            </a:r>
            <a:r>
              <a:rPr lang="en-US" altLang="zh-CN" sz="3400" b="1" dirty="0" smtClean="0">
                <a:latin typeface="黑体" pitchFamily="49" charset="-122"/>
                <a:ea typeface="黑体" pitchFamily="49" charset="-122"/>
              </a:rPr>
              <a:t>___.</a:t>
            </a:r>
            <a:endParaRPr lang="zh-CN" altLang="en-US" sz="3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a:srcRect b="22832"/>
          <a:stretch/>
        </p:blipFill>
        <p:spPr>
          <a:xfrm>
            <a:off x="0" y="785794"/>
            <a:ext cx="9144000" cy="2604782"/>
          </a:xfrm>
          <a:prstGeom prst="rect">
            <a:avLst/>
          </a:prstGeom>
        </p:spPr>
      </p:pic>
      <p:sp>
        <p:nvSpPr>
          <p:cNvPr id="16" name="文本框 25"/>
          <p:cNvSpPr txBox="1"/>
          <p:nvPr/>
        </p:nvSpPr>
        <p:spPr>
          <a:xfrm>
            <a:off x="214282" y="3786190"/>
            <a:ext cx="8438291" cy="461665"/>
          </a:xfrm>
          <a:prstGeom prst="rect">
            <a:avLst/>
          </a:prstGeom>
          <a:solidFill>
            <a:schemeClr val="accent5">
              <a:lumMod val="20000"/>
              <a:lumOff val="80000"/>
            </a:schemeClr>
          </a:solidFill>
        </p:spPr>
        <p:txBody>
          <a:bodyPr wrap="square" rtlCol="0">
            <a:spAutoFit/>
          </a:bodyPr>
          <a:lstStyle/>
          <a:p>
            <a:r>
              <a:rPr lang="zh-CN" altLang="en-US" sz="2400" dirty="0">
                <a:solidFill>
                  <a:srgbClr val="FF0000"/>
                </a:solidFill>
                <a:latin typeface="华文中宋" panose="02010600040101010101" pitchFamily="2" charset="-122"/>
                <a:ea typeface="华文中宋" panose="02010600040101010101" pitchFamily="2" charset="-122"/>
              </a:rPr>
              <a:t>（人民代表大会）职权：</a:t>
            </a:r>
            <a:r>
              <a:rPr lang="zh-CN" altLang="zh-CN" sz="2400" dirty="0"/>
              <a:t>立法权、决定权、任免权、监督权。</a:t>
            </a:r>
          </a:p>
        </p:txBody>
      </p:sp>
      <p:sp>
        <p:nvSpPr>
          <p:cNvPr id="18" name="文本框 15">
            <a:extLst>
              <a:ext uri="{FF2B5EF4-FFF2-40B4-BE49-F238E27FC236}">
                <a16:creationId xmlns="" xmlns:a16="http://schemas.microsoft.com/office/drawing/2014/main" id="{53338272-B67E-488E-B552-6AB4664F5647}"/>
              </a:ext>
            </a:extLst>
          </p:cNvPr>
          <p:cNvSpPr txBox="1"/>
          <p:nvPr/>
        </p:nvSpPr>
        <p:spPr>
          <a:xfrm>
            <a:off x="357158" y="4643446"/>
            <a:ext cx="8438291" cy="461665"/>
          </a:xfrm>
          <a:prstGeom prst="rect">
            <a:avLst/>
          </a:prstGeom>
          <a:solidFill>
            <a:schemeClr val="accent6">
              <a:lumMod val="40000"/>
              <a:lumOff val="60000"/>
            </a:schemeClr>
          </a:solidFill>
        </p:spPr>
        <p:txBody>
          <a:bodyPr wrap="square" rtlCol="0">
            <a:spAutoFit/>
          </a:bodyPr>
          <a:lstStyle/>
          <a:p>
            <a:r>
              <a:rPr lang="zh-CN" altLang="en-US" sz="2400" dirty="0">
                <a:solidFill>
                  <a:srgbClr val="FF0000"/>
                </a:solidFill>
                <a:latin typeface="华文中宋" panose="02010600040101010101" pitchFamily="2" charset="-122"/>
                <a:ea typeface="华文中宋" panose="02010600040101010101" pitchFamily="2" charset="-122"/>
              </a:rPr>
              <a:t>      （人大代表）职权：</a:t>
            </a:r>
            <a:r>
              <a:rPr lang="zh-CN" altLang="en-US" sz="2400" dirty="0"/>
              <a:t>表决</a:t>
            </a:r>
            <a:r>
              <a:rPr lang="zh-CN" altLang="zh-CN" sz="2400" dirty="0"/>
              <a:t>权、</a:t>
            </a:r>
            <a:r>
              <a:rPr lang="zh-CN" altLang="en-US" sz="2400" dirty="0"/>
              <a:t>审议</a:t>
            </a:r>
            <a:r>
              <a:rPr lang="zh-CN" altLang="zh-CN" sz="2400" dirty="0"/>
              <a:t>权、</a:t>
            </a:r>
            <a:r>
              <a:rPr lang="zh-CN" altLang="en-US" sz="2400" dirty="0"/>
              <a:t>提案</a:t>
            </a:r>
            <a:r>
              <a:rPr lang="zh-CN" altLang="zh-CN" sz="2400" dirty="0"/>
              <a:t>权、</a:t>
            </a:r>
            <a:r>
              <a:rPr lang="zh-CN" altLang="en-US" sz="2400" dirty="0"/>
              <a:t>质询</a:t>
            </a:r>
            <a:r>
              <a:rPr lang="zh-CN" altLang="zh-CN" sz="2400" dirty="0"/>
              <a:t>权。</a:t>
            </a:r>
          </a:p>
        </p:txBody>
      </p:sp>
    </p:spTree>
    <p:extLst>
      <p:ext uri="{BB962C8B-B14F-4D97-AF65-F5344CB8AC3E}">
        <p14:creationId xmlns="" xmlns:p14="http://schemas.microsoft.com/office/powerpoint/2010/main" val="412919551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flipH="1">
            <a:off x="151597" y="50877"/>
            <a:ext cx="166410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FFFFFF"/>
                </a:solidFill>
                <a:effectLst/>
                <a:uLnTx/>
                <a:uFillTx/>
                <a:latin typeface="华文中宋" panose="02010600040101010101" pitchFamily="2" charset="-122"/>
                <a:ea typeface="华文中宋" panose="02010600040101010101" pitchFamily="2" charset="-122"/>
              </a:rPr>
              <a:t>易错易</a:t>
            </a:r>
            <a:r>
              <a:rPr lang="zh-CN" altLang="en-US" sz="2000" b="1" dirty="0">
                <a:solidFill>
                  <a:srgbClr val="FFFFFF"/>
                </a:solidFill>
                <a:latin typeface="华文中宋" panose="02010600040101010101" pitchFamily="2" charset="-122"/>
                <a:ea typeface="华文中宋" panose="02010600040101010101" pitchFamily="2" charset="-122"/>
              </a:rPr>
              <a:t>混</a:t>
            </a:r>
            <a:endParaRPr kumimoji="0" lang="zh-CN" altLang="en-US" sz="2000" b="1" i="0" u="none" strike="noStrike" kern="1200" cap="none" spc="0" normalizeH="0" baseline="0" noProof="0" dirty="0">
              <a:ln>
                <a:noFill/>
              </a:ln>
              <a:solidFill>
                <a:srgbClr val="FFFFFF"/>
              </a:solidFill>
              <a:effectLst/>
              <a:uLnTx/>
              <a:uFillTx/>
              <a:latin typeface="华文中宋" panose="02010600040101010101" pitchFamily="2" charset="-122"/>
              <a:ea typeface="华文中宋" panose="02010600040101010101" pitchFamily="2" charset="-122"/>
            </a:endParaRPr>
          </a:p>
        </p:txBody>
      </p:sp>
      <p:sp>
        <p:nvSpPr>
          <p:cNvPr id="2" name="文本框 1"/>
          <p:cNvSpPr txBox="1"/>
          <p:nvPr/>
        </p:nvSpPr>
        <p:spPr>
          <a:xfrm>
            <a:off x="285720" y="0"/>
            <a:ext cx="8427042" cy="830997"/>
          </a:xfrm>
          <a:prstGeom prst="rect">
            <a:avLst/>
          </a:prstGeom>
          <a:noFill/>
        </p:spPr>
        <p:txBody>
          <a:bodyPr wrap="square" rtlCol="0">
            <a:spAutoFit/>
          </a:bodyPr>
          <a:lstStyle/>
          <a:p>
            <a:pPr lvl="0">
              <a:defRPr/>
            </a:pPr>
            <a:r>
              <a:rPr kumimoji="0" lang="en-US" altLang="zh-CN"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1.</a:t>
            </a:r>
            <a:r>
              <a:rPr lang="zh-CN" altLang="en-US" sz="2400" dirty="0">
                <a:solidFill>
                  <a:prstClr val="black"/>
                </a:solidFill>
                <a:latin typeface="华文中宋" panose="02010600040101010101" pitchFamily="2" charset="-122"/>
                <a:ea typeface="华文中宋" panose="02010600040101010101" pitchFamily="2" charset="-122"/>
              </a:rPr>
              <a:t>在我国，国有经济是国民经济的主体，公有制经济是国民经济的主导力量。</a:t>
            </a:r>
          </a:p>
        </p:txBody>
      </p:sp>
      <p:sp>
        <p:nvSpPr>
          <p:cNvPr id="3" name="文本框 2"/>
          <p:cNvSpPr txBox="1"/>
          <p:nvPr/>
        </p:nvSpPr>
        <p:spPr>
          <a:xfrm>
            <a:off x="285720" y="714356"/>
            <a:ext cx="8683553" cy="1569660"/>
          </a:xfrm>
          <a:prstGeom prst="rect">
            <a:avLst/>
          </a:prstGeom>
          <a:solidFill>
            <a:schemeClr val="accent4">
              <a:lumMod val="40000"/>
              <a:lumOff val="60000"/>
            </a:schemeClr>
          </a:solid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r>
              <a:rPr lang="zh-CN" altLang="en-US" sz="2400" dirty="0">
                <a:latin typeface="华文中宋" panose="02010600040101010101" pitchFamily="2" charset="-122"/>
                <a:ea typeface="华文中宋" panose="02010600040101010101" pitchFamily="2" charset="-122"/>
              </a:rPr>
              <a:t>正确说法：</a:t>
            </a:r>
            <a:r>
              <a:rPr lang="zh-CN" altLang="zh-CN" sz="2400" dirty="0">
                <a:latin typeface="华文中宋" panose="02010600040101010101" pitchFamily="2" charset="-122"/>
                <a:ea typeface="华文中宋" panose="02010600040101010101" pitchFamily="2" charset="-122"/>
              </a:rPr>
              <a:t>在我国，</a:t>
            </a:r>
            <a:r>
              <a:rPr lang="zh-CN" altLang="zh-CN" sz="2400" dirty="0">
                <a:solidFill>
                  <a:srgbClr val="FF0000"/>
                </a:solidFill>
                <a:latin typeface="华文中宋" panose="02010600040101010101" pitchFamily="2" charset="-122"/>
                <a:ea typeface="华文中宋" panose="02010600040101010101" pitchFamily="2" charset="-122"/>
              </a:rPr>
              <a:t>国有经济</a:t>
            </a:r>
            <a:r>
              <a:rPr lang="zh-CN" altLang="zh-CN" sz="2400" dirty="0">
                <a:latin typeface="华文中宋" panose="02010600040101010101" pitchFamily="2" charset="-122"/>
                <a:ea typeface="华文中宋" panose="02010600040101010101" pitchFamily="2" charset="-122"/>
              </a:rPr>
              <a:t>是国民经济的</a:t>
            </a:r>
            <a:r>
              <a:rPr lang="zh-CN" altLang="zh-CN" sz="2400" dirty="0">
                <a:solidFill>
                  <a:srgbClr val="FF0000"/>
                </a:solidFill>
                <a:latin typeface="华文中宋" panose="02010600040101010101" pitchFamily="2" charset="-122"/>
                <a:ea typeface="华文中宋" panose="02010600040101010101" pitchFamily="2" charset="-122"/>
              </a:rPr>
              <a:t>主导力量</a:t>
            </a:r>
            <a:r>
              <a:rPr lang="zh-CN" altLang="en-US" sz="2400" dirty="0">
                <a:latin typeface="华文中宋" panose="02010600040101010101" pitchFamily="2" charset="-122"/>
                <a:ea typeface="华文中宋" panose="02010600040101010101" pitchFamily="2" charset="-122"/>
              </a:rPr>
              <a:t>和命脉</a:t>
            </a:r>
            <a:r>
              <a:rPr lang="zh-CN" altLang="zh-CN" sz="2400" dirty="0" smtClean="0">
                <a:latin typeface="华文中宋" panose="02010600040101010101" pitchFamily="2" charset="-122"/>
                <a:ea typeface="华文中宋" panose="02010600040101010101" pitchFamily="2" charset="-122"/>
              </a:rPr>
              <a:t>。我国</a:t>
            </a:r>
            <a:r>
              <a:rPr lang="zh-CN" altLang="zh-CN" sz="2400" dirty="0">
                <a:latin typeface="华文中宋" panose="02010600040101010101" pitchFamily="2" charset="-122"/>
                <a:ea typeface="华文中宋" panose="02010600040101010101" pitchFamily="2" charset="-122"/>
              </a:rPr>
              <a:t>正处于社会主义初级阶段，坚持</a:t>
            </a:r>
            <a:r>
              <a:rPr lang="zh-CN" altLang="zh-CN" sz="2400" dirty="0">
                <a:solidFill>
                  <a:srgbClr val="FF0000"/>
                </a:solidFill>
                <a:latin typeface="华文中宋" panose="02010600040101010101" pitchFamily="2" charset="-122"/>
                <a:ea typeface="华文中宋" panose="02010600040101010101" pitchFamily="2" charset="-122"/>
              </a:rPr>
              <a:t>公有制为主体</a:t>
            </a:r>
            <a:r>
              <a:rPr lang="zh-CN" altLang="zh-CN" sz="2400" dirty="0">
                <a:latin typeface="华文中宋" panose="02010600040101010101" pitchFamily="2" charset="-122"/>
                <a:ea typeface="华文中宋" panose="02010600040101010101" pitchFamily="2" charset="-122"/>
              </a:rPr>
              <a:t>、多种所有制经济</a:t>
            </a:r>
            <a:r>
              <a:rPr lang="zh-CN" altLang="zh-CN" sz="2400" dirty="0" smtClean="0">
                <a:latin typeface="华文中宋" panose="02010600040101010101" pitchFamily="2" charset="-122"/>
                <a:ea typeface="华文中宋" panose="02010600040101010101" pitchFamily="2" charset="-122"/>
              </a:rPr>
              <a:t>共同发展</a:t>
            </a:r>
            <a:r>
              <a:rPr lang="zh-CN" altLang="zh-CN" sz="2400" dirty="0">
                <a:latin typeface="华文中宋" panose="02010600040101010101" pitchFamily="2" charset="-122"/>
                <a:ea typeface="华文中宋" panose="02010600040101010101" pitchFamily="2" charset="-122"/>
              </a:rPr>
              <a:t>的基本经济制度。</a:t>
            </a:r>
            <a:r>
              <a:rPr lang="zh-CN" altLang="en-US" sz="2400" dirty="0">
                <a:latin typeface="华文中宋" panose="02010600040101010101" pitchFamily="2" charset="-122"/>
                <a:ea typeface="华文中宋" panose="02010600040101010101" pitchFamily="2" charset="-122"/>
              </a:rPr>
              <a:t>因此，公有制经济是我国经济的主体。</a:t>
            </a:r>
          </a:p>
        </p:txBody>
      </p:sp>
      <p:sp>
        <p:nvSpPr>
          <p:cNvPr id="19" name="文本框 18"/>
          <p:cNvSpPr txBox="1"/>
          <p:nvPr/>
        </p:nvSpPr>
        <p:spPr>
          <a:xfrm>
            <a:off x="8146473" y="-214338"/>
            <a:ext cx="997527"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rPr>
              <a:t>×</a:t>
            </a:r>
            <a:endParaRPr kumimoji="0" lang="zh-CN" altLang="en-US"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endParaRPr>
          </a:p>
        </p:txBody>
      </p:sp>
      <p:sp>
        <p:nvSpPr>
          <p:cNvPr id="20" name="文本框 19"/>
          <p:cNvSpPr txBox="1"/>
          <p:nvPr/>
        </p:nvSpPr>
        <p:spPr>
          <a:xfrm>
            <a:off x="103235" y="2316258"/>
            <a:ext cx="8942714" cy="830997"/>
          </a:xfrm>
          <a:prstGeom prst="rect">
            <a:avLst/>
          </a:prstGeom>
          <a:noFill/>
        </p:spPr>
        <p:txBody>
          <a:bodyPr wrap="square" rtlCol="0">
            <a:spAutoFit/>
          </a:bodyPr>
          <a:lstStyle/>
          <a:p>
            <a:r>
              <a:rPr kumimoji="0" lang="en-US" altLang="zh-CN"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rPr>
              <a:t>2.</a:t>
            </a:r>
            <a:r>
              <a:rPr lang="zh-CN" altLang="zh-CN" sz="2400" dirty="0">
                <a:solidFill>
                  <a:prstClr val="black"/>
                </a:solidFill>
                <a:latin typeface="华文中宋" panose="02010600040101010101" pitchFamily="2" charset="-122"/>
                <a:ea typeface="华文中宋" panose="02010600040101010101" pitchFamily="2" charset="-122"/>
              </a:rPr>
              <a:t>必须毫不动摇</a:t>
            </a:r>
            <a:r>
              <a:rPr lang="zh-CN" altLang="en-US" sz="2400" dirty="0">
                <a:solidFill>
                  <a:prstClr val="black"/>
                </a:solidFill>
                <a:latin typeface="华文中宋" panose="02010600040101010101" pitchFamily="2" charset="-122"/>
                <a:ea typeface="华文中宋" panose="02010600040101010101" pitchFamily="2" charset="-122"/>
              </a:rPr>
              <a:t>鼓励</a:t>
            </a:r>
            <a:r>
              <a:rPr lang="zh-CN" altLang="zh-CN" sz="2400" dirty="0">
                <a:solidFill>
                  <a:prstClr val="black"/>
                </a:solidFill>
                <a:latin typeface="华文中宋" panose="02010600040101010101" pitchFamily="2" charset="-122"/>
                <a:ea typeface="华文中宋" panose="02010600040101010101" pitchFamily="2" charset="-122"/>
              </a:rPr>
              <a:t>和</a:t>
            </a:r>
            <a:r>
              <a:rPr lang="zh-CN" altLang="en-US" sz="2400" dirty="0">
                <a:solidFill>
                  <a:prstClr val="black"/>
                </a:solidFill>
                <a:latin typeface="华文中宋" panose="02010600040101010101" pitchFamily="2" charset="-122"/>
                <a:ea typeface="华文中宋" panose="02010600040101010101" pitchFamily="2" charset="-122"/>
              </a:rPr>
              <a:t>支持</a:t>
            </a:r>
            <a:r>
              <a:rPr lang="zh-CN" altLang="zh-CN" sz="2400" dirty="0">
                <a:solidFill>
                  <a:prstClr val="black"/>
                </a:solidFill>
                <a:latin typeface="华文中宋" panose="02010600040101010101" pitchFamily="2" charset="-122"/>
                <a:ea typeface="华文中宋" panose="02010600040101010101" pitchFamily="2" charset="-122"/>
              </a:rPr>
              <a:t>公有制经济，毫不动摇</a:t>
            </a:r>
            <a:r>
              <a:rPr lang="zh-CN" altLang="en-US" sz="2400" dirty="0">
                <a:solidFill>
                  <a:prstClr val="black"/>
                </a:solidFill>
                <a:latin typeface="华文中宋" panose="02010600040101010101" pitchFamily="2" charset="-122"/>
                <a:ea typeface="华文中宋" panose="02010600040101010101" pitchFamily="2" charset="-122"/>
              </a:rPr>
              <a:t>巩固</a:t>
            </a:r>
            <a:r>
              <a:rPr lang="zh-CN" altLang="zh-CN" sz="2400" dirty="0">
                <a:solidFill>
                  <a:prstClr val="black"/>
                </a:solidFill>
                <a:latin typeface="华文中宋" panose="02010600040101010101" pitchFamily="2" charset="-122"/>
                <a:ea typeface="华文中宋" panose="02010600040101010101" pitchFamily="2" charset="-122"/>
              </a:rPr>
              <a:t>、</a:t>
            </a:r>
            <a:r>
              <a:rPr lang="zh-CN" altLang="en-US" sz="2400" dirty="0">
                <a:solidFill>
                  <a:prstClr val="black"/>
                </a:solidFill>
                <a:latin typeface="华文中宋" panose="02010600040101010101" pitchFamily="2" charset="-122"/>
                <a:ea typeface="华文中宋" panose="02010600040101010101" pitchFamily="2" charset="-122"/>
              </a:rPr>
              <a:t>发展、</a:t>
            </a:r>
            <a:r>
              <a:rPr lang="zh-CN" altLang="zh-CN" sz="2400" dirty="0">
                <a:solidFill>
                  <a:prstClr val="black"/>
                </a:solidFill>
                <a:latin typeface="华文中宋" panose="02010600040101010101" pitchFamily="2" charset="-122"/>
                <a:ea typeface="华文中宋" panose="02010600040101010101" pitchFamily="2" charset="-122"/>
              </a:rPr>
              <a:t>引导非公有制经济发展。</a:t>
            </a:r>
            <a:endParaRPr lang="zh-CN" altLang="en-US" sz="2400" dirty="0">
              <a:solidFill>
                <a:prstClr val="black"/>
              </a:solidFill>
              <a:latin typeface="华文中宋" panose="02010600040101010101" pitchFamily="2" charset="-122"/>
              <a:ea typeface="华文中宋" panose="02010600040101010101" pitchFamily="2" charset="-122"/>
            </a:endParaRPr>
          </a:p>
        </p:txBody>
      </p:sp>
      <p:sp>
        <p:nvSpPr>
          <p:cNvPr id="21" name="文本框 20"/>
          <p:cNvSpPr txBox="1"/>
          <p:nvPr/>
        </p:nvSpPr>
        <p:spPr>
          <a:xfrm>
            <a:off x="285720" y="3071810"/>
            <a:ext cx="8044394" cy="830997"/>
          </a:xfrm>
          <a:prstGeom prst="rect">
            <a:avLst/>
          </a:prstGeom>
          <a:solidFill>
            <a:schemeClr val="accent4">
              <a:lumMod val="40000"/>
              <a:lumOff val="60000"/>
            </a:schemeClr>
          </a:solid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r>
              <a:rPr lang="zh-CN" altLang="en-US" sz="2400" dirty="0">
                <a:latin typeface="华文中宋" panose="02010600040101010101" pitchFamily="2" charset="-122"/>
                <a:ea typeface="华文中宋" panose="02010600040101010101" pitchFamily="2" charset="-122"/>
              </a:rPr>
              <a:t>正确说法：</a:t>
            </a:r>
            <a:r>
              <a:rPr lang="zh-CN" altLang="zh-CN" sz="2400" dirty="0">
                <a:latin typeface="华文中宋" panose="02010600040101010101" pitchFamily="2" charset="-122"/>
                <a:ea typeface="华文中宋" panose="02010600040101010101" pitchFamily="2" charset="-122"/>
              </a:rPr>
              <a:t>必须毫不动摇巩固和发展公有制经济，毫不动摇鼓励、支持、引导非公有制经济发展。</a:t>
            </a:r>
          </a:p>
        </p:txBody>
      </p:sp>
      <p:sp>
        <p:nvSpPr>
          <p:cNvPr id="23" name="文本框 22"/>
          <p:cNvSpPr txBox="1"/>
          <p:nvPr/>
        </p:nvSpPr>
        <p:spPr>
          <a:xfrm>
            <a:off x="8136920" y="2412354"/>
            <a:ext cx="997527"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rPr>
              <a:t>×</a:t>
            </a:r>
            <a:endParaRPr kumimoji="0" lang="zh-CN" altLang="en-US"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endParaRPr>
          </a:p>
        </p:txBody>
      </p:sp>
      <p:sp>
        <p:nvSpPr>
          <p:cNvPr id="24" name="文本框 23"/>
          <p:cNvSpPr txBox="1"/>
          <p:nvPr/>
        </p:nvSpPr>
        <p:spPr>
          <a:xfrm>
            <a:off x="112991" y="3891951"/>
            <a:ext cx="8588945" cy="830997"/>
          </a:xfrm>
          <a:prstGeom prst="rect">
            <a:avLst/>
          </a:prstGeom>
          <a:noFill/>
        </p:spPr>
        <p:txBody>
          <a:bodyPr wrap="square" rtlCol="0">
            <a:spAutoFit/>
          </a:bodyPr>
          <a:lstStyle/>
          <a:p>
            <a:r>
              <a:rPr kumimoji="0" lang="en-US" altLang="zh-CN"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3.</a:t>
            </a:r>
            <a:r>
              <a:rPr kumimoji="0" lang="zh-CN" altLang="en-US"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按劳分配</a:t>
            </a:r>
            <a:r>
              <a:rPr lang="zh-CN" altLang="en-US" sz="2400" dirty="0">
                <a:solidFill>
                  <a:prstClr val="black"/>
                </a:solidFill>
                <a:latin typeface="华文中宋" panose="02010600040101010101" pitchFamily="2" charset="-122"/>
                <a:ea typeface="华文中宋" panose="02010600040101010101" pitchFamily="2" charset="-122"/>
              </a:rPr>
              <a:t>就是</a:t>
            </a:r>
            <a:r>
              <a:rPr lang="zh-CN" altLang="zh-CN" sz="2400" dirty="0">
                <a:solidFill>
                  <a:prstClr val="black"/>
                </a:solidFill>
                <a:latin typeface="华文中宋" panose="02010600040101010101" pitchFamily="2" charset="-122"/>
                <a:ea typeface="华文中宋" panose="02010600040101010101" pitchFamily="2" charset="-122"/>
              </a:rPr>
              <a:t>让劳动生产要素参与收入分配</a:t>
            </a:r>
            <a:r>
              <a:rPr lang="zh-CN" altLang="en-US" sz="2400" dirty="0">
                <a:solidFill>
                  <a:prstClr val="black"/>
                </a:solidFill>
                <a:latin typeface="华文中宋" panose="02010600040101010101" pitchFamily="2" charset="-122"/>
                <a:ea typeface="华文中宋" panose="02010600040101010101" pitchFamily="2" charset="-122"/>
              </a:rPr>
              <a:t>，</a:t>
            </a:r>
            <a:r>
              <a:rPr lang="zh-CN" altLang="zh-CN" sz="2400" dirty="0">
                <a:solidFill>
                  <a:prstClr val="black"/>
                </a:solidFill>
                <a:latin typeface="华文中宋" panose="02010600040101010101" pitchFamily="2" charset="-122"/>
                <a:ea typeface="华文中宋" panose="02010600040101010101" pitchFamily="2" charset="-122"/>
              </a:rPr>
              <a:t>由市场评价贡献，按贡献决定报酬。</a:t>
            </a:r>
          </a:p>
        </p:txBody>
      </p:sp>
      <p:sp>
        <p:nvSpPr>
          <p:cNvPr id="25" name="文本框 24"/>
          <p:cNvSpPr txBox="1"/>
          <p:nvPr/>
        </p:nvSpPr>
        <p:spPr>
          <a:xfrm>
            <a:off x="214282" y="4714884"/>
            <a:ext cx="8786874" cy="1938992"/>
          </a:xfrm>
          <a:prstGeom prst="rect">
            <a:avLst/>
          </a:prstGeom>
          <a:solidFill>
            <a:schemeClr val="accent4">
              <a:lumMod val="40000"/>
              <a:lumOff val="60000"/>
            </a:schemeClr>
          </a:solid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r>
              <a:rPr lang="zh-CN" altLang="en-US" sz="2000" dirty="0">
                <a:latin typeface="华文中宋" panose="02010600040101010101" pitchFamily="2" charset="-122"/>
                <a:ea typeface="华文中宋" panose="02010600040101010101" pitchFamily="2" charset="-122"/>
              </a:rPr>
              <a:t>正确说法：</a:t>
            </a:r>
            <a:r>
              <a:rPr lang="zh-CN" altLang="zh-CN" sz="2000" dirty="0">
                <a:latin typeface="华文中宋" panose="02010600040101010101" pitchFamily="2" charset="-122"/>
                <a:ea typeface="华文中宋" panose="02010600040101010101" pitchFamily="2" charset="-122"/>
              </a:rPr>
              <a:t>按劳分配的基本内容与要求</a:t>
            </a:r>
            <a:r>
              <a:rPr lang="zh-CN" altLang="en-US" sz="2000" dirty="0">
                <a:latin typeface="华文中宋" panose="02010600040101010101" pitchFamily="2" charset="-122"/>
                <a:ea typeface="华文中宋" panose="02010600040101010101" pitchFamily="2" charset="-122"/>
              </a:rPr>
              <a:t>是</a:t>
            </a:r>
            <a:r>
              <a:rPr lang="en-US" altLang="zh-CN" sz="2000" dirty="0">
                <a:latin typeface="华文中宋" panose="02010600040101010101" pitchFamily="2" charset="-122"/>
                <a:ea typeface="华文中宋" panose="02010600040101010101" pitchFamily="2" charset="-122"/>
              </a:rPr>
              <a:t>——</a:t>
            </a:r>
            <a:r>
              <a:rPr lang="zh-CN" altLang="zh-CN" sz="2000" dirty="0">
                <a:latin typeface="华文中宋" panose="02010600040101010101" pitchFamily="2" charset="-122"/>
                <a:ea typeface="华文中宋" panose="02010600040101010101" pitchFamily="2" charset="-122"/>
              </a:rPr>
              <a:t>有劳动能力的社会成员必须参加劳动</a:t>
            </a:r>
            <a:r>
              <a:rPr lang="zh-CN" altLang="en-US" sz="2000" dirty="0">
                <a:latin typeface="华文中宋" panose="02010600040101010101" pitchFamily="2" charset="-122"/>
                <a:ea typeface="华文中宋" panose="02010600040101010101" pitchFamily="2" charset="-122"/>
              </a:rPr>
              <a:t>，</a:t>
            </a:r>
            <a:r>
              <a:rPr lang="zh-CN" altLang="zh-CN" sz="2000" dirty="0">
                <a:latin typeface="华文中宋" panose="02010600040101010101" pitchFamily="2" charset="-122"/>
                <a:ea typeface="华文中宋" panose="02010600040101010101" pitchFamily="2" charset="-122"/>
              </a:rPr>
              <a:t>在作了必要的扣除后，</a:t>
            </a:r>
            <a:r>
              <a:rPr lang="zh-CN" altLang="zh-CN" sz="2000" b="1" dirty="0">
                <a:latin typeface="华文中宋" panose="02010600040101010101" pitchFamily="2" charset="-122"/>
                <a:ea typeface="华文中宋" panose="02010600040101010101" pitchFamily="2" charset="-122"/>
              </a:rPr>
              <a:t>以劳动者所提供的劳动（包括劳动数量和质量）为尺度对个人进行分配，多劳多得，少劳少得</a:t>
            </a:r>
            <a:r>
              <a:rPr lang="zh-CN" altLang="zh-CN" sz="2000" dirty="0">
                <a:latin typeface="华文中宋" panose="02010600040101010101" pitchFamily="2" charset="-122"/>
                <a:ea typeface="华文中宋" panose="02010600040101010101" pitchFamily="2" charset="-122"/>
              </a:rPr>
              <a:t>。着重保护劳动所得，增加劳动者劳动报酬</a:t>
            </a:r>
            <a:r>
              <a:rPr lang="zh-CN" altLang="zh-CN" sz="2000" dirty="0" smtClean="0">
                <a:latin typeface="华文中宋" panose="02010600040101010101" pitchFamily="2" charset="-122"/>
                <a:ea typeface="华文中宋" panose="02010600040101010101" pitchFamily="2" charset="-122"/>
              </a:rPr>
              <a:t>。在</a:t>
            </a:r>
            <a:r>
              <a:rPr lang="zh-CN" altLang="zh-CN" sz="2000" dirty="0">
                <a:latin typeface="华文中宋" panose="02010600040101010101" pitchFamily="2" charset="-122"/>
                <a:ea typeface="华文中宋" panose="02010600040101010101" pitchFamily="2" charset="-122"/>
              </a:rPr>
              <a:t>我国，还存在</a:t>
            </a:r>
            <a:r>
              <a:rPr lang="zh-CN" altLang="zh-CN" sz="2000" b="1" dirty="0">
                <a:latin typeface="华文中宋" panose="02010600040101010101" pitchFamily="2" charset="-122"/>
                <a:ea typeface="华文中宋" panose="02010600040101010101" pitchFamily="2" charset="-122"/>
              </a:rPr>
              <a:t>多种分配方式</a:t>
            </a:r>
            <a:r>
              <a:rPr lang="zh-CN" altLang="zh-CN" sz="2000" dirty="0">
                <a:latin typeface="华文中宋" panose="02010600040101010101" pitchFamily="2" charset="-122"/>
                <a:ea typeface="华文中宋" panose="02010600040101010101" pitchFamily="2" charset="-122"/>
              </a:rPr>
              <a:t>。例如，让</a:t>
            </a:r>
            <a:r>
              <a:rPr lang="zh-CN" altLang="zh-CN" sz="2000" b="1" dirty="0">
                <a:latin typeface="华文中宋" panose="02010600040101010101" pitchFamily="2" charset="-122"/>
                <a:ea typeface="华文中宋" panose="02010600040101010101" pitchFamily="2" charset="-122"/>
              </a:rPr>
              <a:t>劳动、资本、土地、知识、技术、管理、数据等生产要素参与收入分配</a:t>
            </a:r>
            <a:r>
              <a:rPr lang="zh-CN" altLang="zh-CN" sz="2000" dirty="0">
                <a:latin typeface="华文中宋" panose="02010600040101010101" pitchFamily="2" charset="-122"/>
                <a:ea typeface="华文中宋" panose="02010600040101010101" pitchFamily="2" charset="-122"/>
              </a:rPr>
              <a:t>，由市场评价贡献，按贡献决定报酬。</a:t>
            </a:r>
          </a:p>
        </p:txBody>
      </p:sp>
      <p:sp>
        <p:nvSpPr>
          <p:cNvPr id="26" name="文本框 25"/>
          <p:cNvSpPr txBox="1"/>
          <p:nvPr/>
        </p:nvSpPr>
        <p:spPr>
          <a:xfrm>
            <a:off x="8302282" y="3483987"/>
            <a:ext cx="997527"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rPr>
              <a:t>×</a:t>
            </a:r>
            <a:endParaRPr kumimoji="0" lang="zh-CN" altLang="en-US"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endParaRPr>
          </a:p>
        </p:txBody>
      </p:sp>
    </p:spTree>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fill="hold"/>
                                        <p:tgtEl>
                                          <p:spTgt spid="23"/>
                                        </p:tgtEl>
                                        <p:attrNameLst>
                                          <p:attrName>ppt_x</p:attrName>
                                        </p:attrNameLst>
                                      </p:cBhvr>
                                      <p:tavLst>
                                        <p:tav tm="0">
                                          <p:val>
                                            <p:strVal val="#ppt_x"/>
                                          </p:val>
                                        </p:tav>
                                        <p:tav tm="100000">
                                          <p:val>
                                            <p:strVal val="#ppt_x"/>
                                          </p:val>
                                        </p:tav>
                                      </p:tavLst>
                                    </p:anim>
                                    <p:anim calcmode="lin" valueType="num">
                                      <p:cBhvr additive="base">
                                        <p:cTn id="21"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1000"/>
                                        <p:tgtEl>
                                          <p:spTgt spid="21"/>
                                        </p:tgtEl>
                                      </p:cBhvr>
                                    </p:animEffect>
                                    <p:anim calcmode="lin" valueType="num">
                                      <p:cBhvr>
                                        <p:cTn id="27" dur="1000" fill="hold"/>
                                        <p:tgtEl>
                                          <p:spTgt spid="21"/>
                                        </p:tgtEl>
                                        <p:attrNameLst>
                                          <p:attrName>ppt_x</p:attrName>
                                        </p:attrNameLst>
                                      </p:cBhvr>
                                      <p:tavLst>
                                        <p:tav tm="0">
                                          <p:val>
                                            <p:strVal val="#ppt_x"/>
                                          </p:val>
                                        </p:tav>
                                        <p:tav tm="100000">
                                          <p:val>
                                            <p:strVal val="#ppt_x"/>
                                          </p:val>
                                        </p:tav>
                                      </p:tavLst>
                                    </p:anim>
                                    <p:anim calcmode="lin" valueType="num">
                                      <p:cBhvr>
                                        <p:cTn id="2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6"/>
                                        </p:tgtEl>
                                        <p:attrNameLst>
                                          <p:attrName>style.visibility</p:attrName>
                                        </p:attrNameLst>
                                      </p:cBhvr>
                                      <p:to>
                                        <p:strVal val="visible"/>
                                      </p:to>
                                    </p:set>
                                    <p:anim calcmode="lin" valueType="num">
                                      <p:cBhvr additive="base">
                                        <p:cTn id="33" dur="500" fill="hold"/>
                                        <p:tgtEl>
                                          <p:spTgt spid="26"/>
                                        </p:tgtEl>
                                        <p:attrNameLst>
                                          <p:attrName>ppt_x</p:attrName>
                                        </p:attrNameLst>
                                      </p:cBhvr>
                                      <p:tavLst>
                                        <p:tav tm="0">
                                          <p:val>
                                            <p:strVal val="#ppt_x"/>
                                          </p:val>
                                        </p:tav>
                                        <p:tav tm="100000">
                                          <p:val>
                                            <p:strVal val="#ppt_x"/>
                                          </p:val>
                                        </p:tav>
                                      </p:tavLst>
                                    </p:anim>
                                    <p:anim calcmode="lin" valueType="num">
                                      <p:cBhvr additive="base">
                                        <p:cTn id="3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1000"/>
                                        <p:tgtEl>
                                          <p:spTgt spid="25"/>
                                        </p:tgtEl>
                                      </p:cBhvr>
                                    </p:animEffect>
                                    <p:anim calcmode="lin" valueType="num">
                                      <p:cBhvr>
                                        <p:cTn id="40" dur="1000" fill="hold"/>
                                        <p:tgtEl>
                                          <p:spTgt spid="25"/>
                                        </p:tgtEl>
                                        <p:attrNameLst>
                                          <p:attrName>ppt_x</p:attrName>
                                        </p:attrNameLst>
                                      </p:cBhvr>
                                      <p:tavLst>
                                        <p:tav tm="0">
                                          <p:val>
                                            <p:strVal val="#ppt_x"/>
                                          </p:val>
                                        </p:tav>
                                        <p:tav tm="100000">
                                          <p:val>
                                            <p:strVal val="#ppt_x"/>
                                          </p:val>
                                        </p:tav>
                                      </p:tavLst>
                                    </p:anim>
                                    <p:anim calcmode="lin" valueType="num">
                                      <p:cBhvr>
                                        <p:cTn id="41"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p:bldP spid="21" grpId="0" animBg="1"/>
      <p:bldP spid="23" grpId="0"/>
      <p:bldP spid="25" grpId="0" animBg="1"/>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85720" y="0"/>
            <a:ext cx="8033084" cy="1569660"/>
          </a:xfrm>
          <a:prstGeom prst="rect">
            <a:avLst/>
          </a:prstGeom>
          <a:noFill/>
        </p:spPr>
        <p:txBody>
          <a:bodyPr wrap="square" rtlCol="0">
            <a:spAutoFit/>
          </a:bodyPr>
          <a:lstStyle/>
          <a:p>
            <a:pPr lvl="0">
              <a:defRPr/>
            </a:pPr>
            <a:r>
              <a:rPr kumimoji="0" lang="en-US" altLang="zh-CN"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4.</a:t>
            </a:r>
            <a:r>
              <a:rPr lang="zh-CN" altLang="zh-CN" sz="2400" dirty="0">
                <a:solidFill>
                  <a:prstClr val="black"/>
                </a:solidFill>
                <a:latin typeface="华文中宋" panose="02010600040101010101" pitchFamily="2" charset="-122"/>
                <a:ea typeface="华文中宋" panose="02010600040101010101" pitchFamily="2" charset="-122"/>
              </a:rPr>
              <a:t>我国社会主义市场经济体制把社会主义制度和市场经济有机结合起来，充分发挥</a:t>
            </a:r>
            <a:r>
              <a:rPr lang="zh-CN" altLang="en-US" sz="2400" dirty="0">
                <a:solidFill>
                  <a:prstClr val="black"/>
                </a:solidFill>
                <a:latin typeface="华文中宋" panose="02010600040101010101" pitchFamily="2" charset="-122"/>
                <a:ea typeface="华文中宋" panose="02010600040101010101" pitchFamily="2" charset="-122"/>
              </a:rPr>
              <a:t>政府</a:t>
            </a:r>
            <a:r>
              <a:rPr lang="zh-CN" altLang="zh-CN" sz="2400" dirty="0">
                <a:solidFill>
                  <a:prstClr val="black"/>
                </a:solidFill>
                <a:latin typeface="华文中宋" panose="02010600040101010101" pitchFamily="2" charset="-122"/>
                <a:ea typeface="华文中宋" panose="02010600040101010101" pitchFamily="2" charset="-122"/>
              </a:rPr>
              <a:t>在资源配置中的决定性作用，进行科学宏观调控，更好发挥</a:t>
            </a:r>
            <a:r>
              <a:rPr lang="zh-CN" altLang="en-US" sz="2400" dirty="0">
                <a:solidFill>
                  <a:prstClr val="black"/>
                </a:solidFill>
                <a:latin typeface="华文中宋" panose="02010600040101010101" pitchFamily="2" charset="-122"/>
                <a:ea typeface="华文中宋" panose="02010600040101010101" pitchFamily="2" charset="-122"/>
              </a:rPr>
              <a:t>市场</a:t>
            </a:r>
            <a:r>
              <a:rPr lang="zh-CN" altLang="zh-CN" sz="2400" dirty="0">
                <a:solidFill>
                  <a:prstClr val="black"/>
                </a:solidFill>
                <a:latin typeface="华文中宋" panose="02010600040101010101" pitchFamily="2" charset="-122"/>
                <a:ea typeface="华文中宋" panose="02010600040101010101" pitchFamily="2" charset="-122"/>
              </a:rPr>
              <a:t>作用，激发各类市场主体的活力，为人民对美好生活的需求提供保障。</a:t>
            </a:r>
            <a:endParaRPr lang="zh-CN" altLang="en-US" sz="2400" dirty="0">
              <a:solidFill>
                <a:prstClr val="black"/>
              </a:solidFill>
              <a:latin typeface="华文中宋" panose="02010600040101010101" pitchFamily="2" charset="-122"/>
              <a:ea typeface="华文中宋" panose="02010600040101010101" pitchFamily="2" charset="-122"/>
            </a:endParaRPr>
          </a:p>
        </p:txBody>
      </p:sp>
      <p:sp>
        <p:nvSpPr>
          <p:cNvPr id="3" name="文本框 2"/>
          <p:cNvSpPr txBox="1"/>
          <p:nvPr/>
        </p:nvSpPr>
        <p:spPr>
          <a:xfrm>
            <a:off x="214282" y="1643050"/>
            <a:ext cx="8683553" cy="1569660"/>
          </a:xfrm>
          <a:prstGeom prst="rect">
            <a:avLst/>
          </a:prstGeom>
          <a:solidFill>
            <a:schemeClr val="accent4">
              <a:lumMod val="40000"/>
              <a:lumOff val="60000"/>
            </a:schemeClr>
          </a:solid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r>
              <a:rPr lang="zh-CN" altLang="en-US" sz="2400" dirty="0">
                <a:latin typeface="华文中宋" panose="02010600040101010101" pitchFamily="2" charset="-122"/>
                <a:ea typeface="华文中宋" panose="02010600040101010101" pitchFamily="2" charset="-122"/>
              </a:rPr>
              <a:t>正确说法：</a:t>
            </a:r>
            <a:r>
              <a:rPr lang="zh-CN" altLang="zh-CN" sz="2400" dirty="0">
                <a:solidFill>
                  <a:prstClr val="black"/>
                </a:solidFill>
                <a:latin typeface="华文中宋" panose="02010600040101010101" pitchFamily="2" charset="-122"/>
                <a:ea typeface="华文中宋" panose="02010600040101010101" pitchFamily="2" charset="-122"/>
              </a:rPr>
              <a:t>我国社会主义市场经济体制把社会主义制度和市场经济有机结合起来，充分发挥</a:t>
            </a:r>
            <a:r>
              <a:rPr lang="zh-CN" altLang="zh-CN" sz="2400" b="1" dirty="0">
                <a:solidFill>
                  <a:srgbClr val="FF0000"/>
                </a:solidFill>
                <a:latin typeface="华文中宋" panose="02010600040101010101" pitchFamily="2" charset="-122"/>
                <a:ea typeface="华文中宋" panose="02010600040101010101" pitchFamily="2" charset="-122"/>
              </a:rPr>
              <a:t>市场在资源配置中的决定性作用</a:t>
            </a:r>
            <a:r>
              <a:rPr lang="zh-CN" altLang="zh-CN" sz="2400" dirty="0">
                <a:solidFill>
                  <a:prstClr val="black"/>
                </a:solidFill>
                <a:latin typeface="华文中宋" panose="02010600040101010101" pitchFamily="2" charset="-122"/>
                <a:ea typeface="华文中宋" panose="02010600040101010101" pitchFamily="2" charset="-122"/>
              </a:rPr>
              <a:t>，更好发挥</a:t>
            </a:r>
            <a:r>
              <a:rPr lang="zh-CN" altLang="zh-CN" sz="2400" b="1" dirty="0">
                <a:solidFill>
                  <a:srgbClr val="FF0000"/>
                </a:solidFill>
                <a:latin typeface="华文中宋" panose="02010600040101010101" pitchFamily="2" charset="-122"/>
                <a:ea typeface="华文中宋" panose="02010600040101010101" pitchFamily="2" charset="-122"/>
              </a:rPr>
              <a:t>政府作用，进行科学宏观调控，</a:t>
            </a:r>
            <a:r>
              <a:rPr lang="zh-CN" altLang="zh-CN" sz="2400" dirty="0">
                <a:solidFill>
                  <a:prstClr val="black"/>
                </a:solidFill>
                <a:latin typeface="华文中宋" panose="02010600040101010101" pitchFamily="2" charset="-122"/>
                <a:ea typeface="华文中宋" panose="02010600040101010101" pitchFamily="2" charset="-122"/>
              </a:rPr>
              <a:t>激发各类市场主体的活力，为人民对美好生活的需求提供保障。</a:t>
            </a:r>
            <a:endParaRPr lang="zh-CN" altLang="en-US" sz="2400" dirty="0">
              <a:solidFill>
                <a:prstClr val="black"/>
              </a:solidFill>
              <a:latin typeface="华文中宋" panose="02010600040101010101" pitchFamily="2" charset="-122"/>
              <a:ea typeface="华文中宋" panose="02010600040101010101" pitchFamily="2" charset="-122"/>
            </a:endParaRPr>
          </a:p>
        </p:txBody>
      </p:sp>
      <p:sp>
        <p:nvSpPr>
          <p:cNvPr id="19" name="文本框 18"/>
          <p:cNvSpPr txBox="1"/>
          <p:nvPr/>
        </p:nvSpPr>
        <p:spPr>
          <a:xfrm>
            <a:off x="8062790" y="573942"/>
            <a:ext cx="997527"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rPr>
              <a:t>×</a:t>
            </a:r>
            <a:endParaRPr kumimoji="0" lang="zh-CN" altLang="en-US"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endParaRPr>
          </a:p>
        </p:txBody>
      </p:sp>
      <p:sp>
        <p:nvSpPr>
          <p:cNvPr id="20" name="文本框 19"/>
          <p:cNvSpPr txBox="1"/>
          <p:nvPr/>
        </p:nvSpPr>
        <p:spPr>
          <a:xfrm>
            <a:off x="359403" y="3302152"/>
            <a:ext cx="80987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5.</a:t>
            </a:r>
            <a:r>
              <a:rPr kumimoji="0" lang="zh-CN" altLang="en-US"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 </a:t>
            </a:r>
            <a:r>
              <a:rPr lang="zh-CN" altLang="en-US" sz="2400" noProof="0" dirty="0">
                <a:solidFill>
                  <a:prstClr val="black"/>
                </a:solidFill>
                <a:latin typeface="华文中宋" panose="02010600040101010101" pitchFamily="2" charset="-122"/>
                <a:ea typeface="华文中宋" panose="02010600040101010101" pitchFamily="2" charset="-122"/>
              </a:rPr>
              <a:t>全国人民代表大会制度是我国的根本政治制度</a:t>
            </a:r>
            <a:r>
              <a:rPr kumimoji="0" lang="zh-CN" altLang="en-US"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a:t>
            </a:r>
          </a:p>
        </p:txBody>
      </p:sp>
      <p:sp>
        <p:nvSpPr>
          <p:cNvPr id="21" name="文本框 20"/>
          <p:cNvSpPr txBox="1"/>
          <p:nvPr/>
        </p:nvSpPr>
        <p:spPr>
          <a:xfrm>
            <a:off x="267024" y="3773628"/>
            <a:ext cx="8667820" cy="1200329"/>
          </a:xfrm>
          <a:prstGeom prst="rect">
            <a:avLst/>
          </a:prstGeom>
          <a:solidFill>
            <a:schemeClr val="accent4">
              <a:lumMod val="40000"/>
              <a:lumOff val="60000"/>
            </a:schemeClr>
          </a:solid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r>
              <a:rPr lang="zh-CN" altLang="en-US" sz="2400" dirty="0">
                <a:latin typeface="华文中宋" panose="02010600040101010101" pitchFamily="2" charset="-122"/>
                <a:ea typeface="华文中宋" panose="02010600040101010101" pitchFamily="2" charset="-122"/>
              </a:rPr>
              <a:t>正确说法：</a:t>
            </a:r>
            <a:r>
              <a:rPr lang="zh-CN" altLang="en-US" sz="2400" dirty="0">
                <a:solidFill>
                  <a:prstClr val="black"/>
                </a:solidFill>
                <a:latin typeface="华文中宋" panose="02010600040101010101" pitchFamily="2" charset="-122"/>
                <a:ea typeface="华文中宋" panose="02010600040101010101" pitchFamily="2" charset="-122"/>
              </a:rPr>
              <a:t>人民代表大会制度是我国的根本政治制度</a:t>
            </a:r>
            <a:r>
              <a:rPr lang="zh-CN" altLang="en-US" sz="2400" dirty="0">
                <a:latin typeface="华文中宋" panose="02010600040101010101" pitchFamily="2" charset="-122"/>
                <a:ea typeface="华文中宋" panose="02010600040101010101" pitchFamily="2" charset="-122"/>
              </a:rPr>
              <a:t>。没有“全国人民代表大会制度”这一说法。全国人民代表大会和地方各级人民代表大会是国家权力机关。</a:t>
            </a:r>
            <a:endParaRPr lang="zh-CN" altLang="zh-CN" sz="2400" dirty="0">
              <a:latin typeface="华文中宋" panose="02010600040101010101" pitchFamily="2" charset="-122"/>
              <a:ea typeface="华文中宋" panose="02010600040101010101" pitchFamily="2" charset="-122"/>
            </a:endParaRPr>
          </a:p>
        </p:txBody>
      </p:sp>
      <p:sp>
        <p:nvSpPr>
          <p:cNvPr id="23" name="文本框 22"/>
          <p:cNvSpPr txBox="1"/>
          <p:nvPr/>
        </p:nvSpPr>
        <p:spPr>
          <a:xfrm>
            <a:off x="7286644" y="3000372"/>
            <a:ext cx="997527"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rPr>
              <a:t>×</a:t>
            </a:r>
            <a:endParaRPr kumimoji="0" lang="zh-CN" altLang="en-US"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endParaRPr>
          </a:p>
        </p:txBody>
      </p:sp>
      <p:sp>
        <p:nvSpPr>
          <p:cNvPr id="30" name="文本框 29"/>
          <p:cNvSpPr txBox="1"/>
          <p:nvPr/>
        </p:nvSpPr>
        <p:spPr>
          <a:xfrm>
            <a:off x="357158" y="4714884"/>
            <a:ext cx="809879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2400" b="0" i="0" u="none" strike="noStrike" kern="1200" cap="none" spc="0" normalizeH="0" baseline="0" noProof="0" dirty="0" smtClean="0">
              <a:ln>
                <a:noFill/>
              </a:ln>
              <a:solidFill>
                <a:prstClr val="black"/>
              </a:solidFill>
              <a:effectLst/>
              <a:uLnTx/>
              <a:uFillTx/>
              <a:latin typeface="华文中宋" panose="02010600040101010101" pitchFamily="2" charset="-122"/>
              <a:ea typeface="华文中宋" panose="0201060004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prstClr val="black"/>
                </a:solidFill>
                <a:effectLst/>
                <a:uLnTx/>
                <a:uFillTx/>
                <a:latin typeface="华文中宋" panose="02010600040101010101" pitchFamily="2" charset="-122"/>
                <a:ea typeface="华文中宋" panose="02010600040101010101" pitchFamily="2" charset="-122"/>
                <a:cs typeface="+mn-cs"/>
              </a:rPr>
              <a:t>6</a:t>
            </a:r>
            <a:r>
              <a:rPr kumimoji="0" lang="en-US" altLang="zh-CN"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a:t>
            </a:r>
            <a:r>
              <a:rPr kumimoji="0" lang="zh-CN" altLang="en-US"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 </a:t>
            </a:r>
            <a:r>
              <a:rPr lang="zh-CN" altLang="en-US" sz="2400" noProof="0" dirty="0">
                <a:solidFill>
                  <a:prstClr val="black"/>
                </a:solidFill>
                <a:latin typeface="华文中宋" panose="02010600040101010101" pitchFamily="2" charset="-122"/>
                <a:ea typeface="华文中宋" panose="02010600040101010101" pitchFamily="2" charset="-122"/>
              </a:rPr>
              <a:t>人大代表应积极履行立法权、决定权、任免权、监督权</a:t>
            </a:r>
            <a:r>
              <a:rPr kumimoji="0" lang="zh-CN" altLang="en-US"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a:t>
            </a:r>
          </a:p>
        </p:txBody>
      </p:sp>
      <p:sp>
        <p:nvSpPr>
          <p:cNvPr id="31" name="文本框 30"/>
          <p:cNvSpPr txBox="1"/>
          <p:nvPr/>
        </p:nvSpPr>
        <p:spPr>
          <a:xfrm>
            <a:off x="8146473" y="4714884"/>
            <a:ext cx="997527"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rPr>
              <a:t>×</a:t>
            </a:r>
            <a:endParaRPr kumimoji="0" lang="zh-CN" altLang="en-US"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endParaRPr>
          </a:p>
        </p:txBody>
      </p:sp>
      <p:sp>
        <p:nvSpPr>
          <p:cNvPr id="32" name="文本框 31"/>
          <p:cNvSpPr txBox="1"/>
          <p:nvPr/>
        </p:nvSpPr>
        <p:spPr>
          <a:xfrm>
            <a:off x="285720" y="5643578"/>
            <a:ext cx="8649852" cy="830997"/>
          </a:xfrm>
          <a:prstGeom prst="rect">
            <a:avLst/>
          </a:prstGeom>
          <a:solidFill>
            <a:schemeClr val="accent4">
              <a:lumMod val="40000"/>
              <a:lumOff val="60000"/>
            </a:schemeClr>
          </a:solid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r>
              <a:rPr lang="zh-CN" altLang="en-US" sz="2400" dirty="0">
                <a:latin typeface="华文中宋" panose="02010600040101010101" pitchFamily="2" charset="-122"/>
                <a:ea typeface="华文中宋" panose="02010600040101010101" pitchFamily="2" charset="-122"/>
              </a:rPr>
              <a:t>正确说法：</a:t>
            </a:r>
            <a:r>
              <a:rPr lang="zh-CN" altLang="en-US" sz="2400" dirty="0">
                <a:solidFill>
                  <a:prstClr val="black"/>
                </a:solidFill>
                <a:latin typeface="华文中宋" panose="02010600040101010101" pitchFamily="2" charset="-122"/>
                <a:ea typeface="华文中宋" panose="02010600040101010101" pitchFamily="2" charset="-122"/>
              </a:rPr>
              <a:t>人民代表大会的职权：立法权，决定权，任免权，监督权</a:t>
            </a:r>
            <a:r>
              <a:rPr lang="zh-CN" altLang="en-US" sz="2400" dirty="0" smtClean="0">
                <a:solidFill>
                  <a:prstClr val="black"/>
                </a:solidFill>
                <a:latin typeface="华文中宋" panose="02010600040101010101" pitchFamily="2" charset="-122"/>
                <a:ea typeface="华文中宋" panose="02010600040101010101" pitchFamily="2" charset="-122"/>
              </a:rPr>
              <a:t>。</a:t>
            </a:r>
            <a:r>
              <a:rPr lang="en-US" altLang="zh-CN" sz="2400" dirty="0">
                <a:solidFill>
                  <a:prstClr val="black"/>
                </a:solidFill>
                <a:latin typeface="华文中宋" panose="02010600040101010101" pitchFamily="2" charset="-122"/>
                <a:ea typeface="华文中宋" panose="02010600040101010101" pitchFamily="2" charset="-122"/>
              </a:rPr>
              <a:t> </a:t>
            </a:r>
            <a:r>
              <a:rPr lang="zh-CN" altLang="en-US" sz="2400" dirty="0">
                <a:solidFill>
                  <a:prstClr val="black"/>
                </a:solidFill>
                <a:latin typeface="华文中宋" panose="02010600040101010101" pitchFamily="2" charset="-122"/>
                <a:ea typeface="华文中宋" panose="02010600040101010101" pitchFamily="2" charset="-122"/>
              </a:rPr>
              <a:t>人大代表的职权：表决权，审议权，提案权，质询权。</a:t>
            </a:r>
            <a:endParaRPr lang="en-US" altLang="zh-CN" sz="2400" dirty="0">
              <a:solidFill>
                <a:prstClr val="black"/>
              </a:solidFill>
              <a:latin typeface="华文中宋" panose="02010600040101010101" pitchFamily="2" charset="-122"/>
              <a:ea typeface="华文中宋" panose="02010600040101010101" pitchFamily="2" charset="-122"/>
            </a:endParaRPr>
          </a:p>
        </p:txBody>
      </p:sp>
    </p:spTree>
    <p:extLst>
      <p:ext uri="{BB962C8B-B14F-4D97-AF65-F5344CB8AC3E}">
        <p14:creationId xmlns="" xmlns:p14="http://schemas.microsoft.com/office/powerpoint/2010/main" val="2764028151"/>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fill="hold"/>
                                        <p:tgtEl>
                                          <p:spTgt spid="23"/>
                                        </p:tgtEl>
                                        <p:attrNameLst>
                                          <p:attrName>ppt_x</p:attrName>
                                        </p:attrNameLst>
                                      </p:cBhvr>
                                      <p:tavLst>
                                        <p:tav tm="0">
                                          <p:val>
                                            <p:strVal val="#ppt_x"/>
                                          </p:val>
                                        </p:tav>
                                        <p:tav tm="100000">
                                          <p:val>
                                            <p:strVal val="#ppt_x"/>
                                          </p:val>
                                        </p:tav>
                                      </p:tavLst>
                                    </p:anim>
                                    <p:anim calcmode="lin" valueType="num">
                                      <p:cBhvr additive="base">
                                        <p:cTn id="21"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1000"/>
                                        <p:tgtEl>
                                          <p:spTgt spid="21"/>
                                        </p:tgtEl>
                                      </p:cBhvr>
                                    </p:animEffect>
                                    <p:anim calcmode="lin" valueType="num">
                                      <p:cBhvr>
                                        <p:cTn id="27" dur="1000" fill="hold"/>
                                        <p:tgtEl>
                                          <p:spTgt spid="21"/>
                                        </p:tgtEl>
                                        <p:attrNameLst>
                                          <p:attrName>ppt_x</p:attrName>
                                        </p:attrNameLst>
                                      </p:cBhvr>
                                      <p:tavLst>
                                        <p:tav tm="0">
                                          <p:val>
                                            <p:strVal val="#ppt_x"/>
                                          </p:val>
                                        </p:tav>
                                        <p:tav tm="100000">
                                          <p:val>
                                            <p:strVal val="#ppt_x"/>
                                          </p:val>
                                        </p:tav>
                                      </p:tavLst>
                                    </p:anim>
                                    <p:anim calcmode="lin" valueType="num">
                                      <p:cBhvr>
                                        <p:cTn id="2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additive="base">
                                        <p:cTn id="33" dur="500" fill="hold"/>
                                        <p:tgtEl>
                                          <p:spTgt spid="31"/>
                                        </p:tgtEl>
                                        <p:attrNameLst>
                                          <p:attrName>ppt_x</p:attrName>
                                        </p:attrNameLst>
                                      </p:cBhvr>
                                      <p:tavLst>
                                        <p:tav tm="0">
                                          <p:val>
                                            <p:strVal val="#ppt_x"/>
                                          </p:val>
                                        </p:tav>
                                        <p:tav tm="100000">
                                          <p:val>
                                            <p:strVal val="#ppt_x"/>
                                          </p:val>
                                        </p:tav>
                                      </p:tavLst>
                                    </p:anim>
                                    <p:anim calcmode="lin" valueType="num">
                                      <p:cBhvr additive="base">
                                        <p:cTn id="34"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1000"/>
                                        <p:tgtEl>
                                          <p:spTgt spid="32"/>
                                        </p:tgtEl>
                                      </p:cBhvr>
                                    </p:animEffect>
                                    <p:anim calcmode="lin" valueType="num">
                                      <p:cBhvr>
                                        <p:cTn id="40" dur="1000" fill="hold"/>
                                        <p:tgtEl>
                                          <p:spTgt spid="32"/>
                                        </p:tgtEl>
                                        <p:attrNameLst>
                                          <p:attrName>ppt_x</p:attrName>
                                        </p:attrNameLst>
                                      </p:cBhvr>
                                      <p:tavLst>
                                        <p:tav tm="0">
                                          <p:val>
                                            <p:strVal val="#ppt_x"/>
                                          </p:val>
                                        </p:tav>
                                        <p:tav tm="100000">
                                          <p:val>
                                            <p:strVal val="#ppt_x"/>
                                          </p:val>
                                        </p:tav>
                                      </p:tavLst>
                                    </p:anim>
                                    <p:anim calcmode="lin" valueType="num">
                                      <p:cBhvr>
                                        <p:cTn id="41"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p:bldP spid="21" grpId="0" animBg="1"/>
      <p:bldP spid="23" grpId="0"/>
      <p:bldP spid="31" grpId="0"/>
      <p:bldP spid="3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85720" y="214290"/>
            <a:ext cx="8659950" cy="830997"/>
          </a:xfrm>
          <a:prstGeom prst="rect">
            <a:avLst/>
          </a:prstGeom>
          <a:noFill/>
        </p:spPr>
        <p:txBody>
          <a:bodyPr wrap="square" rtlCol="0">
            <a:spAutoFit/>
          </a:bodyPr>
          <a:lstStyle/>
          <a:p>
            <a:pPr lvl="0">
              <a:defRPr/>
            </a:pPr>
            <a:r>
              <a:rPr lang="en-US" altLang="zh-CN" sz="2400" dirty="0">
                <a:solidFill>
                  <a:prstClr val="black"/>
                </a:solidFill>
                <a:latin typeface="华文中宋" panose="02010600040101010101" pitchFamily="2" charset="-122"/>
                <a:ea typeface="华文中宋" panose="02010600040101010101" pitchFamily="2" charset="-122"/>
              </a:rPr>
              <a:t>7.</a:t>
            </a:r>
            <a:r>
              <a:rPr lang="zh-CN" altLang="zh-CN" sz="2400" dirty="0">
                <a:solidFill>
                  <a:prstClr val="black"/>
                </a:solidFill>
                <a:latin typeface="华文中宋" panose="02010600040101010101" pitchFamily="2" charset="-122"/>
                <a:ea typeface="华文中宋" panose="02010600040101010101" pitchFamily="2" charset="-122"/>
              </a:rPr>
              <a:t>中国人民政治协商会议</a:t>
            </a:r>
            <a:r>
              <a:rPr lang="zh-CN" altLang="en-US" sz="2400" dirty="0">
                <a:solidFill>
                  <a:prstClr val="black"/>
                </a:solidFill>
                <a:latin typeface="华文中宋" panose="02010600040101010101" pitchFamily="2" charset="-122"/>
                <a:ea typeface="华文中宋" panose="02010600040101010101" pitchFamily="2" charset="-122"/>
              </a:rPr>
              <a:t>遵循长期共存、</a:t>
            </a:r>
            <a:r>
              <a:rPr lang="zh-CN" altLang="zh-CN" sz="2400" dirty="0">
                <a:solidFill>
                  <a:prstClr val="black"/>
                </a:solidFill>
                <a:latin typeface="华文中宋" panose="02010600040101010101" pitchFamily="2" charset="-122"/>
                <a:ea typeface="华文中宋" panose="02010600040101010101" pitchFamily="2" charset="-122"/>
              </a:rPr>
              <a:t>互相监督、肝胆相照、荣辱与共</a:t>
            </a:r>
            <a:r>
              <a:rPr lang="zh-CN" altLang="en-US" sz="2400" dirty="0">
                <a:solidFill>
                  <a:prstClr val="black"/>
                </a:solidFill>
                <a:latin typeface="华文中宋" panose="02010600040101010101" pitchFamily="2" charset="-122"/>
                <a:ea typeface="华文中宋" panose="02010600040101010101" pitchFamily="2" charset="-122"/>
              </a:rPr>
              <a:t>的基本方针</a:t>
            </a:r>
            <a:r>
              <a:rPr lang="zh-CN" altLang="zh-CN" sz="2400" dirty="0">
                <a:solidFill>
                  <a:prstClr val="black"/>
                </a:solidFill>
                <a:latin typeface="华文中宋" panose="02010600040101010101" pitchFamily="2" charset="-122"/>
                <a:ea typeface="华文中宋" panose="02010600040101010101" pitchFamily="2" charset="-122"/>
              </a:rPr>
              <a:t>。</a:t>
            </a:r>
            <a:endParaRPr lang="zh-CN" altLang="en-US" sz="2400" dirty="0">
              <a:solidFill>
                <a:prstClr val="black"/>
              </a:solidFill>
              <a:latin typeface="华文中宋" panose="02010600040101010101" pitchFamily="2" charset="-122"/>
              <a:ea typeface="华文中宋" panose="02010600040101010101" pitchFamily="2" charset="-122"/>
            </a:endParaRPr>
          </a:p>
        </p:txBody>
      </p:sp>
      <p:sp>
        <p:nvSpPr>
          <p:cNvPr id="3" name="文本框 2"/>
          <p:cNvSpPr txBox="1"/>
          <p:nvPr/>
        </p:nvSpPr>
        <p:spPr>
          <a:xfrm>
            <a:off x="241569" y="1208112"/>
            <a:ext cx="8616711" cy="1200329"/>
          </a:xfrm>
          <a:prstGeom prst="rect">
            <a:avLst/>
          </a:prstGeom>
          <a:solidFill>
            <a:schemeClr val="accent4">
              <a:lumMod val="40000"/>
              <a:lumOff val="60000"/>
            </a:schemeClr>
          </a:solid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r>
              <a:rPr lang="zh-CN" altLang="en-US" sz="2400" dirty="0">
                <a:latin typeface="华文中宋" panose="02010600040101010101" pitchFamily="2" charset="-122"/>
                <a:ea typeface="华文中宋" panose="02010600040101010101" pitchFamily="2" charset="-122"/>
              </a:rPr>
              <a:t>正确说法：</a:t>
            </a:r>
            <a:r>
              <a:rPr lang="zh-CN" altLang="en-US" sz="2400" dirty="0">
                <a:solidFill>
                  <a:prstClr val="black"/>
                </a:solidFill>
                <a:latin typeface="华文中宋" panose="02010600040101010101" pitchFamily="2" charset="-122"/>
                <a:ea typeface="华文中宋" panose="02010600040101010101" pitchFamily="2" charset="-122"/>
              </a:rPr>
              <a:t>中国共产党领导的多党合作和政治协商</a:t>
            </a:r>
            <a:r>
              <a:rPr lang="zh-CN" altLang="en-US" sz="2400" b="1" dirty="0">
                <a:solidFill>
                  <a:srgbClr val="FF0000"/>
                </a:solidFill>
                <a:latin typeface="华文中宋" panose="02010600040101010101" pitchFamily="2" charset="-122"/>
                <a:ea typeface="华文中宋" panose="02010600040101010101" pitchFamily="2" charset="-122"/>
              </a:rPr>
              <a:t>制度</a:t>
            </a:r>
            <a:r>
              <a:rPr lang="zh-CN" altLang="en-US" sz="2400" dirty="0">
                <a:solidFill>
                  <a:prstClr val="black"/>
                </a:solidFill>
                <a:latin typeface="华文中宋" panose="02010600040101010101" pitchFamily="2" charset="-122"/>
                <a:ea typeface="华文中宋" panose="02010600040101010101" pitchFamily="2" charset="-122"/>
              </a:rPr>
              <a:t>遵循</a:t>
            </a:r>
            <a:r>
              <a:rPr lang="zh-CN" altLang="zh-CN" sz="2400" dirty="0">
                <a:solidFill>
                  <a:prstClr val="black"/>
                </a:solidFill>
                <a:latin typeface="华文中宋" panose="02010600040101010101" pitchFamily="2" charset="-122"/>
                <a:ea typeface="华文中宋" panose="02010600040101010101" pitchFamily="2" charset="-122"/>
              </a:rPr>
              <a:t>长期共存、互相监督、肝胆相照、荣辱与共</a:t>
            </a:r>
            <a:r>
              <a:rPr lang="zh-CN" altLang="en-US" sz="2400" dirty="0">
                <a:solidFill>
                  <a:prstClr val="black"/>
                </a:solidFill>
                <a:latin typeface="华文中宋" panose="02010600040101010101" pitchFamily="2" charset="-122"/>
                <a:ea typeface="华文中宋" panose="02010600040101010101" pitchFamily="2" charset="-122"/>
              </a:rPr>
              <a:t>的基本方针</a:t>
            </a:r>
            <a:r>
              <a:rPr lang="zh-CN" altLang="zh-CN" sz="2400" dirty="0">
                <a:solidFill>
                  <a:prstClr val="black"/>
                </a:solidFill>
                <a:latin typeface="华文中宋" panose="02010600040101010101" pitchFamily="2" charset="-122"/>
                <a:ea typeface="华文中宋" panose="02010600040101010101" pitchFamily="2" charset="-122"/>
              </a:rPr>
              <a:t>。</a:t>
            </a:r>
            <a:r>
              <a:rPr lang="en-US" altLang="zh-CN" sz="2400" dirty="0">
                <a:solidFill>
                  <a:prstClr val="black"/>
                </a:solidFill>
                <a:latin typeface="华文中宋" panose="02010600040101010101" pitchFamily="2" charset="-122"/>
                <a:ea typeface="华文中宋" panose="02010600040101010101" pitchFamily="2" charset="-122"/>
              </a:rPr>
              <a:t>  </a:t>
            </a:r>
            <a:r>
              <a:rPr lang="zh-CN" altLang="en-US" sz="2400" dirty="0">
                <a:solidFill>
                  <a:prstClr val="black"/>
                </a:solidFill>
                <a:latin typeface="华文中宋" panose="02010600040101010101" pitchFamily="2" charset="-122"/>
                <a:ea typeface="华文中宋" panose="02010600040101010101" pitchFamily="2" charset="-122"/>
              </a:rPr>
              <a:t>中国人民政治协商</a:t>
            </a:r>
            <a:r>
              <a:rPr lang="zh-CN" altLang="en-US" sz="2400" b="1" dirty="0">
                <a:solidFill>
                  <a:srgbClr val="FF0000"/>
                </a:solidFill>
                <a:latin typeface="华文中宋" panose="02010600040101010101" pitchFamily="2" charset="-122"/>
                <a:ea typeface="华文中宋" panose="02010600040101010101" pitchFamily="2" charset="-122"/>
              </a:rPr>
              <a:t>会议</a:t>
            </a:r>
            <a:r>
              <a:rPr lang="zh-CN" altLang="en-US" sz="2400" dirty="0">
                <a:solidFill>
                  <a:prstClr val="black"/>
                </a:solidFill>
                <a:latin typeface="华文中宋" panose="02010600040101010101" pitchFamily="2" charset="-122"/>
                <a:ea typeface="华文中宋" panose="02010600040101010101" pitchFamily="2" charset="-122"/>
              </a:rPr>
              <a:t>的</a:t>
            </a:r>
            <a:r>
              <a:rPr lang="zh-CN" altLang="en-US" sz="2400" b="1" dirty="0">
                <a:solidFill>
                  <a:srgbClr val="FF0000"/>
                </a:solidFill>
                <a:latin typeface="华文中宋" panose="02010600040101010101" pitchFamily="2" charset="-122"/>
                <a:ea typeface="华文中宋" panose="02010600040101010101" pitchFamily="2" charset="-122"/>
              </a:rPr>
              <a:t>主题</a:t>
            </a:r>
            <a:r>
              <a:rPr lang="zh-CN" altLang="en-US" sz="2400" dirty="0">
                <a:solidFill>
                  <a:prstClr val="black"/>
                </a:solidFill>
                <a:latin typeface="华文中宋" panose="02010600040101010101" pitchFamily="2" charset="-122"/>
                <a:ea typeface="华文中宋" panose="02010600040101010101" pitchFamily="2" charset="-122"/>
              </a:rPr>
              <a:t>是</a:t>
            </a:r>
            <a:r>
              <a:rPr lang="zh-CN" altLang="en-US" sz="2400" b="1" dirty="0">
                <a:solidFill>
                  <a:srgbClr val="FF0000"/>
                </a:solidFill>
                <a:latin typeface="华文中宋" panose="02010600040101010101" pitchFamily="2" charset="-122"/>
                <a:ea typeface="华文中宋" panose="02010600040101010101" pitchFamily="2" charset="-122"/>
              </a:rPr>
              <a:t>团结与民主</a:t>
            </a:r>
            <a:r>
              <a:rPr lang="zh-CN" altLang="en-US" sz="2400" dirty="0">
                <a:solidFill>
                  <a:prstClr val="black"/>
                </a:solidFill>
                <a:latin typeface="华文中宋" panose="02010600040101010101" pitchFamily="2" charset="-122"/>
                <a:ea typeface="华文中宋" panose="02010600040101010101" pitchFamily="2" charset="-122"/>
              </a:rPr>
              <a:t>。</a:t>
            </a:r>
            <a:endParaRPr lang="zh-CN" altLang="zh-CN" sz="2400" dirty="0">
              <a:solidFill>
                <a:prstClr val="black"/>
              </a:solidFill>
              <a:latin typeface="华文中宋" panose="02010600040101010101" pitchFamily="2" charset="-122"/>
              <a:ea typeface="华文中宋" panose="02010600040101010101" pitchFamily="2" charset="-122"/>
            </a:endParaRPr>
          </a:p>
        </p:txBody>
      </p:sp>
      <p:sp>
        <p:nvSpPr>
          <p:cNvPr id="19" name="文本框 18"/>
          <p:cNvSpPr txBox="1"/>
          <p:nvPr/>
        </p:nvSpPr>
        <p:spPr>
          <a:xfrm>
            <a:off x="8146473" y="428604"/>
            <a:ext cx="997527"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rPr>
              <a:t>×</a:t>
            </a:r>
            <a:endParaRPr kumimoji="0" lang="zh-CN" altLang="en-US"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endParaRPr>
          </a:p>
        </p:txBody>
      </p:sp>
      <p:sp>
        <p:nvSpPr>
          <p:cNvPr id="20" name="文本框 19"/>
          <p:cNvSpPr txBox="1"/>
          <p:nvPr/>
        </p:nvSpPr>
        <p:spPr>
          <a:xfrm>
            <a:off x="274894" y="2337275"/>
            <a:ext cx="8098798" cy="830997"/>
          </a:xfrm>
          <a:prstGeom prst="rect">
            <a:avLst/>
          </a:prstGeom>
          <a:noFill/>
        </p:spPr>
        <p:txBody>
          <a:bodyPr wrap="square" rtlCol="0">
            <a:spAutoFit/>
          </a:bodyPr>
          <a:lstStyle/>
          <a:p>
            <a:pPr lvl="0">
              <a:defRPr/>
            </a:pPr>
            <a:r>
              <a:rPr kumimoji="0" lang="en-US" altLang="zh-CN"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8.</a:t>
            </a:r>
            <a:r>
              <a:rPr kumimoji="0" lang="zh-CN" altLang="en-US"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 </a:t>
            </a:r>
            <a:r>
              <a:rPr lang="zh-CN" altLang="en-US" sz="2400" dirty="0">
                <a:solidFill>
                  <a:prstClr val="black"/>
                </a:solidFill>
                <a:latin typeface="华文中宋" panose="02010600040101010101" pitchFamily="2" charset="-122"/>
                <a:ea typeface="华文中宋" panose="02010600040101010101" pitchFamily="2" charset="-122"/>
              </a:rPr>
              <a:t>中国人民政治协商会议，简称人民政协，是</a:t>
            </a:r>
            <a:r>
              <a:rPr lang="zh-CN" altLang="zh-CN" sz="2400" dirty="0">
                <a:solidFill>
                  <a:prstClr val="black"/>
                </a:solidFill>
                <a:latin typeface="华文中宋" panose="02010600040101010101" pitchFamily="2" charset="-122"/>
                <a:ea typeface="华文中宋" panose="02010600040101010101" pitchFamily="2" charset="-122"/>
              </a:rPr>
              <a:t>中国共产党领导的多党合作和政治协商的重要</a:t>
            </a:r>
            <a:r>
              <a:rPr lang="zh-CN" altLang="en-US" sz="2400" dirty="0">
                <a:solidFill>
                  <a:prstClr val="black"/>
                </a:solidFill>
                <a:latin typeface="华文中宋" panose="02010600040101010101" pitchFamily="2" charset="-122"/>
                <a:ea typeface="华文中宋" panose="02010600040101010101" pitchFamily="2" charset="-122"/>
              </a:rPr>
              <a:t>国家机关</a:t>
            </a:r>
            <a:r>
              <a:rPr kumimoji="0" lang="zh-CN" altLang="en-US"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a:t>
            </a:r>
          </a:p>
        </p:txBody>
      </p:sp>
      <p:sp>
        <p:nvSpPr>
          <p:cNvPr id="21" name="文本框 20"/>
          <p:cNvSpPr txBox="1"/>
          <p:nvPr/>
        </p:nvSpPr>
        <p:spPr>
          <a:xfrm>
            <a:off x="241569" y="3202252"/>
            <a:ext cx="8667820" cy="1200329"/>
          </a:xfrm>
          <a:prstGeom prst="rect">
            <a:avLst/>
          </a:prstGeom>
          <a:solidFill>
            <a:schemeClr val="accent4">
              <a:lumMod val="40000"/>
              <a:lumOff val="60000"/>
            </a:schemeClr>
          </a:solid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r>
              <a:rPr lang="zh-CN" altLang="en-US" sz="2400" dirty="0">
                <a:latin typeface="华文中宋" panose="02010600040101010101" pitchFamily="2" charset="-122"/>
                <a:ea typeface="华文中宋" panose="02010600040101010101" pitchFamily="2" charset="-122"/>
              </a:rPr>
              <a:t>正确说法：</a:t>
            </a:r>
            <a:r>
              <a:rPr lang="zh-CN" altLang="en-US" sz="2400" dirty="0">
                <a:solidFill>
                  <a:prstClr val="black"/>
                </a:solidFill>
                <a:latin typeface="华文中宋" panose="02010600040101010101" pitchFamily="2" charset="-122"/>
                <a:ea typeface="华文中宋" panose="02010600040101010101" pitchFamily="2" charset="-122"/>
              </a:rPr>
              <a:t>人民政协</a:t>
            </a:r>
            <a:r>
              <a:rPr lang="zh-CN" altLang="zh-CN" sz="2400" dirty="0">
                <a:solidFill>
                  <a:prstClr val="black"/>
                </a:solidFill>
                <a:latin typeface="华文中宋" panose="02010600040101010101" pitchFamily="2" charset="-122"/>
                <a:ea typeface="华文中宋" panose="02010600040101010101" pitchFamily="2" charset="-122"/>
              </a:rPr>
              <a:t>是中国共产党领导的多党合作和政治协商的</a:t>
            </a:r>
            <a:r>
              <a:rPr lang="zh-CN" altLang="zh-CN" sz="2400" dirty="0">
                <a:solidFill>
                  <a:srgbClr val="FF0000"/>
                </a:solidFill>
                <a:latin typeface="华文中宋" panose="02010600040101010101" pitchFamily="2" charset="-122"/>
                <a:ea typeface="华文中宋" panose="02010600040101010101" pitchFamily="2" charset="-122"/>
              </a:rPr>
              <a:t>重要机构</a:t>
            </a:r>
            <a:r>
              <a:rPr lang="zh-CN" altLang="zh-CN" sz="2400" dirty="0">
                <a:solidFill>
                  <a:prstClr val="black"/>
                </a:solidFill>
                <a:latin typeface="华文中宋" panose="02010600040101010101" pitchFamily="2" charset="-122"/>
                <a:ea typeface="华文中宋" panose="02010600040101010101" pitchFamily="2" charset="-122"/>
              </a:rPr>
              <a:t>，是</a:t>
            </a:r>
            <a:r>
              <a:rPr lang="zh-CN" altLang="zh-CN" sz="2400" b="1" dirty="0">
                <a:solidFill>
                  <a:srgbClr val="FF0000"/>
                </a:solidFill>
                <a:latin typeface="华文中宋" panose="02010600040101010101" pitchFamily="2" charset="-122"/>
                <a:ea typeface="华文中宋" panose="02010600040101010101" pitchFamily="2" charset="-122"/>
              </a:rPr>
              <a:t>中国人民爱国统一战线组织</a:t>
            </a:r>
            <a:r>
              <a:rPr lang="zh-CN" altLang="zh-CN" sz="2400" dirty="0">
                <a:solidFill>
                  <a:prstClr val="black"/>
                </a:solidFill>
                <a:latin typeface="华文中宋" panose="02010600040101010101" pitchFamily="2" charset="-122"/>
                <a:ea typeface="华文中宋" panose="02010600040101010101" pitchFamily="2" charset="-122"/>
              </a:rPr>
              <a:t>。</a:t>
            </a:r>
            <a:r>
              <a:rPr lang="zh-CN" altLang="zh-CN" sz="2400" b="1" dirty="0">
                <a:solidFill>
                  <a:prstClr val="black"/>
                </a:solidFill>
                <a:latin typeface="华文中宋" panose="02010600040101010101" pitchFamily="2" charset="-122"/>
                <a:ea typeface="华文中宋" panose="02010600040101010101" pitchFamily="2" charset="-122"/>
              </a:rPr>
              <a:t>（≠国家机构，≠民主党派联盟）</a:t>
            </a:r>
          </a:p>
        </p:txBody>
      </p:sp>
      <p:sp>
        <p:nvSpPr>
          <p:cNvPr id="23" name="文本框 22"/>
          <p:cNvSpPr txBox="1"/>
          <p:nvPr/>
        </p:nvSpPr>
        <p:spPr>
          <a:xfrm>
            <a:off x="8001024" y="2214554"/>
            <a:ext cx="997527"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rPr>
              <a:t>×</a:t>
            </a:r>
            <a:endParaRPr kumimoji="0" lang="zh-CN" altLang="en-US"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endParaRPr>
          </a:p>
        </p:txBody>
      </p:sp>
      <p:sp>
        <p:nvSpPr>
          <p:cNvPr id="30" name="文本框 29"/>
          <p:cNvSpPr txBox="1"/>
          <p:nvPr/>
        </p:nvSpPr>
        <p:spPr>
          <a:xfrm>
            <a:off x="274893" y="4374010"/>
            <a:ext cx="8098799" cy="830997"/>
          </a:xfrm>
          <a:prstGeom prst="rect">
            <a:avLst/>
          </a:prstGeom>
          <a:noFill/>
        </p:spPr>
        <p:txBody>
          <a:bodyPr wrap="square" rtlCol="0">
            <a:spAutoFit/>
          </a:bodyPr>
          <a:lstStyle/>
          <a:p>
            <a:pPr>
              <a:defRPr/>
            </a:pPr>
            <a:r>
              <a:rPr kumimoji="0" lang="en-US" altLang="zh-CN"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9</a:t>
            </a:r>
            <a:r>
              <a:rPr lang="en-US" altLang="zh-CN" sz="2400" dirty="0">
                <a:solidFill>
                  <a:prstClr val="black"/>
                </a:solidFill>
                <a:latin typeface="华文中宋" panose="02010600040101010101" pitchFamily="2" charset="-122"/>
                <a:ea typeface="华文中宋" panose="02010600040101010101" pitchFamily="2" charset="-122"/>
              </a:rPr>
              <a:t>.</a:t>
            </a:r>
            <a:r>
              <a:rPr lang="zh-CN" altLang="zh-CN" sz="2400" dirty="0">
                <a:solidFill>
                  <a:prstClr val="black"/>
                </a:solidFill>
                <a:latin typeface="华文中宋" panose="02010600040101010101" pitchFamily="2" charset="-122"/>
                <a:ea typeface="华文中宋" panose="02010600040101010101" pitchFamily="2" charset="-122"/>
              </a:rPr>
              <a:t>民族区域自治制度</a:t>
            </a:r>
            <a:r>
              <a:rPr lang="zh-CN" altLang="en-US" sz="2400" dirty="0">
                <a:solidFill>
                  <a:prstClr val="black"/>
                </a:solidFill>
                <a:latin typeface="华文中宋" panose="02010600040101010101" pitchFamily="2" charset="-122"/>
                <a:ea typeface="华文中宋" panose="02010600040101010101" pitchFamily="2" charset="-122"/>
              </a:rPr>
              <a:t>实施的重要原因是因为我国是统一的</a:t>
            </a:r>
            <a:r>
              <a:rPr lang="zh-CN" altLang="zh-CN" sz="2400" dirty="0">
                <a:solidFill>
                  <a:prstClr val="black"/>
                </a:solidFill>
                <a:latin typeface="华文中宋" panose="02010600040101010101" pitchFamily="2" charset="-122"/>
                <a:ea typeface="华文中宋" panose="02010600040101010101" pitchFamily="2" charset="-122"/>
              </a:rPr>
              <a:t>多民族国家，确立了平等团结</a:t>
            </a:r>
            <a:r>
              <a:rPr lang="zh-CN" altLang="en-US" sz="2400" dirty="0">
                <a:solidFill>
                  <a:prstClr val="black"/>
                </a:solidFill>
                <a:latin typeface="华文中宋" panose="02010600040101010101" pitchFamily="2" charset="-122"/>
                <a:ea typeface="华文中宋" panose="02010600040101010101" pitchFamily="2" charset="-122"/>
              </a:rPr>
              <a:t>共同繁荣</a:t>
            </a:r>
            <a:r>
              <a:rPr lang="zh-CN" altLang="zh-CN" sz="2400" dirty="0">
                <a:solidFill>
                  <a:prstClr val="black"/>
                </a:solidFill>
                <a:latin typeface="华文中宋" panose="02010600040101010101" pitchFamily="2" charset="-122"/>
                <a:ea typeface="华文中宋" panose="02010600040101010101" pitchFamily="2" charset="-122"/>
              </a:rPr>
              <a:t>的社会主义民族关系。</a:t>
            </a:r>
            <a:endParaRPr lang="zh-CN" altLang="en-US" sz="2400" dirty="0">
              <a:solidFill>
                <a:prstClr val="black"/>
              </a:solidFill>
              <a:latin typeface="华文中宋" panose="02010600040101010101" pitchFamily="2" charset="-122"/>
              <a:ea typeface="华文中宋" panose="02010600040101010101" pitchFamily="2" charset="-122"/>
            </a:endParaRPr>
          </a:p>
        </p:txBody>
      </p:sp>
      <p:sp>
        <p:nvSpPr>
          <p:cNvPr id="32" name="文本框 31"/>
          <p:cNvSpPr txBox="1"/>
          <p:nvPr/>
        </p:nvSpPr>
        <p:spPr>
          <a:xfrm>
            <a:off x="251291" y="5289424"/>
            <a:ext cx="8658098" cy="830997"/>
          </a:xfrm>
          <a:prstGeom prst="rect">
            <a:avLst/>
          </a:prstGeom>
          <a:solidFill>
            <a:schemeClr val="accent4">
              <a:lumMod val="40000"/>
              <a:lumOff val="60000"/>
            </a:schemeClr>
          </a:solid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r>
              <a:rPr lang="zh-CN" altLang="en-US" sz="2400" dirty="0">
                <a:latin typeface="华文中宋" panose="02010600040101010101" pitchFamily="2" charset="-122"/>
                <a:ea typeface="华文中宋" panose="02010600040101010101" pitchFamily="2" charset="-122"/>
              </a:rPr>
              <a:t>正确说法：</a:t>
            </a:r>
            <a:r>
              <a:rPr lang="zh-CN" altLang="zh-CN" sz="2400" b="1" dirty="0">
                <a:latin typeface="华文中宋" panose="02010600040101010101" pitchFamily="2" charset="-122"/>
                <a:ea typeface="华文中宋" panose="02010600040101010101" pitchFamily="2" charset="-122"/>
              </a:rPr>
              <a:t>平等团结互助和谐</a:t>
            </a:r>
            <a:r>
              <a:rPr lang="zh-CN" altLang="en-US" sz="2400" dirty="0">
                <a:latin typeface="华文中宋" panose="02010600040101010101" pitchFamily="2" charset="-122"/>
                <a:ea typeface="华文中宋" panose="02010600040101010101" pitchFamily="2" charset="-122"/>
              </a:rPr>
              <a:t>是</a:t>
            </a:r>
            <a:r>
              <a:rPr lang="zh-CN" altLang="zh-CN" sz="2400" dirty="0">
                <a:latin typeface="华文中宋" panose="02010600040101010101" pitchFamily="2" charset="-122"/>
                <a:ea typeface="华文中宋" panose="02010600040101010101" pitchFamily="2" charset="-122"/>
              </a:rPr>
              <a:t>社会主义民族</a:t>
            </a:r>
            <a:r>
              <a:rPr lang="zh-CN" altLang="zh-CN" sz="2400" b="1" dirty="0">
                <a:latin typeface="华文中宋" panose="02010600040101010101" pitchFamily="2" charset="-122"/>
                <a:ea typeface="华文中宋" panose="02010600040101010101" pitchFamily="2" charset="-122"/>
              </a:rPr>
              <a:t>关系</a:t>
            </a:r>
            <a:r>
              <a:rPr lang="zh-CN" altLang="en-US" sz="2400" dirty="0">
                <a:latin typeface="华文中宋" panose="02010600040101010101" pitchFamily="2" charset="-122"/>
                <a:ea typeface="华文中宋" panose="02010600040101010101" pitchFamily="2" charset="-122"/>
              </a:rPr>
              <a:t>，</a:t>
            </a:r>
            <a:r>
              <a:rPr lang="zh-CN" altLang="zh-CN" sz="2400" b="1" dirty="0">
                <a:latin typeface="华文中宋" panose="02010600040101010101" pitchFamily="2" charset="-122"/>
                <a:ea typeface="华文中宋" panose="02010600040101010101" pitchFamily="2" charset="-122"/>
              </a:rPr>
              <a:t>平等团结共同繁荣</a:t>
            </a:r>
            <a:r>
              <a:rPr lang="zh-CN" altLang="zh-CN" sz="2400" dirty="0">
                <a:latin typeface="华文中宋" panose="02010600040101010101" pitchFamily="2" charset="-122"/>
                <a:ea typeface="华文中宋" panose="02010600040101010101" pitchFamily="2" charset="-122"/>
              </a:rPr>
              <a:t>是处理民族关系的</a:t>
            </a:r>
            <a:r>
              <a:rPr lang="zh-CN" altLang="zh-CN" sz="2400" b="1" dirty="0">
                <a:latin typeface="华文中宋" panose="02010600040101010101" pitchFamily="2" charset="-122"/>
                <a:ea typeface="华文中宋" panose="02010600040101010101" pitchFamily="2" charset="-122"/>
              </a:rPr>
              <a:t>原则</a:t>
            </a:r>
            <a:r>
              <a:rPr lang="zh-CN" altLang="en-US" sz="2400" dirty="0">
                <a:latin typeface="华文中宋" panose="02010600040101010101" pitchFamily="2" charset="-122"/>
                <a:ea typeface="华文中宋" panose="02010600040101010101" pitchFamily="2" charset="-122"/>
              </a:rPr>
              <a:t>。</a:t>
            </a:r>
            <a:endParaRPr lang="zh-CN" altLang="zh-CN" sz="2400" dirty="0">
              <a:latin typeface="华文中宋" panose="02010600040101010101" pitchFamily="2" charset="-122"/>
              <a:ea typeface="华文中宋" panose="02010600040101010101" pitchFamily="2" charset="-122"/>
            </a:endParaRPr>
          </a:p>
        </p:txBody>
      </p:sp>
      <p:sp>
        <p:nvSpPr>
          <p:cNvPr id="25" name="文本框 24"/>
          <p:cNvSpPr txBox="1"/>
          <p:nvPr/>
        </p:nvSpPr>
        <p:spPr>
          <a:xfrm>
            <a:off x="8034456" y="4164487"/>
            <a:ext cx="997527"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rPr>
              <a:t>×</a:t>
            </a:r>
            <a:endParaRPr kumimoji="0" lang="zh-CN" altLang="en-US"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endParaRPr>
          </a:p>
        </p:txBody>
      </p:sp>
    </p:spTree>
    <p:extLst>
      <p:ext uri="{BB962C8B-B14F-4D97-AF65-F5344CB8AC3E}">
        <p14:creationId xmlns="" xmlns:p14="http://schemas.microsoft.com/office/powerpoint/2010/main" val="1986204341"/>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fill="hold"/>
                                        <p:tgtEl>
                                          <p:spTgt spid="23"/>
                                        </p:tgtEl>
                                        <p:attrNameLst>
                                          <p:attrName>ppt_x</p:attrName>
                                        </p:attrNameLst>
                                      </p:cBhvr>
                                      <p:tavLst>
                                        <p:tav tm="0">
                                          <p:val>
                                            <p:strVal val="#ppt_x"/>
                                          </p:val>
                                        </p:tav>
                                        <p:tav tm="100000">
                                          <p:val>
                                            <p:strVal val="#ppt_x"/>
                                          </p:val>
                                        </p:tav>
                                      </p:tavLst>
                                    </p:anim>
                                    <p:anim calcmode="lin" valueType="num">
                                      <p:cBhvr additive="base">
                                        <p:cTn id="21"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1000"/>
                                        <p:tgtEl>
                                          <p:spTgt spid="21"/>
                                        </p:tgtEl>
                                      </p:cBhvr>
                                    </p:animEffect>
                                    <p:anim calcmode="lin" valueType="num">
                                      <p:cBhvr>
                                        <p:cTn id="27" dur="1000" fill="hold"/>
                                        <p:tgtEl>
                                          <p:spTgt spid="21"/>
                                        </p:tgtEl>
                                        <p:attrNameLst>
                                          <p:attrName>ppt_x</p:attrName>
                                        </p:attrNameLst>
                                      </p:cBhvr>
                                      <p:tavLst>
                                        <p:tav tm="0">
                                          <p:val>
                                            <p:strVal val="#ppt_x"/>
                                          </p:val>
                                        </p:tav>
                                        <p:tav tm="100000">
                                          <p:val>
                                            <p:strVal val="#ppt_x"/>
                                          </p:val>
                                        </p:tav>
                                      </p:tavLst>
                                    </p:anim>
                                    <p:anim calcmode="lin" valueType="num">
                                      <p:cBhvr>
                                        <p:cTn id="2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1000"/>
                                        <p:tgtEl>
                                          <p:spTgt spid="32"/>
                                        </p:tgtEl>
                                      </p:cBhvr>
                                    </p:animEffect>
                                    <p:anim calcmode="lin" valueType="num">
                                      <p:cBhvr>
                                        <p:cTn id="34" dur="1000" fill="hold"/>
                                        <p:tgtEl>
                                          <p:spTgt spid="32"/>
                                        </p:tgtEl>
                                        <p:attrNameLst>
                                          <p:attrName>ppt_x</p:attrName>
                                        </p:attrNameLst>
                                      </p:cBhvr>
                                      <p:tavLst>
                                        <p:tav tm="0">
                                          <p:val>
                                            <p:strVal val="#ppt_x"/>
                                          </p:val>
                                        </p:tav>
                                        <p:tav tm="100000">
                                          <p:val>
                                            <p:strVal val="#ppt_x"/>
                                          </p:val>
                                        </p:tav>
                                      </p:tavLst>
                                    </p:anim>
                                    <p:anim calcmode="lin" valueType="num">
                                      <p:cBhvr>
                                        <p:cTn id="35"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ppt_x"/>
                                          </p:val>
                                        </p:tav>
                                        <p:tav tm="100000">
                                          <p:val>
                                            <p:strVal val="#ppt_x"/>
                                          </p:val>
                                        </p:tav>
                                      </p:tavLst>
                                    </p:anim>
                                    <p:anim calcmode="lin" valueType="num">
                                      <p:cBhvr additive="base">
                                        <p:cTn id="4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p:bldP spid="21" grpId="0" animBg="1"/>
      <p:bldP spid="23" grpId="0"/>
      <p:bldP spid="32" grpId="0" animBg="1"/>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1"/>
          <p:cNvGrpSpPr/>
          <p:nvPr/>
        </p:nvGrpSpPr>
        <p:grpSpPr>
          <a:xfrm>
            <a:off x="108111" y="57858"/>
            <a:ext cx="8942945" cy="6703471"/>
            <a:chOff x="495300" y="1255576"/>
            <a:chExt cx="11201399" cy="4599215"/>
          </a:xfrm>
          <a:solidFill>
            <a:schemeClr val="bg1"/>
          </a:solidFill>
        </p:grpSpPr>
        <p:sp>
          <p:nvSpPr>
            <p:cNvPr id="13" name="矩形: 圆角 12"/>
            <p:cNvSpPr/>
            <p:nvPr/>
          </p:nvSpPr>
          <p:spPr>
            <a:xfrm>
              <a:off x="495300" y="1255576"/>
              <a:ext cx="11201397" cy="4599215"/>
            </a:xfrm>
            <a:prstGeom prst="roundRect">
              <a:avLst>
                <a:gd name="adj" fmla="val 3273"/>
              </a:avLst>
            </a:prstGeom>
            <a:grpFill/>
            <a:ln>
              <a:solidFill>
                <a:srgbClr val="1B4E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srgbClr val="FFFFFF"/>
                </a:solidFill>
                <a:effectLst/>
                <a:uLnTx/>
                <a:uFillTx/>
                <a:latin typeface="华文中宋" panose="02010600040101010101" pitchFamily="2" charset="-122"/>
                <a:ea typeface="华文中宋" panose="02010600040101010101" pitchFamily="2" charset="-122"/>
                <a:cs typeface="+mn-cs"/>
              </a:endParaRPr>
            </a:p>
          </p:txBody>
        </p:sp>
        <p:cxnSp>
          <p:nvCxnSpPr>
            <p:cNvPr id="14" name="直接连接符 13"/>
            <p:cNvCxnSpPr/>
            <p:nvPr/>
          </p:nvCxnSpPr>
          <p:spPr>
            <a:xfrm>
              <a:off x="11696699" y="1833032"/>
              <a:ext cx="0" cy="3513773"/>
            </a:xfrm>
            <a:prstGeom prst="line">
              <a:avLst/>
            </a:prstGeom>
            <a:grpFill/>
            <a:ln w="38100" cap="rnd">
              <a:solidFill>
                <a:srgbClr val="1B4E7E"/>
              </a:solidFill>
              <a:roun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495300" y="1833032"/>
              <a:ext cx="0" cy="3513773"/>
            </a:xfrm>
            <a:prstGeom prst="line">
              <a:avLst/>
            </a:prstGeom>
            <a:grpFill/>
            <a:ln w="38100" cap="rnd">
              <a:solidFill>
                <a:srgbClr val="1B4E7E"/>
              </a:solidFill>
              <a:round/>
            </a:ln>
          </p:spPr>
          <p:style>
            <a:lnRef idx="1">
              <a:schemeClr val="accent1"/>
            </a:lnRef>
            <a:fillRef idx="0">
              <a:schemeClr val="accent1"/>
            </a:fillRef>
            <a:effectRef idx="0">
              <a:schemeClr val="accent1"/>
            </a:effectRef>
            <a:fontRef idx="minor">
              <a:schemeClr val="tx1"/>
            </a:fontRef>
          </p:style>
        </p:cxnSp>
      </p:grpSp>
      <p:sp>
        <p:nvSpPr>
          <p:cNvPr id="2" name="文本框 1"/>
          <p:cNvSpPr txBox="1"/>
          <p:nvPr/>
        </p:nvSpPr>
        <p:spPr>
          <a:xfrm>
            <a:off x="192712" y="57858"/>
            <a:ext cx="8768297" cy="1200329"/>
          </a:xfrm>
          <a:prstGeom prst="rect">
            <a:avLst/>
          </a:prstGeom>
          <a:noFill/>
        </p:spPr>
        <p:txBody>
          <a:bodyPr wrap="square" rtlCol="0">
            <a:spAutoFit/>
          </a:bodyPr>
          <a:lstStyle/>
          <a:p>
            <a:pPr lvl="0">
              <a:defRPr/>
            </a:pPr>
            <a:r>
              <a:rPr lang="en-US" altLang="zh-CN" sz="2400" dirty="0">
                <a:solidFill>
                  <a:prstClr val="black"/>
                </a:solidFill>
                <a:latin typeface="华文中宋" panose="02010600040101010101" pitchFamily="2" charset="-122"/>
                <a:ea typeface="华文中宋" panose="02010600040101010101" pitchFamily="2" charset="-122"/>
              </a:rPr>
              <a:t>10.</a:t>
            </a:r>
            <a:r>
              <a:rPr lang="zh-CN" altLang="zh-CN" sz="2400" dirty="0">
                <a:solidFill>
                  <a:prstClr val="black"/>
                </a:solidFill>
                <a:latin typeface="华文中宋" panose="02010600040101010101" pitchFamily="2" charset="-122"/>
                <a:ea typeface="华文中宋" panose="02010600040101010101" pitchFamily="2" charset="-122"/>
              </a:rPr>
              <a:t>城市的居民委员会和农村的村民委员会</a:t>
            </a:r>
            <a:r>
              <a:rPr lang="zh-CN" altLang="en-US" sz="2400" dirty="0">
                <a:solidFill>
                  <a:prstClr val="black"/>
                </a:solidFill>
                <a:latin typeface="华文中宋" panose="02010600040101010101" pitchFamily="2" charset="-122"/>
                <a:ea typeface="华文中宋" panose="02010600040101010101" pitchFamily="2" charset="-122"/>
              </a:rPr>
              <a:t>作为政府机关组织，需要</a:t>
            </a:r>
            <a:r>
              <a:rPr lang="zh-CN" altLang="zh-CN" sz="2400" dirty="0">
                <a:solidFill>
                  <a:prstClr val="black"/>
                </a:solidFill>
                <a:latin typeface="华文中宋" panose="02010600040101010101" pitchFamily="2" charset="-122"/>
                <a:ea typeface="华文中宋" panose="02010600040101010101" pitchFamily="2" charset="-122"/>
              </a:rPr>
              <a:t>协助维护社会治安，向人民政府反映群众的意见、要求和提出建议。</a:t>
            </a:r>
            <a:endParaRPr lang="zh-CN" altLang="en-US" sz="2400" dirty="0">
              <a:solidFill>
                <a:prstClr val="black"/>
              </a:solidFill>
              <a:latin typeface="华文中宋" panose="02010600040101010101" pitchFamily="2" charset="-122"/>
              <a:ea typeface="华文中宋" panose="02010600040101010101" pitchFamily="2" charset="-122"/>
            </a:endParaRPr>
          </a:p>
        </p:txBody>
      </p:sp>
      <p:sp>
        <p:nvSpPr>
          <p:cNvPr id="3" name="文本框 2"/>
          <p:cNvSpPr txBox="1"/>
          <p:nvPr/>
        </p:nvSpPr>
        <p:spPr>
          <a:xfrm>
            <a:off x="284648" y="874593"/>
            <a:ext cx="7870111" cy="830997"/>
          </a:xfrm>
          <a:prstGeom prst="rect">
            <a:avLst/>
          </a:prstGeom>
          <a:solidFill>
            <a:schemeClr val="accent4">
              <a:lumMod val="40000"/>
              <a:lumOff val="60000"/>
            </a:schemeClr>
          </a:solid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r>
              <a:rPr lang="zh-CN" altLang="en-US" sz="2400" dirty="0">
                <a:latin typeface="华文中宋" panose="02010600040101010101" pitchFamily="2" charset="-122"/>
                <a:ea typeface="华文中宋" panose="02010600040101010101" pitchFamily="2" charset="-122"/>
              </a:rPr>
              <a:t>正确</a:t>
            </a:r>
            <a:r>
              <a:rPr lang="zh-CN" altLang="en-US" sz="2400" dirty="0">
                <a:solidFill>
                  <a:prstClr val="black"/>
                </a:solidFill>
                <a:latin typeface="华文中宋" panose="02010600040101010101" pitchFamily="2" charset="-122"/>
                <a:ea typeface="华文中宋" panose="02010600040101010101" pitchFamily="2" charset="-122"/>
              </a:rPr>
              <a:t>说法：</a:t>
            </a:r>
            <a:r>
              <a:rPr lang="zh-CN" altLang="zh-CN" sz="2400" dirty="0">
                <a:solidFill>
                  <a:prstClr val="black"/>
                </a:solidFill>
                <a:latin typeface="华文中宋" panose="02010600040101010101" pitchFamily="2" charset="-122"/>
                <a:ea typeface="华文中宋" panose="02010600040101010101" pitchFamily="2" charset="-122"/>
              </a:rPr>
              <a:t>城市的居民委员会和农村的村民委员会是</a:t>
            </a:r>
            <a:r>
              <a:rPr lang="zh-CN" altLang="zh-CN" sz="2400" b="1" dirty="0">
                <a:solidFill>
                  <a:srgbClr val="FF0000"/>
                </a:solidFill>
                <a:latin typeface="华文中宋" panose="02010600040101010101" pitchFamily="2" charset="-122"/>
                <a:ea typeface="华文中宋" panose="02010600040101010101" pitchFamily="2" charset="-122"/>
              </a:rPr>
              <a:t>基层群众性自治组织</a:t>
            </a:r>
            <a:r>
              <a:rPr lang="zh-CN" altLang="zh-CN" sz="2400" dirty="0">
                <a:solidFill>
                  <a:prstClr val="black"/>
                </a:solidFill>
                <a:latin typeface="华文中宋" panose="02010600040101010101" pitchFamily="2" charset="-122"/>
                <a:ea typeface="华文中宋" panose="02010600040101010101" pitchFamily="2" charset="-122"/>
              </a:rPr>
              <a:t>。</a:t>
            </a:r>
            <a:r>
              <a:rPr lang="zh-CN" altLang="zh-CN" sz="2400" b="1" dirty="0">
                <a:solidFill>
                  <a:srgbClr val="FF0000"/>
                </a:solidFill>
                <a:latin typeface="华文中宋" panose="02010600040101010101" pitchFamily="2" charset="-122"/>
                <a:ea typeface="华文中宋" panose="02010600040101010101" pitchFamily="2" charset="-122"/>
              </a:rPr>
              <a:t>【≠国家机关，≠政府机关】</a:t>
            </a:r>
          </a:p>
        </p:txBody>
      </p:sp>
      <p:sp>
        <p:nvSpPr>
          <p:cNvPr id="19" name="文本框 18"/>
          <p:cNvSpPr txBox="1"/>
          <p:nvPr/>
        </p:nvSpPr>
        <p:spPr>
          <a:xfrm>
            <a:off x="8002515" y="203567"/>
            <a:ext cx="997527"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rPr>
              <a:t>×</a:t>
            </a:r>
            <a:endParaRPr kumimoji="0" lang="zh-CN" altLang="en-US"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endParaRPr>
          </a:p>
        </p:txBody>
      </p:sp>
      <p:sp>
        <p:nvSpPr>
          <p:cNvPr id="20" name="文本框 19"/>
          <p:cNvSpPr txBox="1"/>
          <p:nvPr/>
        </p:nvSpPr>
        <p:spPr>
          <a:xfrm>
            <a:off x="242953" y="1712800"/>
            <a:ext cx="8098798" cy="830997"/>
          </a:xfrm>
          <a:prstGeom prst="rect">
            <a:avLst/>
          </a:prstGeom>
          <a:noFill/>
        </p:spPr>
        <p:txBody>
          <a:bodyPr wrap="square" rtlCol="0">
            <a:spAutoFit/>
          </a:bodyPr>
          <a:lstStyle/>
          <a:p>
            <a:pPr>
              <a:defRPr/>
            </a:pPr>
            <a:r>
              <a:rPr kumimoji="0" lang="en-US" altLang="zh-CN"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11.</a:t>
            </a:r>
            <a:r>
              <a:rPr kumimoji="0" lang="zh-CN" altLang="en-US"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 </a:t>
            </a:r>
            <a:r>
              <a:rPr lang="zh-CN" altLang="en-US" sz="2400" dirty="0">
                <a:solidFill>
                  <a:prstClr val="black"/>
                </a:solidFill>
                <a:latin typeface="华文中宋" panose="02010600040101010101" pitchFamily="2" charset="-122"/>
                <a:ea typeface="华文中宋" panose="02010600040101010101" pitchFamily="2" charset="-122"/>
              </a:rPr>
              <a:t>人民代表大会作为最高国家权力机关，</a:t>
            </a:r>
            <a:r>
              <a:rPr lang="zh-CN" altLang="zh-CN" sz="2400" dirty="0">
                <a:solidFill>
                  <a:prstClr val="black"/>
                </a:solidFill>
                <a:latin typeface="华文中宋" panose="02010600040101010101" pitchFamily="2" charset="-122"/>
                <a:ea typeface="华文中宋" panose="02010600040101010101" pitchFamily="2" charset="-122"/>
              </a:rPr>
              <a:t>代表全国人民统一行使国家权力，在整个国家机关体系中居于最高地位。</a:t>
            </a:r>
            <a:endParaRPr kumimoji="0" lang="zh-CN" altLang="en-US"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endParaRPr>
          </a:p>
        </p:txBody>
      </p:sp>
      <p:sp>
        <p:nvSpPr>
          <p:cNvPr id="21" name="文本框 20"/>
          <p:cNvSpPr txBox="1"/>
          <p:nvPr/>
        </p:nvSpPr>
        <p:spPr>
          <a:xfrm>
            <a:off x="219351" y="2562483"/>
            <a:ext cx="8667820" cy="1200329"/>
          </a:xfrm>
          <a:prstGeom prst="rect">
            <a:avLst/>
          </a:prstGeom>
          <a:solidFill>
            <a:schemeClr val="accent4">
              <a:lumMod val="40000"/>
              <a:lumOff val="60000"/>
            </a:schemeClr>
          </a:solid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r>
              <a:rPr lang="zh-CN" altLang="en-US" sz="2400" dirty="0">
                <a:latin typeface="华文中宋" panose="02010600040101010101" pitchFamily="2" charset="-122"/>
                <a:ea typeface="华文中宋" panose="02010600040101010101" pitchFamily="2" charset="-122"/>
              </a:rPr>
              <a:t>正确说法：</a:t>
            </a:r>
            <a:r>
              <a:rPr lang="zh-CN" altLang="zh-CN" sz="2400" b="1" dirty="0">
                <a:solidFill>
                  <a:srgbClr val="FF0000"/>
                </a:solidFill>
                <a:latin typeface="华文中宋" panose="02010600040101010101" pitchFamily="2" charset="-122"/>
                <a:ea typeface="华文中宋" panose="02010600040101010101" pitchFamily="2" charset="-122"/>
              </a:rPr>
              <a:t>全国</a:t>
            </a:r>
            <a:r>
              <a:rPr lang="zh-CN" altLang="zh-CN" sz="2400" dirty="0">
                <a:latin typeface="华文中宋" panose="02010600040101010101" pitchFamily="2" charset="-122"/>
                <a:ea typeface="华文中宋" panose="02010600040101010101" pitchFamily="2" charset="-122"/>
              </a:rPr>
              <a:t>人民代表大会是</a:t>
            </a:r>
            <a:r>
              <a:rPr lang="zh-CN" altLang="zh-CN" sz="2400" b="1" dirty="0">
                <a:solidFill>
                  <a:srgbClr val="FF0000"/>
                </a:solidFill>
                <a:latin typeface="华文中宋" panose="02010600040101010101" pitchFamily="2" charset="-122"/>
                <a:ea typeface="华文中宋" panose="02010600040101010101" pitchFamily="2" charset="-122"/>
              </a:rPr>
              <a:t>最高</a:t>
            </a:r>
            <a:r>
              <a:rPr lang="zh-CN" altLang="zh-CN" sz="2400" dirty="0">
                <a:latin typeface="华文中宋" panose="02010600040101010101" pitchFamily="2" charset="-122"/>
                <a:ea typeface="华文中宋" panose="02010600040101010101" pitchFamily="2" charset="-122"/>
              </a:rPr>
              <a:t>国家权力机关</a:t>
            </a:r>
            <a:r>
              <a:rPr lang="zh-CN" altLang="en-US" sz="2400" dirty="0">
                <a:latin typeface="华文中宋" panose="02010600040101010101" pitchFamily="2" charset="-122"/>
                <a:ea typeface="华文中宋" panose="02010600040101010101" pitchFamily="2" charset="-122"/>
              </a:rPr>
              <a:t>，</a:t>
            </a:r>
            <a:r>
              <a:rPr lang="zh-CN" altLang="zh-CN" sz="2400" dirty="0">
                <a:latin typeface="华文中宋" panose="02010600040101010101" pitchFamily="2" charset="-122"/>
                <a:ea typeface="华文中宋" panose="02010600040101010101" pitchFamily="2" charset="-122"/>
              </a:rPr>
              <a:t>代表全国人民统一行使国家权力，在整个国家机关体系中居于最高地位。地方各级人民代表大会是地方国家权力机关</a:t>
            </a:r>
            <a:r>
              <a:rPr lang="zh-CN" altLang="en-US" sz="2400" dirty="0">
                <a:latin typeface="华文中宋" panose="02010600040101010101" pitchFamily="2" charset="-122"/>
                <a:ea typeface="华文中宋" panose="02010600040101010101" pitchFamily="2" charset="-122"/>
              </a:rPr>
              <a:t>。</a:t>
            </a:r>
            <a:endParaRPr lang="zh-CN" altLang="zh-CN" sz="2400" dirty="0">
              <a:latin typeface="华文中宋" panose="02010600040101010101" pitchFamily="2" charset="-122"/>
              <a:ea typeface="华文中宋" panose="02010600040101010101" pitchFamily="2" charset="-122"/>
            </a:endParaRPr>
          </a:p>
        </p:txBody>
      </p:sp>
      <p:sp>
        <p:nvSpPr>
          <p:cNvPr id="23" name="文本框 22"/>
          <p:cNvSpPr txBox="1"/>
          <p:nvPr/>
        </p:nvSpPr>
        <p:spPr>
          <a:xfrm>
            <a:off x="7993026" y="1496502"/>
            <a:ext cx="997527"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rPr>
              <a:t>×</a:t>
            </a:r>
            <a:endParaRPr kumimoji="0" lang="zh-CN" altLang="en-US"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endParaRPr>
          </a:p>
        </p:txBody>
      </p:sp>
      <p:sp>
        <p:nvSpPr>
          <p:cNvPr id="30" name="文本框 29"/>
          <p:cNvSpPr txBox="1"/>
          <p:nvPr/>
        </p:nvSpPr>
        <p:spPr>
          <a:xfrm>
            <a:off x="242952" y="3394574"/>
            <a:ext cx="7759561" cy="1200329"/>
          </a:xfrm>
          <a:prstGeom prst="rect">
            <a:avLst/>
          </a:prstGeom>
          <a:noFill/>
        </p:spPr>
        <p:txBody>
          <a:bodyPr wrap="square" rtlCol="0">
            <a:spAutoFit/>
          </a:bodyPr>
          <a:lstStyle/>
          <a:p>
            <a:pPr>
              <a:defRPr/>
            </a:pPr>
            <a:r>
              <a:rPr kumimoji="0" lang="en-US" altLang="zh-CN"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12</a:t>
            </a:r>
            <a:r>
              <a:rPr lang="en-US" altLang="zh-CN" sz="2400" dirty="0">
                <a:solidFill>
                  <a:prstClr val="black"/>
                </a:solidFill>
                <a:latin typeface="华文中宋" panose="02010600040101010101" pitchFamily="2" charset="-122"/>
                <a:ea typeface="华文中宋" panose="02010600040101010101" pitchFamily="2" charset="-122"/>
              </a:rPr>
              <a:t>.</a:t>
            </a:r>
            <a:r>
              <a:rPr lang="zh-CN" altLang="zh-CN" sz="2400" dirty="0">
                <a:solidFill>
                  <a:prstClr val="black"/>
                </a:solidFill>
                <a:latin typeface="华文中宋" panose="02010600040101010101" pitchFamily="2" charset="-122"/>
                <a:ea typeface="华文中宋" panose="02010600040101010101" pitchFamily="2" charset="-122"/>
              </a:rPr>
              <a:t>中华人民共和国主席</a:t>
            </a:r>
            <a:r>
              <a:rPr lang="zh-CN" altLang="en-US" sz="2400" dirty="0">
                <a:solidFill>
                  <a:prstClr val="black"/>
                </a:solidFill>
                <a:latin typeface="华文中宋" panose="02010600040101010101" pitchFamily="2" charset="-122"/>
                <a:ea typeface="华文中宋" panose="02010600040101010101" pitchFamily="2" charset="-122"/>
              </a:rPr>
              <a:t>仅作为</a:t>
            </a:r>
            <a:r>
              <a:rPr lang="zh-CN" altLang="zh-CN" sz="2400" dirty="0">
                <a:solidFill>
                  <a:prstClr val="black"/>
                </a:solidFill>
                <a:latin typeface="华文中宋" panose="02010600040101010101" pitchFamily="2" charset="-122"/>
                <a:ea typeface="华文中宋" panose="02010600040101010101" pitchFamily="2" charset="-122"/>
              </a:rPr>
              <a:t>中华人民共和国的国家元首，</a:t>
            </a:r>
            <a:r>
              <a:rPr lang="zh-CN" altLang="en-US" sz="2400" dirty="0">
                <a:solidFill>
                  <a:prstClr val="black"/>
                </a:solidFill>
                <a:latin typeface="华文中宋" panose="02010600040101010101" pitchFamily="2" charset="-122"/>
                <a:ea typeface="华文中宋" panose="02010600040101010101" pitchFamily="2" charset="-122"/>
              </a:rPr>
              <a:t>以个人的形式</a:t>
            </a:r>
            <a:r>
              <a:rPr lang="zh-CN" altLang="zh-CN" sz="2400" dirty="0">
                <a:solidFill>
                  <a:prstClr val="black"/>
                </a:solidFill>
                <a:latin typeface="华文中宋" panose="02010600040101010101" pitchFamily="2" charset="-122"/>
                <a:ea typeface="华文中宋" panose="02010600040101010101" pitchFamily="2" charset="-122"/>
              </a:rPr>
              <a:t>代表中华人民共和国行使宪法赋予的职权。</a:t>
            </a:r>
            <a:endParaRPr lang="zh-CN" altLang="en-US" sz="2400" dirty="0">
              <a:solidFill>
                <a:prstClr val="black"/>
              </a:solidFill>
              <a:latin typeface="华文中宋" panose="02010600040101010101" pitchFamily="2" charset="-122"/>
              <a:ea typeface="华文中宋" panose="02010600040101010101" pitchFamily="2" charset="-122"/>
            </a:endParaRPr>
          </a:p>
        </p:txBody>
      </p:sp>
      <p:sp>
        <p:nvSpPr>
          <p:cNvPr id="32" name="文本框 31"/>
          <p:cNvSpPr txBox="1"/>
          <p:nvPr/>
        </p:nvSpPr>
        <p:spPr>
          <a:xfrm>
            <a:off x="219350" y="4246677"/>
            <a:ext cx="8658098" cy="1200329"/>
          </a:xfrm>
          <a:prstGeom prst="rect">
            <a:avLst/>
          </a:prstGeom>
          <a:solidFill>
            <a:schemeClr val="accent4">
              <a:lumMod val="40000"/>
              <a:lumOff val="60000"/>
            </a:schemeClr>
          </a:solid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r>
              <a:rPr lang="zh-CN" altLang="en-US" sz="2400" dirty="0">
                <a:latin typeface="华文中宋" panose="02010600040101010101" pitchFamily="2" charset="-122"/>
                <a:ea typeface="华文中宋" panose="02010600040101010101" pitchFamily="2" charset="-122"/>
              </a:rPr>
              <a:t>正确说法：</a:t>
            </a:r>
            <a:r>
              <a:rPr lang="zh-CN" altLang="zh-CN" sz="2400" dirty="0">
                <a:latin typeface="华文中宋" panose="02010600040101010101" pitchFamily="2" charset="-122"/>
                <a:ea typeface="华文中宋" panose="02010600040101010101" pitchFamily="2" charset="-122"/>
              </a:rPr>
              <a:t>中华人民共和国主席是中华人民共和国的国家元首，</a:t>
            </a:r>
            <a:r>
              <a:rPr lang="zh-CN" altLang="zh-CN" sz="2400" b="1" dirty="0">
                <a:solidFill>
                  <a:srgbClr val="FF0000"/>
                </a:solidFill>
                <a:latin typeface="华文中宋" panose="02010600040101010101" pitchFamily="2" charset="-122"/>
                <a:ea typeface="华文中宋" panose="02010600040101010101" pitchFamily="2" charset="-122"/>
              </a:rPr>
              <a:t>是代表中华人民共和国的国家机关，</a:t>
            </a:r>
            <a:r>
              <a:rPr lang="zh-CN" altLang="zh-CN" sz="2400" dirty="0">
                <a:latin typeface="华文中宋" panose="02010600040101010101" pitchFamily="2" charset="-122"/>
                <a:ea typeface="华文中宋" panose="02010600040101010101" pitchFamily="2" charset="-122"/>
              </a:rPr>
              <a:t>代表中华人民共和国行使宪法赋予的职权。</a:t>
            </a:r>
          </a:p>
        </p:txBody>
      </p:sp>
      <p:sp>
        <p:nvSpPr>
          <p:cNvPr id="25" name="文本框 24"/>
          <p:cNvSpPr txBox="1"/>
          <p:nvPr/>
        </p:nvSpPr>
        <p:spPr>
          <a:xfrm>
            <a:off x="8002515" y="3232991"/>
            <a:ext cx="997527"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rPr>
              <a:t>×</a:t>
            </a:r>
            <a:endParaRPr kumimoji="0" lang="zh-CN" altLang="en-US"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endParaRPr>
          </a:p>
        </p:txBody>
      </p:sp>
      <p:sp>
        <p:nvSpPr>
          <p:cNvPr id="24" name="文本框 23">
            <a:extLst>
              <a:ext uri="{FF2B5EF4-FFF2-40B4-BE49-F238E27FC236}">
                <a16:creationId xmlns="" xmlns:a16="http://schemas.microsoft.com/office/drawing/2014/main" id="{1EBC3FDC-9665-42D8-BE39-8C9E4882F530}"/>
              </a:ext>
            </a:extLst>
          </p:cNvPr>
          <p:cNvSpPr txBox="1"/>
          <p:nvPr/>
        </p:nvSpPr>
        <p:spPr>
          <a:xfrm>
            <a:off x="126499" y="5084762"/>
            <a:ext cx="8909390" cy="830997"/>
          </a:xfrm>
          <a:prstGeom prst="rect">
            <a:avLst/>
          </a:prstGeom>
          <a:noFill/>
        </p:spPr>
        <p:txBody>
          <a:bodyPr wrap="square" rtlCol="0">
            <a:spAutoFit/>
          </a:bodyPr>
          <a:lstStyle/>
          <a:p>
            <a:pPr>
              <a:defRPr/>
            </a:pPr>
            <a:r>
              <a:rPr kumimoji="0" lang="en-US" altLang="zh-CN"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13</a:t>
            </a:r>
            <a:r>
              <a:rPr lang="en-US" altLang="zh-CN" sz="2400" dirty="0">
                <a:solidFill>
                  <a:prstClr val="black"/>
                </a:solidFill>
                <a:latin typeface="华文中宋" panose="02010600040101010101" pitchFamily="2" charset="-122"/>
                <a:ea typeface="华文中宋" panose="02010600040101010101" pitchFamily="2" charset="-122"/>
              </a:rPr>
              <a:t>.</a:t>
            </a:r>
            <a:r>
              <a:rPr lang="zh-CN" altLang="en-US" sz="2400" dirty="0">
                <a:solidFill>
                  <a:prstClr val="black"/>
                </a:solidFill>
                <a:latin typeface="华文中宋" panose="02010600040101010101" pitchFamily="2" charset="-122"/>
                <a:ea typeface="华文中宋" panose="02010600040101010101" pitchFamily="2" charset="-122"/>
              </a:rPr>
              <a:t>作为国家权力的执行机关，行政机关必须依法执政，</a:t>
            </a:r>
            <a:r>
              <a:rPr lang="zh-CN" altLang="zh-CN" sz="2400" dirty="0">
                <a:solidFill>
                  <a:prstClr val="black"/>
                </a:solidFill>
                <a:latin typeface="华文中宋" panose="02010600040101010101" pitchFamily="2" charset="-122"/>
                <a:ea typeface="华文中宋" panose="02010600040101010101" pitchFamily="2" charset="-122"/>
              </a:rPr>
              <a:t>法定职责必须为、法无授权不可为。</a:t>
            </a:r>
            <a:endParaRPr lang="zh-CN" altLang="en-US" sz="2400" dirty="0">
              <a:solidFill>
                <a:prstClr val="black"/>
              </a:solidFill>
              <a:latin typeface="华文中宋" panose="02010600040101010101" pitchFamily="2" charset="-122"/>
              <a:ea typeface="华文中宋" panose="02010600040101010101" pitchFamily="2" charset="-122"/>
            </a:endParaRPr>
          </a:p>
        </p:txBody>
      </p:sp>
      <p:sp>
        <p:nvSpPr>
          <p:cNvPr id="26" name="文本框 25">
            <a:extLst>
              <a:ext uri="{FF2B5EF4-FFF2-40B4-BE49-F238E27FC236}">
                <a16:creationId xmlns="" xmlns:a16="http://schemas.microsoft.com/office/drawing/2014/main" id="{6C717F7A-3A09-440A-8A9E-F5F17E86D696}"/>
              </a:ext>
            </a:extLst>
          </p:cNvPr>
          <p:cNvSpPr txBox="1"/>
          <p:nvPr/>
        </p:nvSpPr>
        <p:spPr>
          <a:xfrm>
            <a:off x="8061110" y="5191804"/>
            <a:ext cx="997527"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rPr>
              <a:t>×</a:t>
            </a:r>
            <a:endParaRPr kumimoji="0" lang="zh-CN" altLang="en-US"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endParaRPr>
          </a:p>
        </p:txBody>
      </p:sp>
      <p:sp>
        <p:nvSpPr>
          <p:cNvPr id="27" name="文本框 26">
            <a:extLst>
              <a:ext uri="{FF2B5EF4-FFF2-40B4-BE49-F238E27FC236}">
                <a16:creationId xmlns="" xmlns:a16="http://schemas.microsoft.com/office/drawing/2014/main" id="{EC8F4801-590E-494A-B80C-48BF13BEFF25}"/>
              </a:ext>
            </a:extLst>
          </p:cNvPr>
          <p:cNvSpPr txBox="1"/>
          <p:nvPr/>
        </p:nvSpPr>
        <p:spPr>
          <a:xfrm>
            <a:off x="192712" y="5884302"/>
            <a:ext cx="8087219" cy="830997"/>
          </a:xfrm>
          <a:prstGeom prst="rect">
            <a:avLst/>
          </a:prstGeom>
          <a:solidFill>
            <a:schemeClr val="accent4">
              <a:lumMod val="40000"/>
              <a:lumOff val="60000"/>
            </a:schemeClr>
          </a:solid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r>
              <a:rPr lang="zh-CN" altLang="en-US" sz="2400" dirty="0">
                <a:latin typeface="华文中宋" panose="02010600040101010101" pitchFamily="2" charset="-122"/>
                <a:ea typeface="华文中宋" panose="02010600040101010101" pitchFamily="2" charset="-122"/>
              </a:rPr>
              <a:t>正确说法：</a:t>
            </a:r>
            <a:r>
              <a:rPr lang="zh-CN" altLang="en-US" sz="2400" b="1" dirty="0">
                <a:solidFill>
                  <a:srgbClr val="FF0000"/>
                </a:solidFill>
                <a:latin typeface="华文中宋" panose="02010600040101010101" pitchFamily="2" charset="-122"/>
                <a:ea typeface="华文中宋" panose="02010600040101010101" pitchFamily="2" charset="-122"/>
              </a:rPr>
              <a:t>中国共产党</a:t>
            </a:r>
            <a:r>
              <a:rPr lang="zh-CN" altLang="en-US" sz="2400" dirty="0">
                <a:latin typeface="华文中宋" panose="02010600040101010101" pitchFamily="2" charset="-122"/>
                <a:ea typeface="华文中宋" panose="02010600040101010101" pitchFamily="2" charset="-122"/>
              </a:rPr>
              <a:t>是我国的</a:t>
            </a:r>
            <a:r>
              <a:rPr lang="zh-CN" altLang="en-US" sz="2400" b="1" dirty="0">
                <a:solidFill>
                  <a:srgbClr val="FF0000"/>
                </a:solidFill>
                <a:latin typeface="华文中宋" panose="02010600040101010101" pitchFamily="2" charset="-122"/>
                <a:ea typeface="华文中宋" panose="02010600040101010101" pitchFamily="2" charset="-122"/>
              </a:rPr>
              <a:t>执政党</a:t>
            </a:r>
            <a:r>
              <a:rPr lang="zh-CN" altLang="en-US" sz="2400" dirty="0">
                <a:latin typeface="华文中宋" panose="02010600040101010101" pitchFamily="2" charset="-122"/>
                <a:ea typeface="华文中宋" panose="02010600040101010101" pitchFamily="2" charset="-122"/>
              </a:rPr>
              <a:t>，必须</a:t>
            </a:r>
            <a:r>
              <a:rPr lang="zh-CN" altLang="en-US" sz="2400" b="1" dirty="0">
                <a:solidFill>
                  <a:srgbClr val="FF0000"/>
                </a:solidFill>
                <a:latin typeface="华文中宋" panose="02010600040101010101" pitchFamily="2" charset="-122"/>
                <a:ea typeface="华文中宋" panose="02010600040101010101" pitchFamily="2" charset="-122"/>
              </a:rPr>
              <a:t>依法执政；人民政府</a:t>
            </a:r>
            <a:r>
              <a:rPr lang="zh-CN" altLang="en-US" sz="2400" dirty="0">
                <a:solidFill>
                  <a:schemeClr val="tx1"/>
                </a:solidFill>
                <a:latin typeface="华文中宋" panose="02010600040101010101" pitchFamily="2" charset="-122"/>
                <a:ea typeface="华文中宋" panose="02010600040101010101" pitchFamily="2" charset="-122"/>
              </a:rPr>
              <a:t>是</a:t>
            </a:r>
            <a:r>
              <a:rPr lang="zh-CN" altLang="en-US" sz="2400" b="1" dirty="0">
                <a:solidFill>
                  <a:srgbClr val="FF0000"/>
                </a:solidFill>
                <a:latin typeface="华文中宋" panose="02010600040101010101" pitchFamily="2" charset="-122"/>
                <a:ea typeface="华文中宋" panose="02010600040101010101" pitchFamily="2" charset="-122"/>
              </a:rPr>
              <a:t>国家行政机关</a:t>
            </a:r>
            <a:r>
              <a:rPr lang="zh-CN" altLang="en-US" sz="2400" dirty="0">
                <a:solidFill>
                  <a:schemeClr val="tx1"/>
                </a:solidFill>
                <a:latin typeface="华文中宋" panose="02010600040101010101" pitchFamily="2" charset="-122"/>
                <a:ea typeface="华文中宋" panose="02010600040101010101" pitchFamily="2" charset="-122"/>
              </a:rPr>
              <a:t>，必须</a:t>
            </a:r>
            <a:r>
              <a:rPr lang="zh-CN" altLang="en-US" sz="2400" b="1" dirty="0">
                <a:solidFill>
                  <a:srgbClr val="FF0000"/>
                </a:solidFill>
                <a:latin typeface="华文中宋" panose="02010600040101010101" pitchFamily="2" charset="-122"/>
                <a:ea typeface="华文中宋" panose="02010600040101010101" pitchFamily="2" charset="-122"/>
              </a:rPr>
              <a:t>依法行政。</a:t>
            </a:r>
            <a:endParaRPr lang="zh-CN" altLang="zh-CN" sz="2400" b="1" dirty="0">
              <a:solidFill>
                <a:srgbClr val="FF0000"/>
              </a:solidFill>
              <a:latin typeface="华文中宋" panose="02010600040101010101" pitchFamily="2" charset="-122"/>
              <a:ea typeface="华文中宋" panose="02010600040101010101" pitchFamily="2" charset="-122"/>
            </a:endParaRPr>
          </a:p>
        </p:txBody>
      </p:sp>
    </p:spTree>
    <p:extLst>
      <p:ext uri="{BB962C8B-B14F-4D97-AF65-F5344CB8AC3E}">
        <p14:creationId xmlns="" xmlns:p14="http://schemas.microsoft.com/office/powerpoint/2010/main" val="401701207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fill="hold"/>
                                        <p:tgtEl>
                                          <p:spTgt spid="23"/>
                                        </p:tgtEl>
                                        <p:attrNameLst>
                                          <p:attrName>ppt_x</p:attrName>
                                        </p:attrNameLst>
                                      </p:cBhvr>
                                      <p:tavLst>
                                        <p:tav tm="0">
                                          <p:val>
                                            <p:strVal val="#ppt_x"/>
                                          </p:val>
                                        </p:tav>
                                        <p:tav tm="100000">
                                          <p:val>
                                            <p:strVal val="#ppt_x"/>
                                          </p:val>
                                        </p:tav>
                                      </p:tavLst>
                                    </p:anim>
                                    <p:anim calcmode="lin" valueType="num">
                                      <p:cBhvr additive="base">
                                        <p:cTn id="21"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1000"/>
                                        <p:tgtEl>
                                          <p:spTgt spid="21"/>
                                        </p:tgtEl>
                                      </p:cBhvr>
                                    </p:animEffect>
                                    <p:anim calcmode="lin" valueType="num">
                                      <p:cBhvr>
                                        <p:cTn id="27" dur="1000" fill="hold"/>
                                        <p:tgtEl>
                                          <p:spTgt spid="21"/>
                                        </p:tgtEl>
                                        <p:attrNameLst>
                                          <p:attrName>ppt_x</p:attrName>
                                        </p:attrNameLst>
                                      </p:cBhvr>
                                      <p:tavLst>
                                        <p:tav tm="0">
                                          <p:val>
                                            <p:strVal val="#ppt_x"/>
                                          </p:val>
                                        </p:tav>
                                        <p:tav tm="100000">
                                          <p:val>
                                            <p:strVal val="#ppt_x"/>
                                          </p:val>
                                        </p:tav>
                                      </p:tavLst>
                                    </p:anim>
                                    <p:anim calcmode="lin" valueType="num">
                                      <p:cBhvr>
                                        <p:cTn id="2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1000"/>
                                        <p:tgtEl>
                                          <p:spTgt spid="32"/>
                                        </p:tgtEl>
                                      </p:cBhvr>
                                    </p:animEffect>
                                    <p:anim calcmode="lin" valueType="num">
                                      <p:cBhvr>
                                        <p:cTn id="34" dur="1000" fill="hold"/>
                                        <p:tgtEl>
                                          <p:spTgt spid="32"/>
                                        </p:tgtEl>
                                        <p:attrNameLst>
                                          <p:attrName>ppt_x</p:attrName>
                                        </p:attrNameLst>
                                      </p:cBhvr>
                                      <p:tavLst>
                                        <p:tav tm="0">
                                          <p:val>
                                            <p:strVal val="#ppt_x"/>
                                          </p:val>
                                        </p:tav>
                                        <p:tav tm="100000">
                                          <p:val>
                                            <p:strVal val="#ppt_x"/>
                                          </p:val>
                                        </p:tav>
                                      </p:tavLst>
                                    </p:anim>
                                    <p:anim calcmode="lin" valueType="num">
                                      <p:cBhvr>
                                        <p:cTn id="35"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ppt_x"/>
                                          </p:val>
                                        </p:tav>
                                        <p:tav tm="100000">
                                          <p:val>
                                            <p:strVal val="#ppt_x"/>
                                          </p:val>
                                        </p:tav>
                                      </p:tavLst>
                                    </p:anim>
                                    <p:anim calcmode="lin" valueType="num">
                                      <p:cBhvr additive="base">
                                        <p:cTn id="4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additive="base">
                                        <p:cTn id="46" dur="500" fill="hold"/>
                                        <p:tgtEl>
                                          <p:spTgt spid="26"/>
                                        </p:tgtEl>
                                        <p:attrNameLst>
                                          <p:attrName>ppt_x</p:attrName>
                                        </p:attrNameLst>
                                      </p:cBhvr>
                                      <p:tavLst>
                                        <p:tav tm="0">
                                          <p:val>
                                            <p:strVal val="#ppt_x"/>
                                          </p:val>
                                        </p:tav>
                                        <p:tav tm="100000">
                                          <p:val>
                                            <p:strVal val="#ppt_x"/>
                                          </p:val>
                                        </p:tav>
                                      </p:tavLst>
                                    </p:anim>
                                    <p:anim calcmode="lin" valueType="num">
                                      <p:cBhvr additive="base">
                                        <p:cTn id="47"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1000"/>
                                        <p:tgtEl>
                                          <p:spTgt spid="27"/>
                                        </p:tgtEl>
                                      </p:cBhvr>
                                    </p:animEffect>
                                    <p:anim calcmode="lin" valueType="num">
                                      <p:cBhvr>
                                        <p:cTn id="53" dur="1000" fill="hold"/>
                                        <p:tgtEl>
                                          <p:spTgt spid="27"/>
                                        </p:tgtEl>
                                        <p:attrNameLst>
                                          <p:attrName>ppt_x</p:attrName>
                                        </p:attrNameLst>
                                      </p:cBhvr>
                                      <p:tavLst>
                                        <p:tav tm="0">
                                          <p:val>
                                            <p:strVal val="#ppt_x"/>
                                          </p:val>
                                        </p:tav>
                                        <p:tav tm="100000">
                                          <p:val>
                                            <p:strVal val="#ppt_x"/>
                                          </p:val>
                                        </p:tav>
                                      </p:tavLst>
                                    </p:anim>
                                    <p:anim calcmode="lin" valueType="num">
                                      <p:cBhvr>
                                        <p:cTn id="5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p:bldP spid="21" grpId="0" animBg="1"/>
      <p:bldP spid="23" grpId="0"/>
      <p:bldP spid="32" grpId="0" animBg="1"/>
      <p:bldP spid="25" grpId="0"/>
      <p:bldP spid="26" grpId="0"/>
      <p:bldP spid="2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14282" y="0"/>
            <a:ext cx="8768297" cy="1200329"/>
          </a:xfrm>
          <a:prstGeom prst="rect">
            <a:avLst/>
          </a:prstGeom>
          <a:noFill/>
        </p:spPr>
        <p:txBody>
          <a:bodyPr wrap="square" rtlCol="0">
            <a:spAutoFit/>
          </a:bodyPr>
          <a:lstStyle/>
          <a:p>
            <a:pPr>
              <a:defRPr/>
            </a:pPr>
            <a:r>
              <a:rPr lang="en-US" altLang="zh-CN" sz="2400" dirty="0">
                <a:solidFill>
                  <a:prstClr val="black"/>
                </a:solidFill>
                <a:latin typeface="华文中宋" panose="02010600040101010101" pitchFamily="2" charset="-122"/>
                <a:ea typeface="华文中宋" panose="02010600040101010101" pitchFamily="2" charset="-122"/>
              </a:rPr>
              <a:t>14.</a:t>
            </a:r>
            <a:r>
              <a:rPr lang="zh-CN" altLang="en-US" sz="2400" dirty="0">
                <a:solidFill>
                  <a:prstClr val="black"/>
                </a:solidFill>
                <a:latin typeface="华文中宋" panose="02010600040101010101" pitchFamily="2" charset="-122"/>
                <a:ea typeface="华文中宋" panose="02010600040101010101" pitchFamily="2" charset="-122"/>
              </a:rPr>
              <a:t>国家监察委员会独立行使检察权，</a:t>
            </a:r>
            <a:r>
              <a:rPr lang="zh-CN" altLang="zh-CN" sz="2400" dirty="0">
                <a:solidFill>
                  <a:prstClr val="black"/>
                </a:solidFill>
                <a:latin typeface="华文中宋" panose="02010600040101010101" pitchFamily="2" charset="-122"/>
                <a:ea typeface="华文中宋" panose="02010600040101010101" pitchFamily="2" charset="-122"/>
              </a:rPr>
              <a:t>调查职务违法和职务犯罪，开展廉政建设和反腐败工作。</a:t>
            </a:r>
          </a:p>
          <a:p>
            <a:pPr lvl="0">
              <a:defRPr/>
            </a:pPr>
            <a:endParaRPr lang="zh-CN" altLang="en-US" sz="2400" dirty="0">
              <a:solidFill>
                <a:prstClr val="black"/>
              </a:solidFill>
              <a:latin typeface="华文中宋" panose="02010600040101010101" pitchFamily="2" charset="-122"/>
              <a:ea typeface="华文中宋" panose="02010600040101010101" pitchFamily="2" charset="-122"/>
            </a:endParaRPr>
          </a:p>
        </p:txBody>
      </p:sp>
      <p:sp>
        <p:nvSpPr>
          <p:cNvPr id="3" name="文本框 2"/>
          <p:cNvSpPr txBox="1"/>
          <p:nvPr/>
        </p:nvSpPr>
        <p:spPr>
          <a:xfrm>
            <a:off x="357158" y="1000108"/>
            <a:ext cx="8429684" cy="1569660"/>
          </a:xfrm>
          <a:prstGeom prst="rect">
            <a:avLst/>
          </a:prstGeom>
          <a:solidFill>
            <a:schemeClr val="accent4">
              <a:lumMod val="40000"/>
              <a:lumOff val="60000"/>
            </a:schemeClr>
          </a:solid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r>
              <a:rPr lang="zh-CN" altLang="en-US" sz="2400" dirty="0">
                <a:latin typeface="华文中宋" panose="02010600040101010101" pitchFamily="2" charset="-122"/>
                <a:ea typeface="华文中宋" panose="02010600040101010101" pitchFamily="2" charset="-122"/>
              </a:rPr>
              <a:t>正确</a:t>
            </a:r>
            <a:r>
              <a:rPr lang="zh-CN" altLang="en-US" sz="2400" dirty="0">
                <a:solidFill>
                  <a:prstClr val="black"/>
                </a:solidFill>
                <a:latin typeface="华文中宋" panose="02010600040101010101" pitchFamily="2" charset="-122"/>
                <a:ea typeface="华文中宋" panose="02010600040101010101" pitchFamily="2" charset="-122"/>
              </a:rPr>
              <a:t>说法：</a:t>
            </a:r>
            <a:r>
              <a:rPr lang="zh-CN" altLang="en-US" sz="2400" b="1" dirty="0">
                <a:solidFill>
                  <a:srgbClr val="FF0000"/>
                </a:solidFill>
                <a:latin typeface="华文中宋" panose="02010600040101010101" pitchFamily="2" charset="-122"/>
                <a:ea typeface="华文中宋" panose="02010600040101010101" pitchFamily="2" charset="-122"/>
              </a:rPr>
              <a:t>国家监察委员会</a:t>
            </a:r>
            <a:r>
              <a:rPr lang="zh-CN" altLang="en-US" sz="2400" dirty="0">
                <a:solidFill>
                  <a:prstClr val="black"/>
                </a:solidFill>
                <a:latin typeface="华文中宋" panose="02010600040101010101" pitchFamily="2" charset="-122"/>
                <a:ea typeface="华文中宋" panose="02010600040101010101" pitchFamily="2" charset="-122"/>
              </a:rPr>
              <a:t>作为国家监察机关独立行使</a:t>
            </a:r>
            <a:r>
              <a:rPr lang="zh-CN" altLang="en-US" sz="2400" b="1" dirty="0">
                <a:solidFill>
                  <a:srgbClr val="FF0000"/>
                </a:solidFill>
                <a:latin typeface="华文中宋" panose="02010600040101010101" pitchFamily="2" charset="-122"/>
                <a:ea typeface="华文中宋" panose="02010600040101010101" pitchFamily="2" charset="-122"/>
              </a:rPr>
              <a:t>监察权</a:t>
            </a:r>
            <a:r>
              <a:rPr lang="zh-CN" altLang="en-US" sz="2400" dirty="0" smtClean="0">
                <a:solidFill>
                  <a:prstClr val="black"/>
                </a:solidFill>
                <a:latin typeface="华文中宋" panose="02010600040101010101" pitchFamily="2" charset="-122"/>
                <a:ea typeface="华文中宋" panose="02010600040101010101" pitchFamily="2" charset="-122"/>
              </a:rPr>
              <a:t>；</a:t>
            </a:r>
            <a:r>
              <a:rPr lang="zh-CN" altLang="en-US" sz="2400" b="1" dirty="0" smtClean="0">
                <a:solidFill>
                  <a:srgbClr val="FF0000"/>
                </a:solidFill>
                <a:latin typeface="华文中宋" panose="02010600040101010101" pitchFamily="2" charset="-122"/>
                <a:ea typeface="华文中宋" panose="02010600040101010101" pitchFamily="2" charset="-122"/>
              </a:rPr>
              <a:t>人民检察院</a:t>
            </a:r>
            <a:r>
              <a:rPr lang="zh-CN" altLang="en-US" sz="2400" dirty="0">
                <a:solidFill>
                  <a:prstClr val="black"/>
                </a:solidFill>
                <a:latin typeface="华文中宋" panose="02010600040101010101" pitchFamily="2" charset="-122"/>
                <a:ea typeface="华文中宋" panose="02010600040101010101" pitchFamily="2" charset="-122"/>
              </a:rPr>
              <a:t>作为国家司法机关，是国家的</a:t>
            </a:r>
            <a:r>
              <a:rPr lang="zh-CN" altLang="en-US" sz="2400" b="1" dirty="0" smtClean="0">
                <a:solidFill>
                  <a:srgbClr val="FF0000"/>
                </a:solidFill>
                <a:latin typeface="华文中宋" panose="02010600040101010101" pitchFamily="2" charset="-122"/>
                <a:ea typeface="华文中宋" panose="02010600040101010101" pitchFamily="2" charset="-122"/>
              </a:rPr>
              <a:t>法律监督机关</a:t>
            </a:r>
            <a:r>
              <a:rPr lang="zh-CN" altLang="en-US" sz="2400" dirty="0">
                <a:solidFill>
                  <a:prstClr val="black"/>
                </a:solidFill>
                <a:latin typeface="华文中宋" panose="02010600040101010101" pitchFamily="2" charset="-122"/>
                <a:ea typeface="华文中宋" panose="02010600040101010101" pitchFamily="2" charset="-122"/>
              </a:rPr>
              <a:t>，独立行使</a:t>
            </a:r>
            <a:r>
              <a:rPr lang="zh-CN" altLang="en-US" sz="2400" b="1" dirty="0" smtClean="0">
                <a:solidFill>
                  <a:srgbClr val="FF0000"/>
                </a:solidFill>
                <a:latin typeface="华文中宋" panose="02010600040101010101" pitchFamily="2" charset="-122"/>
                <a:ea typeface="华文中宋" panose="02010600040101010101" pitchFamily="2" charset="-122"/>
              </a:rPr>
              <a:t>检察权</a:t>
            </a:r>
            <a:r>
              <a:rPr lang="zh-CN" altLang="en-US" sz="2400" dirty="0">
                <a:solidFill>
                  <a:prstClr val="black"/>
                </a:solidFill>
                <a:latin typeface="华文中宋" panose="02010600040101010101" pitchFamily="2" charset="-122"/>
                <a:ea typeface="华文中宋" panose="02010600040101010101" pitchFamily="2" charset="-122"/>
              </a:rPr>
              <a:t>。</a:t>
            </a:r>
            <a:endParaRPr lang="en-US" altLang="zh-CN" sz="2400" dirty="0">
              <a:solidFill>
                <a:prstClr val="black"/>
              </a:solidFill>
              <a:latin typeface="华文中宋" panose="02010600040101010101" pitchFamily="2" charset="-122"/>
              <a:ea typeface="华文中宋" panose="02010600040101010101" pitchFamily="2" charset="-122"/>
            </a:endParaRPr>
          </a:p>
          <a:p>
            <a:r>
              <a:rPr lang="en-US" altLang="zh-CN" sz="2400" b="1" dirty="0">
                <a:solidFill>
                  <a:prstClr val="black"/>
                </a:solidFill>
                <a:latin typeface="华文中宋" panose="02010600040101010101" pitchFamily="2" charset="-122"/>
                <a:ea typeface="华文中宋" panose="02010600040101010101" pitchFamily="2" charset="-122"/>
              </a:rPr>
              <a:t>   </a:t>
            </a:r>
            <a:endParaRPr lang="zh-CN" altLang="zh-CN" sz="2400" b="1" dirty="0">
              <a:solidFill>
                <a:srgbClr val="FF0000"/>
              </a:solidFill>
              <a:latin typeface="华文中宋" panose="02010600040101010101" pitchFamily="2" charset="-122"/>
              <a:ea typeface="华文中宋" panose="02010600040101010101" pitchFamily="2" charset="-122"/>
            </a:endParaRPr>
          </a:p>
        </p:txBody>
      </p:sp>
      <p:sp>
        <p:nvSpPr>
          <p:cNvPr id="19" name="文本框 18"/>
          <p:cNvSpPr txBox="1"/>
          <p:nvPr/>
        </p:nvSpPr>
        <p:spPr>
          <a:xfrm>
            <a:off x="8146473" y="357166"/>
            <a:ext cx="997527"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rPr>
              <a:t>×</a:t>
            </a:r>
            <a:endParaRPr kumimoji="0" lang="zh-CN" altLang="en-US"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endParaRPr>
          </a:p>
        </p:txBody>
      </p:sp>
      <p:sp>
        <p:nvSpPr>
          <p:cNvPr id="20" name="文本框 19"/>
          <p:cNvSpPr txBox="1"/>
          <p:nvPr/>
        </p:nvSpPr>
        <p:spPr>
          <a:xfrm>
            <a:off x="285720" y="2714620"/>
            <a:ext cx="8098798" cy="1938992"/>
          </a:xfrm>
          <a:prstGeom prst="rect">
            <a:avLst/>
          </a:prstGeom>
          <a:noFill/>
        </p:spPr>
        <p:txBody>
          <a:bodyPr wrap="square" rtlCol="0">
            <a:spAutoFit/>
          </a:bodyPr>
          <a:lstStyle/>
          <a:p>
            <a:pPr>
              <a:defRPr/>
            </a:pPr>
            <a:r>
              <a:rPr kumimoji="0" lang="en-US" altLang="zh-CN"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15.</a:t>
            </a:r>
            <a:r>
              <a:rPr kumimoji="0" lang="zh-CN" altLang="en-US"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rPr>
              <a:t> </a:t>
            </a:r>
            <a:r>
              <a:rPr lang="zh-CN" altLang="en-US" sz="2400" dirty="0">
                <a:solidFill>
                  <a:prstClr val="black"/>
                </a:solidFill>
                <a:latin typeface="华文中宋" panose="02010600040101010101" pitchFamily="2" charset="-122"/>
                <a:ea typeface="华文中宋" panose="02010600040101010101" pitchFamily="2" charset="-122"/>
              </a:rPr>
              <a:t>人民法院与人民检察院作为国家司法机关，</a:t>
            </a:r>
            <a:r>
              <a:rPr lang="zh-CN" altLang="zh-CN" sz="2400" dirty="0">
                <a:solidFill>
                  <a:prstClr val="black"/>
                </a:solidFill>
                <a:latin typeface="华文中宋" panose="02010600040101010101" pitchFamily="2" charset="-122"/>
                <a:ea typeface="华文中宋" panose="02010600040101010101" pitchFamily="2" charset="-122"/>
              </a:rPr>
              <a:t>审理刑事、民事和行政案件，通过行使国家审判权，惩办犯罪分子，解决民事和行政争议，维护社会秩序，引导公民自觉遵守宪法和法律。</a:t>
            </a:r>
          </a:p>
          <a:p>
            <a:pPr>
              <a:defRPr/>
            </a:pPr>
            <a:endParaRPr kumimoji="0" lang="zh-CN" altLang="en-US" sz="2400" b="0" i="0" u="none" strike="noStrike" kern="1200" cap="none" spc="0" normalizeH="0" baseline="0" noProof="0" dirty="0">
              <a:ln>
                <a:noFill/>
              </a:ln>
              <a:solidFill>
                <a:prstClr val="black"/>
              </a:solidFill>
              <a:effectLst/>
              <a:uLnTx/>
              <a:uFillTx/>
              <a:latin typeface="华文中宋" panose="02010600040101010101" pitchFamily="2" charset="-122"/>
              <a:ea typeface="华文中宋" panose="02010600040101010101" pitchFamily="2" charset="-122"/>
              <a:cs typeface="+mn-cs"/>
            </a:endParaRPr>
          </a:p>
        </p:txBody>
      </p:sp>
      <p:sp>
        <p:nvSpPr>
          <p:cNvPr id="21" name="文本框 20"/>
          <p:cNvSpPr txBox="1"/>
          <p:nvPr/>
        </p:nvSpPr>
        <p:spPr>
          <a:xfrm>
            <a:off x="214282" y="4429132"/>
            <a:ext cx="8667820" cy="1938992"/>
          </a:xfrm>
          <a:prstGeom prst="rect">
            <a:avLst/>
          </a:prstGeom>
          <a:solidFill>
            <a:schemeClr val="accent4">
              <a:lumMod val="40000"/>
              <a:lumOff val="60000"/>
            </a:schemeClr>
          </a:solid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r>
              <a:rPr lang="zh-CN" altLang="en-US" sz="2400" dirty="0">
                <a:latin typeface="华文中宋" panose="02010600040101010101" pitchFamily="2" charset="-122"/>
                <a:ea typeface="华文中宋" panose="02010600040101010101" pitchFamily="2" charset="-122"/>
              </a:rPr>
              <a:t>正确说法：</a:t>
            </a:r>
            <a:r>
              <a:rPr lang="zh-CN" altLang="zh-CN" sz="2400" b="1" dirty="0">
                <a:solidFill>
                  <a:srgbClr val="FF0000"/>
                </a:solidFill>
                <a:latin typeface="华文中宋" panose="02010600040101010101" pitchFamily="2" charset="-122"/>
                <a:ea typeface="华文中宋" panose="02010600040101010101" pitchFamily="2" charset="-122"/>
              </a:rPr>
              <a:t>人民法院</a:t>
            </a:r>
            <a:r>
              <a:rPr lang="zh-CN" altLang="zh-CN" sz="2400" dirty="0">
                <a:latin typeface="华文中宋" panose="02010600040101010101" pitchFamily="2" charset="-122"/>
                <a:ea typeface="华文中宋" panose="02010600040101010101" pitchFamily="2" charset="-122"/>
              </a:rPr>
              <a:t>是国家的</a:t>
            </a:r>
            <a:r>
              <a:rPr lang="zh-CN" altLang="zh-CN" sz="2400" b="1" dirty="0">
                <a:solidFill>
                  <a:srgbClr val="FF0000"/>
                </a:solidFill>
                <a:latin typeface="华文中宋" panose="02010600040101010101" pitchFamily="2" charset="-122"/>
                <a:ea typeface="华文中宋" panose="02010600040101010101" pitchFamily="2" charset="-122"/>
              </a:rPr>
              <a:t>审判机关</a:t>
            </a:r>
            <a:r>
              <a:rPr lang="zh-CN" altLang="en-US" sz="2400" dirty="0">
                <a:latin typeface="华文中宋" panose="02010600040101010101" pitchFamily="2" charset="-122"/>
                <a:ea typeface="华文中宋" panose="02010600040101010101" pitchFamily="2" charset="-122"/>
              </a:rPr>
              <a:t>，</a:t>
            </a:r>
            <a:r>
              <a:rPr lang="zh-CN" altLang="zh-CN" sz="2400" dirty="0">
                <a:latin typeface="华文中宋" panose="02010600040101010101" pitchFamily="2" charset="-122"/>
                <a:ea typeface="华文中宋" panose="02010600040101010101" pitchFamily="2" charset="-122"/>
              </a:rPr>
              <a:t>依法独立公正行使</a:t>
            </a:r>
            <a:r>
              <a:rPr lang="zh-CN" altLang="zh-CN" sz="2400" b="1" dirty="0">
                <a:solidFill>
                  <a:srgbClr val="FF0000"/>
                </a:solidFill>
                <a:latin typeface="华文中宋" panose="02010600040101010101" pitchFamily="2" charset="-122"/>
                <a:ea typeface="华文中宋" panose="02010600040101010101" pitchFamily="2" charset="-122"/>
              </a:rPr>
              <a:t>审判权</a:t>
            </a:r>
            <a:r>
              <a:rPr lang="zh-CN" altLang="zh-CN" sz="2400" dirty="0">
                <a:latin typeface="华文中宋" panose="02010600040101010101" pitchFamily="2" charset="-122"/>
                <a:ea typeface="华文中宋" panose="02010600040101010101" pitchFamily="2" charset="-122"/>
              </a:rPr>
              <a:t>，不受行政机关、社会团体和个人的干涉。</a:t>
            </a:r>
          </a:p>
          <a:p>
            <a:r>
              <a:rPr lang="zh-CN" altLang="zh-CN" sz="2400" b="1" dirty="0">
                <a:solidFill>
                  <a:srgbClr val="FF0000"/>
                </a:solidFill>
                <a:latin typeface="华文中宋" panose="02010600040101010101" pitchFamily="2" charset="-122"/>
                <a:ea typeface="华文中宋" panose="02010600040101010101" pitchFamily="2" charset="-122"/>
              </a:rPr>
              <a:t>人民检察院</a:t>
            </a:r>
            <a:r>
              <a:rPr lang="zh-CN" altLang="zh-CN" sz="2400" dirty="0">
                <a:latin typeface="华文中宋" panose="02010600040101010101" pitchFamily="2" charset="-122"/>
                <a:ea typeface="华文中宋" panose="02010600040101010101" pitchFamily="2" charset="-122"/>
              </a:rPr>
              <a:t>是国家的</a:t>
            </a:r>
            <a:r>
              <a:rPr lang="zh-CN" altLang="zh-CN" sz="2400" b="1" dirty="0">
                <a:solidFill>
                  <a:srgbClr val="FF0000"/>
                </a:solidFill>
                <a:latin typeface="华文中宋" panose="02010600040101010101" pitchFamily="2" charset="-122"/>
                <a:ea typeface="华文中宋" panose="02010600040101010101" pitchFamily="2" charset="-122"/>
              </a:rPr>
              <a:t>法律监督机关</a:t>
            </a:r>
            <a:r>
              <a:rPr lang="zh-CN" altLang="en-US" sz="2400" dirty="0">
                <a:latin typeface="华文中宋" panose="02010600040101010101" pitchFamily="2" charset="-122"/>
                <a:ea typeface="华文中宋" panose="02010600040101010101" pitchFamily="2" charset="-122"/>
              </a:rPr>
              <a:t>，</a:t>
            </a:r>
            <a:r>
              <a:rPr lang="zh-CN" altLang="zh-CN" sz="2400" dirty="0">
                <a:latin typeface="华文中宋" panose="02010600040101010101" pitchFamily="2" charset="-122"/>
                <a:ea typeface="华文中宋" panose="02010600040101010101" pitchFamily="2" charset="-122"/>
              </a:rPr>
              <a:t>通过</a:t>
            </a:r>
            <a:r>
              <a:rPr lang="zh-CN" altLang="en-US" sz="2400" dirty="0">
                <a:latin typeface="华文中宋" panose="02010600040101010101" pitchFamily="2" charset="-122"/>
                <a:ea typeface="华文中宋" panose="02010600040101010101" pitchFamily="2" charset="-122"/>
              </a:rPr>
              <a:t>独立</a:t>
            </a:r>
            <a:r>
              <a:rPr lang="zh-CN" altLang="zh-CN" sz="2400" dirty="0">
                <a:latin typeface="华文中宋" panose="02010600040101010101" pitchFamily="2" charset="-122"/>
                <a:ea typeface="华文中宋" panose="02010600040101010101" pitchFamily="2" charset="-122"/>
              </a:rPr>
              <a:t>行使</a:t>
            </a:r>
            <a:r>
              <a:rPr lang="zh-CN" altLang="zh-CN" sz="2400" b="1" dirty="0">
                <a:solidFill>
                  <a:srgbClr val="FF0000"/>
                </a:solidFill>
                <a:latin typeface="华文中宋" panose="02010600040101010101" pitchFamily="2" charset="-122"/>
                <a:ea typeface="华文中宋" panose="02010600040101010101" pitchFamily="2" charset="-122"/>
              </a:rPr>
              <a:t>检察权</a:t>
            </a:r>
            <a:r>
              <a:rPr lang="zh-CN" altLang="zh-CN" sz="2400" dirty="0">
                <a:latin typeface="华文中宋" panose="02010600040101010101" pitchFamily="2" charset="-122"/>
                <a:ea typeface="华文中宋" panose="02010600040101010101" pitchFamily="2" charset="-122"/>
              </a:rPr>
              <a:t>，追诉犯罪，维护国家安全和社会秩序，维护个人和组织的合法权益</a:t>
            </a:r>
            <a:r>
              <a:rPr lang="zh-CN" altLang="en-US" sz="2400" dirty="0">
                <a:latin typeface="华文中宋" panose="02010600040101010101" pitchFamily="2" charset="-122"/>
                <a:ea typeface="华文中宋" panose="02010600040101010101" pitchFamily="2" charset="-122"/>
              </a:rPr>
              <a:t>。</a:t>
            </a:r>
            <a:endParaRPr lang="zh-CN" altLang="zh-CN" sz="2400" dirty="0">
              <a:latin typeface="华文中宋" panose="02010600040101010101" pitchFamily="2" charset="-122"/>
              <a:ea typeface="华文中宋" panose="02010600040101010101" pitchFamily="2" charset="-122"/>
            </a:endParaRPr>
          </a:p>
        </p:txBody>
      </p:sp>
      <p:sp>
        <p:nvSpPr>
          <p:cNvPr id="23" name="文本框 22"/>
          <p:cNvSpPr txBox="1"/>
          <p:nvPr/>
        </p:nvSpPr>
        <p:spPr>
          <a:xfrm>
            <a:off x="8028873" y="2536737"/>
            <a:ext cx="997527"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rPr>
              <a:t>×</a:t>
            </a:r>
            <a:endParaRPr kumimoji="0" lang="zh-CN" altLang="en-US" sz="6600" b="1"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mn-cs"/>
            </a:endParaRPr>
          </a:p>
        </p:txBody>
      </p:sp>
    </p:spTree>
    <p:extLst>
      <p:ext uri="{BB962C8B-B14F-4D97-AF65-F5344CB8AC3E}">
        <p14:creationId xmlns="" xmlns:p14="http://schemas.microsoft.com/office/powerpoint/2010/main" val="3653168206"/>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fill="hold"/>
                                        <p:tgtEl>
                                          <p:spTgt spid="23"/>
                                        </p:tgtEl>
                                        <p:attrNameLst>
                                          <p:attrName>ppt_x</p:attrName>
                                        </p:attrNameLst>
                                      </p:cBhvr>
                                      <p:tavLst>
                                        <p:tav tm="0">
                                          <p:val>
                                            <p:strVal val="#ppt_x"/>
                                          </p:val>
                                        </p:tav>
                                        <p:tav tm="100000">
                                          <p:val>
                                            <p:strVal val="#ppt_x"/>
                                          </p:val>
                                        </p:tav>
                                      </p:tavLst>
                                    </p:anim>
                                    <p:anim calcmode="lin" valueType="num">
                                      <p:cBhvr additive="base">
                                        <p:cTn id="21"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1000"/>
                                        <p:tgtEl>
                                          <p:spTgt spid="21"/>
                                        </p:tgtEl>
                                      </p:cBhvr>
                                    </p:animEffect>
                                    <p:anim calcmode="lin" valueType="num">
                                      <p:cBhvr>
                                        <p:cTn id="27" dur="1000" fill="hold"/>
                                        <p:tgtEl>
                                          <p:spTgt spid="21"/>
                                        </p:tgtEl>
                                        <p:attrNameLst>
                                          <p:attrName>ppt_x</p:attrName>
                                        </p:attrNameLst>
                                      </p:cBhvr>
                                      <p:tavLst>
                                        <p:tav tm="0">
                                          <p:val>
                                            <p:strVal val="#ppt_x"/>
                                          </p:val>
                                        </p:tav>
                                        <p:tav tm="100000">
                                          <p:val>
                                            <p:strVal val="#ppt_x"/>
                                          </p:val>
                                        </p:tav>
                                      </p:tavLst>
                                    </p:anim>
                                    <p:anim calcmode="lin" valueType="num">
                                      <p:cBhvr>
                                        <p:cTn id="2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p:bldP spid="21" grpId="0" animBg="1"/>
      <p:bldP spid="2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1"/>
          <p:cNvGrpSpPr/>
          <p:nvPr/>
        </p:nvGrpSpPr>
        <p:grpSpPr>
          <a:xfrm>
            <a:off x="1" y="83699"/>
            <a:ext cx="9143999" cy="6656735"/>
            <a:chOff x="495300" y="1255576"/>
            <a:chExt cx="11201399" cy="4599215"/>
          </a:xfrm>
          <a:solidFill>
            <a:schemeClr val="bg1"/>
          </a:solidFill>
        </p:grpSpPr>
        <p:sp>
          <p:nvSpPr>
            <p:cNvPr id="13" name="矩形: 圆角 12"/>
            <p:cNvSpPr/>
            <p:nvPr/>
          </p:nvSpPr>
          <p:spPr>
            <a:xfrm>
              <a:off x="495300" y="1255576"/>
              <a:ext cx="11201397" cy="4599215"/>
            </a:xfrm>
            <a:prstGeom prst="roundRect">
              <a:avLst>
                <a:gd name="adj" fmla="val 3273"/>
              </a:avLst>
            </a:prstGeom>
            <a:grpFill/>
            <a:ln>
              <a:solidFill>
                <a:srgbClr val="1B4E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srgbClr val="FFFFFF"/>
                </a:solidFill>
                <a:effectLst/>
                <a:uLnTx/>
                <a:uFillTx/>
                <a:latin typeface="华文中宋" panose="02010600040101010101" pitchFamily="2" charset="-122"/>
                <a:ea typeface="华文中宋" panose="02010600040101010101" pitchFamily="2" charset="-122"/>
                <a:cs typeface="+mn-cs"/>
              </a:endParaRPr>
            </a:p>
          </p:txBody>
        </p:sp>
        <p:cxnSp>
          <p:nvCxnSpPr>
            <p:cNvPr id="14" name="直接连接符 13"/>
            <p:cNvCxnSpPr/>
            <p:nvPr/>
          </p:nvCxnSpPr>
          <p:spPr>
            <a:xfrm>
              <a:off x="11696699" y="1833032"/>
              <a:ext cx="0" cy="3513773"/>
            </a:xfrm>
            <a:prstGeom prst="line">
              <a:avLst/>
            </a:prstGeom>
            <a:grpFill/>
            <a:ln w="38100" cap="rnd">
              <a:solidFill>
                <a:srgbClr val="1B4E7E"/>
              </a:solidFill>
              <a:roun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495300" y="1833032"/>
              <a:ext cx="0" cy="3513773"/>
            </a:xfrm>
            <a:prstGeom prst="line">
              <a:avLst/>
            </a:prstGeom>
            <a:grpFill/>
            <a:ln w="38100" cap="rnd">
              <a:solidFill>
                <a:srgbClr val="1B4E7E"/>
              </a:solidFill>
              <a:round/>
            </a:ln>
          </p:spPr>
          <p:style>
            <a:lnRef idx="1">
              <a:schemeClr val="accent1"/>
            </a:lnRef>
            <a:fillRef idx="0">
              <a:schemeClr val="accent1"/>
            </a:fillRef>
            <a:effectRef idx="0">
              <a:schemeClr val="accent1"/>
            </a:effectRef>
            <a:fontRef idx="minor">
              <a:schemeClr val="tx1"/>
            </a:fontRef>
          </p:style>
        </p:cxnSp>
      </p:grpSp>
      <p:grpSp>
        <p:nvGrpSpPr>
          <p:cNvPr id="3" name="组合 33"/>
          <p:cNvGrpSpPr/>
          <p:nvPr/>
        </p:nvGrpSpPr>
        <p:grpSpPr>
          <a:xfrm>
            <a:off x="52654" y="-13003"/>
            <a:ext cx="2149349" cy="540000"/>
            <a:chOff x="9724630" y="545361"/>
            <a:chExt cx="2865799" cy="540000"/>
          </a:xfrm>
        </p:grpSpPr>
        <p:sp>
          <p:nvSpPr>
            <p:cNvPr id="11" name="矩形: 圆角 10"/>
            <p:cNvSpPr/>
            <p:nvPr/>
          </p:nvSpPr>
          <p:spPr>
            <a:xfrm flipH="1">
              <a:off x="9724630" y="545361"/>
              <a:ext cx="2865799" cy="540000"/>
            </a:xfrm>
            <a:prstGeom prst="roundRect">
              <a:avLst>
                <a:gd name="adj" fmla="val 50000"/>
              </a:avLst>
            </a:prstGeom>
            <a:solidFill>
              <a:srgbClr val="1B4E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srgbClr val="FFFFFF"/>
                </a:solidFill>
                <a:effectLst/>
                <a:uLnTx/>
                <a:uFillTx/>
                <a:latin typeface="华文中宋" panose="02010600040101010101" pitchFamily="2" charset="-122"/>
                <a:ea typeface="华文中宋" panose="02010600040101010101" pitchFamily="2" charset="-122"/>
                <a:cs typeface="+mn-cs"/>
              </a:endParaRPr>
            </a:p>
          </p:txBody>
        </p:sp>
        <p:sp>
          <p:nvSpPr>
            <p:cNvPr id="9" name="文本框 8"/>
            <p:cNvSpPr txBox="1"/>
            <p:nvPr/>
          </p:nvSpPr>
          <p:spPr>
            <a:xfrm flipH="1">
              <a:off x="9876667" y="582646"/>
              <a:ext cx="2066728" cy="44627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300" b="1" i="0" u="none" strike="noStrike" kern="1200" cap="none" spc="0" normalizeH="0" baseline="0" noProof="0" dirty="0">
                  <a:ln>
                    <a:noFill/>
                  </a:ln>
                  <a:solidFill>
                    <a:srgbClr val="FFFFFF"/>
                  </a:solidFill>
                  <a:effectLst/>
                  <a:uLnTx/>
                  <a:uFillTx/>
                  <a:latin typeface="华文中宋" panose="02010600040101010101" pitchFamily="2" charset="-122"/>
                  <a:ea typeface="华文中宋" panose="02010600040101010101" pitchFamily="2" charset="-122"/>
                  <a:cs typeface="+mn-cs"/>
                </a:rPr>
                <a:t>真题演练</a:t>
              </a:r>
            </a:p>
          </p:txBody>
        </p:sp>
        <p:sp>
          <p:nvSpPr>
            <p:cNvPr id="17" name="椭圆 16"/>
            <p:cNvSpPr/>
            <p:nvPr/>
          </p:nvSpPr>
          <p:spPr>
            <a:xfrm>
              <a:off x="11943398" y="545361"/>
              <a:ext cx="530298" cy="530298"/>
            </a:xfrm>
            <a:prstGeom prst="ellipse">
              <a:avLst/>
            </a:prstGeom>
            <a:solidFill>
              <a:srgbClr val="EAAF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charset="-122"/>
                <a:cs typeface="+mn-cs"/>
              </a:endParaRPr>
            </a:p>
          </p:txBody>
        </p:sp>
        <p:pic>
          <p:nvPicPr>
            <p:cNvPr id="5" name="图片 4" descr="图标&#10;&#10;描述已自动生成"/>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12035249" y="642062"/>
              <a:ext cx="346597" cy="346597"/>
            </a:xfrm>
            <a:prstGeom prst="rect">
              <a:avLst/>
            </a:prstGeom>
          </p:spPr>
        </p:pic>
      </p:grpSp>
      <p:sp>
        <p:nvSpPr>
          <p:cNvPr id="19" name="矩形 18"/>
          <p:cNvSpPr/>
          <p:nvPr/>
        </p:nvSpPr>
        <p:spPr>
          <a:xfrm>
            <a:off x="1" y="24282"/>
            <a:ext cx="9029700" cy="6547969"/>
          </a:xfrm>
          <a:prstGeom prst="rect">
            <a:avLst/>
          </a:prstGeom>
        </p:spPr>
        <p:txBody>
          <a:bodyPr wrap="square">
            <a:noAutofit/>
          </a:bodyPr>
          <a:lstStyle/>
          <a:p>
            <a:pPr lvl="0">
              <a:defRPr/>
            </a:pPr>
            <a:r>
              <a:rPr lang="en-US" altLang="zh-CN" sz="2800" dirty="0">
                <a:solidFill>
                  <a:prstClr val="black"/>
                </a:solidFill>
                <a:latin typeface="华文中宋" panose="02010600040101010101" pitchFamily="2" charset="-122"/>
                <a:ea typeface="华文中宋" panose="02010600040101010101" pitchFamily="2" charset="-122"/>
                <a:sym typeface="+mn-lt"/>
              </a:rPr>
              <a:t>                      </a:t>
            </a:r>
            <a:endParaRPr lang="en-US" altLang="zh-CN" sz="2800" dirty="0" smtClean="0">
              <a:solidFill>
                <a:prstClr val="black"/>
              </a:solidFill>
              <a:latin typeface="华文中宋" panose="02010600040101010101" pitchFamily="2" charset="-122"/>
              <a:ea typeface="华文中宋" panose="02010600040101010101" pitchFamily="2" charset="-122"/>
              <a:sym typeface="+mn-lt"/>
            </a:endParaRPr>
          </a:p>
          <a:p>
            <a:pPr lvl="0">
              <a:defRPr/>
            </a:pPr>
            <a:r>
              <a:rPr lang="en-US" altLang="zh-CN" sz="2800" dirty="0" smtClean="0">
                <a:solidFill>
                  <a:prstClr val="black"/>
                </a:solidFill>
                <a:latin typeface="华文中宋" panose="02010600040101010101" pitchFamily="2" charset="-122"/>
                <a:ea typeface="华文中宋" panose="02010600040101010101" pitchFamily="2" charset="-122"/>
                <a:sym typeface="+mn-lt"/>
              </a:rPr>
              <a:t> </a:t>
            </a:r>
            <a:r>
              <a:rPr lang="en-US" altLang="zh-CN" sz="2400" dirty="0" smtClean="0">
                <a:solidFill>
                  <a:prstClr val="black"/>
                </a:solidFill>
                <a:latin typeface="华文中宋" panose="02010600040101010101" pitchFamily="2" charset="-122"/>
                <a:ea typeface="华文中宋" panose="02010600040101010101" pitchFamily="2" charset="-122"/>
                <a:sym typeface="+mn-lt"/>
              </a:rPr>
              <a:t>21</a:t>
            </a:r>
            <a:r>
              <a:rPr lang="en-US" altLang="zh-CN" sz="2400" dirty="0">
                <a:solidFill>
                  <a:prstClr val="black"/>
                </a:solidFill>
                <a:latin typeface="华文中宋" panose="02010600040101010101" pitchFamily="2" charset="-122"/>
                <a:ea typeface="华文中宋" panose="02010600040101010101" pitchFamily="2" charset="-122"/>
                <a:sym typeface="+mn-lt"/>
              </a:rPr>
              <a:t>.</a:t>
            </a:r>
            <a:r>
              <a:rPr lang="zh-CN" altLang="en-US" sz="2400" dirty="0">
                <a:solidFill>
                  <a:prstClr val="black"/>
                </a:solidFill>
                <a:latin typeface="华文中宋" panose="02010600040101010101" pitchFamily="2" charset="-122"/>
                <a:ea typeface="华文中宋" panose="02010600040101010101" pitchFamily="2" charset="-122"/>
                <a:sym typeface="+mn-lt"/>
              </a:rPr>
              <a:t>（</a:t>
            </a:r>
            <a:r>
              <a:rPr lang="en-US" altLang="zh-CN" sz="2400" dirty="0">
                <a:solidFill>
                  <a:prstClr val="black"/>
                </a:solidFill>
                <a:latin typeface="华文中宋" panose="02010600040101010101" pitchFamily="2" charset="-122"/>
                <a:ea typeface="华文中宋" panose="02010600040101010101" pitchFamily="2" charset="-122"/>
                <a:sym typeface="+mn-lt"/>
              </a:rPr>
              <a:t>2021 </a:t>
            </a:r>
            <a:r>
              <a:rPr lang="zh-CN" altLang="en-US" sz="2400" dirty="0">
                <a:solidFill>
                  <a:prstClr val="black"/>
                </a:solidFill>
                <a:latin typeface="华文中宋" panose="02010600040101010101" pitchFamily="2" charset="-122"/>
                <a:ea typeface="华文中宋" panose="02010600040101010101" pitchFamily="2" charset="-122"/>
                <a:sym typeface="+mn-lt"/>
              </a:rPr>
              <a:t>东营）</a:t>
            </a:r>
            <a:r>
              <a:rPr lang="zh-CN" altLang="en-US" sz="2400" dirty="0">
                <a:solidFill>
                  <a:prstClr val="black"/>
                </a:solidFill>
                <a:latin typeface="华文中宋" panose="02010600040101010101" pitchFamily="2" charset="-122"/>
                <a:ea typeface="华文中宋" panose="02010600040101010101" pitchFamily="2" charset="-122"/>
              </a:rPr>
              <a:t>“道虽迩，不行不至；事虽小，不为不成”。身处和平时代的我们，不仅要厉行法治，还要感受法治温度。九年级</a:t>
            </a:r>
            <a:r>
              <a:rPr lang="en-US" altLang="zh-CN" sz="2400" dirty="0">
                <a:solidFill>
                  <a:prstClr val="black"/>
                </a:solidFill>
                <a:latin typeface="华文中宋" panose="02010600040101010101" pitchFamily="2" charset="-122"/>
                <a:ea typeface="华文中宋" panose="02010600040101010101" pitchFamily="2" charset="-122"/>
              </a:rPr>
              <a:t>4</a:t>
            </a:r>
            <a:r>
              <a:rPr lang="zh-CN" altLang="en-US" sz="2400" dirty="0">
                <a:solidFill>
                  <a:prstClr val="black"/>
                </a:solidFill>
                <a:latin typeface="华文中宋" panose="02010600040101010101" pitchFamily="2" charset="-122"/>
                <a:ea typeface="华文中宋" panose="02010600040101010101" pitchFamily="2" charset="-122"/>
              </a:rPr>
              <a:t>班以“厉行法治忆初心”为主题组织微视频比赛，以下是他们剪辑的镜头内容。</a:t>
            </a:r>
            <a:endParaRPr lang="en-US" altLang="zh-CN" sz="2400" dirty="0">
              <a:solidFill>
                <a:prstClr val="black"/>
              </a:solidFill>
              <a:latin typeface="华文中宋" panose="02010600040101010101" pitchFamily="2" charset="-122"/>
              <a:ea typeface="华文中宋" panose="02010600040101010101" pitchFamily="2" charset="-122"/>
            </a:endParaRPr>
          </a:p>
          <a:p>
            <a:pPr marL="457200" lvl="0" indent="-457200">
              <a:buFont typeface="Arial" panose="020B0604020202020204" pitchFamily="34" charset="0"/>
              <a:buChar char="•"/>
              <a:defRPr/>
            </a:pPr>
            <a:r>
              <a:rPr lang="zh-CN" altLang="en-US" sz="2400" dirty="0">
                <a:solidFill>
                  <a:prstClr val="black"/>
                </a:solidFill>
                <a:latin typeface="华文中宋" panose="02010600040101010101" pitchFamily="2" charset="-122"/>
                <a:ea typeface="华文中宋" panose="02010600040101010101" pitchFamily="2" charset="-122"/>
              </a:rPr>
              <a:t>镜头一：</a:t>
            </a:r>
            <a:r>
              <a:rPr lang="en-US" altLang="zh-CN" sz="2400" dirty="0">
                <a:solidFill>
                  <a:prstClr val="black"/>
                </a:solidFill>
                <a:latin typeface="华文中宋" panose="02010600040101010101" pitchFamily="2" charset="-122"/>
                <a:ea typeface="华文中宋" panose="02010600040101010101" pitchFamily="2" charset="-122"/>
              </a:rPr>
              <a:t>2020</a:t>
            </a:r>
            <a:r>
              <a:rPr lang="zh-CN" altLang="en-US" sz="2400" dirty="0">
                <a:solidFill>
                  <a:prstClr val="black"/>
                </a:solidFill>
                <a:latin typeface="华文中宋" panose="02010600040101010101" pitchFamily="2" charset="-122"/>
                <a:ea typeface="华文中宋" panose="02010600040101010101" pitchFamily="2" charset="-122"/>
              </a:rPr>
              <a:t>年</a:t>
            </a:r>
            <a:r>
              <a:rPr lang="en-US" altLang="zh-CN" sz="2400" dirty="0">
                <a:solidFill>
                  <a:prstClr val="black"/>
                </a:solidFill>
                <a:latin typeface="华文中宋" panose="02010600040101010101" pitchFamily="2" charset="-122"/>
                <a:ea typeface="华文中宋" panose="02010600040101010101" pitchFamily="2" charset="-122"/>
              </a:rPr>
              <a:t>10</a:t>
            </a:r>
            <a:r>
              <a:rPr lang="zh-CN" altLang="en-US" sz="2400" dirty="0">
                <a:solidFill>
                  <a:prstClr val="black"/>
                </a:solidFill>
                <a:latin typeface="华文中宋" panose="02010600040101010101" pitchFamily="2" charset="-122"/>
                <a:ea typeface="华文中宋" panose="02010600040101010101" pitchFamily="2" charset="-122"/>
              </a:rPr>
              <a:t>月</a:t>
            </a:r>
            <a:r>
              <a:rPr lang="en-US" altLang="zh-CN" sz="2400" dirty="0">
                <a:solidFill>
                  <a:prstClr val="black"/>
                </a:solidFill>
                <a:latin typeface="华文中宋" panose="02010600040101010101" pitchFamily="2" charset="-122"/>
                <a:ea typeface="华文中宋" panose="02010600040101010101" pitchFamily="2" charset="-122"/>
              </a:rPr>
              <a:t>17</a:t>
            </a:r>
            <a:r>
              <a:rPr lang="zh-CN" altLang="en-US" sz="2400" dirty="0">
                <a:solidFill>
                  <a:prstClr val="black"/>
                </a:solidFill>
                <a:latin typeface="华文中宋" panose="02010600040101010101" pitchFamily="2" charset="-122"/>
                <a:ea typeface="华文中宋" panose="02010600040101010101" pitchFamily="2" charset="-122"/>
              </a:rPr>
              <a:t>日，十三届全国人大常委会第二十二次会议表决通过了“关于修改专利法的决定、生物安全法、新修订的未成年人保护法、出口管制法、关于修改国旗法、国徽法的决定、关于修改全国人民代表大会和地方各级人民代表大会选举法的决定”等一批新法新规。中国特色社会主义法治体系更加完善。</a:t>
            </a:r>
            <a:endParaRPr lang="en-US" altLang="zh-CN" sz="2400" dirty="0">
              <a:solidFill>
                <a:prstClr val="black"/>
              </a:solidFill>
              <a:latin typeface="华文中宋" panose="02010600040101010101" pitchFamily="2" charset="-122"/>
              <a:ea typeface="华文中宋" panose="02010600040101010101" pitchFamily="2" charset="-122"/>
            </a:endParaRPr>
          </a:p>
          <a:p>
            <a:pPr marL="457200" lvl="0" indent="-457200">
              <a:buFont typeface="Arial" panose="020B0604020202020204" pitchFamily="34" charset="0"/>
              <a:buChar char="•"/>
              <a:defRPr/>
            </a:pPr>
            <a:r>
              <a:rPr lang="zh-CN" altLang="en-US" sz="2400" dirty="0">
                <a:solidFill>
                  <a:prstClr val="black"/>
                </a:solidFill>
                <a:latin typeface="华文中宋" panose="02010600040101010101" pitchFamily="2" charset="-122"/>
                <a:ea typeface="华文中宋" panose="02010600040101010101" pitchFamily="2" charset="-122"/>
              </a:rPr>
              <a:t>镜头二：</a:t>
            </a:r>
            <a:r>
              <a:rPr lang="en-US" altLang="zh-CN" sz="2400" dirty="0">
                <a:solidFill>
                  <a:prstClr val="black"/>
                </a:solidFill>
                <a:latin typeface="华文中宋" panose="02010600040101010101" pitchFamily="2" charset="-122"/>
                <a:ea typeface="华文中宋" panose="02010600040101010101" pitchFamily="2" charset="-122"/>
              </a:rPr>
              <a:t>2021</a:t>
            </a:r>
            <a:r>
              <a:rPr lang="zh-CN" altLang="en-US" sz="2400" dirty="0">
                <a:solidFill>
                  <a:prstClr val="black"/>
                </a:solidFill>
                <a:latin typeface="华文中宋" panose="02010600040101010101" pitchFamily="2" charset="-122"/>
                <a:ea typeface="华文中宋" panose="02010600040101010101" pitchFamily="2" charset="-122"/>
              </a:rPr>
              <a:t>年</a:t>
            </a:r>
            <a:r>
              <a:rPr lang="en-US" altLang="zh-CN" sz="2400" dirty="0">
                <a:solidFill>
                  <a:prstClr val="black"/>
                </a:solidFill>
                <a:latin typeface="华文中宋" panose="02010600040101010101" pitchFamily="2" charset="-122"/>
                <a:ea typeface="华文中宋" panose="02010600040101010101" pitchFamily="2" charset="-122"/>
              </a:rPr>
              <a:t>1</a:t>
            </a:r>
            <a:r>
              <a:rPr lang="zh-CN" altLang="en-US" sz="2400" dirty="0">
                <a:solidFill>
                  <a:prstClr val="black"/>
                </a:solidFill>
                <a:latin typeface="华文中宋" panose="02010600040101010101" pitchFamily="2" charset="-122"/>
                <a:ea typeface="华文中宋" panose="02010600040101010101" pitchFamily="2" charset="-122"/>
              </a:rPr>
              <a:t>月</a:t>
            </a:r>
            <a:r>
              <a:rPr lang="en-US" altLang="zh-CN" sz="2400" dirty="0">
                <a:solidFill>
                  <a:prstClr val="black"/>
                </a:solidFill>
                <a:latin typeface="华文中宋" panose="02010600040101010101" pitchFamily="2" charset="-122"/>
                <a:ea typeface="华文中宋" panose="02010600040101010101" pitchFamily="2" charset="-122"/>
              </a:rPr>
              <a:t>1</a:t>
            </a:r>
            <a:r>
              <a:rPr lang="zh-CN" altLang="en-US" sz="2400" dirty="0">
                <a:solidFill>
                  <a:prstClr val="black"/>
                </a:solidFill>
                <a:latin typeface="华文中宋" panose="02010600040101010101" pitchFamily="2" charset="-122"/>
                <a:ea typeface="华文中宋" panose="02010600040101010101" pitchFamily="2" charset="-122"/>
              </a:rPr>
              <a:t>日正式实施的</a:t>
            </a:r>
            <a:r>
              <a:rPr lang="en-US" altLang="zh-CN" sz="2400" dirty="0">
                <a:solidFill>
                  <a:prstClr val="black"/>
                </a:solidFill>
                <a:latin typeface="华文中宋" panose="02010600040101010101" pitchFamily="2" charset="-122"/>
                <a:ea typeface="华文中宋" panose="02010600040101010101" pitchFamily="2" charset="-122"/>
              </a:rPr>
              <a:t>《</a:t>
            </a:r>
            <a:r>
              <a:rPr lang="zh-CN" altLang="en-US" sz="2400" dirty="0">
                <a:solidFill>
                  <a:prstClr val="black"/>
                </a:solidFill>
                <a:latin typeface="华文中宋" panose="02010600040101010101" pitchFamily="2" charset="-122"/>
                <a:ea typeface="华文中宋" panose="02010600040101010101" pitchFamily="2" charset="-122"/>
              </a:rPr>
              <a:t>中华人民共和国民法典</a:t>
            </a:r>
            <a:r>
              <a:rPr lang="en-US" altLang="zh-CN" sz="2400" dirty="0">
                <a:solidFill>
                  <a:prstClr val="black"/>
                </a:solidFill>
                <a:latin typeface="华文中宋" panose="02010600040101010101" pitchFamily="2" charset="-122"/>
                <a:ea typeface="华文中宋" panose="02010600040101010101" pitchFamily="2" charset="-122"/>
              </a:rPr>
              <a:t>》</a:t>
            </a:r>
            <a:r>
              <a:rPr lang="zh-CN" altLang="en-US" sz="2400" dirty="0">
                <a:solidFill>
                  <a:prstClr val="black"/>
                </a:solidFill>
                <a:latin typeface="华文中宋" panose="02010600040101010101" pitchFamily="2" charset="-122"/>
                <a:ea typeface="华文中宋" panose="02010600040101010101" pitchFamily="2" charset="-122"/>
              </a:rPr>
              <a:t>把弘扬社会主义核心价值观、树立优良家风、弘扬家庭美德、重视家庭文明建设等写入其中，民法典最鲜明的体现就是将民法的强制性与核心价值观的引领性有机结合起来。</a:t>
            </a:r>
            <a:endParaRPr lang="en-US" altLang="zh-CN" sz="2400" dirty="0">
              <a:solidFill>
                <a:prstClr val="black"/>
              </a:solidFill>
              <a:latin typeface="华文中宋" panose="02010600040101010101" pitchFamily="2" charset="-122"/>
              <a:ea typeface="华文中宋" panose="02010600040101010101" pitchFamily="2" charset="-122"/>
            </a:endParaRPr>
          </a:p>
          <a:p>
            <a:pPr lvl="0">
              <a:defRPr/>
            </a:pPr>
            <a:r>
              <a:rPr lang="zh-CN" altLang="en-US" sz="2400" dirty="0" smtClean="0">
                <a:solidFill>
                  <a:prstClr val="black"/>
                </a:solidFill>
                <a:latin typeface="华文中宋" panose="02010600040101010101" pitchFamily="2" charset="-122"/>
                <a:ea typeface="华文中宋" panose="02010600040101010101" pitchFamily="2" charset="-122"/>
              </a:rPr>
              <a:t>    “</a:t>
            </a:r>
            <a:r>
              <a:rPr lang="zh-CN" altLang="en-US" sz="2400" dirty="0">
                <a:solidFill>
                  <a:prstClr val="black"/>
                </a:solidFill>
                <a:latin typeface="华文中宋" panose="02010600040101010101" pitchFamily="2" charset="-122"/>
                <a:ea typeface="华文中宋" panose="02010600040101010101" pitchFamily="2" charset="-122"/>
              </a:rPr>
              <a:t>法治兴则国兴，法治衰则国乱”。请你对上述两组镜头分别进行解读。</a:t>
            </a:r>
            <a:endParaRPr lang="en-US" altLang="zh-CN" sz="2400" dirty="0">
              <a:solidFill>
                <a:prstClr val="black"/>
              </a:solidFill>
              <a:latin typeface="华文中宋" panose="02010600040101010101" pitchFamily="2" charset="-122"/>
              <a:ea typeface="华文中宋" panose="02010600040101010101" pitchFamily="2" charset="-122"/>
              <a:sym typeface="+mn-lt"/>
            </a:endParaRPr>
          </a:p>
        </p:txBody>
      </p:sp>
    </p:spTree>
    <p:extLst>
      <p:ext uri="{BB962C8B-B14F-4D97-AF65-F5344CB8AC3E}">
        <p14:creationId xmlns="" xmlns:p14="http://schemas.microsoft.com/office/powerpoint/2010/main" val="2000678787"/>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0" y="0"/>
            <a:ext cx="9091343" cy="6454683"/>
          </a:xfrm>
          <a:prstGeom prst="rect">
            <a:avLst/>
          </a:prstGeom>
        </p:spPr>
        <p:txBody>
          <a:bodyPr wrap="square">
            <a:noAutofit/>
          </a:bodyPr>
          <a:lstStyle/>
          <a:p>
            <a:pPr lvl="0">
              <a:defRPr/>
            </a:pPr>
            <a:r>
              <a:rPr lang="en-US" altLang="zh-CN" sz="2000" dirty="0">
                <a:solidFill>
                  <a:prstClr val="black"/>
                </a:solidFill>
                <a:latin typeface="华文中宋" panose="02010600040101010101" pitchFamily="2" charset="-122"/>
                <a:ea typeface="华文中宋" panose="02010600040101010101" pitchFamily="2" charset="-122"/>
                <a:sym typeface="+mn-lt"/>
              </a:rPr>
              <a:t>                         </a:t>
            </a:r>
            <a:r>
              <a:rPr lang="en-US" altLang="zh-CN" sz="2400" dirty="0">
                <a:solidFill>
                  <a:prstClr val="black"/>
                </a:solidFill>
                <a:latin typeface="华文中宋" panose="02010600040101010101" pitchFamily="2" charset="-122"/>
                <a:ea typeface="华文中宋" panose="02010600040101010101" pitchFamily="2" charset="-122"/>
                <a:sym typeface="+mn-lt"/>
              </a:rPr>
              <a:t>21.</a:t>
            </a:r>
            <a:r>
              <a:rPr lang="zh-CN" altLang="en-US" sz="2400" dirty="0">
                <a:solidFill>
                  <a:prstClr val="black"/>
                </a:solidFill>
                <a:latin typeface="华文中宋" panose="02010600040101010101" pitchFamily="2" charset="-122"/>
                <a:ea typeface="华文中宋" panose="02010600040101010101" pitchFamily="2" charset="-122"/>
                <a:sym typeface="+mn-lt"/>
              </a:rPr>
              <a:t>（</a:t>
            </a:r>
            <a:r>
              <a:rPr lang="en-US" altLang="zh-CN" sz="2400" dirty="0">
                <a:solidFill>
                  <a:prstClr val="black"/>
                </a:solidFill>
                <a:latin typeface="华文中宋" panose="02010600040101010101" pitchFamily="2" charset="-122"/>
                <a:ea typeface="华文中宋" panose="02010600040101010101" pitchFamily="2" charset="-122"/>
                <a:sym typeface="+mn-lt"/>
              </a:rPr>
              <a:t>2021 </a:t>
            </a:r>
            <a:r>
              <a:rPr lang="zh-CN" altLang="en-US" sz="2400" dirty="0">
                <a:solidFill>
                  <a:prstClr val="black"/>
                </a:solidFill>
                <a:latin typeface="华文中宋" panose="02010600040101010101" pitchFamily="2" charset="-122"/>
                <a:ea typeface="华文中宋" panose="02010600040101010101" pitchFamily="2" charset="-122"/>
                <a:sym typeface="+mn-lt"/>
              </a:rPr>
              <a:t>东营）</a:t>
            </a:r>
            <a:endParaRPr lang="en-US" altLang="zh-CN" sz="2400" dirty="0">
              <a:solidFill>
                <a:prstClr val="black"/>
              </a:solidFill>
              <a:latin typeface="华文中宋" panose="02010600040101010101" pitchFamily="2" charset="-122"/>
              <a:ea typeface="华文中宋" panose="02010600040101010101" pitchFamily="2" charset="-122"/>
              <a:sym typeface="+mn-lt"/>
            </a:endParaRPr>
          </a:p>
          <a:p>
            <a:pPr marL="457200" lvl="0" indent="-457200">
              <a:buFont typeface="Arial" panose="020B0604020202020204" pitchFamily="34" charset="0"/>
              <a:buChar char="•"/>
              <a:defRPr/>
            </a:pPr>
            <a:r>
              <a:rPr lang="zh-CN" altLang="en-US" sz="2400" dirty="0">
                <a:solidFill>
                  <a:prstClr val="black"/>
                </a:solidFill>
                <a:latin typeface="华文中宋" panose="02010600040101010101" pitchFamily="2" charset="-122"/>
                <a:ea typeface="华文中宋" panose="02010600040101010101" pitchFamily="2" charset="-122"/>
              </a:rPr>
              <a:t>镜头一：</a:t>
            </a:r>
            <a:r>
              <a:rPr lang="en-US" altLang="zh-CN" sz="2400" dirty="0">
                <a:solidFill>
                  <a:prstClr val="black"/>
                </a:solidFill>
                <a:latin typeface="华文中宋" panose="02010600040101010101" pitchFamily="2" charset="-122"/>
                <a:ea typeface="华文中宋" panose="02010600040101010101" pitchFamily="2" charset="-122"/>
              </a:rPr>
              <a:t>2020</a:t>
            </a:r>
            <a:r>
              <a:rPr lang="zh-CN" altLang="en-US" sz="2400" dirty="0">
                <a:solidFill>
                  <a:prstClr val="black"/>
                </a:solidFill>
                <a:latin typeface="华文中宋" panose="02010600040101010101" pitchFamily="2" charset="-122"/>
                <a:ea typeface="华文中宋" panose="02010600040101010101" pitchFamily="2" charset="-122"/>
              </a:rPr>
              <a:t>年</a:t>
            </a:r>
            <a:r>
              <a:rPr lang="en-US" altLang="zh-CN" sz="2400" dirty="0">
                <a:solidFill>
                  <a:prstClr val="black"/>
                </a:solidFill>
                <a:latin typeface="华文中宋" panose="02010600040101010101" pitchFamily="2" charset="-122"/>
                <a:ea typeface="华文中宋" panose="02010600040101010101" pitchFamily="2" charset="-122"/>
              </a:rPr>
              <a:t>10</a:t>
            </a:r>
            <a:r>
              <a:rPr lang="zh-CN" altLang="en-US" sz="2400" dirty="0">
                <a:solidFill>
                  <a:prstClr val="black"/>
                </a:solidFill>
                <a:latin typeface="华文中宋" panose="02010600040101010101" pitchFamily="2" charset="-122"/>
                <a:ea typeface="华文中宋" panose="02010600040101010101" pitchFamily="2" charset="-122"/>
              </a:rPr>
              <a:t>月</a:t>
            </a:r>
            <a:r>
              <a:rPr lang="en-US" altLang="zh-CN" sz="2400" dirty="0">
                <a:solidFill>
                  <a:prstClr val="black"/>
                </a:solidFill>
                <a:latin typeface="华文中宋" panose="02010600040101010101" pitchFamily="2" charset="-122"/>
                <a:ea typeface="华文中宋" panose="02010600040101010101" pitchFamily="2" charset="-122"/>
              </a:rPr>
              <a:t>17</a:t>
            </a:r>
            <a:r>
              <a:rPr lang="zh-CN" altLang="en-US" sz="2400" dirty="0">
                <a:solidFill>
                  <a:prstClr val="black"/>
                </a:solidFill>
                <a:latin typeface="华文中宋" panose="02010600040101010101" pitchFamily="2" charset="-122"/>
                <a:ea typeface="华文中宋" panose="02010600040101010101" pitchFamily="2" charset="-122"/>
              </a:rPr>
              <a:t>日，十三届全国人大常委会第二十二次会议表决通过了“关于修改专利法的决定、生物安全法、新修订的未成年人保护法、出口管制法、关于修改国旗法、国徽法的决定、关于修改全国人民代表大会和地方各级人民代表大会选举法的决定”等一批新法新规。中国特色社会主义法治体系更加完善。</a:t>
            </a:r>
            <a:endParaRPr lang="en-US" altLang="zh-CN" sz="2400" dirty="0">
              <a:solidFill>
                <a:prstClr val="black"/>
              </a:solidFill>
              <a:latin typeface="华文中宋" panose="02010600040101010101" pitchFamily="2" charset="-122"/>
              <a:ea typeface="华文中宋" panose="02010600040101010101" pitchFamily="2" charset="-122"/>
            </a:endParaRPr>
          </a:p>
        </p:txBody>
      </p:sp>
      <p:sp>
        <p:nvSpPr>
          <p:cNvPr id="18" name="文本框 17">
            <a:extLst>
              <a:ext uri="{FF2B5EF4-FFF2-40B4-BE49-F238E27FC236}">
                <a16:creationId xmlns="" xmlns:a16="http://schemas.microsoft.com/office/drawing/2014/main" id="{957D4997-8521-4E07-87CB-5FF0BB88E9E1}"/>
              </a:ext>
            </a:extLst>
          </p:cNvPr>
          <p:cNvSpPr txBox="1"/>
          <p:nvPr/>
        </p:nvSpPr>
        <p:spPr>
          <a:xfrm>
            <a:off x="0" y="2857496"/>
            <a:ext cx="8994119" cy="3293209"/>
          </a:xfrm>
          <a:prstGeom prst="rect">
            <a:avLst/>
          </a:prstGeom>
          <a:noFill/>
        </p:spPr>
        <p:txBody>
          <a:bodyPr wrap="square">
            <a:spAutoFit/>
          </a:bodyPr>
          <a:lstStyle/>
          <a:p>
            <a:r>
              <a:rPr lang="en-US" altLang="zh-CN" sz="2600" b="1" dirty="0">
                <a:solidFill>
                  <a:srgbClr val="C00000"/>
                </a:solidFill>
                <a:latin typeface="黑体" pitchFamily="49" charset="-122"/>
                <a:ea typeface="黑体" pitchFamily="49" charset="-122"/>
              </a:rPr>
              <a:t>【</a:t>
            </a:r>
            <a:r>
              <a:rPr lang="zh-CN" altLang="en-US" sz="2600" b="1" dirty="0">
                <a:solidFill>
                  <a:srgbClr val="C00000"/>
                </a:solidFill>
                <a:latin typeface="黑体" pitchFamily="49" charset="-122"/>
                <a:ea typeface="黑体" pitchFamily="49" charset="-122"/>
              </a:rPr>
              <a:t>答案</a:t>
            </a:r>
            <a:r>
              <a:rPr lang="en-US" altLang="zh-CN" sz="2600" b="1" dirty="0">
                <a:solidFill>
                  <a:srgbClr val="C00000"/>
                </a:solidFill>
                <a:latin typeface="黑体" pitchFamily="49" charset="-122"/>
                <a:ea typeface="黑体" pitchFamily="49" charset="-122"/>
              </a:rPr>
              <a:t>】</a:t>
            </a:r>
            <a:r>
              <a:rPr lang="zh-CN" altLang="en-US" sz="2600" b="1" dirty="0">
                <a:solidFill>
                  <a:srgbClr val="C00000"/>
                </a:solidFill>
                <a:latin typeface="黑体" pitchFamily="49" charset="-122"/>
                <a:ea typeface="黑体" pitchFamily="49" charset="-122"/>
              </a:rPr>
              <a:t>镜头一：①全国人民代表大会是我国最高权力机关，全国人大及常务委员会行使立法权。②依法治国是党领导人民治理国家的基本方略。③法律是由国家制定或认可的。④我国坚持科学立法，不断完善中国特色社会主义法律体系。⑤我国实行良法之治，建设法治中国。⑥法治是现代政治文明的核心。⑦法治能够为人们提供良好的社会秩序，使人们安全有尊严的生活。⑧全面依法治国是中国特色社会主义的本质要求和重要保障。</a:t>
            </a:r>
          </a:p>
        </p:txBody>
      </p:sp>
    </p:spTree>
    <p:extLst>
      <p:ext uri="{BB962C8B-B14F-4D97-AF65-F5344CB8AC3E}">
        <p14:creationId xmlns="" xmlns:p14="http://schemas.microsoft.com/office/powerpoint/2010/main" val="1013258817"/>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1"/>
          <p:cNvGrpSpPr/>
          <p:nvPr/>
        </p:nvGrpSpPr>
        <p:grpSpPr>
          <a:xfrm>
            <a:off x="136714" y="83699"/>
            <a:ext cx="8861039" cy="6593327"/>
            <a:chOff x="495300" y="1255576"/>
            <a:chExt cx="11201399" cy="4599215"/>
          </a:xfrm>
          <a:solidFill>
            <a:schemeClr val="bg1"/>
          </a:solidFill>
        </p:grpSpPr>
        <p:sp>
          <p:nvSpPr>
            <p:cNvPr id="13" name="矩形: 圆角 12"/>
            <p:cNvSpPr/>
            <p:nvPr/>
          </p:nvSpPr>
          <p:spPr>
            <a:xfrm>
              <a:off x="495300" y="1255576"/>
              <a:ext cx="11201397" cy="4599215"/>
            </a:xfrm>
            <a:prstGeom prst="roundRect">
              <a:avLst>
                <a:gd name="adj" fmla="val 3273"/>
              </a:avLst>
            </a:prstGeom>
            <a:grpFill/>
            <a:ln>
              <a:solidFill>
                <a:srgbClr val="1B4E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srgbClr val="FFFFFF"/>
                </a:solidFill>
                <a:effectLst/>
                <a:uLnTx/>
                <a:uFillTx/>
                <a:latin typeface="华文中宋" panose="02010600040101010101" pitchFamily="2" charset="-122"/>
                <a:ea typeface="华文中宋" panose="02010600040101010101" pitchFamily="2" charset="-122"/>
                <a:cs typeface="+mn-cs"/>
              </a:endParaRPr>
            </a:p>
          </p:txBody>
        </p:sp>
        <p:cxnSp>
          <p:nvCxnSpPr>
            <p:cNvPr id="14" name="直接连接符 13"/>
            <p:cNvCxnSpPr/>
            <p:nvPr/>
          </p:nvCxnSpPr>
          <p:spPr>
            <a:xfrm>
              <a:off x="11696699" y="1833032"/>
              <a:ext cx="0" cy="3513773"/>
            </a:xfrm>
            <a:prstGeom prst="line">
              <a:avLst/>
            </a:prstGeom>
            <a:grpFill/>
            <a:ln w="38100" cap="rnd">
              <a:solidFill>
                <a:srgbClr val="1B4E7E"/>
              </a:solidFill>
              <a:roun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495300" y="1833032"/>
              <a:ext cx="0" cy="3513773"/>
            </a:xfrm>
            <a:prstGeom prst="line">
              <a:avLst/>
            </a:prstGeom>
            <a:grpFill/>
            <a:ln w="38100" cap="rnd">
              <a:solidFill>
                <a:srgbClr val="1B4E7E"/>
              </a:solidFill>
              <a:round/>
            </a:ln>
          </p:spPr>
          <p:style>
            <a:lnRef idx="1">
              <a:schemeClr val="accent1"/>
            </a:lnRef>
            <a:fillRef idx="0">
              <a:schemeClr val="accent1"/>
            </a:fillRef>
            <a:effectRef idx="0">
              <a:schemeClr val="accent1"/>
            </a:effectRef>
            <a:fontRef idx="minor">
              <a:schemeClr val="tx1"/>
            </a:fontRef>
          </p:style>
        </p:cxnSp>
      </p:grpSp>
      <p:grpSp>
        <p:nvGrpSpPr>
          <p:cNvPr id="3" name="组合 33"/>
          <p:cNvGrpSpPr/>
          <p:nvPr/>
        </p:nvGrpSpPr>
        <p:grpSpPr>
          <a:xfrm>
            <a:off x="52654" y="-13003"/>
            <a:ext cx="2149349" cy="540000"/>
            <a:chOff x="9724630" y="545361"/>
            <a:chExt cx="2865799" cy="540000"/>
          </a:xfrm>
        </p:grpSpPr>
        <p:sp>
          <p:nvSpPr>
            <p:cNvPr id="11" name="矩形: 圆角 10"/>
            <p:cNvSpPr/>
            <p:nvPr/>
          </p:nvSpPr>
          <p:spPr>
            <a:xfrm flipH="1">
              <a:off x="9724630" y="545361"/>
              <a:ext cx="2865799" cy="540000"/>
            </a:xfrm>
            <a:prstGeom prst="roundRect">
              <a:avLst>
                <a:gd name="adj" fmla="val 50000"/>
              </a:avLst>
            </a:prstGeom>
            <a:solidFill>
              <a:srgbClr val="1B4E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srgbClr val="FFFFFF"/>
                </a:solidFill>
                <a:effectLst/>
                <a:uLnTx/>
                <a:uFillTx/>
                <a:latin typeface="华文中宋" panose="02010600040101010101" pitchFamily="2" charset="-122"/>
                <a:ea typeface="华文中宋" panose="02010600040101010101" pitchFamily="2" charset="-122"/>
                <a:cs typeface="+mn-cs"/>
              </a:endParaRPr>
            </a:p>
          </p:txBody>
        </p:sp>
        <p:sp>
          <p:nvSpPr>
            <p:cNvPr id="9" name="文本框 8"/>
            <p:cNvSpPr txBox="1"/>
            <p:nvPr/>
          </p:nvSpPr>
          <p:spPr>
            <a:xfrm flipH="1">
              <a:off x="9876667" y="582646"/>
              <a:ext cx="2066728" cy="44627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300" b="1" i="0" u="none" strike="noStrike" kern="1200" cap="none" spc="0" normalizeH="0" baseline="0" noProof="0" dirty="0">
                  <a:ln>
                    <a:noFill/>
                  </a:ln>
                  <a:solidFill>
                    <a:srgbClr val="FFFFFF"/>
                  </a:solidFill>
                  <a:effectLst/>
                  <a:uLnTx/>
                  <a:uFillTx/>
                  <a:latin typeface="华文中宋" panose="02010600040101010101" pitchFamily="2" charset="-122"/>
                  <a:ea typeface="华文中宋" panose="02010600040101010101" pitchFamily="2" charset="-122"/>
                  <a:cs typeface="+mn-cs"/>
                </a:rPr>
                <a:t>真题演练</a:t>
              </a:r>
            </a:p>
          </p:txBody>
        </p:sp>
        <p:sp>
          <p:nvSpPr>
            <p:cNvPr id="17" name="椭圆 16"/>
            <p:cNvSpPr/>
            <p:nvPr/>
          </p:nvSpPr>
          <p:spPr>
            <a:xfrm>
              <a:off x="11943398" y="545361"/>
              <a:ext cx="530298" cy="530298"/>
            </a:xfrm>
            <a:prstGeom prst="ellipse">
              <a:avLst/>
            </a:prstGeom>
            <a:solidFill>
              <a:srgbClr val="EAAF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charset="-122"/>
                <a:cs typeface="+mn-cs"/>
              </a:endParaRPr>
            </a:p>
          </p:txBody>
        </p:sp>
        <p:pic>
          <p:nvPicPr>
            <p:cNvPr id="5" name="图片 4" descr="图标&#10;&#10;描述已自动生成"/>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12035249" y="642062"/>
              <a:ext cx="346597" cy="346597"/>
            </a:xfrm>
            <a:prstGeom prst="rect">
              <a:avLst/>
            </a:prstGeom>
          </p:spPr>
        </p:pic>
      </p:grpSp>
      <p:sp>
        <p:nvSpPr>
          <p:cNvPr id="19" name="矩形 18"/>
          <p:cNvSpPr/>
          <p:nvPr/>
        </p:nvSpPr>
        <p:spPr>
          <a:xfrm>
            <a:off x="21561" y="24283"/>
            <a:ext cx="8843112" cy="6454683"/>
          </a:xfrm>
          <a:prstGeom prst="rect">
            <a:avLst/>
          </a:prstGeom>
        </p:spPr>
        <p:txBody>
          <a:bodyPr wrap="square">
            <a:noAutofit/>
          </a:bodyPr>
          <a:lstStyle/>
          <a:p>
            <a:pPr lvl="0">
              <a:defRPr/>
            </a:pPr>
            <a:r>
              <a:rPr lang="en-US" altLang="zh-CN" sz="2800" dirty="0">
                <a:solidFill>
                  <a:prstClr val="black"/>
                </a:solidFill>
                <a:latin typeface="华文中宋" panose="02010600040101010101" pitchFamily="2" charset="-122"/>
                <a:ea typeface="华文中宋" panose="02010600040101010101" pitchFamily="2" charset="-122"/>
                <a:sym typeface="+mn-lt"/>
              </a:rPr>
              <a:t>                         </a:t>
            </a:r>
            <a:r>
              <a:rPr lang="en-US" altLang="zh-CN" sz="3000" dirty="0">
                <a:solidFill>
                  <a:prstClr val="black"/>
                </a:solidFill>
                <a:latin typeface="华文中宋" panose="02010600040101010101" pitchFamily="2" charset="-122"/>
                <a:ea typeface="华文中宋" panose="02010600040101010101" pitchFamily="2" charset="-122"/>
                <a:sym typeface="+mn-lt"/>
              </a:rPr>
              <a:t>21.</a:t>
            </a:r>
            <a:r>
              <a:rPr lang="zh-CN" altLang="en-US" sz="3000" dirty="0">
                <a:solidFill>
                  <a:prstClr val="black"/>
                </a:solidFill>
                <a:latin typeface="华文中宋" panose="02010600040101010101" pitchFamily="2" charset="-122"/>
                <a:ea typeface="华文中宋" panose="02010600040101010101" pitchFamily="2" charset="-122"/>
                <a:sym typeface="+mn-lt"/>
              </a:rPr>
              <a:t>（</a:t>
            </a:r>
            <a:r>
              <a:rPr lang="en-US" altLang="zh-CN" sz="3000" dirty="0">
                <a:solidFill>
                  <a:prstClr val="black"/>
                </a:solidFill>
                <a:latin typeface="华文中宋" panose="02010600040101010101" pitchFamily="2" charset="-122"/>
                <a:ea typeface="华文中宋" panose="02010600040101010101" pitchFamily="2" charset="-122"/>
                <a:sym typeface="+mn-lt"/>
              </a:rPr>
              <a:t>2021 </a:t>
            </a:r>
            <a:r>
              <a:rPr lang="zh-CN" altLang="en-US" sz="3000" dirty="0">
                <a:solidFill>
                  <a:prstClr val="black"/>
                </a:solidFill>
                <a:latin typeface="华文中宋" panose="02010600040101010101" pitchFamily="2" charset="-122"/>
                <a:ea typeface="华文中宋" panose="02010600040101010101" pitchFamily="2" charset="-122"/>
                <a:sym typeface="+mn-lt"/>
              </a:rPr>
              <a:t>东营）</a:t>
            </a:r>
            <a:endParaRPr lang="en-US" altLang="zh-CN" sz="3000" dirty="0">
              <a:solidFill>
                <a:prstClr val="black"/>
              </a:solidFill>
              <a:latin typeface="华文中宋" panose="02010600040101010101" pitchFamily="2" charset="-122"/>
              <a:ea typeface="华文中宋" panose="02010600040101010101" pitchFamily="2" charset="-122"/>
              <a:sym typeface="+mn-lt"/>
            </a:endParaRPr>
          </a:p>
          <a:p>
            <a:pPr marL="457200" lvl="0" indent="-457200">
              <a:buFont typeface="Arial" panose="020B0604020202020204" pitchFamily="34" charset="0"/>
              <a:buChar char="•"/>
              <a:defRPr/>
            </a:pPr>
            <a:r>
              <a:rPr lang="zh-CN" altLang="en-US" sz="3000" dirty="0">
                <a:solidFill>
                  <a:prstClr val="black"/>
                </a:solidFill>
                <a:latin typeface="华文中宋" panose="02010600040101010101" pitchFamily="2" charset="-122"/>
                <a:ea typeface="华文中宋" panose="02010600040101010101" pitchFamily="2" charset="-122"/>
              </a:rPr>
              <a:t>镜头二：</a:t>
            </a:r>
            <a:r>
              <a:rPr lang="en-US" altLang="zh-CN" sz="3000" dirty="0">
                <a:solidFill>
                  <a:prstClr val="black"/>
                </a:solidFill>
                <a:latin typeface="华文中宋" panose="02010600040101010101" pitchFamily="2" charset="-122"/>
                <a:ea typeface="华文中宋" panose="02010600040101010101" pitchFamily="2" charset="-122"/>
              </a:rPr>
              <a:t>2021</a:t>
            </a:r>
            <a:r>
              <a:rPr lang="zh-CN" altLang="en-US" sz="3000" dirty="0">
                <a:solidFill>
                  <a:prstClr val="black"/>
                </a:solidFill>
                <a:latin typeface="华文中宋" panose="02010600040101010101" pitchFamily="2" charset="-122"/>
                <a:ea typeface="华文中宋" panose="02010600040101010101" pitchFamily="2" charset="-122"/>
              </a:rPr>
              <a:t>年</a:t>
            </a:r>
            <a:r>
              <a:rPr lang="en-US" altLang="zh-CN" sz="3000" dirty="0">
                <a:solidFill>
                  <a:prstClr val="black"/>
                </a:solidFill>
                <a:latin typeface="华文中宋" panose="02010600040101010101" pitchFamily="2" charset="-122"/>
                <a:ea typeface="华文中宋" panose="02010600040101010101" pitchFamily="2" charset="-122"/>
              </a:rPr>
              <a:t>1</a:t>
            </a:r>
            <a:r>
              <a:rPr lang="zh-CN" altLang="en-US" sz="3000" dirty="0">
                <a:solidFill>
                  <a:prstClr val="black"/>
                </a:solidFill>
                <a:latin typeface="华文中宋" panose="02010600040101010101" pitchFamily="2" charset="-122"/>
                <a:ea typeface="华文中宋" panose="02010600040101010101" pitchFamily="2" charset="-122"/>
              </a:rPr>
              <a:t>月</a:t>
            </a:r>
            <a:r>
              <a:rPr lang="en-US" altLang="zh-CN" sz="3000" dirty="0">
                <a:solidFill>
                  <a:prstClr val="black"/>
                </a:solidFill>
                <a:latin typeface="华文中宋" panose="02010600040101010101" pitchFamily="2" charset="-122"/>
                <a:ea typeface="华文中宋" panose="02010600040101010101" pitchFamily="2" charset="-122"/>
              </a:rPr>
              <a:t>1</a:t>
            </a:r>
            <a:r>
              <a:rPr lang="zh-CN" altLang="en-US" sz="3000" dirty="0">
                <a:solidFill>
                  <a:prstClr val="black"/>
                </a:solidFill>
                <a:latin typeface="华文中宋" panose="02010600040101010101" pitchFamily="2" charset="-122"/>
                <a:ea typeface="华文中宋" panose="02010600040101010101" pitchFamily="2" charset="-122"/>
              </a:rPr>
              <a:t>日正式实施的</a:t>
            </a:r>
            <a:r>
              <a:rPr lang="en-US" altLang="zh-CN" sz="3000" dirty="0">
                <a:solidFill>
                  <a:prstClr val="black"/>
                </a:solidFill>
                <a:latin typeface="华文中宋" panose="02010600040101010101" pitchFamily="2" charset="-122"/>
                <a:ea typeface="华文中宋" panose="02010600040101010101" pitchFamily="2" charset="-122"/>
              </a:rPr>
              <a:t>《</a:t>
            </a:r>
            <a:r>
              <a:rPr lang="zh-CN" altLang="en-US" sz="3000" dirty="0">
                <a:solidFill>
                  <a:prstClr val="black"/>
                </a:solidFill>
                <a:latin typeface="华文中宋" panose="02010600040101010101" pitchFamily="2" charset="-122"/>
                <a:ea typeface="华文中宋" panose="02010600040101010101" pitchFamily="2" charset="-122"/>
              </a:rPr>
              <a:t>中华人民共和国民法典</a:t>
            </a:r>
            <a:r>
              <a:rPr lang="en-US" altLang="zh-CN" sz="3000" dirty="0">
                <a:solidFill>
                  <a:prstClr val="black"/>
                </a:solidFill>
                <a:latin typeface="华文中宋" panose="02010600040101010101" pitchFamily="2" charset="-122"/>
                <a:ea typeface="华文中宋" panose="02010600040101010101" pitchFamily="2" charset="-122"/>
              </a:rPr>
              <a:t>》</a:t>
            </a:r>
            <a:r>
              <a:rPr lang="zh-CN" altLang="en-US" sz="3000" dirty="0">
                <a:solidFill>
                  <a:prstClr val="black"/>
                </a:solidFill>
                <a:latin typeface="华文中宋" panose="02010600040101010101" pitchFamily="2" charset="-122"/>
                <a:ea typeface="华文中宋" panose="02010600040101010101" pitchFamily="2" charset="-122"/>
              </a:rPr>
              <a:t>把弘扬社会主义核心价值观、树立优良家风、弘扬家庭美德、重视家庭文明建设等写入其中，民法典最鲜明的体现就是将民法的强制性与核心价值观的引领性有机结合起来。</a:t>
            </a:r>
            <a:endParaRPr lang="en-US" altLang="zh-CN" sz="3000" dirty="0">
              <a:solidFill>
                <a:prstClr val="black"/>
              </a:solidFill>
              <a:latin typeface="华文中宋" panose="02010600040101010101" pitchFamily="2" charset="-122"/>
              <a:ea typeface="华文中宋" panose="02010600040101010101" pitchFamily="2" charset="-122"/>
            </a:endParaRPr>
          </a:p>
        </p:txBody>
      </p:sp>
      <p:sp>
        <p:nvSpPr>
          <p:cNvPr id="18" name="文本框 17">
            <a:extLst>
              <a:ext uri="{FF2B5EF4-FFF2-40B4-BE49-F238E27FC236}">
                <a16:creationId xmlns="" xmlns:a16="http://schemas.microsoft.com/office/drawing/2014/main" id="{957D4997-8521-4E07-87CB-5FF0BB88E9E1}"/>
              </a:ext>
            </a:extLst>
          </p:cNvPr>
          <p:cNvSpPr txBox="1"/>
          <p:nvPr/>
        </p:nvSpPr>
        <p:spPr>
          <a:xfrm>
            <a:off x="166682" y="4038840"/>
            <a:ext cx="8994119" cy="2092881"/>
          </a:xfrm>
          <a:prstGeom prst="rect">
            <a:avLst/>
          </a:prstGeom>
          <a:noFill/>
        </p:spPr>
        <p:txBody>
          <a:bodyPr wrap="square">
            <a:spAutoFit/>
          </a:bodyPr>
          <a:lstStyle/>
          <a:p>
            <a:r>
              <a:rPr lang="en-US" altLang="zh-CN" sz="2600" b="1" dirty="0">
                <a:solidFill>
                  <a:srgbClr val="C00000"/>
                </a:solidFill>
              </a:rPr>
              <a:t>【</a:t>
            </a:r>
            <a:r>
              <a:rPr lang="zh-CN" altLang="en-US" sz="2600" b="1" dirty="0">
                <a:solidFill>
                  <a:srgbClr val="C00000"/>
                </a:solidFill>
              </a:rPr>
              <a:t>答案</a:t>
            </a:r>
            <a:r>
              <a:rPr lang="en-US" altLang="zh-CN" sz="2600" b="1" dirty="0">
                <a:solidFill>
                  <a:srgbClr val="C00000"/>
                </a:solidFill>
              </a:rPr>
              <a:t>】</a:t>
            </a:r>
            <a:r>
              <a:rPr lang="zh-CN" altLang="en-US" sz="2600" b="1" dirty="0">
                <a:solidFill>
                  <a:srgbClr val="C00000"/>
                </a:solidFill>
              </a:rPr>
              <a:t>镜头二：①国家和社会治理需要法律和道德共同发挥作用，既重视发挥法律的规范作用，又重视发挥道德的教化作用。②以法治承载道德理念，强化法律对道德建设的促进作用；以道德滋养法治精神，强化道德对法治文化的支撑作用。③道德与法律相辅相成，法治与德治相得益彰。</a:t>
            </a:r>
          </a:p>
        </p:txBody>
      </p:sp>
    </p:spTree>
    <p:extLst>
      <p:ext uri="{BB962C8B-B14F-4D97-AF65-F5344CB8AC3E}">
        <p14:creationId xmlns="" xmlns:p14="http://schemas.microsoft.com/office/powerpoint/2010/main" val="3079315821"/>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0" y="0"/>
            <a:ext cx="9091343" cy="6286520"/>
          </a:xfrm>
          <a:prstGeom prst="rect">
            <a:avLst/>
          </a:prstGeom>
        </p:spPr>
        <p:txBody>
          <a:bodyPr wrap="square">
            <a:noAutofit/>
          </a:bodyPr>
          <a:lstStyle/>
          <a:p>
            <a:pPr lvl="0">
              <a:defRPr/>
            </a:pPr>
            <a:r>
              <a:rPr lang="en-US" altLang="zh-CN" sz="2000" dirty="0">
                <a:solidFill>
                  <a:prstClr val="black"/>
                </a:solidFill>
                <a:latin typeface="华文中宋" panose="02010600040101010101" pitchFamily="2" charset="-122"/>
                <a:ea typeface="华文中宋" panose="02010600040101010101" pitchFamily="2" charset="-122"/>
                <a:sym typeface="+mn-lt"/>
              </a:rPr>
              <a:t>            </a:t>
            </a:r>
            <a:r>
              <a:rPr lang="en-US" altLang="zh-CN" sz="2400" dirty="0" smtClean="0">
                <a:solidFill>
                  <a:prstClr val="black"/>
                </a:solidFill>
                <a:latin typeface="华文中宋" panose="02010600040101010101" pitchFamily="2" charset="-122"/>
                <a:ea typeface="华文中宋" panose="02010600040101010101" pitchFamily="2" charset="-122"/>
                <a:sym typeface="+mn-lt"/>
              </a:rPr>
              <a:t>22</a:t>
            </a:r>
            <a:r>
              <a:rPr lang="en-US" altLang="zh-CN" sz="2400" dirty="0">
                <a:solidFill>
                  <a:prstClr val="black"/>
                </a:solidFill>
                <a:latin typeface="华文中宋" panose="02010600040101010101" pitchFamily="2" charset="-122"/>
                <a:ea typeface="华文中宋" panose="02010600040101010101" pitchFamily="2" charset="-122"/>
                <a:sym typeface="+mn-lt"/>
              </a:rPr>
              <a:t>.</a:t>
            </a:r>
            <a:r>
              <a:rPr lang="zh-CN" altLang="en-US" sz="2400" dirty="0">
                <a:solidFill>
                  <a:prstClr val="black"/>
                </a:solidFill>
                <a:latin typeface="华文中宋" panose="02010600040101010101" pitchFamily="2" charset="-122"/>
                <a:ea typeface="华文中宋" panose="02010600040101010101" pitchFamily="2" charset="-122"/>
                <a:sym typeface="+mn-lt"/>
              </a:rPr>
              <a:t>（</a:t>
            </a:r>
            <a:r>
              <a:rPr lang="en-US" altLang="zh-CN" sz="2400" dirty="0">
                <a:solidFill>
                  <a:prstClr val="black"/>
                </a:solidFill>
                <a:latin typeface="华文中宋" panose="02010600040101010101" pitchFamily="2" charset="-122"/>
                <a:ea typeface="华文中宋" panose="02010600040101010101" pitchFamily="2" charset="-122"/>
                <a:sym typeface="+mn-lt"/>
              </a:rPr>
              <a:t>2021 </a:t>
            </a:r>
            <a:r>
              <a:rPr lang="zh-CN" altLang="en-US" sz="2400" dirty="0">
                <a:solidFill>
                  <a:prstClr val="black"/>
                </a:solidFill>
                <a:latin typeface="华文中宋" panose="02010600040101010101" pitchFamily="2" charset="-122"/>
                <a:ea typeface="华文中宋" panose="02010600040101010101" pitchFamily="2" charset="-122"/>
                <a:sym typeface="+mn-lt"/>
              </a:rPr>
              <a:t>江西）</a:t>
            </a:r>
            <a:r>
              <a:rPr lang="zh-CN" altLang="en-US" sz="2400" dirty="0">
                <a:solidFill>
                  <a:prstClr val="black"/>
                </a:solidFill>
                <a:latin typeface="华文中宋" panose="02010600040101010101" pitchFamily="2" charset="-122"/>
                <a:ea typeface="华文中宋" panose="02010600040101010101" pitchFamily="2" charset="-122"/>
              </a:rPr>
              <a:t>结合材料，完成答题。</a:t>
            </a:r>
            <a:br>
              <a:rPr lang="zh-CN" altLang="en-US" sz="2400" dirty="0">
                <a:solidFill>
                  <a:prstClr val="black"/>
                </a:solidFill>
                <a:latin typeface="华文中宋" panose="02010600040101010101" pitchFamily="2" charset="-122"/>
                <a:ea typeface="华文中宋" panose="02010600040101010101" pitchFamily="2" charset="-122"/>
              </a:rPr>
            </a:br>
            <a:r>
              <a:rPr lang="zh-CN" altLang="en-US" sz="2400" dirty="0">
                <a:solidFill>
                  <a:prstClr val="black"/>
                </a:solidFill>
                <a:latin typeface="华文中宋" panose="02010600040101010101" pitchFamily="2" charset="-122"/>
                <a:ea typeface="华文中宋" panose="02010600040101010101" pitchFamily="2" charset="-122"/>
              </a:rPr>
              <a:t>▲民主如歌，与时代同新。随着我国的发展，人民代表大会制度面临新情况和新发展。吸收这些年中国式民主的成功实践，十三届全国人大四次会议对全国人大组织法进行修改，明确全国人大及其常委会坚持全过程民主，把人民当家作主贯穿民主政治活动始终。</a:t>
            </a:r>
            <a:br>
              <a:rPr lang="zh-CN" altLang="en-US" sz="2400" dirty="0">
                <a:solidFill>
                  <a:prstClr val="black"/>
                </a:solidFill>
                <a:latin typeface="华文中宋" panose="02010600040101010101" pitchFamily="2" charset="-122"/>
                <a:ea typeface="华文中宋" panose="02010600040101010101" pitchFamily="2" charset="-122"/>
              </a:rPr>
            </a:br>
            <a:r>
              <a:rPr lang="zh-CN" altLang="en-US" sz="2400" dirty="0">
                <a:solidFill>
                  <a:prstClr val="black"/>
                </a:solidFill>
                <a:latin typeface="华文中宋" panose="02010600040101010101" pitchFamily="2" charset="-122"/>
                <a:ea typeface="华文中宋" panose="02010600040101010101" pitchFamily="2" charset="-122"/>
              </a:rPr>
              <a:t>▲民主如诗，饱含着深情。人大代表依法履职，倾听群众呼声、记录群众建议，然后把他们对美好生活的向往和“急难愁盼”问题带到两会，让“百姓盼的”与“党和政府干的”高度契合。中国式民主的脉搏，始终为人民而跳动。</a:t>
            </a:r>
            <a:br>
              <a:rPr lang="zh-CN" altLang="en-US" sz="2400" dirty="0">
                <a:solidFill>
                  <a:prstClr val="black"/>
                </a:solidFill>
                <a:latin typeface="华文中宋" panose="02010600040101010101" pitchFamily="2" charset="-122"/>
                <a:ea typeface="华文中宋" panose="02010600040101010101" pitchFamily="2" charset="-122"/>
              </a:rPr>
            </a:br>
            <a:r>
              <a:rPr lang="zh-CN" altLang="en-US" sz="2400" dirty="0">
                <a:solidFill>
                  <a:prstClr val="black"/>
                </a:solidFill>
                <a:latin typeface="华文中宋" panose="02010600040101010101" pitchFamily="2" charset="-122"/>
                <a:ea typeface="华文中宋" panose="02010600040101010101" pitchFamily="2" charset="-122"/>
              </a:rPr>
              <a:t>▲民主如画，我们同绘就。</a:t>
            </a:r>
            <a:r>
              <a:rPr lang="en-US" altLang="zh-CN" sz="2400" dirty="0">
                <a:solidFill>
                  <a:prstClr val="black"/>
                </a:solidFill>
                <a:latin typeface="华文中宋" panose="02010600040101010101" pitchFamily="2" charset="-122"/>
                <a:ea typeface="华文中宋" panose="02010600040101010101" pitchFamily="2" charset="-122"/>
              </a:rPr>
              <a:t>2020</a:t>
            </a:r>
            <a:r>
              <a:rPr lang="zh-CN" altLang="en-US" sz="2400" dirty="0">
                <a:solidFill>
                  <a:prstClr val="black"/>
                </a:solidFill>
                <a:latin typeface="华文中宋" panose="02010600040101010101" pitchFamily="2" charset="-122"/>
                <a:ea typeface="华文中宋" panose="02010600040101010101" pitchFamily="2" charset="-122"/>
              </a:rPr>
              <a:t>年，共有</a:t>
            </a:r>
            <a:r>
              <a:rPr lang="en-US" altLang="zh-CN" sz="2400" dirty="0">
                <a:solidFill>
                  <a:prstClr val="black"/>
                </a:solidFill>
                <a:latin typeface="华文中宋" panose="02010600040101010101" pitchFamily="2" charset="-122"/>
                <a:ea typeface="华文中宋" panose="02010600040101010101" pitchFamily="2" charset="-122"/>
              </a:rPr>
              <a:t>33</a:t>
            </a:r>
            <a:r>
              <a:rPr lang="zh-CN" altLang="en-US" sz="2400" dirty="0">
                <a:solidFill>
                  <a:prstClr val="black"/>
                </a:solidFill>
                <a:latin typeface="华文中宋" panose="02010600040101010101" pitchFamily="2" charset="-122"/>
                <a:ea typeface="华文中宋" panose="02010600040101010101" pitchFamily="2" charset="-122"/>
              </a:rPr>
              <a:t>部法律草案向社会公开征求意见，</a:t>
            </a:r>
            <a:r>
              <a:rPr lang="en-US" altLang="zh-CN" sz="2400" dirty="0">
                <a:solidFill>
                  <a:prstClr val="black"/>
                </a:solidFill>
                <a:latin typeface="华文中宋" panose="02010600040101010101" pitchFamily="2" charset="-122"/>
                <a:ea typeface="华文中宋" panose="02010600040101010101" pitchFamily="2" charset="-122"/>
              </a:rPr>
              <a:t>30</a:t>
            </a:r>
            <a:r>
              <a:rPr lang="zh-CN" altLang="en-US" sz="2400" dirty="0">
                <a:solidFill>
                  <a:prstClr val="black"/>
                </a:solidFill>
                <a:latin typeface="华文中宋" panose="02010600040101010101" pitchFamily="2" charset="-122"/>
                <a:ea typeface="华文中宋" panose="02010600040101010101" pitchFamily="2" charset="-122"/>
              </a:rPr>
              <a:t>多万人次参与提出意见，不少意见得到吸收采纳。全国人大常委会畅通民意表达渠道，使更多人由立法的旁观者成为参与者，让每一个人的智慧在立法中闪光。</a:t>
            </a:r>
            <a:br>
              <a:rPr lang="zh-CN" altLang="en-US" sz="2400" dirty="0">
                <a:solidFill>
                  <a:prstClr val="black"/>
                </a:solidFill>
                <a:latin typeface="华文中宋" panose="02010600040101010101" pitchFamily="2" charset="-122"/>
                <a:ea typeface="华文中宋" panose="02010600040101010101" pitchFamily="2" charset="-122"/>
              </a:rPr>
            </a:br>
            <a:r>
              <a:rPr lang="zh-CN" altLang="en-US" sz="2400" dirty="0">
                <a:solidFill>
                  <a:prstClr val="black"/>
                </a:solidFill>
                <a:latin typeface="华文中宋" panose="02010600040101010101" pitchFamily="2" charset="-122"/>
                <a:ea typeface="华文中宋" panose="02010600040101010101" pitchFamily="2" charset="-122"/>
              </a:rPr>
              <a:t>（</a:t>
            </a:r>
            <a:r>
              <a:rPr lang="en-US" altLang="zh-CN" sz="2400" dirty="0">
                <a:solidFill>
                  <a:prstClr val="black"/>
                </a:solidFill>
                <a:latin typeface="华文中宋" panose="02010600040101010101" pitchFamily="2" charset="-122"/>
                <a:ea typeface="华文中宋" panose="02010600040101010101" pitchFamily="2" charset="-122"/>
              </a:rPr>
              <a:t>1</a:t>
            </a:r>
            <a:r>
              <a:rPr lang="zh-CN" altLang="en-US" sz="2400" dirty="0">
                <a:solidFill>
                  <a:prstClr val="black"/>
                </a:solidFill>
                <a:latin typeface="华文中宋" panose="02010600040101010101" pitchFamily="2" charset="-122"/>
                <a:ea typeface="华文中宋" panose="02010600040101010101" pitchFamily="2" charset="-122"/>
              </a:rPr>
              <a:t>）拟题：运用所学知识，自拟一个体现材料主要内容的题目。</a:t>
            </a:r>
            <a:br>
              <a:rPr lang="zh-CN" altLang="en-US" sz="2400" dirty="0">
                <a:solidFill>
                  <a:prstClr val="black"/>
                </a:solidFill>
                <a:latin typeface="华文中宋" panose="02010600040101010101" pitchFamily="2" charset="-122"/>
                <a:ea typeface="华文中宋" panose="02010600040101010101" pitchFamily="2" charset="-122"/>
              </a:rPr>
            </a:br>
            <a:r>
              <a:rPr lang="zh-CN" altLang="en-US" sz="2400" dirty="0">
                <a:solidFill>
                  <a:prstClr val="black"/>
                </a:solidFill>
                <a:latin typeface="华文中宋" panose="02010600040101010101" pitchFamily="2" charset="-122"/>
                <a:ea typeface="华文中宋" panose="02010600040101010101" pitchFamily="2" charset="-122"/>
              </a:rPr>
              <a:t>（</a:t>
            </a:r>
            <a:r>
              <a:rPr lang="en-US" altLang="zh-CN" sz="2400" dirty="0">
                <a:solidFill>
                  <a:prstClr val="black"/>
                </a:solidFill>
                <a:latin typeface="华文中宋" panose="02010600040101010101" pitchFamily="2" charset="-122"/>
                <a:ea typeface="华文中宋" panose="02010600040101010101" pitchFamily="2" charset="-122"/>
              </a:rPr>
              <a:t>2</a:t>
            </a:r>
            <a:r>
              <a:rPr lang="zh-CN" altLang="en-US" sz="2400" dirty="0">
                <a:solidFill>
                  <a:prstClr val="black"/>
                </a:solidFill>
                <a:latin typeface="华文中宋" panose="02010600040101010101" pitchFamily="2" charset="-122"/>
                <a:ea typeface="华文中宋" panose="02010600040101010101" pitchFamily="2" charset="-122"/>
              </a:rPr>
              <a:t>）评论：从不同的角度对上述材料进行分析评论。</a:t>
            </a:r>
            <a:endParaRPr lang="en-US" altLang="zh-CN" sz="2400" dirty="0">
              <a:solidFill>
                <a:prstClr val="black"/>
              </a:solidFill>
              <a:latin typeface="华文中宋" panose="02010600040101010101" pitchFamily="2" charset="-122"/>
              <a:ea typeface="华文中宋" panose="02010600040101010101" pitchFamily="2" charset="-122"/>
              <a:sym typeface="+mn-lt"/>
            </a:endParaRPr>
          </a:p>
        </p:txBody>
      </p:sp>
    </p:spTree>
    <p:extLst>
      <p:ext uri="{BB962C8B-B14F-4D97-AF65-F5344CB8AC3E}">
        <p14:creationId xmlns="" xmlns:p14="http://schemas.microsoft.com/office/powerpoint/2010/main" val="322142688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1"/>
          <p:cNvGrpSpPr/>
          <p:nvPr/>
        </p:nvGrpSpPr>
        <p:grpSpPr>
          <a:xfrm>
            <a:off x="1" y="83699"/>
            <a:ext cx="9143999" cy="6574277"/>
            <a:chOff x="495300" y="1255576"/>
            <a:chExt cx="11201399" cy="4599215"/>
          </a:xfrm>
          <a:solidFill>
            <a:schemeClr val="bg1"/>
          </a:solidFill>
        </p:grpSpPr>
        <p:sp>
          <p:nvSpPr>
            <p:cNvPr id="13" name="矩形: 圆角 12"/>
            <p:cNvSpPr/>
            <p:nvPr/>
          </p:nvSpPr>
          <p:spPr>
            <a:xfrm>
              <a:off x="495300" y="1255576"/>
              <a:ext cx="11201397" cy="4599215"/>
            </a:xfrm>
            <a:prstGeom prst="roundRect">
              <a:avLst>
                <a:gd name="adj" fmla="val 3273"/>
              </a:avLst>
            </a:prstGeom>
            <a:grpFill/>
            <a:ln>
              <a:solidFill>
                <a:srgbClr val="1B4E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srgbClr val="FFFFFF"/>
                </a:solidFill>
                <a:effectLst/>
                <a:uLnTx/>
                <a:uFillTx/>
                <a:latin typeface="华文中宋" panose="02010600040101010101" pitchFamily="2" charset="-122"/>
                <a:ea typeface="华文中宋" panose="02010600040101010101" pitchFamily="2" charset="-122"/>
                <a:cs typeface="+mn-cs"/>
              </a:endParaRPr>
            </a:p>
          </p:txBody>
        </p:sp>
        <p:cxnSp>
          <p:nvCxnSpPr>
            <p:cNvPr id="14" name="直接连接符 13"/>
            <p:cNvCxnSpPr/>
            <p:nvPr/>
          </p:nvCxnSpPr>
          <p:spPr>
            <a:xfrm>
              <a:off x="11696699" y="1833032"/>
              <a:ext cx="0" cy="3513773"/>
            </a:xfrm>
            <a:prstGeom prst="line">
              <a:avLst/>
            </a:prstGeom>
            <a:grpFill/>
            <a:ln w="38100" cap="rnd">
              <a:solidFill>
                <a:srgbClr val="1B4E7E"/>
              </a:solidFill>
              <a:roun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495300" y="1833032"/>
              <a:ext cx="0" cy="3513773"/>
            </a:xfrm>
            <a:prstGeom prst="line">
              <a:avLst/>
            </a:prstGeom>
            <a:grpFill/>
            <a:ln w="38100" cap="rnd">
              <a:solidFill>
                <a:srgbClr val="1B4E7E"/>
              </a:solidFill>
              <a:round/>
            </a:ln>
          </p:spPr>
          <p:style>
            <a:lnRef idx="1">
              <a:schemeClr val="accent1"/>
            </a:lnRef>
            <a:fillRef idx="0">
              <a:schemeClr val="accent1"/>
            </a:fillRef>
            <a:effectRef idx="0">
              <a:schemeClr val="accent1"/>
            </a:effectRef>
            <a:fontRef idx="minor">
              <a:schemeClr val="tx1"/>
            </a:fontRef>
          </p:style>
        </p:cxnSp>
      </p:grpSp>
      <p:grpSp>
        <p:nvGrpSpPr>
          <p:cNvPr id="3" name="组合 33"/>
          <p:cNvGrpSpPr/>
          <p:nvPr/>
        </p:nvGrpSpPr>
        <p:grpSpPr>
          <a:xfrm>
            <a:off x="52654" y="-13003"/>
            <a:ext cx="2149349" cy="540000"/>
            <a:chOff x="9724630" y="545361"/>
            <a:chExt cx="2865799" cy="540000"/>
          </a:xfrm>
        </p:grpSpPr>
        <p:sp>
          <p:nvSpPr>
            <p:cNvPr id="11" name="矩形: 圆角 10"/>
            <p:cNvSpPr/>
            <p:nvPr/>
          </p:nvSpPr>
          <p:spPr>
            <a:xfrm flipH="1">
              <a:off x="9724630" y="545361"/>
              <a:ext cx="2865799" cy="540000"/>
            </a:xfrm>
            <a:prstGeom prst="roundRect">
              <a:avLst>
                <a:gd name="adj" fmla="val 50000"/>
              </a:avLst>
            </a:prstGeom>
            <a:solidFill>
              <a:srgbClr val="1B4E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srgbClr val="FFFFFF"/>
                </a:solidFill>
                <a:effectLst/>
                <a:uLnTx/>
                <a:uFillTx/>
                <a:latin typeface="华文中宋" panose="02010600040101010101" pitchFamily="2" charset="-122"/>
                <a:ea typeface="华文中宋" panose="02010600040101010101" pitchFamily="2" charset="-122"/>
                <a:cs typeface="+mn-cs"/>
              </a:endParaRPr>
            </a:p>
          </p:txBody>
        </p:sp>
        <p:sp>
          <p:nvSpPr>
            <p:cNvPr id="9" name="文本框 8"/>
            <p:cNvSpPr txBox="1"/>
            <p:nvPr/>
          </p:nvSpPr>
          <p:spPr>
            <a:xfrm flipH="1">
              <a:off x="9876667" y="582646"/>
              <a:ext cx="2066728" cy="44627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300" b="1" i="0" u="none" strike="noStrike" kern="1200" cap="none" spc="0" normalizeH="0" baseline="0" noProof="0" dirty="0">
                  <a:ln>
                    <a:noFill/>
                  </a:ln>
                  <a:solidFill>
                    <a:srgbClr val="FFFFFF"/>
                  </a:solidFill>
                  <a:effectLst/>
                  <a:uLnTx/>
                  <a:uFillTx/>
                  <a:latin typeface="华文中宋" panose="02010600040101010101" pitchFamily="2" charset="-122"/>
                  <a:ea typeface="华文中宋" panose="02010600040101010101" pitchFamily="2" charset="-122"/>
                  <a:cs typeface="+mn-cs"/>
                </a:rPr>
                <a:t>真题演练</a:t>
              </a:r>
            </a:p>
          </p:txBody>
        </p:sp>
        <p:sp>
          <p:nvSpPr>
            <p:cNvPr id="17" name="椭圆 16"/>
            <p:cNvSpPr/>
            <p:nvPr/>
          </p:nvSpPr>
          <p:spPr>
            <a:xfrm>
              <a:off x="11943398" y="545361"/>
              <a:ext cx="530298" cy="530298"/>
            </a:xfrm>
            <a:prstGeom prst="ellipse">
              <a:avLst/>
            </a:prstGeom>
            <a:solidFill>
              <a:srgbClr val="EAAF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charset="-122"/>
                <a:cs typeface="+mn-cs"/>
              </a:endParaRPr>
            </a:p>
          </p:txBody>
        </p:sp>
        <p:pic>
          <p:nvPicPr>
            <p:cNvPr id="5" name="图片 4" descr="图标&#10;&#10;描述已自动生成"/>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12035249" y="642062"/>
              <a:ext cx="346597" cy="346597"/>
            </a:xfrm>
            <a:prstGeom prst="rect">
              <a:avLst/>
            </a:prstGeom>
          </p:spPr>
        </p:pic>
      </p:grpSp>
      <p:sp>
        <p:nvSpPr>
          <p:cNvPr id="19" name="矩形 18"/>
          <p:cNvSpPr/>
          <p:nvPr/>
        </p:nvSpPr>
        <p:spPr>
          <a:xfrm>
            <a:off x="78982" y="83699"/>
            <a:ext cx="9091343" cy="6454683"/>
          </a:xfrm>
          <a:prstGeom prst="rect">
            <a:avLst/>
          </a:prstGeom>
        </p:spPr>
        <p:txBody>
          <a:bodyPr wrap="square">
            <a:noAutofit/>
          </a:bodyPr>
          <a:lstStyle/>
          <a:p>
            <a:pPr lvl="0">
              <a:defRPr/>
            </a:pPr>
            <a:r>
              <a:rPr lang="en-US" altLang="zh-CN" sz="2000" dirty="0">
                <a:solidFill>
                  <a:prstClr val="black"/>
                </a:solidFill>
                <a:latin typeface="华文中宋" panose="02010600040101010101" pitchFamily="2" charset="-122"/>
                <a:ea typeface="华文中宋" panose="02010600040101010101" pitchFamily="2" charset="-122"/>
                <a:sym typeface="+mn-lt"/>
              </a:rPr>
              <a:t>                                  </a:t>
            </a:r>
            <a:r>
              <a:rPr lang="en-US" altLang="zh-CN" sz="2600" dirty="0">
                <a:solidFill>
                  <a:prstClr val="black"/>
                </a:solidFill>
                <a:latin typeface="华文中宋" panose="02010600040101010101" pitchFamily="2" charset="-122"/>
                <a:ea typeface="华文中宋" panose="02010600040101010101" pitchFamily="2" charset="-122"/>
                <a:sym typeface="+mn-lt"/>
              </a:rPr>
              <a:t>22.</a:t>
            </a:r>
            <a:r>
              <a:rPr lang="zh-CN" altLang="en-US" sz="2600" dirty="0">
                <a:solidFill>
                  <a:prstClr val="black"/>
                </a:solidFill>
                <a:latin typeface="华文中宋" panose="02010600040101010101" pitchFamily="2" charset="-122"/>
                <a:ea typeface="华文中宋" panose="02010600040101010101" pitchFamily="2" charset="-122"/>
                <a:sym typeface="+mn-lt"/>
              </a:rPr>
              <a:t>（</a:t>
            </a:r>
            <a:r>
              <a:rPr lang="en-US" altLang="zh-CN" sz="2600" dirty="0">
                <a:solidFill>
                  <a:prstClr val="black"/>
                </a:solidFill>
                <a:latin typeface="华文中宋" panose="02010600040101010101" pitchFamily="2" charset="-122"/>
                <a:ea typeface="华文中宋" panose="02010600040101010101" pitchFamily="2" charset="-122"/>
                <a:sym typeface="+mn-lt"/>
              </a:rPr>
              <a:t>2021 </a:t>
            </a:r>
            <a:r>
              <a:rPr lang="zh-CN" altLang="en-US" sz="2600" dirty="0">
                <a:solidFill>
                  <a:prstClr val="black"/>
                </a:solidFill>
                <a:latin typeface="华文中宋" panose="02010600040101010101" pitchFamily="2" charset="-122"/>
                <a:ea typeface="华文中宋" panose="02010600040101010101" pitchFamily="2" charset="-122"/>
                <a:sym typeface="+mn-lt"/>
              </a:rPr>
              <a:t>江西）</a:t>
            </a:r>
            <a:r>
              <a:rPr lang="zh-CN" altLang="en-US" sz="2600" dirty="0">
                <a:solidFill>
                  <a:prstClr val="black"/>
                </a:solidFill>
                <a:latin typeface="华文中宋" panose="02010600040101010101" pitchFamily="2" charset="-122"/>
                <a:ea typeface="华文中宋" panose="02010600040101010101" pitchFamily="2" charset="-122"/>
              </a:rPr>
              <a:t>结合材料，完成答题。</a:t>
            </a:r>
            <a:br>
              <a:rPr lang="zh-CN" altLang="en-US" sz="2600" dirty="0">
                <a:solidFill>
                  <a:prstClr val="black"/>
                </a:solidFill>
                <a:latin typeface="华文中宋" panose="02010600040101010101" pitchFamily="2" charset="-122"/>
                <a:ea typeface="华文中宋" panose="02010600040101010101" pitchFamily="2" charset="-122"/>
              </a:rPr>
            </a:br>
            <a:r>
              <a:rPr lang="zh-CN" altLang="en-US" sz="2600" dirty="0">
                <a:solidFill>
                  <a:prstClr val="black"/>
                </a:solidFill>
                <a:latin typeface="华文中宋" panose="02010600040101010101" pitchFamily="2" charset="-122"/>
                <a:ea typeface="华文中宋" panose="02010600040101010101" pitchFamily="2" charset="-122"/>
              </a:rPr>
              <a:t>▲民主如歌，与时代同新。随着我国的发展，人民代表大会制度面临新情况和新发展。吸收这些年中国式民主的成功实践，十三届全国人大四次会议对全国人大组织法进行修改，明确全国人大及其常委会坚持全过程民主，把人民当家作主贯穿民主政治活动始终。</a:t>
            </a:r>
            <a:br>
              <a:rPr lang="zh-CN" altLang="en-US" sz="2600" dirty="0">
                <a:solidFill>
                  <a:prstClr val="black"/>
                </a:solidFill>
                <a:latin typeface="华文中宋" panose="02010600040101010101" pitchFamily="2" charset="-122"/>
                <a:ea typeface="华文中宋" panose="02010600040101010101" pitchFamily="2" charset="-122"/>
              </a:rPr>
            </a:br>
            <a:r>
              <a:rPr lang="zh-CN" altLang="en-US" sz="2600" dirty="0">
                <a:solidFill>
                  <a:prstClr val="black"/>
                </a:solidFill>
                <a:latin typeface="华文中宋" panose="02010600040101010101" pitchFamily="2" charset="-122"/>
                <a:ea typeface="华文中宋" panose="02010600040101010101" pitchFamily="2" charset="-122"/>
              </a:rPr>
              <a:t>▲民主如诗，饱含着深情。人大代表依法履职，倾听群众呼声、记录群众建议，然后把他们对美好生活的向往和“急难愁盼”问题带到两会，让“百姓盼的”与“党和政府干的”高度契合。中国式民主的脉搏，始终为人民而跳动。</a:t>
            </a:r>
            <a:br>
              <a:rPr lang="zh-CN" altLang="en-US" sz="2600" dirty="0">
                <a:solidFill>
                  <a:prstClr val="black"/>
                </a:solidFill>
                <a:latin typeface="华文中宋" panose="02010600040101010101" pitchFamily="2" charset="-122"/>
                <a:ea typeface="华文中宋" panose="02010600040101010101" pitchFamily="2" charset="-122"/>
              </a:rPr>
            </a:br>
            <a:r>
              <a:rPr lang="zh-CN" altLang="en-US" sz="2600" dirty="0">
                <a:solidFill>
                  <a:prstClr val="black"/>
                </a:solidFill>
                <a:latin typeface="华文中宋" panose="02010600040101010101" pitchFamily="2" charset="-122"/>
                <a:ea typeface="华文中宋" panose="02010600040101010101" pitchFamily="2" charset="-122"/>
              </a:rPr>
              <a:t>▲民主如画，我们同绘就。</a:t>
            </a:r>
            <a:r>
              <a:rPr lang="en-US" altLang="zh-CN" sz="2600" dirty="0">
                <a:solidFill>
                  <a:prstClr val="black"/>
                </a:solidFill>
                <a:latin typeface="华文中宋" panose="02010600040101010101" pitchFamily="2" charset="-122"/>
                <a:ea typeface="华文中宋" panose="02010600040101010101" pitchFamily="2" charset="-122"/>
              </a:rPr>
              <a:t>2020</a:t>
            </a:r>
            <a:r>
              <a:rPr lang="zh-CN" altLang="en-US" sz="2600" dirty="0">
                <a:solidFill>
                  <a:prstClr val="black"/>
                </a:solidFill>
                <a:latin typeface="华文中宋" panose="02010600040101010101" pitchFamily="2" charset="-122"/>
                <a:ea typeface="华文中宋" panose="02010600040101010101" pitchFamily="2" charset="-122"/>
              </a:rPr>
              <a:t>年，共有</a:t>
            </a:r>
            <a:r>
              <a:rPr lang="en-US" altLang="zh-CN" sz="2600" dirty="0">
                <a:solidFill>
                  <a:prstClr val="black"/>
                </a:solidFill>
                <a:latin typeface="华文中宋" panose="02010600040101010101" pitchFamily="2" charset="-122"/>
                <a:ea typeface="华文中宋" panose="02010600040101010101" pitchFamily="2" charset="-122"/>
              </a:rPr>
              <a:t>33</a:t>
            </a:r>
            <a:r>
              <a:rPr lang="zh-CN" altLang="en-US" sz="2600" dirty="0">
                <a:solidFill>
                  <a:prstClr val="black"/>
                </a:solidFill>
                <a:latin typeface="华文中宋" panose="02010600040101010101" pitchFamily="2" charset="-122"/>
                <a:ea typeface="华文中宋" panose="02010600040101010101" pitchFamily="2" charset="-122"/>
              </a:rPr>
              <a:t>部法律草案向社会公开征求意见，</a:t>
            </a:r>
            <a:r>
              <a:rPr lang="en-US" altLang="zh-CN" sz="2600" dirty="0">
                <a:solidFill>
                  <a:prstClr val="black"/>
                </a:solidFill>
                <a:latin typeface="华文中宋" panose="02010600040101010101" pitchFamily="2" charset="-122"/>
                <a:ea typeface="华文中宋" panose="02010600040101010101" pitchFamily="2" charset="-122"/>
              </a:rPr>
              <a:t>30</a:t>
            </a:r>
            <a:r>
              <a:rPr lang="zh-CN" altLang="en-US" sz="2600" dirty="0">
                <a:solidFill>
                  <a:prstClr val="black"/>
                </a:solidFill>
                <a:latin typeface="华文中宋" panose="02010600040101010101" pitchFamily="2" charset="-122"/>
                <a:ea typeface="华文中宋" panose="02010600040101010101" pitchFamily="2" charset="-122"/>
              </a:rPr>
              <a:t>多万人次参与提出意见，不少意见得到吸收采纳。全国人大常委会畅通民意表达渠道，使更多人由立法的旁观者成为参与者，让每一个人的智慧在立法中闪光。</a:t>
            </a:r>
            <a:endParaRPr lang="en-US" altLang="zh-CN" sz="2600" dirty="0">
              <a:solidFill>
                <a:prstClr val="black"/>
              </a:solidFill>
              <a:latin typeface="华文中宋" panose="02010600040101010101" pitchFamily="2" charset="-122"/>
              <a:ea typeface="华文中宋" panose="02010600040101010101" pitchFamily="2" charset="-122"/>
            </a:endParaRPr>
          </a:p>
          <a:p>
            <a:pPr lvl="0" algn="ctr">
              <a:defRPr/>
            </a:pPr>
            <a:r>
              <a:rPr lang="zh-CN" altLang="en-US" sz="2600" dirty="0">
                <a:solidFill>
                  <a:prstClr val="black"/>
                </a:solidFill>
                <a:latin typeface="华文中宋" panose="02010600040101010101" pitchFamily="2" charset="-122"/>
                <a:ea typeface="华文中宋" panose="02010600040101010101" pitchFamily="2" charset="-122"/>
              </a:rPr>
              <a:t>（</a:t>
            </a:r>
            <a:r>
              <a:rPr lang="en-US" altLang="zh-CN" sz="2600" dirty="0">
                <a:solidFill>
                  <a:prstClr val="black"/>
                </a:solidFill>
                <a:latin typeface="华文中宋" panose="02010600040101010101" pitchFamily="2" charset="-122"/>
                <a:ea typeface="华文中宋" panose="02010600040101010101" pitchFamily="2" charset="-122"/>
              </a:rPr>
              <a:t>1</a:t>
            </a:r>
            <a:r>
              <a:rPr lang="zh-CN" altLang="en-US" sz="2600" dirty="0">
                <a:solidFill>
                  <a:prstClr val="black"/>
                </a:solidFill>
                <a:latin typeface="华文中宋" panose="02010600040101010101" pitchFamily="2" charset="-122"/>
                <a:ea typeface="华文中宋" panose="02010600040101010101" pitchFamily="2" charset="-122"/>
              </a:rPr>
              <a:t>）拟题：运用所学知识，自拟一个体现材料主要内容的题目。</a:t>
            </a:r>
            <a:endParaRPr lang="en-US" altLang="zh-CN" sz="2600" dirty="0">
              <a:solidFill>
                <a:prstClr val="black"/>
              </a:solidFill>
              <a:latin typeface="华文中宋" panose="02010600040101010101" pitchFamily="2" charset="-122"/>
              <a:ea typeface="华文中宋" panose="02010600040101010101" pitchFamily="2" charset="-122"/>
            </a:endParaRPr>
          </a:p>
          <a:p>
            <a:pPr lvl="0">
              <a:defRPr/>
            </a:pPr>
            <a:endParaRPr lang="en-US" altLang="zh-CN" sz="3000" dirty="0">
              <a:solidFill>
                <a:prstClr val="black"/>
              </a:solidFill>
              <a:latin typeface="华文中宋" panose="02010600040101010101" pitchFamily="2" charset="-122"/>
              <a:ea typeface="华文中宋" panose="02010600040101010101" pitchFamily="2" charset="-122"/>
              <a:sym typeface="+mn-lt"/>
            </a:endParaRPr>
          </a:p>
          <a:p>
            <a:pPr lvl="0">
              <a:defRPr/>
            </a:pPr>
            <a:endParaRPr lang="en-US" altLang="zh-CN" sz="3000" dirty="0">
              <a:solidFill>
                <a:prstClr val="black"/>
              </a:solidFill>
              <a:latin typeface="华文中宋" panose="02010600040101010101" pitchFamily="2" charset="-122"/>
              <a:ea typeface="华文中宋" panose="02010600040101010101" pitchFamily="2" charset="-122"/>
              <a:sym typeface="+mn-lt"/>
            </a:endParaRPr>
          </a:p>
        </p:txBody>
      </p:sp>
    </p:spTree>
    <p:extLst>
      <p:ext uri="{BB962C8B-B14F-4D97-AF65-F5344CB8AC3E}">
        <p14:creationId xmlns="" xmlns:p14="http://schemas.microsoft.com/office/powerpoint/2010/main" val="2767149170"/>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a:extLst>
              <a:ext uri="{FF2B5EF4-FFF2-40B4-BE49-F238E27FC236}">
                <a16:creationId xmlns="" xmlns:a16="http://schemas.microsoft.com/office/drawing/2014/main" id="{ADCDCC47-38CF-4ED6-87FA-B4D00F313D02}"/>
              </a:ext>
            </a:extLst>
          </p:cNvPr>
          <p:cNvSpPr txBox="1"/>
          <p:nvPr/>
        </p:nvSpPr>
        <p:spPr>
          <a:xfrm>
            <a:off x="285720" y="0"/>
            <a:ext cx="8652380" cy="6494085"/>
          </a:xfrm>
          <a:prstGeom prst="rect">
            <a:avLst/>
          </a:prstGeom>
          <a:solidFill>
            <a:schemeClr val="bg1">
              <a:lumMod val="95000"/>
            </a:schemeClr>
          </a:solidFill>
        </p:spPr>
        <p:txBody>
          <a:bodyPr wrap="square">
            <a:spAutoFit/>
          </a:bodyPr>
          <a:lstStyle/>
          <a:p>
            <a:r>
              <a:rPr lang="zh-CN" altLang="en-US" sz="2600" b="1" dirty="0">
                <a:solidFill>
                  <a:srgbClr val="FF0000"/>
                </a:solidFill>
                <a:latin typeface="黑体" pitchFamily="49" charset="-122"/>
                <a:ea typeface="黑体" pitchFamily="49" charset="-122"/>
              </a:rPr>
              <a:t>故答案为：</a:t>
            </a:r>
            <a:br>
              <a:rPr lang="zh-CN" altLang="en-US" sz="2600" b="1" dirty="0">
                <a:solidFill>
                  <a:srgbClr val="FF0000"/>
                </a:solidFill>
                <a:latin typeface="黑体" pitchFamily="49" charset="-122"/>
                <a:ea typeface="黑体" pitchFamily="49" charset="-122"/>
              </a:rPr>
            </a:br>
            <a:r>
              <a:rPr lang="zh-CN" altLang="en-US" sz="2600" b="1" dirty="0">
                <a:solidFill>
                  <a:srgbClr val="FF0000"/>
                </a:solidFill>
                <a:latin typeface="黑体" pitchFamily="49" charset="-122"/>
                <a:ea typeface="黑体" pitchFamily="49" charset="-122"/>
              </a:rPr>
              <a:t>（</a:t>
            </a:r>
            <a:r>
              <a:rPr lang="en-US" altLang="zh-CN" sz="2600" b="1" dirty="0">
                <a:solidFill>
                  <a:srgbClr val="FF0000"/>
                </a:solidFill>
                <a:latin typeface="黑体" pitchFamily="49" charset="-122"/>
                <a:ea typeface="黑体" pitchFamily="49" charset="-122"/>
              </a:rPr>
              <a:t>2</a:t>
            </a:r>
            <a:r>
              <a:rPr lang="zh-CN" altLang="en-US" sz="2600" b="1" dirty="0">
                <a:solidFill>
                  <a:srgbClr val="FF0000"/>
                </a:solidFill>
                <a:latin typeface="黑体" pitchFamily="49" charset="-122"/>
                <a:ea typeface="黑体" pitchFamily="49" charset="-122"/>
              </a:rPr>
              <a:t>）①从根本政治制度的角度：</a:t>
            </a:r>
            <a:r>
              <a:rPr lang="zh-CN" altLang="en-US" sz="2600" b="1" dirty="0">
                <a:latin typeface="黑体" pitchFamily="49" charset="-122"/>
                <a:ea typeface="黑体" pitchFamily="49" charset="-122"/>
              </a:rPr>
              <a:t>人民代表大会制度是我国的根本政治制度，是人民掌握国家政权、行使权力的根本途径。人民代表大会制度是坚持党的领导、人民当家作主、依法治国有机统一的根本政治制度安排。</a:t>
            </a:r>
            <a:r>
              <a:rPr lang="zh-CN" altLang="en-US" sz="2600" b="1" dirty="0">
                <a:solidFill>
                  <a:srgbClr val="FF0000"/>
                </a:solidFill>
                <a:latin typeface="黑体" pitchFamily="49" charset="-122"/>
                <a:ea typeface="黑体" pitchFamily="49" charset="-122"/>
              </a:rPr>
              <a:t/>
            </a:r>
            <a:br>
              <a:rPr lang="zh-CN" altLang="en-US" sz="2600" b="1" dirty="0">
                <a:solidFill>
                  <a:srgbClr val="FF0000"/>
                </a:solidFill>
                <a:latin typeface="黑体" pitchFamily="49" charset="-122"/>
                <a:ea typeface="黑体" pitchFamily="49" charset="-122"/>
              </a:rPr>
            </a:br>
            <a:r>
              <a:rPr lang="zh-CN" altLang="en-US" sz="2600" b="1" dirty="0">
                <a:solidFill>
                  <a:srgbClr val="FF0000"/>
                </a:solidFill>
                <a:latin typeface="黑体" pitchFamily="49" charset="-122"/>
                <a:ea typeface="黑体" pitchFamily="49" charset="-122"/>
              </a:rPr>
              <a:t>②从民主的角度：</a:t>
            </a:r>
            <a:r>
              <a:rPr lang="zh-CN" altLang="en-US" sz="2600" b="1" dirty="0">
                <a:latin typeface="黑体" pitchFamily="49" charset="-122"/>
                <a:ea typeface="黑体" pitchFamily="49" charset="-122"/>
              </a:rPr>
              <a:t>人民当家作主是社会主义民主政治的本质特征。民主决策是保障人民利益得到充分实现的有效方式。公民参与民主决策，有利于集中民智，促进决策的科学化。</a:t>
            </a:r>
            <a:r>
              <a:rPr lang="zh-CN" altLang="en-US" sz="2600" b="1" dirty="0">
                <a:solidFill>
                  <a:srgbClr val="FF0000"/>
                </a:solidFill>
                <a:latin typeface="黑体" pitchFamily="49" charset="-122"/>
                <a:ea typeface="黑体" pitchFamily="49" charset="-122"/>
              </a:rPr>
              <a:t/>
            </a:r>
            <a:br>
              <a:rPr lang="zh-CN" altLang="en-US" sz="2600" b="1" dirty="0">
                <a:solidFill>
                  <a:srgbClr val="FF0000"/>
                </a:solidFill>
                <a:latin typeface="黑体" pitchFamily="49" charset="-122"/>
                <a:ea typeface="黑体" pitchFamily="49" charset="-122"/>
              </a:rPr>
            </a:br>
            <a:r>
              <a:rPr lang="zh-CN" altLang="en-US" sz="2600" b="1" dirty="0">
                <a:solidFill>
                  <a:srgbClr val="FF0000"/>
                </a:solidFill>
                <a:latin typeface="黑体" pitchFamily="49" charset="-122"/>
                <a:ea typeface="黑体" pitchFamily="49" charset="-122"/>
              </a:rPr>
              <a:t>③从法治的角度：</a:t>
            </a:r>
            <a:r>
              <a:rPr lang="zh-CN" altLang="en-US" sz="2600" b="1" dirty="0">
                <a:latin typeface="黑体" pitchFamily="49" charset="-122"/>
                <a:ea typeface="黑体" pitchFamily="49" charset="-122"/>
              </a:rPr>
              <a:t>我国坚持依法治国的基本方略。厉行法治要推进科学立法。</a:t>
            </a:r>
            <a:r>
              <a:rPr lang="zh-CN" altLang="en-US" sz="2600" b="1" dirty="0">
                <a:solidFill>
                  <a:srgbClr val="FF0000"/>
                </a:solidFill>
                <a:latin typeface="黑体" pitchFamily="49" charset="-122"/>
                <a:ea typeface="黑体" pitchFamily="49" charset="-122"/>
              </a:rPr>
              <a:t/>
            </a:r>
            <a:br>
              <a:rPr lang="zh-CN" altLang="en-US" sz="2600" b="1" dirty="0">
                <a:solidFill>
                  <a:srgbClr val="FF0000"/>
                </a:solidFill>
                <a:latin typeface="黑体" pitchFamily="49" charset="-122"/>
                <a:ea typeface="黑体" pitchFamily="49" charset="-122"/>
              </a:rPr>
            </a:br>
            <a:r>
              <a:rPr lang="zh-CN" altLang="en-US" sz="2600" b="1" dirty="0">
                <a:solidFill>
                  <a:srgbClr val="FF0000"/>
                </a:solidFill>
                <a:latin typeface="黑体" pitchFamily="49" charset="-122"/>
                <a:ea typeface="黑体" pitchFamily="49" charset="-122"/>
              </a:rPr>
              <a:t>④从中国共产党的角度：</a:t>
            </a:r>
            <a:r>
              <a:rPr lang="zh-CN" altLang="en-US" sz="2600" b="1" dirty="0">
                <a:latin typeface="黑体" pitchFamily="49" charset="-122"/>
                <a:ea typeface="黑体" pitchFamily="49" charset="-122"/>
              </a:rPr>
              <a:t>党和政府坚持以人民为中心的发展思想。党的初心和使命是为中国人民谋幸福，为中华民族谋复兴。人民对美好生活的向往就是党的奋斗目标。</a:t>
            </a:r>
            <a:r>
              <a:rPr lang="zh-CN" altLang="en-US" sz="2600" b="1" dirty="0">
                <a:solidFill>
                  <a:srgbClr val="FF0000"/>
                </a:solidFill>
                <a:latin typeface="黑体" pitchFamily="49" charset="-122"/>
                <a:ea typeface="黑体" pitchFamily="49" charset="-122"/>
              </a:rPr>
              <a:t/>
            </a:r>
            <a:br>
              <a:rPr lang="zh-CN" altLang="en-US" sz="2600" b="1" dirty="0">
                <a:solidFill>
                  <a:srgbClr val="FF0000"/>
                </a:solidFill>
                <a:latin typeface="黑体" pitchFamily="49" charset="-122"/>
                <a:ea typeface="黑体" pitchFamily="49" charset="-122"/>
              </a:rPr>
            </a:br>
            <a:r>
              <a:rPr lang="zh-CN" altLang="en-US" sz="2600" b="1" dirty="0">
                <a:solidFill>
                  <a:srgbClr val="FF0000"/>
                </a:solidFill>
                <a:latin typeface="黑体" pitchFamily="49" charset="-122"/>
                <a:ea typeface="黑体" pitchFamily="49" charset="-122"/>
              </a:rPr>
              <a:t>⑤从全国人大的角度：</a:t>
            </a:r>
            <a:r>
              <a:rPr lang="zh-CN" altLang="en-US" sz="2600" b="1" dirty="0">
                <a:latin typeface="黑体" pitchFamily="49" charset="-122"/>
                <a:ea typeface="黑体" pitchFamily="49" charset="-122"/>
              </a:rPr>
              <a:t>全国人民代表大会是最高国家权力机关，全国人大及其常委会行使国家立法权、决定权。</a:t>
            </a:r>
          </a:p>
        </p:txBody>
      </p:sp>
    </p:spTree>
    <p:extLst>
      <p:ext uri="{BB962C8B-B14F-4D97-AF65-F5344CB8AC3E}">
        <p14:creationId xmlns="" xmlns:p14="http://schemas.microsoft.com/office/powerpoint/2010/main" val="2035320306"/>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图标&#10;&#10;描述已自动生成"/>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1785618" y="83698"/>
            <a:ext cx="259948" cy="346597"/>
          </a:xfrm>
          <a:prstGeom prst="rect">
            <a:avLst/>
          </a:prstGeom>
        </p:spPr>
      </p:pic>
      <p:sp>
        <p:nvSpPr>
          <p:cNvPr id="19" name="矩形 18"/>
          <p:cNvSpPr/>
          <p:nvPr/>
        </p:nvSpPr>
        <p:spPr>
          <a:xfrm>
            <a:off x="0" y="0"/>
            <a:ext cx="9144000" cy="7051978"/>
          </a:xfrm>
          <a:prstGeom prst="rect">
            <a:avLst/>
          </a:prstGeom>
        </p:spPr>
        <p:txBody>
          <a:bodyPr wrap="square">
            <a:noAutofit/>
          </a:bodyPr>
          <a:lstStyle/>
          <a:p>
            <a:pPr lvl="0">
              <a:defRPr/>
            </a:pPr>
            <a:r>
              <a:rPr lang="en-US" altLang="zh-CN" sz="2400" dirty="0" smtClean="0">
                <a:solidFill>
                  <a:prstClr val="black"/>
                </a:solidFill>
                <a:latin typeface="黑体" pitchFamily="49" charset="-122"/>
                <a:ea typeface="黑体" pitchFamily="49" charset="-122"/>
                <a:sym typeface="+mn-lt"/>
              </a:rPr>
              <a:t>23</a:t>
            </a:r>
            <a:r>
              <a:rPr lang="en-US" altLang="zh-CN" sz="2400" dirty="0">
                <a:solidFill>
                  <a:prstClr val="black"/>
                </a:solidFill>
                <a:latin typeface="黑体" pitchFamily="49" charset="-122"/>
                <a:ea typeface="黑体" pitchFamily="49" charset="-122"/>
                <a:sym typeface="+mn-lt"/>
              </a:rPr>
              <a:t>.</a:t>
            </a:r>
            <a:r>
              <a:rPr lang="zh-CN" altLang="en-US" sz="2400" dirty="0">
                <a:solidFill>
                  <a:prstClr val="black"/>
                </a:solidFill>
                <a:latin typeface="黑体" pitchFamily="49" charset="-122"/>
                <a:ea typeface="黑体" pitchFamily="49" charset="-122"/>
                <a:sym typeface="+mn-lt"/>
              </a:rPr>
              <a:t>（</a:t>
            </a:r>
            <a:r>
              <a:rPr lang="en-US" altLang="zh-CN" sz="2400" dirty="0">
                <a:solidFill>
                  <a:prstClr val="black"/>
                </a:solidFill>
                <a:latin typeface="黑体" pitchFamily="49" charset="-122"/>
                <a:ea typeface="黑体" pitchFamily="49" charset="-122"/>
                <a:sym typeface="+mn-lt"/>
              </a:rPr>
              <a:t>2020 </a:t>
            </a:r>
            <a:r>
              <a:rPr lang="zh-CN" altLang="en-US" sz="2400" dirty="0">
                <a:solidFill>
                  <a:prstClr val="black"/>
                </a:solidFill>
                <a:latin typeface="黑体" pitchFamily="49" charset="-122"/>
                <a:ea typeface="黑体" pitchFamily="49" charset="-122"/>
                <a:sym typeface="+mn-lt"/>
              </a:rPr>
              <a:t>常德）</a:t>
            </a:r>
            <a:r>
              <a:rPr lang="en-US" altLang="zh-CN" sz="2400" dirty="0">
                <a:solidFill>
                  <a:prstClr val="black"/>
                </a:solidFill>
                <a:latin typeface="黑体" pitchFamily="49" charset="-122"/>
                <a:ea typeface="黑体" pitchFamily="49" charset="-122"/>
              </a:rPr>
              <a:t>60</a:t>
            </a:r>
            <a:r>
              <a:rPr lang="zh-CN" altLang="en-US" sz="2400" dirty="0">
                <a:solidFill>
                  <a:prstClr val="black"/>
                </a:solidFill>
                <a:latin typeface="黑体" pitchFamily="49" charset="-122"/>
                <a:ea typeface="黑体" pitchFamily="49" charset="-122"/>
              </a:rPr>
              <a:t>多年来特别是改革开放</a:t>
            </a:r>
            <a:r>
              <a:rPr lang="en-US" altLang="zh-CN" sz="2400" dirty="0">
                <a:solidFill>
                  <a:prstClr val="black"/>
                </a:solidFill>
                <a:latin typeface="黑体" pitchFamily="49" charset="-122"/>
                <a:ea typeface="黑体" pitchFamily="49" charset="-122"/>
              </a:rPr>
              <a:t>40</a:t>
            </a:r>
            <a:r>
              <a:rPr lang="zh-CN" altLang="en-US" sz="2400" dirty="0">
                <a:solidFill>
                  <a:prstClr val="black"/>
                </a:solidFill>
                <a:latin typeface="黑体" pitchFamily="49" charset="-122"/>
                <a:ea typeface="黑体" pitchFamily="49" charset="-122"/>
              </a:rPr>
              <a:t>多年来，人民代表大会制度不断得到巩固和发展，展现出蓬勃生机与活力。</a:t>
            </a:r>
            <a:br>
              <a:rPr lang="zh-CN" altLang="en-US" sz="2400" dirty="0">
                <a:solidFill>
                  <a:prstClr val="black"/>
                </a:solidFill>
                <a:latin typeface="黑体" pitchFamily="49" charset="-122"/>
                <a:ea typeface="黑体" pitchFamily="49" charset="-122"/>
              </a:rPr>
            </a:br>
            <a:r>
              <a:rPr lang="zh-CN" altLang="en-US" sz="2400" dirty="0">
                <a:solidFill>
                  <a:prstClr val="black"/>
                </a:solidFill>
                <a:latin typeface="黑体" pitchFamily="49" charset="-122"/>
                <a:ea typeface="黑体" pitchFamily="49" charset="-122"/>
              </a:rPr>
              <a:t>材料一：邓小平同志曾经说过：我们实行的就是全国人民代表大会一院制，这最符合中国实际。江泽民同志强调：人民代表大会制度是我们党长期进行人民政权建设的经验总结，也是我们党对国家事务实施领导的一大特色和优势。胡锦涛同志也指出：人民代表大会制度是中国人民当家作主的重要途径和最高实现形式。习近平总书记指出：人民代表大会制度是体现社会主义国家性质，保障实现中华民族伟大复兴的好制度</a:t>
            </a:r>
            <a:r>
              <a:rPr lang="zh-CN" altLang="en-US" sz="2400" dirty="0" smtClean="0">
                <a:solidFill>
                  <a:prstClr val="black"/>
                </a:solidFill>
                <a:latin typeface="黑体" pitchFamily="49" charset="-122"/>
                <a:ea typeface="黑体" pitchFamily="49" charset="-122"/>
              </a:rPr>
              <a:t>。</a:t>
            </a:r>
            <a:r>
              <a:rPr lang="zh-CN" altLang="en-US" sz="2400" b="1" dirty="0" smtClean="0">
                <a:solidFill>
                  <a:srgbClr val="7030A0"/>
                </a:solidFill>
                <a:latin typeface="黑体" pitchFamily="49" charset="-122"/>
                <a:ea typeface="黑体" pitchFamily="49" charset="-122"/>
              </a:rPr>
              <a:t>（</a:t>
            </a:r>
            <a:r>
              <a:rPr lang="en-US" altLang="zh-CN" sz="2400" b="1" dirty="0">
                <a:solidFill>
                  <a:srgbClr val="7030A0"/>
                </a:solidFill>
                <a:latin typeface="黑体" pitchFamily="49" charset="-122"/>
                <a:ea typeface="黑体" pitchFamily="49" charset="-122"/>
              </a:rPr>
              <a:t>1</a:t>
            </a:r>
            <a:r>
              <a:rPr lang="zh-CN" altLang="en-US" sz="2400" b="1" dirty="0">
                <a:solidFill>
                  <a:srgbClr val="7030A0"/>
                </a:solidFill>
                <a:latin typeface="黑体" pitchFamily="49" charset="-122"/>
                <a:ea typeface="黑体" pitchFamily="49" charset="-122"/>
              </a:rPr>
              <a:t>）请你依据材料一中历届党和国家领导人讲话的内容，说说人民代表大会制度“好”在哪里？</a:t>
            </a:r>
            <a:r>
              <a:rPr lang="zh-CN" altLang="en-US" sz="2400" dirty="0">
                <a:solidFill>
                  <a:prstClr val="black"/>
                </a:solidFill>
                <a:latin typeface="黑体" pitchFamily="49" charset="-122"/>
                <a:ea typeface="黑体" pitchFamily="49" charset="-122"/>
              </a:rPr>
              <a:t/>
            </a:r>
            <a:br>
              <a:rPr lang="zh-CN" altLang="en-US" sz="2400" dirty="0">
                <a:solidFill>
                  <a:prstClr val="black"/>
                </a:solidFill>
                <a:latin typeface="黑体" pitchFamily="49" charset="-122"/>
                <a:ea typeface="黑体" pitchFamily="49" charset="-122"/>
              </a:rPr>
            </a:br>
            <a:r>
              <a:rPr lang="zh-CN" altLang="en-US" sz="2400" dirty="0">
                <a:solidFill>
                  <a:prstClr val="black"/>
                </a:solidFill>
                <a:latin typeface="黑体" pitchFamily="49" charset="-122"/>
                <a:ea typeface="黑体" pitchFamily="49" charset="-122"/>
              </a:rPr>
              <a:t>材料二：近年来，伴随着城市化的进程，城区实体经济快速发展。我市某小区旁边的夜市摊店、歌舞厅、酒吧、餐馆等生意火爆。同时，街区的夜晚，霓虹灯闪烁，激光灯四射，好一派热闹与繁华。而且，这样的“热闹与繁华”常常延续到凌晨</a:t>
            </a:r>
            <a:r>
              <a:rPr lang="en-US" altLang="zh-CN" sz="2400" dirty="0">
                <a:solidFill>
                  <a:prstClr val="black"/>
                </a:solidFill>
                <a:latin typeface="黑体" pitchFamily="49" charset="-122"/>
                <a:ea typeface="黑体" pitchFamily="49" charset="-122"/>
              </a:rPr>
              <a:t>2</a:t>
            </a:r>
            <a:r>
              <a:rPr lang="zh-CN" altLang="en-US" sz="2400" dirty="0">
                <a:solidFill>
                  <a:prstClr val="black"/>
                </a:solidFill>
                <a:latin typeface="黑体" pitchFamily="49" charset="-122"/>
                <a:ea typeface="黑体" pitchFamily="49" charset="-122"/>
              </a:rPr>
              <a:t>、</a:t>
            </a:r>
            <a:r>
              <a:rPr lang="en-US" altLang="zh-CN" sz="2400" dirty="0">
                <a:solidFill>
                  <a:prstClr val="black"/>
                </a:solidFill>
                <a:latin typeface="黑体" pitchFamily="49" charset="-122"/>
                <a:ea typeface="黑体" pitchFamily="49" charset="-122"/>
              </a:rPr>
              <a:t>3</a:t>
            </a:r>
            <a:r>
              <a:rPr lang="zh-CN" altLang="en-US" sz="2400" dirty="0">
                <a:solidFill>
                  <a:prstClr val="black"/>
                </a:solidFill>
                <a:latin typeface="黑体" pitchFamily="49" charset="-122"/>
                <a:ea typeface="黑体" pitchFamily="49" charset="-122"/>
              </a:rPr>
              <a:t>点，劝酒令、</a:t>
            </a:r>
            <a:r>
              <a:rPr lang="en-US" altLang="zh-CN" sz="2400" dirty="0">
                <a:solidFill>
                  <a:prstClr val="black"/>
                </a:solidFill>
                <a:latin typeface="黑体" pitchFamily="49" charset="-122"/>
                <a:ea typeface="黑体" pitchFamily="49" charset="-122"/>
              </a:rPr>
              <a:t>K</a:t>
            </a:r>
            <a:r>
              <a:rPr lang="zh-CN" altLang="en-US" sz="2400" dirty="0">
                <a:solidFill>
                  <a:prstClr val="black"/>
                </a:solidFill>
                <a:latin typeface="黑体" pitchFamily="49" charset="-122"/>
                <a:ea typeface="黑体" pitchFamily="49" charset="-122"/>
              </a:rPr>
              <a:t>歌声、光污染等让旁边小区的居民夜不能寐，苦不堪言。</a:t>
            </a:r>
            <a:br>
              <a:rPr lang="zh-CN" altLang="en-US" sz="2400" dirty="0">
                <a:solidFill>
                  <a:prstClr val="black"/>
                </a:solidFill>
                <a:latin typeface="黑体" pitchFamily="49" charset="-122"/>
                <a:ea typeface="黑体" pitchFamily="49" charset="-122"/>
              </a:rPr>
            </a:br>
            <a:r>
              <a:rPr lang="zh-CN" altLang="en-US" sz="2400" b="1" dirty="0">
                <a:solidFill>
                  <a:srgbClr val="7030A0"/>
                </a:solidFill>
                <a:latin typeface="黑体" pitchFamily="49" charset="-122"/>
                <a:ea typeface="黑体" pitchFamily="49" charset="-122"/>
              </a:rPr>
              <a:t>（</a:t>
            </a:r>
            <a:r>
              <a:rPr lang="en-US" altLang="zh-CN" sz="2400" b="1" dirty="0">
                <a:solidFill>
                  <a:srgbClr val="7030A0"/>
                </a:solidFill>
                <a:latin typeface="黑体" pitchFamily="49" charset="-122"/>
                <a:ea typeface="黑体" pitchFamily="49" charset="-122"/>
              </a:rPr>
              <a:t>2</a:t>
            </a:r>
            <a:r>
              <a:rPr lang="zh-CN" altLang="en-US" sz="2400" b="1" dirty="0">
                <a:solidFill>
                  <a:srgbClr val="7030A0"/>
                </a:solidFill>
                <a:latin typeface="黑体" pitchFamily="49" charset="-122"/>
                <a:ea typeface="黑体" pitchFamily="49" charset="-122"/>
              </a:rPr>
              <a:t>）为了探讨解决材料二中的问题，某校九年级（</a:t>
            </a:r>
            <a:r>
              <a:rPr lang="en-US" altLang="zh-CN" sz="2400" b="1" dirty="0">
                <a:solidFill>
                  <a:srgbClr val="7030A0"/>
                </a:solidFill>
                <a:latin typeface="黑体" pitchFamily="49" charset="-122"/>
                <a:ea typeface="黑体" pitchFamily="49" charset="-122"/>
              </a:rPr>
              <a:t>1</a:t>
            </a:r>
            <a:r>
              <a:rPr lang="zh-CN" altLang="en-US" sz="2400" b="1" dirty="0">
                <a:solidFill>
                  <a:srgbClr val="7030A0"/>
                </a:solidFill>
                <a:latin typeface="黑体" pitchFamily="49" charset="-122"/>
                <a:ea typeface="黑体" pitchFamily="49" charset="-122"/>
              </a:rPr>
              <a:t>）班决定开展“模拟人大”实践活动。于是，同学们跃跃欲试，准备议案。假如你是本班同学，请你写一份议案的内容提纲（</a:t>
            </a:r>
            <a:r>
              <a:rPr lang="en-US" altLang="zh-CN" sz="2400" b="1" dirty="0">
                <a:solidFill>
                  <a:srgbClr val="7030A0"/>
                </a:solidFill>
                <a:latin typeface="黑体" pitchFamily="49" charset="-122"/>
                <a:ea typeface="黑体" pitchFamily="49" charset="-122"/>
              </a:rPr>
              <a:t>2</a:t>
            </a:r>
            <a:r>
              <a:rPr lang="zh-CN" altLang="en-US" sz="2400" b="1" dirty="0">
                <a:solidFill>
                  <a:srgbClr val="7030A0"/>
                </a:solidFill>
                <a:latin typeface="黑体" pitchFamily="49" charset="-122"/>
                <a:ea typeface="黑体" pitchFamily="49" charset="-122"/>
              </a:rPr>
              <a:t>点即可</a:t>
            </a:r>
            <a:r>
              <a:rPr lang="zh-CN" altLang="en-US" sz="2400" b="1" dirty="0" smtClean="0">
                <a:solidFill>
                  <a:srgbClr val="7030A0"/>
                </a:solidFill>
                <a:latin typeface="黑体" pitchFamily="49" charset="-122"/>
                <a:ea typeface="黑体" pitchFamily="49" charset="-122"/>
              </a:rPr>
              <a:t>）</a:t>
            </a:r>
            <a:endParaRPr lang="en-US" altLang="zh-CN" sz="2400" b="1" dirty="0">
              <a:solidFill>
                <a:srgbClr val="7030A0"/>
              </a:solidFill>
              <a:latin typeface="黑体" pitchFamily="49" charset="-122"/>
              <a:ea typeface="黑体" pitchFamily="49" charset="-122"/>
              <a:sym typeface="+mn-lt"/>
            </a:endParaRPr>
          </a:p>
        </p:txBody>
      </p:sp>
    </p:spTree>
    <p:extLst>
      <p:ext uri="{BB962C8B-B14F-4D97-AF65-F5344CB8AC3E}">
        <p14:creationId xmlns="" xmlns:p14="http://schemas.microsoft.com/office/powerpoint/2010/main" val="268483646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a:extLst>
              <a:ext uri="{FF2B5EF4-FFF2-40B4-BE49-F238E27FC236}">
                <a16:creationId xmlns="" xmlns:a16="http://schemas.microsoft.com/office/drawing/2014/main" id="{C3918623-8005-4375-BCD5-8EECCD044F29}"/>
              </a:ext>
            </a:extLst>
          </p:cNvPr>
          <p:cNvSpPr txBox="1"/>
          <p:nvPr/>
        </p:nvSpPr>
        <p:spPr>
          <a:xfrm>
            <a:off x="642910" y="642918"/>
            <a:ext cx="8215370" cy="2893100"/>
          </a:xfrm>
          <a:prstGeom prst="rect">
            <a:avLst/>
          </a:prstGeom>
          <a:noFill/>
        </p:spPr>
        <p:txBody>
          <a:bodyPr wrap="square">
            <a:spAutoFit/>
          </a:bodyPr>
          <a:lstStyle/>
          <a:p>
            <a:r>
              <a:rPr lang="zh-CN" altLang="en-US" sz="2600" b="1" dirty="0">
                <a:latin typeface="黑体" pitchFamily="49" charset="-122"/>
                <a:ea typeface="黑体" pitchFamily="49" charset="-122"/>
              </a:rPr>
              <a:t>故答案为</a:t>
            </a:r>
            <a:r>
              <a:rPr lang="zh-CN" altLang="en-US" sz="2600" b="1" dirty="0" smtClean="0">
                <a:latin typeface="黑体" pitchFamily="49" charset="-122"/>
                <a:ea typeface="黑体" pitchFamily="49" charset="-122"/>
              </a:rPr>
              <a:t>：</a:t>
            </a:r>
            <a:endParaRPr lang="en-US" altLang="zh-CN" sz="2600" b="1" dirty="0" smtClean="0">
              <a:latin typeface="黑体" pitchFamily="49" charset="-122"/>
              <a:ea typeface="黑体" pitchFamily="49" charset="-122"/>
            </a:endParaRPr>
          </a:p>
          <a:p>
            <a:r>
              <a:rPr lang="zh-CN" altLang="en-US" sz="2600" b="1" dirty="0" smtClean="0">
                <a:latin typeface="黑体" pitchFamily="49" charset="-122"/>
                <a:ea typeface="黑体" pitchFamily="49" charset="-122"/>
              </a:rPr>
              <a:t>（</a:t>
            </a:r>
            <a:r>
              <a:rPr lang="en-US" altLang="zh-CN" sz="2600" b="1" dirty="0">
                <a:latin typeface="黑体" pitchFamily="49" charset="-122"/>
                <a:ea typeface="黑体" pitchFamily="49" charset="-122"/>
              </a:rPr>
              <a:t>1</a:t>
            </a:r>
            <a:r>
              <a:rPr lang="zh-CN" altLang="en-US" sz="2600" b="1" dirty="0">
                <a:latin typeface="黑体" pitchFamily="49" charset="-122"/>
                <a:ea typeface="黑体" pitchFamily="49" charset="-122"/>
              </a:rPr>
              <a:t>）人民代表大会制度建立以来，不断得到巩固和发展，展现出蓬勃生机活力；人民代表大会制度是符合中国国情和实际、体现社会主义国家性质、保证人民当家作主、保障实现中华民族伟大复兴的好制度；</a:t>
            </a:r>
            <a:r>
              <a:rPr lang="zh-CN" altLang="en-US" sz="2600" b="1" dirty="0">
                <a:solidFill>
                  <a:srgbClr val="FF0000"/>
                </a:solidFill>
                <a:latin typeface="黑体" pitchFamily="49" charset="-122"/>
                <a:ea typeface="黑体" pitchFamily="49" charset="-122"/>
              </a:rPr>
              <a:t>人民代表大会制度是坚持党的领导、人民当家作主、依法治国有机统一的根本政治</a:t>
            </a:r>
            <a:r>
              <a:rPr lang="zh-CN" altLang="en-US" sz="2600" b="1" dirty="0" smtClean="0">
                <a:solidFill>
                  <a:srgbClr val="FF0000"/>
                </a:solidFill>
                <a:latin typeface="黑体" pitchFamily="49" charset="-122"/>
                <a:ea typeface="黑体" pitchFamily="49" charset="-122"/>
              </a:rPr>
              <a:t>制度。</a:t>
            </a:r>
            <a:endParaRPr lang="zh-CN" altLang="en-US" sz="2600" b="1" dirty="0">
              <a:solidFill>
                <a:srgbClr val="FF0000"/>
              </a:solidFill>
              <a:latin typeface="黑体" pitchFamily="49" charset="-122"/>
              <a:ea typeface="黑体" pitchFamily="49" charset="-122"/>
            </a:endParaRPr>
          </a:p>
        </p:txBody>
      </p:sp>
      <p:sp>
        <p:nvSpPr>
          <p:cNvPr id="20" name="文本框 15">
            <a:extLst>
              <a:ext uri="{FF2B5EF4-FFF2-40B4-BE49-F238E27FC236}">
                <a16:creationId xmlns="" xmlns:a16="http://schemas.microsoft.com/office/drawing/2014/main" id="{DD9464DF-713F-44DC-A7E2-0800D3623A77}"/>
              </a:ext>
            </a:extLst>
          </p:cNvPr>
          <p:cNvSpPr txBox="1"/>
          <p:nvPr/>
        </p:nvSpPr>
        <p:spPr>
          <a:xfrm>
            <a:off x="642910" y="3786190"/>
            <a:ext cx="8072494" cy="2492990"/>
          </a:xfrm>
          <a:prstGeom prst="rect">
            <a:avLst/>
          </a:prstGeom>
          <a:noFill/>
        </p:spPr>
        <p:txBody>
          <a:bodyPr wrap="square">
            <a:spAutoFit/>
          </a:bodyPr>
          <a:lstStyle/>
          <a:p>
            <a:r>
              <a:rPr lang="zh-CN" altLang="en-US" sz="2600" b="1" dirty="0">
                <a:solidFill>
                  <a:srgbClr val="FF0000"/>
                </a:solidFill>
                <a:latin typeface="黑体" pitchFamily="49" charset="-122"/>
                <a:ea typeface="黑体" pitchFamily="49" charset="-122"/>
              </a:rPr>
              <a:t/>
            </a:r>
            <a:br>
              <a:rPr lang="zh-CN" altLang="en-US" sz="2600" b="1" dirty="0">
                <a:solidFill>
                  <a:srgbClr val="FF0000"/>
                </a:solidFill>
                <a:latin typeface="黑体" pitchFamily="49" charset="-122"/>
                <a:ea typeface="黑体" pitchFamily="49" charset="-122"/>
              </a:rPr>
            </a:br>
            <a:r>
              <a:rPr lang="zh-CN" altLang="en-US" sz="2600" b="1" dirty="0">
                <a:solidFill>
                  <a:srgbClr val="FF0000"/>
                </a:solidFill>
                <a:latin typeface="黑体" pitchFamily="49" charset="-122"/>
                <a:ea typeface="黑体" pitchFamily="49" charset="-122"/>
              </a:rPr>
              <a:t>（</a:t>
            </a:r>
            <a:r>
              <a:rPr lang="en-US" altLang="zh-CN" sz="2600" b="1" dirty="0">
                <a:solidFill>
                  <a:srgbClr val="FF0000"/>
                </a:solidFill>
                <a:latin typeface="黑体" pitchFamily="49" charset="-122"/>
                <a:ea typeface="黑体" pitchFamily="49" charset="-122"/>
              </a:rPr>
              <a:t>2</a:t>
            </a:r>
            <a:r>
              <a:rPr lang="zh-CN" altLang="en-US" sz="2600" b="1" dirty="0">
                <a:solidFill>
                  <a:srgbClr val="FF0000"/>
                </a:solidFill>
                <a:latin typeface="黑体" pitchFamily="49" charset="-122"/>
                <a:ea typeface="黑体" pitchFamily="49" charset="-122"/>
              </a:rPr>
              <a:t>）</a:t>
            </a:r>
            <a:r>
              <a:rPr lang="zh-CN" altLang="en-US" sz="2600" b="1" i="1" u="sng" dirty="0">
                <a:solidFill>
                  <a:srgbClr val="C00000"/>
                </a:solidFill>
                <a:latin typeface="黑体" pitchFamily="49" charset="-122"/>
                <a:ea typeface="黑体" pitchFamily="49" charset="-122"/>
              </a:rPr>
              <a:t>政府：</a:t>
            </a:r>
            <a:r>
              <a:rPr lang="zh-CN" altLang="en-US" sz="2600" b="1" dirty="0">
                <a:solidFill>
                  <a:srgbClr val="FF0000"/>
                </a:solidFill>
                <a:latin typeface="黑体" pitchFamily="49" charset="-122"/>
                <a:ea typeface="黑体" pitchFamily="49" charset="-122"/>
              </a:rPr>
              <a:t>依法行政，坚持法定职责必须为，法无授权不可为，勇于负责，勇于担当，依法治理</a:t>
            </a:r>
            <a:r>
              <a:rPr lang="zh-CN" altLang="en-US" sz="2600" b="1" dirty="0" smtClean="0">
                <a:solidFill>
                  <a:srgbClr val="FF0000"/>
                </a:solidFill>
                <a:latin typeface="黑体" pitchFamily="49" charset="-122"/>
                <a:ea typeface="黑体" pitchFamily="49" charset="-122"/>
              </a:rPr>
              <a:t>；</a:t>
            </a:r>
            <a:endParaRPr lang="en-US" altLang="zh-CN" sz="2600" b="1" dirty="0" smtClean="0">
              <a:solidFill>
                <a:srgbClr val="FF0000"/>
              </a:solidFill>
              <a:latin typeface="黑体" pitchFamily="49" charset="-122"/>
              <a:ea typeface="黑体" pitchFamily="49" charset="-122"/>
            </a:endParaRPr>
          </a:p>
          <a:p>
            <a:r>
              <a:rPr lang="zh-CN" altLang="en-US" sz="2600" b="1" i="1" u="sng" dirty="0" smtClean="0">
                <a:solidFill>
                  <a:srgbClr val="C00000"/>
                </a:solidFill>
                <a:latin typeface="黑体" pitchFamily="49" charset="-122"/>
                <a:ea typeface="黑体" pitchFamily="49" charset="-122"/>
              </a:rPr>
              <a:t>社会</a:t>
            </a:r>
            <a:r>
              <a:rPr lang="zh-CN" altLang="en-US" sz="2600" b="1" i="1" u="sng" dirty="0">
                <a:solidFill>
                  <a:srgbClr val="C00000"/>
                </a:solidFill>
                <a:latin typeface="黑体" pitchFamily="49" charset="-122"/>
                <a:ea typeface="黑体" pitchFamily="49" charset="-122"/>
              </a:rPr>
              <a:t>：</a:t>
            </a:r>
            <a:r>
              <a:rPr lang="zh-CN" altLang="en-US" sz="2600" b="1" dirty="0">
                <a:solidFill>
                  <a:srgbClr val="FF0000"/>
                </a:solidFill>
                <a:latin typeface="黑体" pitchFamily="49" charset="-122"/>
                <a:ea typeface="黑体" pitchFamily="49" charset="-122"/>
              </a:rPr>
              <a:t>加大宣传力度，提高公民的法治意识；经营者依法经营，在法律规定的范围内行使权利</a:t>
            </a:r>
            <a:r>
              <a:rPr lang="zh-CN" altLang="en-US" sz="2600" b="1" dirty="0" smtClean="0">
                <a:solidFill>
                  <a:srgbClr val="FF0000"/>
                </a:solidFill>
                <a:latin typeface="黑体" pitchFamily="49" charset="-122"/>
                <a:ea typeface="黑体" pitchFamily="49" charset="-122"/>
              </a:rPr>
              <a:t>；</a:t>
            </a:r>
            <a:endParaRPr lang="en-US" altLang="zh-CN" sz="2600" b="1" dirty="0" smtClean="0">
              <a:solidFill>
                <a:srgbClr val="FF0000"/>
              </a:solidFill>
              <a:latin typeface="黑体" pitchFamily="49" charset="-122"/>
              <a:ea typeface="黑体" pitchFamily="49" charset="-122"/>
            </a:endParaRPr>
          </a:p>
          <a:p>
            <a:r>
              <a:rPr lang="zh-CN" altLang="en-US" sz="2600" b="1" i="1" u="sng" dirty="0" smtClean="0">
                <a:solidFill>
                  <a:srgbClr val="C00000"/>
                </a:solidFill>
                <a:latin typeface="黑体" pitchFamily="49" charset="-122"/>
                <a:ea typeface="黑体" pitchFamily="49" charset="-122"/>
              </a:rPr>
              <a:t>公民</a:t>
            </a:r>
            <a:r>
              <a:rPr lang="zh-CN" altLang="en-US" sz="2600" b="1" i="1" u="sng" dirty="0">
                <a:solidFill>
                  <a:srgbClr val="C00000"/>
                </a:solidFill>
                <a:latin typeface="黑体" pitchFamily="49" charset="-122"/>
                <a:ea typeface="黑体" pitchFamily="49" charset="-122"/>
              </a:rPr>
              <a:t>：</a:t>
            </a:r>
            <a:r>
              <a:rPr lang="zh-CN" altLang="en-US" sz="2600" b="1" dirty="0">
                <a:solidFill>
                  <a:srgbClr val="FF0000"/>
                </a:solidFill>
                <a:latin typeface="黑体" pitchFamily="49" charset="-122"/>
                <a:ea typeface="黑体" pitchFamily="49" charset="-122"/>
              </a:rPr>
              <a:t>自觉遵纪守法，同违反法律的行为作斗争等。</a:t>
            </a:r>
          </a:p>
        </p:txBody>
      </p:sp>
    </p:spTree>
    <p:extLst>
      <p:ext uri="{BB962C8B-B14F-4D97-AF65-F5344CB8AC3E}">
        <p14:creationId xmlns="" xmlns:p14="http://schemas.microsoft.com/office/powerpoint/2010/main" val="151281641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ppt_x"/>
                                          </p:val>
                                        </p:tav>
                                        <p:tav tm="100000">
                                          <p:val>
                                            <p:strVal val="#ppt_x"/>
                                          </p:val>
                                        </p:tav>
                                      </p:tavLst>
                                    </p:anim>
                                    <p:anim calcmode="lin" valueType="num">
                                      <p:cBhvr additive="base">
                                        <p:cTn id="1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1"/>
          <p:cNvGrpSpPr/>
          <p:nvPr/>
        </p:nvGrpSpPr>
        <p:grpSpPr>
          <a:xfrm>
            <a:off x="114028" y="47896"/>
            <a:ext cx="8979638" cy="6762208"/>
            <a:chOff x="495300" y="1255576"/>
            <a:chExt cx="11201399" cy="4599215"/>
          </a:xfrm>
          <a:solidFill>
            <a:schemeClr val="bg1"/>
          </a:solidFill>
        </p:grpSpPr>
        <p:sp>
          <p:nvSpPr>
            <p:cNvPr id="13" name="矩形: 圆角 12"/>
            <p:cNvSpPr/>
            <p:nvPr/>
          </p:nvSpPr>
          <p:spPr>
            <a:xfrm>
              <a:off x="495300" y="1255576"/>
              <a:ext cx="11201397" cy="4599215"/>
            </a:xfrm>
            <a:prstGeom prst="roundRect">
              <a:avLst>
                <a:gd name="adj" fmla="val 3273"/>
              </a:avLst>
            </a:prstGeom>
            <a:grpFill/>
            <a:ln>
              <a:solidFill>
                <a:srgbClr val="1B4E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srgbClr val="FFFFFF"/>
                </a:solidFill>
                <a:effectLst/>
                <a:uLnTx/>
                <a:uFillTx/>
                <a:latin typeface="华文中宋" panose="02010600040101010101" pitchFamily="2" charset="-122"/>
                <a:ea typeface="华文中宋" panose="02010600040101010101" pitchFamily="2" charset="-122"/>
                <a:cs typeface="+mn-cs"/>
              </a:endParaRPr>
            </a:p>
          </p:txBody>
        </p:sp>
        <p:cxnSp>
          <p:nvCxnSpPr>
            <p:cNvPr id="14" name="直接连接符 13"/>
            <p:cNvCxnSpPr/>
            <p:nvPr/>
          </p:nvCxnSpPr>
          <p:spPr>
            <a:xfrm>
              <a:off x="11696699" y="1833032"/>
              <a:ext cx="0" cy="3513773"/>
            </a:xfrm>
            <a:prstGeom prst="line">
              <a:avLst/>
            </a:prstGeom>
            <a:grpFill/>
            <a:ln w="38100" cap="rnd">
              <a:solidFill>
                <a:srgbClr val="1B4E7E"/>
              </a:solidFill>
              <a:roun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495300" y="1833032"/>
              <a:ext cx="0" cy="3513773"/>
            </a:xfrm>
            <a:prstGeom prst="line">
              <a:avLst/>
            </a:prstGeom>
            <a:grpFill/>
            <a:ln w="38100" cap="rnd">
              <a:solidFill>
                <a:srgbClr val="1B4E7E"/>
              </a:solidFill>
              <a:round/>
            </a:ln>
          </p:spPr>
          <p:style>
            <a:lnRef idx="1">
              <a:schemeClr val="accent1"/>
            </a:lnRef>
            <a:fillRef idx="0">
              <a:schemeClr val="accent1"/>
            </a:fillRef>
            <a:effectRef idx="0">
              <a:schemeClr val="accent1"/>
            </a:effectRef>
            <a:fontRef idx="minor">
              <a:schemeClr val="tx1"/>
            </a:fontRef>
          </p:style>
        </p:cxnSp>
      </p:grpSp>
      <p:pic>
        <p:nvPicPr>
          <p:cNvPr id="2" name="图片 1">
            <a:extLst>
              <a:ext uri="{FF2B5EF4-FFF2-40B4-BE49-F238E27FC236}">
                <a16:creationId xmlns:a16="http://schemas.microsoft.com/office/drawing/2014/main" xmlns="" id="{40BA8122-48E8-49B7-8E62-A7A0C1028D79}"/>
              </a:ext>
            </a:extLst>
          </p:cNvPr>
          <p:cNvPicPr>
            <a:picLocks noChangeAspect="1"/>
          </p:cNvPicPr>
          <p:nvPr/>
        </p:nvPicPr>
        <p:blipFill rotWithShape="1">
          <a:blip r:embed="rId3"/>
          <a:srcRect t="53509" b="2648"/>
          <a:stretch/>
        </p:blipFill>
        <p:spPr>
          <a:xfrm>
            <a:off x="-104847" y="-111655"/>
            <a:ext cx="3254114" cy="7065907"/>
          </a:xfrm>
          <a:prstGeom prst="rect">
            <a:avLst/>
          </a:prstGeom>
          <a:ln>
            <a:noFill/>
          </a:ln>
          <a:effectLst>
            <a:softEdge rad="112500"/>
          </a:effectLst>
        </p:spPr>
      </p:pic>
      <p:sp>
        <p:nvSpPr>
          <p:cNvPr id="26" name="文本框 25"/>
          <p:cNvSpPr txBox="1"/>
          <p:nvPr/>
        </p:nvSpPr>
        <p:spPr>
          <a:xfrm>
            <a:off x="3714743" y="186044"/>
            <a:ext cx="5522119" cy="707886"/>
          </a:xfrm>
          <a:prstGeom prst="rect">
            <a:avLst/>
          </a:prstGeom>
          <a:noFill/>
        </p:spPr>
        <p:txBody>
          <a:bodyPr wrap="square" rtlCol="0">
            <a:spAutoFit/>
          </a:bodyPr>
          <a:lstStyle/>
          <a:p>
            <a:pPr algn="ctr"/>
            <a:r>
              <a:rPr lang="en-US" altLang="zh-CN" sz="2000" b="1" spc="300" dirty="0">
                <a:solidFill>
                  <a:srgbClr val="0F5AD3"/>
                </a:solidFill>
                <a:effectLst>
                  <a:outerShdw blurRad="38100" dist="38100" dir="2700000" algn="tl">
                    <a:srgbClr val="000000">
                      <a:alpha val="43137"/>
                    </a:srgbClr>
                  </a:outerShdw>
                </a:effectLst>
                <a:latin typeface="微软雅黑" panose="020B0503020204020204" charset="-122"/>
                <a:ea typeface="微软雅黑" panose="020B0503020204020204" charset="-122"/>
              </a:rPr>
              <a:t>2022</a:t>
            </a:r>
            <a:r>
              <a:rPr lang="zh-CN" altLang="en-US" sz="2000" b="1" spc="300" dirty="0">
                <a:solidFill>
                  <a:srgbClr val="0F5AD3"/>
                </a:solidFill>
                <a:effectLst>
                  <a:outerShdw blurRad="38100" dist="38100" dir="2700000" algn="tl">
                    <a:srgbClr val="000000">
                      <a:alpha val="43137"/>
                    </a:srgbClr>
                  </a:outerShdw>
                </a:effectLst>
                <a:latin typeface="微软雅黑" panose="020B0503020204020204" charset="-122"/>
                <a:ea typeface="微软雅黑" panose="020B0503020204020204" charset="-122"/>
              </a:rPr>
              <a:t>年中央一号文件：以更大力度推动乡村振兴</a:t>
            </a:r>
          </a:p>
        </p:txBody>
      </p:sp>
      <p:sp>
        <p:nvSpPr>
          <p:cNvPr id="27" name="文本框 26"/>
          <p:cNvSpPr txBox="1"/>
          <p:nvPr/>
        </p:nvSpPr>
        <p:spPr>
          <a:xfrm>
            <a:off x="3428992" y="1142984"/>
            <a:ext cx="5378920" cy="4601260"/>
          </a:xfrm>
          <a:prstGeom prst="rect">
            <a:avLst/>
          </a:prstGeom>
          <a:noFill/>
        </p:spPr>
        <p:txBody>
          <a:bodyPr wrap="square" rtlCol="0">
            <a:spAutoFit/>
          </a:bodyPr>
          <a:lstStyle/>
          <a:p>
            <a:pPr>
              <a:lnSpc>
                <a:spcPct val="120000"/>
              </a:lnSpc>
              <a:spcAft>
                <a:spcPts val="600"/>
              </a:spcAft>
            </a:pPr>
            <a:r>
              <a:rPr lang="zh-CN" altLang="en-US" sz="2000" b="1" dirty="0"/>
              <a:t>中央一号文件明确要求，坚决守住不发生规模性返贫底线，并作出具体安排。接下来，要</a:t>
            </a:r>
            <a:r>
              <a:rPr lang="zh-CN" altLang="en-US" sz="2000" b="1" dirty="0">
                <a:solidFill>
                  <a:srgbClr val="7030A0"/>
                </a:solidFill>
              </a:rPr>
              <a:t>压紧压实各级党委和政府责任，</a:t>
            </a:r>
            <a:r>
              <a:rPr lang="zh-CN" altLang="en-US" sz="2000" b="1" dirty="0"/>
              <a:t>脱贫地区要把巩固拓展脱贫攻坚成果作为农村工作的首要任务，持续抓紧抓好，切实维护和巩固脱贫攻坚战伟大历史成就。</a:t>
            </a:r>
            <a:endParaRPr lang="en-US" altLang="zh-CN" sz="2000" b="1" dirty="0"/>
          </a:p>
          <a:p>
            <a:pPr>
              <a:lnSpc>
                <a:spcPct val="120000"/>
              </a:lnSpc>
            </a:pPr>
            <a:r>
              <a:rPr lang="zh-CN" altLang="en-US" sz="2000" b="1" dirty="0"/>
              <a:t>要</a:t>
            </a:r>
            <a:r>
              <a:rPr lang="zh-CN" altLang="en-US" sz="2000" b="1" dirty="0">
                <a:solidFill>
                  <a:srgbClr val="7030A0"/>
                </a:solidFill>
              </a:rPr>
              <a:t>统筹整合资源</a:t>
            </a:r>
            <a:r>
              <a:rPr lang="zh-CN" altLang="en-US" sz="2000" b="1" dirty="0"/>
              <a:t>，加大支持力度，实施一批补短板促发展项目，发展壮大县域经济，促进社会发展和文明进步，确保乡村振兴重点帮扶县在全面推进乡村振兴的新征程中不掉队、赶上来。继续加大资金投入，选派科技特派团，开展教育、医疗干部人才组团式帮扶。</a:t>
            </a:r>
          </a:p>
        </p:txBody>
      </p:sp>
    </p:spTree>
    <p:extLst>
      <p:ext uri="{BB962C8B-B14F-4D97-AF65-F5344CB8AC3E}">
        <p14:creationId xmlns:p14="http://schemas.microsoft.com/office/powerpoint/2010/main" xmlns="" val="858716052"/>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1"/>
          <p:cNvGrpSpPr/>
          <p:nvPr/>
        </p:nvGrpSpPr>
        <p:grpSpPr>
          <a:xfrm>
            <a:off x="120286" y="210611"/>
            <a:ext cx="8939492" cy="6529136"/>
            <a:chOff x="495300" y="1255576"/>
            <a:chExt cx="11201399" cy="4599215"/>
          </a:xfrm>
          <a:solidFill>
            <a:schemeClr val="bg1"/>
          </a:solidFill>
        </p:grpSpPr>
        <p:sp>
          <p:nvSpPr>
            <p:cNvPr id="13" name="矩形: 圆角 12"/>
            <p:cNvSpPr/>
            <p:nvPr/>
          </p:nvSpPr>
          <p:spPr>
            <a:xfrm>
              <a:off x="495300" y="1255576"/>
              <a:ext cx="11201397" cy="4599215"/>
            </a:xfrm>
            <a:prstGeom prst="roundRect">
              <a:avLst>
                <a:gd name="adj" fmla="val 3273"/>
              </a:avLst>
            </a:prstGeom>
            <a:grpFill/>
            <a:ln>
              <a:solidFill>
                <a:srgbClr val="1B4E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srgbClr val="FFFFFF"/>
                </a:solidFill>
                <a:effectLst/>
                <a:uLnTx/>
                <a:uFillTx/>
                <a:latin typeface="华文中宋" panose="02010600040101010101" pitchFamily="2" charset="-122"/>
                <a:ea typeface="华文中宋" panose="02010600040101010101" pitchFamily="2" charset="-122"/>
                <a:cs typeface="+mn-cs"/>
              </a:endParaRPr>
            </a:p>
          </p:txBody>
        </p:sp>
        <p:cxnSp>
          <p:nvCxnSpPr>
            <p:cNvPr id="14" name="直接连接符 13"/>
            <p:cNvCxnSpPr/>
            <p:nvPr/>
          </p:nvCxnSpPr>
          <p:spPr>
            <a:xfrm>
              <a:off x="11696699" y="1833032"/>
              <a:ext cx="0" cy="3513773"/>
            </a:xfrm>
            <a:prstGeom prst="line">
              <a:avLst/>
            </a:prstGeom>
            <a:grpFill/>
            <a:ln w="38100" cap="rnd">
              <a:solidFill>
                <a:srgbClr val="1B4E7E"/>
              </a:solidFill>
              <a:roun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495300" y="1833032"/>
              <a:ext cx="0" cy="3513773"/>
            </a:xfrm>
            <a:prstGeom prst="line">
              <a:avLst/>
            </a:prstGeom>
            <a:grpFill/>
            <a:ln w="38100" cap="rnd">
              <a:solidFill>
                <a:srgbClr val="1B4E7E"/>
              </a:solidFill>
              <a:round/>
            </a:ln>
          </p:spPr>
          <p:style>
            <a:lnRef idx="1">
              <a:schemeClr val="accent1"/>
            </a:lnRef>
            <a:fillRef idx="0">
              <a:schemeClr val="accent1"/>
            </a:fillRef>
            <a:effectRef idx="0">
              <a:schemeClr val="accent1"/>
            </a:effectRef>
            <a:fontRef idx="minor">
              <a:schemeClr val="tx1"/>
            </a:fontRef>
          </p:style>
        </p:cxnSp>
      </p:grpSp>
      <p:sp>
        <p:nvSpPr>
          <p:cNvPr id="26" name="文本框 25"/>
          <p:cNvSpPr txBox="1"/>
          <p:nvPr/>
        </p:nvSpPr>
        <p:spPr>
          <a:xfrm>
            <a:off x="4357686" y="642918"/>
            <a:ext cx="4059809" cy="584775"/>
          </a:xfrm>
          <a:prstGeom prst="rect">
            <a:avLst/>
          </a:prstGeom>
          <a:noFill/>
        </p:spPr>
        <p:txBody>
          <a:bodyPr wrap="square" rtlCol="0">
            <a:spAutoFit/>
          </a:bodyPr>
          <a:lstStyle/>
          <a:p>
            <a:pPr lvl="0" algn="ctr">
              <a:defRPr/>
            </a:pPr>
            <a:r>
              <a:rPr lang="en-US" altLang="zh-CN" sz="3200" b="1" spc="300" dirty="0">
                <a:solidFill>
                  <a:srgbClr val="0F5AD3"/>
                </a:solidFill>
                <a:latin typeface="微软雅黑" panose="020B0503020204020204" charset="-122"/>
                <a:ea typeface="微软雅黑" panose="020B0503020204020204" charset="-122"/>
              </a:rPr>
              <a:t>2022</a:t>
            </a:r>
            <a:r>
              <a:rPr lang="zh-CN" altLang="en-US" sz="3200" b="1" spc="300" dirty="0">
                <a:solidFill>
                  <a:srgbClr val="0F5AD3"/>
                </a:solidFill>
                <a:latin typeface="微软雅黑" panose="020B0503020204020204" charset="-122"/>
                <a:ea typeface="微软雅黑" panose="020B0503020204020204" charset="-122"/>
              </a:rPr>
              <a:t>年全国两会</a:t>
            </a:r>
          </a:p>
        </p:txBody>
      </p:sp>
      <p:sp>
        <p:nvSpPr>
          <p:cNvPr id="4" name="矩形 3"/>
          <p:cNvSpPr/>
          <p:nvPr/>
        </p:nvSpPr>
        <p:spPr>
          <a:xfrm>
            <a:off x="3500430" y="1285860"/>
            <a:ext cx="5330049" cy="5262979"/>
          </a:xfrm>
          <a:prstGeom prst="rect">
            <a:avLst/>
          </a:prstGeom>
        </p:spPr>
        <p:txBody>
          <a:bodyPr wrap="square">
            <a:spAutoFit/>
          </a:bodyPr>
          <a:lstStyle/>
          <a:p>
            <a:pPr>
              <a:lnSpc>
                <a:spcPct val="150000"/>
              </a:lnSpc>
              <a:spcAft>
                <a:spcPts val="1200"/>
              </a:spcAft>
            </a:pPr>
            <a:r>
              <a:rPr lang="zh-CN" altLang="en-US" sz="2800" b="1" dirty="0">
                <a:latin typeface="黑体" pitchFamily="49" charset="-122"/>
                <a:ea typeface="黑体" pitchFamily="49" charset="-122"/>
              </a:rPr>
              <a:t>总体而言，两会可考察的知识点非常广泛，材料涉及方方面面，能够围绕整个</a:t>
            </a:r>
            <a:r>
              <a:rPr lang="zh-CN" altLang="en-US" sz="2800" b="1" dirty="0">
                <a:solidFill>
                  <a:srgbClr val="C00000"/>
                </a:solidFill>
                <a:latin typeface="黑体" pitchFamily="49" charset="-122"/>
                <a:ea typeface="黑体" pitchFamily="49" charset="-122"/>
              </a:rPr>
              <a:t>第三单元</a:t>
            </a:r>
            <a:r>
              <a:rPr lang="en-US" altLang="zh-CN" sz="2800" b="1" dirty="0">
                <a:solidFill>
                  <a:srgbClr val="C00000"/>
                </a:solidFill>
                <a:latin typeface="黑体" pitchFamily="49" charset="-122"/>
                <a:ea typeface="黑体" pitchFamily="49" charset="-122"/>
              </a:rPr>
              <a:t>:</a:t>
            </a:r>
            <a:r>
              <a:rPr lang="zh-CN" altLang="en-US" sz="2800" b="1" dirty="0">
                <a:solidFill>
                  <a:srgbClr val="C00000"/>
                </a:solidFill>
                <a:latin typeface="黑体" pitchFamily="49" charset="-122"/>
                <a:ea typeface="黑体" pitchFamily="49" charset="-122"/>
              </a:rPr>
              <a:t>人民</a:t>
            </a:r>
            <a:r>
              <a:rPr lang="zh-CN" altLang="en-US" sz="2800" b="1" dirty="0" smtClean="0">
                <a:solidFill>
                  <a:srgbClr val="C00000"/>
                </a:solidFill>
                <a:latin typeface="黑体" pitchFamily="49" charset="-122"/>
                <a:ea typeface="黑体" pitchFamily="49" charset="-122"/>
              </a:rPr>
              <a:t>当家作主</a:t>
            </a:r>
            <a:r>
              <a:rPr lang="en-US" altLang="zh-CN" sz="2800" b="1" dirty="0" smtClean="0">
                <a:solidFill>
                  <a:srgbClr val="C00000"/>
                </a:solidFill>
                <a:latin typeface="黑体" pitchFamily="49" charset="-122"/>
                <a:ea typeface="黑体" pitchFamily="49" charset="-122"/>
              </a:rPr>
              <a:t>【</a:t>
            </a:r>
            <a:r>
              <a:rPr lang="zh-CN" altLang="en-US" sz="2800" b="1" dirty="0" smtClean="0">
                <a:solidFill>
                  <a:srgbClr val="C00000"/>
                </a:solidFill>
                <a:latin typeface="黑体" pitchFamily="49" charset="-122"/>
                <a:ea typeface="黑体" pitchFamily="49" charset="-122"/>
              </a:rPr>
              <a:t>三年里的法治</a:t>
            </a:r>
            <a:r>
              <a:rPr lang="en-US" altLang="zh-CN" sz="2800" b="1" dirty="0" smtClean="0">
                <a:solidFill>
                  <a:srgbClr val="C00000"/>
                </a:solidFill>
                <a:latin typeface="黑体" pitchFamily="49" charset="-122"/>
                <a:ea typeface="黑体" pitchFamily="49" charset="-122"/>
              </a:rPr>
              <a:t>】</a:t>
            </a:r>
            <a:r>
              <a:rPr lang="zh-CN" altLang="en-US" sz="2800" b="1" dirty="0" smtClean="0">
                <a:latin typeface="黑体" pitchFamily="49" charset="-122"/>
                <a:ea typeface="黑体" pitchFamily="49" charset="-122"/>
              </a:rPr>
              <a:t>进行</a:t>
            </a:r>
            <a:r>
              <a:rPr lang="zh-CN" altLang="en-US" sz="2800" b="1" dirty="0">
                <a:latin typeface="黑体" pitchFamily="49" charset="-122"/>
                <a:ea typeface="黑体" pitchFamily="49" charset="-122"/>
              </a:rPr>
              <a:t>出题。但万变不离其宗，材料虽丰富，学生只要能够</a:t>
            </a:r>
            <a:r>
              <a:rPr lang="zh-CN" altLang="en-US" sz="2800" b="1" dirty="0">
                <a:solidFill>
                  <a:srgbClr val="C00000"/>
                </a:solidFill>
                <a:latin typeface="黑体" pitchFamily="49" charset="-122"/>
                <a:ea typeface="黑体" pitchFamily="49" charset="-122"/>
              </a:rPr>
              <a:t>掌握基础知识点，审清题目，把握关键词，</a:t>
            </a:r>
            <a:r>
              <a:rPr lang="zh-CN" altLang="en-US" sz="2800" b="1" dirty="0">
                <a:latin typeface="黑体" pitchFamily="49" charset="-122"/>
                <a:ea typeface="黑体" pitchFamily="49" charset="-122"/>
              </a:rPr>
              <a:t>答出题目中所考察的知识点即可。</a:t>
            </a:r>
            <a:endParaRPr lang="en-US" altLang="zh-CN" sz="2800" b="1" dirty="0">
              <a:latin typeface="黑体" pitchFamily="49" charset="-122"/>
              <a:ea typeface="黑体" pitchFamily="49" charset="-122"/>
            </a:endParaRPr>
          </a:p>
        </p:txBody>
      </p:sp>
      <p:pic>
        <p:nvPicPr>
          <p:cNvPr id="2" name="图片 1"/>
          <p:cNvPicPr>
            <a:picLocks noChangeAspect="1"/>
          </p:cNvPicPr>
          <p:nvPr/>
        </p:nvPicPr>
        <p:blipFill rotWithShape="1">
          <a:blip r:embed="rId3"/>
          <a:srcRect b="11424"/>
          <a:stretch/>
        </p:blipFill>
        <p:spPr>
          <a:xfrm>
            <a:off x="84192" y="172829"/>
            <a:ext cx="3347756" cy="6655280"/>
          </a:xfrm>
          <a:prstGeom prst="rect">
            <a:avLst/>
          </a:prstGeom>
          <a:ln>
            <a:noFill/>
          </a:ln>
          <a:effectLst>
            <a:softEdge rad="112500"/>
          </a:effectLst>
        </p:spPr>
      </p:pic>
    </p:spTree>
    <p:extLst>
      <p:ext uri="{BB962C8B-B14F-4D97-AF65-F5344CB8AC3E}">
        <p14:creationId xmlns="" xmlns:p14="http://schemas.microsoft.com/office/powerpoint/2010/main" val="99386346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1" descr="C:\Users\mac\AppData\Roaming\Tencent\Users\172127855\QQ\WinTemp\RichOle\56T0[BM1W[QNL$E@G{(FCPA.png"/>
          <p:cNvPicPr>
            <a:picLocks noChangeAspect="1" noChangeArrowheads="1"/>
          </p:cNvPicPr>
          <p:nvPr/>
        </p:nvPicPr>
        <p:blipFill>
          <a:blip r:embed="rId2"/>
          <a:srcRect/>
          <a:stretch>
            <a:fillRect/>
          </a:stretch>
        </p:blipFill>
        <p:spPr bwMode="auto">
          <a:xfrm>
            <a:off x="695272" y="785794"/>
            <a:ext cx="7805818" cy="5500726"/>
          </a:xfrm>
          <a:prstGeom prst="rect">
            <a:avLst/>
          </a:prstGeom>
          <a:noFill/>
        </p:spPr>
      </p:pic>
      <p:sp>
        <p:nvSpPr>
          <p:cNvPr id="3" name="TextBox 2"/>
          <p:cNvSpPr txBox="1"/>
          <p:nvPr/>
        </p:nvSpPr>
        <p:spPr>
          <a:xfrm>
            <a:off x="928662" y="142852"/>
            <a:ext cx="4429156" cy="523220"/>
          </a:xfrm>
          <a:prstGeom prst="rect">
            <a:avLst/>
          </a:prstGeom>
          <a:noFill/>
        </p:spPr>
        <p:txBody>
          <a:bodyPr wrap="square" rtlCol="0">
            <a:spAutoFit/>
          </a:bodyPr>
          <a:lstStyle/>
          <a:p>
            <a:r>
              <a:rPr lang="zh-CN" altLang="en-US" sz="2800" b="1" dirty="0" smtClean="0">
                <a:latin typeface="黑体" pitchFamily="49" charset="-122"/>
                <a:ea typeface="黑体" pitchFamily="49" charset="-122"/>
              </a:rPr>
              <a:t>政好</a:t>
            </a:r>
            <a:r>
              <a:rPr lang="en-US" altLang="zh-CN" sz="2800" b="1" dirty="0" smtClean="0">
                <a:latin typeface="黑体" pitchFamily="49" charset="-122"/>
                <a:ea typeface="黑体" pitchFamily="49" charset="-122"/>
              </a:rPr>
              <a:t>2  P57  23</a:t>
            </a:r>
            <a:r>
              <a:rPr lang="zh-CN" altLang="en-US" sz="2800" b="1" dirty="0" smtClean="0">
                <a:latin typeface="黑体" pitchFamily="49" charset="-122"/>
                <a:ea typeface="黑体" pitchFamily="49" charset="-122"/>
              </a:rPr>
              <a:t>题</a:t>
            </a:r>
            <a:endParaRPr lang="zh-CN" altLang="en-US" sz="2800" b="1" dirty="0">
              <a:latin typeface="黑体" pitchFamily="49" charset="-122"/>
              <a:ea typeface="黑体" pitchFamily="49" charset="-122"/>
            </a:endParaRPr>
          </a:p>
        </p:txBody>
      </p:sp>
      <p:sp>
        <p:nvSpPr>
          <p:cNvPr id="4" name="矩形 3"/>
          <p:cNvSpPr/>
          <p:nvPr/>
        </p:nvSpPr>
        <p:spPr>
          <a:xfrm>
            <a:off x="2428860" y="2643182"/>
            <a:ext cx="714380" cy="28575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929322" y="1785926"/>
            <a:ext cx="714380" cy="28575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500298" y="3214686"/>
            <a:ext cx="1214446" cy="28575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143240" y="3786190"/>
            <a:ext cx="5143536" cy="57150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00100" y="1928802"/>
            <a:ext cx="7313173" cy="1384995"/>
          </a:xfrm>
          <a:prstGeom prst="rect">
            <a:avLst/>
          </a:prstGeom>
        </p:spPr>
        <p:txBody>
          <a:bodyPr wrap="square">
            <a:spAutoFit/>
          </a:bodyPr>
          <a:lstStyle/>
          <a:p>
            <a:r>
              <a:rPr lang="zh-CN" altLang="en-US" sz="2800" dirty="0" smtClean="0">
                <a:latin typeface="黑体" pitchFamily="49" charset="-122"/>
                <a:ea typeface="黑体" pitchFamily="49" charset="-122"/>
              </a:rPr>
              <a:t>今晚作业 政好</a:t>
            </a:r>
            <a:r>
              <a:rPr lang="en-US" altLang="zh-CN" sz="2800" dirty="0" smtClean="0">
                <a:latin typeface="黑体" pitchFamily="49" charset="-122"/>
                <a:ea typeface="黑体" pitchFamily="49" charset="-122"/>
              </a:rPr>
              <a:t>3   P51</a:t>
            </a:r>
          </a:p>
          <a:p>
            <a:r>
              <a:rPr lang="zh-CN" altLang="en-US" sz="2800" dirty="0" smtClean="0">
                <a:latin typeface="黑体" pitchFamily="49" charset="-122"/>
                <a:ea typeface="黑体" pitchFamily="49" charset="-122"/>
              </a:rPr>
              <a:t>八上专练</a:t>
            </a:r>
            <a:r>
              <a:rPr lang="en-US" altLang="zh-CN" sz="2800" dirty="0" smtClean="0">
                <a:latin typeface="黑体" pitchFamily="49" charset="-122"/>
                <a:ea typeface="黑体" pitchFamily="49" charset="-122"/>
              </a:rPr>
              <a:t>4</a:t>
            </a:r>
          </a:p>
          <a:p>
            <a:r>
              <a:rPr lang="en-US" altLang="zh-CN" sz="2800" dirty="0" smtClean="0">
                <a:latin typeface="黑体" pitchFamily="49" charset="-122"/>
                <a:ea typeface="黑体" pitchFamily="49" charset="-122"/>
              </a:rPr>
              <a:t>https://</a:t>
            </a:r>
            <a:r>
              <a:rPr lang="en-US" altLang="zh-CN" sz="2800" dirty="0" smtClean="0">
                <a:latin typeface="黑体" pitchFamily="49" charset="-122"/>
                <a:ea typeface="黑体" pitchFamily="49" charset="-122"/>
              </a:rPr>
              <a:t>ks.wjx.top/vj/P0aQkrF.aspx</a:t>
            </a:r>
            <a:endParaRPr lang="zh-CN" altLang="en-US" sz="2800" dirty="0">
              <a:latin typeface="黑体" pitchFamily="49" charset="-122"/>
              <a:ea typeface="黑体" pitchFamily="49" charset="-122"/>
            </a:endParaRP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160</TotalTime>
  <Words>2212</Words>
  <Application>Microsoft Office PowerPoint</Application>
  <PresentationFormat>全屏显示(4:3)</PresentationFormat>
  <Paragraphs>111</Paragraphs>
  <Slides>20</Slides>
  <Notes>16</Notes>
  <HiddenSlides>0</HiddenSlides>
  <MMClips>0</MMClips>
  <ScaleCrop>false</ScaleCrop>
  <HeadingPairs>
    <vt:vector size="4" baseType="variant">
      <vt:variant>
        <vt:lpstr>主题</vt:lpstr>
      </vt:variant>
      <vt:variant>
        <vt:i4>1</vt:i4>
      </vt:variant>
      <vt:variant>
        <vt:lpstr>幻灯片标题</vt:lpstr>
      </vt:variant>
      <vt:variant>
        <vt:i4>20</vt:i4>
      </vt:variant>
    </vt:vector>
  </HeadingPairs>
  <TitlesOfParts>
    <vt:vector size="21"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mac</dc:creator>
  <cp:lastModifiedBy>mac</cp:lastModifiedBy>
  <cp:revision>17</cp:revision>
  <dcterms:created xsi:type="dcterms:W3CDTF">2022-04-17T14:21:04Z</dcterms:created>
  <dcterms:modified xsi:type="dcterms:W3CDTF">2022-04-18T04:04:16Z</dcterms:modified>
</cp:coreProperties>
</file>