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310" r:id="rId2"/>
    <p:sldId id="311" r:id="rId3"/>
    <p:sldId id="312" r:id="rId4"/>
    <p:sldId id="337" r:id="rId5"/>
    <p:sldId id="316" r:id="rId6"/>
    <p:sldId id="317" r:id="rId7"/>
    <p:sldId id="323" r:id="rId8"/>
    <p:sldId id="338" r:id="rId9"/>
    <p:sldId id="265" r:id="rId10"/>
    <p:sldId id="269" r:id="rId11"/>
    <p:sldId id="344" r:id="rId12"/>
    <p:sldId id="330" r:id="rId13"/>
    <p:sldId id="341" r:id="rId14"/>
    <p:sldId id="336" r:id="rId15"/>
    <p:sldId id="342" r:id="rId16"/>
    <p:sldId id="343" r:id="rId17"/>
    <p:sldId id="321" r:id="rId18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FF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96" autoAdjust="0"/>
    <p:restoredTop sz="94660"/>
  </p:normalViewPr>
  <p:slideViewPr>
    <p:cSldViewPr>
      <p:cViewPr varScale="1">
        <p:scale>
          <a:sx n="70" d="100"/>
          <a:sy n="70" d="100"/>
        </p:scale>
        <p:origin x="142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image" Target="../media/image7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image" Target="../media/image1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17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9964CD5-083E-4BFA-9CDC-4ED38F762F3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5991647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17F3F3-9666-4D32-B594-9494D4571AB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266511-E6E5-4663-98F2-8912167CE92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E4703F-01B3-4FE2-8129-9915E4BFB1B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1FD1BA-04C3-433C-8391-2C8CF7FF5F9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553245-ADD0-48FC-9D98-2E474481F98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407E21-6AAA-41A7-B68E-A55EA189468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6C6BCF-61DB-44B8-8CD0-F22F8959877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6E53D4-0A27-4D2F-914E-8F6952D80C8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D58854-C0CF-44F7-9AD7-7BD2F629775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F57B5A-699C-41D9-B359-0DDEA6CB190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BDEC2B-DCED-4436-B73E-9ACC64CCE58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2B61DA-5E7D-467C-8783-27E5E557B32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AEB895-91DC-416C-9FE9-8BBB90EFF37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0E360EE-C7BE-48A7-8F4C-CABA61D4FBE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0" r:id="rId2"/>
    <p:sldLayoutId id="2147483659" r:id="rId3"/>
    <p:sldLayoutId id="2147483658" r:id="rId4"/>
    <p:sldLayoutId id="2147483657" r:id="rId5"/>
    <p:sldLayoutId id="2147483656" r:id="rId6"/>
    <p:sldLayoutId id="2147483655" r:id="rId7"/>
    <p:sldLayoutId id="2147483654" r:id="rId8"/>
    <p:sldLayoutId id="2147483653" r:id="rId9"/>
    <p:sldLayoutId id="2147483652" r:id="rId10"/>
    <p:sldLayoutId id="2147483651" r:id="rId11"/>
    <p:sldLayoutId id="2147483650" r:id="rId12"/>
    <p:sldLayoutId id="2147483649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Relationship Id="rId4" Type="http://schemas.openxmlformats.org/officeDocument/2006/relationships/slide" Target="slide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5.png"/><Relationship Id="rId7" Type="http://schemas.openxmlformats.org/officeDocument/2006/relationships/image" Target="../media/image4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3.wmf"/><Relationship Id="rId4" Type="http://schemas.openxmlformats.org/officeDocument/2006/relationships/oleObject" Target="../embeddings/oleObject1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3" Type="http://schemas.openxmlformats.org/officeDocument/2006/relationships/oleObject" Target="../embeddings/oleObject3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8.e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7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oleObject" Target="../embeddings/oleObject6.bin"/><Relationship Id="rId7" Type="http://schemas.openxmlformats.org/officeDocument/2006/relationships/image" Target="../media/image1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12.emf"/><Relationship Id="rId4" Type="http://schemas.openxmlformats.org/officeDocument/2006/relationships/image" Target="../media/image10.wmf"/><Relationship Id="rId9" Type="http://schemas.openxmlformats.org/officeDocument/2006/relationships/image" Target="file:///E:\&#26032;&#24314;&#25991;&#20214;&#22841;%20(2)\&#31532;&#20108;&#21313;&#19977;&#31456;\&#24555;&#36895;&#26816;&#27979;\&#31532;23&#31456;&#27979;&#35797;&#39064;\A&#21367;\Pic23A\C23EXA6.gif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4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emf"/><Relationship Id="rId3" Type="http://schemas.openxmlformats.org/officeDocument/2006/relationships/oleObject" Target="../embeddings/oleObject9.bin"/><Relationship Id="rId7" Type="http://schemas.openxmlformats.org/officeDocument/2006/relationships/oleObject" Target="../embeddings/oleObject1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6.e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15.e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838200"/>
            <a:ext cx="8208963" cy="2160588"/>
          </a:xfrm>
        </p:spPr>
        <p:txBody>
          <a:bodyPr/>
          <a:lstStyle/>
          <a:p>
            <a:pPr eaLnBrk="1" hangingPunct="1"/>
            <a:r>
              <a:rPr lang="en-US" altLang="zh-CN" sz="600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康海报体W12(P)" pitchFamily="82" charset="-122"/>
                <a:ea typeface="华康海报体W12(P)" pitchFamily="82" charset="-122"/>
              </a:rPr>
              <a:t>24.2</a:t>
            </a:r>
            <a:r>
              <a:rPr lang="zh-CN" altLang="en-US" sz="600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康海报体W12(P)" pitchFamily="82" charset="-122"/>
                <a:ea typeface="华康海报体W12(P)" pitchFamily="82" charset="-122"/>
              </a:rPr>
              <a:t>垂直于弦的直径</a:t>
            </a:r>
            <a:r>
              <a:rPr lang="en-US" altLang="zh-CN" sz="600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康海报体W12(P)" pitchFamily="82" charset="-122"/>
                <a:ea typeface="华康海报体W12(P)" pitchFamily="82" charset="-122"/>
              </a:rPr>
              <a:t>1</a:t>
            </a:r>
          </a:p>
        </p:txBody>
      </p:sp>
      <p:grpSp>
        <p:nvGrpSpPr>
          <p:cNvPr id="10243" name="Group 4"/>
          <p:cNvGrpSpPr>
            <a:grpSpLocks/>
          </p:cNvGrpSpPr>
          <p:nvPr/>
        </p:nvGrpSpPr>
        <p:grpSpPr bwMode="auto">
          <a:xfrm>
            <a:off x="3276600" y="3500438"/>
            <a:ext cx="2209800" cy="2682875"/>
            <a:chOff x="476" y="2341"/>
            <a:chExt cx="1392" cy="1690"/>
          </a:xfrm>
        </p:grpSpPr>
        <p:grpSp>
          <p:nvGrpSpPr>
            <p:cNvPr id="10244" name="Group 5"/>
            <p:cNvGrpSpPr>
              <a:grpSpLocks/>
            </p:cNvGrpSpPr>
            <p:nvPr/>
          </p:nvGrpSpPr>
          <p:grpSpPr bwMode="auto">
            <a:xfrm>
              <a:off x="839" y="2341"/>
              <a:ext cx="516" cy="1690"/>
              <a:chOff x="588" y="2352"/>
              <a:chExt cx="516" cy="1690"/>
            </a:xfrm>
          </p:grpSpPr>
          <p:sp>
            <p:nvSpPr>
              <p:cNvPr id="10252" name="Line 6"/>
              <p:cNvSpPr>
                <a:spLocks noChangeShapeType="1"/>
              </p:cNvSpPr>
              <p:nvPr/>
            </p:nvSpPr>
            <p:spPr bwMode="auto">
              <a:xfrm>
                <a:off x="936" y="2580"/>
                <a:ext cx="0" cy="1248"/>
              </a:xfrm>
              <a:prstGeom prst="line">
                <a:avLst/>
              </a:prstGeom>
              <a:noFill/>
              <a:ln w="28575">
                <a:solidFill>
                  <a:schemeClr val="folHlink"/>
                </a:solidFill>
                <a:miter lim="800000"/>
                <a:headEnd/>
                <a:tailEnd/>
              </a:ln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0253" name="Text Box 7"/>
              <p:cNvSpPr txBox="1">
                <a:spLocks noChangeArrowheads="1"/>
              </p:cNvSpPr>
              <p:nvPr/>
            </p:nvSpPr>
            <p:spPr bwMode="auto">
              <a:xfrm>
                <a:off x="816" y="2352"/>
                <a:ext cx="240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000" b="1">
                    <a:latin typeface="Tahoma" pitchFamily="34" charset="0"/>
                  </a:rPr>
                  <a:t>C</a:t>
                </a:r>
              </a:p>
            </p:txBody>
          </p:sp>
          <p:sp>
            <p:nvSpPr>
              <p:cNvPr id="10254" name="Text Box 8"/>
              <p:cNvSpPr txBox="1">
                <a:spLocks noChangeArrowheads="1"/>
              </p:cNvSpPr>
              <p:nvPr/>
            </p:nvSpPr>
            <p:spPr bwMode="auto">
              <a:xfrm>
                <a:off x="816" y="3792"/>
                <a:ext cx="288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000" b="1">
                    <a:latin typeface="Tahoma" pitchFamily="34" charset="0"/>
                  </a:rPr>
                  <a:t>D</a:t>
                </a:r>
              </a:p>
            </p:txBody>
          </p:sp>
          <p:sp>
            <p:nvSpPr>
              <p:cNvPr id="10255" name="Text Box 9"/>
              <p:cNvSpPr txBox="1">
                <a:spLocks noChangeArrowheads="1"/>
              </p:cNvSpPr>
              <p:nvPr/>
            </p:nvSpPr>
            <p:spPr bwMode="auto">
              <a:xfrm>
                <a:off x="588" y="2784"/>
                <a:ext cx="468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000" b="1">
                    <a:latin typeface="Tahoma" pitchFamily="34" charset="0"/>
                  </a:rPr>
                  <a:t>M└</a:t>
                </a:r>
              </a:p>
            </p:txBody>
          </p:sp>
        </p:grpSp>
        <p:grpSp>
          <p:nvGrpSpPr>
            <p:cNvPr id="10245" name="Group 10"/>
            <p:cNvGrpSpPr>
              <a:grpSpLocks/>
            </p:cNvGrpSpPr>
            <p:nvPr/>
          </p:nvGrpSpPr>
          <p:grpSpPr bwMode="auto">
            <a:xfrm>
              <a:off x="567" y="2568"/>
              <a:ext cx="1236" cy="1236"/>
              <a:chOff x="432" y="2592"/>
              <a:chExt cx="1524" cy="1524"/>
            </a:xfrm>
          </p:grpSpPr>
          <p:sp>
            <p:nvSpPr>
              <p:cNvPr id="10250" name="Oval 11"/>
              <p:cNvSpPr>
                <a:spLocks noChangeArrowheads="1"/>
              </p:cNvSpPr>
              <p:nvPr/>
            </p:nvSpPr>
            <p:spPr bwMode="auto">
              <a:xfrm>
                <a:off x="432" y="2592"/>
                <a:ext cx="1524" cy="1524"/>
              </a:xfrm>
              <a:prstGeom prst="ellipse">
                <a:avLst/>
              </a:prstGeom>
              <a:noFill/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0251" name="Text Box 12"/>
              <p:cNvSpPr txBox="1">
                <a:spLocks noChangeArrowheads="1"/>
              </p:cNvSpPr>
              <p:nvPr/>
            </p:nvSpPr>
            <p:spPr bwMode="auto">
              <a:xfrm>
                <a:off x="1104" y="3168"/>
                <a:ext cx="576" cy="3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altLang="zh-CN" sz="1000">
                    <a:solidFill>
                      <a:schemeClr val="hlink"/>
                    </a:solidFill>
                    <a:latin typeface="Tahoma" pitchFamily="34" charset="0"/>
                  </a:rPr>
                  <a:t>●</a:t>
                </a:r>
                <a:r>
                  <a:rPr lang="en-US" altLang="zh-CN" sz="2400">
                    <a:latin typeface="Tahoma" pitchFamily="34" charset="0"/>
                  </a:rPr>
                  <a:t>O</a:t>
                </a:r>
                <a:endParaRPr lang="en-US" altLang="zh-CN" sz="1000">
                  <a:latin typeface="Tahoma" pitchFamily="34" charset="0"/>
                </a:endParaRPr>
              </a:p>
            </p:txBody>
          </p:sp>
        </p:grpSp>
        <p:grpSp>
          <p:nvGrpSpPr>
            <p:cNvPr id="10246" name="Group 13"/>
            <p:cNvGrpSpPr>
              <a:grpSpLocks/>
            </p:cNvGrpSpPr>
            <p:nvPr/>
          </p:nvGrpSpPr>
          <p:grpSpPr bwMode="auto">
            <a:xfrm>
              <a:off x="476" y="2614"/>
              <a:ext cx="1392" cy="288"/>
              <a:chOff x="192" y="2640"/>
              <a:chExt cx="1392" cy="288"/>
            </a:xfrm>
          </p:grpSpPr>
          <p:sp>
            <p:nvSpPr>
              <p:cNvPr id="10247" name="Line 14"/>
              <p:cNvSpPr>
                <a:spLocks noChangeShapeType="1"/>
              </p:cNvSpPr>
              <p:nvPr/>
            </p:nvSpPr>
            <p:spPr bwMode="auto">
              <a:xfrm>
                <a:off x="420" y="2832"/>
                <a:ext cx="996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0248" name="Text Box 15"/>
              <p:cNvSpPr txBox="1">
                <a:spLocks noChangeArrowheads="1"/>
              </p:cNvSpPr>
              <p:nvPr/>
            </p:nvSpPr>
            <p:spPr bwMode="auto">
              <a:xfrm>
                <a:off x="192" y="2640"/>
                <a:ext cx="264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400" b="1">
                    <a:latin typeface="Tahoma" pitchFamily="34" charset="0"/>
                  </a:rPr>
                  <a:t>A</a:t>
                </a:r>
              </a:p>
            </p:txBody>
          </p:sp>
          <p:sp>
            <p:nvSpPr>
              <p:cNvPr id="10249" name="Text Box 16"/>
              <p:cNvSpPr txBox="1">
                <a:spLocks noChangeArrowheads="1"/>
              </p:cNvSpPr>
              <p:nvPr/>
            </p:nvSpPr>
            <p:spPr bwMode="auto">
              <a:xfrm>
                <a:off x="1392" y="2640"/>
                <a:ext cx="192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400" b="1">
                    <a:latin typeface="Tahoma" pitchFamily="34" charset="0"/>
                  </a:rPr>
                  <a:t>B</a:t>
                </a: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457200" y="228600"/>
            <a:ext cx="7777163" cy="2668588"/>
            <a:chOff x="340" y="615"/>
            <a:chExt cx="4899" cy="1681"/>
          </a:xfrm>
        </p:grpSpPr>
        <p:sp>
          <p:nvSpPr>
            <p:cNvPr id="63491" name="AutoShape 3"/>
            <p:cNvSpPr>
              <a:spLocks noChangeArrowheads="1"/>
            </p:cNvSpPr>
            <p:nvPr/>
          </p:nvSpPr>
          <p:spPr bwMode="auto">
            <a:xfrm>
              <a:off x="657" y="1026"/>
              <a:ext cx="4582" cy="1270"/>
            </a:xfrm>
            <a:prstGeom prst="flowChartAlternateProcess">
              <a:avLst/>
            </a:prstGeom>
            <a:solidFill>
              <a:schemeClr val="bg1"/>
            </a:solidFill>
            <a:ln w="28575">
              <a:solidFill>
                <a:srgbClr val="FF3300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grpSp>
          <p:nvGrpSpPr>
            <p:cNvPr id="11270" name="Group 4"/>
            <p:cNvGrpSpPr>
              <a:grpSpLocks/>
            </p:cNvGrpSpPr>
            <p:nvPr/>
          </p:nvGrpSpPr>
          <p:grpSpPr bwMode="auto">
            <a:xfrm>
              <a:off x="340" y="615"/>
              <a:ext cx="3457" cy="683"/>
              <a:chOff x="521" y="343"/>
              <a:chExt cx="3457" cy="683"/>
            </a:xfrm>
          </p:grpSpPr>
          <p:sp>
            <p:nvSpPr>
              <p:cNvPr id="63493" name="AutoShape 5"/>
              <p:cNvSpPr>
                <a:spLocks noChangeArrowheads="1"/>
              </p:cNvSpPr>
              <p:nvPr/>
            </p:nvSpPr>
            <p:spPr bwMode="auto">
              <a:xfrm rot="10800000">
                <a:off x="838" y="754"/>
                <a:ext cx="1227" cy="272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 w="28575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rot="10800000"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1272" name="AutoShape 6"/>
              <p:cNvSpPr>
                <a:spLocks noChangeArrowheads="1"/>
              </p:cNvSpPr>
              <p:nvPr/>
            </p:nvSpPr>
            <p:spPr bwMode="auto">
              <a:xfrm rot="-5400000">
                <a:off x="884" y="300"/>
                <a:ext cx="227" cy="953"/>
              </a:xfrm>
              <a:prstGeom prst="curvedLeftArrow">
                <a:avLst>
                  <a:gd name="adj1" fmla="val 83965"/>
                  <a:gd name="adj2" fmla="val 167930"/>
                  <a:gd name="adj3" fmla="val 33333"/>
                </a:avLst>
              </a:prstGeom>
              <a:solidFill>
                <a:schemeClr val="bg1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  <p:sp>
            <p:nvSpPr>
              <p:cNvPr id="11273" name="AutoShape 7"/>
              <p:cNvSpPr>
                <a:spLocks noChangeArrowheads="1"/>
              </p:cNvSpPr>
              <p:nvPr/>
            </p:nvSpPr>
            <p:spPr bwMode="auto">
              <a:xfrm rot="-5400000">
                <a:off x="1133" y="232"/>
                <a:ext cx="136" cy="726"/>
              </a:xfrm>
              <a:prstGeom prst="curvedLeftArrow">
                <a:avLst>
                  <a:gd name="adj1" fmla="val 106765"/>
                  <a:gd name="adj2" fmla="val 213529"/>
                  <a:gd name="adj3" fmla="val 33333"/>
                </a:avLst>
              </a:prstGeom>
              <a:solidFill>
                <a:schemeClr val="bg1"/>
              </a:solidFill>
              <a:ln w="9525">
                <a:solidFill>
                  <a:srgbClr val="33CC33"/>
                </a:solidFill>
                <a:miter lim="800000"/>
                <a:headEnd/>
                <a:tailEnd/>
              </a:ln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  <p:sp>
            <p:nvSpPr>
              <p:cNvPr id="11274" name="AutoShape 8"/>
              <p:cNvSpPr>
                <a:spLocks noChangeArrowheads="1"/>
              </p:cNvSpPr>
              <p:nvPr/>
            </p:nvSpPr>
            <p:spPr bwMode="auto">
              <a:xfrm rot="-4920000">
                <a:off x="1360" y="97"/>
                <a:ext cx="91" cy="680"/>
              </a:xfrm>
              <a:prstGeom prst="curvedLeftArrow">
                <a:avLst>
                  <a:gd name="adj1" fmla="val 220370"/>
                  <a:gd name="adj2" fmla="val 367676"/>
                  <a:gd name="adj3" fmla="val 19778"/>
                </a:avLst>
              </a:prstGeom>
              <a:solidFill>
                <a:schemeClr val="bg1"/>
              </a:solidFill>
              <a:ln w="9525">
                <a:solidFill>
                  <a:srgbClr val="006600"/>
                </a:solidFill>
                <a:miter lim="800000"/>
                <a:headEnd/>
                <a:tailEnd/>
              </a:ln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  <p:sp>
            <p:nvSpPr>
              <p:cNvPr id="11275" name="Text Box 9"/>
              <p:cNvSpPr txBox="1">
                <a:spLocks noChangeArrowheads="1"/>
              </p:cNvSpPr>
              <p:nvPr/>
            </p:nvSpPr>
            <p:spPr bwMode="auto">
              <a:xfrm>
                <a:off x="2345" y="343"/>
                <a:ext cx="1633" cy="407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600" b="1" dirty="0">
                    <a:solidFill>
                      <a:srgbClr val="FF3300"/>
                    </a:solidFill>
                    <a:latin typeface="隶书" pitchFamily="49" charset="-122"/>
                    <a:ea typeface="隶书" pitchFamily="49" charset="-122"/>
                  </a:rPr>
                  <a:t>   </a:t>
                </a:r>
                <a:r>
                  <a:rPr lang="zh-CN" altLang="en-US" sz="3600" b="1" dirty="0" smtClean="0">
                    <a:solidFill>
                      <a:srgbClr val="FF3300"/>
                    </a:solidFill>
                    <a:latin typeface="隶书" pitchFamily="49" charset="-122"/>
                    <a:ea typeface="隶书" pitchFamily="49" charset="-122"/>
                  </a:rPr>
                  <a:t>探究</a:t>
                </a:r>
                <a:r>
                  <a:rPr lang="en-US" altLang="zh-CN" sz="3600" b="1" dirty="0" smtClean="0">
                    <a:solidFill>
                      <a:srgbClr val="FF3300"/>
                    </a:solidFill>
                    <a:latin typeface="隶书" pitchFamily="49" charset="-122"/>
                    <a:ea typeface="隶书" pitchFamily="49" charset="-122"/>
                  </a:rPr>
                  <a:t>1</a:t>
                </a:r>
                <a:endParaRPr lang="zh-CN" altLang="en-US" sz="3600" b="1" dirty="0">
                  <a:solidFill>
                    <a:srgbClr val="FF3300"/>
                  </a:solidFill>
                  <a:latin typeface="隶书" pitchFamily="49" charset="-122"/>
                  <a:ea typeface="隶书" pitchFamily="49" charset="-122"/>
                </a:endParaRPr>
              </a:p>
            </p:txBody>
          </p:sp>
        </p:grpSp>
      </p:grpSp>
      <p:sp>
        <p:nvSpPr>
          <p:cNvPr id="63498" name="Text Box 10"/>
          <p:cNvSpPr txBox="1">
            <a:spLocks noChangeArrowheads="1"/>
          </p:cNvSpPr>
          <p:nvPr/>
        </p:nvSpPr>
        <p:spPr bwMode="auto">
          <a:xfrm>
            <a:off x="457200" y="3657600"/>
            <a:ext cx="8382000" cy="1865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35000"/>
              </a:lnSpc>
              <a:spcBef>
                <a:spcPct val="50000"/>
              </a:spcBef>
            </a:pPr>
            <a:r>
              <a:rPr lang="zh-CN" altLang="en-US" sz="3600" b="1" dirty="0">
                <a:ea typeface="华康少女文字W5(P)" pitchFamily="82" charset="-122"/>
              </a:rPr>
              <a:t>可以发现：</a:t>
            </a:r>
            <a:r>
              <a:rPr lang="zh-CN" altLang="en-US" sz="3600" b="1" dirty="0">
                <a:solidFill>
                  <a:srgbClr val="FF0000"/>
                </a:solidFill>
                <a:ea typeface="华康少女文字W5(P)" pitchFamily="82" charset="-122"/>
              </a:rPr>
              <a:t>圆是轴对称图形</a:t>
            </a:r>
            <a:r>
              <a:rPr lang="zh-CN" altLang="en-US" sz="3600" b="1" dirty="0" smtClean="0">
                <a:solidFill>
                  <a:srgbClr val="FF0000"/>
                </a:solidFill>
                <a:ea typeface="华康少女文字W5(P)" pitchFamily="82" charset="-122"/>
              </a:rPr>
              <a:t>，</a:t>
            </a:r>
            <a:endParaRPr lang="en-US" altLang="zh-CN" sz="3600" b="1" dirty="0" smtClean="0">
              <a:solidFill>
                <a:srgbClr val="FF0000"/>
              </a:solidFill>
              <a:ea typeface="华康少女文字W5(P)" pitchFamily="82" charset="-122"/>
            </a:endParaRPr>
          </a:p>
          <a:p>
            <a:pPr>
              <a:lnSpc>
                <a:spcPct val="135000"/>
              </a:lnSpc>
              <a:spcBef>
                <a:spcPct val="50000"/>
              </a:spcBef>
            </a:pPr>
            <a:r>
              <a:rPr lang="zh-CN" altLang="en-US" sz="3600" b="1" dirty="0" smtClean="0">
                <a:solidFill>
                  <a:srgbClr val="FF0000"/>
                </a:solidFill>
                <a:ea typeface="华康少女文字W5(P)" pitchFamily="82" charset="-122"/>
              </a:rPr>
              <a:t>任何</a:t>
            </a:r>
            <a:r>
              <a:rPr lang="zh-CN" altLang="en-US" sz="3600" b="1" dirty="0">
                <a:solidFill>
                  <a:srgbClr val="FF0000"/>
                </a:solidFill>
                <a:ea typeface="华康少女文字W5(P)" pitchFamily="82" charset="-122"/>
              </a:rPr>
              <a:t>一条直径所在直线都是它的对称轴。　</a:t>
            </a:r>
          </a:p>
        </p:txBody>
      </p:sp>
      <p:sp>
        <p:nvSpPr>
          <p:cNvPr id="11268" name="Text Box 12"/>
          <p:cNvSpPr txBox="1">
            <a:spLocks noChangeArrowheads="1"/>
          </p:cNvSpPr>
          <p:nvPr/>
        </p:nvSpPr>
        <p:spPr bwMode="auto">
          <a:xfrm>
            <a:off x="1066801" y="1050925"/>
            <a:ext cx="7010400" cy="170816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800" b="1" dirty="0"/>
              <a:t>用纸剪一个圆，沿着圆的任意一条</a:t>
            </a:r>
            <a:r>
              <a:rPr lang="zh-CN" altLang="en-US" sz="2800" b="1" dirty="0" smtClean="0"/>
              <a:t>直径</a:t>
            </a:r>
            <a:r>
              <a:rPr lang="zh-CN" altLang="en-US" sz="2800" b="1" dirty="0"/>
              <a:t>对折</a:t>
            </a:r>
            <a:r>
              <a:rPr lang="zh-CN" altLang="en-US" sz="2800" b="1" dirty="0" smtClean="0"/>
              <a:t>，</a:t>
            </a:r>
            <a:endParaRPr lang="en-US" altLang="zh-CN" sz="2800" b="1" dirty="0" smtClean="0"/>
          </a:p>
          <a:p>
            <a:pPr>
              <a:lnSpc>
                <a:spcPct val="125000"/>
              </a:lnSpc>
            </a:pPr>
            <a:r>
              <a:rPr lang="zh-CN" altLang="en-US" sz="2800" b="1" dirty="0" smtClean="0"/>
              <a:t>重复</a:t>
            </a:r>
            <a:r>
              <a:rPr lang="zh-CN" altLang="en-US" sz="2800" b="1" dirty="0"/>
              <a:t>做几次，你发现了什么？</a:t>
            </a:r>
          </a:p>
          <a:p>
            <a:pPr>
              <a:lnSpc>
                <a:spcPct val="125000"/>
              </a:lnSpc>
            </a:pPr>
            <a:r>
              <a:rPr lang="zh-CN" altLang="en-US" sz="2800" b="1" dirty="0"/>
              <a:t>由此你能得到什么结论？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Group 2"/>
          <p:cNvGrpSpPr>
            <a:grpSpLocks/>
          </p:cNvGrpSpPr>
          <p:nvPr/>
        </p:nvGrpSpPr>
        <p:grpSpPr bwMode="auto">
          <a:xfrm>
            <a:off x="395288" y="333375"/>
            <a:ext cx="2305050" cy="889000"/>
            <a:chOff x="657" y="2870"/>
            <a:chExt cx="1452" cy="560"/>
          </a:xfrm>
        </p:grpSpPr>
        <p:sp>
          <p:nvSpPr>
            <p:cNvPr id="64515" name="Rectangle 3"/>
            <p:cNvSpPr>
              <a:spLocks noChangeArrowheads="1"/>
            </p:cNvSpPr>
            <p:nvPr/>
          </p:nvSpPr>
          <p:spPr bwMode="auto">
            <a:xfrm>
              <a:off x="1292" y="3113"/>
              <a:ext cx="817" cy="181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rgbClr val="FFCC66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2328" name="Rectangle 4"/>
            <p:cNvSpPr>
              <a:spLocks noChangeArrowheads="1"/>
            </p:cNvSpPr>
            <p:nvPr/>
          </p:nvSpPr>
          <p:spPr bwMode="auto">
            <a:xfrm>
              <a:off x="884" y="2886"/>
              <a:ext cx="408" cy="408"/>
            </a:xfrm>
            <a:prstGeom prst="rect">
              <a:avLst/>
            </a:prstGeom>
            <a:gradFill rotWithShape="1">
              <a:gsLst>
                <a:gs pos="0">
                  <a:srgbClr val="0000CC"/>
                </a:gs>
                <a:gs pos="100000">
                  <a:srgbClr val="0000FF"/>
                </a:gs>
              </a:gsLst>
              <a:path path="rect">
                <a:fillToRect r="100000" b="100000"/>
              </a:path>
            </a:gra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latin typeface="Times New Roman" pitchFamily="18" charset="0"/>
              </a:endParaRPr>
            </a:p>
          </p:txBody>
        </p:sp>
        <p:sp>
          <p:nvSpPr>
            <p:cNvPr id="12329" name="Freeform 5" descr="u=2172131558,120469478&amp;gp=3"/>
            <p:cNvSpPr>
              <a:spLocks/>
            </p:cNvSpPr>
            <p:nvPr/>
          </p:nvSpPr>
          <p:spPr bwMode="auto">
            <a:xfrm>
              <a:off x="657" y="3113"/>
              <a:ext cx="831" cy="309"/>
            </a:xfrm>
            <a:custGeom>
              <a:avLst/>
              <a:gdLst>
                <a:gd name="T0" fmla="*/ 47 w 566"/>
                <a:gd name="T1" fmla="*/ 211 h 309"/>
                <a:gd name="T2" fmla="*/ 479 w 566"/>
                <a:gd name="T3" fmla="*/ 30 h 309"/>
                <a:gd name="T4" fmla="*/ 1339 w 566"/>
                <a:gd name="T5" fmla="*/ 30 h 309"/>
                <a:gd name="T6" fmla="*/ 1769 w 566"/>
                <a:gd name="T7" fmla="*/ 166 h 309"/>
                <a:gd name="T8" fmla="*/ 1197 w 566"/>
                <a:gd name="T9" fmla="*/ 302 h 309"/>
                <a:gd name="T10" fmla="*/ 765 w 566"/>
                <a:gd name="T11" fmla="*/ 211 h 309"/>
                <a:gd name="T12" fmla="*/ 47 w 566"/>
                <a:gd name="T13" fmla="*/ 211 h 30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66"/>
                <a:gd name="T22" fmla="*/ 0 h 309"/>
                <a:gd name="T23" fmla="*/ 566 w 566"/>
                <a:gd name="T24" fmla="*/ 309 h 30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66" h="309">
                  <a:moveTo>
                    <a:pt x="15" y="211"/>
                  </a:moveTo>
                  <a:cubicBezTo>
                    <a:pt x="0" y="181"/>
                    <a:pt x="83" y="60"/>
                    <a:pt x="151" y="30"/>
                  </a:cubicBezTo>
                  <a:cubicBezTo>
                    <a:pt x="219" y="0"/>
                    <a:pt x="355" y="7"/>
                    <a:pt x="423" y="30"/>
                  </a:cubicBezTo>
                  <a:cubicBezTo>
                    <a:pt x="491" y="53"/>
                    <a:pt x="566" y="121"/>
                    <a:pt x="559" y="166"/>
                  </a:cubicBezTo>
                  <a:cubicBezTo>
                    <a:pt x="552" y="211"/>
                    <a:pt x="431" y="295"/>
                    <a:pt x="378" y="302"/>
                  </a:cubicBezTo>
                  <a:cubicBezTo>
                    <a:pt x="325" y="309"/>
                    <a:pt x="302" y="219"/>
                    <a:pt x="242" y="211"/>
                  </a:cubicBezTo>
                  <a:cubicBezTo>
                    <a:pt x="182" y="203"/>
                    <a:pt x="30" y="241"/>
                    <a:pt x="15" y="211"/>
                  </a:cubicBezTo>
                  <a:close/>
                </a:path>
              </a:pathLst>
            </a:custGeom>
            <a:blipFill dpi="0" rotWithShape="1">
              <a:blip r:embed="rId2" cstate="print">
                <a:lum bright="30000"/>
              </a:blip>
              <a:srcRect/>
              <a:stretch>
                <a:fillRect/>
              </a:stretch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</a:endParaRPr>
            </a:p>
          </p:txBody>
        </p:sp>
        <p:sp>
          <p:nvSpPr>
            <p:cNvPr id="12330" name="Freeform 6" descr="u=2172131558,120469478&amp;gp=3"/>
            <p:cNvSpPr>
              <a:spLocks/>
            </p:cNvSpPr>
            <p:nvPr/>
          </p:nvSpPr>
          <p:spPr bwMode="auto">
            <a:xfrm>
              <a:off x="657" y="3121"/>
              <a:ext cx="831" cy="309"/>
            </a:xfrm>
            <a:custGeom>
              <a:avLst/>
              <a:gdLst>
                <a:gd name="T0" fmla="*/ 47 w 566"/>
                <a:gd name="T1" fmla="*/ 211 h 309"/>
                <a:gd name="T2" fmla="*/ 479 w 566"/>
                <a:gd name="T3" fmla="*/ 30 h 309"/>
                <a:gd name="T4" fmla="*/ 1339 w 566"/>
                <a:gd name="T5" fmla="*/ 30 h 309"/>
                <a:gd name="T6" fmla="*/ 1769 w 566"/>
                <a:gd name="T7" fmla="*/ 166 h 309"/>
                <a:gd name="T8" fmla="*/ 1197 w 566"/>
                <a:gd name="T9" fmla="*/ 302 h 309"/>
                <a:gd name="T10" fmla="*/ 765 w 566"/>
                <a:gd name="T11" fmla="*/ 211 h 309"/>
                <a:gd name="T12" fmla="*/ 47 w 566"/>
                <a:gd name="T13" fmla="*/ 211 h 30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66"/>
                <a:gd name="T22" fmla="*/ 0 h 309"/>
                <a:gd name="T23" fmla="*/ 566 w 566"/>
                <a:gd name="T24" fmla="*/ 309 h 30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66" h="309">
                  <a:moveTo>
                    <a:pt x="15" y="211"/>
                  </a:moveTo>
                  <a:cubicBezTo>
                    <a:pt x="0" y="181"/>
                    <a:pt x="83" y="60"/>
                    <a:pt x="151" y="30"/>
                  </a:cubicBezTo>
                  <a:cubicBezTo>
                    <a:pt x="219" y="0"/>
                    <a:pt x="355" y="7"/>
                    <a:pt x="423" y="30"/>
                  </a:cubicBezTo>
                  <a:cubicBezTo>
                    <a:pt x="491" y="53"/>
                    <a:pt x="566" y="121"/>
                    <a:pt x="559" y="166"/>
                  </a:cubicBezTo>
                  <a:cubicBezTo>
                    <a:pt x="552" y="211"/>
                    <a:pt x="431" y="295"/>
                    <a:pt x="378" y="302"/>
                  </a:cubicBezTo>
                  <a:cubicBezTo>
                    <a:pt x="325" y="309"/>
                    <a:pt x="302" y="219"/>
                    <a:pt x="242" y="211"/>
                  </a:cubicBezTo>
                  <a:cubicBezTo>
                    <a:pt x="182" y="203"/>
                    <a:pt x="30" y="241"/>
                    <a:pt x="15" y="211"/>
                  </a:cubicBezTo>
                  <a:close/>
                </a:path>
              </a:pathLst>
            </a:custGeom>
            <a:blipFill dpi="0" rotWithShape="1">
              <a:blip r:embed="rId2" cstate="print">
                <a:lum bright="30000"/>
              </a:blip>
              <a:srcRect/>
              <a:stretch>
                <a:fillRect/>
              </a:stretch>
            </a:blip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</a:endParaRPr>
            </a:p>
          </p:txBody>
        </p:sp>
        <p:sp>
          <p:nvSpPr>
            <p:cNvPr id="12331" name="WordArt 7"/>
            <p:cNvSpPr>
              <a:spLocks noChangeArrowheads="1" noChangeShapeType="1" noTextEdit="1"/>
            </p:cNvSpPr>
            <p:nvPr/>
          </p:nvSpPr>
          <p:spPr bwMode="auto">
            <a:xfrm>
              <a:off x="1005" y="2941"/>
              <a:ext cx="190" cy="333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altLang="zh-CN" sz="3600" kern="10">
                  <a:ln w="9525">
                    <a:solidFill>
                      <a:srgbClr val="FFFF00"/>
                    </a:solidFill>
                    <a:round/>
                    <a:headEnd/>
                    <a:tailEnd/>
                  </a:ln>
                  <a:solidFill>
                    <a:srgbClr val="FFFF00"/>
                  </a:solidFill>
                  <a:latin typeface="宋体"/>
                  <a:ea typeface="宋体"/>
                </a:rPr>
                <a:t>?</a:t>
              </a:r>
              <a:endParaRPr lang="zh-CN" altLang="en-US" sz="3600" kern="1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宋体"/>
                <a:ea typeface="宋体"/>
              </a:endParaRPr>
            </a:p>
          </p:txBody>
        </p:sp>
        <p:sp>
          <p:nvSpPr>
            <p:cNvPr id="12332" name="WordArt 8"/>
            <p:cNvSpPr>
              <a:spLocks noChangeArrowheads="1" noChangeShapeType="1" noTextEdit="1"/>
            </p:cNvSpPr>
            <p:nvPr/>
          </p:nvSpPr>
          <p:spPr bwMode="auto">
            <a:xfrm>
              <a:off x="1383" y="2870"/>
              <a:ext cx="288" cy="288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9525">
                    <a:solidFill>
                      <a:srgbClr val="FF3300"/>
                    </a:solidFill>
                    <a:round/>
                    <a:headEnd/>
                    <a:tailEnd/>
                  </a:ln>
                  <a:solidFill>
                    <a:srgbClr val="FF3300"/>
                  </a:solidFill>
                  <a:latin typeface="宋体"/>
                  <a:ea typeface="宋体"/>
                </a:rPr>
                <a:t>思</a:t>
              </a:r>
            </a:p>
          </p:txBody>
        </p:sp>
        <p:sp>
          <p:nvSpPr>
            <p:cNvPr id="12333" name="WordArt 9"/>
            <p:cNvSpPr>
              <a:spLocks noChangeArrowheads="1" noChangeShapeType="1" noTextEdit="1"/>
            </p:cNvSpPr>
            <p:nvPr/>
          </p:nvSpPr>
          <p:spPr bwMode="auto">
            <a:xfrm>
              <a:off x="1736" y="3012"/>
              <a:ext cx="288" cy="288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9525">
                    <a:solidFill>
                      <a:srgbClr val="FF3300"/>
                    </a:solidFill>
                    <a:round/>
                    <a:headEnd/>
                    <a:tailEnd/>
                  </a:ln>
                  <a:solidFill>
                    <a:srgbClr val="FF3300"/>
                  </a:solidFill>
                  <a:latin typeface="宋体"/>
                  <a:ea typeface="宋体"/>
                </a:rPr>
                <a:t>考</a:t>
              </a:r>
            </a:p>
          </p:txBody>
        </p:sp>
      </p:grpSp>
      <p:sp>
        <p:nvSpPr>
          <p:cNvPr id="12291" name="Oval 10"/>
          <p:cNvSpPr>
            <a:spLocks noChangeArrowheads="1"/>
          </p:cNvSpPr>
          <p:nvPr/>
        </p:nvSpPr>
        <p:spPr bwMode="auto">
          <a:xfrm>
            <a:off x="6516688" y="3205163"/>
            <a:ext cx="2449512" cy="2449512"/>
          </a:xfrm>
          <a:prstGeom prst="ellips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4800">
                <a:solidFill>
                  <a:srgbClr val="FF0000"/>
                </a:solidFill>
                <a:latin typeface="Times New Roman" pitchFamily="18" charset="0"/>
              </a:rPr>
              <a:t>·</a:t>
            </a:r>
          </a:p>
        </p:txBody>
      </p:sp>
      <p:sp>
        <p:nvSpPr>
          <p:cNvPr id="12292" name="Text Box 11"/>
          <p:cNvSpPr txBox="1">
            <a:spLocks noChangeArrowheads="1"/>
          </p:cNvSpPr>
          <p:nvPr/>
        </p:nvSpPr>
        <p:spPr bwMode="auto">
          <a:xfrm>
            <a:off x="7740650" y="4133850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 i="1">
                <a:latin typeface="Times New Roman" pitchFamily="18" charset="0"/>
              </a:rPr>
              <a:t>O</a:t>
            </a:r>
          </a:p>
        </p:txBody>
      </p:sp>
      <p:sp>
        <p:nvSpPr>
          <p:cNvPr id="12293" name="Freeform 12"/>
          <p:cNvSpPr>
            <a:spLocks/>
          </p:cNvSpPr>
          <p:nvPr/>
        </p:nvSpPr>
        <p:spPr bwMode="auto">
          <a:xfrm rot="10800000">
            <a:off x="7740650" y="5099050"/>
            <a:ext cx="144463" cy="142875"/>
          </a:xfrm>
          <a:custGeom>
            <a:avLst/>
            <a:gdLst>
              <a:gd name="T0" fmla="*/ 0 w 91"/>
              <a:gd name="T1" fmla="*/ 0 h 90"/>
              <a:gd name="T2" fmla="*/ 0 w 91"/>
              <a:gd name="T3" fmla="*/ 2147483647 h 90"/>
              <a:gd name="T4" fmla="*/ 2147483647 w 91"/>
              <a:gd name="T5" fmla="*/ 2147483647 h 90"/>
              <a:gd name="T6" fmla="*/ 0 60000 65536"/>
              <a:gd name="T7" fmla="*/ 0 60000 65536"/>
              <a:gd name="T8" fmla="*/ 0 60000 65536"/>
              <a:gd name="T9" fmla="*/ 0 w 91"/>
              <a:gd name="T10" fmla="*/ 0 h 90"/>
              <a:gd name="T11" fmla="*/ 91 w 91"/>
              <a:gd name="T12" fmla="*/ 90 h 9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91" h="90">
                <a:moveTo>
                  <a:pt x="0" y="0"/>
                </a:moveTo>
                <a:lnTo>
                  <a:pt x="0" y="90"/>
                </a:lnTo>
                <a:lnTo>
                  <a:pt x="91" y="90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latin typeface="Times New Roman" pitchFamily="18" charset="0"/>
            </a:endParaRPr>
          </a:p>
        </p:txBody>
      </p:sp>
      <p:sp>
        <p:nvSpPr>
          <p:cNvPr id="12294" name="Text Box 13"/>
          <p:cNvSpPr txBox="1">
            <a:spLocks noChangeArrowheads="1"/>
          </p:cNvSpPr>
          <p:nvPr/>
        </p:nvSpPr>
        <p:spPr bwMode="auto">
          <a:xfrm>
            <a:off x="6515100" y="5214938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 i="1">
                <a:latin typeface="Times New Roman" pitchFamily="18" charset="0"/>
              </a:rPr>
              <a:t>A</a:t>
            </a:r>
          </a:p>
        </p:txBody>
      </p:sp>
      <p:sp>
        <p:nvSpPr>
          <p:cNvPr id="12295" name="Text Box 14"/>
          <p:cNvSpPr txBox="1">
            <a:spLocks noChangeArrowheads="1"/>
          </p:cNvSpPr>
          <p:nvPr/>
        </p:nvSpPr>
        <p:spPr bwMode="auto">
          <a:xfrm>
            <a:off x="8604250" y="5143500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 i="1">
                <a:latin typeface="Times New Roman" pitchFamily="18" charset="0"/>
              </a:rPr>
              <a:t>B</a:t>
            </a:r>
          </a:p>
        </p:txBody>
      </p:sp>
      <p:sp>
        <p:nvSpPr>
          <p:cNvPr id="12296" name="Text Box 15"/>
          <p:cNvSpPr txBox="1">
            <a:spLocks noChangeArrowheads="1"/>
          </p:cNvSpPr>
          <p:nvPr/>
        </p:nvSpPr>
        <p:spPr bwMode="auto">
          <a:xfrm>
            <a:off x="7391400" y="3214688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 i="1" dirty="0">
                <a:latin typeface="Times New Roman" pitchFamily="18" charset="0"/>
              </a:rPr>
              <a:t>C</a:t>
            </a:r>
          </a:p>
        </p:txBody>
      </p:sp>
      <p:sp>
        <p:nvSpPr>
          <p:cNvPr id="12297" name="Text Box 16"/>
          <p:cNvSpPr txBox="1">
            <a:spLocks noChangeArrowheads="1"/>
          </p:cNvSpPr>
          <p:nvPr/>
        </p:nvSpPr>
        <p:spPr bwMode="auto">
          <a:xfrm>
            <a:off x="7524750" y="5654675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 i="1">
                <a:latin typeface="Times New Roman" pitchFamily="18" charset="0"/>
              </a:rPr>
              <a:t>D</a:t>
            </a:r>
          </a:p>
        </p:txBody>
      </p:sp>
      <p:sp>
        <p:nvSpPr>
          <p:cNvPr id="12298" name="Text Box 17"/>
          <p:cNvSpPr txBox="1">
            <a:spLocks noChangeArrowheads="1"/>
          </p:cNvSpPr>
          <p:nvPr/>
        </p:nvSpPr>
        <p:spPr bwMode="auto">
          <a:xfrm>
            <a:off x="7364413" y="4927600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 i="1">
                <a:latin typeface="Times New Roman" pitchFamily="18" charset="0"/>
              </a:rPr>
              <a:t>E</a:t>
            </a:r>
          </a:p>
        </p:txBody>
      </p:sp>
      <p:sp>
        <p:nvSpPr>
          <p:cNvPr id="12299" name="Line 18"/>
          <p:cNvSpPr>
            <a:spLocks noChangeShapeType="1"/>
          </p:cNvSpPr>
          <p:nvPr/>
        </p:nvSpPr>
        <p:spPr bwMode="auto">
          <a:xfrm>
            <a:off x="7739063" y="3198813"/>
            <a:ext cx="0" cy="2447925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01" name="Freeform 20"/>
          <p:cNvSpPr>
            <a:spLocks/>
          </p:cNvSpPr>
          <p:nvPr/>
        </p:nvSpPr>
        <p:spPr bwMode="auto">
          <a:xfrm>
            <a:off x="7742238" y="4422775"/>
            <a:ext cx="908050" cy="838200"/>
          </a:xfrm>
          <a:custGeom>
            <a:avLst/>
            <a:gdLst>
              <a:gd name="T0" fmla="*/ 0 w 572"/>
              <a:gd name="T1" fmla="*/ 0 h 528"/>
              <a:gd name="T2" fmla="*/ 2147483647 w 572"/>
              <a:gd name="T3" fmla="*/ 2147483647 h 528"/>
              <a:gd name="T4" fmla="*/ 0 60000 65536"/>
              <a:gd name="T5" fmla="*/ 0 60000 65536"/>
              <a:gd name="T6" fmla="*/ 0 w 572"/>
              <a:gd name="T7" fmla="*/ 0 h 528"/>
              <a:gd name="T8" fmla="*/ 572 w 572"/>
              <a:gd name="T9" fmla="*/ 528 h 528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572" h="528">
                <a:moveTo>
                  <a:pt x="0" y="0"/>
                </a:moveTo>
                <a:lnTo>
                  <a:pt x="572" y="528"/>
                </a:lnTo>
              </a:path>
            </a:pathLst>
          </a:cu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zh-CN" altLang="en-US">
              <a:latin typeface="Times New Roman" pitchFamily="18" charset="0"/>
            </a:endParaRPr>
          </a:p>
        </p:txBody>
      </p:sp>
      <p:sp>
        <p:nvSpPr>
          <p:cNvPr id="12302" name="Freeform 21"/>
          <p:cNvSpPr>
            <a:spLocks/>
          </p:cNvSpPr>
          <p:nvPr/>
        </p:nvSpPr>
        <p:spPr bwMode="auto">
          <a:xfrm>
            <a:off x="6827838" y="5251450"/>
            <a:ext cx="1808162" cy="1588"/>
          </a:xfrm>
          <a:custGeom>
            <a:avLst/>
            <a:gdLst>
              <a:gd name="T0" fmla="*/ 0 w 1139"/>
              <a:gd name="T1" fmla="*/ 2147483647 h 1"/>
              <a:gd name="T2" fmla="*/ 2147483647 w 1139"/>
              <a:gd name="T3" fmla="*/ 0 h 1"/>
              <a:gd name="T4" fmla="*/ 0 60000 65536"/>
              <a:gd name="T5" fmla="*/ 0 60000 65536"/>
              <a:gd name="T6" fmla="*/ 0 w 1139"/>
              <a:gd name="T7" fmla="*/ 0 h 1"/>
              <a:gd name="T8" fmla="*/ 1139 w 1139"/>
              <a:gd name="T9" fmla="*/ 1 h 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139" h="1">
                <a:moveTo>
                  <a:pt x="0" y="1"/>
                </a:moveTo>
                <a:lnTo>
                  <a:pt x="1139" y="0"/>
                </a:lnTo>
              </a:path>
            </a:pathLst>
          </a:custGeom>
          <a:noFill/>
          <a:ln w="28575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latin typeface="Times New Roman" pitchFamily="18" charset="0"/>
            </a:endParaRPr>
          </a:p>
        </p:txBody>
      </p:sp>
      <p:sp>
        <p:nvSpPr>
          <p:cNvPr id="64535" name="Text Box 23"/>
          <p:cNvSpPr txBox="1">
            <a:spLocks noChangeArrowheads="1"/>
          </p:cNvSpPr>
          <p:nvPr/>
        </p:nvSpPr>
        <p:spPr bwMode="auto">
          <a:xfrm>
            <a:off x="76200" y="3124200"/>
            <a:ext cx="61722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CC0000"/>
                </a:solidFill>
                <a:latin typeface="华康少女文字W5(P)" pitchFamily="82" charset="-122"/>
                <a:ea typeface="华康少女文字W5(P)" pitchFamily="82" charset="-122"/>
              </a:rPr>
              <a:t>是轴对称图形，直径</a:t>
            </a:r>
            <a:r>
              <a:rPr lang="en-US" altLang="zh-CN" sz="3200" b="1" dirty="0">
                <a:solidFill>
                  <a:srgbClr val="CC0000"/>
                </a:solidFill>
                <a:latin typeface="华康少女文字W5(P)" pitchFamily="82" charset="-122"/>
                <a:ea typeface="华康少女文字W5(P)" pitchFamily="82" charset="-122"/>
              </a:rPr>
              <a:t>CD</a:t>
            </a:r>
            <a:r>
              <a:rPr lang="zh-CN" altLang="en-US" sz="3200" b="1" dirty="0">
                <a:solidFill>
                  <a:srgbClr val="CC0000"/>
                </a:solidFill>
                <a:latin typeface="华康少女文字W5(P)" pitchFamily="82" charset="-122"/>
                <a:ea typeface="华康少女文字W5(P)" pitchFamily="82" charset="-122"/>
              </a:rPr>
              <a:t>所在的直线是它的对称轴。</a:t>
            </a:r>
          </a:p>
        </p:txBody>
      </p:sp>
      <p:grpSp>
        <p:nvGrpSpPr>
          <p:cNvPr id="3" name="Group 26"/>
          <p:cNvGrpSpPr>
            <a:grpSpLocks/>
          </p:cNvGrpSpPr>
          <p:nvPr/>
        </p:nvGrpSpPr>
        <p:grpSpPr bwMode="auto">
          <a:xfrm>
            <a:off x="6515100" y="3198813"/>
            <a:ext cx="2435225" cy="2462212"/>
            <a:chOff x="4058" y="2160"/>
            <a:chExt cx="1534" cy="1551"/>
          </a:xfrm>
        </p:grpSpPr>
        <p:grpSp>
          <p:nvGrpSpPr>
            <p:cNvPr id="12315" name="Group 27"/>
            <p:cNvGrpSpPr>
              <a:grpSpLocks/>
            </p:cNvGrpSpPr>
            <p:nvPr/>
          </p:nvGrpSpPr>
          <p:grpSpPr bwMode="auto">
            <a:xfrm>
              <a:off x="4058" y="2160"/>
              <a:ext cx="1534" cy="1551"/>
              <a:chOff x="4058" y="2160"/>
              <a:chExt cx="1534" cy="1551"/>
            </a:xfrm>
          </p:grpSpPr>
          <p:grpSp>
            <p:nvGrpSpPr>
              <p:cNvPr id="12317" name="Group 28"/>
              <p:cNvGrpSpPr>
                <a:grpSpLocks/>
              </p:cNvGrpSpPr>
              <p:nvPr/>
            </p:nvGrpSpPr>
            <p:grpSpPr bwMode="auto">
              <a:xfrm>
                <a:off x="4058" y="2160"/>
                <a:ext cx="1534" cy="1551"/>
                <a:chOff x="3560" y="2160"/>
                <a:chExt cx="1534" cy="1551"/>
              </a:xfrm>
            </p:grpSpPr>
            <p:grpSp>
              <p:nvGrpSpPr>
                <p:cNvPr id="12321" name="Group 29"/>
                <p:cNvGrpSpPr>
                  <a:grpSpLocks/>
                </p:cNvGrpSpPr>
                <p:nvPr/>
              </p:nvGrpSpPr>
              <p:grpSpPr bwMode="auto">
                <a:xfrm rot="5400000">
                  <a:off x="3937" y="2554"/>
                  <a:ext cx="1542" cy="772"/>
                  <a:chOff x="3060" y="2376"/>
                  <a:chExt cx="3601" cy="1800"/>
                </a:xfrm>
              </p:grpSpPr>
              <p:sp>
                <p:nvSpPr>
                  <p:cNvPr id="12325" name="m16Arc 211"/>
                  <p:cNvSpPr>
                    <a:spLocks/>
                  </p:cNvSpPr>
                  <p:nvPr/>
                </p:nvSpPr>
                <p:spPr bwMode="auto">
                  <a:xfrm>
                    <a:off x="3061" y="2376"/>
                    <a:ext cx="3600" cy="1800"/>
                  </a:xfrm>
                  <a:custGeom>
                    <a:avLst/>
                    <a:gdLst>
                      <a:gd name="T0" fmla="*/ 0 w 43199"/>
                      <a:gd name="T1" fmla="*/ 1 h 21600"/>
                      <a:gd name="T2" fmla="*/ 2 w 43199"/>
                      <a:gd name="T3" fmla="*/ 1 h 21600"/>
                      <a:gd name="T4" fmla="*/ 1 w 43199"/>
                      <a:gd name="T5" fmla="*/ 1 h 21600"/>
                      <a:gd name="T6" fmla="*/ 0 60000 65536"/>
                      <a:gd name="T7" fmla="*/ 0 60000 65536"/>
                      <a:gd name="T8" fmla="*/ 0 60000 65536"/>
                      <a:gd name="T9" fmla="*/ 0 w 43199"/>
                      <a:gd name="T10" fmla="*/ 0 h 21600"/>
                      <a:gd name="T11" fmla="*/ 43199 w 43199"/>
                      <a:gd name="T12" fmla="*/ 21600 h 21600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43199" h="21600" fill="none" extrusionOk="0">
                        <a:moveTo>
                          <a:pt x="-1" y="21423"/>
                        </a:moveTo>
                        <a:cubicBezTo>
                          <a:pt x="96" y="9563"/>
                          <a:pt x="9738" y="-1"/>
                          <a:pt x="21599" y="0"/>
                        </a:cubicBezTo>
                        <a:cubicBezTo>
                          <a:pt x="33528" y="0"/>
                          <a:pt x="43199" y="9670"/>
                          <a:pt x="43199" y="21600"/>
                        </a:cubicBezTo>
                      </a:path>
                      <a:path w="43199" h="21600" stroke="0" extrusionOk="0">
                        <a:moveTo>
                          <a:pt x="-1" y="21423"/>
                        </a:moveTo>
                        <a:cubicBezTo>
                          <a:pt x="96" y="9563"/>
                          <a:pt x="9738" y="-1"/>
                          <a:pt x="21599" y="0"/>
                        </a:cubicBezTo>
                        <a:cubicBezTo>
                          <a:pt x="33528" y="0"/>
                          <a:pt x="43199" y="9670"/>
                          <a:pt x="43199" y="21600"/>
                        </a:cubicBezTo>
                        <a:lnTo>
                          <a:pt x="21599" y="21600"/>
                        </a:lnTo>
                        <a:close/>
                      </a:path>
                    </a:pathLst>
                  </a:custGeom>
                  <a:noFill/>
                  <a:ln w="28575">
                    <a:solidFill>
                      <a:srgbClr val="0000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>
                      <a:latin typeface="Times New Roman" pitchFamily="18" charset="0"/>
                    </a:endParaRPr>
                  </a:p>
                </p:txBody>
              </p:sp>
              <p:sp>
                <p:nvSpPr>
                  <p:cNvPr id="12326" name="m16Line 212"/>
                  <p:cNvSpPr>
                    <a:spLocks noChangeShapeType="1"/>
                  </p:cNvSpPr>
                  <p:nvPr/>
                </p:nvSpPr>
                <p:spPr bwMode="auto">
                  <a:xfrm>
                    <a:off x="3060" y="4168"/>
                    <a:ext cx="36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12322" name="Group 32"/>
                <p:cNvGrpSpPr>
                  <a:grpSpLocks/>
                </p:cNvGrpSpPr>
                <p:nvPr/>
              </p:nvGrpSpPr>
              <p:grpSpPr bwMode="auto">
                <a:xfrm rot="-5400000">
                  <a:off x="3175" y="2545"/>
                  <a:ext cx="1542" cy="772"/>
                  <a:chOff x="3060" y="2376"/>
                  <a:chExt cx="3601" cy="1800"/>
                </a:xfrm>
              </p:grpSpPr>
              <p:sp>
                <p:nvSpPr>
                  <p:cNvPr id="12323" name="m16Arc 211"/>
                  <p:cNvSpPr>
                    <a:spLocks/>
                  </p:cNvSpPr>
                  <p:nvPr/>
                </p:nvSpPr>
                <p:spPr bwMode="auto">
                  <a:xfrm>
                    <a:off x="3061" y="2376"/>
                    <a:ext cx="3600" cy="1800"/>
                  </a:xfrm>
                  <a:custGeom>
                    <a:avLst/>
                    <a:gdLst>
                      <a:gd name="T0" fmla="*/ 0 w 43199"/>
                      <a:gd name="T1" fmla="*/ 1 h 21600"/>
                      <a:gd name="T2" fmla="*/ 2 w 43199"/>
                      <a:gd name="T3" fmla="*/ 1 h 21600"/>
                      <a:gd name="T4" fmla="*/ 1 w 43199"/>
                      <a:gd name="T5" fmla="*/ 1 h 21600"/>
                      <a:gd name="T6" fmla="*/ 0 60000 65536"/>
                      <a:gd name="T7" fmla="*/ 0 60000 65536"/>
                      <a:gd name="T8" fmla="*/ 0 60000 65536"/>
                      <a:gd name="T9" fmla="*/ 0 w 43199"/>
                      <a:gd name="T10" fmla="*/ 0 h 21600"/>
                      <a:gd name="T11" fmla="*/ 43199 w 43199"/>
                      <a:gd name="T12" fmla="*/ 21600 h 21600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43199" h="21600" fill="none" extrusionOk="0">
                        <a:moveTo>
                          <a:pt x="-1" y="21423"/>
                        </a:moveTo>
                        <a:cubicBezTo>
                          <a:pt x="96" y="9563"/>
                          <a:pt x="9738" y="-1"/>
                          <a:pt x="21599" y="0"/>
                        </a:cubicBezTo>
                        <a:cubicBezTo>
                          <a:pt x="33528" y="0"/>
                          <a:pt x="43199" y="9670"/>
                          <a:pt x="43199" y="21600"/>
                        </a:cubicBezTo>
                      </a:path>
                      <a:path w="43199" h="21600" stroke="0" extrusionOk="0">
                        <a:moveTo>
                          <a:pt x="-1" y="21423"/>
                        </a:moveTo>
                        <a:cubicBezTo>
                          <a:pt x="96" y="9563"/>
                          <a:pt x="9738" y="-1"/>
                          <a:pt x="21599" y="0"/>
                        </a:cubicBezTo>
                        <a:cubicBezTo>
                          <a:pt x="33528" y="0"/>
                          <a:pt x="43199" y="9670"/>
                          <a:pt x="43199" y="21600"/>
                        </a:cubicBezTo>
                        <a:lnTo>
                          <a:pt x="21599" y="21600"/>
                        </a:lnTo>
                        <a:close/>
                      </a:path>
                    </a:pathLst>
                  </a:custGeom>
                  <a:noFill/>
                  <a:ln w="2857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>
                      <a:latin typeface="Times New Roman" pitchFamily="18" charset="0"/>
                    </a:endParaRPr>
                  </a:p>
                </p:txBody>
              </p:sp>
              <p:sp>
                <p:nvSpPr>
                  <p:cNvPr id="12324" name="m16Line 212"/>
                  <p:cNvSpPr>
                    <a:spLocks noChangeShapeType="1"/>
                  </p:cNvSpPr>
                  <p:nvPr/>
                </p:nvSpPr>
                <p:spPr bwMode="auto">
                  <a:xfrm>
                    <a:off x="3060" y="4168"/>
                    <a:ext cx="36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12318" name="Group 35"/>
              <p:cNvGrpSpPr>
                <a:grpSpLocks/>
              </p:cNvGrpSpPr>
              <p:nvPr/>
            </p:nvGrpSpPr>
            <p:grpSpPr bwMode="auto">
              <a:xfrm>
                <a:off x="4259" y="3457"/>
                <a:ext cx="1139" cy="1"/>
                <a:chOff x="4286" y="4110"/>
                <a:chExt cx="1139" cy="1"/>
              </a:xfrm>
            </p:grpSpPr>
            <p:sp>
              <p:nvSpPr>
                <p:cNvPr id="12319" name="Freeform 36"/>
                <p:cNvSpPr>
                  <a:spLocks/>
                </p:cNvSpPr>
                <p:nvPr/>
              </p:nvSpPr>
              <p:spPr bwMode="auto">
                <a:xfrm>
                  <a:off x="4858" y="4110"/>
                  <a:ext cx="567" cy="1"/>
                </a:xfrm>
                <a:custGeom>
                  <a:avLst/>
                  <a:gdLst>
                    <a:gd name="T0" fmla="*/ 0 w 1139"/>
                    <a:gd name="T1" fmla="*/ 1 h 1"/>
                    <a:gd name="T2" fmla="*/ 140 w 1139"/>
                    <a:gd name="T3" fmla="*/ 0 h 1"/>
                    <a:gd name="T4" fmla="*/ 0 60000 65536"/>
                    <a:gd name="T5" fmla="*/ 0 60000 65536"/>
                    <a:gd name="T6" fmla="*/ 0 w 1139"/>
                    <a:gd name="T7" fmla="*/ 0 h 1"/>
                    <a:gd name="T8" fmla="*/ 1139 w 1139"/>
                    <a:gd name="T9" fmla="*/ 1 h 1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139" h="1">
                      <a:moveTo>
                        <a:pt x="0" y="1"/>
                      </a:moveTo>
                      <a:lnTo>
                        <a:pt x="1139" y="0"/>
                      </a:lnTo>
                    </a:path>
                  </a:pathLst>
                </a:custGeom>
                <a:noFill/>
                <a:ln w="28575">
                  <a:solidFill>
                    <a:srgbClr val="FF33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Times New Roman" pitchFamily="18" charset="0"/>
                  </a:endParaRPr>
                </a:p>
              </p:txBody>
            </p:sp>
            <p:sp>
              <p:nvSpPr>
                <p:cNvPr id="12320" name="Freeform 37"/>
                <p:cNvSpPr>
                  <a:spLocks/>
                </p:cNvSpPr>
                <p:nvPr/>
              </p:nvSpPr>
              <p:spPr bwMode="auto">
                <a:xfrm>
                  <a:off x="4286" y="4110"/>
                  <a:ext cx="567" cy="1"/>
                </a:xfrm>
                <a:custGeom>
                  <a:avLst/>
                  <a:gdLst>
                    <a:gd name="T0" fmla="*/ 0 w 1139"/>
                    <a:gd name="T1" fmla="*/ 1 h 1"/>
                    <a:gd name="T2" fmla="*/ 140 w 1139"/>
                    <a:gd name="T3" fmla="*/ 0 h 1"/>
                    <a:gd name="T4" fmla="*/ 0 60000 65536"/>
                    <a:gd name="T5" fmla="*/ 0 60000 65536"/>
                    <a:gd name="T6" fmla="*/ 0 w 1139"/>
                    <a:gd name="T7" fmla="*/ 0 h 1"/>
                    <a:gd name="T8" fmla="*/ 1139 w 1139"/>
                    <a:gd name="T9" fmla="*/ 1 h 1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139" h="1">
                      <a:moveTo>
                        <a:pt x="0" y="1"/>
                      </a:moveTo>
                      <a:lnTo>
                        <a:pt x="1139" y="0"/>
                      </a:lnTo>
                    </a:path>
                  </a:pathLst>
                </a:custGeom>
                <a:noFill/>
                <a:ln w="28575">
                  <a:solidFill>
                    <a:srgbClr val="FFFFFF">
                      <a:alpha val="1176"/>
                    </a:srgbClr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Times New Roman" pitchFamily="18" charset="0"/>
                  </a:endParaRPr>
                </a:p>
              </p:txBody>
            </p:sp>
          </p:grpSp>
        </p:grpSp>
        <p:sp>
          <p:nvSpPr>
            <p:cNvPr id="12316" name="Freeform 38"/>
            <p:cNvSpPr>
              <a:spLocks/>
            </p:cNvSpPr>
            <p:nvPr/>
          </p:nvSpPr>
          <p:spPr bwMode="auto">
            <a:xfrm>
              <a:off x="4830" y="2931"/>
              <a:ext cx="568" cy="523"/>
            </a:xfrm>
            <a:custGeom>
              <a:avLst/>
              <a:gdLst>
                <a:gd name="T0" fmla="*/ 0 w 568"/>
                <a:gd name="T1" fmla="*/ 0 h 523"/>
                <a:gd name="T2" fmla="*/ 568 w 568"/>
                <a:gd name="T3" fmla="*/ 523 h 523"/>
                <a:gd name="T4" fmla="*/ 0 60000 65536"/>
                <a:gd name="T5" fmla="*/ 0 60000 65536"/>
                <a:gd name="T6" fmla="*/ 0 w 568"/>
                <a:gd name="T7" fmla="*/ 0 h 523"/>
                <a:gd name="T8" fmla="*/ 568 w 568"/>
                <a:gd name="T9" fmla="*/ 523 h 523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568" h="523">
                  <a:moveTo>
                    <a:pt x="0" y="0"/>
                  </a:moveTo>
                  <a:lnTo>
                    <a:pt x="568" y="523"/>
                  </a:lnTo>
                </a:path>
              </a:pathLst>
            </a:cu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</a:endParaRPr>
            </a:p>
          </p:txBody>
        </p:sp>
      </p:grpSp>
      <p:sp>
        <p:nvSpPr>
          <p:cNvPr id="64552" name="Text Box 40"/>
          <p:cNvSpPr txBox="1">
            <a:spLocks noChangeArrowheads="1"/>
          </p:cNvSpPr>
          <p:nvPr/>
        </p:nvSpPr>
        <p:spPr bwMode="auto">
          <a:xfrm>
            <a:off x="0" y="1219200"/>
            <a:ext cx="92106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latin typeface="Times New Roman" pitchFamily="18" charset="0"/>
              </a:rPr>
              <a:t>如图</a:t>
            </a:r>
            <a:r>
              <a:rPr lang="en-US" altLang="zh-CN" sz="2800" b="1" dirty="0">
                <a:latin typeface="Times New Roman" pitchFamily="18" charset="0"/>
              </a:rPr>
              <a:t>1</a:t>
            </a:r>
            <a:r>
              <a:rPr lang="zh-CN" altLang="en-US" sz="2800" b="1" dirty="0">
                <a:latin typeface="Times New Roman" pitchFamily="18" charset="0"/>
              </a:rPr>
              <a:t>，</a:t>
            </a:r>
            <a:r>
              <a:rPr lang="en-US" altLang="zh-CN" sz="2800" b="1" dirty="0">
                <a:latin typeface="Times New Roman" pitchFamily="18" charset="0"/>
              </a:rPr>
              <a:t>AB</a:t>
            </a:r>
            <a:r>
              <a:rPr lang="zh-CN" altLang="en-US" sz="2800" b="1" dirty="0">
                <a:latin typeface="Times New Roman" pitchFamily="18" charset="0"/>
              </a:rPr>
              <a:t>是</a:t>
            </a:r>
            <a:r>
              <a:rPr kumimoji="1"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⊙</a:t>
            </a:r>
            <a:r>
              <a:rPr kumimoji="1" lang="en-US" altLang="zh-CN" sz="2800" b="1" dirty="0">
                <a:latin typeface="Times New Roman" pitchFamily="18" charset="0"/>
              </a:rPr>
              <a:t>O</a:t>
            </a:r>
            <a:r>
              <a:rPr kumimoji="1" lang="zh-CN" altLang="en-US" sz="2800" b="1" dirty="0">
                <a:latin typeface="Times New Roman" pitchFamily="18" charset="0"/>
              </a:rPr>
              <a:t>的一条弦</a:t>
            </a:r>
            <a:r>
              <a:rPr kumimoji="1" lang="zh-CN" altLang="en-US" sz="2800" b="1" dirty="0" smtClean="0">
                <a:latin typeface="Times New Roman" pitchFamily="18" charset="0"/>
              </a:rPr>
              <a:t>，</a:t>
            </a:r>
            <a:r>
              <a:rPr kumimoji="1" lang="en-US" altLang="zh-CN" sz="2800" b="1" dirty="0" smtClean="0">
                <a:latin typeface="Times New Roman" pitchFamily="18" charset="0"/>
              </a:rPr>
              <a:t>CD</a:t>
            </a:r>
            <a:r>
              <a:rPr kumimoji="1" lang="zh-CN" altLang="en-US" sz="2800" b="1" dirty="0" smtClean="0">
                <a:latin typeface="Times New Roman" pitchFamily="18" charset="0"/>
              </a:rPr>
              <a:t>是直径，且</a:t>
            </a:r>
            <a:r>
              <a:rPr kumimoji="1" lang="en-US" altLang="zh-CN" sz="2800" b="1" dirty="0" smtClean="0">
                <a:latin typeface="Times New Roman" pitchFamily="18" charset="0"/>
              </a:rPr>
              <a:t>CD</a:t>
            </a:r>
            <a:r>
              <a:rPr kumimoji="1" lang="en-US" altLang="zh-CN" sz="2800" b="1" dirty="0">
                <a:latin typeface="Times New Roman" pitchFamily="18" charset="0"/>
              </a:rPr>
              <a:t>⊥AB</a:t>
            </a:r>
            <a:r>
              <a:rPr kumimoji="1" lang="zh-CN" altLang="en-US" sz="2800" b="1" dirty="0">
                <a:latin typeface="Times New Roman" pitchFamily="18" charset="0"/>
              </a:rPr>
              <a:t>，</a:t>
            </a:r>
          </a:p>
          <a:p>
            <a:r>
              <a:rPr kumimoji="1" lang="zh-CN" altLang="en-US" sz="2800" b="1" dirty="0">
                <a:latin typeface="Times New Roman" pitchFamily="18" charset="0"/>
              </a:rPr>
              <a:t>垂足为</a:t>
            </a:r>
            <a:r>
              <a:rPr kumimoji="1" lang="en-US" altLang="zh-CN" sz="2800" b="1" dirty="0">
                <a:latin typeface="Times New Roman" pitchFamily="18" charset="0"/>
              </a:rPr>
              <a:t>E</a:t>
            </a:r>
            <a:r>
              <a:rPr kumimoji="1" lang="zh-CN" altLang="en-US" sz="2800" b="1" dirty="0">
                <a:latin typeface="Times New Roman" pitchFamily="18" charset="0"/>
              </a:rPr>
              <a:t>。</a:t>
            </a:r>
          </a:p>
        </p:txBody>
      </p:sp>
      <p:sp>
        <p:nvSpPr>
          <p:cNvPr id="12306" name="Text Box 42"/>
          <p:cNvSpPr txBox="1">
            <a:spLocks noChangeArrowheads="1"/>
          </p:cNvSpPr>
          <p:nvPr/>
        </p:nvSpPr>
        <p:spPr bwMode="auto">
          <a:xfrm>
            <a:off x="76200" y="2482850"/>
            <a:ext cx="9296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en-US" altLang="zh-CN" sz="2800" b="1">
                <a:latin typeface="Times New Roman" pitchFamily="18" charset="0"/>
              </a:rPr>
              <a:t>(1) </a:t>
            </a:r>
            <a:r>
              <a:rPr kumimoji="1" lang="zh-CN" altLang="en-US" sz="2800" b="1">
                <a:latin typeface="Times New Roman" pitchFamily="18" charset="0"/>
              </a:rPr>
              <a:t>图</a:t>
            </a:r>
            <a:r>
              <a:rPr kumimoji="1" lang="en-US" altLang="zh-CN" sz="2800" b="1">
                <a:latin typeface="Times New Roman" pitchFamily="18" charset="0"/>
              </a:rPr>
              <a:t>1</a:t>
            </a:r>
            <a:r>
              <a:rPr kumimoji="1" lang="zh-CN" altLang="en-US" sz="2800" b="1">
                <a:latin typeface="Times New Roman" pitchFamily="18" charset="0"/>
              </a:rPr>
              <a:t>是轴对称图形吗？如果是，它的对称轴是什么？</a:t>
            </a:r>
            <a:endParaRPr lang="zh-CN" altLang="en-US" sz="2800" b="1">
              <a:latin typeface="Times New Roman" pitchFamily="18" charset="0"/>
            </a:endParaRPr>
          </a:p>
        </p:txBody>
      </p:sp>
      <p:sp>
        <p:nvSpPr>
          <p:cNvPr id="64555" name="Text Box 43"/>
          <p:cNvSpPr txBox="1">
            <a:spLocks noChangeArrowheads="1"/>
          </p:cNvSpPr>
          <p:nvPr/>
        </p:nvSpPr>
        <p:spPr bwMode="auto">
          <a:xfrm>
            <a:off x="-152400" y="4495800"/>
            <a:ext cx="64008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latin typeface="Times New Roman" pitchFamily="18" charset="0"/>
              </a:rPr>
              <a:t>（</a:t>
            </a:r>
            <a:r>
              <a:rPr lang="en-US" altLang="zh-CN" sz="2800" b="1" dirty="0">
                <a:latin typeface="Times New Roman" pitchFamily="18" charset="0"/>
              </a:rPr>
              <a:t>2</a:t>
            </a:r>
            <a:r>
              <a:rPr lang="zh-CN" altLang="en-US" sz="2800" b="1" dirty="0">
                <a:latin typeface="Times New Roman" pitchFamily="18" charset="0"/>
              </a:rPr>
              <a:t>）图中有哪些相等的线段和弧？</a:t>
            </a:r>
          </a:p>
          <a:p>
            <a:r>
              <a:rPr lang="zh-CN" altLang="en-US" sz="2800" b="1" dirty="0">
                <a:latin typeface="Times New Roman" pitchFamily="18" charset="0"/>
              </a:rPr>
              <a:t>     为什么？</a:t>
            </a:r>
          </a:p>
        </p:txBody>
      </p:sp>
      <p:sp>
        <p:nvSpPr>
          <p:cNvPr id="12308" name="Text Box 44"/>
          <p:cNvSpPr txBox="1">
            <a:spLocks noChangeArrowheads="1"/>
          </p:cNvSpPr>
          <p:nvPr/>
        </p:nvSpPr>
        <p:spPr bwMode="auto">
          <a:xfrm>
            <a:off x="7620000" y="6019800"/>
            <a:ext cx="5286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b="1">
                <a:latin typeface="Times New Roman" pitchFamily="18" charset="0"/>
              </a:rPr>
              <a:t>图</a:t>
            </a:r>
            <a:r>
              <a:rPr lang="en-US" altLang="zh-CN" b="1">
                <a:latin typeface="Times New Roman" pitchFamily="18" charset="0"/>
              </a:rPr>
              <a:t>1</a:t>
            </a:r>
          </a:p>
        </p:txBody>
      </p:sp>
      <p:grpSp>
        <p:nvGrpSpPr>
          <p:cNvPr id="9" name="Group 54"/>
          <p:cNvGrpSpPr>
            <a:grpSpLocks/>
          </p:cNvGrpSpPr>
          <p:nvPr/>
        </p:nvGrpSpPr>
        <p:grpSpPr bwMode="auto">
          <a:xfrm>
            <a:off x="990600" y="5410200"/>
            <a:ext cx="4800600" cy="792163"/>
            <a:chOff x="566" y="3360"/>
            <a:chExt cx="2603" cy="499"/>
          </a:xfrm>
        </p:grpSpPr>
        <p:sp>
          <p:nvSpPr>
            <p:cNvPr id="12310" name="Text Box 49"/>
            <p:cNvSpPr txBox="1">
              <a:spLocks noChangeArrowheads="1"/>
            </p:cNvSpPr>
            <p:nvPr/>
          </p:nvSpPr>
          <p:spPr bwMode="auto">
            <a:xfrm>
              <a:off x="566" y="3532"/>
              <a:ext cx="2603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800" b="1">
                  <a:solidFill>
                    <a:srgbClr val="CC0000"/>
                  </a:solidFill>
                  <a:latin typeface="Times New Roman" pitchFamily="18" charset="0"/>
                </a:rPr>
                <a:t>AE=BE, AC=BC, AD=BD</a:t>
              </a:r>
            </a:p>
          </p:txBody>
        </p:sp>
        <p:sp>
          <p:nvSpPr>
            <p:cNvPr id="12311" name="Text Box 50"/>
            <p:cNvSpPr txBox="1">
              <a:spLocks noChangeArrowheads="1"/>
            </p:cNvSpPr>
            <p:nvPr/>
          </p:nvSpPr>
          <p:spPr bwMode="auto">
            <a:xfrm>
              <a:off x="1344" y="3369"/>
              <a:ext cx="293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800">
                  <a:solidFill>
                    <a:srgbClr val="CC0000"/>
                  </a:solidFill>
                  <a:latin typeface="Times New Roman" pitchFamily="18" charset="0"/>
                </a:rPr>
                <a:t>︵</a:t>
              </a:r>
            </a:p>
          </p:txBody>
        </p:sp>
        <p:sp>
          <p:nvSpPr>
            <p:cNvPr id="12312" name="Text Box 51"/>
            <p:cNvSpPr txBox="1">
              <a:spLocks noChangeArrowheads="1"/>
            </p:cNvSpPr>
            <p:nvPr/>
          </p:nvSpPr>
          <p:spPr bwMode="auto">
            <a:xfrm>
              <a:off x="1680" y="3360"/>
              <a:ext cx="293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800">
                  <a:solidFill>
                    <a:srgbClr val="CC0000"/>
                  </a:solidFill>
                  <a:latin typeface="Times New Roman" pitchFamily="18" charset="0"/>
                </a:rPr>
                <a:t>︵</a:t>
              </a:r>
            </a:p>
          </p:txBody>
        </p:sp>
        <p:sp>
          <p:nvSpPr>
            <p:cNvPr id="12313" name="Text Box 52"/>
            <p:cNvSpPr txBox="1">
              <a:spLocks noChangeArrowheads="1"/>
            </p:cNvSpPr>
            <p:nvPr/>
          </p:nvSpPr>
          <p:spPr bwMode="auto">
            <a:xfrm>
              <a:off x="2156" y="3360"/>
              <a:ext cx="293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800">
                  <a:solidFill>
                    <a:srgbClr val="CC0000"/>
                  </a:solidFill>
                  <a:latin typeface="Times New Roman" pitchFamily="18" charset="0"/>
                </a:rPr>
                <a:t>︵</a:t>
              </a:r>
            </a:p>
          </p:txBody>
        </p:sp>
        <p:sp>
          <p:nvSpPr>
            <p:cNvPr id="12314" name="Text Box 53"/>
            <p:cNvSpPr txBox="1">
              <a:spLocks noChangeArrowheads="1"/>
            </p:cNvSpPr>
            <p:nvPr/>
          </p:nvSpPr>
          <p:spPr bwMode="auto">
            <a:xfrm>
              <a:off x="2492" y="3360"/>
              <a:ext cx="293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800">
                  <a:solidFill>
                    <a:srgbClr val="CC0000"/>
                  </a:solidFill>
                  <a:latin typeface="Times New Roman" pitchFamily="18" charset="0"/>
                </a:rPr>
                <a:t>︵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45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45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4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4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64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35" grpId="0"/>
      <p:bldP spid="6455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-76200"/>
            <a:ext cx="6248400" cy="846138"/>
          </a:xfrm>
        </p:spPr>
        <p:txBody>
          <a:bodyPr/>
          <a:lstStyle/>
          <a:p>
            <a:pPr eaLnBrk="1" hangingPunct="1"/>
            <a:r>
              <a:rPr lang="zh-CN" altLang="en-US" sz="3600" b="1" smtClean="0">
                <a:solidFill>
                  <a:srgbClr val="CC0000"/>
                </a:solidFill>
                <a:latin typeface="Times New Roman" pitchFamily="18" charset="0"/>
                <a:ea typeface="华康少女文字W5(P)" pitchFamily="82" charset="-122"/>
              </a:rPr>
              <a:t>如何证明？</a:t>
            </a:r>
          </a:p>
        </p:txBody>
      </p:sp>
      <p:sp>
        <p:nvSpPr>
          <p:cNvPr id="91140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33400" y="762000"/>
            <a:ext cx="2820988" cy="474663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zh-CN" altLang="en-US" b="1" smtClean="0">
                <a:latin typeface="Times New Roman" pitchFamily="18" charset="0"/>
                <a:ea typeface="华文中宋" pitchFamily="2" charset="-122"/>
              </a:rPr>
              <a:t>连接</a:t>
            </a:r>
            <a:r>
              <a:rPr lang="en-US" altLang="zh-CN" b="1" smtClean="0">
                <a:latin typeface="Times New Roman" pitchFamily="18" charset="0"/>
                <a:ea typeface="华文中宋" pitchFamily="2" charset="-122"/>
              </a:rPr>
              <a:t>OA</a:t>
            </a:r>
            <a:r>
              <a:rPr lang="zh-CN" altLang="en-US" b="1" smtClean="0">
                <a:latin typeface="Times New Roman" pitchFamily="18" charset="0"/>
                <a:ea typeface="华文中宋" pitchFamily="2" charset="-122"/>
              </a:rPr>
              <a:t>、</a:t>
            </a:r>
            <a:r>
              <a:rPr lang="en-US" altLang="zh-CN" b="1" smtClean="0">
                <a:latin typeface="Times New Roman" pitchFamily="18" charset="0"/>
                <a:ea typeface="华文中宋" pitchFamily="2" charset="-122"/>
              </a:rPr>
              <a:t>OB,</a:t>
            </a:r>
          </a:p>
        </p:txBody>
      </p:sp>
      <p:sp>
        <p:nvSpPr>
          <p:cNvPr id="91162" name="Rectangle 26"/>
          <p:cNvSpPr>
            <a:spLocks noGrp="1" noChangeArrowheads="1"/>
          </p:cNvSpPr>
          <p:nvPr/>
        </p:nvSpPr>
        <p:spPr bwMode="auto">
          <a:xfrm>
            <a:off x="3048000" y="762000"/>
            <a:ext cx="2133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buClr>
                <a:schemeClr val="folHlink"/>
              </a:buClr>
              <a:buSzPts val="1700"/>
              <a:buFont typeface="Wingdings" pitchFamily="2" charset="2"/>
              <a:buNone/>
            </a:pPr>
            <a:r>
              <a:rPr lang="zh-CN" altLang="en-US" sz="2800" b="1">
                <a:latin typeface="Times New Roman" pitchFamily="18" charset="0"/>
              </a:rPr>
              <a:t>则</a:t>
            </a:r>
            <a:r>
              <a:rPr lang="en-US" altLang="zh-CN" sz="2800" b="1">
                <a:latin typeface="Times New Roman" pitchFamily="18" charset="0"/>
              </a:rPr>
              <a:t>OA=OB.</a:t>
            </a:r>
          </a:p>
        </p:txBody>
      </p:sp>
      <p:sp>
        <p:nvSpPr>
          <p:cNvPr id="91163" name="Rectangle 27"/>
          <p:cNvSpPr>
            <a:spLocks noGrp="1" noChangeArrowheads="1"/>
          </p:cNvSpPr>
          <p:nvPr/>
        </p:nvSpPr>
        <p:spPr bwMode="auto">
          <a:xfrm>
            <a:off x="533400" y="1371600"/>
            <a:ext cx="4724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buClr>
                <a:schemeClr val="folHlink"/>
              </a:buClr>
              <a:buSzPts val="1700"/>
              <a:buFont typeface="Wingdings" pitchFamily="2" charset="2"/>
              <a:buNone/>
            </a:pPr>
            <a:r>
              <a:rPr lang="zh-CN" altLang="en-US" sz="2800" b="1">
                <a:latin typeface="Times New Roman" pitchFamily="18" charset="0"/>
              </a:rPr>
              <a:t>在</a:t>
            </a:r>
            <a:r>
              <a:rPr lang="en-US" altLang="zh-CN" sz="2800" b="1">
                <a:latin typeface="Times New Roman" pitchFamily="18" charset="0"/>
              </a:rPr>
              <a:t>Rt△OAE</a:t>
            </a:r>
            <a:r>
              <a:rPr lang="zh-CN" altLang="en-US" sz="2800" b="1">
                <a:latin typeface="Times New Roman" pitchFamily="18" charset="0"/>
              </a:rPr>
              <a:t>和</a:t>
            </a:r>
            <a:r>
              <a:rPr lang="en-US" altLang="zh-CN" sz="2800" b="1">
                <a:latin typeface="Times New Roman" pitchFamily="18" charset="0"/>
              </a:rPr>
              <a:t>Rt△OBE</a:t>
            </a:r>
            <a:r>
              <a:rPr lang="zh-CN" altLang="en-US" sz="2800" b="1">
                <a:latin typeface="Times New Roman" pitchFamily="18" charset="0"/>
              </a:rPr>
              <a:t>中</a:t>
            </a:r>
            <a:r>
              <a:rPr lang="en-US" altLang="zh-CN" sz="2800" b="1">
                <a:latin typeface="Times New Roman" pitchFamily="18" charset="0"/>
              </a:rPr>
              <a:t>,</a:t>
            </a:r>
          </a:p>
        </p:txBody>
      </p:sp>
      <p:sp>
        <p:nvSpPr>
          <p:cNvPr id="91164" name="Rectangle 28"/>
          <p:cNvSpPr>
            <a:spLocks noChangeArrowheads="1"/>
          </p:cNvSpPr>
          <p:nvPr/>
        </p:nvSpPr>
        <p:spPr bwMode="auto">
          <a:xfrm>
            <a:off x="533400" y="1981200"/>
            <a:ext cx="434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buClr>
                <a:schemeClr val="folHlink"/>
              </a:buClr>
              <a:buSzPts val="1700"/>
              <a:buFont typeface="Wingdings" pitchFamily="2" charset="2"/>
              <a:buNone/>
            </a:pPr>
            <a:r>
              <a:rPr lang="en-US" altLang="zh-CN" sz="2800" b="1">
                <a:latin typeface="Times New Roman" pitchFamily="18" charset="0"/>
              </a:rPr>
              <a:t>∵OA=OB</a:t>
            </a:r>
            <a:r>
              <a:rPr lang="zh-CN" altLang="en-US" sz="2800" b="1">
                <a:latin typeface="Times New Roman" pitchFamily="18" charset="0"/>
              </a:rPr>
              <a:t>，</a:t>
            </a:r>
            <a:r>
              <a:rPr lang="en-US" altLang="zh-CN" sz="2800" b="1">
                <a:latin typeface="Times New Roman" pitchFamily="18" charset="0"/>
              </a:rPr>
              <a:t>OE=OE</a:t>
            </a:r>
            <a:r>
              <a:rPr lang="zh-CN" altLang="en-US" sz="2800" b="1">
                <a:latin typeface="Times New Roman" pitchFamily="18" charset="0"/>
              </a:rPr>
              <a:t>，</a:t>
            </a:r>
          </a:p>
        </p:txBody>
      </p:sp>
      <p:sp>
        <p:nvSpPr>
          <p:cNvPr id="91165" name="Rectangle 29"/>
          <p:cNvSpPr>
            <a:spLocks noChangeArrowheads="1"/>
          </p:cNvSpPr>
          <p:nvPr/>
        </p:nvSpPr>
        <p:spPr bwMode="auto">
          <a:xfrm>
            <a:off x="533400" y="2514600"/>
            <a:ext cx="5638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buClr>
                <a:schemeClr val="folHlink"/>
              </a:buClr>
              <a:buSzPts val="1700"/>
              <a:buFont typeface="Wingdings" pitchFamily="2" charset="2"/>
              <a:buNone/>
            </a:pPr>
            <a:r>
              <a:rPr lang="en-US" altLang="zh-CN" sz="2800" b="1">
                <a:latin typeface="Times New Roman" pitchFamily="18" charset="0"/>
              </a:rPr>
              <a:t>∴Rt△OAE≌Rt△OBE</a:t>
            </a:r>
          </a:p>
        </p:txBody>
      </p:sp>
      <p:sp>
        <p:nvSpPr>
          <p:cNvPr id="91166" name="Rectangle 30"/>
          <p:cNvSpPr>
            <a:spLocks noChangeArrowheads="1"/>
          </p:cNvSpPr>
          <p:nvPr/>
        </p:nvSpPr>
        <p:spPr bwMode="auto">
          <a:xfrm>
            <a:off x="533400" y="3124200"/>
            <a:ext cx="23622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buClr>
                <a:schemeClr val="folHlink"/>
              </a:buClr>
              <a:buSzPts val="1700"/>
              <a:buFont typeface="Wingdings" pitchFamily="2" charset="2"/>
              <a:buNone/>
            </a:pPr>
            <a:r>
              <a:rPr lang="en-US" altLang="zh-CN" sz="2800" b="1">
                <a:solidFill>
                  <a:srgbClr val="CC0000"/>
                </a:solidFill>
                <a:latin typeface="Times New Roman" pitchFamily="18" charset="0"/>
              </a:rPr>
              <a:t>∴AE=BE</a:t>
            </a:r>
          </a:p>
        </p:txBody>
      </p:sp>
      <p:sp>
        <p:nvSpPr>
          <p:cNvPr id="91167" name="Rectangle 31"/>
          <p:cNvSpPr>
            <a:spLocks noChangeArrowheads="1"/>
          </p:cNvSpPr>
          <p:nvPr/>
        </p:nvSpPr>
        <p:spPr bwMode="auto">
          <a:xfrm>
            <a:off x="533400" y="3733800"/>
            <a:ext cx="441007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buClr>
                <a:schemeClr val="folHlink"/>
              </a:buClr>
              <a:buSzPts val="1700"/>
              <a:buFont typeface="Wingdings" pitchFamily="2" charset="2"/>
              <a:buNone/>
            </a:pPr>
            <a:r>
              <a:rPr lang="en-US" altLang="zh-CN" sz="2800" b="1">
                <a:latin typeface="Times New Roman" pitchFamily="18" charset="0"/>
              </a:rPr>
              <a:t>∴</a:t>
            </a:r>
            <a:r>
              <a:rPr lang="zh-CN" altLang="en-US" sz="2800" b="1">
                <a:latin typeface="Times New Roman" pitchFamily="18" charset="0"/>
              </a:rPr>
              <a:t>点</a:t>
            </a:r>
            <a:r>
              <a:rPr lang="en-US" altLang="zh-CN" sz="2800" b="1">
                <a:latin typeface="Times New Roman" pitchFamily="18" charset="0"/>
              </a:rPr>
              <a:t>A</a:t>
            </a:r>
            <a:r>
              <a:rPr lang="zh-CN" altLang="en-US" sz="2800" b="1">
                <a:latin typeface="Times New Roman" pitchFamily="18" charset="0"/>
              </a:rPr>
              <a:t>和点</a:t>
            </a:r>
            <a:r>
              <a:rPr lang="en-US" altLang="zh-CN" sz="2800" b="1">
                <a:latin typeface="Times New Roman" pitchFamily="18" charset="0"/>
              </a:rPr>
              <a:t>B</a:t>
            </a:r>
            <a:r>
              <a:rPr lang="zh-CN" altLang="en-US" sz="2800" b="1">
                <a:latin typeface="Times New Roman" pitchFamily="18" charset="0"/>
              </a:rPr>
              <a:t>关于</a:t>
            </a:r>
            <a:r>
              <a:rPr lang="en-US" altLang="zh-CN" sz="2800" b="1">
                <a:latin typeface="Times New Roman" pitchFamily="18" charset="0"/>
              </a:rPr>
              <a:t>CD</a:t>
            </a:r>
            <a:r>
              <a:rPr lang="zh-CN" altLang="en-US" sz="2800" b="1">
                <a:latin typeface="Times New Roman" pitchFamily="18" charset="0"/>
              </a:rPr>
              <a:t>对称</a:t>
            </a:r>
            <a:endParaRPr lang="en-US" altLang="zh-CN" sz="2800" b="1">
              <a:latin typeface="Times New Roman" pitchFamily="18" charset="0"/>
            </a:endParaRPr>
          </a:p>
        </p:txBody>
      </p:sp>
      <p:sp>
        <p:nvSpPr>
          <p:cNvPr id="91168" name="Rectangle 32"/>
          <p:cNvSpPr>
            <a:spLocks noChangeArrowheads="1"/>
          </p:cNvSpPr>
          <p:nvPr/>
        </p:nvSpPr>
        <p:spPr bwMode="auto">
          <a:xfrm>
            <a:off x="533400" y="4343400"/>
            <a:ext cx="54102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buClr>
                <a:schemeClr val="folHlink"/>
              </a:buClr>
              <a:buSzPts val="1700"/>
              <a:buFont typeface="Wingdings" pitchFamily="2" charset="2"/>
              <a:buNone/>
            </a:pPr>
            <a:r>
              <a:rPr lang="en-US" altLang="zh-CN" sz="2800" b="1">
                <a:latin typeface="Times New Roman" pitchFamily="18" charset="0"/>
              </a:rPr>
              <a:t>∵⊙O</a:t>
            </a:r>
            <a:r>
              <a:rPr lang="zh-CN" altLang="en-US" sz="2800" b="1">
                <a:latin typeface="Times New Roman" pitchFamily="18" charset="0"/>
              </a:rPr>
              <a:t>关于直径</a:t>
            </a:r>
            <a:r>
              <a:rPr lang="en-US" altLang="zh-CN" sz="2800" b="1">
                <a:latin typeface="Times New Roman" pitchFamily="18" charset="0"/>
              </a:rPr>
              <a:t>CD</a:t>
            </a:r>
            <a:r>
              <a:rPr lang="zh-CN" altLang="en-US" sz="2800" b="1">
                <a:latin typeface="Times New Roman" pitchFamily="18" charset="0"/>
              </a:rPr>
              <a:t>对称</a:t>
            </a:r>
            <a:endParaRPr lang="en-US" altLang="zh-CN" sz="2800" b="1">
              <a:latin typeface="Times New Roman" pitchFamily="18" charset="0"/>
            </a:endParaRPr>
          </a:p>
        </p:txBody>
      </p:sp>
      <p:sp>
        <p:nvSpPr>
          <p:cNvPr id="91169" name="Rectangle 33"/>
          <p:cNvSpPr>
            <a:spLocks noChangeArrowheads="1"/>
          </p:cNvSpPr>
          <p:nvPr/>
        </p:nvSpPr>
        <p:spPr bwMode="auto">
          <a:xfrm>
            <a:off x="533400" y="4953000"/>
            <a:ext cx="815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buClr>
                <a:schemeClr val="folHlink"/>
              </a:buClr>
              <a:buSzPts val="1700"/>
              <a:buFont typeface="Wingdings" pitchFamily="2" charset="2"/>
              <a:buNone/>
            </a:pPr>
            <a:r>
              <a:rPr lang="en-US" altLang="zh-CN" sz="2800" b="1">
                <a:latin typeface="Times New Roman" pitchFamily="18" charset="0"/>
              </a:rPr>
              <a:t>∴</a:t>
            </a:r>
            <a:r>
              <a:rPr lang="zh-CN" altLang="en-US" sz="2800" b="1">
                <a:latin typeface="Times New Roman" pitchFamily="18" charset="0"/>
              </a:rPr>
              <a:t>当圆沿着直径</a:t>
            </a:r>
            <a:r>
              <a:rPr lang="en-US" altLang="zh-CN" sz="2800" b="1">
                <a:latin typeface="Times New Roman" pitchFamily="18" charset="0"/>
              </a:rPr>
              <a:t>CD</a:t>
            </a:r>
            <a:r>
              <a:rPr lang="zh-CN" altLang="en-US" sz="2800" b="1">
                <a:latin typeface="Times New Roman" pitchFamily="18" charset="0"/>
              </a:rPr>
              <a:t>对折时，点</a:t>
            </a:r>
            <a:r>
              <a:rPr lang="en-US" altLang="zh-CN" sz="2800" b="1">
                <a:latin typeface="Times New Roman" pitchFamily="18" charset="0"/>
              </a:rPr>
              <a:t>A</a:t>
            </a:r>
            <a:r>
              <a:rPr lang="zh-CN" altLang="en-US" sz="2800" b="1">
                <a:latin typeface="Times New Roman" pitchFamily="18" charset="0"/>
              </a:rPr>
              <a:t>与点</a:t>
            </a:r>
            <a:r>
              <a:rPr lang="en-US" altLang="zh-CN" sz="2800" b="1">
                <a:latin typeface="Times New Roman" pitchFamily="18" charset="0"/>
              </a:rPr>
              <a:t>B</a:t>
            </a:r>
            <a:r>
              <a:rPr lang="zh-CN" altLang="en-US" sz="2800" b="1">
                <a:latin typeface="Times New Roman" pitchFamily="18" charset="0"/>
              </a:rPr>
              <a:t>重合</a:t>
            </a:r>
            <a:r>
              <a:rPr lang="en-US" altLang="zh-CN" sz="2800" b="1">
                <a:latin typeface="Times New Roman" pitchFamily="18" charset="0"/>
              </a:rPr>
              <a:t>,</a:t>
            </a:r>
          </a:p>
        </p:txBody>
      </p:sp>
      <p:grpSp>
        <p:nvGrpSpPr>
          <p:cNvPr id="6" name="Group 34"/>
          <p:cNvGrpSpPr>
            <a:grpSpLocks/>
          </p:cNvGrpSpPr>
          <p:nvPr/>
        </p:nvGrpSpPr>
        <p:grpSpPr bwMode="auto">
          <a:xfrm>
            <a:off x="838200" y="5287963"/>
            <a:ext cx="2095500" cy="731837"/>
            <a:chOff x="1776" y="3523"/>
            <a:chExt cx="1320" cy="461"/>
          </a:xfrm>
        </p:grpSpPr>
        <p:sp>
          <p:nvSpPr>
            <p:cNvPr id="13340" name="Text Box 35"/>
            <p:cNvSpPr txBox="1">
              <a:spLocks noChangeArrowheads="1"/>
            </p:cNvSpPr>
            <p:nvPr/>
          </p:nvSpPr>
          <p:spPr bwMode="auto">
            <a:xfrm>
              <a:off x="1776" y="3523"/>
              <a:ext cx="639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3200" b="1">
                  <a:latin typeface="Times New Roman" pitchFamily="18" charset="0"/>
                </a:rPr>
                <a:t>⌒</a:t>
              </a:r>
            </a:p>
          </p:txBody>
        </p:sp>
        <p:sp>
          <p:nvSpPr>
            <p:cNvPr id="13341" name="Text Box 36"/>
            <p:cNvSpPr txBox="1">
              <a:spLocks noChangeArrowheads="1"/>
            </p:cNvSpPr>
            <p:nvPr/>
          </p:nvSpPr>
          <p:spPr bwMode="auto">
            <a:xfrm>
              <a:off x="2256" y="3523"/>
              <a:ext cx="639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3200" b="1">
                  <a:latin typeface="Times New Roman" pitchFamily="18" charset="0"/>
                </a:rPr>
                <a:t>⌒</a:t>
              </a:r>
            </a:p>
          </p:txBody>
        </p:sp>
        <p:sp>
          <p:nvSpPr>
            <p:cNvPr id="13342" name="Text Box 37"/>
            <p:cNvSpPr txBox="1">
              <a:spLocks noChangeArrowheads="1"/>
            </p:cNvSpPr>
            <p:nvPr/>
          </p:nvSpPr>
          <p:spPr bwMode="auto">
            <a:xfrm>
              <a:off x="1776" y="3696"/>
              <a:ext cx="132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2400" b="1">
                  <a:latin typeface="Times New Roman" pitchFamily="18" charset="0"/>
                </a:rPr>
                <a:t>AC</a:t>
              </a:r>
              <a:r>
                <a:rPr lang="zh-CN" altLang="en-US" sz="2400" b="1">
                  <a:latin typeface="Times New Roman" pitchFamily="18" charset="0"/>
                </a:rPr>
                <a:t>和</a:t>
              </a:r>
              <a:r>
                <a:rPr lang="en-US" altLang="zh-CN" sz="2400" b="1">
                  <a:latin typeface="Times New Roman" pitchFamily="18" charset="0"/>
                </a:rPr>
                <a:t>BC</a:t>
              </a:r>
              <a:r>
                <a:rPr lang="zh-CN" altLang="en-US" sz="2400" b="1">
                  <a:latin typeface="Times New Roman" pitchFamily="18" charset="0"/>
                </a:rPr>
                <a:t>重合</a:t>
              </a:r>
              <a:r>
                <a:rPr lang="en-US" altLang="zh-CN" sz="2400" b="1">
                  <a:latin typeface="Times New Roman" pitchFamily="18" charset="0"/>
                </a:rPr>
                <a:t>,</a:t>
              </a:r>
              <a:endParaRPr lang="en-US" altLang="zh-CN" sz="2400">
                <a:latin typeface="Times New Roman" pitchFamily="18" charset="0"/>
              </a:endParaRPr>
            </a:p>
          </p:txBody>
        </p:sp>
      </p:grpSp>
      <p:grpSp>
        <p:nvGrpSpPr>
          <p:cNvPr id="7" name="Group 38"/>
          <p:cNvGrpSpPr>
            <a:grpSpLocks/>
          </p:cNvGrpSpPr>
          <p:nvPr/>
        </p:nvGrpSpPr>
        <p:grpSpPr bwMode="auto">
          <a:xfrm>
            <a:off x="3048000" y="5287963"/>
            <a:ext cx="2095500" cy="731837"/>
            <a:chOff x="1776" y="3523"/>
            <a:chExt cx="1320" cy="461"/>
          </a:xfrm>
        </p:grpSpPr>
        <p:sp>
          <p:nvSpPr>
            <p:cNvPr id="13337" name="Text Box 39"/>
            <p:cNvSpPr txBox="1">
              <a:spLocks noChangeArrowheads="1"/>
            </p:cNvSpPr>
            <p:nvPr/>
          </p:nvSpPr>
          <p:spPr bwMode="auto">
            <a:xfrm>
              <a:off x="1776" y="3523"/>
              <a:ext cx="639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3200" b="1">
                  <a:latin typeface="Times New Roman" pitchFamily="18" charset="0"/>
                </a:rPr>
                <a:t>⌒</a:t>
              </a:r>
            </a:p>
          </p:txBody>
        </p:sp>
        <p:sp>
          <p:nvSpPr>
            <p:cNvPr id="13338" name="Text Box 40"/>
            <p:cNvSpPr txBox="1">
              <a:spLocks noChangeArrowheads="1"/>
            </p:cNvSpPr>
            <p:nvPr/>
          </p:nvSpPr>
          <p:spPr bwMode="auto">
            <a:xfrm>
              <a:off x="2256" y="3523"/>
              <a:ext cx="639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3200" b="1">
                  <a:latin typeface="Times New Roman" pitchFamily="18" charset="0"/>
                </a:rPr>
                <a:t>⌒</a:t>
              </a:r>
            </a:p>
          </p:txBody>
        </p:sp>
        <p:sp>
          <p:nvSpPr>
            <p:cNvPr id="13339" name="Text Box 41"/>
            <p:cNvSpPr txBox="1">
              <a:spLocks noChangeArrowheads="1"/>
            </p:cNvSpPr>
            <p:nvPr/>
          </p:nvSpPr>
          <p:spPr bwMode="auto">
            <a:xfrm>
              <a:off x="1776" y="3696"/>
              <a:ext cx="132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2400" b="1">
                  <a:latin typeface="Times New Roman" pitchFamily="18" charset="0"/>
                </a:rPr>
                <a:t>AD</a:t>
              </a:r>
              <a:r>
                <a:rPr lang="zh-CN" altLang="en-US" sz="2400" b="1">
                  <a:latin typeface="Times New Roman" pitchFamily="18" charset="0"/>
                </a:rPr>
                <a:t>和</a:t>
              </a:r>
              <a:r>
                <a:rPr lang="en-US" altLang="zh-CN" sz="2400" b="1">
                  <a:latin typeface="Times New Roman" pitchFamily="18" charset="0"/>
                </a:rPr>
                <a:t>BD</a:t>
              </a:r>
              <a:r>
                <a:rPr lang="zh-CN" altLang="en-US" sz="2400" b="1">
                  <a:latin typeface="Times New Roman" pitchFamily="18" charset="0"/>
                </a:rPr>
                <a:t>重合</a:t>
              </a:r>
              <a:r>
                <a:rPr lang="en-US" altLang="zh-CN" sz="2400" b="1">
                  <a:latin typeface="Times New Roman" pitchFamily="18" charset="0"/>
                </a:rPr>
                <a:t>.</a:t>
              </a:r>
              <a:endParaRPr lang="en-US" altLang="zh-CN" sz="2400">
                <a:latin typeface="Times New Roman" pitchFamily="18" charset="0"/>
              </a:endParaRPr>
            </a:p>
          </p:txBody>
        </p:sp>
      </p:grpSp>
      <p:grpSp>
        <p:nvGrpSpPr>
          <p:cNvPr id="8" name="Group 42"/>
          <p:cNvGrpSpPr>
            <a:grpSpLocks/>
          </p:cNvGrpSpPr>
          <p:nvPr/>
        </p:nvGrpSpPr>
        <p:grpSpPr bwMode="auto">
          <a:xfrm>
            <a:off x="533400" y="5943600"/>
            <a:ext cx="1752600" cy="685800"/>
            <a:chOff x="4464" y="3120"/>
            <a:chExt cx="1008" cy="432"/>
          </a:xfrm>
        </p:grpSpPr>
        <p:sp>
          <p:nvSpPr>
            <p:cNvPr id="13334" name="Text Box 43"/>
            <p:cNvSpPr txBox="1">
              <a:spLocks noChangeArrowheads="1"/>
            </p:cNvSpPr>
            <p:nvPr/>
          </p:nvSpPr>
          <p:spPr bwMode="auto">
            <a:xfrm>
              <a:off x="4696" y="3120"/>
              <a:ext cx="344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3200" b="1">
                  <a:latin typeface="Times New Roman" pitchFamily="18" charset="0"/>
                </a:rPr>
                <a:t>⌒</a:t>
              </a:r>
            </a:p>
          </p:txBody>
        </p:sp>
        <p:sp>
          <p:nvSpPr>
            <p:cNvPr id="13335" name="Text Box 44"/>
            <p:cNvSpPr txBox="1">
              <a:spLocks noChangeArrowheads="1"/>
            </p:cNvSpPr>
            <p:nvPr/>
          </p:nvSpPr>
          <p:spPr bwMode="auto">
            <a:xfrm>
              <a:off x="5072" y="3120"/>
              <a:ext cx="344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3200" b="1">
                  <a:latin typeface="Times New Roman" pitchFamily="18" charset="0"/>
                </a:rPr>
                <a:t>⌒</a:t>
              </a:r>
            </a:p>
          </p:txBody>
        </p:sp>
        <p:sp>
          <p:nvSpPr>
            <p:cNvPr id="13336" name="Text Box 45"/>
            <p:cNvSpPr txBox="1">
              <a:spLocks noChangeArrowheads="1"/>
            </p:cNvSpPr>
            <p:nvPr/>
          </p:nvSpPr>
          <p:spPr bwMode="auto">
            <a:xfrm>
              <a:off x="4464" y="3264"/>
              <a:ext cx="100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2400" b="1">
                  <a:solidFill>
                    <a:srgbClr val="CC0000"/>
                  </a:solidFill>
                  <a:latin typeface="Times New Roman" pitchFamily="18" charset="0"/>
                </a:rPr>
                <a:t>∴AC =BC,</a:t>
              </a:r>
              <a:endParaRPr lang="en-US" altLang="zh-CN" sz="2400">
                <a:solidFill>
                  <a:srgbClr val="CC0000"/>
                </a:solidFill>
                <a:latin typeface="Times New Roman" pitchFamily="18" charset="0"/>
              </a:endParaRPr>
            </a:p>
          </p:txBody>
        </p:sp>
      </p:grpSp>
      <p:grpSp>
        <p:nvGrpSpPr>
          <p:cNvPr id="9" name="Group 46"/>
          <p:cNvGrpSpPr>
            <a:grpSpLocks/>
          </p:cNvGrpSpPr>
          <p:nvPr/>
        </p:nvGrpSpPr>
        <p:grpSpPr bwMode="auto">
          <a:xfrm>
            <a:off x="1905000" y="5897563"/>
            <a:ext cx="1752600" cy="731837"/>
            <a:chOff x="4464" y="3475"/>
            <a:chExt cx="1008" cy="461"/>
          </a:xfrm>
        </p:grpSpPr>
        <p:sp>
          <p:nvSpPr>
            <p:cNvPr id="13331" name="Text Box 47"/>
            <p:cNvSpPr txBox="1">
              <a:spLocks noChangeArrowheads="1"/>
            </p:cNvSpPr>
            <p:nvPr/>
          </p:nvSpPr>
          <p:spPr bwMode="auto">
            <a:xfrm>
              <a:off x="4696" y="3504"/>
              <a:ext cx="344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3200" b="1">
                  <a:latin typeface="Times New Roman" pitchFamily="18" charset="0"/>
                </a:rPr>
                <a:t>⌒</a:t>
              </a:r>
            </a:p>
          </p:txBody>
        </p:sp>
        <p:sp>
          <p:nvSpPr>
            <p:cNvPr id="13332" name="Text Box 48"/>
            <p:cNvSpPr txBox="1">
              <a:spLocks noChangeArrowheads="1"/>
            </p:cNvSpPr>
            <p:nvPr/>
          </p:nvSpPr>
          <p:spPr bwMode="auto">
            <a:xfrm>
              <a:off x="5080" y="3475"/>
              <a:ext cx="344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3200" b="1">
                  <a:latin typeface="Times New Roman" pitchFamily="18" charset="0"/>
                </a:rPr>
                <a:t>⌒</a:t>
              </a:r>
            </a:p>
          </p:txBody>
        </p:sp>
        <p:sp>
          <p:nvSpPr>
            <p:cNvPr id="13333" name="Text Box 49"/>
            <p:cNvSpPr txBox="1">
              <a:spLocks noChangeArrowheads="1"/>
            </p:cNvSpPr>
            <p:nvPr/>
          </p:nvSpPr>
          <p:spPr bwMode="auto">
            <a:xfrm>
              <a:off x="4464" y="3648"/>
              <a:ext cx="100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400" b="1">
                  <a:solidFill>
                    <a:srgbClr val="CC0000"/>
                  </a:solidFill>
                  <a:latin typeface="Times New Roman" pitchFamily="18" charset="0"/>
                </a:rPr>
                <a:t>　</a:t>
              </a:r>
              <a:r>
                <a:rPr lang="en-US" altLang="zh-CN" sz="2400" b="1">
                  <a:solidFill>
                    <a:srgbClr val="CC0000"/>
                  </a:solidFill>
                  <a:latin typeface="Times New Roman" pitchFamily="18" charset="0"/>
                </a:rPr>
                <a:t>AD =BD.</a:t>
              </a:r>
              <a:endParaRPr lang="en-US" altLang="zh-CN" sz="2400">
                <a:solidFill>
                  <a:srgbClr val="CC0000"/>
                </a:solidFill>
                <a:latin typeface="Times New Roman" pitchFamily="18" charset="0"/>
              </a:endParaRPr>
            </a:p>
          </p:txBody>
        </p:sp>
      </p:grpSp>
      <p:sp>
        <p:nvSpPr>
          <p:cNvPr id="13382" name="Oval 10"/>
          <p:cNvSpPr>
            <a:spLocks noChangeArrowheads="1"/>
          </p:cNvSpPr>
          <p:nvPr/>
        </p:nvSpPr>
        <p:spPr bwMode="auto">
          <a:xfrm>
            <a:off x="6170613" y="669925"/>
            <a:ext cx="2449512" cy="2449513"/>
          </a:xfrm>
          <a:prstGeom prst="ellips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4800">
                <a:solidFill>
                  <a:srgbClr val="FF0000"/>
                </a:solidFill>
                <a:latin typeface="Times New Roman" pitchFamily="18" charset="0"/>
              </a:rPr>
              <a:t>·</a:t>
            </a:r>
          </a:p>
        </p:txBody>
      </p:sp>
      <p:sp>
        <p:nvSpPr>
          <p:cNvPr id="13383" name="Text Box 11"/>
          <p:cNvSpPr txBox="1">
            <a:spLocks noChangeArrowheads="1"/>
          </p:cNvSpPr>
          <p:nvPr/>
        </p:nvSpPr>
        <p:spPr bwMode="auto">
          <a:xfrm>
            <a:off x="7394575" y="1598613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 i="1">
                <a:latin typeface="Times New Roman" pitchFamily="18" charset="0"/>
              </a:rPr>
              <a:t>O</a:t>
            </a:r>
          </a:p>
        </p:txBody>
      </p:sp>
      <p:sp>
        <p:nvSpPr>
          <p:cNvPr id="13384" name="Freeform 12"/>
          <p:cNvSpPr>
            <a:spLocks/>
          </p:cNvSpPr>
          <p:nvPr/>
        </p:nvSpPr>
        <p:spPr bwMode="auto">
          <a:xfrm rot="10800000">
            <a:off x="7394575" y="2563813"/>
            <a:ext cx="144463" cy="142875"/>
          </a:xfrm>
          <a:custGeom>
            <a:avLst/>
            <a:gdLst>
              <a:gd name="T0" fmla="*/ 0 w 91"/>
              <a:gd name="T1" fmla="*/ 0 h 90"/>
              <a:gd name="T2" fmla="*/ 0 w 91"/>
              <a:gd name="T3" fmla="*/ 2147483647 h 90"/>
              <a:gd name="T4" fmla="*/ 2147483647 w 91"/>
              <a:gd name="T5" fmla="*/ 2147483647 h 90"/>
              <a:gd name="T6" fmla="*/ 0 60000 65536"/>
              <a:gd name="T7" fmla="*/ 0 60000 65536"/>
              <a:gd name="T8" fmla="*/ 0 60000 65536"/>
              <a:gd name="T9" fmla="*/ 0 w 91"/>
              <a:gd name="T10" fmla="*/ 0 h 90"/>
              <a:gd name="T11" fmla="*/ 91 w 91"/>
              <a:gd name="T12" fmla="*/ 90 h 9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91" h="90">
                <a:moveTo>
                  <a:pt x="0" y="0"/>
                </a:moveTo>
                <a:lnTo>
                  <a:pt x="0" y="90"/>
                </a:lnTo>
                <a:lnTo>
                  <a:pt x="91" y="90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rot="10800000"/>
          <a:lstStyle/>
          <a:p>
            <a:endParaRPr lang="zh-CN" altLang="en-US">
              <a:latin typeface="Times New Roman" pitchFamily="18" charset="0"/>
            </a:endParaRPr>
          </a:p>
        </p:txBody>
      </p:sp>
      <p:sp>
        <p:nvSpPr>
          <p:cNvPr id="13385" name="Text Box 13"/>
          <p:cNvSpPr txBox="1">
            <a:spLocks noChangeArrowheads="1"/>
          </p:cNvSpPr>
          <p:nvPr/>
        </p:nvSpPr>
        <p:spPr bwMode="auto">
          <a:xfrm>
            <a:off x="6169025" y="2679700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 i="1">
                <a:latin typeface="Times New Roman" pitchFamily="18" charset="0"/>
              </a:rPr>
              <a:t>A</a:t>
            </a:r>
          </a:p>
        </p:txBody>
      </p:sp>
      <p:sp>
        <p:nvSpPr>
          <p:cNvPr id="13386" name="Text Box 14"/>
          <p:cNvSpPr txBox="1">
            <a:spLocks noChangeArrowheads="1"/>
          </p:cNvSpPr>
          <p:nvPr/>
        </p:nvSpPr>
        <p:spPr bwMode="auto">
          <a:xfrm>
            <a:off x="8258175" y="2608263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 i="1">
                <a:latin typeface="Times New Roman" pitchFamily="18" charset="0"/>
              </a:rPr>
              <a:t>B</a:t>
            </a:r>
          </a:p>
        </p:txBody>
      </p:sp>
      <p:sp>
        <p:nvSpPr>
          <p:cNvPr id="13387" name="Text Box 15"/>
          <p:cNvSpPr txBox="1">
            <a:spLocks noChangeArrowheads="1"/>
          </p:cNvSpPr>
          <p:nvPr/>
        </p:nvSpPr>
        <p:spPr bwMode="auto">
          <a:xfrm>
            <a:off x="7104063" y="533400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 i="1">
                <a:latin typeface="Times New Roman" pitchFamily="18" charset="0"/>
              </a:rPr>
              <a:t>C</a:t>
            </a:r>
          </a:p>
        </p:txBody>
      </p:sp>
      <p:sp>
        <p:nvSpPr>
          <p:cNvPr id="13388" name="Text Box 16"/>
          <p:cNvSpPr txBox="1">
            <a:spLocks noChangeArrowheads="1"/>
          </p:cNvSpPr>
          <p:nvPr/>
        </p:nvSpPr>
        <p:spPr bwMode="auto">
          <a:xfrm>
            <a:off x="7178675" y="3119438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 i="1">
                <a:latin typeface="Times New Roman" pitchFamily="18" charset="0"/>
              </a:rPr>
              <a:t>D</a:t>
            </a:r>
          </a:p>
        </p:txBody>
      </p:sp>
      <p:sp>
        <p:nvSpPr>
          <p:cNvPr id="13389" name="Text Box 17"/>
          <p:cNvSpPr txBox="1">
            <a:spLocks noChangeArrowheads="1"/>
          </p:cNvSpPr>
          <p:nvPr/>
        </p:nvSpPr>
        <p:spPr bwMode="auto">
          <a:xfrm>
            <a:off x="7018338" y="2392363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 i="1">
                <a:latin typeface="Times New Roman" pitchFamily="18" charset="0"/>
              </a:rPr>
              <a:t>E</a:t>
            </a:r>
          </a:p>
        </p:txBody>
      </p:sp>
      <p:sp>
        <p:nvSpPr>
          <p:cNvPr id="13390" name="Line 18"/>
          <p:cNvSpPr>
            <a:spLocks noChangeShapeType="1"/>
          </p:cNvSpPr>
          <p:nvPr/>
        </p:nvSpPr>
        <p:spPr bwMode="auto">
          <a:xfrm>
            <a:off x="7392988" y="663575"/>
            <a:ext cx="0" cy="2447925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391" name="Freeform 19"/>
          <p:cNvSpPr>
            <a:spLocks/>
          </p:cNvSpPr>
          <p:nvPr/>
        </p:nvSpPr>
        <p:spPr bwMode="auto">
          <a:xfrm>
            <a:off x="6491288" y="1849438"/>
            <a:ext cx="900112" cy="817562"/>
          </a:xfrm>
          <a:custGeom>
            <a:avLst/>
            <a:gdLst>
              <a:gd name="T0" fmla="*/ 0 w 567"/>
              <a:gd name="T1" fmla="*/ 2147483647 h 515"/>
              <a:gd name="T2" fmla="*/ 2147483647 w 567"/>
              <a:gd name="T3" fmla="*/ 0 h 515"/>
              <a:gd name="T4" fmla="*/ 0 60000 65536"/>
              <a:gd name="T5" fmla="*/ 0 60000 65536"/>
              <a:gd name="T6" fmla="*/ 0 w 567"/>
              <a:gd name="T7" fmla="*/ 0 h 515"/>
              <a:gd name="T8" fmla="*/ 567 w 567"/>
              <a:gd name="T9" fmla="*/ 515 h 51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567" h="515">
                <a:moveTo>
                  <a:pt x="0" y="515"/>
                </a:moveTo>
                <a:lnTo>
                  <a:pt x="567" y="0"/>
                </a:lnTo>
              </a:path>
            </a:pathLst>
          </a:cu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zh-CN" altLang="en-US">
              <a:latin typeface="Times New Roman" pitchFamily="18" charset="0"/>
            </a:endParaRPr>
          </a:p>
        </p:txBody>
      </p:sp>
      <p:sp>
        <p:nvSpPr>
          <p:cNvPr id="13392" name="Freeform 20"/>
          <p:cNvSpPr>
            <a:spLocks/>
          </p:cNvSpPr>
          <p:nvPr/>
        </p:nvSpPr>
        <p:spPr bwMode="auto">
          <a:xfrm>
            <a:off x="7396163" y="1887538"/>
            <a:ext cx="908050" cy="838200"/>
          </a:xfrm>
          <a:custGeom>
            <a:avLst/>
            <a:gdLst>
              <a:gd name="T0" fmla="*/ 0 w 572"/>
              <a:gd name="T1" fmla="*/ 0 h 528"/>
              <a:gd name="T2" fmla="*/ 2147483647 w 572"/>
              <a:gd name="T3" fmla="*/ 2147483647 h 528"/>
              <a:gd name="T4" fmla="*/ 0 60000 65536"/>
              <a:gd name="T5" fmla="*/ 0 60000 65536"/>
              <a:gd name="T6" fmla="*/ 0 w 572"/>
              <a:gd name="T7" fmla="*/ 0 h 528"/>
              <a:gd name="T8" fmla="*/ 572 w 572"/>
              <a:gd name="T9" fmla="*/ 528 h 528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572" h="528">
                <a:moveTo>
                  <a:pt x="0" y="0"/>
                </a:moveTo>
                <a:lnTo>
                  <a:pt x="572" y="528"/>
                </a:lnTo>
              </a:path>
            </a:pathLst>
          </a:cu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zh-CN" altLang="en-US">
              <a:latin typeface="Times New Roman" pitchFamily="18" charset="0"/>
            </a:endParaRPr>
          </a:p>
        </p:txBody>
      </p:sp>
      <p:sp>
        <p:nvSpPr>
          <p:cNvPr id="13393" name="Freeform 21"/>
          <p:cNvSpPr>
            <a:spLocks/>
          </p:cNvSpPr>
          <p:nvPr/>
        </p:nvSpPr>
        <p:spPr bwMode="auto">
          <a:xfrm>
            <a:off x="6481763" y="2716213"/>
            <a:ext cx="1808162" cy="1587"/>
          </a:xfrm>
          <a:custGeom>
            <a:avLst/>
            <a:gdLst>
              <a:gd name="T0" fmla="*/ 0 w 1139"/>
              <a:gd name="T1" fmla="*/ 2147483647 h 1"/>
              <a:gd name="T2" fmla="*/ 2147483647 w 1139"/>
              <a:gd name="T3" fmla="*/ 0 h 1"/>
              <a:gd name="T4" fmla="*/ 0 60000 65536"/>
              <a:gd name="T5" fmla="*/ 0 60000 65536"/>
              <a:gd name="T6" fmla="*/ 0 w 1139"/>
              <a:gd name="T7" fmla="*/ 0 h 1"/>
              <a:gd name="T8" fmla="*/ 1139 w 1139"/>
              <a:gd name="T9" fmla="*/ 1 h 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139" h="1">
                <a:moveTo>
                  <a:pt x="0" y="1"/>
                </a:moveTo>
                <a:lnTo>
                  <a:pt x="1139" y="0"/>
                </a:lnTo>
              </a:path>
            </a:pathLst>
          </a:custGeom>
          <a:noFill/>
          <a:ln w="28575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3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500"/>
                                        <p:tgtEl>
                                          <p:spTgt spid="91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91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91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91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91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91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91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91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91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40" grpId="0" build="p" autoUpdateAnimBg="0"/>
      <p:bldP spid="91162" grpId="0" build="p" autoUpdateAnimBg="0"/>
      <p:bldP spid="91163" grpId="0" build="p" autoUpdateAnimBg="0"/>
      <p:bldP spid="91164" grpId="0" build="p" autoUpdateAnimBg="0"/>
      <p:bldP spid="91165" grpId="0" build="p" autoUpdateAnimBg="0"/>
      <p:bldP spid="91166" grpId="0" build="p" autoUpdateAnimBg="0"/>
      <p:bldP spid="91167" grpId="0" build="p" autoUpdateAnimBg="0"/>
      <p:bldP spid="91168" grpId="0" build="p" autoUpdateAnimBg="0"/>
      <p:bldP spid="91169" grpId="0" build="p" autoUpdateAnimBg="0"/>
      <p:bldP spid="13391" grpId="0" animBg="1"/>
      <p:bldP spid="1339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ext Box 2"/>
          <p:cNvSpPr txBox="1">
            <a:spLocks noChangeArrowheads="1"/>
          </p:cNvSpPr>
          <p:nvPr/>
        </p:nvSpPr>
        <p:spPr bwMode="auto">
          <a:xfrm>
            <a:off x="2268538" y="365125"/>
            <a:ext cx="28956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000" b="1">
                <a:solidFill>
                  <a:srgbClr val="CC0000"/>
                </a:solidFill>
                <a:latin typeface="Times New Roman" pitchFamily="18" charset="0"/>
                <a:ea typeface="黑体" pitchFamily="49" charset="-122"/>
              </a:rPr>
              <a:t>垂径定理</a:t>
            </a:r>
          </a:p>
        </p:txBody>
      </p:sp>
      <p:sp>
        <p:nvSpPr>
          <p:cNvPr id="68611" name="Text Box 3"/>
          <p:cNvSpPr txBox="1">
            <a:spLocks noChangeArrowheads="1"/>
          </p:cNvSpPr>
          <p:nvPr/>
        </p:nvSpPr>
        <p:spPr bwMode="auto">
          <a:xfrm>
            <a:off x="304800" y="1143000"/>
            <a:ext cx="6324600" cy="1477328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 dirty="0">
                <a:latin typeface="Times New Roman" pitchFamily="18" charset="0"/>
                <a:ea typeface="黑体" pitchFamily="49" charset="-122"/>
              </a:rPr>
              <a:t>垂直于弦的直径</a:t>
            </a:r>
            <a:r>
              <a:rPr kumimoji="1" lang="zh-CN" altLang="en-US" sz="3600" b="1" dirty="0" smtClean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平分这条弦，</a:t>
            </a:r>
            <a:endParaRPr kumimoji="1" lang="en-US" altLang="zh-CN" sz="3600" b="1" dirty="0" smtClean="0">
              <a:solidFill>
                <a:srgbClr val="FF0000"/>
              </a:solidFill>
              <a:latin typeface="Times New Roman" pitchFamily="18" charset="0"/>
              <a:ea typeface="黑体" pitchFamily="49" charset="-122"/>
            </a:endParaRPr>
          </a:p>
          <a:p>
            <a:pPr>
              <a:spcBef>
                <a:spcPct val="50000"/>
              </a:spcBef>
            </a:pPr>
            <a:r>
              <a:rPr kumimoji="1" lang="zh-CN" altLang="en-US" sz="3600" b="1" dirty="0" smtClean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并且</a:t>
            </a:r>
            <a:r>
              <a:rPr kumimoji="1" lang="zh-CN" altLang="en-US" sz="3600" b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平分弦所对的两条弧。</a:t>
            </a:r>
          </a:p>
        </p:txBody>
      </p:sp>
      <p:sp>
        <p:nvSpPr>
          <p:cNvPr id="68612" name="Text Box 4"/>
          <p:cNvSpPr txBox="1">
            <a:spLocks noChangeArrowheads="1"/>
          </p:cNvSpPr>
          <p:nvPr/>
        </p:nvSpPr>
        <p:spPr bwMode="auto">
          <a:xfrm>
            <a:off x="5257800" y="3244850"/>
            <a:ext cx="1981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>
                <a:solidFill>
                  <a:srgbClr val="0033CC"/>
                </a:solidFill>
                <a:latin typeface="Times New Roman" pitchFamily="18" charset="0"/>
              </a:rPr>
              <a:t>结论</a:t>
            </a:r>
          </a:p>
        </p:txBody>
      </p:sp>
      <p:sp>
        <p:nvSpPr>
          <p:cNvPr id="68613" name="Text Box 5"/>
          <p:cNvSpPr txBox="1">
            <a:spLocks noChangeArrowheads="1"/>
          </p:cNvSpPr>
          <p:nvPr/>
        </p:nvSpPr>
        <p:spPr bwMode="auto">
          <a:xfrm>
            <a:off x="-228600" y="4191000"/>
            <a:ext cx="3657600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>
                <a:latin typeface="Times New Roman" pitchFamily="18" charset="0"/>
              </a:rPr>
              <a:t>（</a:t>
            </a:r>
            <a:r>
              <a:rPr kumimoji="1" lang="en-US" altLang="zh-CN" sz="3600" b="1">
                <a:latin typeface="Times New Roman" pitchFamily="18" charset="0"/>
              </a:rPr>
              <a:t>1</a:t>
            </a:r>
            <a:r>
              <a:rPr kumimoji="1" lang="zh-CN" altLang="en-US" sz="3600" b="1">
                <a:latin typeface="Times New Roman" pitchFamily="18" charset="0"/>
              </a:rPr>
              <a:t>）过圆心</a:t>
            </a:r>
          </a:p>
          <a:p>
            <a:pPr>
              <a:spcBef>
                <a:spcPct val="50000"/>
              </a:spcBef>
            </a:pPr>
            <a:r>
              <a:rPr kumimoji="1" lang="zh-CN" altLang="en-US" sz="3600" b="1">
                <a:latin typeface="Times New Roman" pitchFamily="18" charset="0"/>
              </a:rPr>
              <a:t>（</a:t>
            </a:r>
            <a:r>
              <a:rPr kumimoji="1" lang="en-US" altLang="zh-CN" sz="3600" b="1">
                <a:latin typeface="Times New Roman" pitchFamily="18" charset="0"/>
              </a:rPr>
              <a:t>2</a:t>
            </a:r>
            <a:r>
              <a:rPr kumimoji="1" lang="zh-CN" altLang="en-US" sz="3600" b="1">
                <a:latin typeface="Times New Roman" pitchFamily="18" charset="0"/>
              </a:rPr>
              <a:t>）垂直于弦</a:t>
            </a:r>
          </a:p>
        </p:txBody>
      </p:sp>
      <p:sp>
        <p:nvSpPr>
          <p:cNvPr id="68614" name="Text Box 6"/>
          <p:cNvSpPr txBox="1">
            <a:spLocks noChangeArrowheads="1"/>
          </p:cNvSpPr>
          <p:nvPr/>
        </p:nvSpPr>
        <p:spPr bwMode="auto">
          <a:xfrm>
            <a:off x="2590800" y="4267200"/>
            <a:ext cx="609600" cy="118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7200">
                <a:solidFill>
                  <a:srgbClr val="FF9900"/>
                </a:solidFill>
                <a:latin typeface="Times New Roman" pitchFamily="18" charset="0"/>
              </a:rPr>
              <a:t>｝</a:t>
            </a:r>
          </a:p>
        </p:txBody>
      </p:sp>
      <p:sp>
        <p:nvSpPr>
          <p:cNvPr id="68615" name="AutoShape 7"/>
          <p:cNvSpPr>
            <a:spLocks noChangeArrowheads="1"/>
          </p:cNvSpPr>
          <p:nvPr/>
        </p:nvSpPr>
        <p:spPr bwMode="auto">
          <a:xfrm>
            <a:off x="3200400" y="4724400"/>
            <a:ext cx="685800" cy="381000"/>
          </a:xfrm>
          <a:prstGeom prst="rightArrow">
            <a:avLst>
              <a:gd name="adj1" fmla="val 50000"/>
              <a:gd name="adj2" fmla="val 65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8617" name="Text Box 9"/>
          <p:cNvSpPr txBox="1">
            <a:spLocks noChangeArrowheads="1"/>
          </p:cNvSpPr>
          <p:nvPr/>
        </p:nvSpPr>
        <p:spPr bwMode="auto">
          <a:xfrm>
            <a:off x="3886200" y="3883025"/>
            <a:ext cx="5562600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>
                <a:latin typeface="Times New Roman" pitchFamily="18" charset="0"/>
              </a:rPr>
              <a:t>（</a:t>
            </a:r>
            <a:r>
              <a:rPr kumimoji="1" lang="en-US" altLang="zh-CN" sz="3600" b="1">
                <a:latin typeface="Times New Roman" pitchFamily="18" charset="0"/>
              </a:rPr>
              <a:t>3</a:t>
            </a:r>
            <a:r>
              <a:rPr kumimoji="1" lang="zh-CN" altLang="en-US" sz="3600" b="1">
                <a:latin typeface="Times New Roman" pitchFamily="18" charset="0"/>
              </a:rPr>
              <a:t>）平分弦</a:t>
            </a:r>
          </a:p>
          <a:p>
            <a:pPr>
              <a:spcBef>
                <a:spcPct val="50000"/>
              </a:spcBef>
            </a:pPr>
            <a:r>
              <a:rPr kumimoji="1" lang="zh-CN" altLang="en-US" sz="3600" b="1">
                <a:latin typeface="Times New Roman" pitchFamily="18" charset="0"/>
              </a:rPr>
              <a:t>（</a:t>
            </a:r>
            <a:r>
              <a:rPr kumimoji="1" lang="en-US" altLang="zh-CN" sz="3600" b="1">
                <a:latin typeface="Times New Roman" pitchFamily="18" charset="0"/>
              </a:rPr>
              <a:t>4</a:t>
            </a:r>
            <a:r>
              <a:rPr kumimoji="1" lang="zh-CN" altLang="en-US" sz="3600" b="1">
                <a:latin typeface="Times New Roman" pitchFamily="18" charset="0"/>
              </a:rPr>
              <a:t>）平分弦所对的优弧</a:t>
            </a:r>
          </a:p>
          <a:p>
            <a:pPr>
              <a:spcBef>
                <a:spcPct val="50000"/>
              </a:spcBef>
            </a:pPr>
            <a:r>
              <a:rPr kumimoji="1" lang="zh-CN" altLang="en-US" sz="3600" b="1">
                <a:latin typeface="Times New Roman" pitchFamily="18" charset="0"/>
              </a:rPr>
              <a:t>（</a:t>
            </a:r>
            <a:r>
              <a:rPr kumimoji="1" lang="en-US" altLang="zh-CN" sz="3600" b="1">
                <a:latin typeface="Times New Roman" pitchFamily="18" charset="0"/>
              </a:rPr>
              <a:t>5</a:t>
            </a:r>
            <a:r>
              <a:rPr kumimoji="1" lang="zh-CN" altLang="en-US" sz="3600" b="1">
                <a:latin typeface="Times New Roman" pitchFamily="18" charset="0"/>
              </a:rPr>
              <a:t>）平分弦所对的劣弧</a:t>
            </a:r>
          </a:p>
        </p:txBody>
      </p:sp>
      <p:sp>
        <p:nvSpPr>
          <p:cNvPr id="14345" name="Text Box 10"/>
          <p:cNvSpPr txBox="1">
            <a:spLocks noChangeArrowheads="1"/>
          </p:cNvSpPr>
          <p:nvPr/>
        </p:nvSpPr>
        <p:spPr bwMode="auto">
          <a:xfrm>
            <a:off x="533400" y="304800"/>
            <a:ext cx="4608513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800" b="1">
                <a:solidFill>
                  <a:srgbClr val="CC3300"/>
                </a:solidFill>
                <a:ea typeface="华康少女文字W5(P)" pitchFamily="82" charset="-122"/>
              </a:rPr>
              <a:t>结论：</a:t>
            </a:r>
          </a:p>
        </p:txBody>
      </p:sp>
      <p:sp>
        <p:nvSpPr>
          <p:cNvPr id="68620" name="Text Box 12"/>
          <p:cNvSpPr txBox="1">
            <a:spLocks noChangeArrowheads="1"/>
          </p:cNvSpPr>
          <p:nvPr/>
        </p:nvSpPr>
        <p:spPr bwMode="auto">
          <a:xfrm>
            <a:off x="1295400" y="3244850"/>
            <a:ext cx="1981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>
                <a:solidFill>
                  <a:srgbClr val="0033CC"/>
                </a:solidFill>
                <a:latin typeface="Times New Roman" pitchFamily="18" charset="0"/>
              </a:rPr>
              <a:t>题设</a:t>
            </a:r>
          </a:p>
        </p:txBody>
      </p:sp>
      <p:grpSp>
        <p:nvGrpSpPr>
          <p:cNvPr id="14347" name="Group 14"/>
          <p:cNvGrpSpPr>
            <a:grpSpLocks/>
          </p:cNvGrpSpPr>
          <p:nvPr/>
        </p:nvGrpSpPr>
        <p:grpSpPr bwMode="auto">
          <a:xfrm>
            <a:off x="6096000" y="609600"/>
            <a:ext cx="2822575" cy="2895600"/>
            <a:chOff x="3840" y="384"/>
            <a:chExt cx="1778" cy="1824"/>
          </a:xfrm>
        </p:grpSpPr>
        <p:pic>
          <p:nvPicPr>
            <p:cNvPr id="14348" name="Picture 11"/>
            <p:cNvPicPr>
              <a:picLocks noChangeAspect="1" noChangeArrowheads="1"/>
            </p:cNvPicPr>
            <p:nvPr/>
          </p:nvPicPr>
          <p:blipFill>
            <a:blip r:embed="rId2" cstate="print"/>
            <a:srcRect b="17647"/>
            <a:stretch>
              <a:fillRect/>
            </a:stretch>
          </p:blipFill>
          <p:spPr bwMode="auto">
            <a:xfrm>
              <a:off x="3840" y="384"/>
              <a:ext cx="1778" cy="18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349" name="Text Box 13"/>
            <p:cNvSpPr txBox="1">
              <a:spLocks noChangeArrowheads="1"/>
            </p:cNvSpPr>
            <p:nvPr/>
          </p:nvSpPr>
          <p:spPr bwMode="auto">
            <a:xfrm>
              <a:off x="4560" y="1607"/>
              <a:ext cx="21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/>
                <a:t>E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8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8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8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8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8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" dur="500"/>
                                        <p:tgtEl>
                                          <p:spTgt spid="68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8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8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2" grpId="0" autoUpdateAnimBg="0"/>
      <p:bldP spid="68613" grpId="0" autoUpdateAnimBg="0"/>
      <p:bldP spid="68614" grpId="0" autoUpdateAnimBg="0"/>
      <p:bldP spid="68615" grpId="0" animBg="1"/>
      <p:bldP spid="68617" grpId="0" autoUpdateAnimBg="0"/>
      <p:bldP spid="68620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ChangeArrowheads="1"/>
          </p:cNvSpPr>
          <p:nvPr/>
        </p:nvSpPr>
        <p:spPr bwMode="auto">
          <a:xfrm>
            <a:off x="533400" y="3352800"/>
            <a:ext cx="5334000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00CC"/>
                </a:solidFill>
                <a:latin typeface="Times New Roman" pitchFamily="18" charset="0"/>
              </a:rPr>
              <a:t> ∵直径</a:t>
            </a:r>
            <a:r>
              <a:rPr lang="en-US" altLang="zh-CN" sz="3600" b="1">
                <a:solidFill>
                  <a:srgbClr val="0000CC"/>
                </a:solidFill>
                <a:latin typeface="Times New Roman" pitchFamily="18" charset="0"/>
              </a:rPr>
              <a:t>CD⊥AB</a:t>
            </a:r>
            <a:r>
              <a:rPr lang="zh-CN" altLang="en-US" sz="3600" b="1">
                <a:solidFill>
                  <a:srgbClr val="0000CC"/>
                </a:solidFill>
                <a:latin typeface="Times New Roman" pitchFamily="18" charset="0"/>
              </a:rPr>
              <a:t>于</a:t>
            </a:r>
            <a:r>
              <a:rPr lang="en-US" altLang="zh-CN" sz="3600" b="1">
                <a:solidFill>
                  <a:srgbClr val="0000CC"/>
                </a:solidFill>
                <a:latin typeface="Times New Roman" pitchFamily="18" charset="0"/>
              </a:rPr>
              <a:t>E</a:t>
            </a:r>
          </a:p>
          <a:p>
            <a:pPr>
              <a:spcBef>
                <a:spcPct val="50000"/>
              </a:spcBef>
            </a:pPr>
            <a:endParaRPr lang="en-US" altLang="zh-CN" sz="3600" b="1">
              <a:solidFill>
                <a:srgbClr val="0000CC"/>
              </a:solidFill>
              <a:latin typeface="Times New Roman" pitchFamily="18" charset="0"/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895600" y="4572000"/>
            <a:ext cx="2138363" cy="579438"/>
            <a:chOff x="1488" y="3110"/>
            <a:chExt cx="1347" cy="365"/>
          </a:xfrm>
        </p:grpSpPr>
        <p:sp>
          <p:nvSpPr>
            <p:cNvPr id="15376" name="Arc 4"/>
            <p:cNvSpPr>
              <a:spLocks/>
            </p:cNvSpPr>
            <p:nvPr/>
          </p:nvSpPr>
          <p:spPr bwMode="auto">
            <a:xfrm rot="-2378552">
              <a:off x="1673" y="3139"/>
              <a:ext cx="118" cy="11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latin typeface="Times New Roman" pitchFamily="18" charset="0"/>
              </a:endParaRPr>
            </a:p>
          </p:txBody>
        </p:sp>
        <p:sp>
          <p:nvSpPr>
            <p:cNvPr id="15377" name="Arc 5"/>
            <p:cNvSpPr>
              <a:spLocks/>
            </p:cNvSpPr>
            <p:nvPr/>
          </p:nvSpPr>
          <p:spPr bwMode="auto">
            <a:xfrm rot="-2378552">
              <a:off x="2172" y="3113"/>
              <a:ext cx="118" cy="11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latin typeface="Times New Roman" pitchFamily="18" charset="0"/>
              </a:endParaRPr>
            </a:p>
          </p:txBody>
        </p:sp>
        <p:sp>
          <p:nvSpPr>
            <p:cNvPr id="15378" name="Text Box 6"/>
            <p:cNvSpPr txBox="1">
              <a:spLocks noChangeArrowheads="1"/>
            </p:cNvSpPr>
            <p:nvPr/>
          </p:nvSpPr>
          <p:spPr bwMode="auto">
            <a:xfrm>
              <a:off x="1488" y="3110"/>
              <a:ext cx="1347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solidFill>
                    <a:srgbClr val="FF0000"/>
                  </a:solidFill>
                  <a:latin typeface="Times New Roman" pitchFamily="18" charset="0"/>
                </a:rPr>
                <a:t>AC=BC</a:t>
              </a:r>
              <a:r>
                <a:rPr lang="zh-CN" altLang="en-US" sz="3200">
                  <a:solidFill>
                    <a:srgbClr val="FF0000"/>
                  </a:solidFill>
                  <a:latin typeface="Times New Roman" pitchFamily="18" charset="0"/>
                </a:rPr>
                <a:t>，</a:t>
              </a:r>
            </a:p>
          </p:txBody>
        </p:sp>
      </p:grpSp>
      <p:grpSp>
        <p:nvGrpSpPr>
          <p:cNvPr id="3" name="Group 7"/>
          <p:cNvGrpSpPr>
            <a:grpSpLocks/>
          </p:cNvGrpSpPr>
          <p:nvPr/>
        </p:nvGrpSpPr>
        <p:grpSpPr bwMode="auto">
          <a:xfrm>
            <a:off x="4724400" y="4572000"/>
            <a:ext cx="1828800" cy="579438"/>
            <a:chOff x="1819" y="3337"/>
            <a:chExt cx="1152" cy="365"/>
          </a:xfrm>
        </p:grpSpPr>
        <p:sp>
          <p:nvSpPr>
            <p:cNvPr id="15373" name="Text Box 8"/>
            <p:cNvSpPr txBox="1">
              <a:spLocks noChangeArrowheads="1"/>
            </p:cNvSpPr>
            <p:nvPr/>
          </p:nvSpPr>
          <p:spPr bwMode="auto">
            <a:xfrm>
              <a:off x="1819" y="3337"/>
              <a:ext cx="1152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solidFill>
                    <a:srgbClr val="FF0000"/>
                  </a:solidFill>
                  <a:latin typeface="Times New Roman" pitchFamily="18" charset="0"/>
                </a:rPr>
                <a:t>AD=BD</a:t>
              </a:r>
            </a:p>
          </p:txBody>
        </p:sp>
        <p:sp>
          <p:nvSpPr>
            <p:cNvPr id="15374" name="Arc 9"/>
            <p:cNvSpPr>
              <a:spLocks/>
            </p:cNvSpPr>
            <p:nvPr/>
          </p:nvSpPr>
          <p:spPr bwMode="auto">
            <a:xfrm rot="-2378552">
              <a:off x="1991" y="3365"/>
              <a:ext cx="118" cy="11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latin typeface="Times New Roman" pitchFamily="18" charset="0"/>
              </a:endParaRPr>
            </a:p>
          </p:txBody>
        </p:sp>
        <p:sp>
          <p:nvSpPr>
            <p:cNvPr id="15375" name="Arc 10"/>
            <p:cNvSpPr>
              <a:spLocks/>
            </p:cNvSpPr>
            <p:nvPr/>
          </p:nvSpPr>
          <p:spPr bwMode="auto">
            <a:xfrm rot="-2378552">
              <a:off x="2517" y="3339"/>
              <a:ext cx="118" cy="11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latin typeface="Times New Roman" pitchFamily="18" charset="0"/>
              </a:endParaRPr>
            </a:p>
          </p:txBody>
        </p:sp>
      </p:grpSp>
      <p:sp>
        <p:nvSpPr>
          <p:cNvPr id="69643" name="Rectangle 11"/>
          <p:cNvSpPr>
            <a:spLocks noChangeArrowheads="1"/>
          </p:cNvSpPr>
          <p:nvPr/>
        </p:nvSpPr>
        <p:spPr bwMode="auto">
          <a:xfrm>
            <a:off x="685800" y="4495800"/>
            <a:ext cx="5334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3600" b="1">
                <a:solidFill>
                  <a:srgbClr val="FF0000"/>
                </a:solidFill>
                <a:latin typeface="Times New Roman" pitchFamily="18" charset="0"/>
              </a:rPr>
              <a:t>∴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AE=BE</a:t>
            </a: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</a:rPr>
              <a:t>，</a:t>
            </a:r>
          </a:p>
        </p:txBody>
      </p:sp>
      <p:sp>
        <p:nvSpPr>
          <p:cNvPr id="69644" name="Text Box 12"/>
          <p:cNvSpPr txBox="1">
            <a:spLocks noChangeArrowheads="1"/>
          </p:cNvSpPr>
          <p:nvPr/>
        </p:nvSpPr>
        <p:spPr bwMode="auto">
          <a:xfrm>
            <a:off x="762000" y="228600"/>
            <a:ext cx="3810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CC0000"/>
                </a:solidFill>
                <a:latin typeface="Times New Roman" pitchFamily="18" charset="0"/>
                <a:ea typeface="黑体" pitchFamily="49" charset="-122"/>
              </a:rPr>
              <a:t>垂径定理</a:t>
            </a:r>
          </a:p>
        </p:txBody>
      </p:sp>
      <p:sp>
        <p:nvSpPr>
          <p:cNvPr id="69645" name="Text Box 13"/>
          <p:cNvSpPr txBox="1">
            <a:spLocks noChangeArrowheads="1"/>
          </p:cNvSpPr>
          <p:nvPr/>
        </p:nvSpPr>
        <p:spPr bwMode="auto">
          <a:xfrm>
            <a:off x="152400" y="1019175"/>
            <a:ext cx="87630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latin typeface="Times New Roman" pitchFamily="18" charset="0"/>
                <a:ea typeface="黑体" pitchFamily="49" charset="-122"/>
              </a:rPr>
              <a:t>垂直于弦的直径，平分弦并且平分弦所对的两条弧。</a:t>
            </a:r>
          </a:p>
        </p:txBody>
      </p:sp>
      <p:grpSp>
        <p:nvGrpSpPr>
          <p:cNvPr id="15369" name="Group 48"/>
          <p:cNvGrpSpPr>
            <a:grpSpLocks/>
          </p:cNvGrpSpPr>
          <p:nvPr/>
        </p:nvGrpSpPr>
        <p:grpSpPr bwMode="auto">
          <a:xfrm>
            <a:off x="5562600" y="1447800"/>
            <a:ext cx="2822575" cy="2895600"/>
            <a:chOff x="3840" y="384"/>
            <a:chExt cx="1778" cy="1824"/>
          </a:xfrm>
        </p:grpSpPr>
        <p:pic>
          <p:nvPicPr>
            <p:cNvPr id="15371" name="Picture 49"/>
            <p:cNvPicPr>
              <a:picLocks noChangeAspect="1" noChangeArrowheads="1"/>
            </p:cNvPicPr>
            <p:nvPr/>
          </p:nvPicPr>
          <p:blipFill>
            <a:blip r:embed="rId2" cstate="print"/>
            <a:srcRect b="17647"/>
            <a:stretch>
              <a:fillRect/>
            </a:stretch>
          </p:blipFill>
          <p:spPr bwMode="auto">
            <a:xfrm>
              <a:off x="3840" y="384"/>
              <a:ext cx="1778" cy="18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372" name="Text Box 50"/>
            <p:cNvSpPr txBox="1">
              <a:spLocks noChangeArrowheads="1"/>
            </p:cNvSpPr>
            <p:nvPr/>
          </p:nvSpPr>
          <p:spPr bwMode="auto">
            <a:xfrm>
              <a:off x="4560" y="1607"/>
              <a:ext cx="20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>
                  <a:latin typeface="Times New Roman" pitchFamily="18" charset="0"/>
                </a:rPr>
                <a:t>E</a:t>
              </a:r>
            </a:p>
          </p:txBody>
        </p:sp>
      </p:grpSp>
      <p:sp>
        <p:nvSpPr>
          <p:cNvPr id="69690" name="Text Box 58"/>
          <p:cNvSpPr txBox="1">
            <a:spLocks noChangeArrowheads="1"/>
          </p:cNvSpPr>
          <p:nvPr/>
        </p:nvSpPr>
        <p:spPr bwMode="auto">
          <a:xfrm>
            <a:off x="685800" y="2620963"/>
            <a:ext cx="4191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>
                <a:latin typeface="Times New Roman" pitchFamily="18" charset="0"/>
              </a:rPr>
              <a:t>几何语言表述：</a:t>
            </a:r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9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9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69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4" grpId="0"/>
      <p:bldP spid="69643" grpId="0"/>
      <p:bldP spid="69645" grpId="0"/>
      <p:bldP spid="6969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ChangeArrowheads="1"/>
          </p:cNvSpPr>
          <p:nvPr/>
        </p:nvSpPr>
        <p:spPr bwMode="auto">
          <a:xfrm>
            <a:off x="228600" y="3613150"/>
            <a:ext cx="5334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00CC"/>
                </a:solidFill>
                <a:latin typeface="Times New Roman" pitchFamily="18" charset="0"/>
              </a:rPr>
              <a:t>    </a:t>
            </a:r>
            <a:r>
              <a:rPr lang="zh-CN" altLang="en-US" sz="3200" b="1">
                <a:latin typeface="Times New Roman" pitchFamily="18" charset="0"/>
              </a:rPr>
              <a:t>∵</a:t>
            </a:r>
            <a:r>
              <a:rPr lang="en-US" altLang="zh-CN" sz="3200" b="1">
                <a:latin typeface="Times New Roman" pitchFamily="18" charset="0"/>
              </a:rPr>
              <a:t>CD</a:t>
            </a:r>
            <a:r>
              <a:rPr lang="zh-CN" altLang="en-US" sz="3200" b="1">
                <a:latin typeface="Times New Roman" pitchFamily="18" charset="0"/>
              </a:rPr>
              <a:t>是直径</a:t>
            </a:r>
            <a:endParaRPr lang="en-US" altLang="zh-CN" sz="3200" b="1">
              <a:latin typeface="Times New Roman" pitchFamily="18" charset="0"/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881438" y="5029200"/>
            <a:ext cx="2138362" cy="579438"/>
            <a:chOff x="1488" y="3110"/>
            <a:chExt cx="1347" cy="365"/>
          </a:xfrm>
        </p:grpSpPr>
        <p:sp>
          <p:nvSpPr>
            <p:cNvPr id="16400" name="Arc 4"/>
            <p:cNvSpPr>
              <a:spLocks/>
            </p:cNvSpPr>
            <p:nvPr/>
          </p:nvSpPr>
          <p:spPr bwMode="auto">
            <a:xfrm rot="-2378552">
              <a:off x="1673" y="3139"/>
              <a:ext cx="118" cy="11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latin typeface="Times New Roman" pitchFamily="18" charset="0"/>
              </a:endParaRPr>
            </a:p>
          </p:txBody>
        </p:sp>
        <p:sp>
          <p:nvSpPr>
            <p:cNvPr id="16401" name="Arc 5"/>
            <p:cNvSpPr>
              <a:spLocks/>
            </p:cNvSpPr>
            <p:nvPr/>
          </p:nvSpPr>
          <p:spPr bwMode="auto">
            <a:xfrm rot="-2378552">
              <a:off x="2172" y="3113"/>
              <a:ext cx="118" cy="11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latin typeface="Times New Roman" pitchFamily="18" charset="0"/>
              </a:endParaRPr>
            </a:p>
          </p:txBody>
        </p:sp>
        <p:sp>
          <p:nvSpPr>
            <p:cNvPr id="16402" name="Text Box 6"/>
            <p:cNvSpPr txBox="1">
              <a:spLocks noChangeArrowheads="1"/>
            </p:cNvSpPr>
            <p:nvPr/>
          </p:nvSpPr>
          <p:spPr bwMode="auto">
            <a:xfrm>
              <a:off x="1488" y="3110"/>
              <a:ext cx="1347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solidFill>
                    <a:srgbClr val="FF0000"/>
                  </a:solidFill>
                  <a:latin typeface="Times New Roman" pitchFamily="18" charset="0"/>
                </a:rPr>
                <a:t>AC=BC</a:t>
              </a:r>
              <a:r>
                <a:rPr lang="zh-CN" altLang="en-US" sz="3200">
                  <a:solidFill>
                    <a:srgbClr val="FF0000"/>
                  </a:solidFill>
                  <a:latin typeface="Times New Roman" pitchFamily="18" charset="0"/>
                </a:rPr>
                <a:t>，</a:t>
              </a:r>
            </a:p>
          </p:txBody>
        </p:sp>
      </p:grpSp>
      <p:grpSp>
        <p:nvGrpSpPr>
          <p:cNvPr id="3" name="Group 7"/>
          <p:cNvGrpSpPr>
            <a:grpSpLocks/>
          </p:cNvGrpSpPr>
          <p:nvPr/>
        </p:nvGrpSpPr>
        <p:grpSpPr bwMode="auto">
          <a:xfrm>
            <a:off x="5562600" y="5029200"/>
            <a:ext cx="1828800" cy="579438"/>
            <a:chOff x="1819" y="3337"/>
            <a:chExt cx="1152" cy="365"/>
          </a:xfrm>
        </p:grpSpPr>
        <p:sp>
          <p:nvSpPr>
            <p:cNvPr id="16397" name="Text Box 8"/>
            <p:cNvSpPr txBox="1">
              <a:spLocks noChangeArrowheads="1"/>
            </p:cNvSpPr>
            <p:nvPr/>
          </p:nvSpPr>
          <p:spPr bwMode="auto">
            <a:xfrm>
              <a:off x="1819" y="3337"/>
              <a:ext cx="1152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solidFill>
                    <a:srgbClr val="FF0000"/>
                  </a:solidFill>
                  <a:latin typeface="Times New Roman" pitchFamily="18" charset="0"/>
                </a:rPr>
                <a:t>AD=BD</a:t>
              </a:r>
            </a:p>
          </p:txBody>
        </p:sp>
        <p:sp>
          <p:nvSpPr>
            <p:cNvPr id="16398" name="Arc 9"/>
            <p:cNvSpPr>
              <a:spLocks/>
            </p:cNvSpPr>
            <p:nvPr/>
          </p:nvSpPr>
          <p:spPr bwMode="auto">
            <a:xfrm rot="-2378552">
              <a:off x="1991" y="3365"/>
              <a:ext cx="118" cy="11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latin typeface="Times New Roman" pitchFamily="18" charset="0"/>
              </a:endParaRPr>
            </a:p>
          </p:txBody>
        </p:sp>
        <p:sp>
          <p:nvSpPr>
            <p:cNvPr id="16399" name="Arc 10"/>
            <p:cNvSpPr>
              <a:spLocks/>
            </p:cNvSpPr>
            <p:nvPr/>
          </p:nvSpPr>
          <p:spPr bwMode="auto">
            <a:xfrm rot="-2378552">
              <a:off x="2517" y="3339"/>
              <a:ext cx="118" cy="11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latin typeface="Times New Roman" pitchFamily="18" charset="0"/>
              </a:endParaRPr>
            </a:p>
          </p:txBody>
        </p:sp>
      </p:grpSp>
      <p:sp>
        <p:nvSpPr>
          <p:cNvPr id="76811" name="Rectangle 11"/>
          <p:cNvSpPr>
            <a:spLocks noChangeArrowheads="1"/>
          </p:cNvSpPr>
          <p:nvPr/>
        </p:nvSpPr>
        <p:spPr bwMode="auto">
          <a:xfrm>
            <a:off x="685800" y="5029200"/>
            <a:ext cx="5334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3200" b="1">
                <a:solidFill>
                  <a:srgbClr val="FF0000"/>
                </a:solidFill>
                <a:latin typeface="Times New Roman" pitchFamily="18" charset="0"/>
              </a:rPr>
              <a:t>∴ </a:t>
            </a:r>
            <a:r>
              <a:rPr lang="en-US" altLang="zh-CN" sz="3200" b="1">
                <a:solidFill>
                  <a:srgbClr val="CC0000"/>
                </a:solidFill>
                <a:latin typeface="Times New Roman" pitchFamily="18" charset="0"/>
              </a:rPr>
              <a:t>CD⊥AB</a:t>
            </a:r>
            <a:r>
              <a:rPr lang="zh-CN" altLang="en-US" sz="3200" b="1">
                <a:solidFill>
                  <a:srgbClr val="CC0000"/>
                </a:solidFill>
                <a:latin typeface="Times New Roman" pitchFamily="18" charset="0"/>
              </a:rPr>
              <a:t>于</a:t>
            </a:r>
            <a:r>
              <a:rPr lang="en-US" altLang="zh-CN" sz="3200" b="1">
                <a:solidFill>
                  <a:srgbClr val="CC0000"/>
                </a:solidFill>
                <a:latin typeface="Times New Roman" pitchFamily="18" charset="0"/>
              </a:rPr>
              <a:t>E</a:t>
            </a:r>
          </a:p>
        </p:txBody>
      </p:sp>
      <p:sp>
        <p:nvSpPr>
          <p:cNvPr id="76813" name="Text Box 13"/>
          <p:cNvSpPr txBox="1">
            <a:spLocks noChangeArrowheads="1"/>
          </p:cNvSpPr>
          <p:nvPr/>
        </p:nvSpPr>
        <p:spPr bwMode="auto">
          <a:xfrm>
            <a:off x="76200" y="914400"/>
            <a:ext cx="8915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itchFamily="18" charset="0"/>
                <a:ea typeface="黑体" pitchFamily="49" charset="-122"/>
              </a:rPr>
              <a:t>      平分弦（不是直径）的直径垂直于弦，并且平分弦所对的两条弧。</a:t>
            </a:r>
          </a:p>
        </p:txBody>
      </p:sp>
      <p:sp>
        <p:nvSpPr>
          <p:cNvPr id="76814" name="Text Box 14"/>
          <p:cNvSpPr txBox="1">
            <a:spLocks noChangeArrowheads="1"/>
          </p:cNvSpPr>
          <p:nvPr/>
        </p:nvSpPr>
        <p:spPr bwMode="auto">
          <a:xfrm>
            <a:off x="304800" y="4343400"/>
            <a:ext cx="3959225" cy="5794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200" b="1" dirty="0" smtClean="0">
                <a:latin typeface="Times New Roman" pitchFamily="18" charset="0"/>
              </a:rPr>
              <a:t>        且</a:t>
            </a:r>
            <a:r>
              <a:rPr lang="en-US" altLang="zh-CN" sz="3200" b="1" dirty="0" smtClean="0">
                <a:latin typeface="Times New Roman" pitchFamily="18" charset="0"/>
              </a:rPr>
              <a:t>AE=BE</a:t>
            </a:r>
            <a:endParaRPr lang="en-US" altLang="zh-CN" sz="3200" b="1" dirty="0">
              <a:latin typeface="Times New Roman" pitchFamily="18" charset="0"/>
            </a:endParaRPr>
          </a:p>
        </p:txBody>
      </p:sp>
      <p:grpSp>
        <p:nvGrpSpPr>
          <p:cNvPr id="16392" name="Group 15"/>
          <p:cNvGrpSpPr>
            <a:grpSpLocks/>
          </p:cNvGrpSpPr>
          <p:nvPr/>
        </p:nvGrpSpPr>
        <p:grpSpPr bwMode="auto">
          <a:xfrm>
            <a:off x="4953000" y="1371600"/>
            <a:ext cx="2822575" cy="2895600"/>
            <a:chOff x="3840" y="384"/>
            <a:chExt cx="1778" cy="1824"/>
          </a:xfrm>
        </p:grpSpPr>
        <p:pic>
          <p:nvPicPr>
            <p:cNvPr id="16395" name="Picture 16"/>
            <p:cNvPicPr>
              <a:picLocks noChangeAspect="1" noChangeArrowheads="1"/>
            </p:cNvPicPr>
            <p:nvPr/>
          </p:nvPicPr>
          <p:blipFill>
            <a:blip r:embed="rId2" cstate="print"/>
            <a:srcRect b="17647"/>
            <a:stretch>
              <a:fillRect/>
            </a:stretch>
          </p:blipFill>
          <p:spPr bwMode="auto">
            <a:xfrm>
              <a:off x="3840" y="384"/>
              <a:ext cx="1778" cy="18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396" name="Text Box 17"/>
            <p:cNvSpPr txBox="1">
              <a:spLocks noChangeArrowheads="1"/>
            </p:cNvSpPr>
            <p:nvPr/>
          </p:nvSpPr>
          <p:spPr bwMode="auto">
            <a:xfrm>
              <a:off x="4560" y="1607"/>
              <a:ext cx="20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>
                  <a:latin typeface="Times New Roman" pitchFamily="18" charset="0"/>
                </a:rPr>
                <a:t>E</a:t>
              </a:r>
            </a:p>
          </p:txBody>
        </p:sp>
      </p:grpSp>
      <p:sp>
        <p:nvSpPr>
          <p:cNvPr id="76818" name="Text Box 18"/>
          <p:cNvSpPr txBox="1">
            <a:spLocks noChangeArrowheads="1"/>
          </p:cNvSpPr>
          <p:nvPr/>
        </p:nvSpPr>
        <p:spPr bwMode="auto">
          <a:xfrm>
            <a:off x="762000" y="2362200"/>
            <a:ext cx="3733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>
                <a:latin typeface="Times New Roman" pitchFamily="18" charset="0"/>
                <a:ea typeface="黑体" pitchFamily="49" charset="-122"/>
              </a:rPr>
              <a:t>几何语言表述：</a:t>
            </a:r>
          </a:p>
        </p:txBody>
      </p:sp>
      <p:sp>
        <p:nvSpPr>
          <p:cNvPr id="21" name="Text Box 12"/>
          <p:cNvSpPr txBox="1">
            <a:spLocks noChangeArrowheads="1"/>
          </p:cNvSpPr>
          <p:nvPr/>
        </p:nvSpPr>
        <p:spPr bwMode="auto">
          <a:xfrm>
            <a:off x="609600" y="228600"/>
            <a:ext cx="387798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600" b="1" dirty="0">
                <a:solidFill>
                  <a:srgbClr val="CC0000"/>
                </a:solidFill>
                <a:latin typeface="Times New Roman" pitchFamily="18" charset="0"/>
                <a:ea typeface="华文新魏" pitchFamily="2" charset="-122"/>
              </a:rPr>
              <a:t>垂径定理的</a:t>
            </a:r>
            <a:r>
              <a:rPr lang="zh-CN" altLang="en-US" sz="3600" b="1" dirty="0" smtClean="0">
                <a:solidFill>
                  <a:srgbClr val="CC0000"/>
                </a:solidFill>
                <a:latin typeface="Times New Roman" pitchFamily="18" charset="0"/>
                <a:ea typeface="华文新魏" pitchFamily="2" charset="-122"/>
              </a:rPr>
              <a:t>推论：</a:t>
            </a:r>
            <a:endParaRPr lang="zh-CN" altLang="en-US" sz="3600" b="1" dirty="0">
              <a:solidFill>
                <a:srgbClr val="CC0000"/>
              </a:solidFill>
              <a:latin typeface="Times New Roman" pitchFamily="18" charset="0"/>
              <a:ea typeface="华文新魏" pitchFamily="2" charset="-122"/>
            </a:endParaRPr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6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6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76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68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68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6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76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2" grpId="0"/>
      <p:bldP spid="76811" grpId="0"/>
      <p:bldP spid="76813" grpId="0"/>
      <p:bldP spid="76814" grpId="0"/>
      <p:bldP spid="76818" grpId="0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381000" y="5257800"/>
            <a:ext cx="7467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1" lang="zh-CN" altLang="en-US" sz="3200" b="1">
                <a:latin typeface="Times New Roman" pitchFamily="18" charset="0"/>
              </a:rPr>
              <a:t>你可以写出相应的命题吗</a:t>
            </a:r>
            <a:r>
              <a:rPr kumimoji="1" lang="en-US" altLang="zh-CN" sz="3200" b="1">
                <a:latin typeface="Times New Roman" pitchFamily="18" charset="0"/>
              </a:rPr>
              <a:t>?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5543550" cy="846138"/>
          </a:xfrm>
        </p:spPr>
        <p:txBody>
          <a:bodyPr/>
          <a:lstStyle/>
          <a:p>
            <a:pPr eaLnBrk="1" hangingPunct="1"/>
            <a:r>
              <a:rPr lang="zh-CN" altLang="en-US" b="1" smtClean="0">
                <a:solidFill>
                  <a:srgbClr val="CC0000"/>
                </a:solidFill>
                <a:latin typeface="华文行楷" pitchFamily="2" charset="-122"/>
                <a:ea typeface="华康少女文字W5(P)" pitchFamily="82" charset="-122"/>
              </a:rPr>
              <a:t>垂径定理的推论</a:t>
            </a:r>
            <a:endParaRPr lang="zh-CN" altLang="en-US" b="1" smtClean="0">
              <a:solidFill>
                <a:srgbClr val="CC0000"/>
              </a:solidFill>
              <a:latin typeface="隶书" pitchFamily="49" charset="-122"/>
              <a:ea typeface="华康少女文字W5(P)" pitchFamily="82" charset="-122"/>
            </a:endParaRPr>
          </a:p>
        </p:txBody>
      </p:sp>
      <p:sp>
        <p:nvSpPr>
          <p:cNvPr id="92164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304800" y="1295400"/>
            <a:ext cx="8534400" cy="685800"/>
          </a:xfrm>
        </p:spPr>
        <p:txBody>
          <a:bodyPr/>
          <a:lstStyle/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b="1" smtClean="0">
                <a:latin typeface="Times New Roman" pitchFamily="18" charset="0"/>
              </a:rPr>
              <a:t>如图，在下列五个条件中</a:t>
            </a:r>
            <a:r>
              <a:rPr lang="en-US" altLang="zh-CN" b="1" smtClean="0">
                <a:latin typeface="Times New Roman" pitchFamily="18" charset="0"/>
              </a:rPr>
              <a:t>:</a:t>
            </a:r>
          </a:p>
        </p:txBody>
      </p:sp>
      <p:sp>
        <p:nvSpPr>
          <p:cNvPr id="92165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4419600"/>
            <a:ext cx="9525000" cy="533400"/>
          </a:xfrm>
        </p:spPr>
        <p:txBody>
          <a:bodyPr/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3200" b="1" smtClean="0">
                <a:solidFill>
                  <a:schemeClr val="accent2"/>
                </a:solidFill>
                <a:latin typeface="Times New Roman" pitchFamily="18" charset="0"/>
              </a:rPr>
              <a:t>只要具备其中两个条件，就可推出其余三个结论。</a:t>
            </a:r>
          </a:p>
        </p:txBody>
      </p:sp>
      <p:sp>
        <p:nvSpPr>
          <p:cNvPr id="92185" name="Text Box 25"/>
          <p:cNvSpPr txBox="1">
            <a:spLocks noChangeArrowheads="1"/>
          </p:cNvSpPr>
          <p:nvPr/>
        </p:nvSpPr>
        <p:spPr bwMode="auto">
          <a:xfrm>
            <a:off x="304800" y="2057400"/>
            <a:ext cx="4267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buClr>
                <a:schemeClr val="folHlink"/>
              </a:buClr>
              <a:buSzPts val="1700"/>
              <a:buFont typeface="Wingdings" pitchFamily="2" charset="2"/>
              <a:buNone/>
            </a:pPr>
            <a:r>
              <a:rPr lang="en-US" altLang="zh-CN" sz="3200" b="1">
                <a:latin typeface="Times New Roman" pitchFamily="18" charset="0"/>
              </a:rPr>
              <a:t>① CD</a:t>
            </a:r>
            <a:r>
              <a:rPr lang="zh-CN" altLang="en-US" sz="3200" b="1">
                <a:latin typeface="Times New Roman" pitchFamily="18" charset="0"/>
              </a:rPr>
              <a:t>是直径，</a:t>
            </a:r>
          </a:p>
        </p:txBody>
      </p:sp>
      <p:sp>
        <p:nvSpPr>
          <p:cNvPr id="92186" name="Text Box 26"/>
          <p:cNvSpPr txBox="1">
            <a:spLocks noChangeArrowheads="1"/>
          </p:cNvSpPr>
          <p:nvPr/>
        </p:nvSpPr>
        <p:spPr bwMode="auto">
          <a:xfrm>
            <a:off x="304800" y="2819400"/>
            <a:ext cx="4267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3200" b="1">
                <a:latin typeface="Times New Roman" pitchFamily="18" charset="0"/>
              </a:rPr>
              <a:t>③ AE=BE</a:t>
            </a:r>
            <a:r>
              <a:rPr lang="zh-CN" altLang="en-US" sz="3200" b="1">
                <a:latin typeface="Times New Roman" pitchFamily="18" charset="0"/>
              </a:rPr>
              <a:t>，</a:t>
            </a:r>
          </a:p>
        </p:txBody>
      </p:sp>
      <p:sp>
        <p:nvSpPr>
          <p:cNvPr id="92187" name="Text Box 27"/>
          <p:cNvSpPr txBox="1">
            <a:spLocks noChangeArrowheads="1"/>
          </p:cNvSpPr>
          <p:nvPr/>
        </p:nvSpPr>
        <p:spPr bwMode="auto">
          <a:xfrm>
            <a:off x="3124200" y="2057400"/>
            <a:ext cx="32004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3200" b="1">
                <a:latin typeface="Times New Roman" pitchFamily="18" charset="0"/>
              </a:rPr>
              <a:t>② CD⊥AB</a:t>
            </a:r>
            <a:r>
              <a:rPr lang="zh-CN" altLang="en-US" sz="3200" b="1">
                <a:latin typeface="Times New Roman" pitchFamily="18" charset="0"/>
              </a:rPr>
              <a:t>，</a:t>
            </a:r>
          </a:p>
        </p:txBody>
      </p:sp>
      <p:grpSp>
        <p:nvGrpSpPr>
          <p:cNvPr id="2" name="Group 28"/>
          <p:cNvGrpSpPr>
            <a:grpSpLocks/>
          </p:cNvGrpSpPr>
          <p:nvPr/>
        </p:nvGrpSpPr>
        <p:grpSpPr bwMode="auto">
          <a:xfrm>
            <a:off x="3124200" y="2590800"/>
            <a:ext cx="2438400" cy="808038"/>
            <a:chOff x="4464" y="3120"/>
            <a:chExt cx="1008" cy="509"/>
          </a:xfrm>
        </p:grpSpPr>
        <p:sp>
          <p:nvSpPr>
            <p:cNvPr id="17425" name="Text Box 29"/>
            <p:cNvSpPr txBox="1">
              <a:spLocks noChangeArrowheads="1"/>
            </p:cNvSpPr>
            <p:nvPr/>
          </p:nvSpPr>
          <p:spPr bwMode="auto">
            <a:xfrm>
              <a:off x="4696" y="3120"/>
              <a:ext cx="344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3200" b="1">
                  <a:latin typeface="Times New Roman" pitchFamily="18" charset="0"/>
                </a:rPr>
                <a:t>⌒</a:t>
              </a:r>
            </a:p>
          </p:txBody>
        </p:sp>
        <p:sp>
          <p:nvSpPr>
            <p:cNvPr id="17426" name="Text Box 30"/>
            <p:cNvSpPr txBox="1">
              <a:spLocks noChangeArrowheads="1"/>
            </p:cNvSpPr>
            <p:nvPr/>
          </p:nvSpPr>
          <p:spPr bwMode="auto">
            <a:xfrm>
              <a:off x="5072" y="3120"/>
              <a:ext cx="344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3200" b="1">
                  <a:latin typeface="Times New Roman" pitchFamily="18" charset="0"/>
                </a:rPr>
                <a:t>⌒</a:t>
              </a:r>
            </a:p>
          </p:txBody>
        </p:sp>
        <p:sp>
          <p:nvSpPr>
            <p:cNvPr id="17427" name="Text Box 31"/>
            <p:cNvSpPr txBox="1">
              <a:spLocks noChangeArrowheads="1"/>
            </p:cNvSpPr>
            <p:nvPr/>
          </p:nvSpPr>
          <p:spPr bwMode="auto">
            <a:xfrm>
              <a:off x="4464" y="3264"/>
              <a:ext cx="1008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3200" b="1">
                  <a:latin typeface="Times New Roman" pitchFamily="18" charset="0"/>
                </a:rPr>
                <a:t>④AC=BC</a:t>
              </a:r>
              <a:r>
                <a:rPr lang="en-US" altLang="zh-CN" sz="2400" b="1">
                  <a:latin typeface="Times New Roman" pitchFamily="18" charset="0"/>
                </a:rPr>
                <a:t>,</a:t>
              </a:r>
              <a:endParaRPr lang="en-US" altLang="zh-CN" sz="2400">
                <a:latin typeface="Tahoma" pitchFamily="34" charset="0"/>
              </a:endParaRPr>
            </a:p>
          </p:txBody>
        </p:sp>
      </p:grpSp>
      <p:grpSp>
        <p:nvGrpSpPr>
          <p:cNvPr id="3" name="Group 32"/>
          <p:cNvGrpSpPr>
            <a:grpSpLocks/>
          </p:cNvGrpSpPr>
          <p:nvPr/>
        </p:nvGrpSpPr>
        <p:grpSpPr bwMode="auto">
          <a:xfrm>
            <a:off x="304800" y="3338513"/>
            <a:ext cx="2362200" cy="852487"/>
            <a:chOff x="4464" y="3475"/>
            <a:chExt cx="1008" cy="539"/>
          </a:xfrm>
        </p:grpSpPr>
        <p:sp>
          <p:nvSpPr>
            <p:cNvPr id="17422" name="Text Box 33"/>
            <p:cNvSpPr txBox="1">
              <a:spLocks noChangeArrowheads="1"/>
            </p:cNvSpPr>
            <p:nvPr/>
          </p:nvSpPr>
          <p:spPr bwMode="auto">
            <a:xfrm>
              <a:off x="4696" y="3504"/>
              <a:ext cx="344" cy="3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3200" b="1">
                  <a:latin typeface="Times New Roman" pitchFamily="18" charset="0"/>
                </a:rPr>
                <a:t>⌒</a:t>
              </a:r>
            </a:p>
          </p:txBody>
        </p:sp>
        <p:sp>
          <p:nvSpPr>
            <p:cNvPr id="17423" name="Text Box 34"/>
            <p:cNvSpPr txBox="1">
              <a:spLocks noChangeArrowheads="1"/>
            </p:cNvSpPr>
            <p:nvPr/>
          </p:nvSpPr>
          <p:spPr bwMode="auto">
            <a:xfrm>
              <a:off x="5080" y="3475"/>
              <a:ext cx="344" cy="3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3200" b="1">
                  <a:latin typeface="Times New Roman" pitchFamily="18" charset="0"/>
                </a:rPr>
                <a:t>⌒</a:t>
              </a:r>
            </a:p>
          </p:txBody>
        </p:sp>
        <p:sp>
          <p:nvSpPr>
            <p:cNvPr id="17424" name="Text Box 35"/>
            <p:cNvSpPr txBox="1">
              <a:spLocks noChangeArrowheads="1"/>
            </p:cNvSpPr>
            <p:nvPr/>
          </p:nvSpPr>
          <p:spPr bwMode="auto">
            <a:xfrm>
              <a:off x="4464" y="3648"/>
              <a:ext cx="1008" cy="3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3200" b="1">
                  <a:latin typeface="Times New Roman" pitchFamily="18" charset="0"/>
                </a:rPr>
                <a:t>⑤AD=BD.</a:t>
              </a:r>
              <a:endParaRPr lang="en-US" altLang="zh-CN" sz="3200">
                <a:latin typeface="Tahoma" pitchFamily="34" charset="0"/>
              </a:endParaRPr>
            </a:p>
          </p:txBody>
        </p:sp>
      </p:grpSp>
      <p:grpSp>
        <p:nvGrpSpPr>
          <p:cNvPr id="17419" name="Group 36"/>
          <p:cNvGrpSpPr>
            <a:grpSpLocks/>
          </p:cNvGrpSpPr>
          <p:nvPr/>
        </p:nvGrpSpPr>
        <p:grpSpPr bwMode="auto">
          <a:xfrm>
            <a:off x="5943600" y="457200"/>
            <a:ext cx="2822575" cy="2895600"/>
            <a:chOff x="3840" y="384"/>
            <a:chExt cx="1778" cy="1824"/>
          </a:xfrm>
        </p:grpSpPr>
        <p:pic>
          <p:nvPicPr>
            <p:cNvPr id="17420" name="Picture 37"/>
            <p:cNvPicPr>
              <a:picLocks noChangeAspect="1" noChangeArrowheads="1"/>
            </p:cNvPicPr>
            <p:nvPr/>
          </p:nvPicPr>
          <p:blipFill>
            <a:blip r:embed="rId3" cstate="print"/>
            <a:srcRect b="17647"/>
            <a:stretch>
              <a:fillRect/>
            </a:stretch>
          </p:blipFill>
          <p:spPr bwMode="auto">
            <a:xfrm>
              <a:off x="3840" y="384"/>
              <a:ext cx="1778" cy="18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421" name="Text Box 38"/>
            <p:cNvSpPr txBox="1">
              <a:spLocks noChangeArrowheads="1"/>
            </p:cNvSpPr>
            <p:nvPr/>
          </p:nvSpPr>
          <p:spPr bwMode="auto">
            <a:xfrm>
              <a:off x="4560" y="1607"/>
              <a:ext cx="21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/>
                <a:t>E</a:t>
              </a: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5562600" y="3505200"/>
            <a:ext cx="2590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solidFill>
                  <a:srgbClr val="FF0000"/>
                </a:solidFill>
                <a:latin typeface="华文琥珀" pitchFamily="2" charset="-122"/>
                <a:ea typeface="华文琥珀" pitchFamily="2" charset="-122"/>
              </a:rPr>
              <a:t>知</a:t>
            </a:r>
            <a:r>
              <a:rPr lang="zh-CN" altLang="en-US" sz="4000" b="1" dirty="0" smtClean="0">
                <a:solidFill>
                  <a:srgbClr val="FF0000"/>
                </a:solidFill>
                <a:latin typeface="华文琥珀" pitchFamily="2" charset="-122"/>
                <a:ea typeface="华文琥珀" pitchFamily="2" charset="-122"/>
              </a:rPr>
              <a:t>二推三</a:t>
            </a:r>
            <a:endParaRPr lang="zh-CN" altLang="en-US" sz="4000" b="1" dirty="0">
              <a:solidFill>
                <a:srgbClr val="FF0000"/>
              </a:solidFill>
              <a:latin typeface="华文琥珀" pitchFamily="2" charset="-122"/>
              <a:ea typeface="华文琥珀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9218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9218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9218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"/>
                                        <p:tgtEl>
                                          <p:spTgt spid="92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1" dur="500"/>
                                        <p:tgtEl>
                                          <p:spTgt spid="92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2" grpId="0" build="p" autoUpdateAnimBg="0"/>
      <p:bldP spid="92164" grpId="0" build="p" autoUpdateAnimBg="0"/>
      <p:bldP spid="92165" grpId="0" build="p" autoUpdateAnimBg="0" advAuto="0"/>
      <p:bldP spid="92185" grpId="0" autoUpdateAnimBg="0"/>
      <p:bldP spid="92186" grpId="0" autoUpdateAnimBg="0"/>
      <p:bldP spid="92187" grpId="0" autoUpdateAnimBg="0"/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Text Box 6"/>
          <p:cNvSpPr txBox="1">
            <a:spLocks noChangeArrowheads="1"/>
          </p:cNvSpPr>
          <p:nvPr/>
        </p:nvSpPr>
        <p:spPr bwMode="auto">
          <a:xfrm>
            <a:off x="247650" y="609600"/>
            <a:ext cx="3333750" cy="5794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3200" b="1" dirty="0">
                <a:latin typeface="Times New Roman" pitchFamily="18" charset="0"/>
              </a:rPr>
              <a:t> </a:t>
            </a:r>
            <a:r>
              <a:rPr lang="en-US" altLang="zh-CN" sz="3200" b="1" dirty="0" smtClean="0">
                <a:latin typeface="Times New Roman" pitchFamily="18" charset="0"/>
              </a:rPr>
              <a:t>1.</a:t>
            </a:r>
            <a:r>
              <a:rPr lang="zh-CN" altLang="en-US" sz="3200" b="1" dirty="0" smtClean="0">
                <a:latin typeface="Times New Roman" pitchFamily="18" charset="0"/>
              </a:rPr>
              <a:t>判断</a:t>
            </a:r>
            <a:r>
              <a:rPr lang="zh-CN" altLang="en-US" sz="3200" b="1" dirty="0">
                <a:latin typeface="Times New Roman" pitchFamily="18" charset="0"/>
              </a:rPr>
              <a:t>：</a:t>
            </a:r>
          </a:p>
        </p:txBody>
      </p:sp>
      <p:sp>
        <p:nvSpPr>
          <p:cNvPr id="19460" name="Text Box 7"/>
          <p:cNvSpPr txBox="1">
            <a:spLocks noChangeArrowheads="1"/>
          </p:cNvSpPr>
          <p:nvPr/>
        </p:nvSpPr>
        <p:spPr bwMode="auto">
          <a:xfrm>
            <a:off x="76200" y="1295400"/>
            <a:ext cx="9067800" cy="1066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3200" b="1" dirty="0">
                <a:latin typeface="Times New Roman" pitchFamily="18" charset="0"/>
              </a:rPr>
              <a:t>⑴</a:t>
            </a:r>
            <a:r>
              <a:rPr lang="zh-CN" altLang="en-US" sz="3200" b="1" dirty="0">
                <a:latin typeface="Times New Roman" pitchFamily="18" charset="0"/>
              </a:rPr>
              <a:t>垂直于弦的直线平分这条弦，并且平分弦所对的两条弧。</a:t>
            </a:r>
            <a:r>
              <a:rPr lang="zh-CN" altLang="en-US" sz="3200" b="1" dirty="0">
                <a:latin typeface="Tahoma" pitchFamily="34" charset="0"/>
              </a:rPr>
              <a:t>                                                         </a:t>
            </a:r>
          </a:p>
        </p:txBody>
      </p:sp>
      <p:sp>
        <p:nvSpPr>
          <p:cNvPr id="19461" name="Text Box 8"/>
          <p:cNvSpPr txBox="1">
            <a:spLocks noChangeArrowheads="1"/>
          </p:cNvSpPr>
          <p:nvPr/>
        </p:nvSpPr>
        <p:spPr bwMode="auto">
          <a:xfrm>
            <a:off x="4856163" y="2260600"/>
            <a:ext cx="1152525" cy="5794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zh-CN" altLang="zh-CN" sz="3200">
              <a:latin typeface="Tahoma" pitchFamily="34" charset="0"/>
            </a:endParaRPr>
          </a:p>
        </p:txBody>
      </p:sp>
      <p:sp>
        <p:nvSpPr>
          <p:cNvPr id="19462" name="Text Box 9"/>
          <p:cNvSpPr txBox="1">
            <a:spLocks noChangeArrowheads="1"/>
          </p:cNvSpPr>
          <p:nvPr/>
        </p:nvSpPr>
        <p:spPr bwMode="auto">
          <a:xfrm>
            <a:off x="76200" y="2514600"/>
            <a:ext cx="8763000" cy="1066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3200" b="1">
                <a:latin typeface="Times New Roman" pitchFamily="18" charset="0"/>
              </a:rPr>
              <a:t>⑵</a:t>
            </a:r>
            <a:r>
              <a:rPr lang="zh-CN" altLang="en-US" sz="3200" b="1">
                <a:latin typeface="Times New Roman" pitchFamily="18" charset="0"/>
              </a:rPr>
              <a:t>平分弦所对的一条弧的直径一定平分这条弦所对的另一条弧。</a:t>
            </a:r>
            <a:r>
              <a:rPr lang="zh-CN" altLang="en-US" sz="3200" b="1">
                <a:latin typeface="Tahoma" pitchFamily="34" charset="0"/>
              </a:rPr>
              <a:t>                                               </a:t>
            </a:r>
          </a:p>
        </p:txBody>
      </p:sp>
      <p:sp>
        <p:nvSpPr>
          <p:cNvPr id="16394" name="Text Box 10"/>
          <p:cNvSpPr txBox="1">
            <a:spLocks noChangeArrowheads="1"/>
          </p:cNvSpPr>
          <p:nvPr/>
        </p:nvSpPr>
        <p:spPr bwMode="auto">
          <a:xfrm>
            <a:off x="71438" y="3687763"/>
            <a:ext cx="8462962" cy="5794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3200" b="1" dirty="0">
                <a:latin typeface="Times New Roman" pitchFamily="18" charset="0"/>
              </a:rPr>
              <a:t>⑶</a:t>
            </a:r>
            <a:r>
              <a:rPr lang="zh-CN" altLang="en-US" sz="3200" b="1" dirty="0">
                <a:latin typeface="Times New Roman" pitchFamily="18" charset="0"/>
              </a:rPr>
              <a:t>经过弦的中点的直径一定垂直于弦。</a:t>
            </a:r>
            <a:r>
              <a:rPr lang="zh-CN" altLang="en-US" sz="3200" b="1" dirty="0">
                <a:latin typeface="Tahoma" pitchFamily="34" charset="0"/>
              </a:rPr>
              <a:t>        </a:t>
            </a:r>
            <a:endParaRPr lang="en-US" altLang="zh-CN" sz="3200" b="1" dirty="0">
              <a:latin typeface="Tahoma" pitchFamily="34" charset="0"/>
            </a:endParaRPr>
          </a:p>
        </p:txBody>
      </p:sp>
      <p:sp>
        <p:nvSpPr>
          <p:cNvPr id="19464" name="Text Box 11"/>
          <p:cNvSpPr txBox="1">
            <a:spLocks noChangeArrowheads="1"/>
          </p:cNvSpPr>
          <p:nvPr/>
        </p:nvSpPr>
        <p:spPr bwMode="auto">
          <a:xfrm>
            <a:off x="76200" y="4343400"/>
            <a:ext cx="8763000" cy="5794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3200" b="1">
                <a:latin typeface="Times New Roman" pitchFamily="18" charset="0"/>
              </a:rPr>
              <a:t>⑷</a:t>
            </a:r>
            <a:r>
              <a:rPr lang="zh-CN" altLang="en-US" sz="3200" b="1">
                <a:latin typeface="Times New Roman" pitchFamily="18" charset="0"/>
              </a:rPr>
              <a:t>圆的两条弦所夹的弧相等，则这两条弦平行。</a:t>
            </a:r>
          </a:p>
        </p:txBody>
      </p:sp>
      <p:sp>
        <p:nvSpPr>
          <p:cNvPr id="16396" name="Text Box 12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76200" y="5364163"/>
            <a:ext cx="9829800" cy="5794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3200" b="1">
                <a:latin typeface="Times New Roman" pitchFamily="18" charset="0"/>
              </a:rPr>
              <a:t>⑸</a:t>
            </a:r>
            <a:r>
              <a:rPr lang="zh-CN" altLang="en-US" sz="3200" b="1">
                <a:latin typeface="Times New Roman" pitchFamily="18" charset="0"/>
              </a:rPr>
              <a:t>弦的垂直平分线一定平分这条弦所对的弧。</a:t>
            </a:r>
            <a:r>
              <a:rPr lang="zh-CN" altLang="en-US" sz="3200" b="1">
                <a:latin typeface="Tahoma" pitchFamily="34" charset="0"/>
              </a:rPr>
              <a:t>  </a:t>
            </a:r>
          </a:p>
        </p:txBody>
      </p:sp>
      <p:sp>
        <p:nvSpPr>
          <p:cNvPr id="19466" name="Rectangle 13"/>
          <p:cNvSpPr>
            <a:spLocks noChangeArrowheads="1"/>
          </p:cNvSpPr>
          <p:nvPr/>
        </p:nvSpPr>
        <p:spPr bwMode="auto">
          <a:xfrm>
            <a:off x="7519988" y="1879600"/>
            <a:ext cx="1063625" cy="4826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  <a:buClr>
                <a:schemeClr val="hlink"/>
              </a:buClr>
              <a:buSzPct val="80000"/>
              <a:buFont typeface="Wingdings" pitchFamily="2" charset="2"/>
              <a:buNone/>
            </a:pPr>
            <a:r>
              <a:rPr lang="en-US" altLang="zh-CN" sz="3200">
                <a:latin typeface="Times New Roman" pitchFamily="18" charset="0"/>
              </a:rPr>
              <a:t>(      )</a:t>
            </a:r>
          </a:p>
        </p:txBody>
      </p:sp>
      <p:sp>
        <p:nvSpPr>
          <p:cNvPr id="19467" name="Rectangle 14"/>
          <p:cNvSpPr>
            <a:spLocks noChangeArrowheads="1"/>
          </p:cNvSpPr>
          <p:nvPr/>
        </p:nvSpPr>
        <p:spPr bwMode="auto">
          <a:xfrm>
            <a:off x="7519988" y="3022600"/>
            <a:ext cx="1063625" cy="4826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  <a:buClr>
                <a:schemeClr val="hlink"/>
              </a:buClr>
              <a:buSzPct val="80000"/>
              <a:buFont typeface="Wingdings" pitchFamily="2" charset="2"/>
              <a:buNone/>
            </a:pPr>
            <a:r>
              <a:rPr lang="en-US" altLang="zh-CN" sz="3200">
                <a:latin typeface="Times New Roman" pitchFamily="18" charset="0"/>
              </a:rPr>
              <a:t>(      )</a:t>
            </a:r>
          </a:p>
        </p:txBody>
      </p:sp>
      <p:sp>
        <p:nvSpPr>
          <p:cNvPr id="19468" name="Rectangle 15"/>
          <p:cNvSpPr>
            <a:spLocks noChangeArrowheads="1"/>
          </p:cNvSpPr>
          <p:nvPr/>
        </p:nvSpPr>
        <p:spPr bwMode="auto">
          <a:xfrm>
            <a:off x="7519988" y="3733800"/>
            <a:ext cx="1547812" cy="4826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  <a:buClr>
                <a:schemeClr val="hlink"/>
              </a:buClr>
              <a:buSzPct val="80000"/>
              <a:buFont typeface="Wingdings" pitchFamily="2" charset="2"/>
              <a:buNone/>
            </a:pPr>
            <a:r>
              <a:rPr lang="en-US" altLang="zh-CN" sz="3200">
                <a:latin typeface="Times New Roman" pitchFamily="18" charset="0"/>
              </a:rPr>
              <a:t>(      )</a:t>
            </a:r>
          </a:p>
        </p:txBody>
      </p:sp>
      <p:sp>
        <p:nvSpPr>
          <p:cNvPr id="19469" name="Rectangle 16"/>
          <p:cNvSpPr>
            <a:spLocks noChangeArrowheads="1"/>
          </p:cNvSpPr>
          <p:nvPr/>
        </p:nvSpPr>
        <p:spPr bwMode="auto">
          <a:xfrm>
            <a:off x="7519988" y="4851400"/>
            <a:ext cx="1547812" cy="4826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  <a:buClr>
                <a:schemeClr val="hlink"/>
              </a:buClr>
              <a:buSzPct val="80000"/>
              <a:buFont typeface="Wingdings" pitchFamily="2" charset="2"/>
              <a:buNone/>
            </a:pPr>
            <a:r>
              <a:rPr lang="en-US" altLang="zh-CN" sz="3200">
                <a:latin typeface="Times New Roman" pitchFamily="18" charset="0"/>
              </a:rPr>
              <a:t>(      )</a:t>
            </a:r>
          </a:p>
        </p:txBody>
      </p:sp>
      <p:sp>
        <p:nvSpPr>
          <p:cNvPr id="19470" name="Rectangle 17"/>
          <p:cNvSpPr>
            <a:spLocks noChangeArrowheads="1"/>
          </p:cNvSpPr>
          <p:nvPr/>
        </p:nvSpPr>
        <p:spPr bwMode="auto">
          <a:xfrm>
            <a:off x="7543800" y="5994400"/>
            <a:ext cx="2081213" cy="4826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  <a:buClr>
                <a:schemeClr val="hlink"/>
              </a:buClr>
              <a:buSzPct val="80000"/>
              <a:buFont typeface="Wingdings" pitchFamily="2" charset="2"/>
              <a:buNone/>
            </a:pPr>
            <a:r>
              <a:rPr lang="en-US" altLang="zh-CN" sz="3200">
                <a:latin typeface="Times New Roman" pitchFamily="18" charset="0"/>
              </a:rPr>
              <a:t>(      )</a:t>
            </a:r>
          </a:p>
        </p:txBody>
      </p:sp>
      <p:sp>
        <p:nvSpPr>
          <p:cNvPr id="16402" name="Text Box 18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7740650" y="2971800"/>
            <a:ext cx="18605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</a:rPr>
              <a:t>√</a:t>
            </a:r>
            <a:endParaRPr lang="en-US" altLang="zh-CN" sz="3200" b="1"/>
          </a:p>
        </p:txBody>
      </p:sp>
      <p:sp>
        <p:nvSpPr>
          <p:cNvPr id="16403" name="Text Box 19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7772400" y="3687763"/>
            <a:ext cx="14033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×</a:t>
            </a:r>
          </a:p>
        </p:txBody>
      </p:sp>
      <p:sp>
        <p:nvSpPr>
          <p:cNvPr id="16404" name="Text Box 20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7772400" y="4754563"/>
            <a:ext cx="13716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×</a:t>
            </a:r>
          </a:p>
        </p:txBody>
      </p:sp>
      <p:sp>
        <p:nvSpPr>
          <p:cNvPr id="16405" name="Text Box 21"/>
          <p:cNvSpPr txBox="1">
            <a:spLocks noChangeArrowheads="1"/>
          </p:cNvSpPr>
          <p:nvPr/>
        </p:nvSpPr>
        <p:spPr bwMode="auto">
          <a:xfrm>
            <a:off x="7716838" y="5943600"/>
            <a:ext cx="14271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</a:rPr>
              <a:t>√</a:t>
            </a:r>
            <a:endParaRPr lang="en-US" altLang="zh-CN" sz="3200" b="1"/>
          </a:p>
        </p:txBody>
      </p:sp>
      <p:grpSp>
        <p:nvGrpSpPr>
          <p:cNvPr id="2" name="Group 22"/>
          <p:cNvGrpSpPr>
            <a:grpSpLocks/>
          </p:cNvGrpSpPr>
          <p:nvPr/>
        </p:nvGrpSpPr>
        <p:grpSpPr bwMode="auto">
          <a:xfrm>
            <a:off x="4611688" y="2895600"/>
            <a:ext cx="950912" cy="579438"/>
            <a:chOff x="2744" y="2069"/>
            <a:chExt cx="599" cy="365"/>
          </a:xfrm>
        </p:grpSpPr>
        <p:sp>
          <p:nvSpPr>
            <p:cNvPr id="19480" name="Rectangle 23"/>
            <p:cNvSpPr>
              <a:spLocks noChangeArrowheads="1"/>
            </p:cNvSpPr>
            <p:nvPr/>
          </p:nvSpPr>
          <p:spPr bwMode="auto">
            <a:xfrm>
              <a:off x="2744" y="2069"/>
              <a:ext cx="227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3200">
                  <a:solidFill>
                    <a:srgbClr val="FF0000"/>
                  </a:solidFill>
                  <a:latin typeface="Tahoma" pitchFamily="34" charset="0"/>
                </a:rPr>
                <a:t>●</a:t>
              </a:r>
            </a:p>
          </p:txBody>
        </p:sp>
        <p:sp>
          <p:nvSpPr>
            <p:cNvPr id="19481" name="Rectangle 24">
              <a:hlinkClick r:id="rId4" action="ppaction://hlinksldjump"/>
            </p:cNvPr>
            <p:cNvSpPr>
              <a:spLocks noChangeArrowheads="1"/>
            </p:cNvSpPr>
            <p:nvPr/>
          </p:nvSpPr>
          <p:spPr bwMode="auto">
            <a:xfrm>
              <a:off x="2971" y="2069"/>
              <a:ext cx="372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zh-CN" sz="3200">
                  <a:solidFill>
                    <a:srgbClr val="FF0000"/>
                  </a:solidFill>
                  <a:latin typeface="Tahoma" pitchFamily="34" charset="0"/>
                </a:rPr>
                <a:t>●</a:t>
              </a:r>
            </a:p>
          </p:txBody>
        </p:sp>
      </p:grpSp>
      <p:sp>
        <p:nvSpPr>
          <p:cNvPr id="19478" name="Rectangle 26"/>
          <p:cNvSpPr>
            <a:spLocks noChangeArrowheads="1"/>
          </p:cNvSpPr>
          <p:nvPr/>
        </p:nvSpPr>
        <p:spPr bwMode="auto">
          <a:xfrm>
            <a:off x="1316038" y="3992563"/>
            <a:ext cx="741362" cy="5794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3200">
                <a:solidFill>
                  <a:srgbClr val="FF0000"/>
                </a:solidFill>
                <a:latin typeface="Tahoma" pitchFamily="34" charset="0"/>
              </a:rPr>
              <a:t>●</a:t>
            </a:r>
          </a:p>
        </p:txBody>
      </p:sp>
      <p:sp>
        <p:nvSpPr>
          <p:cNvPr id="16412" name="Text Box 28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7696200" y="1828800"/>
            <a:ext cx="1008063" cy="5794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×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04800" y="0"/>
            <a:ext cx="228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rgbClr val="FF0000"/>
                </a:solidFill>
                <a:latin typeface="华文隶书" pitchFamily="2" charset="-122"/>
                <a:ea typeface="华文隶书" pitchFamily="2" charset="-122"/>
              </a:rPr>
              <a:t>堂上练习：</a:t>
            </a:r>
            <a:endParaRPr lang="zh-CN" altLang="en-US" sz="4000" b="1" dirty="0">
              <a:solidFill>
                <a:srgbClr val="FF0000"/>
              </a:solidFill>
              <a:latin typeface="华文隶书" pitchFamily="2" charset="-122"/>
              <a:ea typeface="华文隶书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500"/>
                                        <p:tgtEl>
                                          <p:spTgt spid="16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500"/>
                                        <p:tgtEl>
                                          <p:spTgt spid="16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9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500"/>
                                        <p:tgtEl>
                                          <p:spTgt spid="16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500"/>
                                        <p:tgtEl>
                                          <p:spTgt spid="16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45" dur="2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4" presetClass="emph" presetSubtype="2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to="1.2" calcmode="lin" valueType="num">
                                      <p:cBhvr override="childStyle">
                                        <p:cTn id="48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52" dur="20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4" presetClass="emph" presetSubtype="2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to="1.2" calcmode="lin" valueType="num">
                                      <p:cBhvr override="childStyle">
                                        <p:cTn id="55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4" grpId="0"/>
      <p:bldP spid="16394" grpId="1"/>
      <p:bldP spid="16396" grpId="0"/>
      <p:bldP spid="16396" grpId="1"/>
      <p:bldP spid="16402" grpId="0"/>
      <p:bldP spid="16403" grpId="0"/>
      <p:bldP spid="16404" grpId="0"/>
      <p:bldP spid="16405" grpId="0"/>
      <p:bldP spid="19478" grpId="0"/>
      <p:bldP spid="164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2" name="Group 3"/>
          <p:cNvGrpSpPr>
            <a:grpSpLocks/>
          </p:cNvGrpSpPr>
          <p:nvPr/>
        </p:nvGrpSpPr>
        <p:grpSpPr bwMode="auto">
          <a:xfrm>
            <a:off x="5257800" y="1752600"/>
            <a:ext cx="3602038" cy="3759200"/>
            <a:chOff x="158" y="845"/>
            <a:chExt cx="2269" cy="2368"/>
          </a:xfrm>
        </p:grpSpPr>
        <p:grpSp>
          <p:nvGrpSpPr>
            <p:cNvPr id="20507" name="Group 4"/>
            <p:cNvGrpSpPr>
              <a:grpSpLocks/>
            </p:cNvGrpSpPr>
            <p:nvPr/>
          </p:nvGrpSpPr>
          <p:grpSpPr bwMode="auto">
            <a:xfrm>
              <a:off x="340" y="1117"/>
              <a:ext cx="1814" cy="1814"/>
              <a:chOff x="748" y="1933"/>
              <a:chExt cx="1488" cy="1488"/>
            </a:xfrm>
          </p:grpSpPr>
          <p:grpSp>
            <p:nvGrpSpPr>
              <p:cNvPr id="20517" name="Group 5"/>
              <p:cNvGrpSpPr>
                <a:grpSpLocks/>
              </p:cNvGrpSpPr>
              <p:nvPr/>
            </p:nvGrpSpPr>
            <p:grpSpPr bwMode="auto">
              <a:xfrm>
                <a:off x="748" y="1933"/>
                <a:ext cx="1488" cy="1488"/>
                <a:chOff x="759" y="1933"/>
                <a:chExt cx="1488" cy="1488"/>
              </a:xfrm>
            </p:grpSpPr>
            <p:sp>
              <p:nvSpPr>
                <p:cNvPr id="20519" name="Oval 6"/>
                <p:cNvSpPr>
                  <a:spLocks noChangeArrowheads="1"/>
                </p:cNvSpPr>
                <p:nvPr/>
              </p:nvSpPr>
              <p:spPr bwMode="auto">
                <a:xfrm>
                  <a:off x="759" y="1933"/>
                  <a:ext cx="1488" cy="1488"/>
                </a:xfrm>
                <a:prstGeom prst="ellips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20520" name="Text Box 7"/>
                <p:cNvSpPr txBox="1">
                  <a:spLocks noChangeArrowheads="1"/>
                </p:cNvSpPr>
                <p:nvPr/>
              </p:nvSpPr>
              <p:spPr bwMode="auto">
                <a:xfrm>
                  <a:off x="1431" y="2317"/>
                  <a:ext cx="336" cy="39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kumimoji="1" lang="en-US" altLang="zh-CN" sz="4400" b="1">
                      <a:solidFill>
                        <a:srgbClr val="FF66FF"/>
                      </a:solidFill>
                      <a:latin typeface="Times New Roman" pitchFamily="18" charset="0"/>
                    </a:rPr>
                    <a:t>.</a:t>
                  </a:r>
                </a:p>
              </p:txBody>
            </p:sp>
          </p:grpSp>
          <p:sp>
            <p:nvSpPr>
              <p:cNvPr id="2" name="Text Box 8"/>
              <p:cNvSpPr txBox="1">
                <a:spLocks noChangeArrowheads="1"/>
              </p:cNvSpPr>
              <p:nvPr/>
            </p:nvSpPr>
            <p:spPr bwMode="auto">
              <a:xfrm>
                <a:off x="1519" y="2523"/>
                <a:ext cx="288" cy="2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800" b="1">
                    <a:latin typeface="Times New Roman" pitchFamily="18" charset="0"/>
                  </a:rPr>
                  <a:t>O</a:t>
                </a:r>
              </a:p>
            </p:txBody>
          </p:sp>
        </p:grpSp>
        <p:sp>
          <p:nvSpPr>
            <p:cNvPr id="20508" name="Line 9"/>
            <p:cNvSpPr>
              <a:spLocks noChangeShapeType="1"/>
            </p:cNvSpPr>
            <p:nvPr/>
          </p:nvSpPr>
          <p:spPr bwMode="auto">
            <a:xfrm>
              <a:off x="1247" y="1117"/>
              <a:ext cx="0" cy="181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9" name="Line 10"/>
            <p:cNvSpPr>
              <a:spLocks noChangeShapeType="1"/>
            </p:cNvSpPr>
            <p:nvPr/>
          </p:nvSpPr>
          <p:spPr bwMode="auto">
            <a:xfrm>
              <a:off x="476" y="2478"/>
              <a:ext cx="154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0" name="Text Box 11"/>
            <p:cNvSpPr txBox="1">
              <a:spLocks noChangeArrowheads="1"/>
            </p:cNvSpPr>
            <p:nvPr/>
          </p:nvSpPr>
          <p:spPr bwMode="auto">
            <a:xfrm>
              <a:off x="1111" y="2886"/>
              <a:ext cx="363" cy="32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2800" b="1">
                  <a:latin typeface="Tahoma" pitchFamily="34" charset="0"/>
                </a:rPr>
                <a:t>A</a:t>
              </a:r>
            </a:p>
          </p:txBody>
        </p:sp>
        <p:sp>
          <p:nvSpPr>
            <p:cNvPr id="20511" name="Text Box 12"/>
            <p:cNvSpPr txBox="1">
              <a:spLocks noChangeArrowheads="1"/>
            </p:cNvSpPr>
            <p:nvPr/>
          </p:nvSpPr>
          <p:spPr bwMode="auto">
            <a:xfrm>
              <a:off x="1111" y="845"/>
              <a:ext cx="453" cy="32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2800" b="1">
                  <a:latin typeface="Tahoma" pitchFamily="34" charset="0"/>
                </a:rPr>
                <a:t>B</a:t>
              </a:r>
            </a:p>
          </p:txBody>
        </p:sp>
        <p:sp>
          <p:nvSpPr>
            <p:cNvPr id="20512" name="Text Box 13"/>
            <p:cNvSpPr txBox="1">
              <a:spLocks noChangeArrowheads="1"/>
            </p:cNvSpPr>
            <p:nvPr/>
          </p:nvSpPr>
          <p:spPr bwMode="auto">
            <a:xfrm>
              <a:off x="1247" y="2478"/>
              <a:ext cx="318" cy="32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2800" b="1">
                  <a:latin typeface="Tahoma" pitchFamily="34" charset="0"/>
                </a:rPr>
                <a:t>E</a:t>
              </a:r>
            </a:p>
          </p:txBody>
        </p:sp>
        <p:sp>
          <p:nvSpPr>
            <p:cNvPr id="20513" name="Text Box 14"/>
            <p:cNvSpPr txBox="1">
              <a:spLocks noChangeArrowheads="1"/>
            </p:cNvSpPr>
            <p:nvPr/>
          </p:nvSpPr>
          <p:spPr bwMode="auto">
            <a:xfrm>
              <a:off x="158" y="2341"/>
              <a:ext cx="408" cy="32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2800" b="1">
                  <a:latin typeface="Tahoma" pitchFamily="34" charset="0"/>
                </a:rPr>
                <a:t>C</a:t>
              </a:r>
            </a:p>
          </p:txBody>
        </p:sp>
        <p:sp>
          <p:nvSpPr>
            <p:cNvPr id="20514" name="Text Box 15"/>
            <p:cNvSpPr txBox="1">
              <a:spLocks noChangeArrowheads="1"/>
            </p:cNvSpPr>
            <p:nvPr/>
          </p:nvSpPr>
          <p:spPr bwMode="auto">
            <a:xfrm>
              <a:off x="2018" y="2341"/>
              <a:ext cx="409" cy="32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2800" b="1">
                  <a:latin typeface="Tahoma" pitchFamily="34" charset="0"/>
                </a:rPr>
                <a:t>D</a:t>
              </a:r>
            </a:p>
          </p:txBody>
        </p:sp>
        <p:sp>
          <p:nvSpPr>
            <p:cNvPr id="20515" name="Line 16"/>
            <p:cNvSpPr>
              <a:spLocks noChangeShapeType="1"/>
            </p:cNvSpPr>
            <p:nvPr/>
          </p:nvSpPr>
          <p:spPr bwMode="auto">
            <a:xfrm flipH="1">
              <a:off x="476" y="1933"/>
              <a:ext cx="771" cy="54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6" name="Line 17"/>
            <p:cNvSpPr>
              <a:spLocks noChangeShapeType="1"/>
            </p:cNvSpPr>
            <p:nvPr/>
          </p:nvSpPr>
          <p:spPr bwMode="auto">
            <a:xfrm>
              <a:off x="1247" y="1933"/>
              <a:ext cx="771" cy="54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0498" name="Rectangle 18"/>
          <p:cNvSpPr>
            <a:spLocks noChangeArrowheads="1"/>
          </p:cNvSpPr>
          <p:nvPr/>
        </p:nvSpPr>
        <p:spPr bwMode="auto">
          <a:xfrm rot="8124016">
            <a:off x="6937375" y="3522663"/>
            <a:ext cx="439738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000" b="1">
                <a:solidFill>
                  <a:srgbClr val="FF0000"/>
                </a:solidFill>
                <a:latin typeface="Times New Roman" pitchFamily="18" charset="0"/>
              </a:rPr>
              <a:t>⌒</a:t>
            </a:r>
          </a:p>
        </p:txBody>
      </p:sp>
      <p:sp>
        <p:nvSpPr>
          <p:cNvPr id="20484" name="Rectangle 19"/>
          <p:cNvSpPr>
            <a:spLocks noChangeArrowheads="1"/>
          </p:cNvSpPr>
          <p:nvPr/>
        </p:nvSpPr>
        <p:spPr bwMode="auto">
          <a:xfrm>
            <a:off x="609600" y="2133600"/>
            <a:ext cx="5113337" cy="275216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lIns="92075" tIns="46038" rIns="92075" bIns="46038">
            <a:spAutoFit/>
          </a:bodyPr>
          <a:lstStyle/>
          <a:p>
            <a:pPr algn="just">
              <a:lnSpc>
                <a:spcPct val="135000"/>
              </a:lnSpc>
            </a:pPr>
            <a:r>
              <a:rPr kumimoji="1" lang="en-US" altLang="zh-CN" sz="3200" b="1" dirty="0" smtClean="0">
                <a:latin typeface="Times New Roman" pitchFamily="18" charset="0"/>
              </a:rPr>
              <a:t>A</a:t>
            </a:r>
            <a:r>
              <a:rPr kumimoji="1" lang="en-US" altLang="zh-CN" sz="3200" b="1" dirty="0">
                <a:latin typeface="Times New Roman" pitchFamily="18" charset="0"/>
              </a:rPr>
              <a:t>.∠COE</a:t>
            </a:r>
            <a:r>
              <a:rPr kumimoji="1" lang="zh-CN" altLang="en-US" sz="3200" b="1" dirty="0">
                <a:latin typeface="Times New Roman" pitchFamily="18" charset="0"/>
              </a:rPr>
              <a:t>＝∠</a:t>
            </a:r>
            <a:r>
              <a:rPr kumimoji="1" lang="en-US" altLang="zh-CN" sz="3200" b="1" dirty="0">
                <a:latin typeface="Times New Roman" pitchFamily="18" charset="0"/>
              </a:rPr>
              <a:t>DOE     </a:t>
            </a:r>
          </a:p>
          <a:p>
            <a:pPr algn="just">
              <a:lnSpc>
                <a:spcPct val="135000"/>
              </a:lnSpc>
            </a:pPr>
            <a:r>
              <a:rPr kumimoji="1" lang="en-US" altLang="zh-CN" sz="3200" b="1" dirty="0">
                <a:latin typeface="Times New Roman" pitchFamily="18" charset="0"/>
              </a:rPr>
              <a:t>B.CE</a:t>
            </a:r>
            <a:r>
              <a:rPr kumimoji="1" lang="zh-CN" altLang="en-US" sz="3200" b="1" dirty="0">
                <a:latin typeface="Times New Roman" pitchFamily="18" charset="0"/>
              </a:rPr>
              <a:t>＝</a:t>
            </a:r>
            <a:r>
              <a:rPr kumimoji="1" lang="en-US" altLang="zh-CN" sz="3200" b="1" dirty="0">
                <a:latin typeface="Times New Roman" pitchFamily="18" charset="0"/>
              </a:rPr>
              <a:t>DE   </a:t>
            </a:r>
          </a:p>
          <a:p>
            <a:pPr algn="just">
              <a:lnSpc>
                <a:spcPct val="135000"/>
              </a:lnSpc>
            </a:pPr>
            <a:r>
              <a:rPr kumimoji="1" lang="en-US" altLang="zh-CN" sz="3200" b="1" dirty="0">
                <a:latin typeface="Times New Roman" pitchFamily="18" charset="0"/>
              </a:rPr>
              <a:t>C.AE</a:t>
            </a:r>
            <a:r>
              <a:rPr kumimoji="1" lang="zh-CN" altLang="en-US" sz="3200" b="1" dirty="0">
                <a:latin typeface="Times New Roman" pitchFamily="18" charset="0"/>
              </a:rPr>
              <a:t>＝</a:t>
            </a:r>
            <a:r>
              <a:rPr kumimoji="1" lang="en-US" altLang="zh-CN" sz="3200" b="1" dirty="0">
                <a:latin typeface="Times New Roman" pitchFamily="18" charset="0"/>
              </a:rPr>
              <a:t>OE                   </a:t>
            </a:r>
          </a:p>
          <a:p>
            <a:pPr algn="just">
              <a:lnSpc>
                <a:spcPct val="135000"/>
              </a:lnSpc>
            </a:pPr>
            <a:r>
              <a:rPr kumimoji="1" lang="en-US" altLang="zh-CN" sz="3200" b="1" dirty="0">
                <a:latin typeface="Times New Roman" pitchFamily="18" charset="0"/>
              </a:rPr>
              <a:t>D.AC= AD </a:t>
            </a:r>
          </a:p>
        </p:txBody>
      </p:sp>
      <p:sp>
        <p:nvSpPr>
          <p:cNvPr id="20500" name="Rectangle 20"/>
          <p:cNvSpPr>
            <a:spLocks noChangeArrowheads="1"/>
          </p:cNvSpPr>
          <p:nvPr/>
        </p:nvSpPr>
        <p:spPr bwMode="auto">
          <a:xfrm rot="12540502">
            <a:off x="6502400" y="3521075"/>
            <a:ext cx="574675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000" b="1">
                <a:solidFill>
                  <a:srgbClr val="FF0000"/>
                </a:solidFill>
                <a:latin typeface="Tahoma" pitchFamily="34" charset="0"/>
              </a:rPr>
              <a:t>⌒</a:t>
            </a:r>
          </a:p>
        </p:txBody>
      </p:sp>
      <p:grpSp>
        <p:nvGrpSpPr>
          <p:cNvPr id="7" name="Group 21"/>
          <p:cNvGrpSpPr>
            <a:grpSpLocks/>
          </p:cNvGrpSpPr>
          <p:nvPr/>
        </p:nvGrpSpPr>
        <p:grpSpPr bwMode="auto">
          <a:xfrm>
            <a:off x="7008813" y="4170363"/>
            <a:ext cx="142875" cy="144462"/>
            <a:chOff x="657" y="3339"/>
            <a:chExt cx="227" cy="273"/>
          </a:xfrm>
        </p:grpSpPr>
        <p:sp>
          <p:nvSpPr>
            <p:cNvPr id="20505" name="Line 22"/>
            <p:cNvSpPr>
              <a:spLocks noChangeShapeType="1"/>
            </p:cNvSpPr>
            <p:nvPr/>
          </p:nvSpPr>
          <p:spPr bwMode="auto">
            <a:xfrm>
              <a:off x="657" y="3339"/>
              <a:ext cx="227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6" name="Line 23"/>
            <p:cNvSpPr>
              <a:spLocks noChangeShapeType="1"/>
            </p:cNvSpPr>
            <p:nvPr/>
          </p:nvSpPr>
          <p:spPr bwMode="auto">
            <a:xfrm>
              <a:off x="884" y="3339"/>
              <a:ext cx="0" cy="273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" name="Group 24"/>
          <p:cNvGrpSpPr>
            <a:grpSpLocks/>
          </p:cNvGrpSpPr>
          <p:nvPr/>
        </p:nvGrpSpPr>
        <p:grpSpPr bwMode="auto">
          <a:xfrm>
            <a:off x="6505575" y="4241800"/>
            <a:ext cx="935038" cy="144463"/>
            <a:chOff x="703" y="1842"/>
            <a:chExt cx="589" cy="91"/>
          </a:xfrm>
        </p:grpSpPr>
        <p:grpSp>
          <p:nvGrpSpPr>
            <p:cNvPr id="20499" name="Group 25"/>
            <p:cNvGrpSpPr>
              <a:grpSpLocks/>
            </p:cNvGrpSpPr>
            <p:nvPr/>
          </p:nvGrpSpPr>
          <p:grpSpPr bwMode="auto">
            <a:xfrm>
              <a:off x="703" y="1842"/>
              <a:ext cx="45" cy="91"/>
              <a:chOff x="521" y="3475"/>
              <a:chExt cx="46" cy="91"/>
            </a:xfrm>
          </p:grpSpPr>
          <p:sp>
            <p:nvSpPr>
              <p:cNvPr id="20503" name="Line 26"/>
              <p:cNvSpPr>
                <a:spLocks noChangeShapeType="1"/>
              </p:cNvSpPr>
              <p:nvPr/>
            </p:nvSpPr>
            <p:spPr bwMode="auto">
              <a:xfrm>
                <a:off x="521" y="3475"/>
                <a:ext cx="0" cy="91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504" name="Line 27"/>
              <p:cNvSpPr>
                <a:spLocks noChangeShapeType="1"/>
              </p:cNvSpPr>
              <p:nvPr/>
            </p:nvSpPr>
            <p:spPr bwMode="auto">
              <a:xfrm>
                <a:off x="567" y="3475"/>
                <a:ext cx="0" cy="91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3" name="Group 28"/>
            <p:cNvGrpSpPr>
              <a:grpSpLocks/>
            </p:cNvGrpSpPr>
            <p:nvPr/>
          </p:nvGrpSpPr>
          <p:grpSpPr bwMode="auto">
            <a:xfrm>
              <a:off x="1247" y="1842"/>
              <a:ext cx="45" cy="91"/>
              <a:chOff x="521" y="3475"/>
              <a:chExt cx="46" cy="91"/>
            </a:xfrm>
          </p:grpSpPr>
          <p:sp>
            <p:nvSpPr>
              <p:cNvPr id="20501" name="Line 29"/>
              <p:cNvSpPr>
                <a:spLocks noChangeShapeType="1"/>
              </p:cNvSpPr>
              <p:nvPr/>
            </p:nvSpPr>
            <p:spPr bwMode="auto">
              <a:xfrm>
                <a:off x="521" y="3475"/>
                <a:ext cx="0" cy="91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502" name="Line 30"/>
              <p:cNvSpPr>
                <a:spLocks noChangeShapeType="1"/>
              </p:cNvSpPr>
              <p:nvPr/>
            </p:nvSpPr>
            <p:spPr bwMode="auto">
              <a:xfrm>
                <a:off x="567" y="3475"/>
                <a:ext cx="0" cy="91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11" name="Group 31"/>
          <p:cNvGrpSpPr>
            <a:grpSpLocks/>
          </p:cNvGrpSpPr>
          <p:nvPr/>
        </p:nvGrpSpPr>
        <p:grpSpPr bwMode="auto">
          <a:xfrm>
            <a:off x="6361113" y="4818063"/>
            <a:ext cx="1223962" cy="215900"/>
            <a:chOff x="612" y="2160"/>
            <a:chExt cx="771" cy="136"/>
          </a:xfrm>
        </p:grpSpPr>
        <p:grpSp>
          <p:nvGrpSpPr>
            <p:cNvPr id="20493" name="Group 32"/>
            <p:cNvGrpSpPr>
              <a:grpSpLocks/>
            </p:cNvGrpSpPr>
            <p:nvPr/>
          </p:nvGrpSpPr>
          <p:grpSpPr bwMode="auto">
            <a:xfrm rot="-2400000">
              <a:off x="1338" y="2205"/>
              <a:ext cx="45" cy="91"/>
              <a:chOff x="521" y="3475"/>
              <a:chExt cx="46" cy="91"/>
            </a:xfrm>
          </p:grpSpPr>
          <p:sp>
            <p:nvSpPr>
              <p:cNvPr id="20497" name="Line 33"/>
              <p:cNvSpPr>
                <a:spLocks noChangeShapeType="1"/>
              </p:cNvSpPr>
              <p:nvPr/>
            </p:nvSpPr>
            <p:spPr bwMode="auto">
              <a:xfrm>
                <a:off x="521" y="3475"/>
                <a:ext cx="0" cy="91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" name="Line 34"/>
              <p:cNvSpPr>
                <a:spLocks noChangeShapeType="1"/>
              </p:cNvSpPr>
              <p:nvPr/>
            </p:nvSpPr>
            <p:spPr bwMode="auto">
              <a:xfrm>
                <a:off x="567" y="3475"/>
                <a:ext cx="0" cy="91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20494" name="Group 35"/>
            <p:cNvGrpSpPr>
              <a:grpSpLocks/>
            </p:cNvGrpSpPr>
            <p:nvPr/>
          </p:nvGrpSpPr>
          <p:grpSpPr bwMode="auto">
            <a:xfrm rot="2400000">
              <a:off x="612" y="2160"/>
              <a:ext cx="45" cy="91"/>
              <a:chOff x="521" y="3475"/>
              <a:chExt cx="46" cy="91"/>
            </a:xfrm>
          </p:grpSpPr>
          <p:sp>
            <p:nvSpPr>
              <p:cNvPr id="20495" name="Line 36"/>
              <p:cNvSpPr>
                <a:spLocks noChangeShapeType="1"/>
              </p:cNvSpPr>
              <p:nvPr/>
            </p:nvSpPr>
            <p:spPr bwMode="auto">
              <a:xfrm>
                <a:off x="521" y="3475"/>
                <a:ext cx="0" cy="91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496" name="Line 37"/>
              <p:cNvSpPr>
                <a:spLocks noChangeShapeType="1"/>
              </p:cNvSpPr>
              <p:nvPr/>
            </p:nvSpPr>
            <p:spPr bwMode="auto">
              <a:xfrm>
                <a:off x="567" y="3475"/>
                <a:ext cx="0" cy="91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0518" name="Text Box 38"/>
          <p:cNvSpPr txBox="1">
            <a:spLocks noChangeArrowheads="1"/>
          </p:cNvSpPr>
          <p:nvPr/>
        </p:nvSpPr>
        <p:spPr bwMode="auto">
          <a:xfrm>
            <a:off x="5791200" y="1219200"/>
            <a:ext cx="762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</a:rPr>
              <a:t>C</a:t>
            </a:r>
          </a:p>
        </p:txBody>
      </p:sp>
      <p:sp>
        <p:nvSpPr>
          <p:cNvPr id="20490" name="Text Box 39"/>
          <p:cNvSpPr txBox="1">
            <a:spLocks noChangeArrowheads="1"/>
          </p:cNvSpPr>
          <p:nvPr/>
        </p:nvSpPr>
        <p:spPr bwMode="auto">
          <a:xfrm>
            <a:off x="1066800" y="3992562"/>
            <a:ext cx="5461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 dirty="0">
                <a:latin typeface="Times New Roman" pitchFamily="18" charset="0"/>
              </a:rPr>
              <a:t>⌒</a:t>
            </a:r>
          </a:p>
        </p:txBody>
      </p:sp>
      <p:sp>
        <p:nvSpPr>
          <p:cNvPr id="20491" name="Text Box 40"/>
          <p:cNvSpPr txBox="1">
            <a:spLocks noChangeArrowheads="1"/>
          </p:cNvSpPr>
          <p:nvPr/>
        </p:nvSpPr>
        <p:spPr bwMode="auto">
          <a:xfrm>
            <a:off x="1981200" y="3992562"/>
            <a:ext cx="5461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 dirty="0">
                <a:latin typeface="Times New Roman" pitchFamily="18" charset="0"/>
              </a:rPr>
              <a:t>⌒</a:t>
            </a:r>
          </a:p>
        </p:txBody>
      </p:sp>
      <p:sp>
        <p:nvSpPr>
          <p:cNvPr id="41" name="矩形 40"/>
          <p:cNvSpPr/>
          <p:nvPr/>
        </p:nvSpPr>
        <p:spPr>
          <a:xfrm>
            <a:off x="381000" y="457200"/>
            <a:ext cx="8458200" cy="1421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5000"/>
              </a:lnSpc>
            </a:pPr>
            <a:r>
              <a:rPr kumimoji="1" lang="en-US" altLang="zh-CN" sz="3200" b="1" dirty="0" smtClean="0">
                <a:latin typeface="Times New Roman" pitchFamily="18" charset="0"/>
              </a:rPr>
              <a:t>2.</a:t>
            </a:r>
            <a:r>
              <a:rPr kumimoji="1" lang="zh-CN" altLang="en-US" sz="3200" b="1" dirty="0" smtClean="0">
                <a:latin typeface="Times New Roman" pitchFamily="18" charset="0"/>
              </a:rPr>
              <a:t>如图，</a:t>
            </a:r>
            <a:r>
              <a:rPr kumimoji="1" lang="en-US" altLang="zh-CN" sz="3200" b="1" dirty="0" smtClean="0">
                <a:latin typeface="Times New Roman" pitchFamily="18" charset="0"/>
              </a:rPr>
              <a:t>AB</a:t>
            </a:r>
            <a:r>
              <a:rPr kumimoji="1" lang="zh-CN" altLang="en-US" sz="3200" b="1" dirty="0" smtClean="0">
                <a:latin typeface="Times New Roman" pitchFamily="18" charset="0"/>
              </a:rPr>
              <a:t>为⊙</a:t>
            </a:r>
            <a:r>
              <a:rPr kumimoji="1" lang="en-US" altLang="zh-CN" sz="3200" b="1" dirty="0" smtClean="0">
                <a:latin typeface="Times New Roman" pitchFamily="18" charset="0"/>
              </a:rPr>
              <a:t>O</a:t>
            </a:r>
            <a:r>
              <a:rPr kumimoji="1" lang="zh-CN" altLang="en-US" sz="3200" b="1" dirty="0" smtClean="0">
                <a:latin typeface="Times New Roman" pitchFamily="18" charset="0"/>
              </a:rPr>
              <a:t>的直径，</a:t>
            </a:r>
            <a:r>
              <a:rPr kumimoji="1" lang="en-US" altLang="zh-CN" sz="3200" b="1" dirty="0" smtClean="0">
                <a:latin typeface="Times New Roman" pitchFamily="18" charset="0"/>
              </a:rPr>
              <a:t>CD</a:t>
            </a:r>
            <a:r>
              <a:rPr kumimoji="1" lang="zh-CN" altLang="en-US" sz="3200" b="1" dirty="0" smtClean="0">
                <a:latin typeface="Times New Roman" pitchFamily="18" charset="0"/>
              </a:rPr>
              <a:t>为弦，</a:t>
            </a:r>
            <a:r>
              <a:rPr kumimoji="1" lang="en-US" altLang="zh-CN" sz="3200" b="1" dirty="0" smtClean="0">
                <a:latin typeface="Times New Roman" pitchFamily="18" charset="0"/>
              </a:rPr>
              <a:t>CD⊥AB</a:t>
            </a:r>
            <a:r>
              <a:rPr kumimoji="1" lang="zh-CN" altLang="en-US" sz="3200" b="1" dirty="0" smtClean="0">
                <a:latin typeface="Times New Roman" pitchFamily="18" charset="0"/>
              </a:rPr>
              <a:t>于</a:t>
            </a:r>
            <a:r>
              <a:rPr kumimoji="1" lang="en-US" altLang="zh-CN" sz="3200" b="1" dirty="0" smtClean="0">
                <a:latin typeface="Times New Roman" pitchFamily="18" charset="0"/>
              </a:rPr>
              <a:t>E</a:t>
            </a:r>
            <a:r>
              <a:rPr kumimoji="1" lang="zh-CN" altLang="en-US" sz="3200" b="1" dirty="0" smtClean="0">
                <a:latin typeface="Times New Roman" pitchFamily="18" charset="0"/>
              </a:rPr>
              <a:t>．则下列结论中错误的是</a:t>
            </a:r>
            <a:r>
              <a:rPr kumimoji="1" lang="en-US" altLang="zh-CN" sz="3200" b="1" dirty="0" smtClean="0">
                <a:latin typeface="Times New Roman" pitchFamily="18" charset="0"/>
              </a:rPr>
              <a:t>(     )</a:t>
            </a:r>
            <a:endParaRPr kumimoji="1" lang="en-US" altLang="zh-CN" sz="3200" b="1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5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5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0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20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8" grpId="0"/>
      <p:bldP spid="20500" grpId="0"/>
      <p:bldP spid="205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81000" y="304800"/>
            <a:ext cx="84582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例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1.</a:t>
            </a:r>
            <a:r>
              <a:rPr lang="zh-CN" altLang="en-US" sz="2800" b="1" dirty="0" smtClean="0"/>
              <a:t>如图，正方形</a:t>
            </a:r>
            <a:r>
              <a:rPr lang="en-US" altLang="zh-CN" sz="2800" b="1" dirty="0" smtClean="0"/>
              <a:t>ABCD</a:t>
            </a:r>
            <a:r>
              <a:rPr lang="zh-CN" altLang="en-US" sz="2800" b="1" dirty="0" smtClean="0"/>
              <a:t>的边长为</a:t>
            </a:r>
            <a:r>
              <a:rPr lang="en-US" altLang="zh-CN" sz="2800" b="1" dirty="0" smtClean="0"/>
              <a:t>2</a:t>
            </a:r>
            <a:r>
              <a:rPr lang="zh-CN" altLang="en-US" sz="2800" b="1" dirty="0" smtClean="0"/>
              <a:t>，</a:t>
            </a:r>
            <a:r>
              <a:rPr lang="en-US" altLang="zh-CN" sz="2800" b="1" dirty="0" smtClean="0"/>
              <a:t>E</a:t>
            </a:r>
            <a:r>
              <a:rPr lang="zh-CN" altLang="en-US" sz="2800" b="1" dirty="0" smtClean="0"/>
              <a:t>、</a:t>
            </a:r>
            <a:r>
              <a:rPr lang="en-US" altLang="zh-CN" sz="2800" b="1" dirty="0" smtClean="0"/>
              <a:t>F</a:t>
            </a:r>
            <a:r>
              <a:rPr lang="zh-CN" altLang="en-US" sz="2800" b="1" dirty="0" smtClean="0"/>
              <a:t>、</a:t>
            </a:r>
            <a:r>
              <a:rPr lang="en-US" altLang="zh-CN" sz="2800" b="1" dirty="0" smtClean="0"/>
              <a:t>G</a:t>
            </a:r>
            <a:r>
              <a:rPr lang="zh-CN" altLang="en-US" sz="2800" b="1" dirty="0" smtClean="0"/>
              <a:t>、</a:t>
            </a:r>
            <a:r>
              <a:rPr lang="en-US" altLang="zh-CN" sz="2800" b="1" dirty="0" smtClean="0"/>
              <a:t>H</a:t>
            </a:r>
            <a:r>
              <a:rPr lang="zh-CN" altLang="en-US" sz="2800" b="1" dirty="0" smtClean="0"/>
              <a:t>分别为各边中点，</a:t>
            </a:r>
            <a:r>
              <a:rPr lang="en-US" altLang="zh-CN" sz="2800" b="1" dirty="0" smtClean="0"/>
              <a:t>EG</a:t>
            </a:r>
            <a:r>
              <a:rPr lang="zh-CN" altLang="en-US" sz="2800" b="1" dirty="0" smtClean="0"/>
              <a:t>、</a:t>
            </a:r>
            <a:r>
              <a:rPr lang="en-US" altLang="zh-CN" sz="2800" b="1" dirty="0" smtClean="0"/>
              <a:t>FH</a:t>
            </a:r>
            <a:r>
              <a:rPr lang="zh-CN" altLang="en-US" sz="2800" b="1" dirty="0" smtClean="0"/>
              <a:t>相交于点</a:t>
            </a:r>
            <a:r>
              <a:rPr lang="en-US" altLang="zh-CN" sz="2800" b="1" dirty="0" smtClean="0"/>
              <a:t>O</a:t>
            </a:r>
            <a:r>
              <a:rPr lang="zh-CN" altLang="en-US" sz="2800" b="1" dirty="0" smtClean="0"/>
              <a:t>，以</a:t>
            </a:r>
            <a:r>
              <a:rPr lang="en-US" altLang="zh-CN" sz="2800" b="1" dirty="0" smtClean="0"/>
              <a:t>O</a:t>
            </a:r>
            <a:r>
              <a:rPr lang="zh-CN" altLang="en-US" sz="2800" b="1" dirty="0" smtClean="0"/>
              <a:t>为圆心，</a:t>
            </a:r>
            <a:r>
              <a:rPr lang="en-US" altLang="zh-CN" sz="2800" b="1" dirty="0" smtClean="0"/>
              <a:t>OE</a:t>
            </a:r>
            <a:r>
              <a:rPr lang="zh-CN" altLang="en-US" sz="2800" b="1" dirty="0" smtClean="0"/>
              <a:t>为半径画圆，则图中阴影部分的面积为</a:t>
            </a:r>
            <a:r>
              <a:rPr lang="zh-CN" altLang="en-US" sz="2800" b="1" u="sng" dirty="0" smtClean="0"/>
              <a:t>                </a:t>
            </a:r>
            <a:r>
              <a:rPr lang="en-US" altLang="zh-CN" sz="2800" b="1" dirty="0"/>
              <a:t>.</a:t>
            </a:r>
            <a:endParaRPr lang="zh-CN" altLang="en-US" sz="2800" b="1" dirty="0"/>
          </a:p>
        </p:txBody>
      </p:sp>
      <p:pic>
        <p:nvPicPr>
          <p:cNvPr id="49154" name="Picture 2" descr="菁优网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7800" y="2286000"/>
            <a:ext cx="1941838" cy="1981200"/>
          </a:xfrm>
          <a:prstGeom prst="rect">
            <a:avLst/>
          </a:prstGeom>
          <a:noFill/>
        </p:spPr>
      </p:pic>
      <p:graphicFrame>
        <p:nvGraphicFramePr>
          <p:cNvPr id="5" name="对象 4"/>
          <p:cNvGraphicFramePr>
            <a:graphicFrameLocks noChangeAspect="1"/>
          </p:cNvGraphicFramePr>
          <p:nvPr/>
        </p:nvGraphicFramePr>
        <p:xfrm>
          <a:off x="7543800" y="1066800"/>
          <a:ext cx="641350" cy="9772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57" name="Equation" r:id="rId4" imgW="266400" imgH="406080" progId="Equation.DSMT4">
                  <p:embed/>
                </p:oleObj>
              </mc:Choice>
              <mc:Fallback>
                <p:oleObj name="Equation" r:id="rId4" imgW="266400" imgH="406080" progId="Equation.DSMT4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43800" y="1066800"/>
                        <a:ext cx="641350" cy="97729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矩形 5"/>
          <p:cNvSpPr/>
          <p:nvPr/>
        </p:nvSpPr>
        <p:spPr>
          <a:xfrm>
            <a:off x="457200" y="4800600"/>
            <a:ext cx="85344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变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式：</a:t>
            </a:r>
            <a:r>
              <a:rPr lang="zh-CN" altLang="en-US" sz="2800" b="1" dirty="0" smtClean="0"/>
              <a:t>如图，是两个同心圆，其中两条直径互相垂直，其大圆的半径是</a:t>
            </a:r>
            <a:r>
              <a:rPr lang="en-US" altLang="zh-CN" sz="2800" b="1" dirty="0" smtClean="0"/>
              <a:t>2</a:t>
            </a:r>
            <a:r>
              <a:rPr lang="zh-CN" altLang="en-US" sz="2800" b="1" dirty="0" smtClean="0"/>
              <a:t>，则其阴影部分的面积之和</a:t>
            </a:r>
            <a:r>
              <a:rPr lang="zh-CN" altLang="en-US" sz="2800" b="1" u="sng" dirty="0" smtClean="0"/>
              <a:t>           </a:t>
            </a:r>
            <a:r>
              <a:rPr lang="en-US" altLang="zh-CN" sz="2800" b="1" dirty="0"/>
              <a:t>.</a:t>
            </a:r>
            <a:endParaRPr lang="zh-CN" altLang="en-US" sz="2800" b="1" dirty="0"/>
          </a:p>
        </p:txBody>
      </p:sp>
      <p:graphicFrame>
        <p:nvGraphicFramePr>
          <p:cNvPr id="7" name="对象 6"/>
          <p:cNvGraphicFramePr>
            <a:graphicFrameLocks noChangeAspect="1"/>
          </p:cNvGraphicFramePr>
          <p:nvPr/>
        </p:nvGraphicFramePr>
        <p:xfrm>
          <a:off x="7848600" y="5257800"/>
          <a:ext cx="549275" cy="428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58" name="Equation" r:id="rId6" imgW="228600" imgH="177480" progId="Equation.DSMT4">
                  <p:embed/>
                </p:oleObj>
              </mc:Choice>
              <mc:Fallback>
                <p:oleObj name="Equation" r:id="rId6" imgW="228600" imgH="17748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48600" y="5257800"/>
                        <a:ext cx="549275" cy="428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9158" name="Picture 6" descr="菁优网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05400" y="2286000"/>
            <a:ext cx="2057400" cy="204132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9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Text Box 2"/>
          <p:cNvSpPr txBox="1">
            <a:spLocks noChangeArrowheads="1"/>
          </p:cNvSpPr>
          <p:nvPr/>
        </p:nvSpPr>
        <p:spPr bwMode="auto">
          <a:xfrm>
            <a:off x="304800" y="228600"/>
            <a:ext cx="88392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 smtClean="0">
                <a:solidFill>
                  <a:srgbClr val="FF0000"/>
                </a:solidFill>
                <a:latin typeface="Times New Roman" pitchFamily="18" charset="0"/>
              </a:rPr>
              <a:t>例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</a:rPr>
              <a:t>2.</a:t>
            </a:r>
            <a:r>
              <a:rPr lang="zh-CN" altLang="en-US" sz="3200" b="1" dirty="0" smtClean="0">
                <a:latin typeface="Times New Roman" pitchFamily="18" charset="0"/>
              </a:rPr>
              <a:t>如</a:t>
            </a:r>
            <a:r>
              <a:rPr lang="zh-CN" altLang="en-US" sz="3200" b="1" dirty="0">
                <a:latin typeface="Times New Roman" pitchFamily="18" charset="0"/>
              </a:rPr>
              <a:t>图，在⊙</a:t>
            </a:r>
            <a:r>
              <a:rPr lang="en-US" altLang="zh-CN" sz="3200" b="1" i="1" dirty="0">
                <a:latin typeface="Times New Roman" pitchFamily="18" charset="0"/>
              </a:rPr>
              <a:t>O</a:t>
            </a:r>
            <a:r>
              <a:rPr lang="zh-CN" altLang="en-US" sz="3200" b="1" dirty="0">
                <a:latin typeface="Times New Roman" pitchFamily="18" charset="0"/>
              </a:rPr>
              <a:t>中，弦</a:t>
            </a:r>
            <a:r>
              <a:rPr lang="en-US" altLang="zh-CN" sz="3200" b="1" i="1" dirty="0">
                <a:latin typeface="Times New Roman" pitchFamily="18" charset="0"/>
              </a:rPr>
              <a:t>AB</a:t>
            </a:r>
            <a:r>
              <a:rPr lang="zh-CN" altLang="en-US" sz="3200" b="1" dirty="0">
                <a:latin typeface="Times New Roman" pitchFamily="18" charset="0"/>
              </a:rPr>
              <a:t>的长为</a:t>
            </a:r>
            <a:r>
              <a:rPr lang="en-US" altLang="zh-CN" sz="3200" b="1" dirty="0">
                <a:latin typeface="Times New Roman" pitchFamily="18" charset="0"/>
              </a:rPr>
              <a:t>8cm</a:t>
            </a:r>
            <a:r>
              <a:rPr lang="zh-CN" altLang="en-US" sz="3200" b="1" dirty="0">
                <a:latin typeface="Times New Roman" pitchFamily="18" charset="0"/>
              </a:rPr>
              <a:t>，圆心</a:t>
            </a:r>
            <a:r>
              <a:rPr lang="en-US" altLang="zh-CN" sz="3200" b="1" i="1" dirty="0">
                <a:latin typeface="Times New Roman" pitchFamily="18" charset="0"/>
              </a:rPr>
              <a:t>O</a:t>
            </a:r>
            <a:r>
              <a:rPr lang="zh-CN" altLang="en-US" sz="3200" b="1" dirty="0">
                <a:latin typeface="Times New Roman" pitchFamily="18" charset="0"/>
              </a:rPr>
              <a:t>到</a:t>
            </a:r>
            <a:r>
              <a:rPr lang="en-US" altLang="zh-CN" sz="3200" b="1" i="1" dirty="0">
                <a:latin typeface="Times New Roman" pitchFamily="18" charset="0"/>
              </a:rPr>
              <a:t>AB</a:t>
            </a:r>
            <a:r>
              <a:rPr lang="zh-CN" altLang="en-US" sz="3200" b="1" dirty="0">
                <a:latin typeface="Times New Roman" pitchFamily="18" charset="0"/>
              </a:rPr>
              <a:t>的距离为</a:t>
            </a:r>
            <a:r>
              <a:rPr lang="en-US" altLang="zh-CN" sz="3200" b="1" dirty="0">
                <a:latin typeface="Times New Roman" pitchFamily="18" charset="0"/>
              </a:rPr>
              <a:t>3cm</a:t>
            </a:r>
            <a:r>
              <a:rPr lang="zh-CN" altLang="en-US" sz="3200" b="1" dirty="0">
                <a:latin typeface="Times New Roman" pitchFamily="18" charset="0"/>
              </a:rPr>
              <a:t>，求⊙</a:t>
            </a:r>
            <a:r>
              <a:rPr lang="en-US" altLang="zh-CN" sz="3200" b="1" i="1" dirty="0">
                <a:latin typeface="Times New Roman" pitchFamily="18" charset="0"/>
              </a:rPr>
              <a:t>O</a:t>
            </a:r>
            <a:r>
              <a:rPr lang="zh-CN" altLang="en-US" sz="3200" b="1" dirty="0">
                <a:latin typeface="Times New Roman" pitchFamily="18" charset="0"/>
              </a:rPr>
              <a:t>的半径。</a:t>
            </a:r>
          </a:p>
        </p:txBody>
      </p:sp>
      <p:sp>
        <p:nvSpPr>
          <p:cNvPr id="83971" name="Oval 3"/>
          <p:cNvSpPr>
            <a:spLocks noChangeArrowheads="1"/>
          </p:cNvSpPr>
          <p:nvPr/>
        </p:nvSpPr>
        <p:spPr bwMode="auto">
          <a:xfrm>
            <a:off x="6421437" y="2697162"/>
            <a:ext cx="2449513" cy="2449513"/>
          </a:xfrm>
          <a:prstGeom prst="ellips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4800">
                <a:solidFill>
                  <a:srgbClr val="FF0000"/>
                </a:solidFill>
                <a:latin typeface="Times New Roman" pitchFamily="18" charset="0"/>
              </a:rPr>
              <a:t>·</a:t>
            </a:r>
          </a:p>
        </p:txBody>
      </p:sp>
      <p:sp>
        <p:nvSpPr>
          <p:cNvPr id="83972" name="Freeform 4"/>
          <p:cNvSpPr>
            <a:spLocks/>
          </p:cNvSpPr>
          <p:nvPr/>
        </p:nvSpPr>
        <p:spPr bwMode="auto">
          <a:xfrm>
            <a:off x="7659687" y="3133725"/>
            <a:ext cx="3175" cy="793750"/>
          </a:xfrm>
          <a:custGeom>
            <a:avLst/>
            <a:gdLst>
              <a:gd name="T0" fmla="*/ 0 w 2"/>
              <a:gd name="T1" fmla="*/ 2147483647 h 500"/>
              <a:gd name="T2" fmla="*/ 2147483647 w 2"/>
              <a:gd name="T3" fmla="*/ 0 h 500"/>
              <a:gd name="T4" fmla="*/ 0 60000 65536"/>
              <a:gd name="T5" fmla="*/ 0 60000 65536"/>
              <a:gd name="T6" fmla="*/ 0 w 2"/>
              <a:gd name="T7" fmla="*/ 0 h 500"/>
              <a:gd name="T8" fmla="*/ 2 w 2"/>
              <a:gd name="T9" fmla="*/ 500 h 500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" h="500">
                <a:moveTo>
                  <a:pt x="0" y="500"/>
                </a:moveTo>
                <a:lnTo>
                  <a:pt x="2" y="0"/>
                </a:lnTo>
              </a:path>
            </a:pathLst>
          </a:cu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zh-CN" altLang="en-US">
              <a:latin typeface="Times New Roman" pitchFamily="18" charset="0"/>
            </a:endParaRPr>
          </a:p>
        </p:txBody>
      </p:sp>
      <p:sp>
        <p:nvSpPr>
          <p:cNvPr id="83973" name="Line 5"/>
          <p:cNvSpPr>
            <a:spLocks noChangeShapeType="1"/>
          </p:cNvSpPr>
          <p:nvPr/>
        </p:nvSpPr>
        <p:spPr bwMode="auto">
          <a:xfrm>
            <a:off x="6710362" y="3124200"/>
            <a:ext cx="187166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3974" name="Freeform 6"/>
          <p:cNvSpPr>
            <a:spLocks/>
          </p:cNvSpPr>
          <p:nvPr/>
        </p:nvSpPr>
        <p:spPr bwMode="auto">
          <a:xfrm>
            <a:off x="6710362" y="3124200"/>
            <a:ext cx="930275" cy="812800"/>
          </a:xfrm>
          <a:custGeom>
            <a:avLst/>
            <a:gdLst>
              <a:gd name="T0" fmla="*/ 0 w 586"/>
              <a:gd name="T1" fmla="*/ 0 h 512"/>
              <a:gd name="T2" fmla="*/ 2147483647 w 586"/>
              <a:gd name="T3" fmla="*/ 2147483647 h 512"/>
              <a:gd name="T4" fmla="*/ 0 60000 65536"/>
              <a:gd name="T5" fmla="*/ 0 60000 65536"/>
              <a:gd name="T6" fmla="*/ 0 w 586"/>
              <a:gd name="T7" fmla="*/ 0 h 512"/>
              <a:gd name="T8" fmla="*/ 586 w 586"/>
              <a:gd name="T9" fmla="*/ 512 h 512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586" h="512">
                <a:moveTo>
                  <a:pt x="0" y="0"/>
                </a:moveTo>
                <a:lnTo>
                  <a:pt x="586" y="512"/>
                </a:lnTo>
              </a:path>
            </a:pathLst>
          </a:cu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zh-CN" altLang="en-US">
              <a:latin typeface="Times New Roman" pitchFamily="18" charset="0"/>
            </a:endParaRPr>
          </a:p>
        </p:txBody>
      </p:sp>
      <p:sp>
        <p:nvSpPr>
          <p:cNvPr id="83975" name="Freeform 7"/>
          <p:cNvSpPr>
            <a:spLocks/>
          </p:cNvSpPr>
          <p:nvPr/>
        </p:nvSpPr>
        <p:spPr bwMode="auto">
          <a:xfrm>
            <a:off x="7502525" y="3124200"/>
            <a:ext cx="144462" cy="142875"/>
          </a:xfrm>
          <a:custGeom>
            <a:avLst/>
            <a:gdLst>
              <a:gd name="T0" fmla="*/ 0 w 91"/>
              <a:gd name="T1" fmla="*/ 0 h 90"/>
              <a:gd name="T2" fmla="*/ 0 w 91"/>
              <a:gd name="T3" fmla="*/ 2147483647 h 90"/>
              <a:gd name="T4" fmla="*/ 2147483647 w 91"/>
              <a:gd name="T5" fmla="*/ 2147483647 h 90"/>
              <a:gd name="T6" fmla="*/ 0 60000 65536"/>
              <a:gd name="T7" fmla="*/ 0 60000 65536"/>
              <a:gd name="T8" fmla="*/ 0 60000 65536"/>
              <a:gd name="T9" fmla="*/ 0 w 91"/>
              <a:gd name="T10" fmla="*/ 0 h 90"/>
              <a:gd name="T11" fmla="*/ 91 w 91"/>
              <a:gd name="T12" fmla="*/ 90 h 9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91" h="90">
                <a:moveTo>
                  <a:pt x="0" y="0"/>
                </a:moveTo>
                <a:lnTo>
                  <a:pt x="0" y="90"/>
                </a:lnTo>
                <a:lnTo>
                  <a:pt x="91" y="90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latin typeface="Times New Roman" pitchFamily="18" charset="0"/>
            </a:endParaRPr>
          </a:p>
        </p:txBody>
      </p:sp>
      <p:sp>
        <p:nvSpPr>
          <p:cNvPr id="83976" name="Text Box 8"/>
          <p:cNvSpPr txBox="1">
            <a:spLocks noChangeArrowheads="1"/>
          </p:cNvSpPr>
          <p:nvPr/>
        </p:nvSpPr>
        <p:spPr bwMode="auto">
          <a:xfrm>
            <a:off x="7358062" y="3987800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 i="1">
                <a:latin typeface="Times New Roman" pitchFamily="18" charset="0"/>
              </a:rPr>
              <a:t>O</a:t>
            </a:r>
          </a:p>
        </p:txBody>
      </p:sp>
      <p:sp>
        <p:nvSpPr>
          <p:cNvPr id="83977" name="Text Box 9"/>
          <p:cNvSpPr txBox="1">
            <a:spLocks noChangeArrowheads="1"/>
          </p:cNvSpPr>
          <p:nvPr/>
        </p:nvSpPr>
        <p:spPr bwMode="auto">
          <a:xfrm>
            <a:off x="6324600" y="2819400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 i="1" dirty="0">
                <a:latin typeface="Times New Roman" pitchFamily="18" charset="0"/>
              </a:rPr>
              <a:t>A</a:t>
            </a:r>
          </a:p>
        </p:txBody>
      </p:sp>
      <p:sp>
        <p:nvSpPr>
          <p:cNvPr id="83978" name="Text Box 10"/>
          <p:cNvSpPr txBox="1">
            <a:spLocks noChangeArrowheads="1"/>
          </p:cNvSpPr>
          <p:nvPr/>
        </p:nvSpPr>
        <p:spPr bwMode="auto">
          <a:xfrm>
            <a:off x="8639175" y="2851150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 i="1">
                <a:latin typeface="Times New Roman" pitchFamily="18" charset="0"/>
              </a:rPr>
              <a:t>B</a:t>
            </a:r>
          </a:p>
        </p:txBody>
      </p:sp>
      <p:sp>
        <p:nvSpPr>
          <p:cNvPr id="83979" name="Text Box 11"/>
          <p:cNvSpPr txBox="1">
            <a:spLocks noChangeArrowheads="1"/>
          </p:cNvSpPr>
          <p:nvPr/>
        </p:nvSpPr>
        <p:spPr bwMode="auto">
          <a:xfrm>
            <a:off x="7488237" y="2792412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 i="1">
                <a:latin typeface="Times New Roman" pitchFamily="18" charset="0"/>
              </a:rPr>
              <a:t>E</a:t>
            </a:r>
          </a:p>
        </p:txBody>
      </p:sp>
      <p:sp>
        <p:nvSpPr>
          <p:cNvPr id="1039" name="Text Box 12"/>
          <p:cNvSpPr txBox="1">
            <a:spLocks noChangeArrowheads="1"/>
          </p:cNvSpPr>
          <p:nvPr/>
        </p:nvSpPr>
        <p:spPr bwMode="auto">
          <a:xfrm>
            <a:off x="390525" y="13716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>
              <a:solidFill>
                <a:srgbClr val="FF3300"/>
              </a:solidFill>
              <a:latin typeface="Times New Roman" pitchFamily="18" charset="0"/>
            </a:endParaRPr>
          </a:p>
        </p:txBody>
      </p:sp>
      <p:sp>
        <p:nvSpPr>
          <p:cNvPr id="83982" name="Text Box 14"/>
          <p:cNvSpPr txBox="1">
            <a:spLocks noChangeArrowheads="1"/>
          </p:cNvSpPr>
          <p:nvPr/>
        </p:nvSpPr>
        <p:spPr bwMode="auto">
          <a:xfrm>
            <a:off x="230188" y="1333500"/>
            <a:ext cx="122396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解：</a:t>
            </a:r>
          </a:p>
        </p:txBody>
      </p:sp>
      <p:graphicFrame>
        <p:nvGraphicFramePr>
          <p:cNvPr id="83985" name="Object 17"/>
          <p:cNvGraphicFramePr>
            <a:graphicFrameLocks noChangeAspect="1"/>
          </p:cNvGraphicFramePr>
          <p:nvPr/>
        </p:nvGraphicFramePr>
        <p:xfrm>
          <a:off x="903288" y="3895725"/>
          <a:ext cx="3275012" cy="523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Equation" r:id="rId3" imgW="1269720" imgH="203040" progId="Equation.DSMT4">
                  <p:embed/>
                </p:oleObj>
              </mc:Choice>
              <mc:Fallback>
                <p:oleObj name="Equation" r:id="rId3" imgW="1269720" imgH="203040" progId="Equation.DSMT4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3288" y="3895725"/>
                        <a:ext cx="3275012" cy="5238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3986" name="Object 18"/>
          <p:cNvGraphicFramePr>
            <a:graphicFrameLocks noChangeAspect="1"/>
          </p:cNvGraphicFramePr>
          <p:nvPr/>
        </p:nvGraphicFramePr>
        <p:xfrm>
          <a:off x="838200" y="4419600"/>
          <a:ext cx="5813425" cy="654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Equation" r:id="rId5" imgW="2260440" imgH="253800" progId="Equation.DSMT4">
                  <p:embed/>
                </p:oleObj>
              </mc:Choice>
              <mc:Fallback>
                <p:oleObj name="Equation" r:id="rId5" imgW="2260440" imgH="253800" progId="Equation.DSMT4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8200" y="4419600"/>
                        <a:ext cx="5813425" cy="6540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3987" name="Text Box 19"/>
          <p:cNvSpPr txBox="1">
            <a:spLocks noChangeArrowheads="1"/>
          </p:cNvSpPr>
          <p:nvPr/>
        </p:nvSpPr>
        <p:spPr bwMode="auto">
          <a:xfrm>
            <a:off x="457200" y="5257800"/>
            <a:ext cx="50403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答：⊙</a:t>
            </a:r>
            <a:r>
              <a:rPr lang="en-US" altLang="zh-CN" sz="2800" b="1" i="1">
                <a:solidFill>
                  <a:srgbClr val="FF0000"/>
                </a:solidFill>
                <a:latin typeface="Times New Roman" pitchFamily="18" charset="0"/>
              </a:rPr>
              <a:t>O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的半径为</a:t>
            </a: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5cm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。</a:t>
            </a:r>
          </a:p>
        </p:txBody>
      </p:sp>
      <p:graphicFrame>
        <p:nvGraphicFramePr>
          <p:cNvPr id="83989" name="Object 21"/>
          <p:cNvGraphicFramePr>
            <a:graphicFrameLocks noChangeAspect="1"/>
          </p:cNvGraphicFramePr>
          <p:nvPr/>
        </p:nvGraphicFramePr>
        <p:xfrm>
          <a:off x="1066800" y="2359025"/>
          <a:ext cx="3810000" cy="993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Equation" r:id="rId7" imgW="1511280" imgH="393480" progId="Equation.DSMT4">
                  <p:embed/>
                </p:oleObj>
              </mc:Choice>
              <mc:Fallback>
                <p:oleObj name="Equation" r:id="rId7" imgW="1511280" imgH="393480" progId="Equation.DSMT4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6800" y="2359025"/>
                        <a:ext cx="3810000" cy="993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3991" name="Text Box 23"/>
          <p:cNvSpPr txBox="1">
            <a:spLocks noChangeArrowheads="1"/>
          </p:cNvSpPr>
          <p:nvPr/>
        </p:nvSpPr>
        <p:spPr bwMode="auto">
          <a:xfrm>
            <a:off x="990600" y="3352800"/>
            <a:ext cx="31400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在</a:t>
            </a: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Rt△</a:t>
            </a:r>
            <a:r>
              <a:rPr lang="en-US" altLang="zh-CN" sz="2800" b="1" i="1">
                <a:solidFill>
                  <a:srgbClr val="FF0000"/>
                </a:solidFill>
                <a:latin typeface="Times New Roman" pitchFamily="18" charset="0"/>
              </a:rPr>
              <a:t>AOE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中</a:t>
            </a:r>
          </a:p>
        </p:txBody>
      </p:sp>
      <p:sp>
        <p:nvSpPr>
          <p:cNvPr id="83992" name="Text Box 24"/>
          <p:cNvSpPr txBox="1">
            <a:spLocks noChangeArrowheads="1"/>
          </p:cNvSpPr>
          <p:nvPr/>
        </p:nvSpPr>
        <p:spPr bwMode="auto">
          <a:xfrm>
            <a:off x="914400" y="1905000"/>
            <a:ext cx="28352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∵OE⊥AB</a:t>
            </a:r>
          </a:p>
        </p:txBody>
      </p:sp>
      <p:sp>
        <p:nvSpPr>
          <p:cNvPr id="1046" name="Text Box 22"/>
          <p:cNvSpPr txBox="1">
            <a:spLocks noChangeArrowheads="1"/>
          </p:cNvSpPr>
          <p:nvPr/>
        </p:nvSpPr>
        <p:spPr bwMode="auto">
          <a:xfrm>
            <a:off x="914400" y="1371600"/>
            <a:ext cx="54260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</a:rPr>
              <a:t>过</a:t>
            </a:r>
            <a:r>
              <a:rPr lang="en-US" altLang="zh-CN" sz="2800" b="1" dirty="0">
                <a:solidFill>
                  <a:srgbClr val="FF0000"/>
                </a:solidFill>
                <a:latin typeface="Times New Roman" pitchFamily="18" charset="0"/>
              </a:rPr>
              <a:t>O</a:t>
            </a: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</a:rPr>
              <a:t>作</a:t>
            </a:r>
            <a:r>
              <a:rPr lang="en-US" altLang="zh-CN" sz="2800" b="1" dirty="0">
                <a:solidFill>
                  <a:srgbClr val="FF0000"/>
                </a:solidFill>
                <a:latin typeface="Times New Roman" pitchFamily="18" charset="0"/>
              </a:rPr>
              <a:t>OE⊥AB</a:t>
            </a: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</a:rPr>
              <a:t>于</a:t>
            </a:r>
            <a:r>
              <a:rPr lang="en-US" altLang="zh-CN" sz="2800" b="1" dirty="0">
                <a:solidFill>
                  <a:srgbClr val="FF0000"/>
                </a:solidFill>
                <a:latin typeface="Times New Roman" pitchFamily="18" charset="0"/>
              </a:rPr>
              <a:t>E</a:t>
            </a: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</a:rPr>
              <a:t>，连结</a:t>
            </a:r>
            <a:r>
              <a:rPr lang="en-US" altLang="zh-CN" sz="2800" b="1" dirty="0">
                <a:solidFill>
                  <a:srgbClr val="FF0000"/>
                </a:solidFill>
                <a:latin typeface="Times New Roman" pitchFamily="18" charset="0"/>
              </a:rPr>
              <a:t>OA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3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83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83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83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3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3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83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39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39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3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3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3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3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2" grpId="0" animBg="1"/>
      <p:bldP spid="83974" grpId="0" animBg="1"/>
      <p:bldP spid="83975" grpId="0" animBg="1"/>
      <p:bldP spid="83987" grpId="0"/>
      <p:bldP spid="83991" grpId="0"/>
      <p:bldP spid="83992" grpId="0"/>
      <p:bldP spid="104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6082" name="Object 5"/>
          <p:cNvGraphicFramePr>
            <a:graphicFrameLocks noChangeAspect="1"/>
          </p:cNvGraphicFramePr>
          <p:nvPr/>
        </p:nvGraphicFramePr>
        <p:xfrm>
          <a:off x="457200" y="1363662"/>
          <a:ext cx="685800" cy="576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87" name="Equation" r:id="rId3" imgW="241195" imgH="203112" progId="Equation.DSMT4">
                  <p:embed/>
                </p:oleObj>
              </mc:Choice>
              <mc:Fallback>
                <p:oleObj name="Equation" r:id="rId3" imgW="241195" imgH="203112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1363662"/>
                        <a:ext cx="685800" cy="5762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950" name="Rectangle 6"/>
          <p:cNvSpPr>
            <a:spLocks noChangeArrowheads="1"/>
          </p:cNvSpPr>
          <p:nvPr/>
        </p:nvSpPr>
        <p:spPr bwMode="auto">
          <a:xfrm>
            <a:off x="152400" y="844550"/>
            <a:ext cx="91440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altLang="zh-CN" sz="2800" b="1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zh-CN" altLang="en-US" sz="2800" b="1">
                <a:latin typeface="Times New Roman" pitchFamily="18" charset="0"/>
                <a:cs typeface="Times New Roman" pitchFamily="18" charset="0"/>
              </a:rPr>
              <a:t>如左下图在直径是</a:t>
            </a:r>
            <a:r>
              <a:rPr lang="en-US" altLang="zh-CN" sz="2800" b="1">
                <a:latin typeface="Times New Roman" pitchFamily="18" charset="0"/>
                <a:cs typeface="Times New Roman" pitchFamily="18" charset="0"/>
              </a:rPr>
              <a:t>20cm</a:t>
            </a:r>
            <a:r>
              <a:rPr lang="zh-CN" altLang="en-US" sz="2800" b="1">
                <a:latin typeface="Times New Roman" pitchFamily="18" charset="0"/>
                <a:cs typeface="Times New Roman" pitchFamily="18" charset="0"/>
              </a:rPr>
              <a:t>的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⊙</a:t>
            </a:r>
            <a:r>
              <a:rPr kumimoji="1" lang="en-US" altLang="zh-CN" sz="2800" b="1">
                <a:latin typeface="Times New Roman" pitchFamily="18" charset="0"/>
              </a:rPr>
              <a:t>O</a:t>
            </a:r>
            <a:r>
              <a:rPr kumimoji="1" lang="zh-CN" altLang="en-US" sz="2800" b="1">
                <a:latin typeface="Times New Roman" pitchFamily="18" charset="0"/>
              </a:rPr>
              <a:t>中，∠</a:t>
            </a:r>
            <a:r>
              <a:rPr kumimoji="1" lang="en-US" altLang="zh-CN" sz="2800" b="1">
                <a:latin typeface="Times New Roman" pitchFamily="18" charset="0"/>
              </a:rPr>
              <a:t>AOB</a:t>
            </a:r>
            <a:r>
              <a:rPr lang="zh-CN" altLang="en-US" sz="2800" b="1">
                <a:latin typeface="Times New Roman" pitchFamily="18" charset="0"/>
              </a:rPr>
              <a:t>的度数是</a:t>
            </a:r>
          </a:p>
        </p:txBody>
      </p:sp>
      <p:sp>
        <p:nvSpPr>
          <p:cNvPr id="46084" name="Rectangle 9"/>
          <p:cNvSpPr>
            <a:spLocks noChangeArrowheads="1"/>
          </p:cNvSpPr>
          <p:nvPr/>
        </p:nvSpPr>
        <p:spPr bwMode="auto">
          <a:xfrm>
            <a:off x="990600" y="1437808"/>
            <a:ext cx="7010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，那么弦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zh-CN" altLang="en-US" sz="2800" b="1" u="sng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弦心距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是</a:t>
            </a:r>
            <a:r>
              <a:rPr lang="zh-CN" altLang="en-US" sz="2800" b="1" u="sng" dirty="0">
                <a:latin typeface="Times New Roman" pitchFamily="18" charset="0"/>
                <a:cs typeface="Times New Roman" pitchFamily="18" charset="0"/>
              </a:rPr>
              <a:t>　　　　　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。</a:t>
            </a:r>
            <a:r>
              <a:rPr lang="zh-CN" altLang="en-US" sz="2800" b="1" dirty="0">
                <a:latin typeface="Times New Roman" pitchFamily="18" charset="0"/>
              </a:rPr>
              <a:t> </a:t>
            </a:r>
          </a:p>
        </p:txBody>
      </p:sp>
      <p:pic>
        <p:nvPicPr>
          <p:cNvPr id="82954" name="Picture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71600" y="2278062"/>
            <a:ext cx="1974850" cy="202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2955" name="Object 11"/>
          <p:cNvGraphicFramePr>
            <a:graphicFrameLocks noChangeAspect="1"/>
          </p:cNvGraphicFramePr>
          <p:nvPr/>
        </p:nvGraphicFramePr>
        <p:xfrm>
          <a:off x="4953000" y="1287462"/>
          <a:ext cx="1295400" cy="630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88" name="Equation" r:id="rId6" imgW="469800" imgH="228600" progId="Equation.DSMT4">
                  <p:embed/>
                </p:oleObj>
              </mc:Choice>
              <mc:Fallback>
                <p:oleObj name="Equation" r:id="rId6" imgW="469800" imgH="228600" progId="Equation.DSMT4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53000" y="1287462"/>
                        <a:ext cx="1295400" cy="630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091" name="Rectangle 14"/>
          <p:cNvSpPr>
            <a:spLocks noChangeArrowheads="1"/>
          </p:cNvSpPr>
          <p:nvPr/>
        </p:nvSpPr>
        <p:spPr bwMode="auto">
          <a:xfrm>
            <a:off x="152400" y="4267200"/>
            <a:ext cx="8686800" cy="182086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lIns="92075" tIns="46038" rIns="92075" bIns="46038">
            <a:spAutoFit/>
          </a:bodyPr>
          <a:lstStyle/>
          <a:p>
            <a:pPr algn="just">
              <a:lnSpc>
                <a:spcPct val="135000"/>
              </a:lnSpc>
            </a:pPr>
            <a:r>
              <a:rPr kumimoji="1" lang="en-US" altLang="zh-CN" sz="2800" b="1">
                <a:latin typeface="Times New Roman" pitchFamily="18" charset="0"/>
              </a:rPr>
              <a:t>2.</a:t>
            </a:r>
            <a:r>
              <a:rPr kumimoji="1" lang="zh-CN" altLang="en-US" sz="2800" b="1">
                <a:latin typeface="Times New Roman" pitchFamily="18" charset="0"/>
              </a:rPr>
              <a:t>如右上图，⊙</a:t>
            </a:r>
            <a:r>
              <a:rPr kumimoji="1" lang="en-US" altLang="zh-CN" sz="2800" b="1" i="1">
                <a:latin typeface="Times New Roman" pitchFamily="18" charset="0"/>
              </a:rPr>
              <a:t>O</a:t>
            </a:r>
            <a:r>
              <a:rPr kumimoji="1" lang="zh-CN" altLang="en-US" sz="2800" b="1">
                <a:latin typeface="Times New Roman" pitchFamily="18" charset="0"/>
              </a:rPr>
              <a:t>的半径为</a:t>
            </a:r>
            <a:r>
              <a:rPr kumimoji="1" lang="en-US" altLang="zh-CN" sz="2800" b="1">
                <a:latin typeface="Times New Roman" pitchFamily="18" charset="0"/>
              </a:rPr>
              <a:t>5</a:t>
            </a:r>
            <a:r>
              <a:rPr kumimoji="1" lang="zh-CN" altLang="en-US" sz="2800" b="1">
                <a:latin typeface="Times New Roman" pitchFamily="18" charset="0"/>
              </a:rPr>
              <a:t>，弦</a:t>
            </a:r>
            <a:r>
              <a:rPr kumimoji="1" lang="en-US" altLang="zh-CN" sz="2800" b="1" i="1">
                <a:latin typeface="Times New Roman" pitchFamily="18" charset="0"/>
              </a:rPr>
              <a:t>AB</a:t>
            </a:r>
            <a:r>
              <a:rPr kumimoji="1" lang="zh-CN" altLang="en-US" sz="2800" b="1">
                <a:latin typeface="Times New Roman" pitchFamily="18" charset="0"/>
              </a:rPr>
              <a:t>的长为</a:t>
            </a:r>
            <a:r>
              <a:rPr kumimoji="1" lang="en-US" altLang="zh-CN" sz="2800" b="1">
                <a:latin typeface="Times New Roman" pitchFamily="18" charset="0"/>
              </a:rPr>
              <a:t>8</a:t>
            </a:r>
            <a:r>
              <a:rPr kumimoji="1" lang="zh-CN" altLang="en-US" sz="2800" b="1">
                <a:latin typeface="Times New Roman" pitchFamily="18" charset="0"/>
              </a:rPr>
              <a:t>，</a:t>
            </a:r>
            <a:r>
              <a:rPr kumimoji="1" lang="en-US" altLang="zh-CN" sz="2800" b="1" i="1">
                <a:latin typeface="Times New Roman" pitchFamily="18" charset="0"/>
              </a:rPr>
              <a:t>M</a:t>
            </a:r>
            <a:r>
              <a:rPr kumimoji="1" lang="zh-CN" altLang="en-US" sz="2800" b="1">
                <a:latin typeface="Times New Roman" pitchFamily="18" charset="0"/>
              </a:rPr>
              <a:t>是弦</a:t>
            </a:r>
            <a:r>
              <a:rPr kumimoji="1" lang="en-US" altLang="zh-CN" sz="2800" b="1" i="1">
                <a:latin typeface="Times New Roman" pitchFamily="18" charset="0"/>
              </a:rPr>
              <a:t>AB</a:t>
            </a:r>
            <a:r>
              <a:rPr kumimoji="1" lang="zh-CN" altLang="en-US" sz="2800" b="1">
                <a:latin typeface="Times New Roman" pitchFamily="18" charset="0"/>
              </a:rPr>
              <a:t>上的动点，则线段</a:t>
            </a:r>
            <a:r>
              <a:rPr kumimoji="1" lang="en-US" altLang="zh-CN" sz="2800" b="1" i="1">
                <a:latin typeface="Times New Roman" pitchFamily="18" charset="0"/>
              </a:rPr>
              <a:t>OM</a:t>
            </a:r>
            <a:r>
              <a:rPr kumimoji="1" lang="zh-CN" altLang="en-US" sz="2800" b="1">
                <a:latin typeface="Times New Roman" pitchFamily="18" charset="0"/>
              </a:rPr>
              <a:t>的长的最小值为</a:t>
            </a:r>
            <a:r>
              <a:rPr kumimoji="1" lang="en-US" altLang="zh-CN" sz="2800" b="1">
                <a:latin typeface="Times New Roman" pitchFamily="18" charset="0"/>
              </a:rPr>
              <a:t>____</a:t>
            </a:r>
            <a:r>
              <a:rPr kumimoji="1" lang="zh-CN" altLang="en-US" sz="2800" b="1">
                <a:latin typeface="Times New Roman" pitchFamily="18" charset="0"/>
              </a:rPr>
              <a:t>。最大值为</a:t>
            </a:r>
            <a:r>
              <a:rPr kumimoji="1" lang="en-US" altLang="zh-CN" sz="2800" b="1">
                <a:latin typeface="Times New Roman" pitchFamily="18" charset="0"/>
              </a:rPr>
              <a:t>_______</a:t>
            </a:r>
            <a:r>
              <a:rPr kumimoji="1" lang="zh-CN" altLang="en-US" sz="2800" b="1">
                <a:latin typeface="Times New Roman" pitchFamily="18" charset="0"/>
              </a:rPr>
              <a:t>。 </a:t>
            </a:r>
          </a:p>
        </p:txBody>
      </p:sp>
      <p:pic>
        <p:nvPicPr>
          <p:cNvPr id="46092" name="Picture 15" descr="E:\新建文件夹 (2)\第二十三章\快速检测\第23章测试题\A卷\Pic23A\C23EXA6.gif"/>
          <p:cNvPicPr>
            <a:picLocks noChangeAspect="1" noChangeArrowheads="1"/>
          </p:cNvPicPr>
          <p:nvPr/>
        </p:nvPicPr>
        <p:blipFill>
          <a:blip r:embed="rId8" r:link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48200" y="2049462"/>
            <a:ext cx="2590800" cy="231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7056" name="Text Box 16"/>
          <p:cNvSpPr txBox="1">
            <a:spLocks noChangeArrowheads="1"/>
          </p:cNvSpPr>
          <p:nvPr/>
        </p:nvSpPr>
        <p:spPr bwMode="auto">
          <a:xfrm>
            <a:off x="7086600" y="4868862"/>
            <a:ext cx="914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 b="1">
                <a:solidFill>
                  <a:srgbClr val="FF3300"/>
                </a:solidFill>
                <a:latin typeface="Times New Roman" pitchFamily="18" charset="0"/>
              </a:rPr>
              <a:t>3</a:t>
            </a:r>
          </a:p>
        </p:txBody>
      </p:sp>
      <p:sp>
        <p:nvSpPr>
          <p:cNvPr id="87057" name="Text Box 17"/>
          <p:cNvSpPr txBox="1">
            <a:spLocks noChangeArrowheads="1"/>
          </p:cNvSpPr>
          <p:nvPr/>
        </p:nvSpPr>
        <p:spPr bwMode="auto">
          <a:xfrm>
            <a:off x="1447800" y="5402262"/>
            <a:ext cx="914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 b="1">
                <a:solidFill>
                  <a:srgbClr val="FF3300"/>
                </a:solidFill>
                <a:latin typeface="Times New Roman" pitchFamily="18" charset="0"/>
              </a:rPr>
              <a:t>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28600" y="152400"/>
            <a:ext cx="2514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练习：</a:t>
            </a:r>
            <a:endParaRPr lang="zh-CN" altLang="en-US" sz="3600" b="1" dirty="0">
              <a:solidFill>
                <a:srgbClr val="FF0000"/>
              </a:solidFill>
              <a:latin typeface="隶书" pitchFamily="49" charset="-122"/>
              <a:ea typeface="隶书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2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7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7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56" grpId="0"/>
      <p:bldP spid="8705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6"/>
          <p:cNvSpPr>
            <a:spLocks noChangeArrowheads="1"/>
          </p:cNvSpPr>
          <p:nvPr/>
        </p:nvSpPr>
        <p:spPr bwMode="auto">
          <a:xfrm>
            <a:off x="228600" y="560941"/>
            <a:ext cx="8458200" cy="1303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已知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为</a:t>
            </a:r>
            <a:r>
              <a:rPr kumimoji="1" lang="zh-CN" altLang="en-US" sz="3200" b="1" dirty="0">
                <a:latin typeface="Times New Roman" pitchFamily="18" charset="0"/>
              </a:rPr>
              <a:t>⊙</a:t>
            </a:r>
            <a:r>
              <a:rPr kumimoji="1" lang="en-US" altLang="zh-CN" sz="3200" b="1" dirty="0">
                <a:latin typeface="Times New Roman" pitchFamily="18" charset="0"/>
              </a:rPr>
              <a:t>O</a:t>
            </a:r>
            <a:r>
              <a:rPr lang="zh-CN" altLang="en-US" sz="3200" b="1" dirty="0">
                <a:latin typeface="Times New Roman" pitchFamily="18" charset="0"/>
              </a:rPr>
              <a:t>内一点，且</a:t>
            </a:r>
            <a:r>
              <a:rPr lang="en-US" altLang="zh-CN" sz="3200" b="1" dirty="0">
                <a:latin typeface="Times New Roman" pitchFamily="18" charset="0"/>
              </a:rPr>
              <a:t>OP</a:t>
            </a:r>
            <a:r>
              <a:rPr lang="zh-CN" altLang="en-US" sz="3200" b="1" dirty="0">
                <a:latin typeface="Times New Roman" pitchFamily="18" charset="0"/>
              </a:rPr>
              <a:t>＝</a:t>
            </a:r>
            <a:r>
              <a:rPr lang="en-US" altLang="zh-CN" sz="3200" b="1" dirty="0">
                <a:latin typeface="Times New Roman" pitchFamily="18" charset="0"/>
              </a:rPr>
              <a:t>2cm</a:t>
            </a:r>
            <a:r>
              <a:rPr lang="zh-CN" altLang="en-US" sz="3200" b="1" dirty="0">
                <a:latin typeface="Times New Roman" pitchFamily="18" charset="0"/>
              </a:rPr>
              <a:t>，如果</a:t>
            </a:r>
            <a:r>
              <a:rPr kumimoji="1" lang="zh-CN" altLang="en-US" sz="3200" b="1" dirty="0">
                <a:latin typeface="Times New Roman" pitchFamily="18" charset="0"/>
              </a:rPr>
              <a:t>⊙</a:t>
            </a:r>
            <a:r>
              <a:rPr kumimoji="1" lang="en-US" altLang="zh-CN" sz="3200" b="1" dirty="0">
                <a:latin typeface="Times New Roman" pitchFamily="18" charset="0"/>
              </a:rPr>
              <a:t>O</a:t>
            </a:r>
            <a:r>
              <a:rPr lang="zh-CN" altLang="en-US" sz="3200" b="1" dirty="0">
                <a:latin typeface="Times New Roman" pitchFamily="18" charset="0"/>
              </a:rPr>
              <a:t>的半径是</a:t>
            </a:r>
            <a:r>
              <a:rPr lang="en-US" altLang="zh-CN" sz="3200" b="1" dirty="0">
                <a:latin typeface="Times New Roman" pitchFamily="18" charset="0"/>
              </a:rPr>
              <a:t>3cm</a:t>
            </a:r>
            <a:r>
              <a:rPr lang="zh-CN" altLang="en-US" sz="3200" b="1" dirty="0">
                <a:latin typeface="Times New Roman" pitchFamily="18" charset="0"/>
              </a:rPr>
              <a:t>，求过</a:t>
            </a:r>
            <a:r>
              <a:rPr lang="en-US" altLang="zh-CN" sz="3200" b="1" dirty="0">
                <a:latin typeface="Times New Roman" pitchFamily="18" charset="0"/>
              </a:rPr>
              <a:t>P</a:t>
            </a:r>
            <a:r>
              <a:rPr lang="zh-CN" altLang="en-US" sz="3200" b="1" dirty="0">
                <a:latin typeface="Times New Roman" pitchFamily="18" charset="0"/>
              </a:rPr>
              <a:t>点的最短的弦的长度。</a:t>
            </a:r>
            <a:r>
              <a:rPr lang="zh-CN" altLang="en-US" sz="3200" b="1" u="sng" dirty="0">
                <a:latin typeface="Times New Roman" pitchFamily="18" charset="0"/>
              </a:rPr>
              <a:t>　　　　   　　　　</a:t>
            </a:r>
          </a:p>
        </p:txBody>
      </p:sp>
      <p:graphicFrame>
        <p:nvGraphicFramePr>
          <p:cNvPr id="90124" name="Object 12"/>
          <p:cNvGraphicFramePr>
            <a:graphicFrameLocks noChangeAspect="1"/>
          </p:cNvGraphicFramePr>
          <p:nvPr/>
        </p:nvGraphicFramePr>
        <p:xfrm>
          <a:off x="6781800" y="1981200"/>
          <a:ext cx="1600200" cy="757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1" name="Equation" r:id="rId3" imgW="482400" imgH="228600" progId="Equation.DSMT4">
                  <p:embed/>
                </p:oleObj>
              </mc:Choice>
              <mc:Fallback>
                <p:oleObj name="Equation" r:id="rId3" imgW="482400" imgH="228600" progId="Equation.DSMT4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81800" y="1981200"/>
                        <a:ext cx="1600200" cy="757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椭圆 4"/>
          <p:cNvSpPr/>
          <p:nvPr/>
        </p:nvSpPr>
        <p:spPr>
          <a:xfrm>
            <a:off x="3505200" y="2971800"/>
            <a:ext cx="2133600" cy="2133600"/>
          </a:xfrm>
          <a:prstGeom prst="ellipse">
            <a:avLst/>
          </a:prstGeom>
          <a:noFill/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4404852" y="3657600"/>
            <a:ext cx="1219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/>
              <a:t>· </a:t>
            </a:r>
            <a:r>
              <a:rPr lang="en-US" altLang="zh-CN" sz="2000" b="1" dirty="0" smtClean="0"/>
              <a:t>O</a:t>
            </a:r>
            <a:endParaRPr lang="zh-CN" altLang="en-US" sz="4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419600" y="4572000"/>
            <a:ext cx="381000" cy="578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700"/>
              </a:lnSpc>
            </a:pPr>
            <a:r>
              <a:rPr lang="en-US" altLang="zh-CN" sz="3600" dirty="0" smtClean="0"/>
              <a:t>. </a:t>
            </a:r>
            <a:r>
              <a:rPr lang="en-US" altLang="zh-CN" b="1" dirty="0" smtClean="0"/>
              <a:t>P</a:t>
            </a:r>
            <a:endParaRPr lang="zh-CN" altLang="en-US" sz="3600" b="1" dirty="0"/>
          </a:p>
        </p:txBody>
      </p:sp>
      <p:cxnSp>
        <p:nvCxnSpPr>
          <p:cNvPr id="9" name="直接连接符 8"/>
          <p:cNvCxnSpPr/>
          <p:nvPr/>
        </p:nvCxnSpPr>
        <p:spPr>
          <a:xfrm>
            <a:off x="4572000" y="4038600"/>
            <a:ext cx="0" cy="762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>
            <a:stCxn id="5" idx="3"/>
            <a:endCxn id="5" idx="5"/>
          </p:cNvCxnSpPr>
          <p:nvPr/>
        </p:nvCxnSpPr>
        <p:spPr>
          <a:xfrm>
            <a:off x="3817659" y="4792942"/>
            <a:ext cx="1508682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矩形 14"/>
          <p:cNvSpPr/>
          <p:nvPr/>
        </p:nvSpPr>
        <p:spPr>
          <a:xfrm>
            <a:off x="4572000" y="4648200"/>
            <a:ext cx="152400" cy="152400"/>
          </a:xfrm>
          <a:prstGeom prst="rect">
            <a:avLst/>
          </a:prstGeom>
          <a:noFill/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0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250825" y="333375"/>
            <a:ext cx="8208963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</a:rPr>
              <a:t>例</a:t>
            </a:r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</a:rPr>
              <a:t>3.</a:t>
            </a:r>
            <a:r>
              <a:rPr lang="zh-CN" altLang="en-US" sz="2800" b="1" dirty="0" smtClean="0">
                <a:latin typeface="Times New Roman" pitchFamily="18" charset="0"/>
              </a:rPr>
              <a:t>如</a:t>
            </a:r>
            <a:r>
              <a:rPr lang="zh-CN" altLang="en-US" sz="2800" b="1" dirty="0">
                <a:latin typeface="Times New Roman" pitchFamily="18" charset="0"/>
              </a:rPr>
              <a:t>图，在⊙</a:t>
            </a:r>
            <a:r>
              <a:rPr lang="en-US" altLang="zh-CN" sz="2800" b="1" i="1" dirty="0">
                <a:latin typeface="Times New Roman" pitchFamily="18" charset="0"/>
              </a:rPr>
              <a:t>O</a:t>
            </a:r>
            <a:r>
              <a:rPr lang="zh-CN" altLang="en-US" sz="2800" b="1" dirty="0">
                <a:latin typeface="Times New Roman" pitchFamily="18" charset="0"/>
              </a:rPr>
              <a:t>中，</a:t>
            </a:r>
            <a:r>
              <a:rPr lang="en-US" altLang="zh-CN" sz="2800" b="1" i="1" dirty="0">
                <a:latin typeface="Times New Roman" pitchFamily="18" charset="0"/>
              </a:rPr>
              <a:t>AB</a:t>
            </a:r>
            <a:r>
              <a:rPr lang="zh-CN" altLang="en-US" sz="2800" b="1" dirty="0">
                <a:latin typeface="Times New Roman" pitchFamily="18" charset="0"/>
              </a:rPr>
              <a:t>、</a:t>
            </a:r>
            <a:r>
              <a:rPr lang="en-US" altLang="zh-CN" sz="2800" b="1" i="1" dirty="0">
                <a:latin typeface="Times New Roman" pitchFamily="18" charset="0"/>
              </a:rPr>
              <a:t>AC</a:t>
            </a:r>
            <a:r>
              <a:rPr lang="zh-CN" altLang="en-US" sz="2800" b="1" dirty="0">
                <a:latin typeface="Times New Roman" pitchFamily="18" charset="0"/>
              </a:rPr>
              <a:t>为互相垂直且相等的两条弦，</a:t>
            </a:r>
            <a:r>
              <a:rPr lang="en-US" altLang="zh-CN" sz="2800" b="1" i="1" dirty="0">
                <a:latin typeface="Times New Roman" pitchFamily="18" charset="0"/>
              </a:rPr>
              <a:t>OD</a:t>
            </a:r>
            <a:r>
              <a:rPr lang="en-US" altLang="zh-CN" sz="2800" b="1" dirty="0">
                <a:latin typeface="Times New Roman" pitchFamily="18" charset="0"/>
              </a:rPr>
              <a:t>⊥</a:t>
            </a:r>
            <a:r>
              <a:rPr lang="en-US" altLang="zh-CN" sz="2800" b="1" i="1" dirty="0">
                <a:latin typeface="Times New Roman" pitchFamily="18" charset="0"/>
              </a:rPr>
              <a:t>AB</a:t>
            </a:r>
            <a:r>
              <a:rPr lang="zh-CN" altLang="en-US" sz="2800" b="1" dirty="0">
                <a:latin typeface="Times New Roman" pitchFamily="18" charset="0"/>
              </a:rPr>
              <a:t>于</a:t>
            </a:r>
            <a:r>
              <a:rPr lang="en-US" altLang="zh-CN" sz="2800" b="1" i="1" dirty="0">
                <a:latin typeface="Times New Roman" pitchFamily="18" charset="0"/>
              </a:rPr>
              <a:t>D</a:t>
            </a:r>
            <a:r>
              <a:rPr lang="zh-CN" altLang="en-US" sz="2800" b="1" dirty="0">
                <a:latin typeface="Times New Roman" pitchFamily="18" charset="0"/>
              </a:rPr>
              <a:t>，</a:t>
            </a:r>
            <a:r>
              <a:rPr lang="en-US" altLang="zh-CN" sz="2800" b="1" i="1" dirty="0">
                <a:latin typeface="Times New Roman" pitchFamily="18" charset="0"/>
              </a:rPr>
              <a:t>OE</a:t>
            </a:r>
            <a:r>
              <a:rPr lang="en-US" altLang="zh-CN" sz="2800" b="1" dirty="0">
                <a:latin typeface="Times New Roman" pitchFamily="18" charset="0"/>
              </a:rPr>
              <a:t>⊥</a:t>
            </a:r>
            <a:r>
              <a:rPr lang="en-US" altLang="zh-CN" sz="2800" b="1" i="1" dirty="0">
                <a:latin typeface="Times New Roman" pitchFamily="18" charset="0"/>
              </a:rPr>
              <a:t>AC</a:t>
            </a:r>
            <a:r>
              <a:rPr lang="zh-CN" altLang="en-US" sz="2800" b="1" dirty="0">
                <a:latin typeface="Times New Roman" pitchFamily="18" charset="0"/>
              </a:rPr>
              <a:t>于</a:t>
            </a:r>
            <a:r>
              <a:rPr lang="en-US" altLang="zh-CN" sz="2800" b="1" i="1" dirty="0" smtClean="0">
                <a:latin typeface="Times New Roman" pitchFamily="18" charset="0"/>
              </a:rPr>
              <a:t>E</a:t>
            </a:r>
            <a:r>
              <a:rPr lang="en-US" altLang="zh-CN" sz="2800" b="1" dirty="0" smtClean="0">
                <a:latin typeface="Times New Roman" pitchFamily="18" charset="0"/>
              </a:rPr>
              <a:t>.</a:t>
            </a:r>
          </a:p>
          <a:p>
            <a:r>
              <a:rPr lang="zh-CN" altLang="en-US" sz="2800" b="1" dirty="0" smtClean="0">
                <a:latin typeface="Times New Roman" pitchFamily="18" charset="0"/>
              </a:rPr>
              <a:t>求证</a:t>
            </a:r>
            <a:r>
              <a:rPr lang="en-US" altLang="zh-CN" sz="2800" b="1" dirty="0" smtClean="0">
                <a:latin typeface="Times New Roman" pitchFamily="18" charset="0"/>
              </a:rPr>
              <a:t>:</a:t>
            </a:r>
            <a:r>
              <a:rPr lang="zh-CN" altLang="en-US" sz="2800" b="1" dirty="0" smtClean="0">
                <a:latin typeface="Times New Roman" pitchFamily="18" charset="0"/>
              </a:rPr>
              <a:t>四边形</a:t>
            </a:r>
            <a:r>
              <a:rPr lang="en-US" altLang="zh-CN" sz="2800" b="1" i="1" dirty="0">
                <a:latin typeface="Times New Roman" pitchFamily="18" charset="0"/>
              </a:rPr>
              <a:t>ADOE</a:t>
            </a:r>
            <a:r>
              <a:rPr lang="zh-CN" altLang="en-US" sz="2800" b="1" dirty="0">
                <a:latin typeface="Times New Roman" pitchFamily="18" charset="0"/>
              </a:rPr>
              <a:t>是</a:t>
            </a:r>
            <a:r>
              <a:rPr lang="zh-CN" altLang="en-US" sz="2800" b="1" dirty="0" smtClean="0">
                <a:latin typeface="Times New Roman" pitchFamily="18" charset="0"/>
              </a:rPr>
              <a:t>正方形</a:t>
            </a:r>
            <a:r>
              <a:rPr lang="en-US" altLang="zh-CN" sz="2800" b="1" dirty="0" smtClean="0">
                <a:latin typeface="Times New Roman" pitchFamily="18" charset="0"/>
              </a:rPr>
              <a:t>.</a:t>
            </a:r>
            <a:endParaRPr lang="zh-CN" altLang="en-US" sz="2800" b="1" dirty="0">
              <a:latin typeface="Times New Roman" pitchFamily="18" charset="0"/>
            </a:endParaRPr>
          </a:p>
        </p:txBody>
      </p:sp>
      <p:sp>
        <p:nvSpPr>
          <p:cNvPr id="47107" name="Oval 3"/>
          <p:cNvSpPr>
            <a:spLocks noChangeArrowheads="1"/>
          </p:cNvSpPr>
          <p:nvPr/>
        </p:nvSpPr>
        <p:spPr bwMode="auto">
          <a:xfrm>
            <a:off x="5724525" y="3429000"/>
            <a:ext cx="2449513" cy="2449513"/>
          </a:xfrm>
          <a:prstGeom prst="ellips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4800">
                <a:solidFill>
                  <a:srgbClr val="FF0000"/>
                </a:solidFill>
                <a:latin typeface="Times New Roman" pitchFamily="18" charset="0"/>
              </a:rPr>
              <a:t>·</a:t>
            </a:r>
          </a:p>
        </p:txBody>
      </p:sp>
      <p:sp>
        <p:nvSpPr>
          <p:cNvPr id="47108" name="Text Box 4"/>
          <p:cNvSpPr txBox="1">
            <a:spLocks noChangeArrowheads="1"/>
          </p:cNvSpPr>
          <p:nvPr/>
        </p:nvSpPr>
        <p:spPr bwMode="auto">
          <a:xfrm>
            <a:off x="6948488" y="4357688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 i="1">
                <a:latin typeface="Times New Roman" pitchFamily="18" charset="0"/>
              </a:rPr>
              <a:t>O</a:t>
            </a:r>
          </a:p>
        </p:txBody>
      </p:sp>
      <p:sp>
        <p:nvSpPr>
          <p:cNvPr id="47109" name="Rectangle 5"/>
          <p:cNvSpPr>
            <a:spLocks noChangeArrowheads="1"/>
          </p:cNvSpPr>
          <p:nvPr/>
        </p:nvSpPr>
        <p:spPr bwMode="auto">
          <a:xfrm>
            <a:off x="6097588" y="4652963"/>
            <a:ext cx="865187" cy="865187"/>
          </a:xfrm>
          <a:prstGeom prst="rect">
            <a:avLst/>
          </a:prstGeom>
          <a:noFill/>
          <a:ln w="2857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latin typeface="Times New Roman" pitchFamily="18" charset="0"/>
            </a:endParaRPr>
          </a:p>
        </p:txBody>
      </p:sp>
      <p:sp>
        <p:nvSpPr>
          <p:cNvPr id="47110" name="Line 6"/>
          <p:cNvSpPr>
            <a:spLocks noChangeShapeType="1"/>
          </p:cNvSpPr>
          <p:nvPr/>
        </p:nvSpPr>
        <p:spPr bwMode="auto">
          <a:xfrm>
            <a:off x="6948488" y="5516563"/>
            <a:ext cx="863600" cy="15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7111" name="Line 7"/>
          <p:cNvSpPr>
            <a:spLocks noChangeShapeType="1"/>
          </p:cNvSpPr>
          <p:nvPr/>
        </p:nvSpPr>
        <p:spPr bwMode="auto">
          <a:xfrm flipV="1">
            <a:off x="6099175" y="3789363"/>
            <a:ext cx="1588" cy="863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7112" name="Freeform 8"/>
          <p:cNvSpPr>
            <a:spLocks/>
          </p:cNvSpPr>
          <p:nvPr/>
        </p:nvSpPr>
        <p:spPr bwMode="auto">
          <a:xfrm rot="10800000">
            <a:off x="6099175" y="5357813"/>
            <a:ext cx="144463" cy="142875"/>
          </a:xfrm>
          <a:custGeom>
            <a:avLst/>
            <a:gdLst>
              <a:gd name="T0" fmla="*/ 0 w 91"/>
              <a:gd name="T1" fmla="*/ 0 h 90"/>
              <a:gd name="T2" fmla="*/ 0 w 91"/>
              <a:gd name="T3" fmla="*/ 2147483647 h 90"/>
              <a:gd name="T4" fmla="*/ 2147483647 w 91"/>
              <a:gd name="T5" fmla="*/ 2147483647 h 90"/>
              <a:gd name="T6" fmla="*/ 0 60000 65536"/>
              <a:gd name="T7" fmla="*/ 0 60000 65536"/>
              <a:gd name="T8" fmla="*/ 0 60000 65536"/>
              <a:gd name="T9" fmla="*/ 0 w 91"/>
              <a:gd name="T10" fmla="*/ 0 h 90"/>
              <a:gd name="T11" fmla="*/ 91 w 91"/>
              <a:gd name="T12" fmla="*/ 90 h 9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91" h="90">
                <a:moveTo>
                  <a:pt x="0" y="0"/>
                </a:moveTo>
                <a:lnTo>
                  <a:pt x="0" y="90"/>
                </a:lnTo>
                <a:lnTo>
                  <a:pt x="91" y="90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latin typeface="Times New Roman" pitchFamily="18" charset="0"/>
            </a:endParaRPr>
          </a:p>
        </p:txBody>
      </p:sp>
      <p:sp>
        <p:nvSpPr>
          <p:cNvPr id="47113" name="Text Box 9"/>
          <p:cNvSpPr txBox="1">
            <a:spLocks noChangeArrowheads="1"/>
          </p:cNvSpPr>
          <p:nvPr/>
        </p:nvSpPr>
        <p:spPr bwMode="auto">
          <a:xfrm>
            <a:off x="5651500" y="5516563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 i="1">
                <a:latin typeface="Times New Roman" pitchFamily="18" charset="0"/>
              </a:rPr>
              <a:t>A</a:t>
            </a:r>
          </a:p>
        </p:txBody>
      </p:sp>
      <p:sp>
        <p:nvSpPr>
          <p:cNvPr id="47114" name="Text Box 10"/>
          <p:cNvSpPr txBox="1">
            <a:spLocks noChangeArrowheads="1"/>
          </p:cNvSpPr>
          <p:nvPr/>
        </p:nvSpPr>
        <p:spPr bwMode="auto">
          <a:xfrm>
            <a:off x="7812088" y="5445125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 i="1">
                <a:latin typeface="Times New Roman" pitchFamily="18" charset="0"/>
              </a:rPr>
              <a:t>B</a:t>
            </a:r>
          </a:p>
        </p:txBody>
      </p:sp>
      <p:sp>
        <p:nvSpPr>
          <p:cNvPr id="47115" name="Text Box 11"/>
          <p:cNvSpPr txBox="1">
            <a:spLocks noChangeArrowheads="1"/>
          </p:cNvSpPr>
          <p:nvPr/>
        </p:nvSpPr>
        <p:spPr bwMode="auto">
          <a:xfrm>
            <a:off x="5724525" y="3429000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 i="1">
                <a:latin typeface="Times New Roman" pitchFamily="18" charset="0"/>
              </a:rPr>
              <a:t>C</a:t>
            </a:r>
          </a:p>
        </p:txBody>
      </p:sp>
      <p:sp>
        <p:nvSpPr>
          <p:cNvPr id="47116" name="Text Box 12"/>
          <p:cNvSpPr txBox="1">
            <a:spLocks noChangeArrowheads="1"/>
          </p:cNvSpPr>
          <p:nvPr/>
        </p:nvSpPr>
        <p:spPr bwMode="auto">
          <a:xfrm>
            <a:off x="6804025" y="5510213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 i="1">
                <a:latin typeface="Times New Roman" pitchFamily="18" charset="0"/>
              </a:rPr>
              <a:t>D</a:t>
            </a:r>
          </a:p>
        </p:txBody>
      </p:sp>
      <p:sp>
        <p:nvSpPr>
          <p:cNvPr id="47117" name="Text Box 13"/>
          <p:cNvSpPr txBox="1">
            <a:spLocks noChangeArrowheads="1"/>
          </p:cNvSpPr>
          <p:nvPr/>
        </p:nvSpPr>
        <p:spPr bwMode="auto">
          <a:xfrm>
            <a:off x="5722938" y="4437063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 i="1">
                <a:latin typeface="Times New Roman" pitchFamily="18" charset="0"/>
              </a:rPr>
              <a:t>E</a:t>
            </a:r>
          </a:p>
        </p:txBody>
      </p:sp>
      <p:sp>
        <p:nvSpPr>
          <p:cNvPr id="86030" name="Text Box 14"/>
          <p:cNvSpPr txBox="1">
            <a:spLocks noChangeArrowheads="1"/>
          </p:cNvSpPr>
          <p:nvPr/>
        </p:nvSpPr>
        <p:spPr bwMode="auto">
          <a:xfrm>
            <a:off x="468313" y="1700213"/>
            <a:ext cx="166528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Times New Roman" pitchFamily="18" charset="0"/>
              </a:rPr>
              <a:t>证明：</a:t>
            </a:r>
          </a:p>
        </p:txBody>
      </p:sp>
      <p:graphicFrame>
        <p:nvGraphicFramePr>
          <p:cNvPr id="86031" name="Object 15"/>
          <p:cNvGraphicFramePr>
            <a:graphicFrameLocks noChangeAspect="1"/>
          </p:cNvGraphicFramePr>
          <p:nvPr/>
        </p:nvGraphicFramePr>
        <p:xfrm>
          <a:off x="1709738" y="1752600"/>
          <a:ext cx="5624512" cy="47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24" name="Equation" r:id="rId3" imgW="2095200" imgH="177480" progId="Equation.DSMT4">
                  <p:embed/>
                </p:oleObj>
              </mc:Choice>
              <mc:Fallback>
                <p:oleObj name="Equation" r:id="rId3" imgW="2095200" imgH="177480" progId="Equation.DSMT4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09738" y="1752600"/>
                        <a:ext cx="5624512" cy="4762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6032" name="Object 16"/>
          <p:cNvGraphicFramePr>
            <a:graphicFrameLocks noChangeAspect="1"/>
          </p:cNvGraphicFramePr>
          <p:nvPr/>
        </p:nvGraphicFramePr>
        <p:xfrm>
          <a:off x="1143000" y="2362200"/>
          <a:ext cx="5411787" cy="534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25" name="Equation" r:id="rId5" imgW="2057400" imgH="203040" progId="Equation.DSMT4">
                  <p:embed/>
                </p:oleObj>
              </mc:Choice>
              <mc:Fallback>
                <p:oleObj name="Equation" r:id="rId5" imgW="2057400" imgH="203040" progId="Equation.DSMT4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2362200"/>
                        <a:ext cx="5411787" cy="5349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6033" name="Text Box 17"/>
          <p:cNvSpPr txBox="1">
            <a:spLocks noChangeArrowheads="1"/>
          </p:cNvSpPr>
          <p:nvPr/>
        </p:nvSpPr>
        <p:spPr bwMode="auto">
          <a:xfrm>
            <a:off x="460375" y="3770313"/>
            <a:ext cx="45688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Times New Roman" pitchFamily="18" charset="0"/>
              </a:rPr>
              <a:t>∴</a:t>
            </a:r>
            <a:r>
              <a:rPr lang="zh-CN" altLang="en-US" sz="2800" b="1">
                <a:solidFill>
                  <a:srgbClr val="0000FF"/>
                </a:solidFill>
                <a:latin typeface="Times New Roman" pitchFamily="18" charset="0"/>
              </a:rPr>
              <a:t>四边形</a:t>
            </a:r>
            <a:r>
              <a:rPr lang="en-US" altLang="zh-CN" sz="2800" b="1" i="1">
                <a:solidFill>
                  <a:srgbClr val="0000FF"/>
                </a:solidFill>
                <a:latin typeface="Times New Roman" pitchFamily="18" charset="0"/>
              </a:rPr>
              <a:t>ADOE</a:t>
            </a:r>
            <a:r>
              <a:rPr lang="zh-CN" altLang="en-US" sz="2800" b="1">
                <a:solidFill>
                  <a:srgbClr val="0000FF"/>
                </a:solidFill>
                <a:latin typeface="Times New Roman" pitchFamily="18" charset="0"/>
              </a:rPr>
              <a:t>为矩形，</a:t>
            </a:r>
          </a:p>
        </p:txBody>
      </p:sp>
      <p:sp>
        <p:nvSpPr>
          <p:cNvPr id="86034" name="Text Box 18"/>
          <p:cNvSpPr txBox="1">
            <a:spLocks noChangeArrowheads="1"/>
          </p:cNvSpPr>
          <p:nvPr/>
        </p:nvSpPr>
        <p:spPr bwMode="auto">
          <a:xfrm>
            <a:off x="304800" y="4383088"/>
            <a:ext cx="39719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Times New Roman" pitchFamily="18" charset="0"/>
              </a:rPr>
              <a:t>又　∵</a:t>
            </a:r>
            <a:r>
              <a:rPr lang="en-US" altLang="zh-CN" sz="2800" b="1" i="1">
                <a:solidFill>
                  <a:srgbClr val="0000FF"/>
                </a:solidFill>
                <a:latin typeface="Times New Roman" pitchFamily="18" charset="0"/>
              </a:rPr>
              <a:t>AC=AB</a:t>
            </a:r>
          </a:p>
        </p:txBody>
      </p:sp>
      <p:graphicFrame>
        <p:nvGraphicFramePr>
          <p:cNvPr id="86035" name="Object 19"/>
          <p:cNvGraphicFramePr>
            <a:graphicFrameLocks noChangeAspect="1"/>
          </p:cNvGraphicFramePr>
          <p:nvPr/>
        </p:nvGraphicFramePr>
        <p:xfrm>
          <a:off x="1066800" y="2895600"/>
          <a:ext cx="3581400" cy="917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26" name="Equation" r:id="rId7" imgW="1536480" imgH="393480" progId="Equation.DSMT4">
                  <p:embed/>
                </p:oleObj>
              </mc:Choice>
              <mc:Fallback>
                <p:oleObj name="Equation" r:id="rId7" imgW="1536480" imgH="393480" progId="Equation.DSMT4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6800" y="2895600"/>
                        <a:ext cx="3581400" cy="917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6036" name="Text Box 20"/>
          <p:cNvSpPr txBox="1">
            <a:spLocks noChangeArrowheads="1"/>
          </p:cNvSpPr>
          <p:nvPr/>
        </p:nvSpPr>
        <p:spPr bwMode="auto">
          <a:xfrm>
            <a:off x="457200" y="4959350"/>
            <a:ext cx="23082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Times New Roman" pitchFamily="18" charset="0"/>
              </a:rPr>
              <a:t>∴ </a:t>
            </a:r>
            <a:r>
              <a:rPr lang="en-US" altLang="zh-CN" sz="2800" b="1" i="1">
                <a:solidFill>
                  <a:srgbClr val="0000FF"/>
                </a:solidFill>
                <a:latin typeface="Times New Roman" pitchFamily="18" charset="0"/>
              </a:rPr>
              <a:t>AE=AD</a:t>
            </a:r>
          </a:p>
        </p:txBody>
      </p:sp>
      <p:sp>
        <p:nvSpPr>
          <p:cNvPr id="86037" name="Text Box 21"/>
          <p:cNvSpPr txBox="1">
            <a:spLocks noChangeArrowheads="1"/>
          </p:cNvSpPr>
          <p:nvPr/>
        </p:nvSpPr>
        <p:spPr bwMode="auto">
          <a:xfrm>
            <a:off x="484188" y="5607050"/>
            <a:ext cx="46974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Times New Roman" pitchFamily="18" charset="0"/>
              </a:rPr>
              <a:t>∴ </a:t>
            </a:r>
            <a:r>
              <a:rPr lang="zh-CN" altLang="en-US" sz="2800" b="1">
                <a:solidFill>
                  <a:srgbClr val="0000FF"/>
                </a:solidFill>
                <a:latin typeface="Times New Roman" pitchFamily="18" charset="0"/>
              </a:rPr>
              <a:t>矩形</a:t>
            </a:r>
            <a:r>
              <a:rPr lang="en-US" altLang="zh-CN" sz="2800" b="1" i="1">
                <a:solidFill>
                  <a:srgbClr val="0000FF"/>
                </a:solidFill>
                <a:latin typeface="Times New Roman" pitchFamily="18" charset="0"/>
              </a:rPr>
              <a:t>ADOE</a:t>
            </a:r>
            <a:r>
              <a:rPr lang="zh-CN" altLang="en-US" sz="2800" b="1">
                <a:solidFill>
                  <a:srgbClr val="0000FF"/>
                </a:solidFill>
                <a:latin typeface="Times New Roman" pitchFamily="18" charset="0"/>
              </a:rPr>
              <a:t>为正方形</a:t>
            </a:r>
            <a:r>
              <a:rPr lang="en-US" altLang="zh-CN" sz="2800" b="1">
                <a:solidFill>
                  <a:srgbClr val="0000FF"/>
                </a:solidFill>
                <a:latin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6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6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6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6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6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6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6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6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6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6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6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6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6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6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6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6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30" grpId="0"/>
      <p:bldP spid="86033" grpId="0"/>
      <p:bldP spid="86034" grpId="0"/>
      <p:bldP spid="86036" grpId="0"/>
      <p:bldP spid="8603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130" name="Group 4"/>
          <p:cNvGrpSpPr>
            <a:grpSpLocks/>
          </p:cNvGrpSpPr>
          <p:nvPr/>
        </p:nvGrpSpPr>
        <p:grpSpPr bwMode="auto">
          <a:xfrm>
            <a:off x="468313" y="762000"/>
            <a:ext cx="8675687" cy="2895600"/>
            <a:chOff x="295" y="890"/>
            <a:chExt cx="5465" cy="1824"/>
          </a:xfrm>
        </p:grpSpPr>
        <p:sp>
          <p:nvSpPr>
            <p:cNvPr id="48131" name="Text Box 5"/>
            <p:cNvSpPr txBox="1">
              <a:spLocks noChangeArrowheads="1"/>
            </p:cNvSpPr>
            <p:nvPr/>
          </p:nvSpPr>
          <p:spPr bwMode="auto">
            <a:xfrm>
              <a:off x="295" y="935"/>
              <a:ext cx="3360" cy="1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3200" b="1" dirty="0" smtClean="0">
                  <a:solidFill>
                    <a:srgbClr val="FF0000"/>
                  </a:solidFill>
                  <a:latin typeface="Times New Roman" pitchFamily="18" charset="0"/>
                </a:rPr>
                <a:t>练习：</a:t>
              </a:r>
              <a:r>
                <a:rPr kumimoji="1" lang="zh-CN" altLang="en-US" sz="3200" b="1" dirty="0" smtClean="0">
                  <a:latin typeface="Times New Roman" pitchFamily="18" charset="0"/>
                </a:rPr>
                <a:t>如</a:t>
              </a:r>
              <a:r>
                <a:rPr kumimoji="1" lang="zh-CN" altLang="en-US" sz="3200" b="1" dirty="0">
                  <a:latin typeface="Times New Roman" pitchFamily="18" charset="0"/>
                </a:rPr>
                <a:t>图，在以</a:t>
              </a:r>
              <a:r>
                <a:rPr kumimoji="1" lang="en-US" altLang="zh-CN" sz="3200" b="1" dirty="0">
                  <a:latin typeface="Times New Roman" pitchFamily="18" charset="0"/>
                </a:rPr>
                <a:t>O</a:t>
              </a:r>
              <a:r>
                <a:rPr kumimoji="1" lang="zh-CN" altLang="en-US" sz="3200" b="1" dirty="0">
                  <a:latin typeface="Times New Roman" pitchFamily="18" charset="0"/>
                </a:rPr>
                <a:t>为圆心的两个同心圆中，大圆的弦</a:t>
              </a:r>
              <a:r>
                <a:rPr kumimoji="1" lang="en-US" altLang="zh-CN" sz="3200" b="1" dirty="0">
                  <a:latin typeface="Times New Roman" pitchFamily="18" charset="0"/>
                </a:rPr>
                <a:t>AB</a:t>
              </a:r>
              <a:r>
                <a:rPr kumimoji="1" lang="zh-CN" altLang="en-US" sz="3200" b="1" dirty="0">
                  <a:latin typeface="Times New Roman" pitchFamily="18" charset="0"/>
                </a:rPr>
                <a:t>交小圆于</a:t>
              </a:r>
              <a:r>
                <a:rPr kumimoji="1" lang="en-US" altLang="zh-CN" sz="3200" b="1" dirty="0">
                  <a:latin typeface="Times New Roman" pitchFamily="18" charset="0"/>
                </a:rPr>
                <a:t>C</a:t>
              </a:r>
              <a:r>
                <a:rPr kumimoji="1" lang="zh-CN" altLang="en-US" sz="3200" b="1" dirty="0">
                  <a:latin typeface="Times New Roman" pitchFamily="18" charset="0"/>
                </a:rPr>
                <a:t>，</a:t>
              </a:r>
              <a:r>
                <a:rPr kumimoji="1" lang="en-US" altLang="zh-CN" sz="3200" b="1" dirty="0">
                  <a:latin typeface="Times New Roman" pitchFamily="18" charset="0"/>
                </a:rPr>
                <a:t>D</a:t>
              </a:r>
              <a:r>
                <a:rPr kumimoji="1" lang="zh-CN" altLang="en-US" sz="3200" b="1" dirty="0">
                  <a:latin typeface="Times New Roman" pitchFamily="18" charset="0"/>
                </a:rPr>
                <a:t>两</a:t>
              </a:r>
              <a:r>
                <a:rPr kumimoji="1" lang="zh-CN" altLang="en-US" sz="3200" b="1" dirty="0" smtClean="0">
                  <a:latin typeface="Times New Roman" pitchFamily="18" charset="0"/>
                </a:rPr>
                <a:t>点</a:t>
              </a:r>
              <a:r>
                <a:rPr kumimoji="1" lang="en-US" altLang="zh-CN" sz="3200" b="1" dirty="0" smtClean="0">
                  <a:latin typeface="Times New Roman" pitchFamily="18" charset="0"/>
                </a:rPr>
                <a:t>.</a:t>
              </a:r>
              <a:r>
                <a:rPr kumimoji="1" lang="zh-CN" altLang="en-US" sz="3200" b="1" dirty="0" smtClean="0">
                  <a:latin typeface="Times New Roman" pitchFamily="18" charset="0"/>
                </a:rPr>
                <a:t>试</a:t>
              </a:r>
              <a:r>
                <a:rPr kumimoji="1" lang="zh-CN" altLang="en-US" sz="3200" b="1" dirty="0">
                  <a:latin typeface="Times New Roman" pitchFamily="18" charset="0"/>
                </a:rPr>
                <a:t>说明：</a:t>
              </a:r>
              <a:r>
                <a:rPr kumimoji="1" lang="en-US" altLang="zh-CN" sz="3200" b="1" dirty="0">
                  <a:latin typeface="Times New Roman" pitchFamily="18" charset="0"/>
                </a:rPr>
                <a:t>AC</a:t>
              </a:r>
              <a:r>
                <a:rPr kumimoji="1" lang="zh-CN" altLang="en-US" sz="3200" b="1" dirty="0">
                  <a:latin typeface="Times New Roman" pitchFamily="18" charset="0"/>
                </a:rPr>
                <a:t>＝</a:t>
              </a:r>
              <a:r>
                <a:rPr kumimoji="1" lang="en-US" altLang="zh-CN" sz="3200" b="1" dirty="0">
                  <a:latin typeface="Times New Roman" pitchFamily="18" charset="0"/>
                </a:rPr>
                <a:t>BD</a:t>
              </a:r>
              <a:r>
                <a:rPr kumimoji="1" lang="zh-CN" altLang="en-US" sz="3200" b="1" dirty="0">
                  <a:latin typeface="Times New Roman" pitchFamily="18" charset="0"/>
                </a:rPr>
                <a:t>。</a:t>
              </a:r>
            </a:p>
          </p:txBody>
        </p:sp>
        <p:grpSp>
          <p:nvGrpSpPr>
            <p:cNvPr id="48132" name="Group 6"/>
            <p:cNvGrpSpPr>
              <a:grpSpLocks/>
            </p:cNvGrpSpPr>
            <p:nvPr/>
          </p:nvGrpSpPr>
          <p:grpSpPr bwMode="auto">
            <a:xfrm>
              <a:off x="3456" y="890"/>
              <a:ext cx="2304" cy="1824"/>
              <a:chOff x="3120" y="576"/>
              <a:chExt cx="2304" cy="1824"/>
            </a:xfrm>
          </p:grpSpPr>
          <p:sp>
            <p:nvSpPr>
              <p:cNvPr id="48133" name="Oval 7"/>
              <p:cNvSpPr>
                <a:spLocks noChangeArrowheads="1"/>
              </p:cNvSpPr>
              <p:nvPr/>
            </p:nvSpPr>
            <p:spPr bwMode="auto">
              <a:xfrm>
                <a:off x="3312" y="576"/>
                <a:ext cx="1824" cy="1824"/>
              </a:xfrm>
              <a:prstGeom prst="ellipse">
                <a:avLst/>
              </a:prstGeom>
              <a:noFill/>
              <a:ln w="38100">
                <a:solidFill>
                  <a:srgbClr val="FF00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>
                  <a:latin typeface="Times New Roman" pitchFamily="18" charset="0"/>
                </a:endParaRPr>
              </a:p>
            </p:txBody>
          </p:sp>
          <p:sp>
            <p:nvSpPr>
              <p:cNvPr id="48134" name="Oval 8"/>
              <p:cNvSpPr>
                <a:spLocks noChangeArrowheads="1"/>
              </p:cNvSpPr>
              <p:nvPr/>
            </p:nvSpPr>
            <p:spPr bwMode="auto">
              <a:xfrm>
                <a:off x="3744" y="1008"/>
                <a:ext cx="960" cy="960"/>
              </a:xfrm>
              <a:prstGeom prst="ellipse">
                <a:avLst/>
              </a:prstGeom>
              <a:noFill/>
              <a:ln w="38100">
                <a:solidFill>
                  <a:srgbClr val="FF00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>
                  <a:latin typeface="Times New Roman" pitchFamily="18" charset="0"/>
                </a:endParaRPr>
              </a:p>
            </p:txBody>
          </p:sp>
          <p:sp>
            <p:nvSpPr>
              <p:cNvPr id="48135" name="Text Box 9"/>
              <p:cNvSpPr txBox="1">
                <a:spLocks noChangeArrowheads="1"/>
              </p:cNvSpPr>
              <p:nvPr/>
            </p:nvSpPr>
            <p:spPr bwMode="auto">
              <a:xfrm>
                <a:off x="4137" y="1150"/>
                <a:ext cx="240" cy="519"/>
              </a:xfrm>
              <a:prstGeom prst="rect">
                <a:avLst/>
              </a:prstGeom>
              <a:noFill/>
              <a:ln w="38100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4800" b="1" dirty="0">
                    <a:solidFill>
                      <a:srgbClr val="FF66FF"/>
                    </a:solidFill>
                    <a:latin typeface="Times New Roman" pitchFamily="18" charset="0"/>
                  </a:rPr>
                  <a:t>.</a:t>
                </a:r>
              </a:p>
            </p:txBody>
          </p:sp>
          <p:sp>
            <p:nvSpPr>
              <p:cNvPr id="48136" name="Line 10"/>
              <p:cNvSpPr>
                <a:spLocks noChangeShapeType="1"/>
              </p:cNvSpPr>
              <p:nvPr/>
            </p:nvSpPr>
            <p:spPr bwMode="auto">
              <a:xfrm>
                <a:off x="3360" y="1776"/>
                <a:ext cx="1728" cy="0"/>
              </a:xfrm>
              <a:prstGeom prst="line">
                <a:avLst/>
              </a:prstGeom>
              <a:noFill/>
              <a:ln w="38100">
                <a:solidFill>
                  <a:srgbClr val="FF00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8137" name="Text Box 11"/>
              <p:cNvSpPr txBox="1">
                <a:spLocks noChangeArrowheads="1"/>
              </p:cNvSpPr>
              <p:nvPr/>
            </p:nvSpPr>
            <p:spPr bwMode="auto">
              <a:xfrm>
                <a:off x="3120" y="1641"/>
                <a:ext cx="336" cy="327"/>
              </a:xfrm>
              <a:prstGeom prst="rect">
                <a:avLst/>
              </a:prstGeom>
              <a:noFill/>
              <a:ln w="38100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800" b="1">
                    <a:solidFill>
                      <a:srgbClr val="FF66FF"/>
                    </a:solidFill>
                    <a:latin typeface="Times New Roman" pitchFamily="18" charset="0"/>
                  </a:rPr>
                  <a:t>A</a:t>
                </a:r>
              </a:p>
            </p:txBody>
          </p:sp>
          <p:sp>
            <p:nvSpPr>
              <p:cNvPr id="48138" name="Text Box 12"/>
              <p:cNvSpPr txBox="1">
                <a:spLocks noChangeArrowheads="1"/>
              </p:cNvSpPr>
              <p:nvPr/>
            </p:nvSpPr>
            <p:spPr bwMode="auto">
              <a:xfrm>
                <a:off x="3648" y="1728"/>
                <a:ext cx="288" cy="327"/>
              </a:xfrm>
              <a:prstGeom prst="rect">
                <a:avLst/>
              </a:prstGeom>
              <a:noFill/>
              <a:ln w="38100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800" b="1">
                    <a:solidFill>
                      <a:srgbClr val="FF66FF"/>
                    </a:solidFill>
                    <a:latin typeface="Times New Roman" pitchFamily="18" charset="0"/>
                  </a:rPr>
                  <a:t>C</a:t>
                </a:r>
              </a:p>
            </p:txBody>
          </p:sp>
          <p:sp>
            <p:nvSpPr>
              <p:cNvPr id="48139" name="Text Box 13"/>
              <p:cNvSpPr txBox="1">
                <a:spLocks noChangeArrowheads="1"/>
              </p:cNvSpPr>
              <p:nvPr/>
            </p:nvSpPr>
            <p:spPr bwMode="auto">
              <a:xfrm>
                <a:off x="4560" y="1728"/>
                <a:ext cx="240" cy="327"/>
              </a:xfrm>
              <a:prstGeom prst="rect">
                <a:avLst/>
              </a:prstGeom>
              <a:noFill/>
              <a:ln w="38100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800" b="1">
                    <a:solidFill>
                      <a:srgbClr val="FF66FF"/>
                    </a:solidFill>
                    <a:latin typeface="Times New Roman" pitchFamily="18" charset="0"/>
                  </a:rPr>
                  <a:t>D</a:t>
                </a:r>
              </a:p>
            </p:txBody>
          </p:sp>
          <p:sp>
            <p:nvSpPr>
              <p:cNvPr id="48140" name="Text Box 14"/>
              <p:cNvSpPr txBox="1">
                <a:spLocks noChangeArrowheads="1"/>
              </p:cNvSpPr>
              <p:nvPr/>
            </p:nvSpPr>
            <p:spPr bwMode="auto">
              <a:xfrm>
                <a:off x="5088" y="1632"/>
                <a:ext cx="336" cy="327"/>
              </a:xfrm>
              <a:prstGeom prst="rect">
                <a:avLst/>
              </a:prstGeom>
              <a:noFill/>
              <a:ln w="38100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800" b="1">
                    <a:solidFill>
                      <a:srgbClr val="FF66FF"/>
                    </a:solidFill>
                    <a:latin typeface="Times New Roman" pitchFamily="18" charset="0"/>
                  </a:rPr>
                  <a:t>B</a:t>
                </a:r>
              </a:p>
            </p:txBody>
          </p:sp>
          <p:sp>
            <p:nvSpPr>
              <p:cNvPr id="48141" name="Text Box 15"/>
              <p:cNvSpPr txBox="1">
                <a:spLocks noChangeArrowheads="1"/>
              </p:cNvSpPr>
              <p:nvPr/>
            </p:nvSpPr>
            <p:spPr bwMode="auto">
              <a:xfrm>
                <a:off x="4128" y="1152"/>
                <a:ext cx="288" cy="327"/>
              </a:xfrm>
              <a:prstGeom prst="rect">
                <a:avLst/>
              </a:prstGeom>
              <a:noFill/>
              <a:ln w="38100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800" b="1">
                    <a:solidFill>
                      <a:srgbClr val="FF66FF"/>
                    </a:solidFill>
                    <a:latin typeface="Times New Roman" pitchFamily="18" charset="0"/>
                  </a:rPr>
                  <a:t>O</a:t>
                </a:r>
              </a:p>
            </p:txBody>
          </p:sp>
        </p:grpSp>
      </p:grpSp>
      <p:sp>
        <p:nvSpPr>
          <p:cNvPr id="89108" name="Text Box 20"/>
          <p:cNvSpPr txBox="1">
            <a:spLocks noChangeArrowheads="1"/>
          </p:cNvSpPr>
          <p:nvPr/>
        </p:nvSpPr>
        <p:spPr bwMode="auto">
          <a:xfrm>
            <a:off x="250825" y="3860800"/>
            <a:ext cx="1655763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600" b="1">
                <a:solidFill>
                  <a:srgbClr val="0000CC"/>
                </a:solidFill>
                <a:latin typeface="Times New Roman" pitchFamily="18" charset="0"/>
              </a:rPr>
              <a:t>证明：</a:t>
            </a:r>
          </a:p>
        </p:txBody>
      </p:sp>
      <p:sp>
        <p:nvSpPr>
          <p:cNvPr id="89109" name="Text Box 21"/>
          <p:cNvSpPr txBox="1">
            <a:spLocks noChangeArrowheads="1"/>
          </p:cNvSpPr>
          <p:nvPr/>
        </p:nvSpPr>
        <p:spPr bwMode="auto">
          <a:xfrm>
            <a:off x="1619250" y="3860800"/>
            <a:ext cx="5975350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kumimoji="1" lang="zh-CN" altLang="en-US" sz="3600" b="1">
                <a:solidFill>
                  <a:srgbClr val="FF0000"/>
                </a:solidFill>
                <a:latin typeface="Times New Roman" pitchFamily="18" charset="0"/>
              </a:rPr>
              <a:t>过</a:t>
            </a:r>
            <a:r>
              <a:rPr kumimoji="1" lang="en-US" altLang="zh-CN" sz="3600" b="1">
                <a:solidFill>
                  <a:srgbClr val="FF0000"/>
                </a:solidFill>
                <a:latin typeface="Times New Roman" pitchFamily="18" charset="0"/>
              </a:rPr>
              <a:t>O</a:t>
            </a:r>
            <a:r>
              <a:rPr kumimoji="1" lang="zh-CN" altLang="en-US" sz="3600" b="1">
                <a:solidFill>
                  <a:srgbClr val="FF0000"/>
                </a:solidFill>
                <a:latin typeface="Times New Roman" pitchFamily="18" charset="0"/>
              </a:rPr>
              <a:t>作</a:t>
            </a:r>
            <a:r>
              <a:rPr kumimoji="1" lang="en-US" altLang="zh-CN" sz="3600" b="1">
                <a:solidFill>
                  <a:srgbClr val="FF0000"/>
                </a:solidFill>
                <a:latin typeface="Times New Roman" pitchFamily="18" charset="0"/>
              </a:rPr>
              <a:t>OE⊥AB</a:t>
            </a:r>
            <a:r>
              <a:rPr kumimoji="1" lang="zh-CN" altLang="en-US" sz="3600" b="1">
                <a:solidFill>
                  <a:srgbClr val="FF0000"/>
                </a:solidFill>
                <a:latin typeface="Times New Roman" pitchFamily="18" charset="0"/>
              </a:rPr>
              <a:t>，垂足为</a:t>
            </a:r>
            <a:r>
              <a:rPr kumimoji="1" lang="en-US" altLang="zh-CN" sz="3600" b="1">
                <a:solidFill>
                  <a:srgbClr val="FF0000"/>
                </a:solidFill>
                <a:latin typeface="Times New Roman" pitchFamily="18" charset="0"/>
              </a:rPr>
              <a:t>E</a:t>
            </a:r>
            <a:r>
              <a:rPr kumimoji="1" lang="zh-CN" altLang="en-US" sz="3600" b="1">
                <a:solidFill>
                  <a:srgbClr val="FF0000"/>
                </a:solidFill>
                <a:latin typeface="Times New Roman" pitchFamily="18" charset="0"/>
              </a:rPr>
              <a:t>，</a:t>
            </a:r>
          </a:p>
        </p:txBody>
      </p:sp>
      <p:sp>
        <p:nvSpPr>
          <p:cNvPr id="89110" name="Text Box 22"/>
          <p:cNvSpPr txBox="1">
            <a:spLocks noChangeArrowheads="1"/>
          </p:cNvSpPr>
          <p:nvPr/>
        </p:nvSpPr>
        <p:spPr bwMode="auto">
          <a:xfrm>
            <a:off x="1619250" y="4365625"/>
            <a:ext cx="5256213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kumimoji="1" lang="zh-CN" altLang="en-US" sz="3600" b="1">
                <a:solidFill>
                  <a:srgbClr val="0000CC"/>
                </a:solidFill>
                <a:latin typeface="Times New Roman" pitchFamily="18" charset="0"/>
              </a:rPr>
              <a:t>则 </a:t>
            </a:r>
            <a:r>
              <a:rPr kumimoji="1" lang="en-US" altLang="zh-CN" sz="3600" b="1">
                <a:solidFill>
                  <a:srgbClr val="0000CC"/>
                </a:solidFill>
                <a:latin typeface="Times New Roman" pitchFamily="18" charset="0"/>
              </a:rPr>
              <a:t>CE</a:t>
            </a:r>
            <a:r>
              <a:rPr kumimoji="1" lang="zh-CN" altLang="en-US" sz="3600" b="1">
                <a:solidFill>
                  <a:srgbClr val="0000CC"/>
                </a:solidFill>
                <a:latin typeface="Times New Roman" pitchFamily="18" charset="0"/>
              </a:rPr>
              <a:t>＝</a:t>
            </a:r>
            <a:r>
              <a:rPr kumimoji="1" lang="en-US" altLang="zh-CN" sz="3600" b="1">
                <a:solidFill>
                  <a:srgbClr val="0000CC"/>
                </a:solidFill>
                <a:latin typeface="Times New Roman" pitchFamily="18" charset="0"/>
              </a:rPr>
              <a:t>DE</a:t>
            </a:r>
            <a:r>
              <a:rPr kumimoji="1" lang="en-US" altLang="zh-CN">
                <a:latin typeface="Times New Roman" pitchFamily="18" charset="0"/>
              </a:rPr>
              <a:t> </a:t>
            </a:r>
            <a:r>
              <a:rPr kumimoji="1" lang="zh-CN" altLang="en-US" sz="3600">
                <a:solidFill>
                  <a:srgbClr val="0000CC"/>
                </a:solidFill>
                <a:latin typeface="Times New Roman" pitchFamily="18" charset="0"/>
              </a:rPr>
              <a:t>、</a:t>
            </a:r>
            <a:r>
              <a:rPr kumimoji="1" lang="en-US" altLang="zh-CN" sz="3600" b="1">
                <a:solidFill>
                  <a:srgbClr val="0000CC"/>
                </a:solidFill>
                <a:latin typeface="Times New Roman" pitchFamily="18" charset="0"/>
              </a:rPr>
              <a:t>AE</a:t>
            </a:r>
            <a:r>
              <a:rPr kumimoji="1" lang="zh-CN" altLang="en-US" sz="3600" b="1">
                <a:solidFill>
                  <a:srgbClr val="0000CC"/>
                </a:solidFill>
                <a:latin typeface="Times New Roman" pitchFamily="18" charset="0"/>
              </a:rPr>
              <a:t>＝</a:t>
            </a:r>
            <a:r>
              <a:rPr kumimoji="1" lang="en-US" altLang="zh-CN" sz="3600" b="1">
                <a:solidFill>
                  <a:srgbClr val="0000CC"/>
                </a:solidFill>
                <a:latin typeface="Times New Roman" pitchFamily="18" charset="0"/>
              </a:rPr>
              <a:t>BE</a:t>
            </a:r>
          </a:p>
        </p:txBody>
      </p:sp>
      <p:sp>
        <p:nvSpPr>
          <p:cNvPr id="89111" name="Text Box 23"/>
          <p:cNvSpPr txBox="1">
            <a:spLocks noChangeArrowheads="1"/>
          </p:cNvSpPr>
          <p:nvPr/>
        </p:nvSpPr>
        <p:spPr bwMode="auto">
          <a:xfrm>
            <a:off x="1619250" y="4868863"/>
            <a:ext cx="4751388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kumimoji="1" lang="en-US" altLang="zh-CN" sz="3600" b="1">
                <a:solidFill>
                  <a:srgbClr val="0000CC"/>
                </a:solidFill>
                <a:latin typeface="Times New Roman" pitchFamily="18" charset="0"/>
              </a:rPr>
              <a:t>∴AE</a:t>
            </a:r>
            <a:r>
              <a:rPr kumimoji="1" lang="zh-CN" altLang="en-US" sz="3600" b="1">
                <a:solidFill>
                  <a:srgbClr val="0000CC"/>
                </a:solidFill>
                <a:latin typeface="Times New Roman" pitchFamily="18" charset="0"/>
              </a:rPr>
              <a:t>－</a:t>
            </a:r>
            <a:r>
              <a:rPr kumimoji="1" lang="en-US" altLang="zh-CN" sz="3600" b="1">
                <a:solidFill>
                  <a:srgbClr val="0000CC"/>
                </a:solidFill>
                <a:latin typeface="Times New Roman" pitchFamily="18" charset="0"/>
              </a:rPr>
              <a:t>CE</a:t>
            </a:r>
            <a:r>
              <a:rPr kumimoji="1" lang="zh-CN" altLang="en-US" sz="3600" b="1">
                <a:solidFill>
                  <a:srgbClr val="0000CC"/>
                </a:solidFill>
                <a:latin typeface="Times New Roman" pitchFamily="18" charset="0"/>
              </a:rPr>
              <a:t>＝</a:t>
            </a:r>
            <a:r>
              <a:rPr kumimoji="1" lang="en-US" altLang="zh-CN" sz="3600" b="1">
                <a:solidFill>
                  <a:srgbClr val="0000CC"/>
                </a:solidFill>
                <a:latin typeface="Times New Roman" pitchFamily="18" charset="0"/>
              </a:rPr>
              <a:t>BE</a:t>
            </a:r>
            <a:r>
              <a:rPr kumimoji="1" lang="zh-CN" altLang="en-US" sz="3600" b="1">
                <a:solidFill>
                  <a:srgbClr val="0000CC"/>
                </a:solidFill>
                <a:latin typeface="Times New Roman" pitchFamily="18" charset="0"/>
              </a:rPr>
              <a:t>－</a:t>
            </a:r>
            <a:r>
              <a:rPr kumimoji="1" lang="en-US" altLang="zh-CN" sz="3600" b="1">
                <a:solidFill>
                  <a:srgbClr val="0000CC"/>
                </a:solidFill>
                <a:latin typeface="Times New Roman" pitchFamily="18" charset="0"/>
              </a:rPr>
              <a:t>DE</a:t>
            </a:r>
          </a:p>
        </p:txBody>
      </p:sp>
      <p:sp>
        <p:nvSpPr>
          <p:cNvPr id="89112" name="Text Box 24"/>
          <p:cNvSpPr txBox="1">
            <a:spLocks noChangeArrowheads="1"/>
          </p:cNvSpPr>
          <p:nvPr/>
        </p:nvSpPr>
        <p:spPr bwMode="auto">
          <a:xfrm>
            <a:off x="1600200" y="5562600"/>
            <a:ext cx="4248150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kumimoji="1" lang="en-US" altLang="zh-CN" sz="3600" b="1">
                <a:solidFill>
                  <a:srgbClr val="0000CC"/>
                </a:solidFill>
                <a:latin typeface="Times New Roman" pitchFamily="18" charset="0"/>
              </a:rPr>
              <a:t>∴AC</a:t>
            </a:r>
            <a:r>
              <a:rPr kumimoji="1" lang="zh-CN" altLang="en-US" sz="3600" b="1">
                <a:solidFill>
                  <a:srgbClr val="0000CC"/>
                </a:solidFill>
                <a:latin typeface="Times New Roman" pitchFamily="18" charset="0"/>
              </a:rPr>
              <a:t>＝</a:t>
            </a:r>
            <a:r>
              <a:rPr kumimoji="1" lang="en-US" altLang="zh-CN" sz="3600" b="1">
                <a:solidFill>
                  <a:srgbClr val="0000CC"/>
                </a:solidFill>
                <a:latin typeface="Times New Roman" pitchFamily="18" charset="0"/>
              </a:rPr>
              <a:t>BD</a:t>
            </a:r>
          </a:p>
        </p:txBody>
      </p:sp>
      <p:cxnSp>
        <p:nvCxnSpPr>
          <p:cNvPr id="20" name="直接连接符 19"/>
          <p:cNvCxnSpPr/>
          <p:nvPr/>
        </p:nvCxnSpPr>
        <p:spPr>
          <a:xfrm>
            <a:off x="7239000" y="2286000"/>
            <a:ext cx="0" cy="381000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7086600" y="2678668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E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9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9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9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9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9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9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9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9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9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9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9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9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9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9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89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108" grpId="0"/>
      <p:bldP spid="89109" grpId="0"/>
      <p:bldP spid="89110" grpId="0"/>
      <p:bldP spid="89111" grpId="0"/>
      <p:bldP spid="89112" grpId="0"/>
      <p:bldP spid="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WordArt 2"/>
          <p:cNvSpPr>
            <a:spLocks noChangeArrowheads="1" noChangeShapeType="1" noTextEdit="1"/>
          </p:cNvSpPr>
          <p:nvPr/>
        </p:nvSpPr>
        <p:spPr bwMode="auto">
          <a:xfrm>
            <a:off x="1692275" y="0"/>
            <a:ext cx="2808288" cy="1079500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/>
            <a:r>
              <a:rPr lang="zh-CN" altLang="en-US" sz="3600" b="1" i="1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宋体"/>
                <a:ea typeface="宋体"/>
              </a:rPr>
              <a:t>课堂小结</a:t>
            </a:r>
          </a:p>
        </p:txBody>
      </p:sp>
      <p:sp>
        <p:nvSpPr>
          <p:cNvPr id="74755" name="Text Box 3"/>
          <p:cNvSpPr txBox="1">
            <a:spLocks noChangeArrowheads="1"/>
          </p:cNvSpPr>
          <p:nvPr/>
        </p:nvSpPr>
        <p:spPr bwMode="auto">
          <a:xfrm>
            <a:off x="3059113" y="1484313"/>
            <a:ext cx="19812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>
                <a:solidFill>
                  <a:srgbClr val="0000CC"/>
                </a:solidFill>
                <a:latin typeface="Times New Roman" pitchFamily="18" charset="0"/>
              </a:rPr>
              <a:t>题设</a:t>
            </a:r>
          </a:p>
        </p:txBody>
      </p:sp>
      <p:sp>
        <p:nvSpPr>
          <p:cNvPr id="74756" name="Text Box 4"/>
          <p:cNvSpPr txBox="1">
            <a:spLocks noChangeArrowheads="1"/>
          </p:cNvSpPr>
          <p:nvPr/>
        </p:nvSpPr>
        <p:spPr bwMode="auto">
          <a:xfrm>
            <a:off x="6084888" y="1484313"/>
            <a:ext cx="13716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>
                <a:solidFill>
                  <a:srgbClr val="0000CC"/>
                </a:solidFill>
                <a:latin typeface="Times New Roman" pitchFamily="18" charset="0"/>
              </a:rPr>
              <a:t>结论</a:t>
            </a:r>
          </a:p>
        </p:txBody>
      </p:sp>
      <p:sp>
        <p:nvSpPr>
          <p:cNvPr id="74757" name="Text Box 5"/>
          <p:cNvSpPr txBox="1">
            <a:spLocks noChangeArrowheads="1"/>
          </p:cNvSpPr>
          <p:nvPr/>
        </p:nvSpPr>
        <p:spPr bwMode="auto">
          <a:xfrm>
            <a:off x="2051050" y="2205038"/>
            <a:ext cx="2743200" cy="116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>
                <a:solidFill>
                  <a:schemeClr val="accent2"/>
                </a:solidFill>
                <a:latin typeface="Times New Roman" pitchFamily="18" charset="0"/>
              </a:rPr>
              <a:t>           </a:t>
            </a:r>
            <a:r>
              <a:rPr kumimoji="1" lang="zh-CN" altLang="en-US" sz="2800" b="1">
                <a:solidFill>
                  <a:srgbClr val="FF0000"/>
                </a:solidFill>
                <a:latin typeface="Times New Roman" pitchFamily="18" charset="0"/>
              </a:rPr>
              <a:t>直径</a:t>
            </a:r>
          </a:p>
          <a:p>
            <a:pPr>
              <a:spcBef>
                <a:spcPct val="50000"/>
              </a:spcBef>
            </a:pPr>
            <a:r>
              <a:rPr kumimoji="1" lang="zh-CN" altLang="en-US" sz="2800" b="1">
                <a:solidFill>
                  <a:srgbClr val="FF0000"/>
                </a:solidFill>
                <a:latin typeface="Times New Roman" pitchFamily="18" charset="0"/>
              </a:rPr>
              <a:t>       垂直于弦</a:t>
            </a: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4067175" y="2060575"/>
            <a:ext cx="1566863" cy="1189038"/>
            <a:chOff x="2562" y="1298"/>
            <a:chExt cx="987" cy="749"/>
          </a:xfrm>
        </p:grpSpPr>
        <p:sp>
          <p:nvSpPr>
            <p:cNvPr id="29717" name="Text Box 7"/>
            <p:cNvSpPr txBox="1">
              <a:spLocks noChangeArrowheads="1"/>
            </p:cNvSpPr>
            <p:nvPr/>
          </p:nvSpPr>
          <p:spPr bwMode="auto">
            <a:xfrm>
              <a:off x="2562" y="1298"/>
              <a:ext cx="384" cy="7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7200">
                  <a:solidFill>
                    <a:srgbClr val="FF9900"/>
                  </a:solidFill>
                  <a:latin typeface="Times New Roman" pitchFamily="18" charset="0"/>
                </a:rPr>
                <a:t>｝</a:t>
              </a:r>
            </a:p>
          </p:txBody>
        </p:sp>
        <p:sp>
          <p:nvSpPr>
            <p:cNvPr id="29718" name="AutoShape 8"/>
            <p:cNvSpPr>
              <a:spLocks noChangeArrowheads="1"/>
            </p:cNvSpPr>
            <p:nvPr/>
          </p:nvSpPr>
          <p:spPr bwMode="auto">
            <a:xfrm>
              <a:off x="2925" y="1570"/>
              <a:ext cx="624" cy="240"/>
            </a:xfrm>
            <a:prstGeom prst="rightArrow">
              <a:avLst>
                <a:gd name="adj1" fmla="val 50000"/>
                <a:gd name="adj2" fmla="val 65000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5003800" y="1844675"/>
            <a:ext cx="4902200" cy="1555750"/>
            <a:chOff x="2835" y="1162"/>
            <a:chExt cx="3088" cy="980"/>
          </a:xfrm>
        </p:grpSpPr>
        <p:sp>
          <p:nvSpPr>
            <p:cNvPr id="29715" name="Rectangle 10"/>
            <p:cNvSpPr>
              <a:spLocks noChangeArrowheads="1"/>
            </p:cNvSpPr>
            <p:nvPr/>
          </p:nvSpPr>
          <p:spPr bwMode="auto">
            <a:xfrm>
              <a:off x="2835" y="1162"/>
              <a:ext cx="861" cy="9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1" lang="zh-CN" altLang="en-US" sz="9600">
                  <a:solidFill>
                    <a:srgbClr val="FF9900"/>
                  </a:solidFill>
                  <a:latin typeface="Times New Roman" pitchFamily="18" charset="0"/>
                </a:rPr>
                <a:t>｛</a:t>
              </a:r>
            </a:p>
          </p:txBody>
        </p:sp>
        <p:sp>
          <p:nvSpPr>
            <p:cNvPr id="29716" name="Text Box 11"/>
            <p:cNvSpPr txBox="1">
              <a:spLocks noChangeArrowheads="1"/>
            </p:cNvSpPr>
            <p:nvPr/>
          </p:nvSpPr>
          <p:spPr bwMode="auto">
            <a:xfrm>
              <a:off x="3379" y="1344"/>
              <a:ext cx="2544" cy="7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>
                  <a:solidFill>
                    <a:schemeClr val="accent2"/>
                  </a:solidFill>
                  <a:latin typeface="Times New Roman" pitchFamily="18" charset="0"/>
                </a:rPr>
                <a:t>  </a:t>
              </a:r>
              <a:r>
                <a:rPr kumimoji="1" lang="zh-CN" altLang="en-US" sz="2800" b="1">
                  <a:solidFill>
                    <a:srgbClr val="FF0000"/>
                  </a:solidFill>
                  <a:latin typeface="Times New Roman" pitchFamily="18" charset="0"/>
                </a:rPr>
                <a:t>平分弦</a:t>
              </a:r>
            </a:p>
            <a:p>
              <a:pPr>
                <a:spcBef>
                  <a:spcPct val="50000"/>
                </a:spcBef>
              </a:pPr>
              <a:r>
                <a:rPr kumimoji="1" lang="zh-CN" altLang="en-US" sz="2800" b="1">
                  <a:solidFill>
                    <a:srgbClr val="FF0000"/>
                  </a:solidFill>
                  <a:latin typeface="Times New Roman" pitchFamily="18" charset="0"/>
                </a:rPr>
                <a:t>  平分弦所对的弧</a:t>
              </a:r>
            </a:p>
          </p:txBody>
        </p:sp>
      </p:grpSp>
      <p:pic>
        <p:nvPicPr>
          <p:cNvPr id="29704" name="Picture 12" descr="pengu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4765" name="Text Box 13"/>
          <p:cNvSpPr txBox="1">
            <a:spLocks noChangeArrowheads="1"/>
          </p:cNvSpPr>
          <p:nvPr/>
        </p:nvSpPr>
        <p:spPr bwMode="auto">
          <a:xfrm>
            <a:off x="323850" y="2276475"/>
            <a:ext cx="2663825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600" b="1">
                <a:solidFill>
                  <a:srgbClr val="0000CC"/>
                </a:solidFill>
                <a:latin typeface="Tahoma" pitchFamily="34" charset="0"/>
              </a:rPr>
              <a:t>垂径定理：</a:t>
            </a:r>
          </a:p>
        </p:txBody>
      </p:sp>
      <p:sp>
        <p:nvSpPr>
          <p:cNvPr id="74766" name="Text Box 14"/>
          <p:cNvSpPr txBox="1">
            <a:spLocks noChangeArrowheads="1"/>
          </p:cNvSpPr>
          <p:nvPr/>
        </p:nvSpPr>
        <p:spPr bwMode="auto">
          <a:xfrm>
            <a:off x="539750" y="4221163"/>
            <a:ext cx="2087563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600" b="1">
                <a:solidFill>
                  <a:srgbClr val="0000CC"/>
                </a:solidFill>
                <a:latin typeface="Tahoma" pitchFamily="34" charset="0"/>
              </a:rPr>
              <a:t>推论：</a:t>
            </a:r>
          </a:p>
        </p:txBody>
      </p:sp>
      <p:sp>
        <p:nvSpPr>
          <p:cNvPr id="74767" name="Text Box 15"/>
          <p:cNvSpPr txBox="1">
            <a:spLocks noChangeArrowheads="1"/>
          </p:cNvSpPr>
          <p:nvPr/>
        </p:nvSpPr>
        <p:spPr bwMode="auto">
          <a:xfrm>
            <a:off x="2124075" y="4005263"/>
            <a:ext cx="2743200" cy="116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>
                <a:solidFill>
                  <a:schemeClr val="accent2"/>
                </a:solidFill>
                <a:latin typeface="Times New Roman" pitchFamily="18" charset="0"/>
              </a:rPr>
              <a:t>           </a:t>
            </a:r>
            <a:r>
              <a:rPr kumimoji="1" lang="zh-CN" altLang="en-US" sz="2800" b="1">
                <a:solidFill>
                  <a:srgbClr val="FF0000"/>
                </a:solidFill>
                <a:latin typeface="Times New Roman" pitchFamily="18" charset="0"/>
              </a:rPr>
              <a:t>直径</a:t>
            </a:r>
          </a:p>
          <a:p>
            <a:pPr>
              <a:spcBef>
                <a:spcPct val="50000"/>
              </a:spcBef>
            </a:pPr>
            <a:r>
              <a:rPr kumimoji="1" lang="zh-CN" altLang="en-US" sz="2800" b="1">
                <a:solidFill>
                  <a:srgbClr val="FF0000"/>
                </a:solidFill>
                <a:latin typeface="Times New Roman" pitchFamily="18" charset="0"/>
              </a:rPr>
              <a:t>         平分弦</a:t>
            </a:r>
          </a:p>
        </p:txBody>
      </p:sp>
      <p:grpSp>
        <p:nvGrpSpPr>
          <p:cNvPr id="4" name="Group 16"/>
          <p:cNvGrpSpPr>
            <a:grpSpLocks/>
          </p:cNvGrpSpPr>
          <p:nvPr/>
        </p:nvGrpSpPr>
        <p:grpSpPr bwMode="auto">
          <a:xfrm>
            <a:off x="4067175" y="3933825"/>
            <a:ext cx="1566863" cy="1189038"/>
            <a:chOff x="2562" y="2659"/>
            <a:chExt cx="987" cy="749"/>
          </a:xfrm>
        </p:grpSpPr>
        <p:sp>
          <p:nvSpPr>
            <p:cNvPr id="29713" name="Text Box 17"/>
            <p:cNvSpPr txBox="1">
              <a:spLocks noChangeArrowheads="1"/>
            </p:cNvSpPr>
            <p:nvPr/>
          </p:nvSpPr>
          <p:spPr bwMode="auto">
            <a:xfrm>
              <a:off x="2562" y="2659"/>
              <a:ext cx="384" cy="7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7200">
                  <a:solidFill>
                    <a:srgbClr val="FF9900"/>
                  </a:solidFill>
                  <a:latin typeface="Times New Roman" pitchFamily="18" charset="0"/>
                </a:rPr>
                <a:t>｝</a:t>
              </a:r>
            </a:p>
          </p:txBody>
        </p:sp>
        <p:sp>
          <p:nvSpPr>
            <p:cNvPr id="29714" name="AutoShape 18"/>
            <p:cNvSpPr>
              <a:spLocks noChangeArrowheads="1"/>
            </p:cNvSpPr>
            <p:nvPr/>
          </p:nvSpPr>
          <p:spPr bwMode="auto">
            <a:xfrm>
              <a:off x="2925" y="2976"/>
              <a:ext cx="624" cy="240"/>
            </a:xfrm>
            <a:prstGeom prst="rightArrow">
              <a:avLst>
                <a:gd name="adj1" fmla="val 50000"/>
                <a:gd name="adj2" fmla="val 65000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5" name="Group 19"/>
          <p:cNvGrpSpPr>
            <a:grpSpLocks/>
          </p:cNvGrpSpPr>
          <p:nvPr/>
        </p:nvGrpSpPr>
        <p:grpSpPr bwMode="auto">
          <a:xfrm>
            <a:off x="4932363" y="3789363"/>
            <a:ext cx="4902200" cy="1555750"/>
            <a:chOff x="2835" y="1162"/>
            <a:chExt cx="3088" cy="980"/>
          </a:xfrm>
        </p:grpSpPr>
        <p:sp>
          <p:nvSpPr>
            <p:cNvPr id="29711" name="Rectangle 20"/>
            <p:cNvSpPr>
              <a:spLocks noChangeArrowheads="1"/>
            </p:cNvSpPr>
            <p:nvPr/>
          </p:nvSpPr>
          <p:spPr bwMode="auto">
            <a:xfrm>
              <a:off x="2835" y="1162"/>
              <a:ext cx="861" cy="9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1" lang="zh-CN" altLang="en-US" sz="9600">
                  <a:solidFill>
                    <a:srgbClr val="FF9900"/>
                  </a:solidFill>
                  <a:latin typeface="Times New Roman" pitchFamily="18" charset="0"/>
                </a:rPr>
                <a:t>｛</a:t>
              </a:r>
            </a:p>
          </p:txBody>
        </p:sp>
        <p:sp>
          <p:nvSpPr>
            <p:cNvPr id="29712" name="Text Box 21"/>
            <p:cNvSpPr txBox="1">
              <a:spLocks noChangeArrowheads="1"/>
            </p:cNvSpPr>
            <p:nvPr/>
          </p:nvSpPr>
          <p:spPr bwMode="auto">
            <a:xfrm>
              <a:off x="3379" y="1344"/>
              <a:ext cx="2544" cy="7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>
                  <a:solidFill>
                    <a:schemeClr val="accent2"/>
                  </a:solidFill>
                  <a:latin typeface="Times New Roman" pitchFamily="18" charset="0"/>
                </a:rPr>
                <a:t>  </a:t>
              </a:r>
              <a:r>
                <a:rPr kumimoji="1" lang="zh-CN" altLang="en-US" sz="2800" b="1">
                  <a:solidFill>
                    <a:srgbClr val="FF0000"/>
                  </a:solidFill>
                  <a:latin typeface="Times New Roman" pitchFamily="18" charset="0"/>
                </a:rPr>
                <a:t>垂直于弦</a:t>
              </a:r>
            </a:p>
            <a:p>
              <a:pPr>
                <a:spcBef>
                  <a:spcPct val="50000"/>
                </a:spcBef>
              </a:pPr>
              <a:r>
                <a:rPr kumimoji="1" lang="zh-CN" altLang="en-US" sz="2800" b="1">
                  <a:solidFill>
                    <a:srgbClr val="FF0000"/>
                  </a:solidFill>
                  <a:latin typeface="Times New Roman" pitchFamily="18" charset="0"/>
                </a:rPr>
                <a:t>  平分弦所对的弧</a:t>
              </a:r>
            </a:p>
          </p:txBody>
        </p:sp>
      </p:grpSp>
      <p:sp>
        <p:nvSpPr>
          <p:cNvPr id="74774" name="Text Box 22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0" y="5589588"/>
            <a:ext cx="9434513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Tahoma" pitchFamily="34" charset="0"/>
              </a:rPr>
              <a:t>解相关问题的时候，注意直角三角形的运用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47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47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4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47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47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4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47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47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47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47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47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4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47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47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747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47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47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74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74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74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74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5" grpId="0"/>
      <p:bldP spid="74756" grpId="0"/>
      <p:bldP spid="74757" grpId="0"/>
      <p:bldP spid="74765" grpId="0"/>
      <p:bldP spid="74766" grpId="0"/>
      <p:bldP spid="74767" grpId="0"/>
      <p:bldP spid="74774" grpId="0"/>
    </p:bld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1239</TotalTime>
  <Words>1132</Words>
  <Application>Microsoft Office PowerPoint</Application>
  <PresentationFormat>全屏显示(4:3)</PresentationFormat>
  <Paragraphs>213</Paragraphs>
  <Slides>17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33" baseType="lpstr">
      <vt:lpstr>黑体</vt:lpstr>
      <vt:lpstr>华康海报体W12(P)</vt:lpstr>
      <vt:lpstr>华康少女文字W5(P)</vt:lpstr>
      <vt:lpstr>华文行楷</vt:lpstr>
      <vt:lpstr>华文琥珀</vt:lpstr>
      <vt:lpstr>华文隶书</vt:lpstr>
      <vt:lpstr>华文新魏</vt:lpstr>
      <vt:lpstr>华文中宋</vt:lpstr>
      <vt:lpstr>隶书</vt:lpstr>
      <vt:lpstr>宋体</vt:lpstr>
      <vt:lpstr>Arial</vt:lpstr>
      <vt:lpstr>Tahoma</vt:lpstr>
      <vt:lpstr>Times New Roman</vt:lpstr>
      <vt:lpstr>Wingdings</vt:lpstr>
      <vt:lpstr>默认设计模板</vt:lpstr>
      <vt:lpstr>Equation</vt:lpstr>
      <vt:lpstr>24.2垂直于弦的直径1</vt:lpstr>
      <vt:lpstr>PowerPoint 演示文稿</vt:lpstr>
      <vt:lpstr>PowerPoint 演示文稿</vt:lpstr>
      <vt:lpstr>如何证明？</vt:lpstr>
      <vt:lpstr>PowerPoint 演示文稿</vt:lpstr>
      <vt:lpstr>PowerPoint 演示文稿</vt:lpstr>
      <vt:lpstr>PowerPoint 演示文稿</vt:lpstr>
      <vt:lpstr>垂径定理的推论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Think</dc:creator>
  <cp:lastModifiedBy>d</cp:lastModifiedBy>
  <cp:revision>101</cp:revision>
  <cp:lastPrinted>1601-01-01T00:00:00Z</cp:lastPrinted>
  <dcterms:created xsi:type="dcterms:W3CDTF">1601-01-01T00:00:00Z</dcterms:created>
  <dcterms:modified xsi:type="dcterms:W3CDTF">2015-09-30T02:19:30Z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