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F407C9-9B96-1815-2ED2-583334106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629790A-19B4-DDEE-3CAD-4EE9280B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6EE9D56-8DE6-ADDD-7A93-8C9084941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8C32CF-EBE3-3F9E-F1FA-0F1EA1263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0CDEC46-0297-B487-76D4-460C3B5D1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101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A3497C-F06D-B9FF-A390-F242B5C88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FA94BE-0F43-8028-44BE-57A183ECE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0039C2-3745-8CD3-2442-2F5F2DED0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B764C81-1D38-D978-6CDE-3F016675C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333F9F-A313-9B71-87B5-502CAEF0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4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44F7C9-BA93-DD6F-C4AD-B3E7731A3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92DAAA-0B3D-297C-CDAF-CC256ED08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EDA991-8459-8B6D-9C0A-95B0DA09D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164E84-F708-F5B5-52C6-A61B9DAE8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5726E3-285A-73ED-C274-F6D4673B5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430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54B3CC-F703-4FA6-5D67-340F5D294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DAA321-7BEE-FF61-BB13-F77CC74610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578597E-AC74-DA8C-72DF-3DFF58862F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1429ED8-A4AF-50D0-CE6F-753CA89DF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CF960B-EBF9-1712-EF54-A228311F1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2F79C5-2263-C1BB-DF37-F3CB1F553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24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418278-9DD2-ACC8-A975-31630C7AE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4D77CC9-3D2D-D330-F8E4-9C0209433A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F0C3336-A50E-ABE0-B84B-E46AE9F80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5FF7103-509B-FCE4-98A8-A9D4161A22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5FB934F-9F61-56BE-8F84-57F95F4446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F546BD4-467A-9719-9A5A-BD12BB2CB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8C5CA25-6E2D-5BEF-6EF3-AC031296D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0C5EAE5-E568-8B39-4CC8-736434EAF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24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F367EB-10CA-FA38-0A58-992682856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AFF2507-3A55-89B5-D509-6FBF6A449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FD004DB-22D7-76EF-F2BB-7F120485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D294D46-D331-B1DA-71AC-3087B79CE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673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733CA6F-7657-2C75-55C3-703958979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43A7B70-4535-00CA-08DE-75370A3C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DA1C419-72D5-1428-B170-2A9B70A06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669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8F4743-1358-FA97-4170-6BC9155B2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44C212-A8DE-AEC6-D773-AB229F67C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B9E1EA7-FBC3-7F7E-C041-631B079BE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F3AA70-B0E5-688B-BA4F-5C97C8760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3DB72C-7309-4172-C9E4-306C11F7D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D2BA181-6098-CAF4-A228-4BE0BF6EF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911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1CA46A-E079-6FFE-9128-B78E0BFED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3599C83-07AA-15FD-08BB-EDE677914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6323297-7B43-8E69-85C5-0610572F4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3A27AD-E65F-7F01-FE20-89D5A1748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9DC67A4-6BC6-552F-1FEB-7005DF6CE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3BFD147-4BBC-A669-5473-39D5E31FD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63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6C56CF-0F12-01C3-DA78-46CEA4482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0982A80-4A9B-CF7F-2190-BE685F36B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C739DF-B517-8AF6-F97F-0C7491C77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B3D275-A5BF-43B9-87CE-ABB6CD96C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0593CD-78DA-F833-3053-52F5134D6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635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C0126D6-E45E-8A99-1E09-5E4A56B73F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433D82F-64A8-ED06-BF6C-52084C3610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523D90-83E6-5535-2483-315937EE1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DE3E02-A9E5-1FCA-DF2C-0C92BFAFC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0597BC-E885-F766-F6DE-0E37801DD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508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D599146-95B6-9DF7-9FED-F408FA5F5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54057D-441C-9FDD-FF0F-68A373B6AA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D18110-04B6-AAB6-1FDC-91BBE8AFB0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60EAA-6F58-4102-B95D-FBD69AFB649C}" type="datetimeFigureOut">
              <a:rPr lang="zh-CN" altLang="en-US" smtClean="0"/>
              <a:t>2023/1/6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A0E02F-8B93-E941-BA99-A9394A7760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CB02E4-72D5-2528-4689-C545A81E2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FC0C4-7932-4547-A149-0EF30D6D87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77766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China's Ministry of Education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MOE</a:t>
            </a:r>
            <a:r>
              <a:rPr lang="zh-CN" altLang="en-US" sz="3200" b="1" dirty="0"/>
              <a:t>）</a:t>
            </a:r>
            <a:r>
              <a:rPr lang="en-US" altLang="zh-CN" sz="3200" b="1" dirty="0"/>
              <a:t>said foreign languages learning ______1____ (play) an important role in cultivating students' international vision and cross-cultural communication skills, while stressing the importance of _________2 _____   (strength) education that passes on traditional Chinese culture and reinforces culture confidence. </a:t>
            </a:r>
          </a:p>
          <a:p>
            <a:r>
              <a:rPr lang="en-US" altLang="zh-CN" sz="3200" b="1" dirty="0"/>
              <a:t> The MOE pointed out that the proportion of foreign language hours in the total number of hours in basic education is 6-8 percent. This is ____3___  (little) than 20-22 percent for Chinese, 13-15 percent for math, or 10-11 percent for physical education.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142876" y="2041237"/>
            <a:ext cx="3248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strengthening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3400425" y="4003208"/>
            <a:ext cx="1295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less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2209799" y="530007"/>
            <a:ext cx="18383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playing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MOE wrote that the curriculum arrangement for foreign languages __________4________ (determine) in accordance with the central government's top-level design for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 (national college entrance _______5_______ (examine). According to the requirements ______6_______ (publish) by the State Council, in 2014, there will be no change ___7_ the subject settings and scores for Chinese, mathematics and English in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..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8226028" y="2038677"/>
            <a:ext cx="28765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published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3800476" y="617636"/>
            <a:ext cx="34551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is determined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895B79-ADFA-FA06-BF49-01B883926657}"/>
              </a:ext>
            </a:extLst>
          </p:cNvPr>
          <p:cNvSpPr txBox="1"/>
          <p:nvPr/>
        </p:nvSpPr>
        <p:spPr>
          <a:xfrm>
            <a:off x="8060532" y="1542067"/>
            <a:ext cx="32075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examinations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99F2BDE-049E-B1C0-7C96-4728C0973A83}"/>
              </a:ext>
            </a:extLst>
          </p:cNvPr>
          <p:cNvSpPr txBox="1"/>
          <p:nvPr/>
        </p:nvSpPr>
        <p:spPr>
          <a:xfrm>
            <a:off x="2053828" y="3010227"/>
            <a:ext cx="6703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in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09550" y="382012"/>
            <a:ext cx="11639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MOE noted ____8___ education about traditional Chinese culture and cultural confidence has always been a high priority for the ministry. According to the curriculum standards _____9_______ (current) in force, the teaching of Chinese, politics, history and other subjects has been organically integrated into education about traditional Chinese culture. Moreover, the content of Chinese traditional culture _______10_______ (include) in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2109786" y="3767553"/>
            <a:ext cx="2686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is included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4524373" y="382012"/>
            <a:ext cx="12096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that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2109786" y="1751617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currently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宽屏</PresentationFormat>
  <Paragraphs>14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</cp:revision>
  <dcterms:created xsi:type="dcterms:W3CDTF">2023-01-06T00:05:10Z</dcterms:created>
  <dcterms:modified xsi:type="dcterms:W3CDTF">2023-01-06T00:05:23Z</dcterms:modified>
</cp:coreProperties>
</file>