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0F9AD17-6817-4DAC-8FEA-F53AE7B2B3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8F9DB2C-E90E-452A-B4AE-B15F4117C1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96EF1FE-288E-42E1-B3E1-60941EA9A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EF811-7882-44ED-9361-9D4BA2B4885E}" type="datetimeFigureOut">
              <a:rPr lang="zh-CN" altLang="en-US" smtClean="0"/>
              <a:t>2019/5/28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7F39F6D-C598-495A-A40B-66F48CCCD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06AB0C5-B886-4103-A94D-511B5C21F3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0CF5-821B-4323-9CAA-46A065703C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959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2576C9A-2E8D-4407-8BD0-F5C37ED84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89E993D-ECC6-4401-8BDB-F442D00702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17530A2-7FC0-47B2-8BB2-68E5E0412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EF811-7882-44ED-9361-9D4BA2B4885E}" type="datetimeFigureOut">
              <a:rPr lang="zh-CN" altLang="en-US" smtClean="0"/>
              <a:t>2019/5/28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F2BA542-AE8A-4E65-BB12-2852192EB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75C48E7-98C4-4460-A12F-A11BBDC21F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0CF5-821B-4323-9CAA-46A065703C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2073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D7EEEA2-4CEB-45B0-AF8A-800B70AB12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FFD2C8E-383C-4818-87CF-AF3708554C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FCF9BBB-2894-4311-AB1C-115DC7A59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EF811-7882-44ED-9361-9D4BA2B4885E}" type="datetimeFigureOut">
              <a:rPr lang="zh-CN" altLang="en-US" smtClean="0"/>
              <a:t>2019/5/28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2C40BC0-890B-4B3E-86B7-0BFB30D62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4740738-A45D-40E2-A6F1-889AA5321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0CF5-821B-4323-9CAA-46A065703C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4938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BC62326-97B8-427D-8A69-7341EAD6D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EBECA6B-2DE1-46BA-92B5-56F798DC66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F5071F3-B721-431C-A991-E192BA2FB1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1B63F43-E983-4C93-BF68-FF8CC429E3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EF811-7882-44ED-9361-9D4BA2B4885E}" type="datetimeFigureOut">
              <a:rPr lang="zh-CN" altLang="en-US" smtClean="0"/>
              <a:t>2019/5/28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AD71A59-6114-4BB6-8128-BA40214D1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671AFCA-E998-4308-9080-B157CF982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0CF5-821B-4323-9CAA-46A065703C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9385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268749B-3D17-49B0-B7F5-12E1327F1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7FCBC9F-97E1-431F-9BC5-0104F35A9E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8731089-A8B3-41BD-B0F8-ED65E0517F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E2CE2585-A253-4C39-937A-502BB9FF52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DF0E2893-023A-49C1-87AE-8FCE034B8B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A88E3A5D-3221-42A0-A9CC-D4AA4CF1E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EF811-7882-44ED-9361-9D4BA2B4885E}" type="datetimeFigureOut">
              <a:rPr lang="zh-CN" altLang="en-US" smtClean="0"/>
              <a:t>2019/5/28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8890ADFB-AABA-413C-99CF-B196DD74A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D4962776-1DD5-49EC-8C91-0AE97C501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0CF5-821B-4323-9CAA-46A065703C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2411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C258966-78BC-419B-81A1-9A05926F3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D4F0E159-E29C-4E01-AE91-8652DBD5F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EF811-7882-44ED-9361-9D4BA2B4885E}" type="datetimeFigureOut">
              <a:rPr lang="zh-CN" altLang="en-US" smtClean="0"/>
              <a:t>2019/5/28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FFF5DFCE-67B2-4800-97C4-24306D14C3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A7B1EA97-546D-4A6B-8C1F-E3056BBF9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0CF5-821B-4323-9CAA-46A065703C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2054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A737B5B1-BB3B-483E-ABDF-4F4172843B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EF811-7882-44ED-9361-9D4BA2B4885E}" type="datetimeFigureOut">
              <a:rPr lang="zh-CN" altLang="en-US" smtClean="0"/>
              <a:t>2019/5/28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845307E5-7942-4CED-B9F1-77061A153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0F0C309-CF46-42BD-BB5E-2F7C5DF74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0CF5-821B-4323-9CAA-46A065703C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4041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725D0B5-5AA3-451E-84AE-A46C4F2628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B58B9EF-9621-4D75-9EF8-14DD7B804C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4378733-3BE7-43CD-9692-503839CEAE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4D8F231-2FFA-483B-A90F-22CD1F7A7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EF811-7882-44ED-9361-9D4BA2B4885E}" type="datetimeFigureOut">
              <a:rPr lang="zh-CN" altLang="en-US" smtClean="0"/>
              <a:t>2019/5/28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A0FD085-3726-4EBF-AA26-5FF42D912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A5DDD6A-C1C6-4AA0-8029-9B70CE6112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0CF5-821B-4323-9CAA-46A065703C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7061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8352777-60F7-4CBD-ABEF-C7AB820FD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ACC82F89-92DA-44BA-98E9-3CCC1EF61F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FC46782-03C7-47A2-868A-FC9D170CF0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1931578-35A0-48D5-9B16-FF9548AED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EF811-7882-44ED-9361-9D4BA2B4885E}" type="datetimeFigureOut">
              <a:rPr lang="zh-CN" altLang="en-US" smtClean="0"/>
              <a:t>2019/5/28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BFB76BC-9B71-4DC4-8D2B-E4B3C4FC1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E9A25F1-1787-4B03-A177-F3CBA5C3BB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0CF5-821B-4323-9CAA-46A065703C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651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B7BB830-CB59-46A5-B6DB-E211D5AB2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82A8BEC-BCAC-4C77-B066-C618AEB6E4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3D1A33F-63C4-4FF7-A00E-33F18B5EC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EF811-7882-44ED-9361-9D4BA2B4885E}" type="datetimeFigureOut">
              <a:rPr lang="zh-CN" altLang="en-US" smtClean="0"/>
              <a:t>2019/5/28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E98716C-79D3-4C47-BD48-3E6DC296D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7697E1F-5F9D-4E85-87A6-136E5F68D7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0CF5-821B-4323-9CAA-46A065703C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9438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1F246B17-BA06-4CD3-A780-8B6D5D53E2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6AF7402-DC94-4134-8014-A317181154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9D106D7-4AB1-421B-861F-C7C3F0BF1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EF811-7882-44ED-9361-9D4BA2B4885E}" type="datetimeFigureOut">
              <a:rPr lang="zh-CN" altLang="en-US" smtClean="0"/>
              <a:t>2019/5/28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606EDC6-AC85-478D-869D-19DB245126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6004163-E1B2-4A47-A3C5-19C098C76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0CF5-821B-4323-9CAA-46A065703C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8309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003CEB5B-8BDF-48A4-A298-C14509EB5A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7FA3478-B578-41DD-ADA9-3BA5AF11EC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1AEFA82-6544-40F6-8409-BB83E41D76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EF811-7882-44ED-9361-9D4BA2B4885E}" type="datetimeFigureOut">
              <a:rPr lang="zh-CN" altLang="en-US" smtClean="0"/>
              <a:t>2019/5/28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66966C1-F7A9-4B94-95BE-F3D81B391F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DB57582-1D63-420D-A662-3ACE75B8FB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7A0CF5-821B-4323-9CAA-46A065703C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1237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2ED5FBB3-7851-424E-AA5B-3AFE4381B684}"/>
              </a:ext>
            </a:extLst>
          </p:cNvPr>
          <p:cNvSpPr txBox="1"/>
          <p:nvPr/>
        </p:nvSpPr>
        <p:spPr>
          <a:xfrm>
            <a:off x="225287" y="1113183"/>
            <a:ext cx="1105231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/>
              <a:t>假定下周日是父亲节，某英语刊物正在进行“我的父亲”的征文活动。请按照下面所提供的主要内容，以“我的父亲”为题，写一篇短文。</a:t>
            </a:r>
            <a:endParaRPr lang="en-US" altLang="zh-CN" sz="2800" b="1" dirty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zh-CN" altLang="en-US" sz="2800" b="1" dirty="0"/>
              <a:t>你父亲是个农村人，</a:t>
            </a:r>
            <a:r>
              <a:rPr lang="en-US" altLang="zh-CN" sz="2800" b="1" dirty="0"/>
              <a:t>50</a:t>
            </a:r>
            <a:r>
              <a:rPr lang="zh-CN" altLang="en-US" sz="2800" b="1" dirty="0"/>
              <a:t>多岁，没有多少文化，但是很关心你的学习情况。</a:t>
            </a:r>
            <a:r>
              <a:rPr lang="en-US" altLang="zh-CN" sz="2800" b="1" dirty="0"/>
              <a:t>s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altLang="zh-CN" sz="2800" b="1" dirty="0"/>
              <a:t> </a:t>
            </a:r>
            <a:r>
              <a:rPr lang="zh-CN" altLang="en-US" sz="2800" b="1" dirty="0"/>
              <a:t>探访父亲的一次经历。</a:t>
            </a:r>
            <a:endParaRPr lang="en-US" altLang="zh-CN" sz="2800" b="1" dirty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altLang="zh-CN" sz="2800" b="1" dirty="0"/>
              <a:t> </a:t>
            </a:r>
            <a:r>
              <a:rPr lang="zh-CN" altLang="en-US" sz="2800" b="1" dirty="0"/>
              <a:t>归纳总结父亲的品行。</a:t>
            </a:r>
            <a:endParaRPr lang="en-US" altLang="zh-CN" sz="2800" b="1" dirty="0"/>
          </a:p>
          <a:p>
            <a:pPr>
              <a:lnSpc>
                <a:spcPct val="150000"/>
              </a:lnSpc>
            </a:pPr>
            <a:r>
              <a:rPr lang="zh-CN" altLang="en-US" sz="2800" b="1" dirty="0"/>
              <a:t>注意：</a:t>
            </a:r>
            <a:r>
              <a:rPr lang="en-US" altLang="zh-CN" sz="2800" b="1" dirty="0"/>
              <a:t>1. </a:t>
            </a:r>
            <a:r>
              <a:rPr lang="zh-CN" altLang="en-US" sz="2800" b="1" dirty="0"/>
              <a:t>词数</a:t>
            </a:r>
            <a:r>
              <a:rPr lang="en-US" altLang="zh-CN" sz="2800" b="1" dirty="0"/>
              <a:t>100</a:t>
            </a:r>
            <a:r>
              <a:rPr lang="zh-CN" altLang="en-US" sz="2800" b="1" dirty="0"/>
              <a:t>词左右。 </a:t>
            </a:r>
            <a:r>
              <a:rPr lang="en-US" altLang="zh-CN" sz="2800" b="1" dirty="0"/>
              <a:t>2. </a:t>
            </a:r>
            <a:r>
              <a:rPr lang="zh-CN" altLang="en-US" sz="2800" b="1" dirty="0"/>
              <a:t>可以适当增加细节，使行文连贯。</a:t>
            </a:r>
            <a:endParaRPr lang="en-US" altLang="zh-CN" sz="2800" b="1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026044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2ED5FBB3-7851-424E-AA5B-3AFE4381B684}"/>
              </a:ext>
            </a:extLst>
          </p:cNvPr>
          <p:cNvSpPr txBox="1"/>
          <p:nvPr/>
        </p:nvSpPr>
        <p:spPr>
          <a:xfrm>
            <a:off x="424069" y="258901"/>
            <a:ext cx="11052313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/>
              <a:t>审题</a:t>
            </a:r>
            <a:endParaRPr lang="en-US" altLang="zh-CN" sz="2800" b="1" dirty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zh-CN" altLang="en-US" sz="2800" b="1" dirty="0"/>
              <a:t>确定体裁： 本文为</a:t>
            </a:r>
            <a:r>
              <a:rPr lang="en-US" altLang="zh-CN" sz="2800" b="1" dirty="0"/>
              <a:t>____________________ 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zh-CN" altLang="en-US" sz="2800" b="1" dirty="0"/>
              <a:t>确定人称，本文人称为</a:t>
            </a:r>
            <a:r>
              <a:rPr lang="en-US" altLang="zh-CN" sz="2800" b="1" dirty="0"/>
              <a:t>_________________ 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zh-CN" altLang="en-US" sz="2800" b="1" dirty="0"/>
              <a:t>确定时态：本文应以 </a:t>
            </a:r>
            <a:r>
              <a:rPr lang="en-US" altLang="zh-CN" sz="2800" b="1" dirty="0"/>
              <a:t>_____________ </a:t>
            </a:r>
            <a:r>
              <a:rPr lang="zh-CN" altLang="en-US" sz="2800" b="1" dirty="0"/>
              <a:t>和</a:t>
            </a:r>
            <a:r>
              <a:rPr lang="en-US" altLang="zh-CN" sz="2800" b="1" dirty="0"/>
              <a:t>______________ </a:t>
            </a:r>
            <a:r>
              <a:rPr lang="zh-CN" altLang="en-US" sz="2800" b="1" dirty="0"/>
              <a:t>为主。 </a:t>
            </a:r>
            <a:endParaRPr lang="en-US" altLang="zh-CN" sz="2800" b="1" dirty="0"/>
          </a:p>
          <a:p>
            <a:pPr>
              <a:lnSpc>
                <a:spcPct val="150000"/>
              </a:lnSpc>
            </a:pPr>
            <a:endParaRPr lang="en-US" altLang="zh-CN" sz="2800" b="1" dirty="0"/>
          </a:p>
          <a:p>
            <a:pPr>
              <a:lnSpc>
                <a:spcPct val="150000"/>
              </a:lnSpc>
            </a:pPr>
            <a:r>
              <a:rPr lang="zh-CN" altLang="en-US" sz="2800" b="1" dirty="0"/>
              <a:t>构思：</a:t>
            </a:r>
            <a:endParaRPr lang="en-US" altLang="zh-CN" sz="2800" b="1" dirty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zh-CN" altLang="en-US" sz="2800" b="1" dirty="0"/>
              <a:t>简要介绍父亲的情况：年龄、所受教育、重视知识邓。</a:t>
            </a:r>
            <a:endParaRPr lang="en-US" altLang="zh-CN" sz="2800" b="1" dirty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zh-CN" altLang="en-US" sz="2800" b="1" dirty="0"/>
              <a:t>探望父亲的一次经历。</a:t>
            </a:r>
            <a:endParaRPr lang="en-US" altLang="zh-CN" sz="2800" b="1" dirty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zh-CN" altLang="en-US" sz="2800" b="1" dirty="0"/>
              <a:t>我眼中的父亲：简朴、诚实、勤劳。</a:t>
            </a:r>
            <a:r>
              <a:rPr lang="en-US" altLang="zh-CN" sz="2800" b="1" dirty="0"/>
              <a:t>  </a:t>
            </a:r>
          </a:p>
          <a:p>
            <a:pPr marL="514350" indent="-514350">
              <a:buAutoNum type="arabicPeriod"/>
            </a:pPr>
            <a:endParaRPr lang="en-US" altLang="zh-CN" sz="2800" b="1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80632085-8F01-4011-91D3-0401D222AD42}"/>
              </a:ext>
            </a:extLst>
          </p:cNvPr>
          <p:cNvSpPr txBox="1"/>
          <p:nvPr/>
        </p:nvSpPr>
        <p:spPr>
          <a:xfrm>
            <a:off x="4267200" y="980661"/>
            <a:ext cx="2319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</a:t>
            </a:r>
            <a:r>
              <a:rPr lang="zh-CN" altLang="en-US" sz="2800" b="1" dirty="0">
                <a:solidFill>
                  <a:srgbClr val="FF0000"/>
                </a:solidFill>
              </a:rPr>
              <a:t>人物描写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AC7D18C0-1F76-4C5B-9FD2-7D34B3E18129}"/>
              </a:ext>
            </a:extLst>
          </p:cNvPr>
          <p:cNvSpPr txBox="1"/>
          <p:nvPr/>
        </p:nvSpPr>
        <p:spPr>
          <a:xfrm>
            <a:off x="4572000" y="1547071"/>
            <a:ext cx="2319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</a:t>
            </a:r>
            <a:r>
              <a:rPr lang="zh-CN" altLang="en-US" sz="2800" b="1" dirty="0">
                <a:solidFill>
                  <a:srgbClr val="FF0000"/>
                </a:solidFill>
              </a:rPr>
              <a:t> 第一人称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693C778-D899-4368-8017-84A5333F25CB}"/>
              </a:ext>
            </a:extLst>
          </p:cNvPr>
          <p:cNvSpPr txBox="1"/>
          <p:nvPr/>
        </p:nvSpPr>
        <p:spPr>
          <a:xfrm>
            <a:off x="4267200" y="2268831"/>
            <a:ext cx="2319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</a:t>
            </a:r>
            <a:r>
              <a:rPr lang="zh-CN" altLang="en-US" sz="2800" b="1" dirty="0">
                <a:solidFill>
                  <a:srgbClr val="FF0000"/>
                </a:solidFill>
              </a:rPr>
              <a:t> 一般现在时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919FBB9-A288-4F01-A830-746529D1A5E3}"/>
              </a:ext>
            </a:extLst>
          </p:cNvPr>
          <p:cNvSpPr txBox="1"/>
          <p:nvPr/>
        </p:nvSpPr>
        <p:spPr>
          <a:xfrm>
            <a:off x="6586330" y="2268831"/>
            <a:ext cx="2319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</a:t>
            </a:r>
            <a:r>
              <a:rPr lang="zh-CN" altLang="en-US" sz="2800" b="1" dirty="0">
                <a:solidFill>
                  <a:srgbClr val="FF0000"/>
                </a:solidFill>
              </a:rPr>
              <a:t> 一般过去时</a:t>
            </a:r>
          </a:p>
        </p:txBody>
      </p:sp>
    </p:spTree>
    <p:extLst>
      <p:ext uri="{BB962C8B-B14F-4D97-AF65-F5344CB8AC3E}">
        <p14:creationId xmlns:p14="http://schemas.microsoft.com/office/powerpoint/2010/main" val="406598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2ED5FBB3-7851-424E-AA5B-3AFE4381B684}"/>
              </a:ext>
            </a:extLst>
          </p:cNvPr>
          <p:cNvSpPr txBox="1"/>
          <p:nvPr/>
        </p:nvSpPr>
        <p:spPr>
          <a:xfrm>
            <a:off x="424070" y="258901"/>
            <a:ext cx="4081670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/>
              <a:t>核心词汇：</a:t>
            </a:r>
            <a:endParaRPr lang="en-US" altLang="zh-CN" sz="2800" b="1" dirty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zh-CN" altLang="en-US" sz="2800" b="1" dirty="0"/>
              <a:t>五十多岁</a:t>
            </a:r>
            <a:endParaRPr lang="en-US" altLang="zh-CN" sz="2800" b="1" dirty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zh-CN" altLang="en-US" sz="2800" b="1" dirty="0"/>
              <a:t>总共加起来</a:t>
            </a:r>
            <a:endParaRPr lang="en-US" altLang="zh-CN" sz="2800" b="1" dirty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altLang="zh-CN" sz="2800" b="1" dirty="0"/>
              <a:t> </a:t>
            </a:r>
            <a:r>
              <a:rPr lang="zh-CN" altLang="en-US" sz="2800" b="1" dirty="0"/>
              <a:t>有意识的</a:t>
            </a:r>
            <a:endParaRPr lang="en-US" altLang="zh-CN" sz="2800" b="1" dirty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altLang="zh-CN" sz="2800" b="1" dirty="0"/>
              <a:t> </a:t>
            </a:r>
            <a:r>
              <a:rPr lang="zh-CN" altLang="en-US" sz="2800" b="1" dirty="0"/>
              <a:t>确保</a:t>
            </a:r>
            <a:endParaRPr lang="en-US" altLang="zh-CN" sz="2800" b="1" dirty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altLang="zh-CN" sz="2800" b="1" dirty="0"/>
              <a:t> </a:t>
            </a:r>
            <a:r>
              <a:rPr lang="zh-CN" altLang="en-US" sz="2800" b="1" dirty="0"/>
              <a:t>集中精力</a:t>
            </a:r>
            <a:endParaRPr lang="en-US" altLang="zh-CN" sz="2800" b="1" dirty="0"/>
          </a:p>
          <a:p>
            <a:pPr>
              <a:lnSpc>
                <a:spcPct val="150000"/>
              </a:lnSpc>
            </a:pPr>
            <a:r>
              <a:rPr lang="zh-CN" altLang="en-US" sz="2800" b="1" dirty="0"/>
              <a:t> </a:t>
            </a:r>
            <a:endParaRPr lang="en-US" altLang="zh-CN" sz="2800" b="1" dirty="0"/>
          </a:p>
          <a:p>
            <a:pPr>
              <a:lnSpc>
                <a:spcPct val="150000"/>
              </a:lnSpc>
            </a:pPr>
            <a:r>
              <a:rPr lang="en-US" altLang="zh-CN" sz="2800" b="1" dirty="0"/>
              <a:t>6. </a:t>
            </a:r>
            <a:r>
              <a:rPr lang="zh-CN" altLang="en-US" sz="2800" b="1" dirty="0"/>
              <a:t>感动</a:t>
            </a:r>
            <a:endParaRPr lang="en-US" altLang="zh-CN" sz="2800" b="1" dirty="0"/>
          </a:p>
          <a:p>
            <a:pPr>
              <a:lnSpc>
                <a:spcPct val="150000"/>
              </a:lnSpc>
            </a:pPr>
            <a:r>
              <a:rPr lang="en-US" altLang="zh-CN" sz="2800" b="1" dirty="0"/>
              <a:t>7. </a:t>
            </a:r>
            <a:r>
              <a:rPr lang="zh-CN" altLang="en-US" sz="2800" b="1" dirty="0"/>
              <a:t>热泪盈眶</a:t>
            </a:r>
            <a:endParaRPr lang="en-US" altLang="zh-CN" sz="2800" b="1" dirty="0"/>
          </a:p>
          <a:p>
            <a:endParaRPr lang="en-US" altLang="zh-CN" sz="2800" b="1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21023B3B-A21E-4E75-A1DE-6599DBF521D3}"/>
              </a:ext>
            </a:extLst>
          </p:cNvPr>
          <p:cNvSpPr txBox="1"/>
          <p:nvPr/>
        </p:nvSpPr>
        <p:spPr>
          <a:xfrm>
            <a:off x="3604591" y="299141"/>
            <a:ext cx="7593495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/>
              <a:t> 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</a:rPr>
              <a:t> in one’s fifties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</a:rPr>
              <a:t> add up to 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</a:rPr>
              <a:t> aware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</a:rPr>
              <a:t> make sure / ensure / insure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</a:rPr>
              <a:t> concentrate on    /  focus on 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</a:rPr>
              <a:t>  devote oneself to…    / be absorbed in…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</a:rPr>
              <a:t> move / touch/ affect 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</a:rPr>
              <a:t> burst into tears   / be filled with tears  </a:t>
            </a:r>
          </a:p>
          <a:p>
            <a:endParaRPr lang="en-US" altLang="zh-CN" sz="2800" b="1" dirty="0"/>
          </a:p>
        </p:txBody>
      </p:sp>
    </p:spTree>
    <p:extLst>
      <p:ext uri="{BB962C8B-B14F-4D97-AF65-F5344CB8AC3E}">
        <p14:creationId xmlns:p14="http://schemas.microsoft.com/office/powerpoint/2010/main" val="1912520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2ED5FBB3-7851-424E-AA5B-3AFE4381B684}"/>
              </a:ext>
            </a:extLst>
          </p:cNvPr>
          <p:cNvSpPr txBox="1"/>
          <p:nvPr/>
        </p:nvSpPr>
        <p:spPr>
          <a:xfrm>
            <a:off x="424069" y="258901"/>
            <a:ext cx="11661913" cy="582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70C0"/>
                </a:solidFill>
                <a:latin typeface="Arial Narrow" panose="020B0606020202030204" pitchFamily="34" charset="0"/>
              </a:rPr>
              <a:t>         My father, who is already </a:t>
            </a:r>
            <a:r>
              <a:rPr lang="en-US" altLang="zh-CN" sz="2800" b="1" dirty="0">
                <a:solidFill>
                  <a:srgbClr val="FF0000"/>
                </a:solidFill>
                <a:latin typeface="Arial Narrow" panose="020B0606020202030204" pitchFamily="34" charset="0"/>
              </a:rPr>
              <a:t>in his fiftie</a:t>
            </a:r>
            <a:r>
              <a:rPr lang="en-US" altLang="zh-CN" sz="2800" b="1" dirty="0">
                <a:solidFill>
                  <a:srgbClr val="0070C0"/>
                </a:solidFill>
                <a:latin typeface="Arial Narrow" panose="020B0606020202030204" pitchFamily="34" charset="0"/>
              </a:rPr>
              <a:t>s, lives in the countryside. </a:t>
            </a:r>
            <a:r>
              <a:rPr lang="en-US" altLang="zh-CN" sz="2800" b="1" dirty="0">
                <a:solidFill>
                  <a:srgbClr val="FF0000"/>
                </a:solidFill>
                <a:latin typeface="Arial Narrow" panose="020B0606020202030204" pitchFamily="34" charset="0"/>
              </a:rPr>
              <a:t>Despite the fact that </a:t>
            </a:r>
            <a:r>
              <a:rPr lang="en-US" altLang="zh-CN" sz="2800" b="1" dirty="0">
                <a:solidFill>
                  <a:srgbClr val="0070C0"/>
                </a:solidFill>
                <a:latin typeface="Arial Narrow" panose="020B0606020202030204" pitchFamily="34" charset="0"/>
              </a:rPr>
              <a:t>his schooling </a:t>
            </a:r>
            <a:r>
              <a:rPr lang="en-US" altLang="zh-CN" sz="2800" b="1" dirty="0">
                <a:solidFill>
                  <a:srgbClr val="FF0000"/>
                </a:solidFill>
                <a:latin typeface="Arial Narrow" panose="020B0606020202030204" pitchFamily="34" charset="0"/>
              </a:rPr>
              <a:t>adds up to </a:t>
            </a:r>
            <a:r>
              <a:rPr lang="en-US" altLang="zh-CN" sz="2800" b="1" dirty="0">
                <a:solidFill>
                  <a:srgbClr val="0070C0"/>
                </a:solidFill>
                <a:latin typeface="Arial Narrow" panose="020B0606020202030204" pitchFamily="34" charset="0"/>
              </a:rPr>
              <a:t>no more than one year, he is quite aware that knowledge is </a:t>
            </a:r>
            <a:r>
              <a:rPr lang="en-US" altLang="zh-CN" sz="2800" b="1" dirty="0">
                <a:solidFill>
                  <a:srgbClr val="FF0000"/>
                </a:solidFill>
                <a:latin typeface="Arial Narrow" panose="020B0606020202030204" pitchFamily="34" charset="0"/>
              </a:rPr>
              <a:t>of great importance </a:t>
            </a:r>
            <a:r>
              <a:rPr lang="en-US" altLang="zh-CN" sz="2800" b="1" dirty="0">
                <a:solidFill>
                  <a:srgbClr val="0070C0"/>
                </a:solidFill>
                <a:latin typeface="Arial Narrow" panose="020B0606020202030204" pitchFamily="34" charset="0"/>
              </a:rPr>
              <a:t>to young people, </a:t>
            </a:r>
            <a:r>
              <a:rPr lang="en-US" altLang="zh-CN" sz="2800" b="1" dirty="0">
                <a:solidFill>
                  <a:srgbClr val="FF0000"/>
                </a:solidFill>
                <a:latin typeface="Arial Narrow" panose="020B0606020202030204" pitchFamily="34" charset="0"/>
              </a:rPr>
              <a:t>as a result of wh</a:t>
            </a:r>
            <a:r>
              <a:rPr lang="en-US" altLang="zh-CN" sz="2800" b="1" dirty="0">
                <a:solidFill>
                  <a:srgbClr val="0070C0"/>
                </a:solidFill>
                <a:latin typeface="Arial Narrow" panose="020B0606020202030204" pitchFamily="34" charset="0"/>
              </a:rPr>
              <a:t>ich he </a:t>
            </a:r>
            <a:r>
              <a:rPr lang="en-US" altLang="zh-CN" sz="2800" b="1" dirty="0">
                <a:solidFill>
                  <a:srgbClr val="FF0000"/>
                </a:solidFill>
                <a:latin typeface="Arial Narrow" panose="020B0606020202030204" pitchFamily="34" charset="0"/>
              </a:rPr>
              <a:t>attaches great importance to </a:t>
            </a:r>
            <a:r>
              <a:rPr lang="en-US" altLang="zh-CN" sz="2800" b="1" dirty="0">
                <a:solidFill>
                  <a:srgbClr val="0070C0"/>
                </a:solidFill>
                <a:latin typeface="Arial Narrow" panose="020B0606020202030204" pitchFamily="34" charset="0"/>
              </a:rPr>
              <a:t>my study and always encourages me to study hard. 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70C0"/>
                </a:solidFill>
                <a:latin typeface="Arial Narrow" panose="020B0606020202030204" pitchFamily="34" charset="0"/>
              </a:rPr>
              <a:t>        To </a:t>
            </a:r>
            <a:r>
              <a:rPr lang="en-US" altLang="zh-CN" sz="2800" b="1" dirty="0">
                <a:solidFill>
                  <a:srgbClr val="FF0000"/>
                </a:solidFill>
                <a:latin typeface="Arial Narrow" panose="020B0606020202030204" pitchFamily="34" charset="0"/>
              </a:rPr>
              <a:t>ensure</a:t>
            </a:r>
            <a:r>
              <a:rPr lang="en-US" altLang="zh-CN" sz="2800" b="1" dirty="0">
                <a:solidFill>
                  <a:srgbClr val="0070C0"/>
                </a:solidFill>
                <a:latin typeface="Arial Narrow" panose="020B0606020202030204" pitchFamily="34" charset="0"/>
              </a:rPr>
              <a:t> that I can </a:t>
            </a:r>
            <a:r>
              <a:rPr lang="en-US" altLang="zh-CN" sz="2800" b="1" dirty="0">
                <a:solidFill>
                  <a:srgbClr val="FF0000"/>
                </a:solidFill>
                <a:latin typeface="Arial Narrow" panose="020B0606020202030204" pitchFamily="34" charset="0"/>
              </a:rPr>
              <a:t>concentrate on</a:t>
            </a:r>
            <a:r>
              <a:rPr lang="en-US" altLang="zh-CN" sz="2800" b="1" dirty="0">
                <a:solidFill>
                  <a:srgbClr val="0070C0"/>
                </a:solidFill>
                <a:latin typeface="Arial Narrow" panose="020B0606020202030204" pitchFamily="34" charset="0"/>
              </a:rPr>
              <a:t> my study, my father does whatever he can  for me. Once he was badly ill and the doctor asked him to stay in bed for several days. However, when I got home to see him, I found him still working in the fields. </a:t>
            </a:r>
            <a:r>
              <a:rPr lang="en-US" altLang="zh-CN" sz="2800" b="1" dirty="0">
                <a:solidFill>
                  <a:srgbClr val="FF0000"/>
                </a:solidFill>
                <a:latin typeface="Arial Narrow" panose="020B0606020202030204" pitchFamily="34" charset="0"/>
              </a:rPr>
              <a:t>So deeply moved was I that </a:t>
            </a:r>
            <a:r>
              <a:rPr lang="en-US" altLang="zh-CN" sz="2800" b="1" dirty="0">
                <a:solidFill>
                  <a:srgbClr val="0070C0"/>
                </a:solidFill>
                <a:latin typeface="Arial Narrow" panose="020B0606020202030204" pitchFamily="34" charset="0"/>
              </a:rPr>
              <a:t>I couldn’t help </a:t>
            </a:r>
            <a:r>
              <a:rPr lang="en-US" altLang="zh-CN" sz="2800" b="1" dirty="0">
                <a:solidFill>
                  <a:srgbClr val="FF0000"/>
                </a:solidFill>
                <a:latin typeface="Arial Narrow" panose="020B0606020202030204" pitchFamily="34" charset="0"/>
              </a:rPr>
              <a:t>bursting into tears</a:t>
            </a:r>
            <a:r>
              <a:rPr lang="en-US" altLang="zh-CN" sz="2800" b="1" dirty="0">
                <a:solidFill>
                  <a:srgbClr val="0070C0"/>
                </a:solidFill>
                <a:latin typeface="Arial Narrow" panose="020B060602020203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70C0"/>
                </a:solidFill>
                <a:latin typeface="Arial Narrow" panose="020B0606020202030204" pitchFamily="34" charset="0"/>
              </a:rPr>
              <a:t>        Such is my father, a simple, honest and hardworking person. </a:t>
            </a:r>
          </a:p>
        </p:txBody>
      </p:sp>
    </p:spTree>
    <p:extLst>
      <p:ext uri="{BB962C8B-B14F-4D97-AF65-F5344CB8AC3E}">
        <p14:creationId xmlns:p14="http://schemas.microsoft.com/office/powerpoint/2010/main" val="16230514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2ED5FBB3-7851-424E-AA5B-3AFE4381B684}"/>
              </a:ext>
            </a:extLst>
          </p:cNvPr>
          <p:cNvSpPr txBox="1"/>
          <p:nvPr/>
        </p:nvSpPr>
        <p:spPr>
          <a:xfrm>
            <a:off x="424069" y="258901"/>
            <a:ext cx="11661913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zh-CN" altLang="en-US" sz="2800" b="1" dirty="0"/>
              <a:t>我的父亲五十多岁了，住在农村。 </a:t>
            </a:r>
            <a:endParaRPr lang="en-US" altLang="zh-CN" sz="2800" b="1" dirty="0"/>
          </a:p>
          <a:p>
            <a:pPr>
              <a:lnSpc>
                <a:spcPct val="150000"/>
              </a:lnSpc>
            </a:pPr>
            <a:r>
              <a:rPr lang="en-US" altLang="zh-CN" sz="2800" b="1" dirty="0"/>
              <a:t>   My father, who is already in his fifties, lives in the countryside. 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/>
              <a:t>2. </a:t>
            </a:r>
            <a:r>
              <a:rPr lang="zh-CN" altLang="en-US" sz="2800" b="1" dirty="0"/>
              <a:t>尽管他接受的教育仅仅一年，但他深刻地意识到知识对于年轻人的重要性。 </a:t>
            </a:r>
            <a:endParaRPr lang="en-US" altLang="zh-CN" sz="2800" b="1" dirty="0"/>
          </a:p>
          <a:p>
            <a:pPr>
              <a:lnSpc>
                <a:spcPct val="150000"/>
              </a:lnSpc>
            </a:pPr>
            <a:r>
              <a:rPr lang="en-US" altLang="zh-CN" sz="2800" b="1" dirty="0"/>
              <a:t>Although his schooling adds up to no</a:t>
            </a:r>
          </a:p>
          <a:p>
            <a:endParaRPr lang="en-US" altLang="zh-CN" sz="2800" b="1" dirty="0"/>
          </a:p>
        </p:txBody>
      </p:sp>
    </p:spTree>
    <p:extLst>
      <p:ext uri="{BB962C8B-B14F-4D97-AF65-F5344CB8AC3E}">
        <p14:creationId xmlns:p14="http://schemas.microsoft.com/office/powerpoint/2010/main" val="4014133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446</Words>
  <Application>Microsoft Office PowerPoint</Application>
  <PresentationFormat>宽屏</PresentationFormat>
  <Paragraphs>43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0" baseType="lpstr">
      <vt:lpstr>等线</vt:lpstr>
      <vt:lpstr>等线 Light</vt:lpstr>
      <vt:lpstr>Arial</vt:lpstr>
      <vt:lpstr>Arial Narrow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Eileen</dc:creator>
  <cp:lastModifiedBy>Eileen</cp:lastModifiedBy>
  <cp:revision>5</cp:revision>
  <dcterms:created xsi:type="dcterms:W3CDTF">2019-05-28T03:20:38Z</dcterms:created>
  <dcterms:modified xsi:type="dcterms:W3CDTF">2019-05-28T09:35:26Z</dcterms:modified>
</cp:coreProperties>
</file>