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0" r:id="rId3"/>
    <p:sldId id="292" r:id="rId4"/>
    <p:sldId id="282" r:id="rId5"/>
    <p:sldId id="291" r:id="rId6"/>
    <p:sldId id="293" r:id="rId7"/>
    <p:sldId id="259" r:id="rId8"/>
    <p:sldId id="281" r:id="rId9"/>
    <p:sldId id="264" r:id="rId10"/>
    <p:sldId id="262" r:id="rId11"/>
    <p:sldId id="284" r:id="rId12"/>
    <p:sldId id="294" r:id="rId13"/>
    <p:sldId id="274" r:id="rId14"/>
    <p:sldId id="285" r:id="rId15"/>
    <p:sldId id="276" r:id="rId16"/>
    <p:sldId id="286" r:id="rId17"/>
    <p:sldId id="287" r:id="rId18"/>
    <p:sldId id="289" r:id="rId19"/>
    <p:sldId id="271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000" b="1" i="0" u="none" kern="1200" baseline="0">
        <a:solidFill>
          <a:schemeClr val="tx2"/>
        </a:solidFill>
        <a:latin typeface="Arial" panose="020B0604020202020204" pitchFamily="34" charset="0"/>
        <a:ea typeface="楷体_GB2312" panose="02010609030101010101" pitchFamily="49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  <a:srgbClr val="FF6600"/>
    <a:srgbClr val="07070B"/>
    <a:srgbClr val="FF0000"/>
    <a:srgbClr val="00CC00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9"/>
    <p:restoredTop sz="94581"/>
  </p:normalViewPr>
  <p:slideViewPr>
    <p:cSldViewPr showGuides="1"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2051" name="Freeform 3"/>
            <p:cNvSpPr/>
            <p:nvPr userDrawn="1"/>
          </p:nvSpPr>
          <p:spPr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" name="Freeform 4"/>
            <p:cNvSpPr/>
            <p:nvPr userDrawn="1"/>
          </p:nvSpPr>
          <p:spPr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7" name="Freeform 5"/>
            <p:cNvSpPr/>
            <p:nvPr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2054" name="Freeform 6"/>
            <p:cNvSpPr/>
            <p:nvPr userDrawn="1"/>
          </p:nvSpPr>
          <p:spPr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" name="Freeform 7"/>
            <p:cNvSpPr/>
            <p:nvPr userDrawn="1"/>
          </p:nvSpPr>
          <p:spPr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" name="Freeform 8"/>
            <p:cNvSpPr/>
            <p:nvPr userDrawn="1"/>
          </p:nvSpPr>
          <p:spPr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" name="Freeform 9"/>
            <p:cNvSpPr/>
            <p:nvPr userDrawn="1"/>
          </p:nvSpPr>
          <p:spPr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Freeform 10"/>
            <p:cNvSpPr/>
            <p:nvPr userDrawn="1"/>
          </p:nvSpPr>
          <p:spPr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Freeform 11"/>
            <p:cNvSpPr/>
            <p:nvPr userDrawn="1"/>
          </p:nvSpPr>
          <p:spPr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Freeform 12"/>
            <p:cNvSpPr/>
            <p:nvPr userDrawn="1"/>
          </p:nvSpPr>
          <p:spPr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Freeform 13"/>
            <p:cNvSpPr/>
            <p:nvPr userDrawn="1"/>
          </p:nvSpPr>
          <p:spPr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Freeform 14"/>
            <p:cNvSpPr/>
            <p:nvPr userDrawn="1"/>
          </p:nvSpPr>
          <p:spPr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Freeform 15"/>
            <p:cNvSpPr/>
            <p:nvPr userDrawn="1"/>
          </p:nvSpPr>
          <p:spPr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Freeform 16"/>
            <p:cNvSpPr/>
            <p:nvPr userDrawn="1"/>
          </p:nvSpPr>
          <p:spPr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" name="Freeform 17"/>
            <p:cNvSpPr/>
            <p:nvPr userDrawn="1"/>
          </p:nvSpPr>
          <p:spPr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" name="Freeform 18"/>
            <p:cNvSpPr/>
            <p:nvPr userDrawn="1"/>
          </p:nvSpPr>
          <p:spPr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" name="Freeform 19"/>
            <p:cNvSpPr/>
            <p:nvPr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2068" name="Freeform 20"/>
            <p:cNvSpPr/>
            <p:nvPr userDrawn="1"/>
          </p:nvSpPr>
          <p:spPr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" name="Freeform 21"/>
            <p:cNvSpPr/>
            <p:nvPr userDrawn="1"/>
          </p:nvSpPr>
          <p:spPr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4" name="Freeform 22"/>
            <p:cNvSpPr/>
            <p:nvPr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55" name="Freeform 23"/>
            <p:cNvSpPr/>
            <p:nvPr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2072" name="Freeform 24"/>
            <p:cNvSpPr/>
            <p:nvPr userDrawn="1"/>
          </p:nvSpPr>
          <p:spPr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73" name="Group 25"/>
          <p:cNvGrpSpPr/>
          <p:nvPr/>
        </p:nvGrpSpPr>
        <p:grpSpPr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074" name="Freeform 26"/>
            <p:cNvSpPr/>
            <p:nvPr userDrawn="1"/>
          </p:nvSpPr>
          <p:spPr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5" name="Freeform 27"/>
            <p:cNvSpPr/>
            <p:nvPr userDrawn="1"/>
          </p:nvSpPr>
          <p:spPr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6" name="Freeform 28"/>
            <p:cNvSpPr/>
            <p:nvPr userDrawn="1"/>
          </p:nvSpPr>
          <p:spPr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5869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5870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61" name="Rectangle 31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63484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62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484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63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484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90000"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768350"/>
            <a:ext cx="7772400" cy="532765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4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5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kern="1200" cap="none" spc="0" normalizeH="0" baseline="0" noProof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6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400" b="0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showMasterSp="0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90000"/>
              <a:buFontTx/>
              <a:buBlip>
                <a:blip r:embed="rId3"/>
              </a:buBlip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6.png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image" Target="../media/image2.pn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0" y="0"/>
            <a:ext cx="9156700" cy="757238"/>
            <a:chOff x="0" y="0"/>
            <a:chExt cx="5768" cy="477"/>
          </a:xfrm>
        </p:grpSpPr>
        <p:sp>
          <p:nvSpPr>
            <p:cNvPr id="1027" name="Freeform 3"/>
            <p:cNvSpPr/>
            <p:nvPr userDrawn="1"/>
          </p:nvSpPr>
          <p:spPr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8" name="Freeform 4"/>
            <p:cNvSpPr/>
            <p:nvPr userDrawn="1"/>
          </p:nvSpPr>
          <p:spPr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21" name="Freeform 5"/>
            <p:cNvSpPr/>
            <p:nvPr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1030" name="Freeform 6"/>
            <p:cNvSpPr/>
            <p:nvPr userDrawn="1"/>
          </p:nvSpPr>
          <p:spPr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1" name="Freeform 7"/>
            <p:cNvSpPr/>
            <p:nvPr userDrawn="1"/>
          </p:nvSpPr>
          <p:spPr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2" name="Freeform 8"/>
            <p:cNvSpPr/>
            <p:nvPr userDrawn="1"/>
          </p:nvSpPr>
          <p:spPr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3" name="Freeform 9"/>
            <p:cNvSpPr/>
            <p:nvPr userDrawn="1"/>
          </p:nvSpPr>
          <p:spPr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4" name="Freeform 10"/>
            <p:cNvSpPr/>
            <p:nvPr userDrawn="1"/>
          </p:nvSpPr>
          <p:spPr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5" name="Freeform 11"/>
            <p:cNvSpPr/>
            <p:nvPr userDrawn="1"/>
          </p:nvSpPr>
          <p:spPr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6" name="Freeform 12"/>
            <p:cNvSpPr/>
            <p:nvPr userDrawn="1"/>
          </p:nvSpPr>
          <p:spPr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7" name="Freeform 13"/>
            <p:cNvSpPr/>
            <p:nvPr userDrawn="1"/>
          </p:nvSpPr>
          <p:spPr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" name="Freeform 14"/>
            <p:cNvSpPr/>
            <p:nvPr userDrawn="1"/>
          </p:nvSpPr>
          <p:spPr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9" name="Freeform 15"/>
            <p:cNvSpPr/>
            <p:nvPr userDrawn="1"/>
          </p:nvSpPr>
          <p:spPr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0" name="Freeform 16"/>
            <p:cNvSpPr/>
            <p:nvPr userDrawn="1"/>
          </p:nvSpPr>
          <p:spPr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1" name="Freeform 17"/>
            <p:cNvSpPr/>
            <p:nvPr userDrawn="1"/>
          </p:nvSpPr>
          <p:spPr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2" name="Freeform 18"/>
            <p:cNvSpPr/>
            <p:nvPr userDrawn="1"/>
          </p:nvSpPr>
          <p:spPr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35" name="Freeform 19"/>
            <p:cNvSpPr/>
            <p:nvPr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1044" name="Freeform 20"/>
            <p:cNvSpPr/>
            <p:nvPr userDrawn="1"/>
          </p:nvSpPr>
          <p:spPr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5" name="Freeform 21"/>
            <p:cNvSpPr/>
            <p:nvPr userDrawn="1"/>
          </p:nvSpPr>
          <p:spPr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38" name="Freeform 22"/>
            <p:cNvSpPr/>
            <p:nvPr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34839" name="Freeform 23"/>
            <p:cNvSpPr/>
            <p:nvPr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1048" name="Freeform 24"/>
            <p:cNvSpPr/>
            <p:nvPr userDrawn="1"/>
          </p:nvSpPr>
          <p:spPr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49" name="Group 25"/>
          <p:cNvGrpSpPr/>
          <p:nvPr/>
        </p:nvGrpSpPr>
        <p:grpSpPr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1050" name="Freeform 26"/>
            <p:cNvSpPr/>
            <p:nvPr userDrawn="1"/>
          </p:nvSpPr>
          <p:spPr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1" name="Freeform 27"/>
            <p:cNvSpPr/>
            <p:nvPr userDrawn="1"/>
          </p:nvSpPr>
          <p:spPr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2" name="Freeform 28"/>
            <p:cNvSpPr/>
            <p:nvPr userDrawn="1"/>
          </p:nvSpPr>
          <p:spPr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53" name="Rectangle 29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54" name="Rectangle 30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4847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400" b="0">
                <a:solidFill>
                  <a:schemeClr val="tx1"/>
                </a:solidFill>
                <a:latin typeface="Times New Roman" panose="02020603050405020304" charset="0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4848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 b="0">
                <a:solidFill>
                  <a:schemeClr val="tx1"/>
                </a:solidFill>
                <a:latin typeface="Times New Roman" panose="02020603050405020304" charset="0"/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34849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en-US" altLang="zh-CN" sz="1400" b="0" strike="noStrike" noProof="1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+mn-ea"/>
              </a:rPr>
            </a:fld>
            <a:endParaRPr lang="en-US" altLang="zh-CN" sz="1400" b="0" strike="noStrike" noProof="1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90000"/>
        <a:buBlip>
          <a:blip r:embed="rId15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8"/>
        </a:buBlip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9"/>
        </a:buBlip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9"/>
        </a:buBlip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9"/>
        </a:buBlip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9"/>
        </a:buBlip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70000"/>
        <a:buBlip>
          <a:blip r:embed="rId19"/>
        </a:buBlip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5361" name="Picture 6" descr="12118705353632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691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Text Box 4"/>
          <p:cNvSpPr txBox="1"/>
          <p:nvPr/>
        </p:nvSpPr>
        <p:spPr>
          <a:xfrm>
            <a:off x="1094740" y="1979613"/>
            <a:ext cx="7129463" cy="9144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anchor="t">
            <a:spAutoFit/>
          </a:bodyPr>
          <a:p>
            <a:pPr lvl="0" indent="0" algn="ctr">
              <a:spcBef>
                <a:spcPct val="50000"/>
              </a:spcBef>
            </a:pPr>
            <a:r>
              <a:rPr lang="en-US" altLang="zh-CN" sz="5400" dirty="0">
                <a:solidFill>
                  <a:srgbClr val="0000FF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 </a:t>
            </a:r>
            <a:r>
              <a:rPr lang="zh-CN" altLang="en-US" sz="5400" dirty="0">
                <a:solidFill>
                  <a:srgbClr val="0000FF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金属的化学性质</a:t>
            </a:r>
            <a:endParaRPr lang="zh-CN" altLang="en-US" sz="5400" dirty="0">
              <a:solidFill>
                <a:srgbClr val="0000FF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Rectangle 2"/>
          <p:cNvSpPr>
            <a:spLocks noGrp="1"/>
          </p:cNvSpPr>
          <p:nvPr>
            <p:ph idx="1"/>
          </p:nvPr>
        </p:nvSpPr>
        <p:spPr>
          <a:xfrm>
            <a:off x="714375" y="1928813"/>
            <a:ext cx="8074025" cy="3095625"/>
          </a:xfrm>
        </p:spPr>
        <p:txBody>
          <a:bodyPr wrap="square" lIns="91440" tIns="45720" rIns="91440" bIns="45720" anchor="t"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3333CC"/>
                </a:solidFill>
                <a:latin typeface="宋体" panose="02010600030101010101" pitchFamily="2" charset="-122"/>
              </a:rPr>
              <a:t>1、知道镁、锌、铁、铜等金属与氧气的反应及剧烈程度</a:t>
            </a:r>
            <a:endParaRPr lang="zh-CN" altLang="en-US" sz="2800" b="1" dirty="0">
              <a:solidFill>
                <a:srgbClr val="3333CC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3333CC"/>
                </a:solidFill>
                <a:latin typeface="宋体" panose="02010600030101010101" pitchFamily="2" charset="-122"/>
              </a:rPr>
              <a:t>2、探究不同金属与稀盐酸、稀硫酸及某些金属化合物（盐）溶液的反应</a:t>
            </a:r>
            <a:endParaRPr lang="zh-CN" altLang="en-US" sz="2800" b="1" dirty="0">
              <a:solidFill>
                <a:srgbClr val="3333CC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3333CC"/>
                </a:solidFill>
                <a:latin typeface="宋体" panose="02010600030101010101" pitchFamily="2" charset="-122"/>
              </a:rPr>
              <a:t>3、初步了解一些常见金属的活动性强弱顺序</a:t>
            </a:r>
            <a:endParaRPr lang="zh-CN" altLang="en-US" sz="2800" b="1" dirty="0">
              <a:solidFill>
                <a:srgbClr val="3333CC"/>
              </a:solidFill>
              <a:latin typeface="宋体" panose="02010600030101010101" pitchFamily="2" charset="-122"/>
            </a:endParaRPr>
          </a:p>
        </p:txBody>
      </p:sp>
      <p:sp>
        <p:nvSpPr>
          <p:cNvPr id="16386" name="WordArt 7"/>
          <p:cNvSpPr>
            <a:spLocks noTextEdit="1"/>
          </p:cNvSpPr>
          <p:nvPr/>
        </p:nvSpPr>
        <p:spPr>
          <a:xfrm>
            <a:off x="827088" y="981075"/>
            <a:ext cx="1828800" cy="6175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endParaRPr lang="zh-CN" altLang="en-US" sz="3600" b="1">
              <a:ln w="9525" cap="flat" cmpd="sng">
                <a:solidFill>
                  <a:srgbClr val="FF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WordArt 4"/>
          <p:cNvSpPr>
            <a:spLocks noTextEdit="1"/>
          </p:cNvSpPr>
          <p:nvPr/>
        </p:nvSpPr>
        <p:spPr>
          <a:xfrm>
            <a:off x="322263" y="2781300"/>
            <a:ext cx="1873250" cy="1181100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  <a:normAutofit/>
          </a:bodyPr>
          <a:p>
            <a:pPr algn="ctr"/>
            <a:r>
              <a:rPr lang="zh-CN" altLang="en-US" sz="4400" b="1" i="1">
                <a:solidFill>
                  <a:srgbClr val="FF66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想一想</a:t>
            </a:r>
            <a:endParaRPr lang="zh-CN" altLang="en-US" sz="4400" b="1" i="1">
              <a:solidFill>
                <a:srgbClr val="FF66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395288" y="817563"/>
            <a:ext cx="8497887" cy="1552575"/>
          </a:xfrm>
          <a:prstGeom prst="rect">
            <a:avLst/>
          </a:prstGeom>
          <a:solidFill>
            <a:srgbClr val="FFEAD5"/>
          </a:solidFill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2008</a:t>
            </a: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年</a:t>
            </a:r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5</a:t>
            </a: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月</a:t>
            </a:r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10</a:t>
            </a: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日，“路人”捡到一条“金项链”，要与马老汉平分，马老汉非常高兴，</a:t>
            </a:r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人商量中，在“捡项链者”的忽悠下，马老汉拿出了</a:t>
            </a:r>
            <a:r>
              <a:rPr lang="en-US" altLang="zh-CN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38300</a:t>
            </a: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元钱将“金项链”买下。可是下午经银行鉴定之后，金项链被“确诊”为黄铜项链 </a:t>
            </a:r>
            <a:endParaRPr lang="zh-CN" altLang="en-US" sz="2400" dirty="0">
              <a:solidFill>
                <a:schemeClr val="tx1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7896" name="Text Box 8"/>
          <p:cNvSpPr txBox="1"/>
          <p:nvPr/>
        </p:nvSpPr>
        <p:spPr>
          <a:xfrm>
            <a:off x="755650" y="4076700"/>
            <a:ext cx="8031163" cy="1938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现假黄金多为黄铜（铜、锌合金），根据你所学知识，能不能初步鉴定“真黄金”与“假黄金”？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7412" name="Text Box 9"/>
          <p:cNvSpPr txBox="1"/>
          <p:nvPr/>
        </p:nvSpPr>
        <p:spPr>
          <a:xfrm>
            <a:off x="395288" y="44450"/>
            <a:ext cx="8396287" cy="7016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新闻：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海口六旬老汉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3.8</a:t>
            </a: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万元买了条假金项链</a:t>
            </a:r>
            <a:endParaRPr lang="zh-CN" altLang="en-US" sz="32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170" name="Picture 2" descr="pic_325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538" y="2357438"/>
            <a:ext cx="3613150" cy="3160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3" descr="pic_351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2301875"/>
            <a:ext cx="3425825" cy="31988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5"/>
          <p:cNvGrpSpPr/>
          <p:nvPr/>
        </p:nvGrpSpPr>
        <p:grpSpPr>
          <a:xfrm>
            <a:off x="1428750" y="5572125"/>
            <a:ext cx="3673475" cy="661988"/>
            <a:chOff x="15" y="-56"/>
            <a:chExt cx="2132" cy="417"/>
          </a:xfrm>
        </p:grpSpPr>
        <p:sp>
          <p:nvSpPr>
            <p:cNvPr id="18436" name="Rectangle 6"/>
            <p:cNvSpPr/>
            <p:nvPr/>
          </p:nvSpPr>
          <p:spPr>
            <a:xfrm>
              <a:off x="844" y="-56"/>
              <a:ext cx="544" cy="3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indent="0"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点燃</a:t>
              </a:r>
              <a:endParaRPr lang="zh-CN" altLang="en-US" sz="1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indent="0" algn="ctr"/>
              <a:endParaRPr lang="zh-CN" altLang="en-US" sz="1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7" name="Text Box 7"/>
            <p:cNvSpPr txBox="1"/>
            <p:nvPr/>
          </p:nvSpPr>
          <p:spPr>
            <a:xfrm>
              <a:off x="15" y="34"/>
              <a:ext cx="21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en-US" altLang="zh-CN" sz="2800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3Fe+2O</a:t>
              </a:r>
              <a:r>
                <a:rPr lang="en-US" altLang="zh-CN" sz="2800" b="0" baseline="-200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sz="2800" b="0" baseline="-200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en-US" altLang="zh-CN" sz="28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== Fe</a:t>
              </a:r>
              <a:r>
                <a:rPr lang="en-US" altLang="zh-CN" sz="2800" b="0" baseline="-200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sz="28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r>
                <a:rPr lang="en-US" altLang="zh-CN" sz="2800" b="0" baseline="-200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en-US" altLang="zh-CN" sz="2800" b="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en-US" altLang="zh-CN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4929188" y="5500688"/>
            <a:ext cx="3455987" cy="739775"/>
            <a:chOff x="0" y="0"/>
            <a:chExt cx="2177" cy="466"/>
          </a:xfrm>
        </p:grpSpPr>
        <p:sp>
          <p:nvSpPr>
            <p:cNvPr id="18439" name="Text Box 9"/>
            <p:cNvSpPr txBox="1"/>
            <p:nvPr/>
          </p:nvSpPr>
          <p:spPr>
            <a:xfrm>
              <a:off x="0" y="139"/>
              <a:ext cx="217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28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2Mg+O</a:t>
              </a:r>
              <a:r>
                <a:rPr lang="en-US" altLang="zh-CN" sz="2800" b="0" baseline="-200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== 2MgO</a:t>
              </a:r>
              <a:endParaRPr lang="en-US" altLang="zh-CN" sz="2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0" name="Text Box 10"/>
            <p:cNvSpPr txBox="1"/>
            <p:nvPr/>
          </p:nvSpPr>
          <p:spPr>
            <a:xfrm>
              <a:off x="862" y="0"/>
              <a:ext cx="58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zh-CN" altLang="en-US" sz="18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点燃</a:t>
              </a:r>
              <a:endParaRPr lang="zh-CN" altLang="en-US" sz="1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88" name="AutoShape 20"/>
          <p:cNvSpPr/>
          <p:nvPr/>
        </p:nvSpPr>
        <p:spPr>
          <a:xfrm>
            <a:off x="0" y="214313"/>
            <a:ext cx="3889375" cy="752475"/>
          </a:xfrm>
          <a:prstGeom prst="flowChartAlternateProcess">
            <a:avLst/>
          </a:prstGeom>
          <a:gradFill rotWithShape="1">
            <a:gsLst>
              <a:gs pos="0">
                <a:srgbClr val="66FFFF"/>
              </a:gs>
              <a:gs pos="100000">
                <a:srgbClr val="009999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 algn="ctr"/>
            <a:endParaRPr lang="zh-CN" altLang="en-US" sz="36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7189" name="AutoShape 21"/>
          <p:cNvSpPr/>
          <p:nvPr/>
        </p:nvSpPr>
        <p:spPr>
          <a:xfrm>
            <a:off x="142875" y="357188"/>
            <a:ext cx="3598863" cy="574675"/>
          </a:xfrm>
          <a:prstGeom prst="flowChartAlternateProcess">
            <a:avLst/>
          </a:prstGeom>
          <a:gradFill rotWithShape="1">
            <a:gsLst>
              <a:gs pos="0">
                <a:srgbClr val="009999"/>
              </a:gs>
              <a:gs pos="100000">
                <a:srgbClr val="66FF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 algn="ctr"/>
            <a:r>
              <a:rPr lang="zh-CN" altLang="en-US" sz="3600" dirty="0">
                <a:solidFill>
                  <a:srgbClr val="FF33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回 顾 已 知</a:t>
            </a:r>
            <a:endParaRPr lang="zh-CN" altLang="en-US" sz="36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grpSp>
        <p:nvGrpSpPr>
          <p:cNvPr id="18443" name="组合 12"/>
          <p:cNvGrpSpPr/>
          <p:nvPr/>
        </p:nvGrpSpPr>
        <p:grpSpPr>
          <a:xfrm>
            <a:off x="2000250" y="1000125"/>
            <a:ext cx="6143625" cy="1225550"/>
            <a:chOff x="1752600" y="1268413"/>
            <a:chExt cx="6553200" cy="1439862"/>
          </a:xfrm>
        </p:grpSpPr>
        <p:pic>
          <p:nvPicPr>
            <p:cNvPr id="18444" name="Picture 2" descr="tipbackground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3713" y="1268413"/>
              <a:ext cx="6335712" cy="1439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45" name="Text Box 3"/>
            <p:cNvSpPr txBox="1"/>
            <p:nvPr/>
          </p:nvSpPr>
          <p:spPr>
            <a:xfrm>
              <a:off x="1752600" y="1371600"/>
              <a:ext cx="6553200" cy="54239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2400" dirty="0">
                  <a:solidFill>
                    <a:srgbClr val="0099FF"/>
                  </a:solidFill>
                  <a:latin typeface="Arial Rounded MT Bold" panose="020F0704030504030204" pitchFamily="34" charset="0"/>
                  <a:ea typeface="黑体" panose="02010609060101010101" pitchFamily="2" charset="-122"/>
                </a:rPr>
                <a:t>1 </a:t>
              </a:r>
              <a:r>
                <a:rPr lang="zh-CN" altLang="en-US" sz="2400" dirty="0">
                  <a:solidFill>
                    <a:srgbClr val="0099FF"/>
                  </a:solidFill>
                  <a:latin typeface="Arial Rounded MT Bold" panose="020F0704030504030204" pitchFamily="34" charset="0"/>
                  <a:ea typeface="黑体" panose="02010609060101010101" pitchFamily="2" charset="-122"/>
                </a:rPr>
                <a:t>、</a:t>
              </a:r>
              <a:r>
                <a:rPr lang="zh-CN" altLang="en-US" sz="2400" dirty="0">
                  <a:solidFill>
                    <a:srgbClr val="0099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我们学过哪些金属可以和氧气反应？</a:t>
              </a:r>
              <a:endParaRPr lang="zh-CN" altLang="en-US" sz="2400" dirty="0">
                <a:solidFill>
                  <a:srgbClr val="0099FF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8446" name="Text Box 5"/>
            <p:cNvSpPr txBox="1"/>
            <p:nvPr/>
          </p:nvSpPr>
          <p:spPr>
            <a:xfrm>
              <a:off x="1835150" y="2060575"/>
              <a:ext cx="438934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sz="2400" dirty="0">
                  <a:solidFill>
                    <a:srgbClr val="FF6699"/>
                  </a:solidFill>
                  <a:latin typeface="Arial Rounded MT Bold" panose="020F0704030504030204" pitchFamily="34" charset="0"/>
                  <a:ea typeface="黑体" panose="02010609060101010101" pitchFamily="2" charset="-122"/>
                </a:rPr>
                <a:t>2</a:t>
              </a:r>
              <a:r>
                <a:rPr lang="zh-CN" altLang="en-US" sz="2400" dirty="0">
                  <a:solidFill>
                    <a:srgbClr val="FF6699"/>
                  </a:solidFill>
                  <a:latin typeface="Arial Rounded MT Bold" panose="020F0704030504030204" pitchFamily="34" charset="0"/>
                  <a:ea typeface="黑体" panose="02010609060101010101" pitchFamily="2" charset="-122"/>
                </a:rPr>
                <a:t>、</a:t>
              </a:r>
              <a:r>
                <a:rPr lang="zh-CN" altLang="en-US" sz="2400" dirty="0">
                  <a:solidFill>
                    <a:srgbClr val="FF6699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它们和氧气反应的条件呢？</a:t>
              </a:r>
              <a:endParaRPr lang="zh-CN" altLang="en-US" sz="2400" dirty="0">
                <a:solidFill>
                  <a:srgbClr val="FF6699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" grpId="0" animBg="1"/>
      <p:bldP spid="718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9457" name="组合 3"/>
          <p:cNvGrpSpPr/>
          <p:nvPr/>
        </p:nvGrpSpPr>
        <p:grpSpPr>
          <a:xfrm>
            <a:off x="500063" y="142875"/>
            <a:ext cx="8464550" cy="6526213"/>
            <a:chOff x="500034" y="142852"/>
            <a:chExt cx="8464579" cy="6526236"/>
          </a:xfrm>
        </p:grpSpPr>
        <p:sp>
          <p:nvSpPr>
            <p:cNvPr id="19458" name="Rectangle 2"/>
            <p:cNvSpPr/>
            <p:nvPr/>
          </p:nvSpPr>
          <p:spPr>
            <a:xfrm>
              <a:off x="500034" y="142852"/>
              <a:ext cx="8135937" cy="6477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lvl="0" indent="0" algn="ctr"/>
              <a:r>
                <a:rPr lang="zh-CN" altLang="en-US" sz="3600" dirty="0">
                  <a:solidFill>
                    <a:srgbClr val="0000CC"/>
                  </a:solidFill>
                  <a:latin typeface="Times New Roman" panose="02020603050405020304" charset="0"/>
                  <a:ea typeface="楷体_GB2312" panose="02010609030101010101" pitchFamily="49" charset="-122"/>
                </a:rPr>
                <a:t>金属与氧气的反应</a:t>
              </a:r>
              <a:endParaRPr lang="zh-CN" altLang="en-US" sz="3600" dirty="0">
                <a:solidFill>
                  <a:srgbClr val="0000CC"/>
                </a:solidFill>
                <a:latin typeface="Times New Roman" panose="02020603050405020304" charset="0"/>
                <a:ea typeface="楷体_GB2312" panose="02010609030101010101" pitchFamily="49" charset="-122"/>
              </a:endParaRPr>
            </a:p>
          </p:txBody>
        </p:sp>
        <p:sp>
          <p:nvSpPr>
            <p:cNvPr id="19459" name="Rectangle 3"/>
            <p:cNvSpPr/>
            <p:nvPr/>
          </p:nvSpPr>
          <p:spPr>
            <a:xfrm>
              <a:off x="785785" y="1500170"/>
              <a:ext cx="7632726" cy="7207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indent="0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1. </a:t>
              </a:r>
              <a:r>
                <a:rPr lang="zh-CN" altLang="en-US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在常温下，镁和铝可以和氧气反应</a:t>
              </a:r>
              <a:endPara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  <a:p>
              <a:pPr lvl="0" indent="0"/>
              <a:endParaRPr lang="zh-CN" altLang="en-US" b="0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60" name="Rectangle 4"/>
            <p:cNvSpPr/>
            <p:nvPr/>
          </p:nvSpPr>
          <p:spPr>
            <a:xfrm>
              <a:off x="785758" y="3786180"/>
              <a:ext cx="7272362" cy="6477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indent="0"/>
              <a:r>
                <a:rPr lang="en-US" altLang="zh-CN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3. </a:t>
              </a:r>
              <a:r>
                <a:rPr lang="zh-CN" altLang="en-US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金即使在高温时也不能与氧气反应</a:t>
              </a:r>
              <a:endParaRPr lang="zh-CN" altLang="en-US" sz="2800" b="0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61" name="Text Box 5"/>
            <p:cNvSpPr txBox="1"/>
            <p:nvPr/>
          </p:nvSpPr>
          <p:spPr>
            <a:xfrm>
              <a:off x="642910" y="857232"/>
              <a:ext cx="7993063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marL="342900" lvl="0" indent="-342900">
                <a:spcBef>
                  <a:spcPct val="20000"/>
                </a:spcBef>
              </a:pPr>
              <a:r>
                <a:rPr lang="zh-CN" altLang="en-US" sz="2400" u="sng" dirty="0">
                  <a:latin typeface="Arial" panose="020B0604020202020204" pitchFamily="34" charset="0"/>
                  <a:ea typeface="楷体_GB2312" panose="02010609030101010101" pitchFamily="49" charset="-122"/>
                </a:rPr>
                <a:t>大多数金属都能与氧气反应，但反应难易和剧烈程度不同</a:t>
              </a:r>
              <a:endParaRPr lang="zh-CN" altLang="en-US" sz="2400" u="sng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62" name="Text Box 6"/>
            <p:cNvSpPr txBox="1"/>
            <p:nvPr/>
          </p:nvSpPr>
          <p:spPr>
            <a:xfrm>
              <a:off x="1042988" y="2349500"/>
              <a:ext cx="2449512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marL="342900" lvl="0" indent="-342900">
                <a:spcBef>
                  <a:spcPct val="50000"/>
                </a:spcBef>
              </a:pPr>
              <a:endParaRPr lang="zh-CN" altLang="en-US" b="0" u="sng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63" name="Rectangle 8"/>
            <p:cNvSpPr/>
            <p:nvPr/>
          </p:nvSpPr>
          <p:spPr>
            <a:xfrm>
              <a:off x="1142976" y="2000240"/>
              <a:ext cx="3097213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marL="342900" lvl="0" indent="-342900">
                <a:spcBef>
                  <a:spcPct val="20000"/>
                </a:spcBef>
              </a:pPr>
              <a:r>
                <a:rPr lang="en-US" altLang="zh-CN" sz="2800" b="0" dirty="0">
                  <a:latin typeface="Arial" panose="020B0604020202020204" pitchFamily="34" charset="0"/>
                  <a:ea typeface="楷体_GB2312" panose="02010609030101010101" pitchFamily="49" charset="-122"/>
                </a:rPr>
                <a:t>2Mg+O</a:t>
              </a:r>
              <a:r>
                <a:rPr lang="en-US" altLang="zh-CN" sz="2800" b="0" baseline="-2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sz="2800" b="0" dirty="0">
                  <a:latin typeface="Arial" panose="020B0604020202020204" pitchFamily="34" charset="0"/>
                  <a:ea typeface="楷体_GB2312" panose="02010609030101010101" pitchFamily="49" charset="-122"/>
                </a:rPr>
                <a:t>==2MgO</a:t>
              </a:r>
              <a:endParaRPr lang="zh-CN" altLang="en-US" sz="2800" b="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64" name="Rectangle 10"/>
            <p:cNvSpPr/>
            <p:nvPr/>
          </p:nvSpPr>
          <p:spPr>
            <a:xfrm>
              <a:off x="4357686" y="2000240"/>
              <a:ext cx="324008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marL="342900" lvl="0" indent="-342900">
                <a:spcBef>
                  <a:spcPct val="20000"/>
                </a:spcBef>
              </a:pPr>
              <a:r>
                <a:rPr lang="en-US" altLang="zh-CN" sz="2800" b="0" dirty="0">
                  <a:latin typeface="Arial" panose="020B0604020202020204" pitchFamily="34" charset="0"/>
                  <a:ea typeface="楷体_GB2312" panose="02010609030101010101" pitchFamily="49" charset="-122"/>
                </a:rPr>
                <a:t>4Al+3O</a:t>
              </a:r>
              <a:r>
                <a:rPr lang="en-US" altLang="zh-CN" sz="2800" b="0" baseline="-2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sz="2800" b="0" dirty="0">
                  <a:latin typeface="Arial" panose="020B0604020202020204" pitchFamily="34" charset="0"/>
                  <a:ea typeface="楷体_GB2312" panose="02010609030101010101" pitchFamily="49" charset="-122"/>
                </a:rPr>
                <a:t>==2Al</a:t>
              </a:r>
              <a:r>
                <a:rPr lang="en-US" altLang="zh-CN" sz="2800" b="0" baseline="-2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sz="2800" b="0" dirty="0">
                  <a:latin typeface="Arial" panose="020B0604020202020204" pitchFamily="34" charset="0"/>
                  <a:ea typeface="楷体_GB2312" panose="02010609030101010101" pitchFamily="49" charset="-122"/>
                </a:rPr>
                <a:t>O</a:t>
              </a:r>
              <a:r>
                <a:rPr lang="en-US" altLang="zh-CN" sz="2800" b="0" baseline="-2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3</a:t>
              </a:r>
              <a:endParaRPr lang="zh-CN" altLang="en-US" sz="2800" b="0" baseline="-200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grpSp>
          <p:nvGrpSpPr>
            <p:cNvPr id="19465" name="Group 21"/>
            <p:cNvGrpSpPr/>
            <p:nvPr/>
          </p:nvGrpSpPr>
          <p:grpSpPr>
            <a:xfrm>
              <a:off x="4500563" y="3000381"/>
              <a:ext cx="3286125" cy="1546227"/>
              <a:chOff x="2835" y="1890"/>
              <a:chExt cx="2070" cy="974"/>
            </a:xfrm>
          </p:grpSpPr>
          <p:grpSp>
            <p:nvGrpSpPr>
              <p:cNvPr id="19466" name="Group 20"/>
              <p:cNvGrpSpPr/>
              <p:nvPr/>
            </p:nvGrpSpPr>
            <p:grpSpPr>
              <a:xfrm>
                <a:off x="2835" y="2025"/>
                <a:ext cx="2070" cy="839"/>
                <a:chOff x="2835" y="2025"/>
                <a:chExt cx="2070" cy="839"/>
              </a:xfrm>
            </p:grpSpPr>
            <p:sp>
              <p:nvSpPr>
                <p:cNvPr id="19467" name="Text Box 11"/>
                <p:cNvSpPr txBox="1"/>
                <p:nvPr/>
              </p:nvSpPr>
              <p:spPr>
                <a:xfrm>
                  <a:off x="2835" y="2025"/>
                  <a:ext cx="207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marL="342900" lvl="0" indent="-342900">
                    <a:spcBef>
                      <a:spcPct val="20000"/>
                    </a:spcBef>
                  </a:pPr>
                  <a:r>
                    <a:rPr lang="en-US" altLang="zh-CN" sz="3200" b="0" dirty="0">
                      <a:latin typeface="Arial" panose="020B0604020202020204" pitchFamily="34" charset="0"/>
                      <a:ea typeface="楷体_GB2312" panose="02010609030101010101" pitchFamily="49" charset="-122"/>
                    </a:rPr>
                    <a:t>2Cu+O</a:t>
                  </a:r>
                  <a:r>
                    <a:rPr lang="en-US" altLang="zh-CN" sz="3200" b="0" baseline="-2000" dirty="0">
                      <a:latin typeface="Arial" panose="020B0604020202020204" pitchFamily="34" charset="0"/>
                      <a:ea typeface="楷体_GB2312" panose="02010609030101010101" pitchFamily="49" charset="-122"/>
                    </a:rPr>
                    <a:t>2</a:t>
                  </a:r>
                  <a:r>
                    <a:rPr lang="en-US" altLang="zh-CN" sz="3200" b="0" dirty="0">
                      <a:latin typeface="Arial" panose="020B0604020202020204" pitchFamily="34" charset="0"/>
                      <a:ea typeface="楷体_GB2312" panose="02010609030101010101" pitchFamily="49" charset="-122"/>
                    </a:rPr>
                    <a:t>==2CuO</a:t>
                  </a:r>
                  <a:endParaRPr lang="en-US" altLang="zh-CN" sz="3200" b="0" dirty="0">
                    <a:latin typeface="Arial" panose="020B0604020202020204" pitchFamily="34" charset="0"/>
                    <a:ea typeface="楷体_GB2312" panose="02010609030101010101" pitchFamily="49" charset="-122"/>
                  </a:endParaRPr>
                </a:p>
              </p:txBody>
            </p:sp>
            <p:sp>
              <p:nvSpPr>
                <p:cNvPr id="19468" name="AutoShape 12"/>
                <p:cNvSpPr/>
                <p:nvPr/>
              </p:nvSpPr>
              <p:spPr>
                <a:xfrm>
                  <a:off x="3651" y="2296"/>
                  <a:ext cx="432" cy="568"/>
                </a:xfrm>
                <a:prstGeom prst="flowChartExtract">
                  <a:avLst/>
                </a:prstGeom>
                <a:noFill/>
                <a:ln w="9525">
                  <a:noFill/>
                </a:ln>
              </p:spPr>
              <p:txBody>
                <a:bodyPr wrap="none" anchor="ctr"/>
                <a:p>
                  <a:pPr lvl="0" indent="0"/>
                  <a:endParaRPr lang="zh-CN" altLang="en-US" dirty="0">
                    <a:latin typeface="Arial" panose="020B0604020202020204" pitchFamily="34" charset="0"/>
                    <a:ea typeface="楷体_GB2312" panose="02010609030101010101" pitchFamily="49" charset="-122"/>
                  </a:endParaRPr>
                </a:p>
              </p:txBody>
            </p:sp>
          </p:grpSp>
          <p:sp>
            <p:nvSpPr>
              <p:cNvPr id="19469" name="Text Box 13"/>
              <p:cNvSpPr txBox="1"/>
              <p:nvPr/>
            </p:nvSpPr>
            <p:spPr>
              <a:xfrm>
                <a:off x="3690" y="1890"/>
                <a:ext cx="50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spcBef>
                    <a:spcPct val="20000"/>
                  </a:spcBef>
                </a:pPr>
                <a:r>
                  <a:rPr lang="zh-CN" altLang="en-US" sz="2400" b="0" dirty="0">
                    <a:solidFill>
                      <a:srgbClr val="FF0000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加热</a:t>
                </a:r>
                <a:endParaRPr lang="zh-CN" altLang="en-US" sz="2400" b="0" dirty="0">
                  <a:solidFill>
                    <a:srgbClr val="FF0000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  <p:grpSp>
          <p:nvGrpSpPr>
            <p:cNvPr id="19470" name="Group 14"/>
            <p:cNvGrpSpPr/>
            <p:nvPr/>
          </p:nvGrpSpPr>
          <p:grpSpPr>
            <a:xfrm>
              <a:off x="900113" y="3000375"/>
              <a:ext cx="7272337" cy="858839"/>
              <a:chOff x="0" y="-43"/>
              <a:chExt cx="4581" cy="541"/>
            </a:xfrm>
          </p:grpSpPr>
          <p:sp>
            <p:nvSpPr>
              <p:cNvPr id="19471" name="Rectangle 15"/>
              <p:cNvSpPr/>
              <p:nvPr/>
            </p:nvSpPr>
            <p:spPr>
              <a:xfrm rot="-10800000" flipV="1">
                <a:off x="0" y="0"/>
                <a:ext cx="4581" cy="4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/>
              <a:p>
                <a:pPr lvl="0" indent="0"/>
                <a:endParaRPr lang="zh-CN" altLang="en-US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19472" name="Rectangle 16"/>
              <p:cNvSpPr/>
              <p:nvPr/>
            </p:nvSpPr>
            <p:spPr>
              <a:xfrm rot="-10800000" flipV="1">
                <a:off x="18" y="52"/>
                <a:ext cx="2176" cy="4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spcBef>
                    <a:spcPct val="50000"/>
                  </a:spcBef>
                </a:pPr>
                <a:r>
                  <a:rPr lang="en-US" altLang="zh-CN" sz="3200" b="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3Fe+2O</a:t>
                </a:r>
                <a:r>
                  <a:rPr lang="en-US" altLang="zh-CN" sz="3200" b="0" baseline="-200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2</a:t>
                </a:r>
                <a:r>
                  <a:rPr lang="en-US" altLang="zh-CN" sz="3200" b="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==Fe</a:t>
                </a:r>
                <a:r>
                  <a:rPr lang="en-US" altLang="zh-CN" sz="3200" b="0" baseline="-200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3</a:t>
                </a:r>
                <a:r>
                  <a:rPr lang="en-US" altLang="zh-CN" sz="3200" b="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O</a:t>
                </a:r>
                <a:r>
                  <a:rPr lang="en-US" altLang="zh-CN" sz="3200" b="0" baseline="-2000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4</a:t>
                </a:r>
                <a:r>
                  <a:rPr lang="en-US" altLang="zh-CN" b="0" u="sng" dirty="0">
                    <a:latin typeface="Arial" panose="020B0604020202020204" pitchFamily="34" charset="0"/>
                    <a:ea typeface="楷体_GB2312" panose="02010609030101010101" pitchFamily="49" charset="-122"/>
                  </a:rPr>
                  <a:t> </a:t>
                </a:r>
                <a:endParaRPr lang="en-US" altLang="zh-CN" b="0" u="sng" dirty="0"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19473" name="Text Box 17"/>
              <p:cNvSpPr txBox="1"/>
              <p:nvPr/>
            </p:nvSpPr>
            <p:spPr>
              <a:xfrm>
                <a:off x="963" y="-43"/>
                <a:ext cx="500" cy="29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marL="342900" lvl="0" indent="-342900">
                  <a:spcBef>
                    <a:spcPct val="20000"/>
                  </a:spcBef>
                </a:pPr>
                <a:r>
                  <a:rPr lang="zh-CN" altLang="en-US" sz="2400" b="0" dirty="0">
                    <a:solidFill>
                      <a:srgbClr val="FF0000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点燃</a:t>
                </a:r>
                <a:endParaRPr lang="zh-CN" altLang="en-US" sz="2400" b="0" dirty="0">
                  <a:solidFill>
                    <a:srgbClr val="FF0000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  <p:sp>
          <p:nvSpPr>
            <p:cNvPr id="19474" name="Rectangle 19"/>
            <p:cNvSpPr/>
            <p:nvPr/>
          </p:nvSpPr>
          <p:spPr>
            <a:xfrm>
              <a:off x="785758" y="2571730"/>
              <a:ext cx="6354647" cy="5232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. </a:t>
              </a:r>
              <a:r>
                <a:rPr lang="zh-CN" altLang="en-US" sz="2800" dirty="0">
                  <a:solidFill>
                    <a:srgbClr val="0000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在高温时，铁和铜也可以和氧气反应</a:t>
              </a:r>
              <a:endPara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9475" name="Rectangle 22">
              <a:hlinkClick r:id="" action="ppaction://noaction"/>
            </p:cNvPr>
            <p:cNvSpPr/>
            <p:nvPr/>
          </p:nvSpPr>
          <p:spPr>
            <a:xfrm>
              <a:off x="8243888" y="6092825"/>
              <a:ext cx="720725" cy="5762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indent="0"/>
              <a:endParaRPr lang="zh-CN" altLang="en-US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</p:grpSp>
      <p:sp>
        <p:nvSpPr>
          <p:cNvPr id="19476" name="Rectangle 4"/>
          <p:cNvSpPr/>
          <p:nvPr/>
        </p:nvSpPr>
        <p:spPr>
          <a:xfrm rot="-10800000" flipV="1">
            <a:off x="0" y="5000625"/>
            <a:ext cx="896461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lvl="0" indent="-342900" algn="ctr">
              <a:spcBef>
                <a:spcPct val="2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楷体_GB2312" panose="02010609030101010101" pitchFamily="49" charset="-122"/>
              </a:rPr>
              <a:t>  </a:t>
            </a:r>
            <a:r>
              <a:rPr lang="zh-CN" altLang="en-US" sz="3200" dirty="0">
                <a:solidFill>
                  <a:srgbClr val="07070B"/>
                </a:solidFill>
                <a:latin typeface="宋体" panose="02010600030101010101" pitchFamily="2" charset="-122"/>
                <a:ea typeface="楷体_GB2312" panose="02010609030101010101" pitchFamily="49" charset="-122"/>
              </a:rPr>
              <a:t>“</a:t>
            </a:r>
            <a:r>
              <a:rPr lang="zh-CN" altLang="en-US" sz="32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真金不怕火炼</a:t>
            </a:r>
            <a:r>
              <a:rPr lang="zh-CN" altLang="en-US" sz="3200" dirty="0">
                <a:solidFill>
                  <a:srgbClr val="07070B"/>
                </a:solidFill>
                <a:latin typeface="宋体" panose="02010600030101010101" pitchFamily="2" charset="-122"/>
                <a:ea typeface="楷体_GB2312" panose="02010609030101010101" pitchFamily="49" charset="-122"/>
              </a:rPr>
              <a:t>”</a:t>
            </a:r>
            <a:r>
              <a:rPr lang="zh-CN" altLang="en-US" sz="32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是指什么意思？</a:t>
            </a:r>
            <a:endParaRPr lang="zh-CN" altLang="en-US" sz="32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42938" y="4214813"/>
            <a:ext cx="7740650" cy="1190625"/>
          </a:xfrm>
          <a:prstGeom prst="rect">
            <a:avLst/>
          </a:prstGeom>
          <a:gradFill rotWithShape="1">
            <a:gsLst>
              <a:gs pos="0">
                <a:srgbClr val="F76573"/>
              </a:gs>
              <a:gs pos="50000">
                <a:schemeClr val="bg1"/>
              </a:gs>
              <a:gs pos="100000">
                <a:srgbClr val="F76573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镁、铝比较活泼，铁、铜次之，金最不活泼。（</a:t>
            </a:r>
            <a:r>
              <a:rPr kumimoji="1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M</a:t>
            </a:r>
            <a:r>
              <a:rPr kumimoji="1" lang="en-GB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g </a:t>
            </a:r>
            <a:r>
              <a:rPr kumimoji="1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、</a:t>
            </a:r>
            <a:r>
              <a:rPr kumimoji="1" lang="en-GB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Al &gt; Fe </a:t>
            </a:r>
            <a:r>
              <a:rPr kumimoji="1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、</a:t>
            </a:r>
            <a:r>
              <a:rPr kumimoji="1" lang="en-GB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Cu &gt; Au</a:t>
            </a:r>
            <a:r>
              <a:rPr kumimoji="1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）</a:t>
            </a:r>
            <a:endParaRPr kumimoji="1" lang="zh-CN" altLang="en-US" sz="36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04800" y="304800"/>
            <a:ext cx="4824413" cy="6413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60392"/>
                  <a:invGamma/>
                </a:schemeClr>
              </a:gs>
              <a:gs pos="100000">
                <a:schemeClr val="accent1">
                  <a:alpha val="61000"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一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.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金属与氧气的反应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479425" y="1214438"/>
            <a:ext cx="8664575" cy="1323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结论</a:t>
            </a:r>
            <a:r>
              <a:rPr kumimoji="1" lang="en-US" altLang="zh-CN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:1.</a:t>
            </a:r>
            <a:r>
              <a:rPr kumimoji="1" lang="zh-CN" altLang="en-US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不同的金属与氧气的反应</a:t>
            </a:r>
            <a:endParaRPr kumimoji="1" lang="en-US" altLang="zh-CN" sz="4000" b="1" i="1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           </a:t>
            </a:r>
            <a:r>
              <a:rPr kumimoji="1" lang="zh-CN" altLang="en-US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条件不同</a:t>
            </a:r>
            <a:r>
              <a:rPr kumimoji="1" lang="en-US" altLang="zh-CN" sz="4000" b="1" i="1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.</a:t>
            </a:r>
            <a:endParaRPr kumimoji="1" lang="en-US" altLang="zh-CN" sz="4000" b="1" i="1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6154" name="Text Box 10"/>
          <p:cNvSpPr txBox="1"/>
          <p:nvPr/>
        </p:nvSpPr>
        <p:spPr>
          <a:xfrm>
            <a:off x="714375" y="2643188"/>
            <a:ext cx="8166100" cy="1311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  2.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与氧气反应条件的不同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,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说明金属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     的化学活动性不同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.</a:t>
            </a:r>
            <a:endParaRPr lang="en-US" altLang="zh-CN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53" grpId="0"/>
      <p:bldP spid="61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Text Box 4"/>
          <p:cNvSpPr txBox="1"/>
          <p:nvPr/>
        </p:nvSpPr>
        <p:spPr>
          <a:xfrm>
            <a:off x="900113" y="692150"/>
            <a:ext cx="7524750" cy="192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      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铝的化学性质比铁活泼，为什么我们通常看见铁生锈而没有看到铝生锈？      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1506" name="WordArt 5"/>
          <p:cNvSpPr>
            <a:spLocks noTextEdit="1"/>
          </p:cNvSpPr>
          <p:nvPr/>
        </p:nvSpPr>
        <p:spPr>
          <a:xfrm>
            <a:off x="107950" y="115888"/>
            <a:ext cx="1287463" cy="84931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400" b="1" i="1">
                <a:solidFill>
                  <a:srgbClr val="0000FF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思考</a:t>
            </a:r>
            <a:endParaRPr lang="zh-CN" altLang="en-US" sz="4400" b="1" i="1">
              <a:solidFill>
                <a:srgbClr val="0000FF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6870" name="Rectangle 6"/>
          <p:cNvSpPr/>
          <p:nvPr/>
        </p:nvSpPr>
        <p:spPr>
          <a:xfrm>
            <a:off x="900113" y="4724400"/>
            <a:ext cx="76327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      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在清洗铝制品（如铝锅）时应注意什么？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6871" name="Text Box 7"/>
          <p:cNvSpPr txBox="1"/>
          <p:nvPr/>
        </p:nvSpPr>
        <p:spPr>
          <a:xfrm>
            <a:off x="755650" y="2524125"/>
            <a:ext cx="8137525" cy="2124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答：铝在空气中能与氧气反应，使其表面生成一层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致密的氧化铝薄膜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， 从而阻止里层的铝进一步被氧化，所以铝器本身有良好的抗腐蚀性能；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而铁在潮湿的空气中易生锈，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疏松的铁锈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不能阻止里层的铁继续被氧化，所以铁器需要涂油漆来防锈。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368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21"/>
          <p:cNvGrpSpPr/>
          <p:nvPr/>
        </p:nvGrpSpPr>
        <p:grpSpPr>
          <a:xfrm>
            <a:off x="323850" y="188913"/>
            <a:ext cx="8351838" cy="6197600"/>
            <a:chOff x="340" y="120"/>
            <a:chExt cx="5261" cy="3904"/>
          </a:xfrm>
        </p:grpSpPr>
        <p:pic>
          <p:nvPicPr>
            <p:cNvPr id="22530" name="Picture 3" descr="j023413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569" y="845"/>
              <a:ext cx="810" cy="86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1" name="Picture 4" descr="Fr6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88" y="1796"/>
              <a:ext cx="2313" cy="22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2" name="Text Box 5"/>
            <p:cNvSpPr txBox="1"/>
            <p:nvPr/>
          </p:nvSpPr>
          <p:spPr>
            <a:xfrm>
              <a:off x="3334" y="1933"/>
              <a:ext cx="2222" cy="11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3200" dirty="0">
                  <a:latin typeface="Rockwell Extra Bold" panose="02060903040505020403" pitchFamily="18" charset="0"/>
                  <a:ea typeface="楷体_GB2312" panose="02010609030101010101" pitchFamily="49" charset="-122"/>
                </a:rPr>
                <a:t>B</a:t>
              </a:r>
              <a:r>
                <a:rPr lang="zh-CN" altLang="en-US" sz="2000" dirty="0">
                  <a:latin typeface="宋体" panose="02010600030101010101" pitchFamily="2" charset="-122"/>
                  <a:ea typeface="楷体_GB2312" panose="02010609030101010101" pitchFamily="49" charset="-122"/>
                </a:rPr>
                <a:t>组：</a:t>
              </a:r>
              <a:r>
                <a:rPr lang="zh-CN" altLang="en-US" sz="2800" dirty="0">
                  <a:latin typeface="Arial" panose="020B0604020202020204" pitchFamily="34" charset="0"/>
                  <a:ea typeface="楷体_GB2312" panose="02010609030101010101" pitchFamily="49" charset="-122"/>
                </a:rPr>
                <a:t>在试管中分别放入镁条、锌粒、铁丝、铜丝。然后，分别向其中加入一些</a:t>
              </a:r>
              <a:r>
                <a:rPr lang="zh-CN" altLang="en-US" sz="2400" dirty="0">
                  <a:solidFill>
                    <a:srgbClr val="F76573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稀硫酸</a:t>
              </a:r>
              <a:r>
                <a:rPr lang="zh-CN" altLang="en-US" sz="2400" dirty="0">
                  <a:latin typeface="Arial" panose="020B0604020202020204" pitchFamily="34" charset="0"/>
                  <a:ea typeface="楷体_GB2312" panose="02010609030101010101" pitchFamily="49" charset="-122"/>
                </a:rPr>
                <a:t>。</a:t>
              </a:r>
              <a:endParaRPr lang="zh-CN" altLang="en-US" sz="240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22533" name="WordArt 6"/>
            <p:cNvSpPr>
              <a:spLocks noTextEdit="1"/>
            </p:cNvSpPr>
            <p:nvPr/>
          </p:nvSpPr>
          <p:spPr>
            <a:xfrm>
              <a:off x="431" y="1026"/>
              <a:ext cx="2041" cy="6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p>
              <a:pPr algn="ctr"/>
              <a:r>
                <a:rPr lang="zh-CN" altLang="en-US" sz="4800" b="1">
                  <a:ln w="9525" cap="flat" cmpd="sng">
                    <a:solidFill>
                      <a:srgbClr val="CC99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79999"/>
                      </a:srgbClr>
                    </a:outerShdw>
                  </a:effectLst>
                  <a:latin typeface="幼圆" panose="02010509060101010101" charset="-122"/>
                  <a:ea typeface="幼圆" panose="02010509060101010101" charset="-122"/>
                </a:rPr>
                <a:t>活动与探究：</a:t>
              </a:r>
              <a:endParaRPr lang="zh-CN" altLang="en-US" sz="48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endParaRPr>
            </a:p>
          </p:txBody>
        </p:sp>
        <p:pic>
          <p:nvPicPr>
            <p:cNvPr id="22534" name="Picture 7" descr="Fr6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0" y="1796"/>
              <a:ext cx="2268" cy="22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5" name="Rectangle 8"/>
            <p:cNvSpPr/>
            <p:nvPr/>
          </p:nvSpPr>
          <p:spPr>
            <a:xfrm>
              <a:off x="431" y="1978"/>
              <a:ext cx="2133" cy="14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/>
              <a:r>
                <a:rPr lang="en-US" altLang="zh-CN" sz="3200" dirty="0">
                  <a:latin typeface="Rockwell Extra Bold" panose="02060903040505020403" pitchFamily="18" charset="0"/>
                  <a:ea typeface="楷体_GB2312" panose="02010609030101010101" pitchFamily="49" charset="-122"/>
                </a:rPr>
                <a:t>A</a:t>
              </a:r>
              <a:r>
                <a:rPr lang="zh-CN" altLang="en-US" sz="2400" dirty="0">
                  <a:latin typeface="Arial" panose="020B0604020202020204" pitchFamily="34" charset="0"/>
                  <a:ea typeface="楷体_GB2312" panose="02010609030101010101" pitchFamily="49" charset="-122"/>
                </a:rPr>
                <a:t>组：</a:t>
              </a:r>
              <a:r>
                <a:rPr lang="zh-CN" altLang="en-US" sz="2800" dirty="0">
                  <a:latin typeface="Arial" panose="020B0604020202020204" pitchFamily="34" charset="0"/>
                  <a:ea typeface="楷体_GB2312" panose="02010609030101010101" pitchFamily="49" charset="-122"/>
                </a:rPr>
                <a:t>在试管中分别放入镁条、锌粒、铁丝、铜丝。然后，分别向其中加入一些</a:t>
              </a:r>
              <a:r>
                <a:rPr lang="zh-CN" altLang="en-US" sz="2800" dirty="0">
                  <a:solidFill>
                    <a:srgbClr val="F76573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稀盐酸</a:t>
              </a:r>
              <a:r>
                <a:rPr lang="zh-CN" altLang="en-US" sz="2800" dirty="0">
                  <a:latin typeface="Arial" panose="020B0604020202020204" pitchFamily="34" charset="0"/>
                  <a:ea typeface="楷体_GB2312" panose="02010609030101010101" pitchFamily="49" charset="-122"/>
                </a:rPr>
                <a:t>。</a:t>
              </a:r>
              <a:endPara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22536" name="AutoShape 9"/>
            <p:cNvSpPr/>
            <p:nvPr/>
          </p:nvSpPr>
          <p:spPr>
            <a:xfrm>
              <a:off x="2653" y="2658"/>
              <a:ext cx="590" cy="408"/>
            </a:xfrm>
            <a:prstGeom prst="leftRightArrow">
              <a:avLst>
                <a:gd name="adj1" fmla="val 50000"/>
                <a:gd name="adj2" fmla="val 28914"/>
              </a:avLst>
            </a:prstGeom>
            <a:gradFill rotWithShape="1">
              <a:gsLst>
                <a:gs pos="0">
                  <a:srgbClr val="8DBCEB"/>
                </a:gs>
                <a:gs pos="100000">
                  <a:srgbClr val="99CCFF">
                    <a:alpha val="31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indent="0"/>
              <a:endParaRPr lang="zh-CN" altLang="en-US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12298" name="Text Box 10"/>
            <p:cNvSpPr txBox="1">
              <a:spLocks noChangeArrowheads="1"/>
            </p:cNvSpPr>
            <p:nvPr/>
          </p:nvSpPr>
          <p:spPr bwMode="auto">
            <a:xfrm>
              <a:off x="385" y="120"/>
              <a:ext cx="4652" cy="446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4117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1176"/>
                    <a:invGamma/>
                  </a:schemeClr>
                </a:gs>
              </a:gsLst>
              <a:lin ang="5400000" scaled="1"/>
            </a:gradFill>
            <a:ln w="2857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en-US" altLang="zh-CN" sz="4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Arial" panose="020B0604020202020204" pitchFamily="34" charset="0"/>
                  <a:ea typeface="楷体_GB2312" panose="02010609030101010101" pitchFamily="49" charset="-122"/>
                  <a:cs typeface="+mn-cs"/>
                </a:rPr>
                <a:t>  </a:t>
              </a:r>
              <a:r>
                <a:rPr kumimoji="1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楷体_GB2312" panose="02010609030101010101" pitchFamily="49" charset="-122"/>
                  <a:cs typeface="+mn-cs"/>
                </a:rPr>
                <a:t>二</a:t>
              </a:r>
              <a:r>
                <a:rPr kumimoji="1" lang="en-US" altLang="zh-CN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楷体_GB2312" panose="02010609030101010101" pitchFamily="49" charset="-122"/>
                  <a:cs typeface="+mn-cs"/>
                </a:rPr>
                <a:t>.</a:t>
              </a:r>
              <a:r>
                <a:rPr kumimoji="1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楷体_GB2312" panose="02010609030101010101" pitchFamily="49" charset="-122"/>
                  <a:cs typeface="+mn-cs"/>
                </a:rPr>
                <a:t>金属与盐酸、稀硫酸的反应</a:t>
              </a:r>
              <a:endPara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</p:grpSp>
      <p:sp>
        <p:nvSpPr>
          <p:cNvPr id="22538" name="WordArt 3"/>
          <p:cNvSpPr/>
          <p:nvPr/>
        </p:nvSpPr>
        <p:spPr>
          <a:xfrm>
            <a:off x="5643563" y="1857375"/>
            <a:ext cx="2286000" cy="520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探究活动一</a:t>
            </a:r>
            <a:endParaRPr lang="zh-CN" altLang="en-US" sz="3600" b="1">
              <a:ln w="9525" cap="flat" cmpd="sng">
                <a:solidFill>
                  <a:srgbClr val="FF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827088" y="908050"/>
            <a:ext cx="7489825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4" name="Text Box 3"/>
          <p:cNvSpPr txBox="1"/>
          <p:nvPr/>
        </p:nvSpPr>
        <p:spPr>
          <a:xfrm>
            <a:off x="250825" y="1196975"/>
            <a:ext cx="6697663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5" name="Picture 7" descr="msotw9_temp0"/>
          <p:cNvPicPr>
            <a:picLocks noChangeAspect="1"/>
          </p:cNvPicPr>
          <p:nvPr/>
        </p:nvPicPr>
        <p:blipFill>
          <a:blip r:embed="rId1"/>
          <a:srcRect b="25374"/>
          <a:stretch>
            <a:fillRect/>
          </a:stretch>
        </p:blipFill>
        <p:spPr>
          <a:xfrm>
            <a:off x="827088" y="3357563"/>
            <a:ext cx="6943725" cy="3095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094"/>
          <p:cNvGrpSpPr/>
          <p:nvPr/>
        </p:nvGrpSpPr>
        <p:grpSpPr>
          <a:xfrm>
            <a:off x="323850" y="3284538"/>
            <a:ext cx="8424863" cy="3630612"/>
            <a:chOff x="204" y="2069"/>
            <a:chExt cx="5307" cy="2287"/>
          </a:xfrm>
        </p:grpSpPr>
        <p:grpSp>
          <p:nvGrpSpPr>
            <p:cNvPr id="23557" name="Group 10"/>
            <p:cNvGrpSpPr/>
            <p:nvPr/>
          </p:nvGrpSpPr>
          <p:grpSpPr>
            <a:xfrm>
              <a:off x="204" y="2069"/>
              <a:ext cx="1179" cy="953"/>
              <a:chOff x="204" y="1889"/>
              <a:chExt cx="1179" cy="953"/>
            </a:xfrm>
          </p:grpSpPr>
          <p:sp>
            <p:nvSpPr>
              <p:cNvPr id="23558" name="AutoShape 11"/>
              <p:cNvSpPr/>
              <p:nvPr/>
            </p:nvSpPr>
            <p:spPr>
              <a:xfrm>
                <a:off x="204" y="1889"/>
                <a:ext cx="817" cy="953"/>
              </a:xfrm>
              <a:prstGeom prst="wedgeRoundRectCallout">
                <a:avLst>
                  <a:gd name="adj1" fmla="val 71787"/>
                  <a:gd name="adj2" fmla="val 75602"/>
                  <a:gd name="adj3" fmla="val 16667"/>
                </a:avLst>
              </a:prstGeom>
              <a:solidFill>
                <a:srgbClr val="FF9F9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 algn="ctr"/>
                <a:endParaRPr lang="zh-CN" altLang="zh-CN" sz="1800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23559" name="Text Box 12"/>
              <p:cNvSpPr txBox="1"/>
              <p:nvPr/>
            </p:nvSpPr>
            <p:spPr>
              <a:xfrm>
                <a:off x="249" y="1935"/>
                <a:ext cx="1134" cy="8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en-US" altLang="zh-CN" sz="28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God Save me</a:t>
                </a:r>
                <a:r>
                  <a:rPr lang="zh-CN" altLang="en-US" sz="28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！！</a:t>
                </a:r>
                <a:endParaRPr lang="zh-CN" altLang="en-US" sz="280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  <p:grpSp>
          <p:nvGrpSpPr>
            <p:cNvPr id="23560" name="Group 1093"/>
            <p:cNvGrpSpPr/>
            <p:nvPr/>
          </p:nvGrpSpPr>
          <p:grpSpPr>
            <a:xfrm>
              <a:off x="3515" y="3838"/>
              <a:ext cx="1135" cy="518"/>
              <a:chOff x="3515" y="3838"/>
              <a:chExt cx="1135" cy="518"/>
            </a:xfrm>
          </p:grpSpPr>
          <p:sp>
            <p:nvSpPr>
              <p:cNvPr id="23561" name="AutoShape 14"/>
              <p:cNvSpPr/>
              <p:nvPr/>
            </p:nvSpPr>
            <p:spPr>
              <a:xfrm>
                <a:off x="3515" y="3838"/>
                <a:ext cx="1135" cy="482"/>
              </a:xfrm>
              <a:prstGeom prst="wedgeRoundRectCallout">
                <a:avLst>
                  <a:gd name="adj1" fmla="val -56255"/>
                  <a:gd name="adj2" fmla="val -88796"/>
                  <a:gd name="adj3" fmla="val 16667"/>
                </a:avLst>
              </a:prstGeom>
              <a:solidFill>
                <a:srgbClr val="00FF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/>
                <a:endParaRPr lang="zh-CN" altLang="zh-CN" sz="1800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23562" name="Text Box 15"/>
              <p:cNvSpPr txBox="1"/>
              <p:nvPr/>
            </p:nvSpPr>
            <p:spPr>
              <a:xfrm>
                <a:off x="3515" y="3838"/>
                <a:ext cx="1134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zh-CN" alt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无所谓，我无所谓</a:t>
                </a:r>
                <a:r>
                  <a:rPr lang="en-US" altLang="zh-CN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…</a:t>
                </a:r>
                <a:endParaRPr lang="en-US" altLang="zh-CN" sz="240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  <p:grpSp>
          <p:nvGrpSpPr>
            <p:cNvPr id="23563" name="Group 1092"/>
            <p:cNvGrpSpPr/>
            <p:nvPr/>
          </p:nvGrpSpPr>
          <p:grpSpPr>
            <a:xfrm>
              <a:off x="1338" y="3819"/>
              <a:ext cx="1179" cy="518"/>
              <a:chOff x="1338" y="3819"/>
              <a:chExt cx="1179" cy="518"/>
            </a:xfrm>
          </p:grpSpPr>
          <p:sp>
            <p:nvSpPr>
              <p:cNvPr id="23564" name="AutoShape 17"/>
              <p:cNvSpPr/>
              <p:nvPr/>
            </p:nvSpPr>
            <p:spPr>
              <a:xfrm flipV="1">
                <a:off x="1383" y="3838"/>
                <a:ext cx="998" cy="482"/>
              </a:xfrm>
              <a:prstGeom prst="wedgeRoundRectCallout">
                <a:avLst>
                  <a:gd name="adj1" fmla="val 47093"/>
                  <a:gd name="adj2" fmla="val 109750"/>
                  <a:gd name="adj3" fmla="val 16667"/>
                </a:avLst>
              </a:prstGeom>
              <a:solidFill>
                <a:srgbClr val="FF9933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anchor="t"/>
              <a:p>
                <a:pPr lvl="0" indent="0" algn="ctr"/>
                <a:endParaRPr lang="zh-CN" altLang="zh-CN" sz="1800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23565" name="Text Box 18"/>
              <p:cNvSpPr txBox="1"/>
              <p:nvPr/>
            </p:nvSpPr>
            <p:spPr>
              <a:xfrm>
                <a:off x="1338" y="3819"/>
                <a:ext cx="1179" cy="5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zh-CN" alt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为什么受伤的总是我！</a:t>
                </a:r>
                <a:endParaRPr lang="zh-CN" altLang="en-US" sz="240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  <p:grpSp>
          <p:nvGrpSpPr>
            <p:cNvPr id="23566" name="Group 19"/>
            <p:cNvGrpSpPr/>
            <p:nvPr/>
          </p:nvGrpSpPr>
          <p:grpSpPr>
            <a:xfrm>
              <a:off x="4468" y="2160"/>
              <a:ext cx="1043" cy="897"/>
              <a:chOff x="4401" y="1389"/>
              <a:chExt cx="1043" cy="1039"/>
            </a:xfrm>
          </p:grpSpPr>
          <p:sp>
            <p:nvSpPr>
              <p:cNvPr id="23567" name="AutoShape 20"/>
              <p:cNvSpPr/>
              <p:nvPr/>
            </p:nvSpPr>
            <p:spPr>
              <a:xfrm>
                <a:off x="4446" y="1389"/>
                <a:ext cx="952" cy="998"/>
              </a:xfrm>
              <a:prstGeom prst="wedgeRoundRectCallout">
                <a:avLst>
                  <a:gd name="adj1" fmla="val -68486"/>
                  <a:gd name="adj2" fmla="val 104810"/>
                  <a:gd name="adj3" fmla="val 16667"/>
                </a:avLst>
              </a:prstGeom>
              <a:solidFill>
                <a:srgbClr val="B9CA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 algn="ctr"/>
                <a:endParaRPr lang="zh-CN" altLang="zh-CN" sz="1800" b="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sp>
            <p:nvSpPr>
              <p:cNvPr id="23568" name="Text Box 21"/>
              <p:cNvSpPr txBox="1"/>
              <p:nvPr/>
            </p:nvSpPr>
            <p:spPr>
              <a:xfrm>
                <a:off x="4401" y="1461"/>
                <a:ext cx="1043" cy="9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lvl="0" indent="0">
                  <a:spcBef>
                    <a:spcPct val="50000"/>
                  </a:spcBef>
                </a:pPr>
                <a:r>
                  <a:rPr lang="zh-CN" altLang="en-US" sz="27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我得意的笑，又得意的笑</a:t>
                </a:r>
                <a:r>
                  <a:rPr lang="en-US" altLang="zh-CN" sz="2700" dirty="0">
                    <a:solidFill>
                      <a:schemeClr val="tx1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…</a:t>
                </a:r>
                <a:endParaRPr lang="en-US" altLang="zh-CN" sz="2700" dirty="0">
                  <a:solidFill>
                    <a:schemeClr val="tx1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</p:grpSp>
      </p:grpSp>
      <p:sp>
        <p:nvSpPr>
          <p:cNvPr id="10266" name="Text Box 26"/>
          <p:cNvSpPr txBox="1"/>
          <p:nvPr/>
        </p:nvSpPr>
        <p:spPr>
          <a:xfrm>
            <a:off x="611188" y="188913"/>
            <a:ext cx="8064500" cy="669925"/>
          </a:xfrm>
          <a:prstGeom prst="rect">
            <a:avLst/>
          </a:prstGeom>
          <a:solidFill>
            <a:srgbClr val="FFFF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从探究中你有何发现？</a:t>
            </a:r>
            <a:endParaRPr lang="zh-CN" altLang="en-US" sz="24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pic>
        <p:nvPicPr>
          <p:cNvPr id="23570" name="Picture 27" descr="pic_217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588" y="908050"/>
            <a:ext cx="1127125" cy="210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1" name="Picture 28" descr="pic_217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1988" y="908050"/>
            <a:ext cx="1211262" cy="2109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2" name="Picture 29" descr="pic_217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0413" y="908050"/>
            <a:ext cx="1087437" cy="2109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3" name="Picture 30" descr="pic_217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4375" y="908050"/>
            <a:ext cx="1254125" cy="208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74" name="Text Box 31"/>
          <p:cNvSpPr txBox="1"/>
          <p:nvPr/>
        </p:nvSpPr>
        <p:spPr>
          <a:xfrm>
            <a:off x="1833563" y="3163888"/>
            <a:ext cx="1081087" cy="336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镁与盐酸</a:t>
            </a:r>
            <a:endParaRPr lang="zh-CN" altLang="en-US" sz="1600" dirty="0">
              <a:solidFill>
                <a:schemeClr val="tx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</p:txBody>
      </p:sp>
      <p:sp>
        <p:nvSpPr>
          <p:cNvPr id="23575" name="Text Box 32"/>
          <p:cNvSpPr txBox="1"/>
          <p:nvPr/>
        </p:nvSpPr>
        <p:spPr>
          <a:xfrm>
            <a:off x="3201988" y="3140075"/>
            <a:ext cx="1008062" cy="336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锌与盐酸</a:t>
            </a:r>
            <a:endParaRPr lang="zh-CN" altLang="en-US" sz="1600" dirty="0">
              <a:solidFill>
                <a:schemeClr val="tx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</p:txBody>
      </p:sp>
      <p:sp>
        <p:nvSpPr>
          <p:cNvPr id="23576" name="Text Box 33"/>
          <p:cNvSpPr txBox="1"/>
          <p:nvPr/>
        </p:nvSpPr>
        <p:spPr>
          <a:xfrm>
            <a:off x="4570413" y="3163888"/>
            <a:ext cx="1008062" cy="336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铁与盐酸</a:t>
            </a:r>
            <a:endParaRPr lang="zh-CN" altLang="en-US" sz="1600" dirty="0">
              <a:solidFill>
                <a:schemeClr val="tx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Text Box 34"/>
          <p:cNvSpPr txBox="1"/>
          <p:nvPr/>
        </p:nvSpPr>
        <p:spPr>
          <a:xfrm>
            <a:off x="5722938" y="3163888"/>
            <a:ext cx="1512887" cy="336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1600" dirty="0"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铜放入盐酸中</a:t>
            </a:r>
            <a:endParaRPr lang="zh-CN" altLang="en-US" sz="1600" dirty="0">
              <a:solidFill>
                <a:schemeClr val="tx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40009" name="Group 73"/>
          <p:cNvGraphicFramePr>
            <a:graphicFrameLocks noGrp="1"/>
          </p:cNvGraphicFramePr>
          <p:nvPr/>
        </p:nvGraphicFramePr>
        <p:xfrm>
          <a:off x="323850" y="1052513"/>
          <a:ext cx="8640763" cy="4032250"/>
        </p:xfrm>
        <a:graphic>
          <a:graphicData uri="http://schemas.openxmlformats.org/drawingml/2006/table">
            <a:tbl>
              <a:tblPr/>
              <a:tblGrid>
                <a:gridCol w="503238"/>
                <a:gridCol w="1152525"/>
                <a:gridCol w="1152525"/>
                <a:gridCol w="2735262"/>
                <a:gridCol w="3097213"/>
              </a:tblGrid>
              <a:tr h="8191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金    属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现象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反应的化学方程式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684213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稀盐酸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稀硫酸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稀盐酸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稀硫酸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楷体_GB2312" panose="02010609030101010101" pitchFamily="49" charset="-122"/>
                        </a:rPr>
                        <a:t>镁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anose="020B0604030504040204" pitchFamily="34" charset="0"/>
                        <a:ea typeface="楷体_GB2312" panose="0201060903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楷体_GB2312" panose="02010609030101010101" pitchFamily="49" charset="-122"/>
                        </a:rPr>
                        <a:t>锌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anose="020B0604030504040204" pitchFamily="34" charset="0"/>
                        <a:ea typeface="楷体_GB2312" panose="0201060903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楷体_GB2312" panose="02010609030101010101" pitchFamily="49" charset="-122"/>
                        </a:rPr>
                        <a:t>铁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anose="020B0604030504040204" pitchFamily="34" charset="0"/>
                        <a:ea typeface="楷体_GB2312" panose="0201060903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楷体_GB2312" panose="02010609030101010101" pitchFamily="49" charset="-122"/>
                        </a:rPr>
                        <a:t>铜</a:t>
                      </a: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99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ahoma" panose="020B0604030504040204" pitchFamily="34" charset="0"/>
                        <a:ea typeface="楷体_GB2312" panose="0201060903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14" name="Text Box 44"/>
          <p:cNvSpPr txBox="1"/>
          <p:nvPr/>
        </p:nvSpPr>
        <p:spPr>
          <a:xfrm>
            <a:off x="5651500" y="549275"/>
            <a:ext cx="2160588" cy="406400"/>
          </a:xfrm>
          <a:prstGeom prst="rect">
            <a:avLst/>
          </a:prstGeom>
          <a:noFill/>
          <a:ln w="952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dirty="0">
                <a:solidFill>
                  <a:srgbClr val="00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活动与探究（</a:t>
            </a:r>
            <a:r>
              <a:rPr lang="en-US" altLang="zh-CN" sz="2000" dirty="0">
                <a:solidFill>
                  <a:srgbClr val="00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solidFill>
                  <a:srgbClr val="00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）</a:t>
            </a:r>
            <a:endParaRPr lang="zh-CN" altLang="en-US" sz="2000" dirty="0">
              <a:solidFill>
                <a:srgbClr val="0000CC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</p:txBody>
      </p:sp>
      <p:sp>
        <p:nvSpPr>
          <p:cNvPr id="39981" name="Text Box 45"/>
          <p:cNvSpPr txBox="1"/>
          <p:nvPr/>
        </p:nvSpPr>
        <p:spPr>
          <a:xfrm>
            <a:off x="827088" y="2636838"/>
            <a:ext cx="2232025" cy="581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反应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剧烈</a:t>
            </a:r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endParaRPr lang="zh-CN" altLang="en-US" sz="16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放出大量的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无色气体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2" name="Text Box 46"/>
          <p:cNvSpPr txBox="1"/>
          <p:nvPr/>
        </p:nvSpPr>
        <p:spPr>
          <a:xfrm>
            <a:off x="827088" y="3213100"/>
            <a:ext cx="2232025" cy="581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反应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较剧烈</a:t>
            </a:r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endParaRPr lang="zh-CN" altLang="en-US" sz="16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放出大量的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无色气体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3" name="Text Box 47"/>
          <p:cNvSpPr txBox="1"/>
          <p:nvPr/>
        </p:nvSpPr>
        <p:spPr>
          <a:xfrm>
            <a:off x="900113" y="3860800"/>
            <a:ext cx="2159000" cy="581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反应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较慢</a:t>
            </a:r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endParaRPr lang="zh-CN" altLang="en-US" sz="16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有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无色气体</a:t>
            </a:r>
            <a:r>
              <a:rPr lang="zh-CN" altLang="en-US" sz="16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放出</a:t>
            </a:r>
            <a:endParaRPr lang="zh-CN" altLang="en-US" sz="1600" dirty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4" name="Text Box 48"/>
          <p:cNvSpPr txBox="1"/>
          <p:nvPr/>
        </p:nvSpPr>
        <p:spPr>
          <a:xfrm>
            <a:off x="827088" y="4581525"/>
            <a:ext cx="1512887" cy="336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1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没有明显变化</a:t>
            </a:r>
            <a:endParaRPr lang="zh-CN" altLang="en-US" sz="1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5" name="Text Box 49"/>
          <p:cNvSpPr txBox="1"/>
          <p:nvPr/>
        </p:nvSpPr>
        <p:spPr>
          <a:xfrm>
            <a:off x="3203575" y="2701925"/>
            <a:ext cx="25431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Mg+2HCl=MgCl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6" name="Text Box 50"/>
          <p:cNvSpPr txBox="1"/>
          <p:nvPr/>
        </p:nvSpPr>
        <p:spPr>
          <a:xfrm>
            <a:off x="3203575" y="3357563"/>
            <a:ext cx="253682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Zn+2HCl =ZnCl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7" name="Text Box 51"/>
          <p:cNvSpPr txBox="1"/>
          <p:nvPr/>
        </p:nvSpPr>
        <p:spPr>
          <a:xfrm>
            <a:off x="3203575" y="3933825"/>
            <a:ext cx="257492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Fe +2HCl =FeCl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 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8" name="Text Box 52"/>
          <p:cNvSpPr txBox="1"/>
          <p:nvPr/>
        </p:nvSpPr>
        <p:spPr>
          <a:xfrm>
            <a:off x="6084888" y="3933825"/>
            <a:ext cx="268922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Fe 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=FeSO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89" name="Line 53"/>
          <p:cNvSpPr/>
          <p:nvPr/>
        </p:nvSpPr>
        <p:spPr>
          <a:xfrm>
            <a:off x="3563938" y="4724400"/>
            <a:ext cx="1439862" cy="1444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90" name="Line 54"/>
          <p:cNvSpPr/>
          <p:nvPr/>
        </p:nvSpPr>
        <p:spPr>
          <a:xfrm>
            <a:off x="6588125" y="4724400"/>
            <a:ext cx="1439863" cy="1444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9993" name="Text Box 57"/>
          <p:cNvSpPr txBox="1"/>
          <p:nvPr/>
        </p:nvSpPr>
        <p:spPr>
          <a:xfrm>
            <a:off x="6057900" y="2701925"/>
            <a:ext cx="2733675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Mg+H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=MgSO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9994" name="Text Box 58"/>
          <p:cNvSpPr txBox="1"/>
          <p:nvPr/>
        </p:nvSpPr>
        <p:spPr>
          <a:xfrm>
            <a:off x="6054725" y="3357563"/>
            <a:ext cx="276542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Zn 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=ZnSO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4 </a:t>
            </a:r>
            <a:r>
              <a:rPr lang="en-US" altLang="zh-CN" sz="18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+H</a:t>
            </a:r>
            <a:r>
              <a:rPr lang="en-US" altLang="zh-CN" sz="1800" baseline="-250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1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2" name="Group 61"/>
          <p:cNvGrpSpPr/>
          <p:nvPr/>
        </p:nvGrpSpPr>
        <p:grpSpPr>
          <a:xfrm>
            <a:off x="1908175" y="5141913"/>
            <a:ext cx="5449888" cy="576262"/>
            <a:chOff x="1247" y="3421"/>
            <a:chExt cx="3482" cy="327"/>
          </a:xfrm>
        </p:grpSpPr>
        <p:sp>
          <p:nvSpPr>
            <p:cNvPr id="24628" name="Line 62"/>
            <p:cNvSpPr/>
            <p:nvPr/>
          </p:nvSpPr>
          <p:spPr>
            <a:xfrm>
              <a:off x="1383" y="3748"/>
              <a:ext cx="2688" cy="0"/>
            </a:xfrm>
            <a:prstGeom prst="line">
              <a:avLst/>
            </a:prstGeom>
            <a:ln w="9525">
              <a:noFill/>
            </a:ln>
          </p:spPr>
        </p:sp>
        <p:sp>
          <p:nvSpPr>
            <p:cNvPr id="39999" name="Text Box 63"/>
            <p:cNvSpPr txBox="1">
              <a:spLocks noChangeArrowheads="1"/>
            </p:cNvSpPr>
            <p:nvPr/>
          </p:nvSpPr>
          <p:spPr bwMode="auto">
            <a:xfrm>
              <a:off x="1247" y="3421"/>
              <a:ext cx="3482" cy="295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CC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Rockwell Extra Bold" panose="02060903040505020403" pitchFamily="18" charset="0"/>
                  <a:ea typeface="华文行楷" panose="02010800040101010101" pitchFamily="2" charset="-122"/>
                  <a:cs typeface="+mn-cs"/>
                </a:rPr>
                <a:t>Mg          Zn         Fe           Cu</a:t>
              </a:r>
              <a:endPara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ckwell Extra Bold" panose="02060903040505020403" pitchFamily="18" charset="0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3" name="Group 74"/>
          <p:cNvGrpSpPr/>
          <p:nvPr/>
        </p:nvGrpSpPr>
        <p:grpSpPr>
          <a:xfrm>
            <a:off x="1044575" y="5716588"/>
            <a:ext cx="7488238" cy="731837"/>
            <a:chOff x="658" y="3601"/>
            <a:chExt cx="4717" cy="461"/>
          </a:xfrm>
        </p:grpSpPr>
        <p:sp>
          <p:nvSpPr>
            <p:cNvPr id="39996" name="Text Box 60"/>
            <p:cNvSpPr txBox="1">
              <a:spLocks noChangeArrowheads="1"/>
            </p:cNvSpPr>
            <p:nvPr/>
          </p:nvSpPr>
          <p:spPr bwMode="auto">
            <a:xfrm>
              <a:off x="1800" y="3735"/>
              <a:ext cx="2494" cy="327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9412"/>
                    <a:invGamma/>
                  </a:schemeClr>
                </a:gs>
                <a:gs pos="100000">
                  <a:schemeClr val="accent2">
                    <a:alpha val="58000"/>
                  </a:schemeClr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charset="0"/>
                  <a:ea typeface="楷体_GB2312" panose="02010609030101010101" pitchFamily="49" charset="-122"/>
                  <a:cs typeface="+mn-cs"/>
                </a:rPr>
                <a:t>金属活动性由强到弱</a:t>
              </a:r>
              <a:endPara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endParaRPr>
            </a:p>
          </p:txBody>
        </p:sp>
        <p:sp>
          <p:nvSpPr>
            <p:cNvPr id="9272" name="AutoShape 64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658" y="3601"/>
              <a:ext cx="4717" cy="181"/>
            </a:xfrm>
            <a:prstGeom prst="rightArrow">
              <a:avLst>
                <a:gd name="adj1" fmla="val 50000"/>
                <a:gd name="adj2" fmla="val 651519"/>
              </a:avLst>
            </a:prstGeom>
            <a:solidFill>
              <a:schemeClr val="tx2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endParaRPr>
            </a:p>
          </p:txBody>
        </p:sp>
      </p:grpSp>
      <p:sp>
        <p:nvSpPr>
          <p:cNvPr id="40006" name="Text Box 70"/>
          <p:cNvSpPr txBox="1">
            <a:spLocks noChangeArrowheads="1"/>
          </p:cNvSpPr>
          <p:nvPr/>
        </p:nvSpPr>
        <p:spPr bwMode="auto">
          <a:xfrm>
            <a:off x="107950" y="206375"/>
            <a:ext cx="5256213" cy="70167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117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1176"/>
                  <a:invGamma/>
                </a:schemeClr>
              </a:gs>
            </a:gsLst>
            <a:lin ang="5400000" scaled="1"/>
          </a:gradFill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  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二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.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anose="02010609030101010101" pitchFamily="49" charset="-122"/>
                <a:cs typeface="+mn-cs"/>
              </a:rPr>
              <a:t>金属活动性顺序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9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9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"/>
                                        <p:tgtEl>
                                          <p:spTgt spid="39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81" grpId="0"/>
      <p:bldP spid="39982" grpId="0"/>
      <p:bldP spid="39983" grpId="0"/>
      <p:bldP spid="39984" grpId="0"/>
      <p:bldP spid="39985" grpId="0"/>
      <p:bldP spid="39986" grpId="0"/>
      <p:bldP spid="39987" grpId="0"/>
      <p:bldP spid="39988" grpId="0"/>
      <p:bldP spid="39993" grpId="0"/>
      <p:bldP spid="399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70" name="Rectangle 14"/>
          <p:cNvSpPr/>
          <p:nvPr/>
        </p:nvSpPr>
        <p:spPr>
          <a:xfrm>
            <a:off x="500063" y="1143000"/>
            <a:ext cx="8135937" cy="4968240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lnSpc>
                <a:spcPct val="150000"/>
              </a:lnSpc>
            </a:pP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、能与盐酸，稀硫酸反应的金属是  </a:t>
            </a:r>
            <a:r>
              <a:rPr lang="zh-CN" altLang="en-US" sz="2800" b="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</a:t>
            </a: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、     、   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                   </a:t>
            </a:r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150000"/>
              </a:lnSpc>
            </a:pP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它们反应的剧烈程度依次是          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&gt;          &gt;            .</a:t>
            </a:r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、不能与盐酸，稀硫酸反应的金属是                       </a:t>
            </a:r>
            <a:r>
              <a:rPr lang="en-US" altLang="x-none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3</a:t>
            </a: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、镁、锌、铁、铜四种金属的活动性顺序是</a:t>
            </a:r>
            <a:endParaRPr lang="zh-CN" altLang="en-US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              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&gt;                &gt;             &gt;            .</a:t>
            </a:r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4</a:t>
            </a:r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、将镁、锌、铁、铜四种金属分为两类：</a:t>
            </a:r>
            <a:endParaRPr lang="zh-CN" altLang="en-US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 活泼金属 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:                                               .</a:t>
            </a:r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不活泼金属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:                                               .</a:t>
            </a:r>
            <a:endParaRPr lang="en-US" altLang="zh-CN" sz="2800" dirty="0">
              <a:latin typeface="Arial Narrow" panose="020B060602020203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      分类的依据是</a:t>
            </a:r>
            <a:r>
              <a:rPr lang="en-US" altLang="zh-CN" sz="2800" dirty="0">
                <a:latin typeface="Arial Narrow" panose="020B0606020202030204" pitchFamily="34" charset="0"/>
                <a:ea typeface="楷体_GB2312" panose="02010609030101010101" pitchFamily="49" charset="-122"/>
              </a:rPr>
              <a:t>:</a:t>
            </a:r>
            <a:r>
              <a:rPr lang="en-US" altLang="zh-CN" sz="2800" b="0" dirty="0">
                <a:solidFill>
                  <a:srgbClr val="FF33CC"/>
                </a:solidFill>
                <a:latin typeface="Arial Narrow" panose="020B0606020202030204" pitchFamily="34" charset="0"/>
                <a:ea typeface="楷体_GB2312" panose="02010609030101010101" pitchFamily="49" charset="-122"/>
              </a:rPr>
              <a:t>                                              </a:t>
            </a:r>
            <a:r>
              <a:rPr lang="en-US" altLang="zh-CN" b="0" dirty="0">
                <a:solidFill>
                  <a:srgbClr val="FF33CC"/>
                </a:solidFill>
                <a:latin typeface="Arial Narrow" panose="020B0606020202030204" pitchFamily="34" charset="0"/>
                <a:ea typeface="楷体_GB2312" panose="02010609030101010101" pitchFamily="49" charset="-122"/>
              </a:rPr>
              <a:t> .</a:t>
            </a:r>
            <a:endParaRPr lang="en-US" altLang="zh-CN" b="0" dirty="0">
              <a:solidFill>
                <a:srgbClr val="FF33CC"/>
              </a:solidFill>
              <a:latin typeface="Arial Narrow" panose="020B060602020203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02" name="Line 4"/>
          <p:cNvSpPr/>
          <p:nvPr/>
        </p:nvSpPr>
        <p:spPr>
          <a:xfrm>
            <a:off x="6140768" y="1723073"/>
            <a:ext cx="2233612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03" name="Line 5"/>
          <p:cNvSpPr/>
          <p:nvPr/>
        </p:nvSpPr>
        <p:spPr>
          <a:xfrm>
            <a:off x="5429250" y="2428240"/>
            <a:ext cx="2881313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04" name="Line 6"/>
          <p:cNvSpPr/>
          <p:nvPr/>
        </p:nvSpPr>
        <p:spPr>
          <a:xfrm>
            <a:off x="6500813" y="3286125"/>
            <a:ext cx="187325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05" name="Line 10"/>
          <p:cNvSpPr/>
          <p:nvPr/>
        </p:nvSpPr>
        <p:spPr>
          <a:xfrm>
            <a:off x="3357563" y="6000750"/>
            <a:ext cx="3600450" cy="1588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9" name="Text Box 13"/>
          <p:cNvSpPr txBox="1"/>
          <p:nvPr/>
        </p:nvSpPr>
        <p:spPr>
          <a:xfrm>
            <a:off x="7068820" y="1210945"/>
            <a:ext cx="126523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Zn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72" name="Text Box 16"/>
          <p:cNvSpPr txBox="1"/>
          <p:nvPr/>
        </p:nvSpPr>
        <p:spPr>
          <a:xfrm>
            <a:off x="7812723" y="1201420"/>
            <a:ext cx="661987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Fe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73" name="Text Box 17"/>
          <p:cNvSpPr txBox="1"/>
          <p:nvPr/>
        </p:nvSpPr>
        <p:spPr>
          <a:xfrm>
            <a:off x="5358130" y="1857375"/>
            <a:ext cx="10636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Mg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77" name="Text Box 21"/>
          <p:cNvSpPr txBox="1"/>
          <p:nvPr/>
        </p:nvSpPr>
        <p:spPr>
          <a:xfrm>
            <a:off x="6429693" y="1929130"/>
            <a:ext cx="98425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Zn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1" name="Text Box 25"/>
          <p:cNvSpPr txBox="1"/>
          <p:nvPr/>
        </p:nvSpPr>
        <p:spPr>
          <a:xfrm>
            <a:off x="6786563" y="2643188"/>
            <a:ext cx="1408112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</a:t>
            </a:r>
            <a:endParaRPr lang="en-US" altLang="zh-CN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2" name="Text Box 26"/>
          <p:cNvSpPr txBox="1"/>
          <p:nvPr/>
        </p:nvSpPr>
        <p:spPr>
          <a:xfrm>
            <a:off x="6157595" y="1210945"/>
            <a:ext cx="10572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Mg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3" name="Text Box 27"/>
          <p:cNvSpPr txBox="1"/>
          <p:nvPr/>
        </p:nvSpPr>
        <p:spPr>
          <a:xfrm>
            <a:off x="1285875" y="3643313"/>
            <a:ext cx="1214438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Mg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4" name="Text Box 28"/>
          <p:cNvSpPr txBox="1"/>
          <p:nvPr/>
        </p:nvSpPr>
        <p:spPr>
          <a:xfrm>
            <a:off x="2643188" y="3643313"/>
            <a:ext cx="13716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Zn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5" name="Text Box 29"/>
          <p:cNvSpPr txBox="1"/>
          <p:nvPr/>
        </p:nvSpPr>
        <p:spPr>
          <a:xfrm>
            <a:off x="4000500" y="3643313"/>
            <a:ext cx="8604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Fe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6" name="Text Box 30"/>
          <p:cNvSpPr txBox="1"/>
          <p:nvPr/>
        </p:nvSpPr>
        <p:spPr>
          <a:xfrm>
            <a:off x="5143500" y="3643313"/>
            <a:ext cx="9937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7" name="Text Box 31"/>
          <p:cNvSpPr txBox="1"/>
          <p:nvPr/>
        </p:nvSpPr>
        <p:spPr>
          <a:xfrm>
            <a:off x="2928938" y="4500563"/>
            <a:ext cx="12096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Mg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8" name="Text Box 32"/>
          <p:cNvSpPr txBox="1"/>
          <p:nvPr/>
        </p:nvSpPr>
        <p:spPr>
          <a:xfrm>
            <a:off x="3786188" y="4500563"/>
            <a:ext cx="135731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Zn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89" name="Text Box 33"/>
          <p:cNvSpPr txBox="1"/>
          <p:nvPr/>
        </p:nvSpPr>
        <p:spPr>
          <a:xfrm>
            <a:off x="7358380" y="1929130"/>
            <a:ext cx="104775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Fe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90" name="Text Box 34"/>
          <p:cNvSpPr txBox="1"/>
          <p:nvPr/>
        </p:nvSpPr>
        <p:spPr>
          <a:xfrm>
            <a:off x="4429125" y="4500563"/>
            <a:ext cx="149225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Fe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91" name="Text Box 35"/>
          <p:cNvSpPr txBox="1"/>
          <p:nvPr/>
        </p:nvSpPr>
        <p:spPr>
          <a:xfrm>
            <a:off x="3071813" y="4857750"/>
            <a:ext cx="10699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</a:t>
            </a:r>
            <a:endParaRPr lang="en-US" altLang="zh-CN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9492" name="Text Box 36"/>
          <p:cNvSpPr txBox="1"/>
          <p:nvPr/>
        </p:nvSpPr>
        <p:spPr>
          <a:xfrm>
            <a:off x="3616325" y="5373688"/>
            <a:ext cx="32718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是否与酸反应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22" name="AutoShape 37"/>
          <p:cNvSpPr/>
          <p:nvPr/>
        </p:nvSpPr>
        <p:spPr>
          <a:xfrm>
            <a:off x="5827713" y="68580"/>
            <a:ext cx="2808287" cy="1079500"/>
          </a:xfrm>
          <a:prstGeom prst="cloudCallout">
            <a:avLst>
              <a:gd name="adj1" fmla="val -121282"/>
              <a:gd name="adj2" fmla="val 49560"/>
            </a:avLst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 algn="ctr"/>
            <a:r>
              <a:rPr lang="zh-CN" altLang="en-US" sz="3200" dirty="0">
                <a:solidFill>
                  <a:srgbClr val="FF33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讨论得出</a:t>
            </a:r>
            <a:endParaRPr lang="zh-CN" altLang="en-US" sz="32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23" name="Rectangle 38">
            <a:hlinkClick r:id="" action="ppaction://noaction"/>
          </p:cNvPr>
          <p:cNvSpPr/>
          <p:nvPr/>
        </p:nvSpPr>
        <p:spPr>
          <a:xfrm>
            <a:off x="8243888" y="6092825"/>
            <a:ext cx="720725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24" name="Rectangle 44"/>
          <p:cNvSpPr/>
          <p:nvPr/>
        </p:nvSpPr>
        <p:spPr>
          <a:xfrm>
            <a:off x="7956550" y="6021388"/>
            <a:ext cx="936625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 bldLvl="0" animBg="1"/>
      <p:bldP spid="19469" grpId="0"/>
      <p:bldP spid="19472" grpId="0"/>
      <p:bldP spid="19473" grpId="0"/>
      <p:bldP spid="19477" grpId="0"/>
      <p:bldP spid="19481" grpId="0"/>
      <p:bldP spid="19482" grpId="0"/>
      <p:bldP spid="19483" grpId="0"/>
      <p:bldP spid="19484" grpId="0"/>
      <p:bldP spid="19485" grpId="0"/>
      <p:bldP spid="19486" grpId="0"/>
      <p:bldP spid="19487" grpId="0"/>
      <p:bldP spid="19488" grpId="0"/>
      <p:bldP spid="19489" grpId="0"/>
      <p:bldP spid="19490" grpId="0"/>
      <p:bldP spid="19491" grpId="0"/>
      <p:bldP spid="194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Rectangle 2"/>
          <p:cNvSpPr/>
          <p:nvPr/>
        </p:nvSpPr>
        <p:spPr>
          <a:xfrm>
            <a:off x="5580063" y="2997200"/>
            <a:ext cx="863600" cy="1439863"/>
          </a:xfrm>
          <a:prstGeom prst="rect">
            <a:avLst/>
          </a:prstGeom>
          <a:gradFill rotWithShape="1">
            <a:gsLst>
              <a:gs pos="0">
                <a:srgbClr val="C25E61"/>
              </a:gs>
              <a:gs pos="100000">
                <a:srgbClr val="FF7C80">
                  <a:alpha val="54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067175" y="2997200"/>
            <a:ext cx="1152525" cy="1439863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92157"/>
                  <a:invGamma/>
                </a:schemeClr>
              </a:gs>
              <a:gs pos="100000">
                <a:schemeClr val="folHlink">
                  <a:alpha val="42999"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700338" y="2997200"/>
            <a:ext cx="1008063" cy="144145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tint val="41176"/>
                  <a:invGamma/>
                </a:schemeClr>
              </a:gs>
              <a:gs pos="100000">
                <a:schemeClr val="bg2">
                  <a:alpha val="63000"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6628" name="Rectangle 5"/>
          <p:cNvSpPr/>
          <p:nvPr/>
        </p:nvSpPr>
        <p:spPr>
          <a:xfrm>
            <a:off x="1547813" y="2997200"/>
            <a:ext cx="792162" cy="1439863"/>
          </a:xfrm>
          <a:prstGeom prst="rect">
            <a:avLst/>
          </a:prstGeom>
          <a:gradFill rotWithShape="1">
            <a:gsLst>
              <a:gs pos="0">
                <a:srgbClr val="6B8EB2"/>
              </a:gs>
              <a:gs pos="100000">
                <a:srgbClr val="99CCFF">
                  <a:alpha val="53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476375" y="4508500"/>
            <a:ext cx="9779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rPr>
              <a:t>单质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555875" y="4508500"/>
            <a:ext cx="125571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rPr>
              <a:t>化合物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4067175" y="4508500"/>
            <a:ext cx="125571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rPr>
              <a:t>化合物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5580063" y="4508500"/>
            <a:ext cx="11652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rPr>
              <a:t>单质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charset="0"/>
              <a:ea typeface="楷体_GB2312" panose="02010609030101010101" pitchFamily="49" charset="-122"/>
              <a:cs typeface="+mn-cs"/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323850" y="4868863"/>
            <a:ext cx="7920038" cy="1860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小结：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   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7070B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这种由一种单质与一种化合物反应，生成了另一种单质和另一种化合物的反应叫做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置换反应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7070B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。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7070B"/>
              </a:solidFill>
              <a:effectLst/>
              <a:uLnTx/>
              <a:uFillTx/>
              <a:latin typeface="楷体_GB2312" panose="02010609030101010101" pitchFamily="49" charset="-122"/>
              <a:ea typeface="楷体_GB2312" panose="0201060903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26634" name="WordArt 11"/>
          <p:cNvSpPr>
            <a:spLocks noTextEdit="1"/>
          </p:cNvSpPr>
          <p:nvPr/>
        </p:nvSpPr>
        <p:spPr>
          <a:xfrm>
            <a:off x="395288" y="333375"/>
            <a:ext cx="18573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solidFill>
                  <a:srgbClr val="0070C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讨论：</a:t>
            </a:r>
            <a:endParaRPr lang="zh-CN" altLang="en-US" sz="4800" b="1">
              <a:solidFill>
                <a:srgbClr val="0070C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6635" name="Text Box 13"/>
          <p:cNvSpPr txBox="1"/>
          <p:nvPr/>
        </p:nvSpPr>
        <p:spPr>
          <a:xfrm>
            <a:off x="642938" y="1285875"/>
            <a:ext cx="8221662" cy="30813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i="1" dirty="0">
                <a:solidFill>
                  <a:srgbClr val="66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i="1" dirty="0">
                <a:solidFill>
                  <a:srgbClr val="07070B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对于以上的反应，从反应物和生成物的角度</a:t>
            </a:r>
            <a:endParaRPr lang="zh-CN" altLang="en-US" sz="2800" i="1" dirty="0">
              <a:solidFill>
                <a:srgbClr val="07070B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i="1" dirty="0">
                <a:solidFill>
                  <a:srgbClr val="07070B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分析，这些反应有何特点？将这一类反应与化合反</a:t>
            </a:r>
            <a:endParaRPr lang="zh-CN" altLang="en-US" sz="2800" i="1" dirty="0">
              <a:solidFill>
                <a:srgbClr val="07070B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i="1" dirty="0">
                <a:solidFill>
                  <a:srgbClr val="07070B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应、分解反应进行比较。</a:t>
            </a:r>
            <a:endParaRPr lang="zh-CN" altLang="en-US" sz="2800" i="1" dirty="0">
              <a:solidFill>
                <a:srgbClr val="07070B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b="0" dirty="0">
                <a:solidFill>
                  <a:srgbClr val="663300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          </a:t>
            </a:r>
            <a:endParaRPr lang="zh-CN" altLang="en-US" sz="2800" b="0" dirty="0">
              <a:solidFill>
                <a:schemeClr val="accent2"/>
              </a:solidFill>
              <a:latin typeface="Times New Roman" panose="02020603050405020304" charset="0"/>
              <a:ea typeface="华文行楷" panose="02010800040101010101" pitchFamily="2" charset="-122"/>
            </a:endParaRPr>
          </a:p>
          <a:p>
            <a:pPr lvl="0" indent="0"/>
            <a:r>
              <a:rPr lang="zh-CN" altLang="en-US" sz="2800" b="0" dirty="0">
                <a:solidFill>
                  <a:schemeClr val="accent2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          </a:t>
            </a:r>
            <a:r>
              <a:rPr lang="zh-CN" altLang="en-US" sz="2800" b="0" dirty="0">
                <a:solidFill>
                  <a:srgbClr val="FF9900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Mg  +  2HCl  =  MgCl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2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  +  H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华文行楷" panose="02010800040101010101" pitchFamily="2" charset="-122"/>
              </a:rPr>
              <a:t>2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          Zn   +  2HCl  =  ZnCl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  +  H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↑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          Fe    +  2HCl  =  FeCl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   </a:t>
            </a:r>
            <a:r>
              <a:rPr lang="en-US" altLang="zh-CN" sz="12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   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+  H</a:t>
            </a:r>
            <a:r>
              <a:rPr lang="en-US" altLang="zh-CN" sz="14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↑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2268538" y="4522788"/>
            <a:ext cx="33718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charset="0"/>
                <a:ea typeface="楷体_GB2312" panose="02010609030101010101" pitchFamily="49" charset="-122"/>
                <a:cs typeface="+mn-cs"/>
              </a:rPr>
              <a:t>+              =               +</a:t>
            </a:r>
            <a:endParaRPr kumimoji="1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charset="0"/>
              <a:ea typeface="楷体_GB2312" panose="0201060903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  <p:bldP spid="22536" grpId="0"/>
      <p:bldP spid="22537" grpId="0"/>
      <p:bldP spid="22538" grpId="0"/>
      <p:bldP spid="225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49" name="Rectangle 4"/>
          <p:cNvSpPr/>
          <p:nvPr/>
        </p:nvSpPr>
        <p:spPr>
          <a:xfrm>
            <a:off x="1428750" y="1071563"/>
            <a:ext cx="684053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下列反应是否是置换反应？</a:t>
            </a:r>
            <a:r>
              <a:rPr lang="zh-CN" altLang="en-US" b="0" dirty="0">
                <a:latin typeface="Arial" panose="020B0604020202020204" pitchFamily="34" charset="0"/>
                <a:ea typeface="楷体_GB2312" panose="02010609030101010101" pitchFamily="49" charset="-122"/>
              </a:rPr>
              <a:t>  </a:t>
            </a:r>
            <a:endParaRPr lang="zh-CN" altLang="en-US" dirty="0">
              <a:solidFill>
                <a:schemeClr val="tx1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7650" name="WordArt 5"/>
          <p:cNvSpPr>
            <a:spLocks noTextEdit="1"/>
          </p:cNvSpPr>
          <p:nvPr/>
        </p:nvSpPr>
        <p:spPr>
          <a:xfrm>
            <a:off x="395288" y="333375"/>
            <a:ext cx="18573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solidFill>
                  <a:srgbClr val="FF66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判断</a:t>
            </a:r>
            <a:endParaRPr lang="zh-CN" altLang="en-US" sz="4800" b="1">
              <a:solidFill>
                <a:srgbClr val="FF66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7651" name="Rectangle 6"/>
          <p:cNvSpPr/>
          <p:nvPr/>
        </p:nvSpPr>
        <p:spPr>
          <a:xfrm>
            <a:off x="1331913" y="1916113"/>
            <a:ext cx="54086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+ CuO  =  Cu + 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</a:t>
            </a:r>
            <a:endParaRPr lang="en-US" altLang="zh-CN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3015" name="Rectangle 7"/>
          <p:cNvSpPr/>
          <p:nvPr/>
        </p:nvSpPr>
        <p:spPr>
          <a:xfrm>
            <a:off x="1331913" y="2924175"/>
            <a:ext cx="64341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 + 2CuO  =  2Cu + CO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</a:t>
            </a:r>
            <a:r>
              <a:rPr lang="en-US" altLang="zh-CN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↑</a:t>
            </a:r>
            <a:endParaRPr lang="en-US" altLang="zh-CN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3016" name="Rectangle 8"/>
          <p:cNvSpPr/>
          <p:nvPr/>
        </p:nvSpPr>
        <p:spPr>
          <a:xfrm>
            <a:off x="1331913" y="3878263"/>
            <a:ext cx="56134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CO + CuO  =  Cu + CO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endParaRPr lang="en-US" altLang="zh-CN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3017" name="Rectangle 9"/>
          <p:cNvSpPr/>
          <p:nvPr/>
        </p:nvSpPr>
        <p:spPr>
          <a:xfrm>
            <a:off x="1331913" y="4814888"/>
            <a:ext cx="73739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5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OH + 3O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 =  2CO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 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+ 3H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</a:t>
            </a:r>
            <a:endParaRPr lang="en-US" altLang="zh-CN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3020" name="Rectangle 12"/>
          <p:cNvSpPr/>
          <p:nvPr/>
        </p:nvSpPr>
        <p:spPr>
          <a:xfrm>
            <a:off x="1408113" y="5680075"/>
            <a:ext cx="52387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→ 2H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</a:t>
            </a:r>
            <a:r>
              <a:rPr lang="zh-CN" altLang="en-US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＋</a:t>
            </a:r>
            <a:r>
              <a:rPr lang="en-US" altLang="zh-CN" b="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O</a:t>
            </a:r>
            <a:r>
              <a:rPr lang="en-US" altLang="zh-CN" b="0" baseline="-250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↑</a:t>
            </a:r>
            <a:endParaRPr lang="en-US" altLang="zh-CN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  <p:bldP spid="43016" grpId="0"/>
      <p:bldP spid="43017" grpId="0"/>
      <p:bldP spid="430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3" name="Text Box 2"/>
          <p:cNvSpPr txBox="1"/>
          <p:nvPr/>
        </p:nvSpPr>
        <p:spPr>
          <a:xfrm>
            <a:off x="611188" y="908050"/>
            <a:ext cx="7921625" cy="519113"/>
          </a:xfrm>
          <a:prstGeom prst="rect">
            <a:avLst/>
          </a:prstGeom>
          <a:solidFill>
            <a:srgbClr val="FB9FDF"/>
          </a:solidFill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1. 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请归纳出金属的化学性质</a:t>
            </a:r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</a:t>
            </a:r>
            <a:endParaRPr lang="zh-CN" altLang="en-US" sz="2800" dirty="0">
              <a:solidFill>
                <a:schemeClr val="tx1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4" name="Text Box 3"/>
          <p:cNvSpPr txBox="1"/>
          <p:nvPr/>
        </p:nvSpPr>
        <p:spPr>
          <a:xfrm>
            <a:off x="250825" y="115888"/>
            <a:ext cx="1800225" cy="67945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 algn="ctr"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小   结</a:t>
            </a:r>
            <a:endParaRPr lang="zh-CN" altLang="en-US" sz="3600" dirty="0">
              <a:solidFill>
                <a:schemeClr val="tx1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5" name="Rectangle 5"/>
          <p:cNvSpPr/>
          <p:nvPr/>
        </p:nvSpPr>
        <p:spPr>
          <a:xfrm>
            <a:off x="611188" y="1427163"/>
            <a:ext cx="7921625" cy="863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B6D0F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6" name="Rectangle 6"/>
          <p:cNvSpPr/>
          <p:nvPr/>
        </p:nvSpPr>
        <p:spPr>
          <a:xfrm>
            <a:off x="611188" y="2290763"/>
            <a:ext cx="7921625" cy="792162"/>
          </a:xfrm>
          <a:prstGeom prst="rect">
            <a:avLst/>
          </a:prstGeom>
          <a:solidFill>
            <a:srgbClr val="9CD2D6"/>
          </a:solidFill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584" name="Text Box 8"/>
          <p:cNvSpPr txBox="1"/>
          <p:nvPr/>
        </p:nvSpPr>
        <p:spPr>
          <a:xfrm>
            <a:off x="684213" y="1643063"/>
            <a:ext cx="82089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）大多数金属在一定条件下可以和氧气反应；</a:t>
            </a:r>
            <a:endParaRPr lang="zh-CN" altLang="en-US" sz="28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585" name="Text Box 9"/>
          <p:cNvSpPr txBox="1"/>
          <p:nvPr/>
        </p:nvSpPr>
        <p:spPr>
          <a:xfrm>
            <a:off x="827088" y="2506663"/>
            <a:ext cx="7416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）活泼金属可以和酸反应生成氢气；</a:t>
            </a:r>
            <a:endParaRPr lang="zh-CN" altLang="en-US" sz="28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9" name="Text Box 18"/>
          <p:cNvSpPr txBox="1"/>
          <p:nvPr/>
        </p:nvSpPr>
        <p:spPr>
          <a:xfrm>
            <a:off x="611188" y="3500438"/>
            <a:ext cx="7921625" cy="519112"/>
          </a:xfrm>
          <a:prstGeom prst="rect">
            <a:avLst/>
          </a:prstGeom>
          <a:solidFill>
            <a:srgbClr val="FB9FDF"/>
          </a:solidFill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2. </a:t>
            </a:r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判断常见金属活泼性的方法</a:t>
            </a:r>
            <a:endParaRPr lang="zh-CN" altLang="en-US" sz="2800" dirty="0">
              <a:solidFill>
                <a:schemeClr val="tx1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80" name="Rectangle 19"/>
          <p:cNvSpPr/>
          <p:nvPr/>
        </p:nvSpPr>
        <p:spPr>
          <a:xfrm>
            <a:off x="611188" y="4005263"/>
            <a:ext cx="7921625" cy="863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B6D0F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81" name="Rectangle 20"/>
          <p:cNvSpPr/>
          <p:nvPr/>
        </p:nvSpPr>
        <p:spPr>
          <a:xfrm>
            <a:off x="611188" y="4868863"/>
            <a:ext cx="7921625" cy="792162"/>
          </a:xfrm>
          <a:prstGeom prst="rect">
            <a:avLst/>
          </a:prstGeom>
          <a:solidFill>
            <a:srgbClr val="9CD2D6"/>
          </a:solidFill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593" name="Rectangle 17"/>
          <p:cNvSpPr/>
          <p:nvPr/>
        </p:nvSpPr>
        <p:spPr>
          <a:xfrm>
            <a:off x="755650" y="4148138"/>
            <a:ext cx="7162800" cy="600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spcBef>
                <a:spcPct val="20000"/>
              </a:spcBef>
              <a:buSzPct val="90000"/>
            </a:pP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）金属与氧气反应的难易程度</a:t>
            </a:r>
            <a:endParaRPr lang="zh-CN" altLang="en-US" sz="28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591" name="Rectangle 15"/>
          <p:cNvSpPr/>
          <p:nvPr/>
        </p:nvSpPr>
        <p:spPr>
          <a:xfrm>
            <a:off x="755650" y="4989513"/>
            <a:ext cx="7162800" cy="600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spcBef>
                <a:spcPct val="20000"/>
              </a:spcBef>
              <a:buSzPct val="90000"/>
            </a:pP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2800" dirty="0">
                <a:solidFill>
                  <a:srgbClr val="07070B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）金属与酸反应的剧烈程度</a:t>
            </a:r>
            <a:endParaRPr lang="zh-CN" altLang="en-US" sz="2800" dirty="0">
              <a:solidFill>
                <a:srgbClr val="07070B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4584" grpId="0"/>
      <p:bldP spid="24585" grpId="0"/>
      <p:bldP spid="28680" grpId="0"/>
      <p:bldP spid="28681" grpId="0"/>
      <p:bldP spid="24593" grpId="0"/>
      <p:bldP spid="245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7" name="WordArt 4"/>
          <p:cNvSpPr>
            <a:spLocks noTextEdit="1"/>
          </p:cNvSpPr>
          <p:nvPr/>
        </p:nvSpPr>
        <p:spPr>
          <a:xfrm>
            <a:off x="179388" y="188913"/>
            <a:ext cx="30956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来找茬</a:t>
            </a:r>
            <a:endParaRPr lang="zh-CN" altLang="en-US" sz="48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9698" name="Text Box 5"/>
          <p:cNvSpPr txBox="1"/>
          <p:nvPr/>
        </p:nvSpPr>
        <p:spPr>
          <a:xfrm>
            <a:off x="468313" y="1514475"/>
            <a:ext cx="55626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、判断下列反应的正误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grpSp>
        <p:nvGrpSpPr>
          <p:cNvPr id="29699" name="Group 9"/>
          <p:cNvGrpSpPr/>
          <p:nvPr/>
        </p:nvGrpSpPr>
        <p:grpSpPr>
          <a:xfrm>
            <a:off x="1166813" y="2420938"/>
            <a:ext cx="5187950" cy="809625"/>
            <a:chOff x="735" y="1525"/>
            <a:chExt cx="3268" cy="510"/>
          </a:xfrm>
        </p:grpSpPr>
        <p:sp>
          <p:nvSpPr>
            <p:cNvPr id="29700" name="Text Box 6"/>
            <p:cNvSpPr txBox="1"/>
            <p:nvPr/>
          </p:nvSpPr>
          <p:spPr>
            <a:xfrm>
              <a:off x="735" y="1593"/>
              <a:ext cx="326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en-US" altLang="zh-CN" dirty="0">
                  <a:latin typeface="Arial" panose="020B0604020202020204" pitchFamily="34" charset="0"/>
                  <a:ea typeface="楷体_GB2312" panose="02010609030101010101" pitchFamily="49" charset="-122"/>
                </a:rPr>
                <a:t>4Fe + 3O</a:t>
              </a:r>
              <a:r>
                <a:rPr lang="en-US" altLang="zh-CN" baseline="-25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dirty="0">
                  <a:latin typeface="Arial" panose="020B0604020202020204" pitchFamily="34" charset="0"/>
                  <a:ea typeface="楷体_GB2312" panose="02010609030101010101" pitchFamily="49" charset="-122"/>
                </a:rPr>
                <a:t> </a:t>
              </a:r>
              <a:r>
                <a:rPr lang="en-US" altLang="zh-CN" dirty="0">
                  <a:latin typeface="GulimChe" panose="020B0609000101010101" pitchFamily="49" charset="-127"/>
                  <a:ea typeface="GulimChe" panose="020B0609000101010101" pitchFamily="49" charset="-127"/>
                </a:rPr>
                <a:t>===</a:t>
              </a:r>
              <a:r>
                <a:rPr lang="en-US" altLang="zh-CN" dirty="0">
                  <a:latin typeface="Arial" panose="020B0604020202020204" pitchFamily="34" charset="0"/>
                  <a:ea typeface="楷体_GB2312" panose="02010609030101010101" pitchFamily="49" charset="-122"/>
                </a:rPr>
                <a:t> 2Fe</a:t>
              </a:r>
              <a:r>
                <a:rPr lang="en-US" altLang="zh-CN" baseline="-25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2</a:t>
              </a:r>
              <a:r>
                <a:rPr lang="en-US" altLang="zh-CN" dirty="0">
                  <a:latin typeface="Arial" panose="020B0604020202020204" pitchFamily="34" charset="0"/>
                  <a:ea typeface="楷体_GB2312" panose="02010609030101010101" pitchFamily="49" charset="-122"/>
                </a:rPr>
                <a:t>O</a:t>
              </a:r>
              <a:r>
                <a:rPr lang="en-US" altLang="zh-CN" baseline="-25000" dirty="0">
                  <a:latin typeface="Arial" panose="020B0604020202020204" pitchFamily="34" charset="0"/>
                  <a:ea typeface="楷体_GB2312" panose="02010609030101010101" pitchFamily="49" charset="-122"/>
                </a:rPr>
                <a:t>3</a:t>
              </a:r>
              <a:endParaRPr lang="en-US" altLang="zh-CN" baseline="-2500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sp>
          <p:nvSpPr>
            <p:cNvPr id="29701" name="Text Box 7"/>
            <p:cNvSpPr txBox="1"/>
            <p:nvPr/>
          </p:nvSpPr>
          <p:spPr>
            <a:xfrm>
              <a:off x="2333" y="1525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dirty="0">
                  <a:latin typeface="Arial" panose="020B0604020202020204" pitchFamily="34" charset="0"/>
                  <a:ea typeface="楷体_GB2312" panose="02010609030101010101" pitchFamily="49" charset="-122"/>
                </a:rPr>
                <a:t>点燃</a:t>
              </a:r>
              <a:endParaRPr lang="zh-CN" altLang="en-US" sz="2400" dirty="0"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</p:grpSp>
      <p:sp>
        <p:nvSpPr>
          <p:cNvPr id="44042" name="Text Box 10"/>
          <p:cNvSpPr txBox="1"/>
          <p:nvPr/>
        </p:nvSpPr>
        <p:spPr>
          <a:xfrm>
            <a:off x="1187450" y="3429000"/>
            <a:ext cx="68754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2Fe + 6HCl = 2FeCl</a:t>
            </a:r>
            <a:r>
              <a:rPr lang="en-US" altLang="zh-CN" baseline="-25000" dirty="0"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 + 3H</a:t>
            </a:r>
            <a:r>
              <a:rPr lang="en-US" altLang="zh-CN" baseline="-25000" dirty="0"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latin typeface="Arial" panose="020B0604020202020204" pitchFamily="34" charset="0"/>
                <a:ea typeface="楷体_GB2312" panose="02010609030101010101" pitchFamily="49" charset="-122"/>
              </a:rPr>
              <a:t>↑</a:t>
            </a:r>
            <a:endParaRPr lang="en-US" altLang="zh-CN" b="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4043" name="Text Box 11"/>
          <p:cNvSpPr txBox="1"/>
          <p:nvPr/>
        </p:nvSpPr>
        <p:spPr>
          <a:xfrm>
            <a:off x="1116013" y="4437063"/>
            <a:ext cx="6196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Cu + 2HCl = CuCl</a:t>
            </a:r>
            <a:r>
              <a:rPr lang="en-US" altLang="zh-CN" baseline="-25000" dirty="0"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 + H</a:t>
            </a:r>
            <a:r>
              <a:rPr lang="en-US" altLang="zh-CN" baseline="-25000" dirty="0"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en-US" altLang="zh-CN" b="0" dirty="0">
                <a:latin typeface="Arial" panose="020B0604020202020204" pitchFamily="34" charset="0"/>
                <a:ea typeface="楷体_GB2312" panose="02010609030101010101" pitchFamily="49" charset="-122"/>
              </a:rPr>
              <a:t>↑</a:t>
            </a:r>
            <a:endParaRPr lang="en-US" altLang="zh-CN" b="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/>
      <p:bldP spid="440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WordArt 2"/>
          <p:cNvSpPr>
            <a:spLocks noTextEdit="1"/>
          </p:cNvSpPr>
          <p:nvPr/>
        </p:nvSpPr>
        <p:spPr>
          <a:xfrm>
            <a:off x="250825" y="476250"/>
            <a:ext cx="30956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来找茬</a:t>
            </a:r>
            <a:endParaRPr lang="zh-CN" altLang="en-US" sz="48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22" name="Text Box 3"/>
          <p:cNvSpPr txBox="1"/>
          <p:nvPr/>
        </p:nvSpPr>
        <p:spPr>
          <a:xfrm>
            <a:off x="468313" y="1514475"/>
            <a:ext cx="86201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、判断下列说法的正误，并举例说明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0723" name="Text Box 7"/>
          <p:cNvSpPr txBox="1"/>
          <p:nvPr/>
        </p:nvSpPr>
        <p:spPr>
          <a:xfrm>
            <a:off x="971550" y="2420938"/>
            <a:ext cx="7885113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）只要有单质和化合物参加的反应一定是置换反应        （     ）</a:t>
            </a:r>
            <a:endParaRPr lang="zh-CN" altLang="en-US" b="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5065" name="Text Box 9"/>
          <p:cNvSpPr txBox="1"/>
          <p:nvPr/>
        </p:nvSpPr>
        <p:spPr>
          <a:xfrm>
            <a:off x="971550" y="3748088"/>
            <a:ext cx="7885113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）只要有单质和化合物生成的反应一定是置换反应        （     ）</a:t>
            </a:r>
            <a:endParaRPr lang="zh-CN" altLang="en-US" b="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5066" name="Text Box 10"/>
          <p:cNvSpPr txBox="1"/>
          <p:nvPr/>
        </p:nvSpPr>
        <p:spPr>
          <a:xfrm>
            <a:off x="971550" y="5116513"/>
            <a:ext cx="7885113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）还原氧化铜的反应一定是置换反应                              （     ）</a:t>
            </a:r>
            <a:endParaRPr lang="zh-CN" altLang="en-US" b="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5067" name="Text Box 11"/>
          <p:cNvSpPr txBox="1"/>
          <p:nvPr/>
        </p:nvSpPr>
        <p:spPr>
          <a:xfrm>
            <a:off x="7262813" y="3019425"/>
            <a:ext cx="6937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solidFill>
                  <a:srgbClr val="F7657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╳</a:t>
            </a:r>
            <a:endParaRPr lang="en-US" altLang="zh-CN" dirty="0">
              <a:solidFill>
                <a:srgbClr val="F7657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68" name="Text Box 12"/>
          <p:cNvSpPr txBox="1"/>
          <p:nvPr/>
        </p:nvSpPr>
        <p:spPr>
          <a:xfrm>
            <a:off x="7308850" y="4365625"/>
            <a:ext cx="6937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solidFill>
                  <a:srgbClr val="F7657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╳</a:t>
            </a:r>
            <a:endParaRPr lang="en-US" altLang="zh-CN" dirty="0">
              <a:solidFill>
                <a:srgbClr val="F7657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69" name="Text Box 13"/>
          <p:cNvSpPr txBox="1"/>
          <p:nvPr/>
        </p:nvSpPr>
        <p:spPr>
          <a:xfrm>
            <a:off x="7235825" y="5661025"/>
            <a:ext cx="6937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solidFill>
                  <a:srgbClr val="F7657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╳</a:t>
            </a:r>
            <a:endParaRPr lang="en-US" altLang="zh-CN" dirty="0">
              <a:solidFill>
                <a:srgbClr val="F7657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  <p:bldP spid="45066" grpId="0"/>
      <p:bldP spid="45067" grpId="0"/>
      <p:bldP spid="45068" grpId="0"/>
      <p:bldP spid="4506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5" name="WordArt 4"/>
          <p:cNvSpPr>
            <a:spLocks noTextEdit="1"/>
          </p:cNvSpPr>
          <p:nvPr/>
        </p:nvSpPr>
        <p:spPr>
          <a:xfrm>
            <a:off x="107950" y="333375"/>
            <a:ext cx="30956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选一选</a:t>
            </a:r>
            <a:endParaRPr lang="zh-CN" altLang="en-US" sz="48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1746" name="Text Box 5"/>
          <p:cNvSpPr txBox="1"/>
          <p:nvPr/>
        </p:nvSpPr>
        <p:spPr>
          <a:xfrm>
            <a:off x="539750" y="1557338"/>
            <a:ext cx="8459788" cy="33877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       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有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X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Y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Z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三种金属，如果把这三种金属均投入到稀硫酸中，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X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Y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表面均无明显现象，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Z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表面有大量气泡产生。若将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X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Y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这两种金属放在氧气中加热，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X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表面无明显现象，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Y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表面发黑。则这三种金属活动性顺序为              （   ）</a:t>
            </a:r>
            <a:endParaRPr lang="zh-CN" altLang="en-US" sz="36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1747" name="Text Box 6"/>
          <p:cNvSpPr txBox="1"/>
          <p:nvPr/>
        </p:nvSpPr>
        <p:spPr>
          <a:xfrm>
            <a:off x="1187450" y="4941888"/>
            <a:ext cx="5761038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A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X&gt;Y&gt;Z     B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Z&gt;Y&gt;X</a:t>
            </a:r>
            <a:endParaRPr lang="en-US" altLang="zh-CN" sz="3600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C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Y&gt;X&gt;Z     D</a:t>
            </a:r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楷体_GB2312" panose="02010609030101010101" pitchFamily="49" charset="-122"/>
              </a:rPr>
              <a:t>Z&gt;X&gt;Y</a:t>
            </a:r>
            <a:endParaRPr lang="en-US" altLang="zh-CN" sz="36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47111" name="Text Box 7"/>
          <p:cNvSpPr txBox="1"/>
          <p:nvPr/>
        </p:nvSpPr>
        <p:spPr>
          <a:xfrm>
            <a:off x="5534025" y="4240213"/>
            <a:ext cx="5508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solidFill>
                  <a:srgbClr val="F76573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B</a:t>
            </a:r>
            <a:endParaRPr lang="en-US" altLang="zh-CN" dirty="0">
              <a:solidFill>
                <a:srgbClr val="F76573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69" name="WordArt 8"/>
          <p:cNvSpPr>
            <a:spLocks noTextEdit="1"/>
          </p:cNvSpPr>
          <p:nvPr/>
        </p:nvSpPr>
        <p:spPr>
          <a:xfrm>
            <a:off x="468313" y="476250"/>
            <a:ext cx="18573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再想想</a:t>
            </a:r>
            <a:endParaRPr lang="zh-CN" altLang="en-US" sz="48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2770" name="Rectangle 1032"/>
          <p:cNvSpPr/>
          <p:nvPr/>
        </p:nvSpPr>
        <p:spPr>
          <a:xfrm>
            <a:off x="1331913" y="2149475"/>
            <a:ext cx="6911975" cy="1311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indent="304800"/>
            <a:r>
              <a:rPr lang="zh-CN" altLang="en-US" dirty="0">
                <a:latin typeface="Arial" panose="020B0604020202020204" pitchFamily="34" charset="0"/>
                <a:ea typeface="楷体_GB2312" panose="02010609030101010101" pitchFamily="49" charset="-122"/>
              </a:rPr>
              <a:t>能不能设计一个鉴定“真黄金”与“假黄金”的方法？</a:t>
            </a: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 spd="med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WordArt 3"/>
          <p:cNvSpPr/>
          <p:nvPr/>
        </p:nvSpPr>
        <p:spPr>
          <a:xfrm>
            <a:off x="971550" y="765175"/>
            <a:ext cx="2286000" cy="520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探究活动二</a:t>
            </a:r>
            <a:endParaRPr lang="zh-CN" altLang="en-US" sz="3600" b="1">
              <a:ln w="9525" cap="flat" cmpd="sng">
                <a:solidFill>
                  <a:srgbClr val="FF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4" name="Text Box 4"/>
          <p:cNvSpPr txBox="1"/>
          <p:nvPr/>
        </p:nvSpPr>
        <p:spPr>
          <a:xfrm>
            <a:off x="1714500" y="1428750"/>
            <a:ext cx="6194425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金属与某些化合物溶液的反应</a:t>
            </a:r>
            <a:endParaRPr lang="zh-CN" altLang="en-US" sz="36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3795" name="Text Box 5"/>
          <p:cNvSpPr txBox="1"/>
          <p:nvPr/>
        </p:nvSpPr>
        <p:spPr>
          <a:xfrm>
            <a:off x="857250" y="2286000"/>
            <a:ext cx="7572375" cy="3630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实验步骤：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b="0" dirty="0">
                <a:latin typeface="Arial" panose="020B0604020202020204" pitchFamily="34" charset="0"/>
                <a:ea typeface="楷体_GB2312" panose="02010609030101010101" pitchFamily="49" charset="-122"/>
              </a:rPr>
              <a:t>    </a:t>
            </a:r>
            <a:r>
              <a: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rPr>
              <a:t>1.把一根用砂纸打磨过的铝丝浸入硫酸铜溶液中，一会取出，观察。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rPr>
              <a:t>    2.把一洁净铜丝浸入硝酸银溶液中，一会取出，观察。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rPr>
              <a:t>    3.把另一根洁净铜丝浸入硫酸铝溶液中，一会取出，观察。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r>
              <a: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rPr>
              <a:t>    实验现象填于下面表格中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4817" name="Picture 2" descr="pic_21761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39750" y="908050"/>
            <a:ext cx="3311525" cy="5341938"/>
          </a:xfrm>
        </p:spPr>
      </p:pic>
      <p:pic>
        <p:nvPicPr>
          <p:cNvPr id="34818" name="Picture 3" descr="pic_2176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32363" y="836613"/>
            <a:ext cx="3384550" cy="5459412"/>
          </a:xfrm>
        </p:spPr>
      </p:pic>
      <p:sp>
        <p:nvSpPr>
          <p:cNvPr id="34819" name="Text Box 4"/>
          <p:cNvSpPr txBox="1"/>
          <p:nvPr/>
        </p:nvSpPr>
        <p:spPr>
          <a:xfrm>
            <a:off x="468313" y="260350"/>
            <a:ext cx="8424862" cy="523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铝丝浸入硫酸铜溶液中</a:t>
            </a:r>
            <a:r>
              <a:rPr lang="en-US" altLang="x-none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铜丝浸入硝酸银溶液中</a:t>
            </a:r>
            <a:r>
              <a:rPr lang="zh-CN" altLang="en-US" sz="28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4638" name="Group 62"/>
          <p:cNvGraphicFramePr>
            <a:graphicFrameLocks noGrp="1"/>
          </p:cNvGraphicFramePr>
          <p:nvPr>
            <p:ph type="tbl" idx="1"/>
          </p:nvPr>
        </p:nvGraphicFramePr>
        <p:xfrm>
          <a:off x="250825" y="836613"/>
          <a:ext cx="8567738" cy="5676900"/>
        </p:xfrm>
        <a:graphic>
          <a:graphicData uri="http://schemas.openxmlformats.org/drawingml/2006/table">
            <a:tbl>
              <a:tblPr/>
              <a:tblGrid>
                <a:gridCol w="1658875"/>
                <a:gridCol w="2536730"/>
                <a:gridCol w="4372133"/>
              </a:tblGrid>
              <a:tr h="10302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实验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charset="0"/>
                          <a:ea typeface="宋体" panose="02010600030101010101" pitchFamily="2" charset="-122"/>
                        </a:rPr>
                        <a:t>反 应 现 象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化 学 方 程 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anose="02010609030101010101" pitchFamily="49" charset="-122"/>
                        <a:ea typeface="楷体_GB2312" panose="02010609030101010101" pitchFamily="49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铝丝浸入硫酸铜溶液中 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r>
                        <a:rPr kumimoji="0" lang="en-US" altLang="zh-CN" sz="2400" b="1" i="0" u="none" strike="noStrike" cap="none" normalizeH="0" baseline="-2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400" b="1" i="0" u="none" strike="noStrike" cap="none" normalizeH="0" baseline="-2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41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铜丝浸入硝酸银溶液中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r>
                        <a:rPr kumimoji="0" lang="en-US" altLang="zh-CN" sz="2400" b="1" i="0" u="none" strike="noStrike" cap="none" normalizeH="0" baseline="-2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2400" b="1" i="0" u="none" strike="noStrike" cap="none" normalizeH="0" baseline="-2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12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铜丝浸入硫酸铝溶液中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r>
                        <a:rPr kumimoji="0" lang="en-US" altLang="zh-CN" sz="2400" b="1" i="0" u="none" strike="noStrike" cap="none" normalizeH="0" baseline="-2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2400" b="1" i="0" u="none" strike="noStrike" cap="none" normalizeH="0" baseline="-2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-2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anose="02020603050405020304" charset="0"/>
                        <a:ea typeface="楷体_GB2312" panose="02010609030101010101" pitchFamily="49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19" marB="4571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63" name="Text Box 46"/>
          <p:cNvSpPr txBox="1"/>
          <p:nvPr/>
        </p:nvSpPr>
        <p:spPr>
          <a:xfrm>
            <a:off x="2773363" y="260350"/>
            <a:ext cx="41751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dirty="0">
                <a:latin typeface="Arial" panose="020B0604020202020204" pitchFamily="34" charset="0"/>
                <a:ea typeface="楷体_GB2312" panose="02010609030101010101" pitchFamily="49" charset="-122"/>
              </a:rPr>
              <a:t>金属与金属化合物溶液</a:t>
            </a:r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624" name="Line 48"/>
          <p:cNvSpPr/>
          <p:nvPr/>
        </p:nvSpPr>
        <p:spPr>
          <a:xfrm>
            <a:off x="4427538" y="5013325"/>
            <a:ext cx="4392612" cy="1439863"/>
          </a:xfrm>
          <a:prstGeom prst="line">
            <a:avLst/>
          </a:prstGeom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626" name="Text Box 50"/>
          <p:cNvSpPr txBox="1"/>
          <p:nvPr/>
        </p:nvSpPr>
        <p:spPr>
          <a:xfrm>
            <a:off x="2000250" y="2071688"/>
            <a:ext cx="2328863" cy="19637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铝丝上有红色物质生成，溶液颜色逐渐变淡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80000"/>
              </a:lnSpc>
            </a:pP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627" name="Text Box 51"/>
          <p:cNvSpPr txBox="1"/>
          <p:nvPr/>
        </p:nvSpPr>
        <p:spPr>
          <a:xfrm>
            <a:off x="2051050" y="3644900"/>
            <a:ext cx="2351088" cy="1987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铜丝上有银白色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物质生成，溶液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由无色逐渐变为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淡蓝色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lnSpc>
                <a:spcPct val="80000"/>
              </a:lnSpc>
            </a:pPr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629" name="Text Box 53"/>
          <p:cNvSpPr txBox="1"/>
          <p:nvPr/>
        </p:nvSpPr>
        <p:spPr>
          <a:xfrm>
            <a:off x="1908175" y="5445125"/>
            <a:ext cx="23495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没有明显变化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630" name="Text Box 54"/>
          <p:cNvSpPr txBox="1"/>
          <p:nvPr/>
        </p:nvSpPr>
        <p:spPr>
          <a:xfrm>
            <a:off x="4572000" y="3929063"/>
            <a:ext cx="5500688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Cu+</a:t>
            </a:r>
            <a:r>
              <a:rPr lang="en-US" altLang="zh-CN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2Ag</a:t>
            </a:r>
            <a:r>
              <a:rPr lang="zh-CN" altLang="en-US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NO</a:t>
            </a:r>
            <a:r>
              <a:rPr lang="zh-CN" altLang="en-US" sz="2400" b="0" baseline="-2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r>
              <a:rPr lang="en-US" altLang="zh-CN" sz="2400" b="0" baseline="-2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</a:t>
            </a:r>
            <a:r>
              <a:rPr lang="zh-CN" altLang="en-US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= </a:t>
            </a:r>
            <a:r>
              <a:rPr lang="en-US" altLang="zh-CN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2A</a:t>
            </a:r>
            <a:r>
              <a:rPr lang="zh-CN" altLang="en-US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g+</a:t>
            </a:r>
            <a:r>
              <a:rPr lang="en-US" altLang="zh-CN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Cu(</a:t>
            </a:r>
            <a:r>
              <a:rPr lang="zh-CN" altLang="en-US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NO</a:t>
            </a:r>
            <a:r>
              <a:rPr lang="zh-CN" altLang="en-US" sz="2400" b="0" baseline="-25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r>
              <a:rPr lang="en-US" altLang="zh-CN" sz="24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)</a:t>
            </a:r>
            <a:r>
              <a:rPr lang="zh-CN" altLang="en-US" sz="2400" b="0" baseline="-25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endParaRPr lang="zh-CN" altLang="en-US" sz="2400" b="0" baseline="-250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4632" name="Text Box 56"/>
          <p:cNvSpPr txBox="1"/>
          <p:nvPr/>
        </p:nvSpPr>
        <p:spPr>
          <a:xfrm>
            <a:off x="4572000" y="2571750"/>
            <a:ext cx="4284663" cy="933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spcBef>
                <a:spcPct val="20000"/>
              </a:spcBef>
            </a:pPr>
            <a:r>
              <a:rPr lang="zh-CN" altLang="en-US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2Al+3Cu</a:t>
            </a:r>
            <a:r>
              <a:rPr lang="en-US" altLang="zh-CN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Cl</a:t>
            </a:r>
            <a:r>
              <a:rPr lang="en-US" altLang="zh-CN" sz="2800" b="0" baseline="-2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 </a:t>
            </a:r>
            <a:r>
              <a:rPr lang="zh-CN" altLang="en-US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= 3Cu+</a:t>
            </a:r>
            <a:r>
              <a:rPr lang="en-US" altLang="zh-CN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Al</a:t>
            </a:r>
            <a:r>
              <a:rPr lang="en-US" altLang="zh-CN" sz="2800" b="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Cl</a:t>
            </a:r>
            <a:r>
              <a:rPr lang="en-US" altLang="zh-CN" sz="2800" b="0" baseline="-20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3</a:t>
            </a:r>
            <a:endParaRPr lang="zh-CN" altLang="en-US" sz="2800" b="0" baseline="-20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/>
            <a:endParaRPr lang="zh-CN" altLang="en-US" b="0" baseline="-250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26" grpId="0"/>
      <p:bldP spid="24627" grpId="0"/>
      <p:bldP spid="24629" grpId="0"/>
      <p:bldP spid="24630" grpId="0"/>
      <p:bldP spid="246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1285875" y="3000375"/>
            <a:ext cx="698500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dirty="0">
                <a:latin typeface="Arial" panose="020B0604020202020204" pitchFamily="34" charset="0"/>
                <a:ea typeface="Adobe 楷体 Std R" pitchFamily="18" charset="-122"/>
              </a:rPr>
              <a:t>铝、铜、银三种金属的活动性顺序是</a:t>
            </a:r>
            <a:r>
              <a:rPr lang="zh-CN" altLang="en-US" sz="2800" b="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2800" b="0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</a:t>
            </a:r>
            <a:endParaRPr lang="zh-CN" altLang="en-US" sz="2800" b="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28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6866" name="AutoShape 5"/>
          <p:cNvSpPr/>
          <p:nvPr/>
        </p:nvSpPr>
        <p:spPr>
          <a:xfrm>
            <a:off x="5003800" y="765175"/>
            <a:ext cx="3744913" cy="1152525"/>
          </a:xfrm>
          <a:prstGeom prst="cloudCallout">
            <a:avLst>
              <a:gd name="adj1" fmla="val -120625"/>
              <a:gd name="adj2" fmla="val 122588"/>
            </a:avLst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 algn="ctr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6867" name="AutoShape 6"/>
          <p:cNvSpPr/>
          <p:nvPr/>
        </p:nvSpPr>
        <p:spPr>
          <a:xfrm>
            <a:off x="5327650" y="692150"/>
            <a:ext cx="3816350" cy="1152525"/>
          </a:xfrm>
          <a:prstGeom prst="cloudCallout">
            <a:avLst>
              <a:gd name="adj1" fmla="val -22088"/>
              <a:gd name="adj2" fmla="val 111847"/>
            </a:avLst>
          </a:prstGeom>
          <a:noFill/>
          <a:ln w="9525">
            <a:noFill/>
          </a:ln>
        </p:spPr>
        <p:txBody>
          <a:bodyPr anchor="t"/>
          <a:p>
            <a:pPr lvl="0" indent="0" algn="ctr"/>
            <a:r>
              <a:rPr lang="zh-CN" altLang="en-US" sz="4400" dirty="0">
                <a:solidFill>
                  <a:srgbClr val="FF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讨论得出</a:t>
            </a:r>
            <a:endParaRPr lang="zh-CN" altLang="en-US" sz="4400" dirty="0">
              <a:solidFill>
                <a:srgbClr val="FF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608" name="Text Box 8"/>
          <p:cNvSpPr txBox="1"/>
          <p:nvPr/>
        </p:nvSpPr>
        <p:spPr>
          <a:xfrm>
            <a:off x="2143125" y="3857625"/>
            <a:ext cx="649288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Al</a:t>
            </a:r>
            <a:endParaRPr lang="en-US" altLang="zh-CN" sz="36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09" name="Text Box 9"/>
          <p:cNvSpPr txBox="1"/>
          <p:nvPr/>
        </p:nvSpPr>
        <p:spPr>
          <a:xfrm>
            <a:off x="3500438" y="3857625"/>
            <a:ext cx="649287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5072063" y="3857625"/>
            <a:ext cx="649287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Ag</a:t>
            </a:r>
            <a:endParaRPr lang="en-US" altLang="zh-CN" sz="36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11" name="Line 11"/>
          <p:cNvSpPr/>
          <p:nvPr/>
        </p:nvSpPr>
        <p:spPr>
          <a:xfrm>
            <a:off x="1187450" y="4508500"/>
            <a:ext cx="66976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12" name="Text Box 12"/>
          <p:cNvSpPr txBox="1"/>
          <p:nvPr/>
        </p:nvSpPr>
        <p:spPr>
          <a:xfrm>
            <a:off x="2916238" y="3933825"/>
            <a:ext cx="3381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&gt;</a:t>
            </a:r>
            <a:endParaRPr lang="en-US" altLang="zh-CN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5613" name="Text Box 13"/>
          <p:cNvSpPr txBox="1"/>
          <p:nvPr/>
        </p:nvSpPr>
        <p:spPr>
          <a:xfrm>
            <a:off x="4500563" y="3933825"/>
            <a:ext cx="3381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dirty="0">
                <a:latin typeface="Arial" panose="020B0604020202020204" pitchFamily="34" charset="0"/>
                <a:ea typeface="楷体_GB2312" panose="02010609030101010101" pitchFamily="49" charset="-122"/>
              </a:rPr>
              <a:t>&gt;</a:t>
            </a:r>
            <a:endParaRPr lang="en-US" altLang="zh-CN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8" grpId="0"/>
      <p:bldP spid="25609" grpId="0"/>
      <p:bldP spid="25610" grpId="0"/>
      <p:bldP spid="25612" grpId="0"/>
      <p:bldP spid="256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89" name="WordArt 4"/>
          <p:cNvSpPr>
            <a:spLocks noTextEdit="1"/>
          </p:cNvSpPr>
          <p:nvPr/>
        </p:nvSpPr>
        <p:spPr>
          <a:xfrm>
            <a:off x="357188" y="214313"/>
            <a:ext cx="2016125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CC"/>
                  </a:solidFill>
                  <a:prstDash val="solid"/>
                  <a:round/>
                  <a:headEnd type="none" w="med" len="med"/>
                  <a:tailEnd type="none" w="med" len="med"/>
                </a:ln>
                <a:noFill/>
                <a:latin typeface="宋体" panose="02010600030101010101" pitchFamily="2" charset="-122"/>
                <a:ea typeface="宋体" panose="02010600030101010101" pitchFamily="2" charset="-122"/>
              </a:rPr>
              <a:t>规律学习</a:t>
            </a:r>
            <a:endParaRPr lang="zh-CN" altLang="en-US" sz="3600" b="1">
              <a:ln w="9525" cap="flat" cmpd="sng">
                <a:solidFill>
                  <a:srgbClr val="FF33CC"/>
                </a:solidFill>
                <a:prstDash val="solid"/>
                <a:round/>
                <a:headEnd type="none" w="med" len="med"/>
                <a:tailEnd type="none" w="med" len="med"/>
              </a:ln>
              <a:noFill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1000125" y="857250"/>
            <a:ext cx="7231063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通过无数的科学探究，科学家总结出一个   重要规律：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金属活动性顺序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>
              <a:buFont typeface="Wingdings" panose="05000000000000000000" pitchFamily="2" charset="2"/>
              <a:buChar char="u"/>
            </a:pP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6630" name="Text Box 6"/>
          <p:cNvSpPr txBox="1"/>
          <p:nvPr/>
        </p:nvSpPr>
        <p:spPr>
          <a:xfrm>
            <a:off x="428625" y="2071688"/>
            <a:ext cx="8429625" cy="175418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K Ca Na Mg Al Zn Fe Sn</a:t>
            </a:r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Pb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（H）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Cu Hg Ag Pt Au</a:t>
            </a:r>
            <a:endParaRPr lang="zh-CN" altLang="en-US" sz="28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 algn="ctr"/>
            <a:r>
              <a:rPr lang="zh-CN" altLang="en-US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 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金属活动性由强逐渐减弱</a:t>
            </a:r>
            <a:endParaRPr lang="zh-CN" altLang="en-US" sz="28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 algn="ctr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6632" name="Line 8"/>
          <p:cNvSpPr/>
          <p:nvPr/>
        </p:nvSpPr>
        <p:spPr>
          <a:xfrm>
            <a:off x="1285875" y="2643188"/>
            <a:ext cx="7058025" cy="0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6633" name="Rectangle 9"/>
          <p:cNvSpPr/>
          <p:nvPr/>
        </p:nvSpPr>
        <p:spPr>
          <a:xfrm>
            <a:off x="1000125" y="4071938"/>
            <a:ext cx="50006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spcBef>
                <a:spcPct val="20000"/>
              </a:spcBef>
              <a:buFont typeface="Wingdings" panose="05000000000000000000" pitchFamily="2" charset="2"/>
              <a:buChar char="u"/>
            </a:pPr>
            <a:r>
              <a:rPr lang="zh-CN" altLang="en-US" sz="2800" u="sng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 判断常见金属活泼性的</a:t>
            </a:r>
            <a:r>
              <a:rPr lang="zh-CN" altLang="en-US" sz="2800" u="sng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方法</a:t>
            </a:r>
            <a:endParaRPr lang="zh-CN" altLang="en-US" sz="2800" u="sng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6634" name="Rectangle 10"/>
          <p:cNvSpPr/>
          <p:nvPr/>
        </p:nvSpPr>
        <p:spPr>
          <a:xfrm>
            <a:off x="1071563" y="4643438"/>
            <a:ext cx="7929562" cy="600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spcBef>
                <a:spcPct val="20000"/>
              </a:spcBef>
            </a:pP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1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）金属能否与酸反应及反应的剧烈程度</a:t>
            </a:r>
            <a:endParaRPr lang="zh-CN" altLang="en-US" sz="28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6635" name="Rectangle 11"/>
          <p:cNvSpPr/>
          <p:nvPr/>
        </p:nvSpPr>
        <p:spPr>
          <a:xfrm>
            <a:off x="1071563" y="5143500"/>
            <a:ext cx="7772400" cy="600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spcBef>
                <a:spcPct val="20000"/>
              </a:spcBef>
            </a:pP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）金属能否与金属化合物</a:t>
            </a:r>
            <a:r>
              <a:rPr lang="en-US" altLang="zh-CN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(</a:t>
            </a:r>
            <a:r>
              <a:rPr lang="zh-CN" altLang="en-US" sz="2800" dirty="0">
                <a:solidFill>
                  <a:srgbClr val="0000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盐）溶液反应</a:t>
            </a:r>
            <a:endParaRPr lang="zh-CN" altLang="en-US" sz="2800" dirty="0">
              <a:solidFill>
                <a:srgbClr val="0000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 animBg="1"/>
      <p:bldP spid="26633" grpId="0"/>
      <p:bldP spid="26634" grpId="0"/>
      <p:bldP spid="266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571500" y="1285875"/>
            <a:ext cx="8229600" cy="427672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0000CC"/>
                </a:solidFill>
              </a:rPr>
              <a:t>1</a:t>
            </a:r>
            <a:r>
              <a:rPr lang="zh-CN" altLang="en-US" sz="2800" b="1" dirty="0">
                <a:solidFill>
                  <a:srgbClr val="0000CC"/>
                </a:solidFill>
              </a:rPr>
              <a:t>、在金属活动性顺序里，金属的位置越靠</a:t>
            </a:r>
            <a:r>
              <a:rPr lang="zh-CN" altLang="en-US" sz="2800" b="1" dirty="0">
                <a:solidFill>
                  <a:srgbClr val="FF0000"/>
                </a:solidFill>
              </a:rPr>
              <a:t>前</a:t>
            </a:r>
            <a:r>
              <a:rPr lang="zh-CN" altLang="en-US" sz="2800" b="1" dirty="0">
                <a:solidFill>
                  <a:srgbClr val="0000CC"/>
                </a:solidFill>
              </a:rPr>
              <a:t>，它的活动性就越</a:t>
            </a:r>
            <a:r>
              <a:rPr lang="zh-CN" altLang="en-US" sz="2800" b="1" dirty="0">
                <a:solidFill>
                  <a:srgbClr val="FF0000"/>
                </a:solidFill>
              </a:rPr>
              <a:t>强</a:t>
            </a:r>
            <a:r>
              <a:rPr lang="zh-CN" altLang="en-US" sz="2800" b="1" dirty="0">
                <a:solidFill>
                  <a:srgbClr val="0000CC"/>
                </a:solidFill>
              </a:rPr>
              <a:t>。</a:t>
            </a:r>
            <a:endParaRPr lang="zh-CN" altLang="en-US" sz="2800" b="1" dirty="0">
              <a:solidFill>
                <a:srgbClr val="0000CC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0000CC"/>
                </a:solidFill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</a:rPr>
              <a:t>、在金属活动性顺序里，位于</a:t>
            </a:r>
            <a:r>
              <a:rPr lang="zh-CN" altLang="en-US" sz="2800" b="1" dirty="0">
                <a:solidFill>
                  <a:srgbClr val="FF0000"/>
                </a:solidFill>
              </a:rPr>
              <a:t>氢前面</a:t>
            </a:r>
            <a:r>
              <a:rPr lang="zh-CN" altLang="en-US" sz="2800" b="1" dirty="0">
                <a:solidFill>
                  <a:srgbClr val="0000CC"/>
                </a:solidFill>
              </a:rPr>
              <a:t>的金属能置换出盐酸，稀硫酸中的</a:t>
            </a:r>
            <a:r>
              <a:rPr lang="zh-CN" altLang="en-US" sz="2800" b="1" dirty="0">
                <a:solidFill>
                  <a:srgbClr val="FF0000"/>
                </a:solidFill>
              </a:rPr>
              <a:t>氢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0000CC"/>
                </a:solidFill>
              </a:rPr>
              <a:t>3</a:t>
            </a:r>
            <a:r>
              <a:rPr lang="zh-CN" altLang="en-US" sz="2800" b="1" dirty="0">
                <a:solidFill>
                  <a:srgbClr val="0000CC"/>
                </a:solidFill>
              </a:rPr>
              <a:t>、在金属活动顺序里，位于</a:t>
            </a:r>
            <a:r>
              <a:rPr lang="zh-CN" altLang="en-US" sz="2800" b="1" dirty="0">
                <a:solidFill>
                  <a:srgbClr val="FF0000"/>
                </a:solidFill>
              </a:rPr>
              <a:t>前面</a:t>
            </a:r>
            <a:r>
              <a:rPr lang="zh-CN" altLang="en-US" sz="2800" b="1" dirty="0">
                <a:solidFill>
                  <a:srgbClr val="0000CC"/>
                </a:solidFill>
              </a:rPr>
              <a:t>的金属</a:t>
            </a:r>
            <a:r>
              <a:rPr lang="en-US" altLang="zh-CN" sz="2400" b="1" dirty="0">
                <a:solidFill>
                  <a:srgbClr val="0000CC"/>
                </a:solidFill>
                <a:latin typeface="Arial Narrow" panose="020B0606020202030204" pitchFamily="34" charset="0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Arial Narrow" panose="020B0606020202030204" pitchFamily="34" charset="0"/>
              </a:rPr>
              <a:t>钾、钙、钠</a:t>
            </a:r>
            <a:r>
              <a:rPr lang="zh-CN" altLang="en-US" sz="2400" b="1" dirty="0">
                <a:solidFill>
                  <a:srgbClr val="0000CC"/>
                </a:solidFill>
                <a:latin typeface="Arial Narrow" panose="020B0606020202030204" pitchFamily="34" charset="0"/>
              </a:rPr>
              <a:t>除外）</a:t>
            </a:r>
            <a:r>
              <a:rPr lang="zh-CN" altLang="en-US" sz="2800" b="1" dirty="0">
                <a:solidFill>
                  <a:srgbClr val="0000CC"/>
                </a:solidFill>
              </a:rPr>
              <a:t> 能把位于</a:t>
            </a:r>
            <a:r>
              <a:rPr lang="zh-CN" altLang="en-US" sz="2800" b="1" dirty="0">
                <a:solidFill>
                  <a:srgbClr val="FF0000"/>
                </a:solidFill>
              </a:rPr>
              <a:t>后面</a:t>
            </a:r>
            <a:r>
              <a:rPr lang="zh-CN" altLang="en-US" sz="2800" b="1" dirty="0">
                <a:solidFill>
                  <a:srgbClr val="0000CC"/>
                </a:solidFill>
              </a:rPr>
              <a:t>的金属从它们化合物的</a:t>
            </a:r>
            <a:r>
              <a:rPr lang="zh-CN" altLang="en-US" sz="2800" b="1" dirty="0">
                <a:solidFill>
                  <a:srgbClr val="FF0000"/>
                </a:solidFill>
              </a:rPr>
              <a:t>溶液</a:t>
            </a:r>
            <a:r>
              <a:rPr lang="zh-CN" altLang="en-US" sz="2800" b="1" dirty="0">
                <a:solidFill>
                  <a:srgbClr val="0000CC"/>
                </a:solidFill>
              </a:rPr>
              <a:t>中置换出来。</a:t>
            </a:r>
            <a:endParaRPr lang="zh-CN" altLang="en-US" sz="2800" b="1" dirty="0">
              <a:solidFill>
                <a:srgbClr val="0000CC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zh-CN" altLang="en-US" sz="2800" b="1" dirty="0"/>
          </a:p>
        </p:txBody>
      </p:sp>
      <p:sp>
        <p:nvSpPr>
          <p:cNvPr id="38914" name="Text Box 3"/>
          <p:cNvSpPr txBox="1"/>
          <p:nvPr/>
        </p:nvSpPr>
        <p:spPr>
          <a:xfrm>
            <a:off x="1282700" y="957263"/>
            <a:ext cx="1539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8915" name="Text Box 4"/>
          <p:cNvSpPr txBox="1"/>
          <p:nvPr/>
        </p:nvSpPr>
        <p:spPr>
          <a:xfrm>
            <a:off x="2357438" y="1214438"/>
            <a:ext cx="47720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dirty="0">
                <a:latin typeface="Arial" panose="020B0604020202020204" pitchFamily="34" charset="0"/>
                <a:ea typeface="楷体_GB2312" panose="02010609030101010101" pitchFamily="49" charset="-122"/>
              </a:rPr>
              <a:t>金属活动性顺序的应用</a:t>
            </a:r>
            <a:endParaRPr lang="zh-CN" altLang="en-US" sz="3600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2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charRg st="2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charRg st="2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33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charRg st="33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charRg st="33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67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charRg st="67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charRg st="67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06082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80000"/>
              </a:lnSpc>
            </a:pPr>
            <a:r>
              <a:rPr lang="en-US" altLang="zh-CN" sz="2400" dirty="0">
                <a:solidFill>
                  <a:srgbClr val="0033CC"/>
                </a:solidFill>
              </a:rPr>
              <a:t>1.</a:t>
            </a:r>
            <a:r>
              <a:rPr lang="zh-CN" altLang="en-US" sz="2400" dirty="0">
                <a:solidFill>
                  <a:srgbClr val="0033CC"/>
                </a:solidFill>
              </a:rPr>
              <a:t>根据金属活动性顺序，下列能发生反应的是（      ）</a:t>
            </a:r>
            <a:endParaRPr lang="zh-CN" altLang="en-US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>
                <a:solidFill>
                  <a:srgbClr val="0033CC"/>
                </a:solidFill>
              </a:rPr>
              <a:t>        </a:t>
            </a:r>
            <a:r>
              <a:rPr lang="en-US" altLang="zh-CN" sz="2400" dirty="0">
                <a:solidFill>
                  <a:srgbClr val="0033CC"/>
                </a:solidFill>
              </a:rPr>
              <a:t>A.   Ag </a:t>
            </a:r>
            <a:r>
              <a:rPr lang="zh-CN" altLang="en-US" sz="2400" dirty="0">
                <a:solidFill>
                  <a:srgbClr val="0033CC"/>
                </a:solidFill>
              </a:rPr>
              <a:t>和 </a:t>
            </a:r>
            <a:r>
              <a:rPr lang="en-US" altLang="zh-CN" sz="2400" dirty="0">
                <a:solidFill>
                  <a:srgbClr val="0033CC"/>
                </a:solidFill>
              </a:rPr>
              <a:t>H</a:t>
            </a:r>
            <a:r>
              <a:rPr lang="en-US" altLang="zh-CN" sz="2400" baseline="-2000" dirty="0">
                <a:solidFill>
                  <a:srgbClr val="0033CC"/>
                </a:solidFill>
              </a:rPr>
              <a:t>2</a:t>
            </a:r>
            <a:r>
              <a:rPr lang="en-US" altLang="zh-CN" sz="2400" dirty="0">
                <a:solidFill>
                  <a:srgbClr val="0033CC"/>
                </a:solidFill>
              </a:rPr>
              <a:t>SO</a:t>
            </a:r>
            <a:r>
              <a:rPr lang="en-US" altLang="zh-CN" sz="2400" baseline="-2000" dirty="0">
                <a:solidFill>
                  <a:srgbClr val="0033CC"/>
                </a:solidFill>
              </a:rPr>
              <a:t>4</a:t>
            </a:r>
            <a:r>
              <a:rPr lang="en-US" altLang="zh-CN" sz="2400" dirty="0">
                <a:solidFill>
                  <a:srgbClr val="0033CC"/>
                </a:solidFill>
              </a:rPr>
              <a:t> </a:t>
            </a:r>
            <a:r>
              <a:rPr lang="zh-CN" altLang="en-US" sz="2400" dirty="0">
                <a:solidFill>
                  <a:srgbClr val="0033CC"/>
                </a:solidFill>
              </a:rPr>
              <a:t>溶液       </a:t>
            </a:r>
            <a:r>
              <a:rPr lang="en-US" altLang="zh-CN" sz="2400" dirty="0">
                <a:solidFill>
                  <a:srgbClr val="0033CC"/>
                </a:solidFill>
              </a:rPr>
              <a:t>B.   Fe </a:t>
            </a:r>
            <a:r>
              <a:rPr lang="zh-CN" altLang="en-US" sz="2400" dirty="0">
                <a:solidFill>
                  <a:srgbClr val="0033CC"/>
                </a:solidFill>
              </a:rPr>
              <a:t>和 </a:t>
            </a:r>
            <a:r>
              <a:rPr lang="en-US" altLang="zh-CN" sz="2400" dirty="0">
                <a:solidFill>
                  <a:srgbClr val="0033CC"/>
                </a:solidFill>
              </a:rPr>
              <a:t>CuSO</a:t>
            </a:r>
            <a:r>
              <a:rPr lang="en-US" altLang="zh-CN" sz="2400" baseline="-2000" dirty="0">
                <a:solidFill>
                  <a:srgbClr val="0033CC"/>
                </a:solidFill>
              </a:rPr>
              <a:t>4</a:t>
            </a:r>
            <a:r>
              <a:rPr lang="en-US" altLang="zh-CN" sz="2400" dirty="0">
                <a:solidFill>
                  <a:srgbClr val="0033CC"/>
                </a:solidFill>
              </a:rPr>
              <a:t> </a:t>
            </a:r>
            <a:r>
              <a:rPr lang="zh-CN" altLang="en-US" sz="2400" dirty="0">
                <a:solidFill>
                  <a:srgbClr val="0033CC"/>
                </a:solidFill>
              </a:rPr>
              <a:t>溶液 </a:t>
            </a:r>
            <a:endParaRPr lang="zh-CN" altLang="en-US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>
                <a:solidFill>
                  <a:srgbClr val="0033CC"/>
                </a:solidFill>
              </a:rPr>
              <a:t>        </a:t>
            </a:r>
            <a:r>
              <a:rPr lang="en-US" altLang="zh-CN" sz="2400" dirty="0">
                <a:solidFill>
                  <a:srgbClr val="0033CC"/>
                </a:solidFill>
              </a:rPr>
              <a:t>C.   Cu </a:t>
            </a:r>
            <a:r>
              <a:rPr lang="zh-CN" altLang="en-US" sz="2400" dirty="0">
                <a:solidFill>
                  <a:srgbClr val="0033CC"/>
                </a:solidFill>
              </a:rPr>
              <a:t>和 </a:t>
            </a:r>
            <a:r>
              <a:rPr lang="en-US" altLang="zh-CN" sz="2400" dirty="0">
                <a:solidFill>
                  <a:srgbClr val="0033CC"/>
                </a:solidFill>
              </a:rPr>
              <a:t>AgCl</a:t>
            </a:r>
            <a:r>
              <a:rPr lang="zh-CN" altLang="en-US" sz="2400" dirty="0">
                <a:solidFill>
                  <a:srgbClr val="0033CC"/>
                </a:solidFill>
              </a:rPr>
              <a:t>                  </a:t>
            </a:r>
            <a:r>
              <a:rPr lang="en-US" altLang="zh-CN" sz="2400" dirty="0">
                <a:solidFill>
                  <a:srgbClr val="0033CC"/>
                </a:solidFill>
              </a:rPr>
              <a:t>D.   Zn </a:t>
            </a:r>
            <a:r>
              <a:rPr lang="zh-CN" altLang="en-US" sz="2400" dirty="0">
                <a:solidFill>
                  <a:srgbClr val="0033CC"/>
                </a:solidFill>
              </a:rPr>
              <a:t>和 </a:t>
            </a:r>
            <a:r>
              <a:rPr lang="en-US" altLang="zh-CN" sz="2400" dirty="0">
                <a:solidFill>
                  <a:srgbClr val="0033CC"/>
                </a:solidFill>
              </a:rPr>
              <a:t>NaCl </a:t>
            </a:r>
            <a:r>
              <a:rPr lang="zh-CN" altLang="en-US" sz="2400" dirty="0">
                <a:solidFill>
                  <a:srgbClr val="0033CC"/>
                </a:solidFill>
              </a:rPr>
              <a:t>溶液</a:t>
            </a:r>
            <a:endParaRPr lang="zh-CN" altLang="en-US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zh-CN" altLang="en-US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sz="2400" dirty="0">
                <a:solidFill>
                  <a:srgbClr val="0033CC"/>
                </a:solidFill>
              </a:rPr>
              <a:t>2.</a:t>
            </a:r>
            <a:r>
              <a:rPr lang="zh-CN" altLang="en-US" sz="2400" dirty="0">
                <a:solidFill>
                  <a:srgbClr val="0033CC"/>
                </a:solidFill>
              </a:rPr>
              <a:t>将</a:t>
            </a:r>
            <a:r>
              <a:rPr lang="en-US" altLang="zh-CN" sz="2400" dirty="0">
                <a:solidFill>
                  <a:srgbClr val="0033CC"/>
                </a:solidFill>
              </a:rPr>
              <a:t>X. Y. Z</a:t>
            </a:r>
            <a:r>
              <a:rPr lang="zh-CN" altLang="en-US" sz="2400" dirty="0">
                <a:solidFill>
                  <a:srgbClr val="0033CC"/>
                </a:solidFill>
              </a:rPr>
              <a:t>三种金属分别浸入稀硫酸中， </a:t>
            </a:r>
            <a:r>
              <a:rPr lang="en-US" altLang="zh-CN" sz="2400" dirty="0">
                <a:solidFill>
                  <a:srgbClr val="0033CC"/>
                </a:solidFill>
              </a:rPr>
              <a:t>Z</a:t>
            </a:r>
            <a:r>
              <a:rPr lang="zh-CN" altLang="en-US" sz="2400" dirty="0">
                <a:solidFill>
                  <a:srgbClr val="0033CC"/>
                </a:solidFill>
              </a:rPr>
              <a:t>溶解， </a:t>
            </a:r>
            <a:r>
              <a:rPr lang="en-US" altLang="zh-CN" sz="2400" dirty="0">
                <a:solidFill>
                  <a:srgbClr val="0033CC"/>
                </a:solidFill>
              </a:rPr>
              <a:t>X. Y</a:t>
            </a:r>
            <a:endParaRPr lang="en-US" altLang="zh-CN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>
                <a:solidFill>
                  <a:srgbClr val="0033CC"/>
                </a:solidFill>
              </a:rPr>
              <a:t>       不溶解；将</a:t>
            </a:r>
            <a:r>
              <a:rPr lang="en-US" altLang="zh-CN" sz="2400" dirty="0">
                <a:solidFill>
                  <a:srgbClr val="0033CC"/>
                </a:solidFill>
              </a:rPr>
              <a:t>X</a:t>
            </a:r>
            <a:r>
              <a:rPr lang="zh-CN" altLang="en-US" sz="2400" dirty="0">
                <a:solidFill>
                  <a:srgbClr val="0033CC"/>
                </a:solidFill>
              </a:rPr>
              <a:t>浸入</a:t>
            </a:r>
            <a:r>
              <a:rPr lang="en-US" altLang="zh-CN" sz="2400" dirty="0">
                <a:solidFill>
                  <a:srgbClr val="0033CC"/>
                </a:solidFill>
              </a:rPr>
              <a:t>Y</a:t>
            </a:r>
            <a:r>
              <a:rPr lang="zh-CN" altLang="en-US" sz="2400" dirty="0">
                <a:solidFill>
                  <a:srgbClr val="0033CC"/>
                </a:solidFill>
              </a:rPr>
              <a:t>的化合物溶液中，在</a:t>
            </a:r>
            <a:r>
              <a:rPr lang="en-US" altLang="zh-CN" sz="2400" dirty="0">
                <a:solidFill>
                  <a:srgbClr val="0033CC"/>
                </a:solidFill>
              </a:rPr>
              <a:t>X</a:t>
            </a:r>
            <a:r>
              <a:rPr lang="zh-CN" altLang="en-US" sz="2400" dirty="0">
                <a:solidFill>
                  <a:srgbClr val="0033CC"/>
                </a:solidFill>
              </a:rPr>
              <a:t>的表面析出</a:t>
            </a:r>
            <a:r>
              <a:rPr lang="en-US" altLang="zh-CN" sz="2400" dirty="0">
                <a:solidFill>
                  <a:srgbClr val="0033CC"/>
                </a:solidFill>
              </a:rPr>
              <a:t>Y.</a:t>
            </a:r>
            <a:endParaRPr lang="en-US" altLang="zh-CN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x-none" sz="2400" dirty="0">
                <a:solidFill>
                  <a:srgbClr val="0033CC"/>
                </a:solidFill>
              </a:rPr>
              <a:t>        </a:t>
            </a:r>
            <a:r>
              <a:rPr lang="zh-CN" altLang="en-US" sz="2400" dirty="0">
                <a:solidFill>
                  <a:srgbClr val="0033CC"/>
                </a:solidFill>
              </a:rPr>
              <a:t>则 </a:t>
            </a:r>
            <a:r>
              <a:rPr lang="en-US" altLang="zh-CN" sz="2400" dirty="0">
                <a:solidFill>
                  <a:srgbClr val="0033CC"/>
                </a:solidFill>
              </a:rPr>
              <a:t>X. Y. Z</a:t>
            </a:r>
            <a:r>
              <a:rPr lang="zh-CN" altLang="en-US" sz="2400" dirty="0">
                <a:solidFill>
                  <a:srgbClr val="0033CC"/>
                </a:solidFill>
              </a:rPr>
              <a:t>三种金属的活动性由强到弱的顺序为（     ）</a:t>
            </a:r>
            <a:endParaRPr lang="zh-CN" altLang="en-US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>
                <a:solidFill>
                  <a:srgbClr val="0033CC"/>
                </a:solidFill>
              </a:rPr>
              <a:t>        </a:t>
            </a:r>
            <a:r>
              <a:rPr lang="en-US" altLang="zh-CN" sz="2400" dirty="0">
                <a:solidFill>
                  <a:srgbClr val="0033CC"/>
                </a:solidFill>
              </a:rPr>
              <a:t>A.   Z&gt;Y&gt;X                         B.   Y&gt;Z&gt;X</a:t>
            </a:r>
            <a:endParaRPr lang="en-US" altLang="zh-CN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dirty="0">
                <a:solidFill>
                  <a:srgbClr val="0033CC"/>
                </a:solidFill>
              </a:rPr>
              <a:t>        C.   Z&gt;X&gt;Y                         D.   Y&gt;X&gt;Z</a:t>
            </a:r>
            <a:endParaRPr lang="en-US" altLang="zh-CN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en-US" altLang="zh-CN" sz="2400" dirty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000" dirty="0">
                <a:solidFill>
                  <a:srgbClr val="0033CC"/>
                </a:solidFill>
              </a:rPr>
              <a:t>                           </a:t>
            </a:r>
            <a:r>
              <a:rPr lang="zh-CN" altLang="en-US" sz="2000" dirty="0">
                <a:solidFill>
                  <a:srgbClr val="0033CC"/>
                </a:solidFill>
              </a:rPr>
              <a:t>                                                                                                      </a:t>
            </a:r>
            <a:endParaRPr lang="zh-CN" altLang="en-US" sz="2000" dirty="0">
              <a:solidFill>
                <a:srgbClr val="0033CC"/>
              </a:solidFill>
            </a:endParaRPr>
          </a:p>
        </p:txBody>
      </p:sp>
      <p:sp>
        <p:nvSpPr>
          <p:cNvPr id="28676" name="AutoShape 4"/>
          <p:cNvSpPr/>
          <p:nvPr/>
        </p:nvSpPr>
        <p:spPr>
          <a:xfrm>
            <a:off x="466725" y="404813"/>
            <a:ext cx="3889375" cy="752475"/>
          </a:xfrm>
          <a:prstGeom prst="flowChartAlternateProcess">
            <a:avLst/>
          </a:prstGeom>
          <a:gradFill rotWithShape="1">
            <a:gsLst>
              <a:gs pos="0">
                <a:srgbClr val="66FFFF"/>
              </a:gs>
              <a:gs pos="100000">
                <a:srgbClr val="009999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 algn="ctr"/>
            <a:endParaRPr lang="zh-CN" altLang="en-US" sz="36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7" name="AutoShape 5"/>
          <p:cNvSpPr/>
          <p:nvPr/>
        </p:nvSpPr>
        <p:spPr>
          <a:xfrm>
            <a:off x="611188" y="476250"/>
            <a:ext cx="3598862" cy="574675"/>
          </a:xfrm>
          <a:prstGeom prst="flowChartAlternateProcess">
            <a:avLst/>
          </a:prstGeom>
          <a:gradFill rotWithShape="1">
            <a:gsLst>
              <a:gs pos="0">
                <a:srgbClr val="009999"/>
              </a:gs>
              <a:gs pos="100000">
                <a:srgbClr val="66FF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marL="269875" lvl="0" indent="0" algn="ctr"/>
            <a:r>
              <a:rPr lang="zh-CN" altLang="en-US" sz="3600" b="0" dirty="0">
                <a:solidFill>
                  <a:srgbClr val="FF33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练 习 巩 固</a:t>
            </a:r>
            <a:endParaRPr lang="zh-CN" altLang="en-US" sz="3600" b="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79" name="Text Box 7"/>
          <p:cNvSpPr txBox="1"/>
          <p:nvPr/>
        </p:nvSpPr>
        <p:spPr>
          <a:xfrm>
            <a:off x="7308850" y="1541463"/>
            <a:ext cx="3635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B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8680" name="Text Box 8"/>
          <p:cNvSpPr txBox="1"/>
          <p:nvPr/>
        </p:nvSpPr>
        <p:spPr>
          <a:xfrm>
            <a:off x="7858125" y="3714750"/>
            <a:ext cx="3635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9942" name="Rectangle 14"/>
          <p:cNvSpPr/>
          <p:nvPr/>
        </p:nvSpPr>
        <p:spPr>
          <a:xfrm>
            <a:off x="8101013" y="6165850"/>
            <a:ext cx="792162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3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charRg st="3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charRg st="3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83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5">
                                            <p:txEl>
                                              <p:charRg st="83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5">
                                            <p:txEl>
                                              <p:charRg st="83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42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75">
                                            <p:txEl>
                                              <p:charRg st="142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5">
                                            <p:txEl>
                                              <p:charRg st="142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76" end="2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charRg st="176" end="2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charRg st="176" end="2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210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75">
                                            <p:txEl>
                                              <p:charRg st="210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5">
                                            <p:txEl>
                                              <p:charRg st="210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251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675">
                                            <p:txEl>
                                              <p:charRg st="251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675">
                                            <p:txEl>
                                              <p:charRg st="251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305" end="3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75">
                                            <p:txEl>
                                              <p:charRg st="305" end="3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75">
                                            <p:txEl>
                                              <p:charRg st="305" end="3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  <p:bldP spid="28676" grpId="0" animBg="1"/>
      <p:bldP spid="28677" grpId="0" animBg="1"/>
      <p:bldP spid="28679" grpId="0"/>
      <p:bldP spid="2868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9" name="Rectangle 3"/>
          <p:cNvSpPr>
            <a:spLocks noGrp="1"/>
          </p:cNvSpPr>
          <p:nvPr>
            <p:ph idx="1"/>
          </p:nvPr>
        </p:nvSpPr>
        <p:spPr>
          <a:xfrm>
            <a:off x="395288" y="2060575"/>
            <a:ext cx="8435975" cy="4581525"/>
          </a:xfrm>
        </p:spPr>
        <p:txBody>
          <a:bodyPr wrap="square" lIns="91440" tIns="45720" rIns="91440" bIns="45720" anchor="t"/>
          <a:p>
            <a:pPr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33CC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zh-CN" altLang="en-US" sz="24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、</a:t>
            </a: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大多数金属能与氧气发生反应，但反应的难易和剧烈程度不同。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2、</a:t>
            </a:r>
            <a:r>
              <a:rPr lang="en-US" altLang="zh-CN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活泼</a:t>
            </a: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金属都能和稀盐酸、稀硫酸反应，但反应的难易和剧烈程度不同。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3、排在前面的金属可以和排在后面金属化合物（盐）的溶液反应。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4、金属的活动性顺序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en-US" altLang="zh-CN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K Ca Na Mg Al Zn Fe Sn Pb</a:t>
            </a:r>
            <a:r>
              <a:rPr lang="zh-CN" altLang="en-US" sz="28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H</a:t>
            </a:r>
            <a:r>
              <a:rPr lang="zh-CN" altLang="en-US" sz="28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）</a:t>
            </a: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Cu Hg Ag Pt Au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0033CC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               金属活动性由强逐渐减弱</a:t>
            </a: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buNone/>
            </a:pPr>
            <a:endParaRPr lang="zh-CN" altLang="en-US" sz="2400" b="1" dirty="0">
              <a:solidFill>
                <a:srgbClr val="0033CC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9700" name="Line 4"/>
          <p:cNvSpPr/>
          <p:nvPr/>
        </p:nvSpPr>
        <p:spPr>
          <a:xfrm>
            <a:off x="1143000" y="5929313"/>
            <a:ext cx="7058025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9701" name="Text Box 5"/>
          <p:cNvSpPr txBox="1"/>
          <p:nvPr/>
        </p:nvSpPr>
        <p:spPr>
          <a:xfrm>
            <a:off x="3205163" y="1268413"/>
            <a:ext cx="2735262" cy="793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金属的化学性质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  <a:p>
            <a:pPr lvl="0" indent="0" algn="ctr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323850" y="333375"/>
            <a:ext cx="3889375" cy="752475"/>
          </a:xfrm>
          <a:prstGeom prst="flowChartAlternateProcess">
            <a:avLst/>
          </a:prstGeom>
          <a:gradFill rotWithShape="1">
            <a:gsLst>
              <a:gs pos="0">
                <a:srgbClr val="66FFFF"/>
              </a:gs>
              <a:gs pos="100000">
                <a:srgbClr val="009999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 algn="ctr"/>
            <a:endParaRPr lang="zh-CN" altLang="en-US" sz="36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29706" name="AutoShape 10"/>
          <p:cNvSpPr/>
          <p:nvPr/>
        </p:nvSpPr>
        <p:spPr>
          <a:xfrm>
            <a:off x="468313" y="404813"/>
            <a:ext cx="3598862" cy="574675"/>
          </a:xfrm>
          <a:prstGeom prst="flowChartAlternateProcess">
            <a:avLst/>
          </a:prstGeom>
          <a:gradFill rotWithShape="1">
            <a:gsLst>
              <a:gs pos="0">
                <a:srgbClr val="009999"/>
              </a:gs>
              <a:gs pos="100000">
                <a:srgbClr val="66FF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marL="269875" lvl="0" indent="0" algn="ctr"/>
            <a:r>
              <a:rPr lang="zh-CN" altLang="en-US" sz="3600" b="0" dirty="0">
                <a:solidFill>
                  <a:srgbClr val="FF33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归 纳 小 结</a:t>
            </a:r>
            <a:endParaRPr lang="zh-CN" altLang="en-US" sz="3600" b="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969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31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9699">
                                            <p:txEl>
                                              <p:charRg st="31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65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9699">
                                            <p:txEl>
                                              <p:charRg st="65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96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9699">
                                            <p:txEl>
                                              <p:charRg st="96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107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9699">
                                            <p:txEl>
                                              <p:charRg st="107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154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9699">
                                            <p:txEl>
                                              <p:charRg st="154" end="1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  <p:bldP spid="29701" grpId="0"/>
      <p:bldP spid="29705" grpId="0" animBg="1"/>
      <p:bldP spid="2970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7" name="Rectangle 3"/>
          <p:cNvSpPr>
            <a:spLocks noGrp="1"/>
          </p:cNvSpPr>
          <p:nvPr>
            <p:ph idx="1"/>
          </p:nvPr>
        </p:nvSpPr>
        <p:spPr>
          <a:xfrm>
            <a:off x="785813" y="1500188"/>
            <a:ext cx="7772400" cy="4114800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endParaRPr lang="zh-CN" altLang="en-US" dirty="0"/>
          </a:p>
          <a:p>
            <a:pPr eaLnBrk="1" hangingPunct="1"/>
            <a:r>
              <a:rPr lang="zh-CN" altLang="en-US" b="1" dirty="0">
                <a:ea typeface="楷体_GB2312" panose="02010609030101010101" pitchFamily="49" charset="-122"/>
              </a:rPr>
              <a:t>在</a:t>
            </a:r>
            <a:r>
              <a:rPr lang="en-US" altLang="zh-CN" b="1" dirty="0">
                <a:latin typeface="宋体" panose="02010600030101010101" pitchFamily="2" charset="-122"/>
              </a:rPr>
              <a:t>CuCl</a:t>
            </a:r>
            <a:r>
              <a:rPr lang="en-US" altLang="zh-CN" b="1" baseline="-2000" dirty="0">
                <a:latin typeface="宋体" panose="02010600030101010101" pitchFamily="2" charset="-122"/>
              </a:rPr>
              <a:t>2</a:t>
            </a:r>
            <a:r>
              <a:rPr lang="zh-CN" altLang="en-US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和</a:t>
            </a:r>
            <a:r>
              <a:rPr lang="en-US" altLang="zh-CN" b="1" dirty="0">
                <a:latin typeface="宋体" panose="02010600030101010101" pitchFamily="2" charset="-122"/>
              </a:rPr>
              <a:t>MgCl</a:t>
            </a:r>
            <a:r>
              <a:rPr lang="en-US" altLang="zh-CN" b="1" baseline="-2000" dirty="0">
                <a:latin typeface="宋体" panose="02010600030101010101" pitchFamily="2" charset="-122"/>
              </a:rPr>
              <a:t>2</a:t>
            </a:r>
            <a:r>
              <a:rPr lang="zh-CN" altLang="en-US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的混合溶液中加入过量</a:t>
            </a:r>
            <a:r>
              <a:rPr lang="en-US" altLang="zh-CN" b="1" dirty="0">
                <a:latin typeface="宋体" panose="02010600030101010101" pitchFamily="2" charset="-122"/>
              </a:rPr>
              <a:t>Zn</a:t>
            </a:r>
            <a:r>
              <a:rPr lang="zh-CN" altLang="en-US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粉，充分反应后过滤，留在滤纸上的物质是（    ）</a:t>
            </a:r>
            <a:endParaRPr lang="zh-CN" altLang="en-US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 A. </a:t>
            </a:r>
            <a:r>
              <a:rPr lang="en-US" altLang="zh-CN" b="1" dirty="0">
                <a:latin typeface="宋体" panose="02010600030101010101" pitchFamily="2" charset="-122"/>
              </a:rPr>
              <a:t>Zn              B. Cu   </a:t>
            </a:r>
            <a:endParaRPr lang="en-US" altLang="zh-CN" b="1" dirty="0">
              <a:latin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latin typeface="宋体" panose="02010600030101010101" pitchFamily="2" charset="-122"/>
              </a:rPr>
              <a:t>  C. Cu</a:t>
            </a:r>
            <a:r>
              <a:rPr lang="zh-CN" altLang="en-US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和</a:t>
            </a:r>
            <a:r>
              <a:rPr lang="en-US" altLang="zh-CN" b="1" dirty="0">
                <a:latin typeface="宋体" panose="02010600030101010101" pitchFamily="2" charset="-122"/>
              </a:rPr>
              <a:t>Zn          D. Mg</a:t>
            </a:r>
            <a:r>
              <a:rPr lang="zh-CN" altLang="en-US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和</a:t>
            </a:r>
            <a:r>
              <a:rPr lang="en-US" altLang="zh-CN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Cu</a:t>
            </a:r>
            <a:r>
              <a:rPr lang="en-US" altLang="zh-CN" b="1" dirty="0">
                <a:latin typeface="宋体" panose="02010600030101010101" pitchFamily="2" charset="-122"/>
              </a:rPr>
              <a:t>	</a:t>
            </a:r>
            <a:endParaRPr lang="en-US" altLang="zh-CN" b="1" dirty="0">
              <a:latin typeface="宋体" panose="02010600030101010101" pitchFamily="2" charset="-122"/>
            </a:endParaRPr>
          </a:p>
        </p:txBody>
      </p:sp>
      <p:sp>
        <p:nvSpPr>
          <p:cNvPr id="31748" name="AutoShape 4"/>
          <p:cNvSpPr/>
          <p:nvPr/>
        </p:nvSpPr>
        <p:spPr>
          <a:xfrm>
            <a:off x="466725" y="404813"/>
            <a:ext cx="3889375" cy="752475"/>
          </a:xfrm>
          <a:prstGeom prst="flowChartAlternateProcess">
            <a:avLst/>
          </a:prstGeom>
          <a:gradFill rotWithShape="1">
            <a:gsLst>
              <a:gs pos="0">
                <a:srgbClr val="66FFFF"/>
              </a:gs>
              <a:gs pos="100000">
                <a:srgbClr val="009999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indent="0" algn="ctr"/>
            <a:endParaRPr lang="zh-CN" altLang="en-US" sz="360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1749" name="AutoShape 5"/>
          <p:cNvSpPr/>
          <p:nvPr/>
        </p:nvSpPr>
        <p:spPr>
          <a:xfrm>
            <a:off x="611188" y="476250"/>
            <a:ext cx="3598862" cy="574675"/>
          </a:xfrm>
          <a:prstGeom prst="flowChartAlternateProcess">
            <a:avLst/>
          </a:prstGeom>
          <a:gradFill rotWithShape="1">
            <a:gsLst>
              <a:gs pos="0">
                <a:srgbClr val="009999"/>
              </a:gs>
              <a:gs pos="100000">
                <a:srgbClr val="66FFFF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marL="269875" lvl="0" indent="0" algn="ctr"/>
            <a:r>
              <a:rPr lang="zh-CN" altLang="en-US" sz="3600" b="0" dirty="0">
                <a:solidFill>
                  <a:srgbClr val="FF33CC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拓 展 延 伸</a:t>
            </a:r>
            <a:endParaRPr lang="zh-CN" altLang="en-US" sz="3600" b="0" dirty="0">
              <a:solidFill>
                <a:srgbClr val="FF33CC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1751" name="Text Box 7"/>
          <p:cNvSpPr txBox="1"/>
          <p:nvPr/>
        </p:nvSpPr>
        <p:spPr>
          <a:xfrm>
            <a:off x="2643188" y="3071813"/>
            <a:ext cx="388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C</a:t>
            </a:r>
            <a:endParaRPr lang="en-US" altLang="zh-CN" sz="3200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1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1747">
                                            <p:txEl>
                                              <p:charRg st="1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51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1747">
                                            <p:txEl>
                                              <p:charRg st="51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81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1747">
                                            <p:txEl>
                                              <p:charRg st="81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  <p:bldP spid="31748" grpId="0" animBg="1"/>
      <p:bldP spid="31749" grpId="0" animBg="1"/>
      <p:bldP spid="31751" grpId="0"/>
    </p:bldLst>
  </p:timing>
</p:sld>
</file>

<file path=ppt/theme/theme1.xml><?xml version="1.0" encoding="utf-8"?>
<a:theme xmlns:a="http://schemas.openxmlformats.org/drawingml/2006/main" name="Sumi Painting">
  <a:themeElements>
    <a:clrScheme name="Sumi Painting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Sumi Painting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  <a:ea typeface="楷体_GB2312" panose="02010609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  <a:ea typeface="楷体_GB2312" panose="02010609030101010101" pitchFamily="49" charset="-122"/>
          </a:defRPr>
        </a:defPPr>
      </a:lstStyle>
    </a:lnDef>
  </a:objectDefaults>
  <a:extraClrSchemeLst>
    <a:extraClrScheme>
      <a:clrScheme name="Sumi Painting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Designs\Sumi Painting.pot</Template>
  <TotalTime>0</TotalTime>
  <Words>4141</Words>
  <Application>WPS 演示</Application>
  <PresentationFormat>全屏显示(4:3)</PresentationFormat>
  <Paragraphs>421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9" baseType="lpstr">
      <vt:lpstr>Arial</vt:lpstr>
      <vt:lpstr>宋体</vt:lpstr>
      <vt:lpstr>Wingdings</vt:lpstr>
      <vt:lpstr>楷体_GB2312</vt:lpstr>
      <vt:lpstr>Times New Roman</vt:lpstr>
      <vt:lpstr>Tahoma</vt:lpstr>
      <vt:lpstr>华文彩云</vt:lpstr>
      <vt:lpstr>华文楷体</vt:lpstr>
      <vt:lpstr>Arial Rounded MT Bold</vt:lpstr>
      <vt:lpstr>黑体</vt:lpstr>
      <vt:lpstr>Rockwell Extra Bold</vt:lpstr>
      <vt:lpstr>幼圆</vt:lpstr>
      <vt:lpstr>Arial Narrow</vt:lpstr>
      <vt:lpstr>华文行楷</vt:lpstr>
      <vt:lpstr>微软雅黑</vt:lpstr>
      <vt:lpstr>Calibri</vt:lpstr>
      <vt:lpstr>隶书</vt:lpstr>
      <vt:lpstr>GulimChe</vt:lpstr>
      <vt:lpstr>Adobe 楷体 Std R</vt:lpstr>
      <vt:lpstr>新宋体</vt:lpstr>
      <vt:lpstr>Segoe Print</vt:lpstr>
      <vt:lpstr>Sumi Painting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yang</cp:lastModifiedBy>
  <cp:revision>51</cp:revision>
  <dcterms:created xsi:type="dcterms:W3CDTF">2005-11-02T12:01:00Z</dcterms:created>
  <dcterms:modified xsi:type="dcterms:W3CDTF">2017-11-01T03:24:10Z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