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国际单位制及新定义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530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764704"/>
            <a:ext cx="8568952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国际单位制</a:t>
            </a:r>
            <a:r>
              <a:rPr lang="zh-CN" altLang="en-US" dirty="0"/>
              <a:t>规定了</a:t>
            </a:r>
            <a:r>
              <a:rPr lang="en-US" altLang="zh-CN" dirty="0"/>
              <a:t>7</a:t>
            </a:r>
            <a:r>
              <a:rPr lang="zh-CN" altLang="en-US" dirty="0"/>
              <a:t>个具有严格定义的</a:t>
            </a:r>
            <a:r>
              <a:rPr lang="zh-CN" altLang="en-US" b="1" dirty="0">
                <a:solidFill>
                  <a:srgbClr val="FF0000"/>
                </a:solidFill>
              </a:rPr>
              <a:t>基本单位</a:t>
            </a:r>
            <a:r>
              <a:rPr lang="zh-CN" altLang="en-US" dirty="0"/>
              <a:t>，分别</a:t>
            </a:r>
            <a:r>
              <a:rPr lang="zh-CN" altLang="en-US" dirty="0" smtClean="0"/>
              <a:t>是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单位“秒”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长度</a:t>
            </a:r>
            <a:r>
              <a:rPr lang="zh-CN" altLang="en-US" dirty="0"/>
              <a:t>单位</a:t>
            </a:r>
            <a:r>
              <a:rPr lang="zh-CN" altLang="en-US" dirty="0" smtClean="0"/>
              <a:t>“米”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质量</a:t>
            </a:r>
            <a:r>
              <a:rPr lang="zh-CN" altLang="en-US" dirty="0"/>
              <a:t>单位</a:t>
            </a:r>
            <a:r>
              <a:rPr lang="zh-CN" altLang="en-US" dirty="0" smtClean="0"/>
              <a:t>“千克”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电流</a:t>
            </a:r>
            <a:r>
              <a:rPr lang="zh-CN" altLang="en-US" dirty="0"/>
              <a:t>单位</a:t>
            </a:r>
            <a:r>
              <a:rPr lang="zh-CN" altLang="en-US" dirty="0" smtClean="0"/>
              <a:t>“安培”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温度</a:t>
            </a:r>
            <a:r>
              <a:rPr lang="zh-CN" altLang="en-US" dirty="0"/>
              <a:t>单位</a:t>
            </a:r>
            <a:r>
              <a:rPr lang="zh-CN" altLang="en-US" dirty="0" smtClean="0"/>
              <a:t>“开尔文”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物质</a:t>
            </a:r>
            <a:r>
              <a:rPr lang="zh-CN" altLang="en-US" dirty="0"/>
              <a:t>的量单位</a:t>
            </a:r>
            <a:r>
              <a:rPr lang="zh-CN" altLang="en-US" dirty="0" smtClean="0"/>
              <a:t>“摩尔”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和</a:t>
            </a:r>
            <a:r>
              <a:rPr lang="zh-CN" altLang="en-US" dirty="0"/>
              <a:t>发光强度单位“坎德拉”。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9855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zh-CN" altLang="en-US" b="1" dirty="0"/>
              <a:t>千克：从“大</a:t>
            </a:r>
            <a:r>
              <a:rPr lang="en-US" altLang="zh-CN" b="1" dirty="0"/>
              <a:t>K”</a:t>
            </a:r>
            <a:r>
              <a:rPr lang="zh-CN" altLang="en-US" b="1" dirty="0"/>
              <a:t>到普朗克常数</a:t>
            </a:r>
            <a:endParaRPr lang="zh-CN" altLang="en-US" dirty="0"/>
          </a:p>
          <a:p>
            <a:pPr marL="0" indent="0">
              <a:buNone/>
            </a:pPr>
            <a:r>
              <a:rPr lang="en-US" altLang="zh-CN" sz="2400" dirty="0" smtClean="0"/>
              <a:t>1 </a:t>
            </a:r>
            <a:r>
              <a:rPr lang="zh-CN" altLang="en-US" sz="2400" dirty="0"/>
              <a:t>千克曾经被定义为</a:t>
            </a:r>
            <a:r>
              <a:rPr lang="zh-CN" altLang="en-US" sz="2400" b="1" dirty="0"/>
              <a:t>国际千克原器“大</a:t>
            </a:r>
            <a:r>
              <a:rPr lang="en-US" altLang="zh-CN" sz="2400" b="1" dirty="0"/>
              <a:t>K”</a:t>
            </a:r>
            <a:r>
              <a:rPr lang="zh-CN" altLang="en-US" sz="2400" dirty="0"/>
              <a:t>的质量。“大</a:t>
            </a:r>
            <a:r>
              <a:rPr lang="en-US" altLang="zh-CN" sz="2400" dirty="0"/>
              <a:t>K”</a:t>
            </a:r>
            <a:r>
              <a:rPr lang="zh-CN" altLang="en-US" sz="2400" dirty="0"/>
              <a:t>是一个铂</a:t>
            </a:r>
            <a:r>
              <a:rPr lang="en-US" altLang="zh-CN" sz="2400" dirty="0"/>
              <a:t>-</a:t>
            </a:r>
            <a:r>
              <a:rPr lang="zh-CN" altLang="en-US" sz="2400" dirty="0"/>
              <a:t>铱合金圆柱体，被保存在位于巴黎的国际度量衡局（</a:t>
            </a:r>
            <a:r>
              <a:rPr lang="en-US" altLang="zh-CN" sz="2400" dirty="0"/>
              <a:t>BIPM</a:t>
            </a:r>
            <a:r>
              <a:rPr lang="zh-CN" altLang="en-US" sz="2400" dirty="0"/>
              <a:t>）总部。尽管受到严密的保护，“大</a:t>
            </a:r>
            <a:r>
              <a:rPr lang="en-US" altLang="zh-CN" sz="2400" dirty="0"/>
              <a:t>K”</a:t>
            </a:r>
            <a:r>
              <a:rPr lang="zh-CN" altLang="en-US" sz="2400" dirty="0"/>
              <a:t>的质量一直在神秘丢失，而千克定义的改变也将波及其他相关定义，甚至一些基本物理常数的值。这些因素都让修改千克定义变得越发迫切。</a:t>
            </a:r>
          </a:p>
          <a:p>
            <a:pPr marL="0" indent="0">
              <a:buNone/>
            </a:pPr>
            <a:endParaRPr lang="zh-CN" alt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780928"/>
            <a:ext cx="5171728" cy="387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9561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904656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/>
              <a:t>新的千克定义以普朗克常数为基准。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611560" y="1484784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zh-CN" sz="3600" dirty="0"/>
              <a:t>1 kg = ( h / 6.62607015×10</a:t>
            </a:r>
            <a:r>
              <a:rPr lang="pt-BR" altLang="zh-CN" sz="3600" baseline="30000" dirty="0"/>
              <a:t>−34</a:t>
            </a:r>
            <a:r>
              <a:rPr lang="pt-BR" altLang="zh-CN" sz="3600" dirty="0"/>
              <a:t> ) m</a:t>
            </a:r>
            <a:r>
              <a:rPr lang="pt-BR" altLang="zh-CN" sz="3600" baseline="30000" dirty="0"/>
              <a:t>−2</a:t>
            </a:r>
            <a:r>
              <a:rPr lang="pt-BR" altLang="zh-CN" sz="3600" dirty="0"/>
              <a:t>s</a:t>
            </a:r>
            <a:endParaRPr lang="zh-CN" altLang="en-US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8496944" cy="976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611560" y="3861048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（公式中的 ∆</a:t>
            </a:r>
            <a:r>
              <a:rPr lang="en-US" altLang="zh-CN" sz="3200" dirty="0" err="1"/>
              <a:t>ν</a:t>
            </a:r>
            <a:r>
              <a:rPr lang="en-US" altLang="zh-CN" sz="3200" baseline="-25000" dirty="0" err="1"/>
              <a:t>Cs</a:t>
            </a:r>
            <a:r>
              <a:rPr lang="en-US" altLang="zh-CN" sz="3200" baseline="-25000" dirty="0"/>
              <a:t> </a:t>
            </a:r>
            <a:r>
              <a:rPr lang="zh-CN" altLang="en-US" sz="3200" dirty="0"/>
              <a:t>为铯原子精细跃迁频率，</a:t>
            </a:r>
            <a:r>
              <a:rPr lang="en-US" altLang="zh-CN" sz="3200" i="1" dirty="0"/>
              <a:t>c</a:t>
            </a:r>
            <a:r>
              <a:rPr lang="zh-CN" altLang="en-US" sz="3200" dirty="0"/>
              <a:t> 为真空中光速。）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94372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476672"/>
            <a:ext cx="8280920" cy="5472608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/>
              <a:t>                                     摩尔</a:t>
            </a:r>
            <a:endParaRPr lang="en-US" altLang="zh-CN" b="1" dirty="0" smtClean="0"/>
          </a:p>
          <a:p>
            <a:pPr marL="0" indent="0">
              <a:buNone/>
            </a:pPr>
            <a:r>
              <a:rPr lang="zh-CN" altLang="en-US" b="1" dirty="0"/>
              <a:t>新</a:t>
            </a:r>
            <a:r>
              <a:rPr lang="zh-CN" altLang="en-US" b="1" dirty="0" smtClean="0"/>
              <a:t>定义：</a:t>
            </a:r>
            <a:r>
              <a:rPr lang="en-US" altLang="zh-CN" b="1" dirty="0" smtClean="0"/>
              <a:t>1 </a:t>
            </a:r>
            <a:r>
              <a:rPr lang="zh-CN" altLang="en-US" b="1" dirty="0"/>
              <a:t>摩尔物质中含有的基本粒子数量为 </a:t>
            </a:r>
            <a:r>
              <a:rPr lang="en-US" altLang="zh-CN" b="1" dirty="0"/>
              <a:t>6.022 140 76 × 10</a:t>
            </a:r>
            <a:r>
              <a:rPr lang="en-US" altLang="zh-CN" b="1" baseline="30000" dirty="0"/>
              <a:t>23</a:t>
            </a:r>
            <a:r>
              <a:rPr lang="zh-CN" altLang="en-US" dirty="0"/>
              <a:t>，这个数值就是阿伏伽德罗常数的值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sz="2800" dirty="0" smtClean="0"/>
              <a:t>自从 </a:t>
            </a:r>
            <a:r>
              <a:rPr lang="en-US" altLang="zh-CN" sz="2800" dirty="0"/>
              <a:t>1971 </a:t>
            </a:r>
            <a:r>
              <a:rPr lang="zh-CN" altLang="en-US" sz="2800" dirty="0"/>
              <a:t>年起，</a:t>
            </a:r>
            <a:r>
              <a:rPr lang="en-US" altLang="zh-CN" sz="2800" dirty="0"/>
              <a:t>1 </a:t>
            </a:r>
            <a:r>
              <a:rPr lang="zh-CN" altLang="en-US" sz="2800" dirty="0"/>
              <a:t>摩尔被定义为“所含基本微粒个数与 </a:t>
            </a:r>
            <a:r>
              <a:rPr lang="en-US" altLang="zh-CN" sz="2800" dirty="0"/>
              <a:t>0.012 </a:t>
            </a:r>
            <a:r>
              <a:rPr lang="zh-CN" altLang="en-US" sz="2800" dirty="0"/>
              <a:t>千克碳 </a:t>
            </a:r>
            <a:r>
              <a:rPr lang="en-US" altLang="zh-CN" sz="2800" dirty="0"/>
              <a:t>12 </a:t>
            </a:r>
            <a:r>
              <a:rPr lang="zh-CN" altLang="en-US" sz="2800" dirty="0"/>
              <a:t>的原子数相等的系统中物质的量”。这个旧定义直接取决于千克的定义。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53822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CN" altLang="en-US" b="1" dirty="0"/>
              <a:t>安培：告别“理想实验”</a:t>
            </a:r>
            <a:r>
              <a:rPr lang="zh-CN" altLang="en-US" dirty="0"/>
              <a:t/>
            </a:r>
            <a:br>
              <a:rPr lang="zh-CN" altLang="en-US" dirty="0"/>
            </a:b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 smtClean="0"/>
              <a:t>旧</a:t>
            </a:r>
            <a:r>
              <a:rPr lang="zh-CN" altLang="en-US" sz="2400" b="1" dirty="0"/>
              <a:t>定义</a:t>
            </a:r>
            <a:r>
              <a:rPr lang="zh-CN" altLang="en-US" sz="2400" dirty="0"/>
              <a:t>确立于 </a:t>
            </a:r>
            <a:r>
              <a:rPr lang="en-US" altLang="zh-CN" sz="2400" dirty="0"/>
              <a:t>1946 </a:t>
            </a:r>
            <a:r>
              <a:rPr lang="zh-CN" altLang="en-US" sz="2400" dirty="0"/>
              <a:t>年，它依赖一个</a:t>
            </a:r>
            <a:r>
              <a:rPr lang="zh-CN" altLang="en-US" sz="2400" b="1" dirty="0"/>
              <a:t>理想实验</a:t>
            </a:r>
            <a:r>
              <a:rPr lang="zh-CN" altLang="en-US" sz="2400" dirty="0" smtClean="0"/>
              <a:t>：       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/>
              <a:t> </a:t>
            </a:r>
            <a:r>
              <a:rPr lang="en-US" altLang="zh-CN" sz="2400" dirty="0" smtClean="0"/>
              <a:t>       </a:t>
            </a:r>
            <a:r>
              <a:rPr lang="zh-CN" altLang="en-US" sz="2400" dirty="0" smtClean="0"/>
              <a:t>两</a:t>
            </a:r>
            <a:r>
              <a:rPr lang="zh-CN" altLang="en-US" sz="2400" dirty="0"/>
              <a:t>根无限长、忽略横截面积的导线在真空中相距 </a:t>
            </a:r>
            <a:r>
              <a:rPr lang="en-US" altLang="zh-CN" sz="2400" dirty="0"/>
              <a:t>1 </a:t>
            </a:r>
            <a:r>
              <a:rPr lang="zh-CN" altLang="en-US" sz="2400" dirty="0"/>
              <a:t>米平行放置，使真空磁导率（</a:t>
            </a:r>
            <a:r>
              <a:rPr lang="en-US" altLang="zh-CN" sz="2400" dirty="0"/>
              <a:t>vacuum magnetic permeability</a:t>
            </a:r>
            <a:r>
              <a:rPr lang="zh-CN" altLang="en-US" sz="2400" dirty="0"/>
              <a:t>，记作</a:t>
            </a:r>
            <a:r>
              <a:rPr lang="en-US" altLang="zh-CN" sz="2400" dirty="0"/>
              <a:t>μ0</a:t>
            </a:r>
            <a:r>
              <a:rPr lang="zh-CN" altLang="en-US" sz="2400" dirty="0"/>
              <a:t>）为 </a:t>
            </a:r>
            <a:r>
              <a:rPr lang="en-US" altLang="zh-CN" sz="2400" dirty="0"/>
              <a:t>4π × 10</a:t>
            </a:r>
            <a:r>
              <a:rPr lang="zh-CN" altLang="en-US" sz="2400" baseline="30000" dirty="0"/>
              <a:t>−</a:t>
            </a:r>
            <a:r>
              <a:rPr lang="en-US" altLang="zh-CN" sz="2400" baseline="30000" dirty="0"/>
              <a:t>7</a:t>
            </a:r>
            <a:r>
              <a:rPr lang="zh-CN" altLang="en-US" sz="2400" dirty="0"/>
              <a:t> </a:t>
            </a:r>
            <a:r>
              <a:rPr lang="en-US" altLang="zh-CN" sz="2400" dirty="0"/>
              <a:t>N A</a:t>
            </a:r>
            <a:r>
              <a:rPr lang="zh-CN" altLang="en-US" sz="2400" baseline="30000" dirty="0"/>
              <a:t>−</a:t>
            </a:r>
            <a:r>
              <a:rPr lang="en-US" altLang="zh-CN" sz="2400" baseline="30000" dirty="0"/>
              <a:t>2</a:t>
            </a:r>
            <a:r>
              <a:rPr lang="zh-CN" altLang="en-US" sz="2400" dirty="0"/>
              <a:t> 时（其中 </a:t>
            </a:r>
            <a:r>
              <a:rPr lang="en-US" altLang="zh-CN" sz="2400" dirty="0"/>
              <a:t>N </a:t>
            </a:r>
            <a:r>
              <a:rPr lang="zh-CN" altLang="en-US" sz="2400" dirty="0"/>
              <a:t>为力的单位牛顿），导线中的电流为 </a:t>
            </a:r>
            <a:r>
              <a:rPr lang="en-US" altLang="zh-CN" sz="2400" dirty="0"/>
              <a:t>1 </a:t>
            </a:r>
            <a:r>
              <a:rPr lang="zh-CN" altLang="en-US" sz="2400" dirty="0"/>
              <a:t>安培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b="1" dirty="0" smtClean="0"/>
              <a:t>新定义：</a:t>
            </a:r>
            <a:r>
              <a:rPr lang="zh-CN" altLang="en-US" sz="2400" dirty="0" smtClean="0"/>
              <a:t>使用</a:t>
            </a:r>
            <a:r>
              <a:rPr lang="zh-CN" altLang="en-US" sz="2400" b="1" dirty="0"/>
              <a:t>基本电荷常数 </a:t>
            </a:r>
            <a:r>
              <a:rPr lang="en-US" altLang="zh-CN" sz="2400" b="1" i="1" dirty="0"/>
              <a:t>e</a:t>
            </a:r>
            <a:r>
              <a:rPr lang="zh-CN" altLang="en-US" sz="2400" b="1" dirty="0"/>
              <a:t> </a:t>
            </a:r>
            <a:r>
              <a:rPr lang="zh-CN" altLang="en-US" sz="2400" dirty="0"/>
              <a:t>对安培进行定义。当导线中每秒通过的电子数量为 </a:t>
            </a:r>
            <a:r>
              <a:rPr lang="en-US" altLang="zh-CN" sz="2400" dirty="0"/>
              <a:t>1/(1.602 176 634 × 10</a:t>
            </a:r>
            <a:r>
              <a:rPr lang="zh-CN" altLang="en-US" sz="2400" baseline="30000" dirty="0"/>
              <a:t>−</a:t>
            </a:r>
            <a:r>
              <a:rPr lang="en-US" altLang="zh-CN" sz="2400" baseline="30000" dirty="0"/>
              <a:t>19</a:t>
            </a:r>
            <a:r>
              <a:rPr lang="en-US" altLang="zh-CN" sz="2400" dirty="0"/>
              <a:t>) </a:t>
            </a:r>
            <a:r>
              <a:rPr lang="zh-CN" altLang="en-US" sz="2400" dirty="0"/>
              <a:t>的时候，导线中的电流为 </a:t>
            </a:r>
            <a:r>
              <a:rPr lang="en-US" altLang="zh-CN" sz="2400" dirty="0"/>
              <a:t>1 </a:t>
            </a:r>
            <a:r>
              <a:rPr lang="zh-CN" altLang="en-US" sz="2400" dirty="0"/>
              <a:t>安培。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04860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CN" altLang="en-US" b="1" dirty="0"/>
              <a:t>开尔文：遇见玻尔兹曼</a:t>
            </a:r>
            <a:r>
              <a:rPr lang="zh-CN" altLang="en-US" dirty="0"/>
              <a:t/>
            </a:r>
            <a:br>
              <a:rPr lang="zh-CN" altLang="en-US" dirty="0"/>
            </a:b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000" dirty="0"/>
              <a:t>开尔文是热力学温度的单位，它的旧定义确立于 </a:t>
            </a:r>
            <a:r>
              <a:rPr lang="en-US" altLang="zh-CN" sz="2000" dirty="0"/>
              <a:t>1967 </a:t>
            </a:r>
            <a:r>
              <a:rPr lang="zh-CN" altLang="en-US" sz="2000" dirty="0"/>
              <a:t>年，指</a:t>
            </a:r>
            <a:r>
              <a:rPr lang="zh-CN" altLang="en-US" sz="2000" b="1" dirty="0"/>
              <a:t>“水的三相点温度的 </a:t>
            </a:r>
            <a:r>
              <a:rPr lang="en-US" altLang="zh-CN" sz="2000" b="1" dirty="0"/>
              <a:t>1/273.16”</a:t>
            </a:r>
            <a:r>
              <a:rPr lang="zh-CN" altLang="en-US" sz="2000" dirty="0"/>
              <a:t>。在三相点温度和特定的压强下，水的气、固、液三态可以共存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  <a:p>
            <a:pPr marL="0" indent="0">
              <a:buNone/>
            </a:pPr>
            <a:r>
              <a:rPr lang="zh-CN" altLang="en-US" sz="2000" dirty="0"/>
              <a:t>开尔文的新定义将由</a:t>
            </a:r>
            <a:r>
              <a:rPr lang="zh-CN" altLang="en-US" sz="2000" b="1" dirty="0"/>
              <a:t>玻尔兹曼常数</a:t>
            </a:r>
            <a:r>
              <a:rPr lang="zh-CN" altLang="en-US" sz="2000" dirty="0"/>
              <a:t>导出。玻尔兹曼常数代表了系统的熵（</a:t>
            </a:r>
            <a:r>
              <a:rPr lang="en-US" altLang="zh-CN" sz="2000" dirty="0"/>
              <a:t>S</a:t>
            </a:r>
            <a:r>
              <a:rPr lang="zh-CN" altLang="en-US" sz="2000" dirty="0"/>
              <a:t>）与热力学几率（记作 </a:t>
            </a:r>
            <a:r>
              <a:rPr lang="en-US" altLang="zh-CN" sz="2000" dirty="0"/>
              <a:t>Ω </a:t>
            </a:r>
            <a:r>
              <a:rPr lang="zh-CN" altLang="en-US" sz="2000" dirty="0"/>
              <a:t>或 </a:t>
            </a:r>
            <a:r>
              <a:rPr lang="en-US" altLang="zh-CN" sz="2000" dirty="0"/>
              <a:t>W</a:t>
            </a:r>
            <a:r>
              <a:rPr lang="zh-CN" altLang="en-US" sz="2000" dirty="0"/>
              <a:t>）之间的关系，热力学几率越大</a:t>
            </a:r>
            <a:r>
              <a:rPr lang="en-US" altLang="zh-CN" sz="2000" dirty="0"/>
              <a:t>,</a:t>
            </a:r>
            <a:r>
              <a:rPr lang="zh-CN" altLang="en-US" sz="2000" dirty="0"/>
              <a:t>即某一宏观态所对应的微观态数目越多，系统内的分子热运动的无序性就越大</a:t>
            </a:r>
            <a:r>
              <a:rPr lang="en-US" altLang="zh-CN" sz="2000" dirty="0"/>
              <a:t>,</a:t>
            </a:r>
            <a:r>
              <a:rPr lang="zh-CN" altLang="en-US" sz="2000" dirty="0"/>
              <a:t>熵值越大。具体而言，</a:t>
            </a:r>
            <a:r>
              <a:rPr lang="en-US" altLang="zh-CN" sz="2000" b="1" dirty="0"/>
              <a:t>S = </a:t>
            </a:r>
            <a:r>
              <a:rPr lang="en-US" altLang="zh-CN" sz="2000" b="1" i="1" dirty="0"/>
              <a:t>k</a:t>
            </a:r>
            <a:r>
              <a:rPr lang="zh-CN" altLang="en-US" sz="2000" b="1" dirty="0"/>
              <a:t> </a:t>
            </a:r>
            <a:r>
              <a:rPr lang="en-US" altLang="zh-CN" sz="2000" b="1" dirty="0"/>
              <a:t>ln Ω</a:t>
            </a:r>
            <a:r>
              <a:rPr lang="zh-CN" altLang="en-US" sz="2000" dirty="0"/>
              <a:t>（这个公式也被刻在玻尔兹曼的墓碑上）。</a:t>
            </a:r>
            <a:endParaRPr lang="zh-CN" altLang="en-US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89040"/>
            <a:ext cx="6908302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373216"/>
            <a:ext cx="720090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7732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dirty="0"/>
              <a:t>在这次修订之前，米、秒和坎德拉就已经使用物理常数定义</a:t>
            </a:r>
            <a:r>
              <a:rPr lang="zh-CN" altLang="en-US" dirty="0" smtClean="0"/>
              <a:t>了：</a:t>
            </a:r>
            <a:r>
              <a:rPr lang="zh-CN" altLang="en-US" dirty="0"/>
              <a:t/>
            </a:r>
            <a:br>
              <a:rPr lang="zh-CN" altLang="en-US" dirty="0"/>
            </a:br>
            <a:r>
              <a:rPr lang="zh-CN" altLang="en-US" dirty="0" smtClean="0"/>
              <a:t>铯 </a:t>
            </a:r>
            <a:r>
              <a:rPr lang="en-US" altLang="zh-CN" dirty="0"/>
              <a:t>133 </a:t>
            </a:r>
            <a:r>
              <a:rPr lang="zh-CN" altLang="en-US" dirty="0"/>
              <a:t>原子基态的两个超精细能级间跃迁对应辐射的 </a:t>
            </a:r>
            <a:r>
              <a:rPr lang="en-US" altLang="zh-CN" dirty="0"/>
              <a:t>9 192 631 770 </a:t>
            </a:r>
            <a:r>
              <a:rPr lang="zh-CN" altLang="en-US" dirty="0"/>
              <a:t>个周期的持续时间为 </a:t>
            </a:r>
            <a:r>
              <a:rPr lang="en-US" altLang="zh-CN" dirty="0"/>
              <a:t>1 </a:t>
            </a:r>
            <a:r>
              <a:rPr lang="zh-CN" altLang="en-US" dirty="0"/>
              <a:t>秒</a:t>
            </a:r>
            <a:r>
              <a:rPr lang="zh-CN" altLang="en-US" dirty="0" smtClean="0"/>
              <a:t>；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真空中的光在 </a:t>
            </a:r>
            <a:r>
              <a:rPr lang="en-US" altLang="zh-CN" dirty="0"/>
              <a:t>1/299 792 458 </a:t>
            </a:r>
            <a:r>
              <a:rPr lang="zh-CN" altLang="en-US" dirty="0"/>
              <a:t>秒内所传播的距离为 </a:t>
            </a:r>
            <a:r>
              <a:rPr lang="en-US" altLang="zh-CN" dirty="0"/>
              <a:t>1 </a:t>
            </a:r>
            <a:r>
              <a:rPr lang="zh-CN" altLang="en-US" dirty="0"/>
              <a:t>米</a:t>
            </a:r>
            <a:r>
              <a:rPr lang="zh-CN" altLang="en-US" dirty="0" smtClean="0"/>
              <a:t>；</a:t>
            </a:r>
            <a:r>
              <a:rPr lang="zh-CN" altLang="en-US" dirty="0"/>
              <a:t/>
            </a:r>
            <a:br>
              <a:rPr lang="zh-CN" altLang="en-US" dirty="0"/>
            </a:br>
            <a:r>
              <a:rPr lang="zh-CN" altLang="en-US" dirty="0" smtClean="0"/>
              <a:t>若</a:t>
            </a:r>
            <a:r>
              <a:rPr lang="zh-CN" altLang="en-US" dirty="0"/>
              <a:t>一频率为 </a:t>
            </a:r>
            <a:r>
              <a:rPr lang="en-US" altLang="zh-CN" dirty="0"/>
              <a:t>540 x 10</a:t>
            </a:r>
            <a:r>
              <a:rPr lang="en-US" altLang="zh-CN" baseline="30000" dirty="0"/>
              <a:t>12</a:t>
            </a:r>
            <a:r>
              <a:rPr lang="zh-CN" altLang="en-US" dirty="0"/>
              <a:t> 赫兹的单色辐射光源，在某方向上的辐射强度为 </a:t>
            </a:r>
            <a:r>
              <a:rPr lang="en-US" altLang="zh-CN" dirty="0"/>
              <a:t>1/683 </a:t>
            </a:r>
            <a:r>
              <a:rPr lang="zh-CN" altLang="en-US" dirty="0"/>
              <a:t>瓦特每球面度，则在此方向上的发光强度为 </a:t>
            </a:r>
            <a:r>
              <a:rPr lang="en-US" altLang="zh-CN" dirty="0"/>
              <a:t>1 </a:t>
            </a:r>
            <a:r>
              <a:rPr lang="zh-CN" altLang="en-US" dirty="0"/>
              <a:t>坎德拉。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7066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428</Words>
  <Application>Microsoft Office PowerPoint</Application>
  <PresentationFormat>全屏显示(4:3)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国际单位制及新定义</vt:lpstr>
      <vt:lpstr>PowerPoint 演示文稿</vt:lpstr>
      <vt:lpstr>PowerPoint 演示文稿</vt:lpstr>
      <vt:lpstr>PowerPoint 演示文稿</vt:lpstr>
      <vt:lpstr>PowerPoint 演示文稿</vt:lpstr>
      <vt:lpstr>安培：告别“理想实验”  </vt:lpstr>
      <vt:lpstr>开尔文：遇见玻尔兹曼 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辰昊</dc:creator>
  <cp:lastModifiedBy>辰昊</cp:lastModifiedBy>
  <cp:revision>11</cp:revision>
  <dcterms:created xsi:type="dcterms:W3CDTF">2019-05-29T09:39:42Z</dcterms:created>
  <dcterms:modified xsi:type="dcterms:W3CDTF">2019-05-29T09:54:48Z</dcterms:modified>
</cp:coreProperties>
</file>