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9.xml" ContentType="application/vnd.openxmlformats-officedocument.presentationml.notesSlide+xml"/>
  <Override PartName="/ppt/tags/tag16.xml" ContentType="application/vnd.openxmlformats-officedocument.presentationml.tags+xml"/>
  <Override PartName="/ppt/notesSlides/notesSlide10.xml" ContentType="application/vnd.openxmlformats-officedocument.presentationml.notesSlide+xml"/>
  <Override PartName="/ppt/tags/tag17.xml" ContentType="application/vnd.openxmlformats-officedocument.presentationml.tags+xml"/>
  <Override PartName="/ppt/notesSlides/notesSlide11.xml" ContentType="application/vnd.openxmlformats-officedocument.presentationml.notesSlide+xml"/>
  <Override PartName="/ppt/tags/tag18.xml" ContentType="application/vnd.openxmlformats-officedocument.presentationml.tags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4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5.xml" ContentType="application/vnd.openxmlformats-officedocument.presentationml.notesSlide+xml"/>
  <Override PartName="/ppt/tags/tag24.xml" ContentType="application/vnd.openxmlformats-officedocument.presentationml.tags+xml"/>
  <Override PartName="/ppt/notesSlides/notesSlide16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</p:sldMasterIdLst>
  <p:notesMasterIdLst>
    <p:notesMasterId r:id="rId20"/>
  </p:notesMasterIdLst>
  <p:sldIdLst>
    <p:sldId id="286" r:id="rId3"/>
    <p:sldId id="256" r:id="rId4"/>
    <p:sldId id="257" r:id="rId5"/>
    <p:sldId id="258" r:id="rId6"/>
    <p:sldId id="261" r:id="rId7"/>
    <p:sldId id="287" r:id="rId8"/>
    <p:sldId id="288" r:id="rId9"/>
    <p:sldId id="289" r:id="rId10"/>
    <p:sldId id="291" r:id="rId11"/>
    <p:sldId id="292" r:id="rId12"/>
    <p:sldId id="290" r:id="rId13"/>
    <p:sldId id="293" r:id="rId14"/>
    <p:sldId id="294" r:id="rId15"/>
    <p:sldId id="259" r:id="rId16"/>
    <p:sldId id="260" r:id="rId17"/>
    <p:sldId id="262" r:id="rId18"/>
    <p:sldId id="284" r:id="rId19"/>
  </p:sldIdLst>
  <p:sldSz cx="9144000" cy="6858000" type="screen4x3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2001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3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156" y="1279287"/>
            <a:ext cx="4605433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139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59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601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12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047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343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8525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12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988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5001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376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1465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0408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2673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064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639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1A74FD-57D2-43AC-9B72-F16BDC55755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8607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幼圆" panose="02010509060101010101" pitchFamily="49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47C91D-832F-438F-81A9-6070355E0CF0}" type="slidenum">
              <a:rPr lang="zh-CN" altLang="en-US" smtClean="0">
                <a:ea typeface="宋体" panose="02010600030101010101" pitchFamily="2" charset="-122"/>
              </a:rPr>
              <a:t>17</a:t>
            </a:fld>
            <a:endParaRPr lang="en-US" altLang="zh-CN" smtClean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2807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" r="5820"/>
          <a:stretch>
            <a:fillRect/>
          </a:stretch>
        </p:blipFill>
        <p:spPr>
          <a:xfrm>
            <a:off x="-415" y="0"/>
            <a:ext cx="9144416" cy="6861136"/>
          </a:xfrm>
          <a:prstGeom prst="rect">
            <a:avLst/>
          </a:prstGeom>
        </p:spPr>
      </p:pic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4390711" y="5070865"/>
            <a:ext cx="4361403" cy="448208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4390711" y="3666309"/>
            <a:ext cx="4361403" cy="1314362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4400" b="1" baseline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r>
              <a:rPr lang="zh-CN" altLang="en-US" dirty="0" smtClean="0"/>
              <a:t>单击添加的标题</a:t>
            </a:r>
            <a:endParaRPr lang="zh-CN" altLang="en-US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08010" y="1174141"/>
            <a:ext cx="8292045" cy="4817226"/>
          </a:xfrm>
        </p:spPr>
        <p:txBody>
          <a:bodyPr>
            <a:normAutofit/>
          </a:bodyPr>
          <a:lstStyle>
            <a:lvl1pPr algn="l"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algn="l"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177200" y="3304800"/>
            <a:ext cx="5493600" cy="748800"/>
          </a:xfrm>
        </p:spPr>
        <p:txBody>
          <a:bodyPr anchor="t" anchorCtr="0">
            <a:normAutofit/>
          </a:bodyPr>
          <a:lstStyle>
            <a:lvl1pPr algn="r">
              <a:defRPr sz="2800" b="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7" name="MH_Others_1"/>
          <p:cNvSpPr/>
          <p:nvPr>
            <p:custDataLst>
              <p:tags r:id="rId1"/>
            </p:custDataLst>
          </p:nvPr>
        </p:nvSpPr>
        <p:spPr>
          <a:xfrm>
            <a:off x="6098903" y="2261066"/>
            <a:ext cx="989126" cy="979794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MH_Number"/>
          <p:cNvSpPr/>
          <p:nvPr>
            <p:custDataLst>
              <p:tags r:id="rId2"/>
            </p:custDataLst>
          </p:nvPr>
        </p:nvSpPr>
        <p:spPr>
          <a:xfrm>
            <a:off x="6667739" y="3018213"/>
            <a:ext cx="578644" cy="572690"/>
          </a:xfrm>
          <a:prstGeom prst="ellipse">
            <a:avLst/>
          </a:prstGeom>
          <a:solidFill>
            <a:srgbClr val="FFFFFF"/>
          </a:solidFill>
          <a:ln w="22225" cap="flat" cmpd="sng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lIns="0" tIns="0" rIns="0" bIns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</a:pPr>
            <a:endParaRPr lang="zh-CN" altLang="en-US" sz="2700" b="1" kern="0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419098" y="1152745"/>
            <a:ext cx="4068745" cy="4561114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spcAft>
                <a:spcPts val="0"/>
              </a:spcAft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631093" y="1152745"/>
            <a:ext cx="4080051" cy="4561114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spcAft>
                <a:spcPts val="0"/>
              </a:spcAft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>
            <a:lvl2pPr>
              <a:defRPr sz="2000"/>
            </a:lvl2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>
            <a:lvl2pPr>
              <a:defRPr sz="2000"/>
            </a:lvl2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476510" y="2170176"/>
            <a:ext cx="4190980" cy="1511808"/>
          </a:xfrm>
        </p:spPr>
        <p:txBody>
          <a:bodyPr>
            <a:normAutofit/>
          </a:bodyPr>
          <a:lstStyle>
            <a:lvl1pPr algn="ctr">
              <a:defRPr sz="72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5B98A9-C20B-4D5B-92DA-1D75B9D715AC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49B50B9-7135-4D78-A58F-DF4CD6531E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" t="36" r="4760" b="6355"/>
          <a:stretch>
            <a:fillRect/>
          </a:stretch>
        </p:blipFill>
        <p:spPr>
          <a:xfrm>
            <a:off x="0" y="0"/>
            <a:ext cx="9142485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0"/>
            <a:ext cx="9144000" cy="654884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9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321200" y="547200"/>
            <a:ext cx="6710400" cy="727200"/>
          </a:xfrm>
        </p:spPr>
        <p:txBody>
          <a:bodyPr anchor="ctr" anchorCtr="0">
            <a:normAutofit/>
          </a:bodyPr>
          <a:lstStyle>
            <a:lvl1pPr algn="ctr">
              <a:defRPr sz="2800"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pic" idx="1"/>
          </p:nvPr>
        </p:nvSpPr>
        <p:spPr>
          <a:xfrm>
            <a:off x="1321200" y="1299600"/>
            <a:ext cx="6710400" cy="2851200"/>
          </a:xfrm>
        </p:spPr>
        <p:txBody>
          <a:bodyPr anchor="ctr" anchorCtr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321200" y="4431600"/>
            <a:ext cx="6710400" cy="14940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>
            <a:lvl2pPr>
              <a:defRPr sz="2000"/>
            </a:lvl2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408675"/>
            <a:ext cx="7887600" cy="581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" t="36" r="4760" b="6355"/>
          <a:stretch>
            <a:fillRect/>
          </a:stretch>
        </p:blipFill>
        <p:spPr>
          <a:xfrm>
            <a:off x="0" y="0"/>
            <a:ext cx="9142485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654884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9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baseline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19099" y="184694"/>
            <a:ext cx="8292045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19099" y="1378857"/>
            <a:ext cx="8292045" cy="35715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CBE0A-6AF3-4DB5-863D-349F94148999}" type="datetimeFigureOut">
              <a:rPr lang="zh-CN" altLang="en-US" smtClean="0"/>
              <a:t>2017/12/12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DA3DE-FABF-4925-BE42-A002C40F88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Arial" panose="020B0604020202020204" pitchFamily="34" charset="0"/>
          <a:ea typeface="黑体" panose="02010609060101010101" pitchFamily="49" charset="-122"/>
          <a:cs typeface="+mj-cs"/>
        </a:defRPr>
      </a:lvl1pPr>
    </p:titleStyle>
    <p:bodyStyle>
      <a:lvl1pPr marL="357505" indent="-357505" algn="just" defTabSz="914400" rtl="0" eaLnBrk="1" latinLnBrk="0" hangingPunct="1">
        <a:spcBef>
          <a:spcPts val="0"/>
        </a:spcBef>
        <a:spcAft>
          <a:spcPts val="0"/>
        </a:spcAft>
        <a:buClr>
          <a:schemeClr val="accent1"/>
        </a:buClr>
        <a:buSzPct val="80000"/>
        <a:buFont typeface="Wingdings 2" panose="05020102010507070707" pitchFamily="18" charset="2"/>
        <a:buChar char=""/>
        <a:defRPr lang="zh-CN" altLang="en-US" sz="2400" kern="1200" baseline="0" dirty="0" smtClean="0">
          <a:solidFill>
            <a:schemeClr val="accent1">
              <a:lumMod val="75000"/>
            </a:schemeClr>
          </a:solidFill>
          <a:latin typeface="Arial" panose="020B0604020202020204" pitchFamily="34" charset="0"/>
          <a:ea typeface="黑体" panose="02010609060101010101" pitchFamily="49" charset="-122"/>
          <a:cs typeface="+mn-cs"/>
        </a:defRPr>
      </a:lvl1pPr>
      <a:lvl2pPr marL="719455" indent="-285750" algn="just" defTabSz="914400" rtl="0" eaLnBrk="1" latinLnBrk="0" hangingPunct="1">
        <a:spcBef>
          <a:spcPts val="0"/>
        </a:spcBef>
        <a:spcAft>
          <a:spcPts val="0"/>
        </a:spcAft>
        <a:buClr>
          <a:schemeClr val="accent1"/>
        </a:buClr>
        <a:buFont typeface="Arial" panose="020B0604020202020204" pitchFamily="34" charset="0"/>
        <a:buChar char="•"/>
        <a:defRPr sz="1800" kern="1200" baseline="0">
          <a:solidFill>
            <a:schemeClr val="accent1">
              <a:lumMod val="75000"/>
            </a:schemeClr>
          </a:solidFill>
          <a:latin typeface="Arial" panose="020B0604020202020204" pitchFamily="34" charset="0"/>
          <a:ea typeface="黑体" panose="020106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3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hyperlink" Target="&#29983;&#21629;&#26368;&#21518;&#21313;&#24180;(&#21152;&#25343;&#22823;&#20844;&#30410;&#24191;&#21578;)&#12304;&#36229;&#28165;&#12305;.qsv" TargetMode="Externa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0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3.xml"/><Relationship Id="rId6" Type="http://schemas.openxmlformats.org/officeDocument/2006/relationships/image" Target="../media/image8.jpeg"/><Relationship Id="rId5" Type="http://schemas.openxmlformats.org/officeDocument/2006/relationships/hyperlink" Target="&#21169;&#24535;&#28436;&#35762;&#65306;&#12298;&#24577;&#24230;&#20915;&#23450;&#39640;&#24230;%20&#12299;.qsv" TargetMode="Externa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5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6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8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slideLayout" Target="../slideLayouts/slideLayout16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tags" Target="../tags/tag36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tags" Target="../tags/tag35.xml"/><Relationship Id="rId5" Type="http://schemas.openxmlformats.org/officeDocument/2006/relationships/tags" Target="../tags/tag29.xml"/><Relationship Id="rId10" Type="http://schemas.openxmlformats.org/officeDocument/2006/relationships/tags" Target="../tags/tag34.xml"/><Relationship Id="rId4" Type="http://schemas.openxmlformats.org/officeDocument/2006/relationships/tags" Target="../tags/tag28.xml"/><Relationship Id="rId9" Type="http://schemas.openxmlformats.org/officeDocument/2006/relationships/tags" Target="../tags/tag33.xml"/><Relationship Id="rId14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321200" y="1177120"/>
            <a:ext cx="6710400" cy="727200"/>
          </a:xfrm>
        </p:spPr>
        <p:txBody>
          <a:bodyPr/>
          <a:lstStyle/>
          <a:p>
            <a:r>
              <a:rPr lang="zh-CN" altLang="en-US" dirty="0">
                <a:latin typeface="+mj-lt"/>
                <a:ea typeface="+mj-ea"/>
              </a:rPr>
              <a:t>《生命最后十年》</a:t>
            </a:r>
          </a:p>
        </p:txBody>
      </p:sp>
      <p:sp>
        <p:nvSpPr>
          <p:cNvPr id="2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280670" y="132715"/>
            <a:ext cx="1831340" cy="6997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dirty="0">
                <a:latin typeface="+mj-lt"/>
                <a:ea typeface="+mj-ea"/>
              </a:rPr>
              <a:t>创设情境</a:t>
            </a:r>
          </a:p>
        </p:txBody>
      </p:sp>
      <p:pic>
        <p:nvPicPr>
          <p:cNvPr id="6" name="图片占位符 5" descr="QQ截图20161122202920">
            <a:hlinkClick r:id="rId6" action="ppaction://hlinkfile"/>
          </p:cNvPr>
          <p:cNvPicPr>
            <a:picLocks noGrp="1" noChangeAspect="1"/>
          </p:cNvPicPr>
          <p:nvPr>
            <p:ph type="pic" idx="1"/>
          </p:nvPr>
        </p:nvPicPr>
        <p:blipFill>
          <a:blip r:embed="rId7"/>
          <a:stretch>
            <a:fillRect/>
          </a:stretch>
        </p:blipFill>
        <p:spPr>
          <a:xfrm>
            <a:off x="819785" y="1766570"/>
            <a:ext cx="7891145" cy="3079115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31750"/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3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>
            <a:noAutofit/>
          </a:bodyPr>
          <a:lstStyle/>
          <a:p>
            <a:r>
              <a:rPr lang="zh-CN" altLang="en-US" kern="100" noProof="0" dirty="0">
                <a:ln>
                  <a:noFill/>
                </a:ln>
                <a:solidFill>
                  <a:schemeClr val="accent1"/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生命可以永恒吗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218565" y="1127760"/>
            <a:ext cx="7390765" cy="425577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ffectLst>
            <a:softEdge rad="63500"/>
          </a:effectLst>
          <a:scene3d>
            <a:camera prst="obliqueTopLeft"/>
            <a:lightRig rig="threePt" dir="t"/>
          </a:scene3d>
        </p:spPr>
      </p:pic>
      <p:sp>
        <p:nvSpPr>
          <p:cNvPr id="4" name="文本框 3"/>
          <p:cNvSpPr txBox="1"/>
          <p:nvPr/>
        </p:nvSpPr>
        <p:spPr>
          <a:xfrm>
            <a:off x="1959610" y="5509260"/>
            <a:ext cx="6649720" cy="944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我们的生命可以永恒吗？如果不可以，为什么？如果可以，它将会怎么实现？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229610" y="310515"/>
            <a:ext cx="3041015" cy="7251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+mn-ea"/>
              </a:rPr>
              <a:t>“最长的生命”</a:t>
            </a:r>
            <a:endParaRPr lang="zh-CN" altLang="en-US" sz="3200" b="1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横卷形 4"/>
          <p:cNvSpPr/>
          <p:nvPr/>
        </p:nvSpPr>
        <p:spPr bwMode="auto">
          <a:xfrm>
            <a:off x="154940" y="192405"/>
            <a:ext cx="2491105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>
                <a:solidFill>
                  <a:schemeClr val="accent1"/>
                </a:solidFill>
                <a:sym typeface="+mn-ea"/>
              </a:rPr>
              <a:t>运用你的经验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875" y="660400"/>
            <a:ext cx="7536180" cy="4741545"/>
          </a:xfrm>
          <a:prstGeom prst="rect">
            <a:avLst/>
          </a:prstGeom>
          <a:noFill/>
          <a:ln w="9525">
            <a:noFill/>
          </a:ln>
          <a:effectLst>
            <a:softEdge rad="31750"/>
          </a:effectLst>
        </p:spPr>
      </p:pic>
      <p:sp>
        <p:nvSpPr>
          <p:cNvPr id="5" name="文本框 4"/>
          <p:cNvSpPr txBox="1"/>
          <p:nvPr/>
        </p:nvSpPr>
        <p:spPr>
          <a:xfrm>
            <a:off x="1540510" y="5569585"/>
            <a:ext cx="7667625" cy="82296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在上面的生命故事中，两个女孩表达了哪些共同的感受？使你对自己的生命有了哪些新的认识？</a:t>
            </a:r>
          </a:p>
        </p:txBody>
      </p:sp>
      <p:sp>
        <p:nvSpPr>
          <p:cNvPr id="4" name="横卷形 3"/>
          <p:cNvSpPr/>
          <p:nvPr/>
        </p:nvSpPr>
        <p:spPr bwMode="auto">
          <a:xfrm>
            <a:off x="242570" y="118110"/>
            <a:ext cx="2125980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探究与分享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443" y="792163"/>
            <a:ext cx="8920163" cy="5273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生命特征：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P89-90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①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生命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来之不易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在地球上，千姿百态的生命竞相展现自己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活力，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生命是大自然的奇迹。每个人的生命是在无数的偶然性中产生的，它是属于我们自己的幸运。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②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生命是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独特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i="0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每个人有不同的人生道路，每个人的生命都不可替代。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③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生命是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不可逆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罗曼·罗兰说：“人生不售来回票，一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旦动身，绝不能复返。”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从婴孩成长为儿童，又从儿童成长为少年，生命的时光一去不复返。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④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生命也是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短暂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在时间的长河中，个人的生命很短暂，“人生天地间，若白驹之过隙，忽然而已”。</a:t>
            </a:r>
          </a:p>
        </p:txBody>
      </p:sp>
      <p:sp>
        <p:nvSpPr>
          <p:cNvPr id="21507" name="文本框 99"/>
          <p:cNvSpPr txBox="1">
            <a:spLocks noChangeArrowheads="1"/>
          </p:cNvSpPr>
          <p:nvPr/>
        </p:nvSpPr>
        <p:spPr bwMode="auto">
          <a:xfrm>
            <a:off x="3234690" y="95250"/>
            <a:ext cx="2832735" cy="701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生命有时尽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横卷形 4"/>
          <p:cNvSpPr/>
          <p:nvPr/>
        </p:nvSpPr>
        <p:spPr bwMode="auto">
          <a:xfrm>
            <a:off x="190500" y="95250"/>
            <a:ext cx="1873885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学习新知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701040"/>
            <a:ext cx="8559165" cy="465899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4" name="文本框 3"/>
          <p:cNvSpPr txBox="1"/>
          <p:nvPr/>
        </p:nvSpPr>
        <p:spPr>
          <a:xfrm>
            <a:off x="1612900" y="5453380"/>
            <a:ext cx="7403465" cy="944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“每个人的最终结局都是死亡，那为什么我们还要活着？”</a:t>
            </a:r>
          </a:p>
        </p:txBody>
      </p:sp>
      <p:sp>
        <p:nvSpPr>
          <p:cNvPr id="2" name="横卷形 1"/>
          <p:cNvSpPr/>
          <p:nvPr/>
        </p:nvSpPr>
        <p:spPr bwMode="auto">
          <a:xfrm>
            <a:off x="242570" y="118110"/>
            <a:ext cx="2125980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探究与分享</a:t>
            </a:r>
          </a:p>
        </p:txBody>
      </p:sp>
    </p:spTree>
    <p:custDataLst>
      <p:tags r:id="rId1"/>
    </p:custData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0183" y="2604453"/>
            <a:ext cx="8920163" cy="2225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对待生命的态度：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P91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我们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每个人都难以抗拒生命发展的自然规律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。死亡是人生不可避免的归宿，它让我们感激生命的获得。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向死而生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，让我们拥有一份好好活着的感动，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从容面对生命的不可预知，更加热爱生命。</a:t>
            </a:r>
          </a:p>
        </p:txBody>
      </p:sp>
      <p:pic>
        <p:nvPicPr>
          <p:cNvPr id="1741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4653280"/>
            <a:ext cx="2625725" cy="176911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ffectLst>
            <a:softEdge rad="63500"/>
          </a:effectLst>
        </p:spPr>
      </p:pic>
      <p:sp>
        <p:nvSpPr>
          <p:cNvPr id="3" name="横卷形 2"/>
          <p:cNvSpPr/>
          <p:nvPr/>
        </p:nvSpPr>
        <p:spPr bwMode="auto">
          <a:xfrm>
            <a:off x="190500" y="95250"/>
            <a:ext cx="1873885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学习新知</a:t>
            </a:r>
          </a:p>
        </p:txBody>
      </p:sp>
      <p:pic>
        <p:nvPicPr>
          <p:cNvPr id="4" name="图片 3" descr="f343760400de6f0641f221cb154dc669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7615" y="133985"/>
            <a:ext cx="5008245" cy="2470785"/>
          </a:xfrm>
          <a:prstGeom prst="rect">
            <a:avLst/>
          </a:prstGeom>
          <a:effectLst>
            <a:softEdge rad="63500"/>
          </a:effectLst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5893" y="1107758"/>
            <a:ext cx="8831263" cy="338328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你的出生给你的家庭带来了什么？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◇令我的家人有了新的身份：爷爷奶奶、爸爸妈妈、哥哥姐姐</a:t>
            </a:r>
            <a:r>
              <a:rPr kumimoji="0" lang="en-US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◇令我姐姐说自从有了我，她就“升级”了，不再是家里年龄最小的人。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◇我的名字里有一个“贤”字，这是我在家族中的辈分，我爷爷告诉我从此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我们家“贤”字辈就有人啦！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◇我</a:t>
            </a:r>
            <a:r>
              <a:rPr kumimoji="0" lang="en-US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……</a:t>
            </a:r>
          </a:p>
        </p:txBody>
      </p:sp>
      <p:sp>
        <p:nvSpPr>
          <p:cNvPr id="15366" name="TextBox 7"/>
          <p:cNvSpPr txBox="1"/>
          <p:nvPr/>
        </p:nvSpPr>
        <p:spPr>
          <a:xfrm>
            <a:off x="1409700" y="4680585"/>
            <a:ext cx="7578090" cy="17983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eaLnBrk="0" hangingPunct="0"/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</a:p>
          <a:p>
            <a:pPr lvl="0" indent="0" eaLnBrk="0" hangingPunct="0"/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、在人类历史的长河中，生命是怎样延续的？</a:t>
            </a:r>
          </a:p>
          <a:p>
            <a:pPr lvl="0" indent="0" eaLnBrk="0" hangingPunct="0"/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、在生命的延续中，“我们的生命”的含义是什么？</a:t>
            </a:r>
          </a:p>
        </p:txBody>
      </p:sp>
      <p:sp>
        <p:nvSpPr>
          <p:cNvPr id="3" name="横卷形 2"/>
          <p:cNvSpPr/>
          <p:nvPr/>
        </p:nvSpPr>
        <p:spPr bwMode="auto">
          <a:xfrm>
            <a:off x="242570" y="118110"/>
            <a:ext cx="2125980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探究与分享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8595" y="1578293"/>
            <a:ext cx="8920163" cy="1554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①个体生命是人类生命（物质生命或者身体生命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)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的接续。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</a:t>
            </a:r>
            <a:r>
              <a:rPr kumimoji="0" lang="zh-CN" altLang="en-US" sz="2400" b="0" i="0" u="sng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在历史的长河中，个人的生命虽然短暂，但正是一代又一代的个体生命实现了人类生命的接续。</a:t>
            </a:r>
            <a:r>
              <a:rPr lang="zh-CN" altLang="en-US" sz="24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在人类生命的接续中，我们总能为自己的生命找到—个位置，担当一份使命。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07" name="文本框 99"/>
          <p:cNvSpPr txBox="1">
            <a:spLocks noChangeArrowheads="1"/>
          </p:cNvSpPr>
          <p:nvPr/>
        </p:nvSpPr>
        <p:spPr bwMode="auto">
          <a:xfrm>
            <a:off x="3175635" y="421005"/>
            <a:ext cx="2946400" cy="701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生命有接续</a:t>
            </a:r>
          </a:p>
        </p:txBody>
      </p:sp>
      <p:pic>
        <p:nvPicPr>
          <p:cNvPr id="21509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3695" y="3448050"/>
            <a:ext cx="7383145" cy="247332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3" name="横卷形 2"/>
          <p:cNvSpPr/>
          <p:nvPr/>
        </p:nvSpPr>
        <p:spPr bwMode="auto">
          <a:xfrm>
            <a:off x="190500" y="95250"/>
            <a:ext cx="1873885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学习新知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" y="1518285"/>
            <a:ext cx="9018905" cy="472630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4" name="文本框 3"/>
          <p:cNvSpPr txBox="1"/>
          <p:nvPr/>
        </p:nvSpPr>
        <p:spPr>
          <a:xfrm>
            <a:off x="261620" y="933450"/>
            <a:ext cx="8621395" cy="51816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从下面的情境中你分别看到了哪些生命的传承关系？</a:t>
            </a:r>
          </a:p>
        </p:txBody>
      </p:sp>
      <p:sp>
        <p:nvSpPr>
          <p:cNvPr id="2" name="横卷形 1"/>
          <p:cNvSpPr/>
          <p:nvPr/>
        </p:nvSpPr>
        <p:spPr bwMode="auto">
          <a:xfrm>
            <a:off x="242570" y="133350"/>
            <a:ext cx="2125980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探究与分享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03630" y="1400810"/>
            <a:ext cx="7363460" cy="1554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②社会关系中的生命的接续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</a:t>
            </a:r>
            <a:r>
              <a:rPr kumimoji="0" lang="zh-CN" altLang="en-US" sz="240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生命的接续，使得每个人的生命不仅仅是“我”的生命，还是“我们”的生命。</a:t>
            </a: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在生命的传承关系中，我们能更好地认识和面对自己的生命。</a:t>
            </a:r>
            <a:endParaRPr kumimoji="0" lang="zh-CN" altLang="en-US" sz="240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横卷形 2"/>
          <p:cNvSpPr/>
          <p:nvPr/>
        </p:nvSpPr>
        <p:spPr bwMode="auto">
          <a:xfrm>
            <a:off x="190500" y="95250"/>
            <a:ext cx="1873885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学习新知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345" y="3824605"/>
            <a:ext cx="5273040" cy="2509520"/>
          </a:xfrm>
          <a:prstGeom prst="rect">
            <a:avLst/>
          </a:prstGeom>
          <a:effectLst>
            <a:softEdge rad="63500"/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4640" y="1348740"/>
            <a:ext cx="8255000" cy="22860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③人类精神文明的接续。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在生命的接续中，人类生命不断发展，人类的精神文明也不断积累和丰富。因此，生命对于我们而言，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不仅仅是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2001B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身体的生命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，还包括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2001B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社会关系中的生命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2001B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精神信念上的生命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kumimoji="0" lang="zh-CN" altLang="en-US" sz="2400" b="1" i="0" u="sng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我们每个人都不仅仅是在身体上接续祖先的生命，也在精神上不断继承和创造人类的文明成果。</a:t>
            </a:r>
          </a:p>
        </p:txBody>
      </p:sp>
      <p:pic>
        <p:nvPicPr>
          <p:cNvPr id="23557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3230" y="3853180"/>
            <a:ext cx="7042785" cy="217170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3" name="横卷形 2"/>
          <p:cNvSpPr/>
          <p:nvPr/>
        </p:nvSpPr>
        <p:spPr bwMode="auto">
          <a:xfrm>
            <a:off x="190500" y="95250"/>
            <a:ext cx="1873885" cy="6070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学习新知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63525" y="53340"/>
            <a:ext cx="8690610" cy="5316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于人类的前途，我始终是一个乐观主义者。我相信，不管还要经过多少艰难曲折，不管还要经历多少时间，人类总会越变越好的，人类大同之域决不会仅仅是一个空洞的理想。但是，想要达到这个目的，必须经过无数代人的共同努力。有如接力赛，每一代人都有自己的一段路程要跑。又如一条链子，是由许多环组成的，每一环从本身来看，只不过是微末不足道的一点东西；但是没有这一点东西，链子就组不成。在人类社会发展的长河中，我们每一代人都有自己的任务，而且是决非可有可无的。如果说人生有意义与价值的话，其意义与价值就在这里。</a:t>
            </a:r>
          </a:p>
          <a:p>
            <a:pPr algn="r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节选自季羡林：《季羡林精选文集②：人生感悟》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560195" y="5519420"/>
            <a:ext cx="7294880" cy="64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想一想，文中的人生的意义与价值指的什么？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5"/>
          <p:cNvSpPr txBox="1"/>
          <p:nvPr/>
        </p:nvSpPr>
        <p:spPr>
          <a:xfrm>
            <a:off x="323295" y="1691958"/>
            <a:ext cx="8607663" cy="370167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457200" eaLnBrk="0" hangingPunct="0"/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800" b="1" dirty="0">
                <a:solidFill>
                  <a:schemeClr val="accent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 </a:t>
            </a:r>
            <a:r>
              <a:rPr lang="zh-CN" altLang="zh-CN" sz="2800" b="1" dirty="0">
                <a:solidFill>
                  <a:schemeClr val="accent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通过本课的学习，我们认识到：</a:t>
            </a:r>
          </a:p>
          <a:p>
            <a:pPr lvl="0" indent="457200" eaLnBrk="0" hangingPunct="0"/>
            <a:r>
              <a:rPr lang="zh-CN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①</a:t>
            </a:r>
            <a:r>
              <a:rPr lang="zh-CN" altLang="zh-CN" sz="28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在历史的长河中，个人的生命虽然短暂，但正是一代又一代的个体生命实现了人类生命的接续。</a:t>
            </a:r>
          </a:p>
          <a:p>
            <a:pPr lvl="0" indent="457200" eaLnBrk="0" hangingPunct="0"/>
            <a:r>
              <a:rPr lang="zh-CN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②</a:t>
            </a:r>
            <a:r>
              <a:rPr lang="zh-CN" altLang="zh-CN" sz="28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在人类生命的接续中，我们应该担当一个使命，</a:t>
            </a:r>
            <a:r>
              <a:rPr lang="zh-CN" altLang="zh-CN" sz="28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继承和创造人类的文明成果。</a:t>
            </a:r>
          </a:p>
          <a:p>
            <a:pPr lvl="0" indent="457200" eaLnBrk="0" hangingPunct="0"/>
            <a:r>
              <a:rPr lang="zh-CN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③</a:t>
            </a:r>
            <a:r>
              <a:rPr lang="zh-CN" altLang="zh-CN" sz="28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将</a:t>
            </a:r>
            <a:r>
              <a:rPr lang="zh-CN" altLang="en-US" sz="2800" b="1" u="sng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自己的生命与家庭、与祖国、与整个人类融为一体，增强生命的责任感和使命感。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457200" eaLnBrk="0" hangingPunct="0"/>
            <a:endParaRPr lang="zh-CN" altLang="zh-CN" sz="3200" b="1" u="sng" dirty="0">
              <a:solidFill>
                <a:schemeClr val="accent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23295" y="81757"/>
            <a:ext cx="7884000" cy="774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defPPr>
              <a:defRPr lang="zh-CN"/>
            </a:defPPr>
            <a:lvl1pPr>
              <a:defRPr sz="32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/>
              <a:t>结束语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20495" y="855980"/>
            <a:ext cx="6786880" cy="883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我们如何让生命接续下去呢？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23295" y="81757"/>
            <a:ext cx="7884000" cy="774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defPPr>
              <a:defRPr lang="zh-CN"/>
            </a:defPPr>
            <a:lvl1pPr>
              <a:defRPr sz="32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/>
              <a:t>课题小结</a:t>
            </a:r>
          </a:p>
        </p:txBody>
      </p:sp>
      <p:sp>
        <p:nvSpPr>
          <p:cNvPr id="34" name="AutoShape 26"/>
          <p:cNvSpPr/>
          <p:nvPr/>
        </p:nvSpPr>
        <p:spPr>
          <a:xfrm>
            <a:off x="4172585" y="3507740"/>
            <a:ext cx="517525" cy="1812290"/>
          </a:xfrm>
          <a:prstGeom prst="leftBrace">
            <a:avLst>
              <a:gd name="adj1" fmla="val 21744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 eaLnBrk="0" hangingPunct="0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AutoShape 30"/>
          <p:cNvSpPr/>
          <p:nvPr/>
        </p:nvSpPr>
        <p:spPr>
          <a:xfrm>
            <a:off x="2069465" y="1696085"/>
            <a:ext cx="518795" cy="2673985"/>
          </a:xfrm>
          <a:prstGeom prst="leftBrace">
            <a:avLst>
              <a:gd name="adj1" fmla="val 36855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 eaLnBrk="0" hangingPunct="0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AutoShape 32"/>
          <p:cNvSpPr/>
          <p:nvPr/>
        </p:nvSpPr>
        <p:spPr>
          <a:xfrm>
            <a:off x="4153535" y="995680"/>
            <a:ext cx="519113" cy="1422400"/>
          </a:xfrm>
          <a:prstGeom prst="leftBrace">
            <a:avLst>
              <a:gd name="adj1" fmla="val 25713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 eaLnBrk="0" hangingPunct="0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7" name="AutoShape 33"/>
          <p:cNvSpPr/>
          <p:nvPr/>
        </p:nvSpPr>
        <p:spPr>
          <a:xfrm>
            <a:off x="6878320" y="855980"/>
            <a:ext cx="573405" cy="4353560"/>
          </a:xfrm>
          <a:prstGeom prst="rightBrace">
            <a:avLst>
              <a:gd name="adj1" fmla="val 49888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 eaLnBrk="0" hangingPunct="0"/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9910" y="2669858"/>
            <a:ext cx="1519238" cy="6254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生命可以永恒吗</a:t>
            </a:r>
          </a:p>
        </p:txBody>
      </p:sp>
      <p:sp>
        <p:nvSpPr>
          <p:cNvPr id="20" name="矩形 19"/>
          <p:cNvSpPr/>
          <p:nvPr/>
        </p:nvSpPr>
        <p:spPr>
          <a:xfrm>
            <a:off x="2633663" y="1394143"/>
            <a:ext cx="1519238" cy="6254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生命有时尽</a:t>
            </a:r>
          </a:p>
        </p:txBody>
      </p:sp>
      <p:sp>
        <p:nvSpPr>
          <p:cNvPr id="21" name="矩形 20"/>
          <p:cNvSpPr/>
          <p:nvPr/>
        </p:nvSpPr>
        <p:spPr>
          <a:xfrm>
            <a:off x="2633663" y="4100513"/>
            <a:ext cx="1519238" cy="6254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生命有接续</a:t>
            </a:r>
          </a:p>
        </p:txBody>
      </p:sp>
      <p:sp>
        <p:nvSpPr>
          <p:cNvPr id="23" name="矩形 22"/>
          <p:cNvSpPr/>
          <p:nvPr/>
        </p:nvSpPr>
        <p:spPr>
          <a:xfrm>
            <a:off x="4690110" y="2063750"/>
            <a:ext cx="1165860" cy="4533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向死而生</a:t>
            </a:r>
          </a:p>
        </p:txBody>
      </p:sp>
      <p:sp>
        <p:nvSpPr>
          <p:cNvPr id="24" name="矩形 23"/>
          <p:cNvSpPr/>
          <p:nvPr/>
        </p:nvSpPr>
        <p:spPr>
          <a:xfrm>
            <a:off x="4672965" y="3295650"/>
            <a:ext cx="1350010" cy="4464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身体的生命</a:t>
            </a:r>
          </a:p>
        </p:txBody>
      </p:sp>
      <p:sp>
        <p:nvSpPr>
          <p:cNvPr id="25" name="矩形 24"/>
          <p:cNvSpPr/>
          <p:nvPr/>
        </p:nvSpPr>
        <p:spPr>
          <a:xfrm>
            <a:off x="4690110" y="4100830"/>
            <a:ext cx="1111885" cy="4464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精神信念</a:t>
            </a:r>
          </a:p>
        </p:txBody>
      </p:sp>
      <p:sp>
        <p:nvSpPr>
          <p:cNvPr id="26" name="矩形 25"/>
          <p:cNvSpPr/>
          <p:nvPr/>
        </p:nvSpPr>
        <p:spPr>
          <a:xfrm>
            <a:off x="7540625" y="1511935"/>
            <a:ext cx="408305" cy="285813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珍爱生命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爱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命</a:t>
            </a:r>
          </a:p>
        </p:txBody>
      </p:sp>
      <p:sp>
        <p:nvSpPr>
          <p:cNvPr id="27" name="矩形 26"/>
          <p:cNvSpPr/>
          <p:nvPr/>
        </p:nvSpPr>
        <p:spPr>
          <a:xfrm>
            <a:off x="4672965" y="723900"/>
            <a:ext cx="1183005" cy="444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just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生命特征</a:t>
            </a:r>
          </a:p>
        </p:txBody>
      </p:sp>
      <p:sp>
        <p:nvSpPr>
          <p:cNvPr id="2" name="矩形 1"/>
          <p:cNvSpPr/>
          <p:nvPr/>
        </p:nvSpPr>
        <p:spPr>
          <a:xfrm>
            <a:off x="4690110" y="5035550"/>
            <a:ext cx="2188210" cy="4464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社会关系中的生命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28" grpId="0" animBg="1"/>
      <p:bldP spid="32" grpId="0" animBg="1"/>
      <p:bldP spid="37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横卷形 3"/>
          <p:cNvSpPr/>
          <p:nvPr/>
        </p:nvSpPr>
        <p:spPr bwMode="auto">
          <a:xfrm>
            <a:off x="274955" y="266700"/>
            <a:ext cx="1764030" cy="668655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当堂演练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53110" y="1011555"/>
            <a:ext cx="7964805" cy="46482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、认识生命，才能尊重生命，下列对生命的认识不正确的是（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①个体的生命是在无数的偶然性中产生的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②生命是短暂的，珍惜生命就要及时行乐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③死亡是人生不可避免的归宿，我们任由其自然发展就行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④生命是不可预测的，人类无法掌握生命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A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①  ②  ③     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 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②  ③  ④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C 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①  ③  ④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D 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①  ②  ④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、下列对生命有接续的认识正确的是（  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①在人类生命的接续中，应该找到一个位置，担当一份使命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②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在生命的传承关系中，我们能更好地认识和面对自己的生命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 ③生命就是人的身体的生命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 ④生命的接续就是身体上接续祖先的生命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      A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①  ②     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B  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③  ④    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 C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①  ③     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D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②  ④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772400" y="655955"/>
            <a:ext cx="462280" cy="962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+mn-ea"/>
              </a:rPr>
              <a:t>B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211445" y="3049905"/>
            <a:ext cx="462280" cy="962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+mn-ea"/>
              </a:rPr>
              <a:t>A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1164987" y="2490787"/>
            <a:ext cx="6814026" cy="1947863"/>
            <a:chOff x="1903810" y="2490787"/>
            <a:chExt cx="6814026" cy="1947863"/>
          </a:xfrm>
        </p:grpSpPr>
        <p:sp>
          <p:nvSpPr>
            <p:cNvPr id="3" name="矩形 2"/>
            <p:cNvSpPr/>
            <p:nvPr>
              <p:custDataLst>
                <p:tags r:id="rId3"/>
              </p:custDataLst>
            </p:nvPr>
          </p:nvSpPr>
          <p:spPr>
            <a:xfrm rot="19394674">
              <a:off x="6414944" y="2973109"/>
              <a:ext cx="974546" cy="1465541"/>
            </a:xfrm>
            <a:prstGeom prst="rect">
              <a:avLst/>
            </a:prstGeom>
            <a:gradFill>
              <a:gsLst>
                <a:gs pos="2000">
                  <a:srgbClr val="C0C0C0"/>
                </a:gs>
                <a:gs pos="100000">
                  <a:srgbClr val="FFFFFF">
                    <a:alpha val="0"/>
                  </a:srgb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4" name="椭圆 3"/>
            <p:cNvSpPr/>
            <p:nvPr>
              <p:custDataLst>
                <p:tags r:id="rId4"/>
              </p:custDataLst>
            </p:nvPr>
          </p:nvSpPr>
          <p:spPr>
            <a:xfrm>
              <a:off x="5884069" y="2490787"/>
              <a:ext cx="1042988" cy="10429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lnSpcReduction="10000"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950" dirty="0" smtClean="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N</a:t>
              </a:r>
              <a:endParaRPr lang="zh-CN" altLang="en-US" sz="495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5" name="矩形 4"/>
            <p:cNvSpPr/>
            <p:nvPr>
              <p:custDataLst>
                <p:tags r:id="rId5"/>
              </p:custDataLst>
            </p:nvPr>
          </p:nvSpPr>
          <p:spPr>
            <a:xfrm rot="19394674">
              <a:off x="5088196" y="2973109"/>
              <a:ext cx="974546" cy="1465541"/>
            </a:xfrm>
            <a:prstGeom prst="rect">
              <a:avLst/>
            </a:prstGeom>
            <a:gradFill>
              <a:gsLst>
                <a:gs pos="2000">
                  <a:srgbClr val="C0C0C0"/>
                </a:gs>
                <a:gs pos="100000">
                  <a:srgbClr val="FFFFFF">
                    <a:alpha val="0"/>
                  </a:srgb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6" name="椭圆 5"/>
            <p:cNvSpPr/>
            <p:nvPr>
              <p:custDataLst>
                <p:tags r:id="rId6"/>
              </p:custDataLst>
            </p:nvPr>
          </p:nvSpPr>
          <p:spPr>
            <a:xfrm>
              <a:off x="4556522" y="2490787"/>
              <a:ext cx="1042988" cy="1042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lnSpcReduction="10000"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950" dirty="0" smtClean="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A</a:t>
              </a:r>
              <a:endParaRPr lang="zh-CN" altLang="en-US" sz="495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7" name="矩形 6"/>
            <p:cNvSpPr/>
            <p:nvPr>
              <p:custDataLst>
                <p:tags r:id="rId7"/>
              </p:custDataLst>
            </p:nvPr>
          </p:nvSpPr>
          <p:spPr>
            <a:xfrm rot="19394674">
              <a:off x="3761446" y="2973109"/>
              <a:ext cx="974546" cy="1465541"/>
            </a:xfrm>
            <a:prstGeom prst="rect">
              <a:avLst/>
            </a:prstGeom>
            <a:gradFill>
              <a:gsLst>
                <a:gs pos="2000">
                  <a:srgbClr val="C0C0C0"/>
                </a:gs>
                <a:gs pos="100000">
                  <a:srgbClr val="FFFFFF">
                    <a:alpha val="0"/>
                  </a:srgb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8" name="椭圆 7"/>
            <p:cNvSpPr/>
            <p:nvPr>
              <p:custDataLst>
                <p:tags r:id="rId8"/>
              </p:custDataLst>
            </p:nvPr>
          </p:nvSpPr>
          <p:spPr>
            <a:xfrm>
              <a:off x="3230166" y="2490787"/>
              <a:ext cx="1042988" cy="10429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lnSpcReduction="10000"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950" dirty="0" smtClean="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H</a:t>
              </a:r>
              <a:endParaRPr lang="zh-CN" altLang="en-US" sz="495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9" name="矩形 8"/>
            <p:cNvSpPr/>
            <p:nvPr>
              <p:custDataLst>
                <p:tags r:id="rId9"/>
              </p:custDataLst>
            </p:nvPr>
          </p:nvSpPr>
          <p:spPr>
            <a:xfrm rot="19394674">
              <a:off x="2434697" y="2973109"/>
              <a:ext cx="974546" cy="1465541"/>
            </a:xfrm>
            <a:prstGeom prst="rect">
              <a:avLst/>
            </a:prstGeom>
            <a:gradFill>
              <a:gsLst>
                <a:gs pos="2000">
                  <a:srgbClr val="C0C0C0"/>
                </a:gs>
                <a:gs pos="100000">
                  <a:srgbClr val="FFFFFF">
                    <a:alpha val="0"/>
                  </a:srgb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10"/>
              </p:custDataLst>
            </p:nvPr>
          </p:nvSpPr>
          <p:spPr>
            <a:xfrm>
              <a:off x="1903810" y="2490787"/>
              <a:ext cx="1042988" cy="10429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lnSpcReduction="10000"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950" dirty="0" smtClean="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T</a:t>
              </a:r>
              <a:endParaRPr lang="zh-CN" altLang="en-US" sz="495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1" name="矩形 10"/>
            <p:cNvSpPr/>
            <p:nvPr>
              <p:custDataLst>
                <p:tags r:id="rId11"/>
              </p:custDataLst>
            </p:nvPr>
          </p:nvSpPr>
          <p:spPr>
            <a:xfrm rot="19394674">
              <a:off x="7743290" y="2973109"/>
              <a:ext cx="974546" cy="1465541"/>
            </a:xfrm>
            <a:prstGeom prst="rect">
              <a:avLst/>
            </a:prstGeom>
            <a:gradFill>
              <a:gsLst>
                <a:gs pos="2000">
                  <a:srgbClr val="C0C0C0"/>
                </a:gs>
                <a:gs pos="100000">
                  <a:srgbClr val="FFFFFF">
                    <a:alpha val="0"/>
                  </a:srgb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12"/>
              </p:custDataLst>
            </p:nvPr>
          </p:nvSpPr>
          <p:spPr>
            <a:xfrm>
              <a:off x="7211616" y="2490787"/>
              <a:ext cx="1042988" cy="1042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lnSpcReduction="10000"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950" dirty="0" smtClean="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K</a:t>
              </a:r>
              <a:endParaRPr lang="zh-CN" altLang="en-US" sz="495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TYPE" val="OTHER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TYPE" val="NUMBER"/>
  <p:tag name="MH_ORDER" val="NUMBE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41"/>
  <p:tag name="KSO_WM_TAG_VERSION" val="1.0"/>
  <p:tag name="KSO_WM_SLIDE_ID" val="custom141_19"/>
  <p:tag name="KSO_WM_SLIDE_INDEX" val="19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104*102"/>
  <p:tag name="KSO_WM_SLIDE_SIZE" val="528*36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41"/>
  <p:tag name="KSO_WM_UNIT_TYPE" val="a"/>
  <p:tag name="KSO_WM_UNIT_INDEX" val="1"/>
  <p:tag name="KSO_WM_UNIT_ID" val="custom141_19*a*1"/>
  <p:tag name="KSO_WM_UNIT_CLEAR" val="1"/>
  <p:tag name="KSO_WM_UNIT_LAYERLEVEL" val="1"/>
  <p:tag name="KSO_WM_UNIT_VALUE" val="21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41"/>
  <p:tag name="KSO_WM_UNIT_TYPE" val="a"/>
  <p:tag name="KSO_WM_UNIT_INDEX" val="1"/>
  <p:tag name="KSO_WM_UNIT_ID" val="custom141_2*a*1"/>
  <p:tag name="KSO_WM_UNIT_CLEAR" val="1"/>
  <p:tag name="KSO_WM_UNIT_LAYERLEVEL" val="1"/>
  <p:tag name="KSO_WM_UNIT_VALUE" val="22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9、12、16、20、26、28、29"/>
  <p:tag name="KSO_WM_TEMPLATE_CATEGORY" val="custom"/>
  <p:tag name="KSO_WM_TEMPLATE_INDEX" val="141"/>
  <p:tag name="KSO_WM_TAG_VERSION" val="1.0"/>
  <p:tag name="KSO_WM_SLIDE_ID" val="custom14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41"/>
  <p:tag name="KSO_WM_UNIT_TYPE" val="b"/>
  <p:tag name="KSO_WM_UNIT_INDEX" val="1"/>
  <p:tag name="KSO_WM_UNIT_ID" val="custom141_1*b*1"/>
  <p:tag name="KSO_WM_UNIT_CLEAR" val="1"/>
  <p:tag name="KSO_WM_UNIT_LAYERLEVEL" val="1"/>
  <p:tag name="KSO_WM_UNIT_VALUE" val="18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41"/>
  <p:tag name="KSO_WM_UNIT_TYPE" val="a"/>
  <p:tag name="KSO_WM_UNIT_INDEX" val="1"/>
  <p:tag name="KSO_WM_UNIT_ID" val="custom141_1*a*1"/>
  <p:tag name="KSO_WM_UNIT_CLEAR" val="1"/>
  <p:tag name="KSO_WM_UNIT_LAYERLEVEL" val="1"/>
  <p:tag name="KSO_WM_UNIT_VALUE" val="18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41"/>
  <p:tag name="KSO_WM_TAG_VERSION" val="1.0"/>
  <p:tag name="KSO_WM_SLIDE_ID" val="custom141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32*92"/>
  <p:tag name="KSO_WM_SLIDE_SIZE" val="653*37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41"/>
  <p:tag name="KSO_WM_TAG_VERSION" val="1.0"/>
  <p:tag name="KSO_WM_SLIDE_ID" val="custom141_3"/>
  <p:tag name="KSO_WM_SLIDE_INDEX" val="3"/>
  <p:tag name="KSO_WM_SLIDE_ITEM_CNT" val="2"/>
  <p:tag name="KSO_WM_SLIDE_LAYOUT" val="a_f"/>
  <p:tag name="KSO_WM_SLIDE_LAYOUT_CNT" val="1_2"/>
  <p:tag name="KSO_WM_SLIDE_TYPE" val="text"/>
  <p:tag name="KSO_WM_BEAUTIFY_FLAG" val="#wm#"/>
  <p:tag name="KSO_WM_SLIDE_POSITION" val="33*91"/>
  <p:tag name="KSO_WM_SLIDE_SIZE" val="653*35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41"/>
  <p:tag name="KSO_WM_TAG_VERSION" val="1.0"/>
  <p:tag name="KSO_WM_SLIDE_ID" val="custom141_4"/>
  <p:tag name="KSO_WM_SLIDE_INDEX" val="4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50*60"/>
  <p:tag name="KSO_WM_SLIDE_SIZE" val="621*42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41"/>
  <p:tag name="KSO_WM_UNIT_TYPE" val="a"/>
  <p:tag name="KSO_WM_UNIT_INDEX" val="1"/>
  <p:tag name="KSO_WM_UNIT_ID" val="custom141_5*a*1"/>
  <p:tag name="KSO_WM_UNIT_CLEAR" val="1"/>
  <p:tag name="KSO_WM_UNIT_LAYERLEVEL" val="1"/>
  <p:tag name="KSO_WM_UNIT_VALUE" val="21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41"/>
  <p:tag name="KSO_WM_TAG_VERSION" val="1.0"/>
  <p:tag name="KSO_WM_SLIDE_ID" val="custom141_5"/>
  <p:tag name="KSO_WM_SLIDE_INDEX" val="5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49*102"/>
  <p:tag name="KSO_WM_SLIDE_SIZE" val="622*39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41"/>
  <p:tag name="KSO_WM_UNIT_TYPE" val="a"/>
  <p:tag name="KSO_WM_UNIT_INDEX" val="1"/>
  <p:tag name="KSO_WM_UNIT_ID" val="custom141_5*a*1"/>
  <p:tag name="KSO_WM_UNIT_CLEAR" val="1"/>
  <p:tag name="KSO_WM_UNIT_LAYERLEVEL" val="1"/>
  <p:tag name="KSO_WM_UNIT_VALUE" val="21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09143211"/>
  <p:tag name="MH_LIBRARY" val="CONTENTS"/>
  <p:tag name="MH_AUTOCOLOR" val="TRUE"/>
  <p:tag name="MH_TYPE" val="CONTENTS"/>
  <p:tag name="KSO_WM_TEMPLATE_CATEGORY" val="custom"/>
  <p:tag name="KSO_WM_TEMPLATE_INDEX" val="141"/>
  <p:tag name="KSO_WM_TAG_VERSION" val="1.0"/>
  <p:tag name="KSO_WM_SLIDE_ID" val="custom141_7"/>
  <p:tag name="KSO_WM_SLIDE_INDEX" val="7"/>
  <p:tag name="KSO_WM_SLIDE_ITEM_CNT" val="2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41"/>
  <p:tag name="KSO_WM_TAG_VERSION" val="1.0"/>
  <p:tag name="KSO_WM_SLIDE_ID" val="custom141_29"/>
  <p:tag name="KSO_WM_SLIDE_INDEX" val="29"/>
  <p:tag name="KSO_WM_SLIDE_ITEM_CNT" val="0"/>
  <p:tag name="KSO_WM_SLIDE_TYPE" val="endPage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0"/>
  <p:tag name="KSO_WM_TEMPLATE_CATEGORY" val="custom"/>
  <p:tag name="KSO_WM_TEMPLATE_INDEX" val="141"/>
  <p:tag name="KSO_WM_UNIT_INDEX" val="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1"/>
  <p:tag name="KSO_WM_TEMPLATE_CATEGORY" val="custom"/>
  <p:tag name="KSO_WM_TEMPLATE_INDEX" val="141"/>
  <p:tag name="KSO_WM_UNIT_INDEX" val="1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2"/>
  <p:tag name="KSO_WM_TEMPLATE_CATEGORY" val="custom"/>
  <p:tag name="KSO_WM_TEMPLATE_INDEX" val="141"/>
  <p:tag name="KSO_WM_UNIT_INDEX" val="1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3"/>
  <p:tag name="KSO_WM_TEMPLATE_CATEGORY" val="custom"/>
  <p:tag name="KSO_WM_TEMPLATE_INDEX" val="141"/>
  <p:tag name="KSO_WM_UNIT_INDEX" val="1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4"/>
  <p:tag name="KSO_WM_TEMPLATE_CATEGORY" val="custom"/>
  <p:tag name="KSO_WM_TEMPLATE_INDEX" val="141"/>
  <p:tag name="KSO_WM_UNIT_INDEX" val="1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5"/>
  <p:tag name="KSO_WM_TEMPLATE_CATEGORY" val="custom"/>
  <p:tag name="KSO_WM_TEMPLATE_INDEX" val="141"/>
  <p:tag name="KSO_WM_UNIT_INDEX" val="1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6"/>
  <p:tag name="KSO_WM_TEMPLATE_CATEGORY" val="custom"/>
  <p:tag name="KSO_WM_TEMPLATE_INDEX" val="141"/>
  <p:tag name="KSO_WM_UNIT_INDEX" val="1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7"/>
  <p:tag name="KSO_WM_TEMPLATE_CATEGORY" val="custom"/>
  <p:tag name="KSO_WM_TEMPLATE_INDEX" val="141"/>
  <p:tag name="KSO_WM_UNIT_INDEX" val="1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8"/>
  <p:tag name="KSO_WM_TEMPLATE_CATEGORY" val="custom"/>
  <p:tag name="KSO_WM_TEMPLATE_INDEX" val="141"/>
  <p:tag name="KSO_WM_UNIT_INDEX" val="1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19"/>
  <p:tag name="KSO_WM_TEMPLATE_CATEGORY" val="custom"/>
  <p:tag name="KSO_WM_TEMPLATE_INDEX" val="141"/>
  <p:tag name="KSO_WM_UNIT_INDEX" val="1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41_29*i*20"/>
  <p:tag name="KSO_WM_TEMPLATE_CATEGORY" val="custom"/>
  <p:tag name="KSO_WM_TEMPLATE_INDEX" val="141"/>
  <p:tag name="KSO_WM_UNIT_INDEX" val="2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000120140530A99PPBG">
  <a:themeElements>
    <a:clrScheme name="自定义 406">
      <a:dk1>
        <a:srgbClr val="5F5F5F"/>
      </a:dk1>
      <a:lt1>
        <a:sysClr val="window" lastClr="FFFFFF"/>
      </a:lt1>
      <a:dk2>
        <a:srgbClr val="5F5F5F"/>
      </a:dk2>
      <a:lt2>
        <a:srgbClr val="FFFFFF"/>
      </a:lt2>
      <a:accent1>
        <a:srgbClr val="87A452"/>
      </a:accent1>
      <a:accent2>
        <a:srgbClr val="58B898"/>
      </a:accent2>
      <a:accent3>
        <a:srgbClr val="489698"/>
      </a:accent3>
      <a:accent4>
        <a:srgbClr val="C2C25E"/>
      </a:accent4>
      <a:accent5>
        <a:srgbClr val="C00000"/>
      </a:accent5>
      <a:accent6>
        <a:srgbClr val="FFC000"/>
      </a:accent6>
      <a:hlink>
        <a:srgbClr val="00B0F0"/>
      </a:hlink>
      <a:folHlink>
        <a:srgbClr val="7F7F7F"/>
      </a:folHlink>
    </a:clrScheme>
    <a:fontScheme name="自定义 15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1076</Words>
  <Application>Microsoft Office PowerPoint</Application>
  <PresentationFormat>全屏显示(4:3)</PresentationFormat>
  <Paragraphs>110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7" baseType="lpstr">
      <vt:lpstr>黑体</vt:lpstr>
      <vt:lpstr>宋体</vt:lpstr>
      <vt:lpstr>微软雅黑</vt:lpstr>
      <vt:lpstr>Arial</vt:lpstr>
      <vt:lpstr>Calibri</vt:lpstr>
      <vt:lpstr>Calibri Light</vt:lpstr>
      <vt:lpstr>Times New Roman</vt:lpstr>
      <vt:lpstr>Wingdings 2</vt:lpstr>
      <vt:lpstr>Office 主题</vt:lpstr>
      <vt:lpstr>A000120140530A99PPBG</vt:lpstr>
      <vt:lpstr>《生命最后十年》</vt:lpstr>
      <vt:lpstr>生命可以永恒吗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win7</dc:creator>
  <cp:lastModifiedBy>ms</cp:lastModifiedBy>
  <cp:revision>17</cp:revision>
  <dcterms:created xsi:type="dcterms:W3CDTF">2016-11-22T12:13:00Z</dcterms:created>
  <dcterms:modified xsi:type="dcterms:W3CDTF">2017-12-12T06:46:50Z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