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notesMasterIdLst>
    <p:notesMasterId r:id="rId29"/>
  </p:notesMasterIdLst>
  <p:sldIdLst>
    <p:sldId id="393" r:id="rId2"/>
    <p:sldId id="312" r:id="rId3"/>
    <p:sldId id="381" r:id="rId4"/>
    <p:sldId id="392" r:id="rId5"/>
    <p:sldId id="370" r:id="rId6"/>
    <p:sldId id="382" r:id="rId7"/>
    <p:sldId id="397" r:id="rId8"/>
    <p:sldId id="341" r:id="rId9"/>
    <p:sldId id="342" r:id="rId10"/>
    <p:sldId id="386" r:id="rId11"/>
    <p:sldId id="388" r:id="rId12"/>
    <p:sldId id="389" r:id="rId13"/>
    <p:sldId id="391" r:id="rId14"/>
    <p:sldId id="374" r:id="rId15"/>
    <p:sldId id="384" r:id="rId16"/>
    <p:sldId id="398" r:id="rId17"/>
    <p:sldId id="377" r:id="rId18"/>
    <p:sldId id="385" r:id="rId19"/>
    <p:sldId id="399" r:id="rId20"/>
    <p:sldId id="400" r:id="rId21"/>
    <p:sldId id="394" r:id="rId22"/>
    <p:sldId id="395" r:id="rId23"/>
    <p:sldId id="396" r:id="rId24"/>
    <p:sldId id="390" r:id="rId25"/>
    <p:sldId id="401" r:id="rId26"/>
    <p:sldId id="292" r:id="rId27"/>
    <p:sldId id="365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47204"/>
    <a:srgbClr val="9933FF"/>
    <a:srgbClr val="FCD4F6"/>
    <a:srgbClr val="0C7D00"/>
    <a:srgbClr val="B24EAB"/>
    <a:srgbClr val="8D749C"/>
    <a:srgbClr val="FFFFFF"/>
    <a:srgbClr val="3366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>
      <p:cViewPr varScale="1">
        <p:scale>
          <a:sx n="80" d="100"/>
          <a:sy n="80" d="100"/>
        </p:scale>
        <p:origin x="126" y="2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C8FD1A-F4E1-4EA6-A730-5EF9913D47CE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C4D83385-02EA-4E80-9D8E-CE0FD7D57E0A}">
      <dgm:prSet phldrT="[文本]" custT="1"/>
      <dgm:spPr/>
      <dgm:t>
        <a:bodyPr/>
        <a:lstStyle/>
        <a:p>
          <a:r>
            <a:rPr lang="zh-CN" altLang="en-US" sz="4000" b="1" dirty="0" smtClean="0">
              <a:solidFill>
                <a:srgbClr val="FF0000"/>
              </a:solidFill>
            </a:rPr>
            <a:t>不定式充当表语</a:t>
          </a:r>
          <a:endParaRPr lang="zh-CN" altLang="en-US" sz="4000" b="1" dirty="0">
            <a:solidFill>
              <a:srgbClr val="FF0000"/>
            </a:solidFill>
          </a:endParaRPr>
        </a:p>
      </dgm:t>
    </dgm:pt>
    <dgm:pt modelId="{E7B9CF01-8D4B-4206-87B4-43EB68F1CD99}" type="parTrans" cxnId="{BE687A36-AEB3-44FB-815A-E5B11CE6DD9B}">
      <dgm:prSet/>
      <dgm:spPr/>
      <dgm:t>
        <a:bodyPr/>
        <a:lstStyle/>
        <a:p>
          <a:endParaRPr lang="zh-CN" altLang="en-US" sz="1000"/>
        </a:p>
      </dgm:t>
    </dgm:pt>
    <dgm:pt modelId="{A7D1C7A9-8C2F-4A85-B070-6E1C3C88427F}" type="sibTrans" cxnId="{BE687A36-AEB3-44FB-815A-E5B11CE6DD9B}">
      <dgm:prSet/>
      <dgm:spPr/>
      <dgm:t>
        <a:bodyPr/>
        <a:lstStyle/>
        <a:p>
          <a:endParaRPr lang="zh-CN" altLang="en-US" sz="1000"/>
        </a:p>
      </dgm:t>
    </dgm:pt>
    <dgm:pt modelId="{F178CACD-0B44-4C60-89B5-EC72F19AD360}">
      <dgm:prSet phldrT="[文本]" custT="1"/>
      <dgm:spPr/>
      <dgm:t>
        <a:bodyPr/>
        <a:lstStyle/>
        <a:p>
          <a:r>
            <a:rPr lang="zh-CN" altLang="en-US" sz="4800" b="1" smtClean="0">
              <a:solidFill>
                <a:srgbClr val="FFFF00"/>
              </a:solidFill>
            </a:rPr>
            <a:t>主动</a:t>
          </a:r>
          <a:endParaRPr lang="zh-CN" altLang="en-US" sz="4800" b="1" dirty="0">
            <a:solidFill>
              <a:srgbClr val="FFFF00"/>
            </a:solidFill>
          </a:endParaRPr>
        </a:p>
      </dgm:t>
    </dgm:pt>
    <dgm:pt modelId="{B98BF32D-BD3D-440C-B6AE-64EDB9FC4C41}" type="parTrans" cxnId="{0F93A063-68E3-4E23-862F-8BDF8066A663}">
      <dgm:prSet custT="1"/>
      <dgm:spPr/>
      <dgm:t>
        <a:bodyPr/>
        <a:lstStyle/>
        <a:p>
          <a:endParaRPr lang="zh-CN" altLang="en-US" sz="300"/>
        </a:p>
      </dgm:t>
    </dgm:pt>
    <dgm:pt modelId="{4E3CDD92-D963-4028-9049-3C3322E33310}" type="sibTrans" cxnId="{0F93A063-68E3-4E23-862F-8BDF8066A663}">
      <dgm:prSet/>
      <dgm:spPr/>
      <dgm:t>
        <a:bodyPr/>
        <a:lstStyle/>
        <a:p>
          <a:endParaRPr lang="zh-CN" altLang="en-US" sz="1000"/>
        </a:p>
      </dgm:t>
    </dgm:pt>
    <dgm:pt modelId="{3E383121-4364-421F-A3EC-36BE3DCE4C02}">
      <dgm:prSet phldrT="[文本]" custT="1"/>
      <dgm:spPr/>
      <dgm:t>
        <a:bodyPr/>
        <a:lstStyle/>
        <a:p>
          <a:r>
            <a:rPr lang="zh-CN" altLang="en-US" sz="4800" b="1" smtClean="0">
              <a:solidFill>
                <a:srgbClr val="841802"/>
              </a:solidFill>
            </a:rPr>
            <a:t>将要</a:t>
          </a:r>
          <a:endParaRPr lang="zh-CN" altLang="en-US" sz="4800" b="1" dirty="0">
            <a:solidFill>
              <a:srgbClr val="841802"/>
            </a:solidFill>
          </a:endParaRPr>
        </a:p>
      </dgm:t>
    </dgm:pt>
    <dgm:pt modelId="{751351C2-1AAC-4D84-84C5-77544241823A}" type="parTrans" cxnId="{0B0902AC-B477-4A18-98AC-422FD4E8A081}">
      <dgm:prSet custT="1"/>
      <dgm:spPr/>
      <dgm:t>
        <a:bodyPr/>
        <a:lstStyle/>
        <a:p>
          <a:endParaRPr lang="zh-CN" altLang="en-US" sz="300"/>
        </a:p>
      </dgm:t>
    </dgm:pt>
    <dgm:pt modelId="{8686F34C-07E1-40B6-BE96-D4898428A422}" type="sibTrans" cxnId="{0B0902AC-B477-4A18-98AC-422FD4E8A081}">
      <dgm:prSet/>
      <dgm:spPr/>
      <dgm:t>
        <a:bodyPr/>
        <a:lstStyle/>
        <a:p>
          <a:endParaRPr lang="zh-CN" altLang="en-US" sz="1000"/>
        </a:p>
      </dgm:t>
    </dgm:pt>
    <dgm:pt modelId="{9A0906DC-785B-4BCF-89DA-7A87F85BD281}" type="pres">
      <dgm:prSet presAssocID="{C4C8FD1A-F4E1-4EA6-A730-5EF9913D47C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2EF48F9E-E48B-49F5-87B4-452B7CB97DE5}" type="pres">
      <dgm:prSet presAssocID="{C4D83385-02EA-4E80-9D8E-CE0FD7D57E0A}" presName="root1" presStyleCnt="0"/>
      <dgm:spPr/>
    </dgm:pt>
    <dgm:pt modelId="{6DFB4FE5-F298-4132-A4C1-33D04D27DD0F}" type="pres">
      <dgm:prSet presAssocID="{C4D83385-02EA-4E80-9D8E-CE0FD7D57E0A}" presName="LevelOneTextNode" presStyleLbl="node0" presStyleIdx="0" presStyleCnt="1" custScaleX="108808" custScaleY="78552" custLinFactX="-17107" custLinFactNeighborX="-100000" custLinFactNeighborY="38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80A6448-A64D-4B56-9E54-636F39487C29}" type="pres">
      <dgm:prSet presAssocID="{C4D83385-02EA-4E80-9D8E-CE0FD7D57E0A}" presName="level2hierChild" presStyleCnt="0"/>
      <dgm:spPr/>
    </dgm:pt>
    <dgm:pt modelId="{6FFB9318-45A0-4BB6-9B44-A0AD1A0EC73B}" type="pres">
      <dgm:prSet presAssocID="{B98BF32D-BD3D-440C-B6AE-64EDB9FC4C41}" presName="conn2-1" presStyleLbl="parChTrans1D2" presStyleIdx="0" presStyleCnt="2"/>
      <dgm:spPr/>
      <dgm:t>
        <a:bodyPr/>
        <a:lstStyle/>
        <a:p>
          <a:endParaRPr lang="zh-CN" altLang="en-US"/>
        </a:p>
      </dgm:t>
    </dgm:pt>
    <dgm:pt modelId="{16A4AAAC-28AA-496A-BF6E-4AF6C07409BF}" type="pres">
      <dgm:prSet presAssocID="{B98BF32D-BD3D-440C-B6AE-64EDB9FC4C41}" presName="connTx" presStyleLbl="parChTrans1D2" presStyleIdx="0" presStyleCnt="2"/>
      <dgm:spPr/>
      <dgm:t>
        <a:bodyPr/>
        <a:lstStyle/>
        <a:p>
          <a:endParaRPr lang="zh-CN" altLang="en-US"/>
        </a:p>
      </dgm:t>
    </dgm:pt>
    <dgm:pt modelId="{C0EAE9F6-C56E-4A5C-9516-AA9562B29AE4}" type="pres">
      <dgm:prSet presAssocID="{F178CACD-0B44-4C60-89B5-EC72F19AD360}" presName="root2" presStyleCnt="0"/>
      <dgm:spPr/>
    </dgm:pt>
    <dgm:pt modelId="{FDD77DD1-144E-4CF1-A9F6-14D9BB3B6352}" type="pres">
      <dgm:prSet presAssocID="{F178CACD-0B44-4C60-89B5-EC72F19AD360}" presName="LevelTwoTextNode" presStyleLbl="node2" presStyleIdx="0" presStyleCnt="2" custScaleX="100000" custScaleY="10658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F35A727-BDC1-4C5B-A9E4-EF277725E8B4}" type="pres">
      <dgm:prSet presAssocID="{F178CACD-0B44-4C60-89B5-EC72F19AD360}" presName="level3hierChild" presStyleCnt="0"/>
      <dgm:spPr/>
    </dgm:pt>
    <dgm:pt modelId="{4FA9FA39-8C50-4CBA-929D-DFEFE1694039}" type="pres">
      <dgm:prSet presAssocID="{751351C2-1AAC-4D84-84C5-77544241823A}" presName="conn2-1" presStyleLbl="parChTrans1D2" presStyleIdx="1" presStyleCnt="2"/>
      <dgm:spPr/>
      <dgm:t>
        <a:bodyPr/>
        <a:lstStyle/>
        <a:p>
          <a:endParaRPr lang="zh-CN" altLang="en-US"/>
        </a:p>
      </dgm:t>
    </dgm:pt>
    <dgm:pt modelId="{7205EC33-76DC-41E9-9495-F1AE9AD49A98}" type="pres">
      <dgm:prSet presAssocID="{751351C2-1AAC-4D84-84C5-77544241823A}" presName="connTx" presStyleLbl="parChTrans1D2" presStyleIdx="1" presStyleCnt="2"/>
      <dgm:spPr/>
      <dgm:t>
        <a:bodyPr/>
        <a:lstStyle/>
        <a:p>
          <a:endParaRPr lang="zh-CN" altLang="en-US"/>
        </a:p>
      </dgm:t>
    </dgm:pt>
    <dgm:pt modelId="{982826DC-96D5-497E-9733-610D4937AEDE}" type="pres">
      <dgm:prSet presAssocID="{3E383121-4364-421F-A3EC-36BE3DCE4C02}" presName="root2" presStyleCnt="0"/>
      <dgm:spPr/>
    </dgm:pt>
    <dgm:pt modelId="{2632E2CC-76B1-4264-A994-E4970624BBF8}" type="pres">
      <dgm:prSet presAssocID="{3E383121-4364-421F-A3EC-36BE3DCE4C02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33F24A6-A774-4C81-9166-3B71A06F6739}" type="pres">
      <dgm:prSet presAssocID="{3E383121-4364-421F-A3EC-36BE3DCE4C02}" presName="level3hierChild" presStyleCnt="0"/>
      <dgm:spPr/>
    </dgm:pt>
  </dgm:ptLst>
  <dgm:cxnLst>
    <dgm:cxn modelId="{419D0C2E-7216-4629-990E-40CCA31E552C}" type="presOf" srcId="{751351C2-1AAC-4D84-84C5-77544241823A}" destId="{4FA9FA39-8C50-4CBA-929D-DFEFE1694039}" srcOrd="0" destOrd="0" presId="urn:microsoft.com/office/officeart/2008/layout/HorizontalMultiLevelHierarchy"/>
    <dgm:cxn modelId="{B1D8EEE8-DE87-4A54-87E9-0AD10D532C52}" type="presOf" srcId="{B98BF32D-BD3D-440C-B6AE-64EDB9FC4C41}" destId="{16A4AAAC-28AA-496A-BF6E-4AF6C07409BF}" srcOrd="1" destOrd="0" presId="urn:microsoft.com/office/officeart/2008/layout/HorizontalMultiLevelHierarchy"/>
    <dgm:cxn modelId="{59D1A38B-21AB-4DDF-BAC2-106FB7B83273}" type="presOf" srcId="{C4D83385-02EA-4E80-9D8E-CE0FD7D57E0A}" destId="{6DFB4FE5-F298-4132-A4C1-33D04D27DD0F}" srcOrd="0" destOrd="0" presId="urn:microsoft.com/office/officeart/2008/layout/HorizontalMultiLevelHierarchy"/>
    <dgm:cxn modelId="{4D1C5892-1F3D-4F25-A3D0-6BCFDE4BEFF4}" type="presOf" srcId="{751351C2-1AAC-4D84-84C5-77544241823A}" destId="{7205EC33-76DC-41E9-9495-F1AE9AD49A98}" srcOrd="1" destOrd="0" presId="urn:microsoft.com/office/officeart/2008/layout/HorizontalMultiLevelHierarchy"/>
    <dgm:cxn modelId="{EC053BF9-51C4-40AD-974E-D75995E9FBDF}" type="presOf" srcId="{F178CACD-0B44-4C60-89B5-EC72F19AD360}" destId="{FDD77DD1-144E-4CF1-A9F6-14D9BB3B6352}" srcOrd="0" destOrd="0" presId="urn:microsoft.com/office/officeart/2008/layout/HorizontalMultiLevelHierarchy"/>
    <dgm:cxn modelId="{F828300E-60FA-4745-953F-686E5BC17A39}" type="presOf" srcId="{B98BF32D-BD3D-440C-B6AE-64EDB9FC4C41}" destId="{6FFB9318-45A0-4BB6-9B44-A0AD1A0EC73B}" srcOrd="0" destOrd="0" presId="urn:microsoft.com/office/officeart/2008/layout/HorizontalMultiLevelHierarchy"/>
    <dgm:cxn modelId="{0B0902AC-B477-4A18-98AC-422FD4E8A081}" srcId="{C4D83385-02EA-4E80-9D8E-CE0FD7D57E0A}" destId="{3E383121-4364-421F-A3EC-36BE3DCE4C02}" srcOrd="1" destOrd="0" parTransId="{751351C2-1AAC-4D84-84C5-77544241823A}" sibTransId="{8686F34C-07E1-40B6-BE96-D4898428A422}"/>
    <dgm:cxn modelId="{03085947-0F25-48EB-AD91-97758773D6F4}" type="presOf" srcId="{C4C8FD1A-F4E1-4EA6-A730-5EF9913D47CE}" destId="{9A0906DC-785B-4BCF-89DA-7A87F85BD281}" srcOrd="0" destOrd="0" presId="urn:microsoft.com/office/officeart/2008/layout/HorizontalMultiLevelHierarchy"/>
    <dgm:cxn modelId="{85D92328-0DAB-4DAF-AE0F-F054A89E42B0}" type="presOf" srcId="{3E383121-4364-421F-A3EC-36BE3DCE4C02}" destId="{2632E2CC-76B1-4264-A994-E4970624BBF8}" srcOrd="0" destOrd="0" presId="urn:microsoft.com/office/officeart/2008/layout/HorizontalMultiLevelHierarchy"/>
    <dgm:cxn modelId="{0F93A063-68E3-4E23-862F-8BDF8066A663}" srcId="{C4D83385-02EA-4E80-9D8E-CE0FD7D57E0A}" destId="{F178CACD-0B44-4C60-89B5-EC72F19AD360}" srcOrd="0" destOrd="0" parTransId="{B98BF32D-BD3D-440C-B6AE-64EDB9FC4C41}" sibTransId="{4E3CDD92-D963-4028-9049-3C3322E33310}"/>
    <dgm:cxn modelId="{BE687A36-AEB3-44FB-815A-E5B11CE6DD9B}" srcId="{C4C8FD1A-F4E1-4EA6-A730-5EF9913D47CE}" destId="{C4D83385-02EA-4E80-9D8E-CE0FD7D57E0A}" srcOrd="0" destOrd="0" parTransId="{E7B9CF01-8D4B-4206-87B4-43EB68F1CD99}" sibTransId="{A7D1C7A9-8C2F-4A85-B070-6E1C3C88427F}"/>
    <dgm:cxn modelId="{DF581E7C-07F7-41B4-B4F1-B47A14C18631}" type="presParOf" srcId="{9A0906DC-785B-4BCF-89DA-7A87F85BD281}" destId="{2EF48F9E-E48B-49F5-87B4-452B7CB97DE5}" srcOrd="0" destOrd="0" presId="urn:microsoft.com/office/officeart/2008/layout/HorizontalMultiLevelHierarchy"/>
    <dgm:cxn modelId="{90994AEA-8D18-4152-AD6E-0031C26985C1}" type="presParOf" srcId="{2EF48F9E-E48B-49F5-87B4-452B7CB97DE5}" destId="{6DFB4FE5-F298-4132-A4C1-33D04D27DD0F}" srcOrd="0" destOrd="0" presId="urn:microsoft.com/office/officeart/2008/layout/HorizontalMultiLevelHierarchy"/>
    <dgm:cxn modelId="{7EB92D4E-D361-43A9-873B-DDECF68456EB}" type="presParOf" srcId="{2EF48F9E-E48B-49F5-87B4-452B7CB97DE5}" destId="{380A6448-A64D-4B56-9E54-636F39487C29}" srcOrd="1" destOrd="0" presId="urn:microsoft.com/office/officeart/2008/layout/HorizontalMultiLevelHierarchy"/>
    <dgm:cxn modelId="{793217C6-E9A4-4BE3-A53B-95799213C977}" type="presParOf" srcId="{380A6448-A64D-4B56-9E54-636F39487C29}" destId="{6FFB9318-45A0-4BB6-9B44-A0AD1A0EC73B}" srcOrd="0" destOrd="0" presId="urn:microsoft.com/office/officeart/2008/layout/HorizontalMultiLevelHierarchy"/>
    <dgm:cxn modelId="{47C27BF3-0DB0-4B11-A0E3-DAB2ECFA6123}" type="presParOf" srcId="{6FFB9318-45A0-4BB6-9B44-A0AD1A0EC73B}" destId="{16A4AAAC-28AA-496A-BF6E-4AF6C07409BF}" srcOrd="0" destOrd="0" presId="urn:microsoft.com/office/officeart/2008/layout/HorizontalMultiLevelHierarchy"/>
    <dgm:cxn modelId="{6D7C76BE-0B0A-4A03-8E52-5B6D1FC281FB}" type="presParOf" srcId="{380A6448-A64D-4B56-9E54-636F39487C29}" destId="{C0EAE9F6-C56E-4A5C-9516-AA9562B29AE4}" srcOrd="1" destOrd="0" presId="urn:microsoft.com/office/officeart/2008/layout/HorizontalMultiLevelHierarchy"/>
    <dgm:cxn modelId="{AF9A909C-566B-4619-980F-245ADF35D135}" type="presParOf" srcId="{C0EAE9F6-C56E-4A5C-9516-AA9562B29AE4}" destId="{FDD77DD1-144E-4CF1-A9F6-14D9BB3B6352}" srcOrd="0" destOrd="0" presId="urn:microsoft.com/office/officeart/2008/layout/HorizontalMultiLevelHierarchy"/>
    <dgm:cxn modelId="{4225F88E-D173-4BE8-9D24-DD6EDB06418F}" type="presParOf" srcId="{C0EAE9F6-C56E-4A5C-9516-AA9562B29AE4}" destId="{EF35A727-BDC1-4C5B-A9E4-EF277725E8B4}" srcOrd="1" destOrd="0" presId="urn:microsoft.com/office/officeart/2008/layout/HorizontalMultiLevelHierarchy"/>
    <dgm:cxn modelId="{71D817CC-05BE-4ACF-85C2-FC74AF5B2988}" type="presParOf" srcId="{380A6448-A64D-4B56-9E54-636F39487C29}" destId="{4FA9FA39-8C50-4CBA-929D-DFEFE1694039}" srcOrd="2" destOrd="0" presId="urn:microsoft.com/office/officeart/2008/layout/HorizontalMultiLevelHierarchy"/>
    <dgm:cxn modelId="{7148DC12-3902-4201-8A22-0C79217C3DCE}" type="presParOf" srcId="{4FA9FA39-8C50-4CBA-929D-DFEFE1694039}" destId="{7205EC33-76DC-41E9-9495-F1AE9AD49A98}" srcOrd="0" destOrd="0" presId="urn:microsoft.com/office/officeart/2008/layout/HorizontalMultiLevelHierarchy"/>
    <dgm:cxn modelId="{FD720A88-798C-4E13-93B2-D28F222EEC1C}" type="presParOf" srcId="{380A6448-A64D-4B56-9E54-636F39487C29}" destId="{982826DC-96D5-497E-9733-610D4937AEDE}" srcOrd="3" destOrd="0" presId="urn:microsoft.com/office/officeart/2008/layout/HorizontalMultiLevelHierarchy"/>
    <dgm:cxn modelId="{9765E0E9-EEAE-4348-8026-94E4D9DDC511}" type="presParOf" srcId="{982826DC-96D5-497E-9733-610D4937AEDE}" destId="{2632E2CC-76B1-4264-A994-E4970624BBF8}" srcOrd="0" destOrd="0" presId="urn:microsoft.com/office/officeart/2008/layout/HorizontalMultiLevelHierarchy"/>
    <dgm:cxn modelId="{364F2F7D-E73F-4CB3-8106-1B7D7CE06278}" type="presParOf" srcId="{982826DC-96D5-497E-9733-610D4937AEDE}" destId="{233F24A6-A774-4C81-9166-3B71A06F673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0DF2C-767A-47E9-9899-138A743D1559}" type="datetimeFigureOut">
              <a:rPr lang="zh-CN" altLang="en-US" smtClean="0"/>
              <a:t>2021/9/23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867F8-A531-4603-B17E-F13E26DC9D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776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AB061B-54CC-4CD0-9C21-E614D860A2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773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4DA8E-176A-4FF3-9D6F-8265D5663635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647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92665-750A-45CA-8BCA-F625D151E0E3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12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B9305-C674-4A01-8EAA-62590B2A5102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736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C7CA4-8301-4877-9F02-EBB331CFBBDA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11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92809-1A14-446B-8458-2E79A9A413E6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9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9B147-B10D-4A4F-894A-C6FCE0A1C699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952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7F1C2-A265-46B9-B5E3-CC4C583F7BBD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587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65CA7-E3EE-49B8-942E-27ADB14AE5B2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989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712CF-1971-40B9-858D-A1282F19C944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5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C156D-84C2-4A8A-B629-15DC6A2ED580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208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14CED-ED63-48DB-8233-3536B731A346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746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7EA19-0CBA-4FC3-91FA-CFEE3E9CF4FD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104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6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3370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81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2" r:id="rId13"/>
    <p:sldLayoutId id="2147483773" r:id="rId14"/>
    <p:sldLayoutId id="2147483659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39616" y="2780928"/>
            <a:ext cx="2108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Unit 1</a:t>
            </a:r>
            <a:endParaRPr lang="zh-CN" alt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475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05235" y="2780928"/>
            <a:ext cx="52287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UNIT 1 ART</a:t>
            </a:r>
            <a:endParaRPr lang="zh-CN" altLang="en-US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4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711624" y="4365104"/>
            <a:ext cx="6768752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600" b="1" dirty="0" smtClean="0">
                <a:latin typeface="+mj-lt"/>
              </a:rPr>
              <a:t>infinitives as the </a:t>
            </a:r>
            <a:r>
              <a:rPr lang="en-US" altLang="zh-CN" sz="3600" b="1" dirty="0">
                <a:latin typeface="+mj-lt"/>
              </a:rPr>
              <a:t>predicative</a:t>
            </a:r>
          </a:p>
        </p:txBody>
      </p:sp>
    </p:spTree>
    <p:extLst>
      <p:ext uri="{BB962C8B-B14F-4D97-AF65-F5344CB8AC3E}">
        <p14:creationId xmlns:p14="http://schemas.microsoft.com/office/powerpoint/2010/main" val="358865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135560" y="2960948"/>
            <a:ext cx="8352928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1463" indent="-2714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To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learn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 usage of infinitive as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predicative.</a:t>
            </a: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To make conversations using the pattern.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745557"/>
            <a:ext cx="5184576" cy="11881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59" y="3155023"/>
            <a:ext cx="304801" cy="30480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59" y="3726561"/>
            <a:ext cx="304801" cy="30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9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71464" y="2564904"/>
            <a:ext cx="9721079" cy="245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</a:rPr>
              <a:t>Read these sentences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and </a:t>
            </a:r>
            <a:r>
              <a:rPr lang="en-US" altLang="zh-CN" sz="3200" b="1" dirty="0">
                <a:solidFill>
                  <a:srgbClr val="0000FF"/>
                </a:solidFill>
              </a:rPr>
              <a:t>fill in the blanks using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the correct words </a:t>
            </a:r>
            <a:r>
              <a:rPr lang="en-US" altLang="zh-CN" sz="3200" b="1" dirty="0">
                <a:solidFill>
                  <a:srgbClr val="0000FF"/>
                </a:solidFill>
              </a:rPr>
              <a:t>from the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text on pages 2 and 3. </a:t>
            </a:r>
            <a:r>
              <a:rPr lang="en-US" altLang="zh-CN" sz="3200" b="1" dirty="0">
                <a:solidFill>
                  <a:srgbClr val="0000FF"/>
                </a:solidFill>
              </a:rPr>
              <a:t>Discuss with your partner the function of the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italicized </a:t>
            </a:r>
            <a:r>
              <a:rPr lang="en-US" altLang="zh-CN" sz="3200" b="1" dirty="0">
                <a:solidFill>
                  <a:srgbClr val="0000FF"/>
                </a:solidFill>
              </a:rPr>
              <a:t>infinitives.</a:t>
            </a:r>
          </a:p>
        </p:txBody>
      </p:sp>
      <p:sp>
        <p:nvSpPr>
          <p:cNvPr id="2" name="矩形 1"/>
          <p:cNvSpPr/>
          <p:nvPr/>
        </p:nvSpPr>
        <p:spPr>
          <a:xfrm>
            <a:off x="1420244" y="185222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3366FF"/>
                </a:solidFill>
              </a:rPr>
              <a:t> 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252990"/>
            <a:ext cx="7560839" cy="94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83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33988" y="917861"/>
            <a:ext cx="1119663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1 Perhaps the best ______ to understand Western art is </a:t>
            </a:r>
            <a:r>
              <a:rPr lang="en-US" altLang="zh-CN" sz="3200" b="1" i="1" kern="100" dirty="0">
                <a:solidFill>
                  <a:srgbClr val="00B050"/>
                </a:solidFill>
                <a:latin typeface="Times New Roman" panose="02020603050405020304" pitchFamily="18" charset="0"/>
              </a:rPr>
              <a:t>to look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at the development of Western painting over the centuries. 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2 During the Middle Ages, the _________ of Western art was </a:t>
            </a:r>
            <a:r>
              <a:rPr lang="en-US" altLang="zh-CN" sz="3200" b="1" i="1" kern="100" dirty="0">
                <a:solidFill>
                  <a:srgbClr val="00B050"/>
                </a:solidFill>
                <a:latin typeface="Times New Roman" panose="02020603050405020304" pitchFamily="18" charset="0"/>
              </a:rPr>
              <a:t>to teach</a:t>
            </a:r>
            <a:r>
              <a:rPr lang="en-US" altLang="zh-CN" sz="3200" b="1" i="1" kern="100" dirty="0">
                <a:latin typeface="Times New Roman" panose="02020603050405020304" pitchFamily="18" charset="0"/>
              </a:rPr>
              <a:t>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people about Christianity.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3 In this work, Monet's _____ was </a:t>
            </a:r>
            <a:r>
              <a:rPr lang="en-US" altLang="zh-CN" sz="3200" b="1" i="1" kern="100" dirty="0">
                <a:solidFill>
                  <a:srgbClr val="00B050"/>
                </a:solidFill>
                <a:latin typeface="Times New Roman" panose="02020603050405020304" pitchFamily="18" charset="0"/>
              </a:rPr>
              <a:t>to convey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the light and movement in the scene…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4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________________________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was no longer </a:t>
            </a:r>
            <a:r>
              <a:rPr lang="en-US" altLang="zh-CN" sz="3200" b="1" i="1" kern="100" dirty="0">
                <a:solidFill>
                  <a:srgbClr val="00B050"/>
                </a:solidFill>
                <a:latin typeface="Times New Roman" panose="02020603050405020304" pitchFamily="18" charset="0"/>
              </a:rPr>
              <a:t>show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 reality, but instead to ask the question, “What is art?”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07768" y="917861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way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070443" y="2134992"/>
            <a:ext cx="1598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purpose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99856" y="3327751"/>
            <a:ext cx="845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aim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11424" y="4437112"/>
            <a:ext cx="4876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What they attempted to do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3709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67408" y="922968"/>
            <a:ext cx="9721079" cy="685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Look at the sentences above and fill in the table.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954651"/>
              </p:ext>
            </p:extLst>
          </p:nvPr>
        </p:nvGraphicFramePr>
        <p:xfrm>
          <a:off x="767408" y="1943987"/>
          <a:ext cx="10333150" cy="374441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156686"/>
                <a:gridCol w="1296144"/>
                <a:gridCol w="2880320"/>
              </a:tblGrid>
              <a:tr h="48095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主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系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表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77064">
                <a:tc>
                  <a:txBody>
                    <a:bodyPr/>
                    <a:lstStyle/>
                    <a:p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…the best way to understand Western</a:t>
                      </a:r>
                      <a:r>
                        <a:rPr lang="en-US" altLang="zh-CN" sz="3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art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look…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was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…, Monet’s aim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8688288" y="3645024"/>
            <a:ext cx="1973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teach…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76120" y="4293096"/>
            <a:ext cx="8467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27448" y="5074974"/>
            <a:ext cx="4979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they attempted to do 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76119" y="5008098"/>
            <a:ext cx="8467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369290" y="5020338"/>
            <a:ext cx="2611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…(to) show…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2378" y="3629127"/>
            <a:ext cx="5489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…, the purpose of Western art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662446" y="4309286"/>
            <a:ext cx="2247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convey…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905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"/>
          <p:cNvSpPr>
            <a:spLocks noChangeArrowheads="1"/>
          </p:cNvSpPr>
          <p:nvPr/>
        </p:nvSpPr>
        <p:spPr bwMode="auto">
          <a:xfrm rot="21363570" flipH="1">
            <a:off x="1758829" y="1712630"/>
            <a:ext cx="4856204" cy="1776965"/>
          </a:xfrm>
          <a:prstGeom prst="cloudCallout">
            <a:avLst>
              <a:gd name="adj1" fmla="val -4561"/>
              <a:gd name="adj2" fmla="val 84360"/>
            </a:avLst>
          </a:prstGeom>
          <a:solidFill>
            <a:srgbClr val="FFCC00">
              <a:alpha val="35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does he come so early?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410003" y="482795"/>
            <a:ext cx="3130985" cy="83099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00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CN" sz="4800" b="1" dirty="0">
                <a:solidFill>
                  <a:srgbClr val="B24EAB"/>
                </a:solidFill>
                <a:latin typeface="+mj-lt"/>
                <a:ea typeface="EU-DY" pitchFamily="65" charset="-122"/>
              </a:rPr>
              <a:t>Discovery</a:t>
            </a: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auto">
          <a:xfrm rot="21363570" flipH="1">
            <a:off x="6304080" y="3790050"/>
            <a:ext cx="4019278" cy="2037051"/>
          </a:xfrm>
          <a:prstGeom prst="cloudCallout">
            <a:avLst>
              <a:gd name="adj1" fmla="val 78344"/>
              <a:gd name="adj2" fmla="val -7597"/>
            </a:avLst>
          </a:prstGeom>
          <a:solidFill>
            <a:srgbClr val="FFCC00">
              <a:alpha val="35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 aim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to take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first bus.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58" y="3888432"/>
            <a:ext cx="2420888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71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2222648870"/>
              </p:ext>
            </p:extLst>
          </p:nvPr>
        </p:nvGraphicFramePr>
        <p:xfrm>
          <a:off x="1761219" y="1419852"/>
          <a:ext cx="871296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48681"/>
            <a:ext cx="5472608" cy="147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31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DFB4FE5-F298-4132-A4C1-33D04D27DD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6DFB4FE5-F298-4132-A4C1-33D04D27DD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6DFB4FE5-F298-4132-A4C1-33D04D27DD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FFB9318-45A0-4BB6-9B44-A0AD1A0EC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6FFB9318-45A0-4BB6-9B44-A0AD1A0EC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6FFB9318-45A0-4BB6-9B44-A0AD1A0EC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DD77DD1-144E-4CF1-A9F6-14D9BB3B6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FDD77DD1-144E-4CF1-A9F6-14D9BB3B6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FDD77DD1-144E-4CF1-A9F6-14D9BB3B6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A9FA39-8C50-4CBA-929D-DFEFE1694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4FA9FA39-8C50-4CBA-929D-DFEFE1694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4FA9FA39-8C50-4CBA-929D-DFEFE1694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632E2CC-76B1-4264-A994-E4970624BB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2632E2CC-76B1-4264-A994-E4970624BB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2632E2CC-76B1-4264-A994-E4970624BB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lvl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876220"/>
            <a:ext cx="3456384" cy="981177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99456" y="2132856"/>
            <a:ext cx="10099847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动词不定式作表语，表示主语的内容。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主语常常是表示意向、打算、计划的词，如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wish, idea, task, purpose, duty, dream, job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等。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词不定式作表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常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示具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体某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个动作，多表示将来。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/>
              <a:t> 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His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task is to correct these papers.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具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体的将来的行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95800" y="1081013"/>
            <a:ext cx="3024336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zh-CN" sz="3200" b="1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不定式作表语</a:t>
            </a:r>
            <a:endParaRPr lang="zh-CN" altLang="en-US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3416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03512" y="1628800"/>
            <a:ext cx="943304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purpose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of the book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provide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complete guide to the university.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dream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make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movie.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old man’s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job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is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take care of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flowers in the garden.</a:t>
            </a:r>
          </a:p>
        </p:txBody>
      </p:sp>
    </p:spTree>
    <p:extLst>
      <p:ext uri="{BB962C8B-B14F-4D97-AF65-F5344CB8AC3E}">
        <p14:creationId xmlns:p14="http://schemas.microsoft.com/office/powerpoint/2010/main" val="31915872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83432" y="1340768"/>
            <a:ext cx="10081120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注意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不定式在作表语时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，主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语中有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的某种形式时，作表语的不定式可以省略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What you should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next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(to)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help him with his English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The only thing he can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now is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(to)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give up the plan.</a:t>
            </a:r>
          </a:p>
        </p:txBody>
      </p:sp>
    </p:spTree>
    <p:extLst>
      <p:ext uri="{BB962C8B-B14F-4D97-AF65-F5344CB8AC3E}">
        <p14:creationId xmlns:p14="http://schemas.microsoft.com/office/powerpoint/2010/main" val="26360753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767408" y="1412776"/>
            <a:ext cx="10009112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723900" indent="-723900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03288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082675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zh-CN" altLang="en-US" sz="3200" b="1" dirty="0">
                <a:solidFill>
                  <a:srgbClr val="000000"/>
                </a:solidFill>
              </a:rPr>
              <a:t>动词</a:t>
            </a:r>
            <a:r>
              <a:rPr lang="en-US" altLang="zh-CN" sz="3200" b="1" dirty="0">
                <a:solidFill>
                  <a:srgbClr val="000000"/>
                </a:solidFill>
              </a:rPr>
              <a:t>-</a:t>
            </a:r>
            <a:r>
              <a:rPr lang="en-US" altLang="zh-CN" sz="3200" b="1" dirty="0" err="1">
                <a:solidFill>
                  <a:srgbClr val="000000"/>
                </a:solidFill>
              </a:rPr>
              <a:t>ing</a:t>
            </a:r>
            <a:r>
              <a:rPr lang="zh-CN" altLang="en-US" sz="3200" b="1" dirty="0">
                <a:solidFill>
                  <a:srgbClr val="000000"/>
                </a:solidFill>
              </a:rPr>
              <a:t>形式和不定式同样都可以充当表语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，区别：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</a:rPr>
              <a:t>不</a:t>
            </a:r>
            <a:r>
              <a:rPr lang="zh-CN" altLang="en-US" sz="3200" b="1" dirty="0">
                <a:solidFill>
                  <a:srgbClr val="FF0000"/>
                </a:solidFill>
              </a:rPr>
              <a:t>定式表达是具体或是将来发生的动作，而动词</a:t>
            </a:r>
            <a:r>
              <a:rPr lang="en-US" altLang="zh-CN" sz="3200" b="1" dirty="0">
                <a:solidFill>
                  <a:srgbClr val="FF0000"/>
                </a:solidFill>
              </a:rPr>
              <a:t>-</a:t>
            </a:r>
            <a:r>
              <a:rPr lang="en-US" altLang="zh-CN" sz="3200" b="1" dirty="0" err="1">
                <a:solidFill>
                  <a:srgbClr val="FF0000"/>
                </a:solidFill>
              </a:rPr>
              <a:t>ing</a:t>
            </a:r>
            <a:r>
              <a:rPr lang="zh-CN" altLang="en-US" sz="3200" b="1" dirty="0">
                <a:solidFill>
                  <a:srgbClr val="FF0000"/>
                </a:solidFill>
              </a:rPr>
              <a:t>形式则表示抽象的一般行为。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solidFill>
                  <a:srgbClr val="000000"/>
                </a:solidFill>
              </a:rPr>
              <a:t>eg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His </a:t>
            </a:r>
            <a:r>
              <a:rPr lang="en-US" altLang="zh-CN" sz="3200" b="1" dirty="0">
                <a:solidFill>
                  <a:srgbClr val="000000"/>
                </a:solidFill>
              </a:rPr>
              <a:t>job is </a:t>
            </a:r>
            <a:r>
              <a:rPr lang="en-US" altLang="zh-CN" sz="3200" b="1" dirty="0">
                <a:solidFill>
                  <a:srgbClr val="FF0000"/>
                </a:solidFill>
              </a:rPr>
              <a:t>delivering</a:t>
            </a:r>
            <a:r>
              <a:rPr lang="en-US" altLang="zh-CN" sz="3200" b="1" dirty="0">
                <a:solidFill>
                  <a:srgbClr val="000000"/>
                </a:solidFill>
              </a:rPr>
              <a:t> the letters to their destinations.</a:t>
            </a:r>
          </a:p>
          <a:p>
            <a:pPr marL="625475" indent="-625475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    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My </a:t>
            </a:r>
            <a:r>
              <a:rPr lang="en-US" altLang="zh-CN" sz="3200" b="1" dirty="0">
                <a:solidFill>
                  <a:srgbClr val="000000"/>
                </a:solidFill>
              </a:rPr>
              <a:t>job is </a:t>
            </a:r>
            <a:r>
              <a:rPr lang="en-US" altLang="zh-CN" sz="3200" b="1" dirty="0">
                <a:solidFill>
                  <a:srgbClr val="FF0000"/>
                </a:solidFill>
              </a:rPr>
              <a:t>to look after </a:t>
            </a:r>
            <a:r>
              <a:rPr lang="en-US" altLang="zh-CN" sz="3200" b="1" dirty="0">
                <a:solidFill>
                  <a:srgbClr val="000000"/>
                </a:solidFill>
              </a:rPr>
              <a:t>the sister when Mom is cooking.</a:t>
            </a:r>
          </a:p>
        </p:txBody>
      </p:sp>
    </p:spTree>
    <p:extLst>
      <p:ext uri="{BB962C8B-B14F-4D97-AF65-F5344CB8AC3E}">
        <p14:creationId xmlns:p14="http://schemas.microsoft.com/office/powerpoint/2010/main" val="3673285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20162" y="541763"/>
            <a:ext cx="10971615" cy="127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</a:rPr>
              <a:t>Match the sentence halves and underline the key words of the subject in each sentence. </a:t>
            </a:r>
          </a:p>
        </p:txBody>
      </p:sp>
      <p:sp>
        <p:nvSpPr>
          <p:cNvPr id="7" name="矩形 6"/>
          <p:cNvSpPr/>
          <p:nvPr/>
        </p:nvSpPr>
        <p:spPr>
          <a:xfrm>
            <a:off x="249606" y="2230984"/>
            <a:ext cx="5371756" cy="2862322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marL="358775" indent="-358775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1 The young </a:t>
            </a:r>
            <a:r>
              <a:rPr lang="en-US" altLang="zh-CN" sz="3000" b="1" kern="100" dirty="0" smtClean="0">
                <a:latin typeface="Times New Roman" panose="02020603050405020304" pitchFamily="18" charset="0"/>
              </a:rPr>
              <a:t>singer’s </a:t>
            </a:r>
            <a:r>
              <a:rPr lang="en-US" altLang="zh-CN" sz="3000" b="1" u="sng" kern="100" dirty="0">
                <a:latin typeface="Times New Roman" panose="02020603050405020304" pitchFamily="18" charset="0"/>
              </a:rPr>
              <a:t>intention</a:t>
            </a:r>
            <a:r>
              <a:rPr lang="en-US" altLang="zh-CN" sz="3000" b="1" kern="100" dirty="0">
                <a:latin typeface="Times New Roman" panose="02020603050405020304" pitchFamily="18" charset="0"/>
              </a:rPr>
              <a:t> of performing the song was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2 The best way to do business is 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3 What the survivors attempted to do was</a:t>
            </a:r>
          </a:p>
        </p:txBody>
      </p:sp>
      <p:sp>
        <p:nvSpPr>
          <p:cNvPr id="8" name="矩形 7"/>
          <p:cNvSpPr/>
          <p:nvPr/>
        </p:nvSpPr>
        <p:spPr>
          <a:xfrm>
            <a:off x="6005970" y="1991156"/>
            <a:ext cx="5756365" cy="4524315"/>
          </a:xfrm>
          <a:prstGeom prst="rect">
            <a:avLst/>
          </a:prstGeom>
          <a:noFill/>
          <a:ln w="19050">
            <a:solidFill>
              <a:srgbClr val="FCD4F6"/>
            </a:solidFill>
          </a:ln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A. to build trust between you and your client.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B  to achieve </a:t>
            </a:r>
            <a:r>
              <a:rPr lang="en-US" altLang="zh-CN" sz="3000" b="1" i="1" kern="100" dirty="0">
                <a:solidFill>
                  <a:srgbClr val="9933FF"/>
                </a:solidFill>
                <a:latin typeface="Times New Roman" panose="02020603050405020304" pitchFamily="18" charset="0"/>
              </a:rPr>
              <a:t>permanent</a:t>
            </a:r>
            <a:r>
              <a:rPr lang="en-US" altLang="zh-CN" sz="3000" b="1" kern="100" dirty="0">
                <a:latin typeface="Times New Roman" panose="02020603050405020304" pitchFamily="18" charset="0"/>
              </a:rPr>
              <a:t> peace between their two countries.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C. to build a </a:t>
            </a:r>
            <a:r>
              <a:rPr lang="en-US" altLang="zh-CN" sz="3000" b="1" i="1" kern="100" dirty="0">
                <a:solidFill>
                  <a:srgbClr val="9933FF"/>
                </a:solidFill>
                <a:latin typeface="Times New Roman" panose="02020603050405020304" pitchFamily="18" charset="0"/>
              </a:rPr>
              <a:t>memorial</a:t>
            </a:r>
            <a:r>
              <a:rPr lang="en-US" altLang="zh-CN" sz="3000" b="1" kern="100" dirty="0">
                <a:latin typeface="Times New Roman" panose="02020603050405020304" pitchFamily="18" charset="0"/>
              </a:rPr>
              <a:t> to the heroes who saved their lives.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000" b="1" kern="100" dirty="0">
                <a:latin typeface="Times New Roman" panose="02020603050405020304" pitchFamily="18" charset="0"/>
              </a:rPr>
              <a:t>D. to share his love for rock music with his fans.</a:t>
            </a:r>
          </a:p>
        </p:txBody>
      </p:sp>
      <p:cxnSp>
        <p:nvCxnSpPr>
          <p:cNvPr id="3" name="直接箭头连接符 2"/>
          <p:cNvCxnSpPr/>
          <p:nvPr/>
        </p:nvCxnSpPr>
        <p:spPr bwMode="auto">
          <a:xfrm>
            <a:off x="5609130" y="2744933"/>
            <a:ext cx="414861" cy="28733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直接箭头连接符 8"/>
          <p:cNvCxnSpPr/>
          <p:nvPr/>
        </p:nvCxnSpPr>
        <p:spPr bwMode="auto">
          <a:xfrm flipV="1">
            <a:off x="5609130" y="2419291"/>
            <a:ext cx="396839" cy="12665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直接连接符 22"/>
          <p:cNvCxnSpPr/>
          <p:nvPr/>
        </p:nvCxnSpPr>
        <p:spPr bwMode="auto">
          <a:xfrm>
            <a:off x="1343472" y="3861048"/>
            <a:ext cx="136815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直接箭头连接符 29"/>
          <p:cNvCxnSpPr/>
          <p:nvPr/>
        </p:nvCxnSpPr>
        <p:spPr bwMode="auto">
          <a:xfrm>
            <a:off x="5621362" y="4395158"/>
            <a:ext cx="384607" cy="10078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圆角矩形标注 9"/>
          <p:cNvSpPr/>
          <p:nvPr/>
        </p:nvSpPr>
        <p:spPr bwMode="auto">
          <a:xfrm>
            <a:off x="8472264" y="2636912"/>
            <a:ext cx="2875497" cy="513191"/>
          </a:xfrm>
          <a:prstGeom prst="wedgeRoundRectCallout">
            <a:avLst>
              <a:gd name="adj1" fmla="val 1032"/>
              <a:gd name="adj2" fmla="val 81466"/>
              <a:gd name="adj3" fmla="val 16667"/>
            </a:avLst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i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adj.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永久的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长久的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圆角矩形标注 10"/>
          <p:cNvSpPr/>
          <p:nvPr/>
        </p:nvSpPr>
        <p:spPr bwMode="auto">
          <a:xfrm>
            <a:off x="3273521" y="5257578"/>
            <a:ext cx="2567392" cy="921814"/>
          </a:xfrm>
          <a:prstGeom prst="wedgeRoundRectCallout">
            <a:avLst>
              <a:gd name="adj1" fmla="val 48046"/>
              <a:gd name="adj2" fmla="val -64640"/>
              <a:gd name="adj3" fmla="val 16667"/>
            </a:avLst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i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adj.</a:t>
            </a:r>
            <a:r>
              <a:rPr lang="zh-CN" altLang="en-US" sz="24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纪念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的</a:t>
            </a:r>
            <a:endParaRPr lang="en-US" altLang="zh-CN" sz="2400" b="1" dirty="0" smtClean="0"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i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n.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纪念碑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纪念品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直接连接符 16"/>
          <p:cNvCxnSpPr/>
          <p:nvPr/>
        </p:nvCxnSpPr>
        <p:spPr bwMode="auto">
          <a:xfrm>
            <a:off x="659396" y="4395158"/>
            <a:ext cx="486054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直接连接符 19"/>
          <p:cNvCxnSpPr/>
          <p:nvPr/>
        </p:nvCxnSpPr>
        <p:spPr bwMode="auto">
          <a:xfrm>
            <a:off x="659396" y="4941168"/>
            <a:ext cx="9001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8277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1344" y="778634"/>
            <a:ext cx="5891134" cy="5170646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marL="358775" indent="-358775">
              <a:spcAft>
                <a:spcPts val="120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4 The main purpose of art education in schools is</a:t>
            </a:r>
          </a:p>
          <a:p>
            <a:pPr marL="358775" indent="-358775">
              <a:spcAft>
                <a:spcPts val="120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5 The aim of the two leaders at the conference was</a:t>
            </a:r>
          </a:p>
          <a:p>
            <a:pPr marL="358775" indent="-358775">
              <a:spcAft>
                <a:spcPts val="120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6 For a </a:t>
            </a:r>
            <a:r>
              <a:rPr lang="en-US" altLang="zh-CN" sz="2800" b="1" i="1" kern="100" dirty="0">
                <a:solidFill>
                  <a:srgbClr val="9933FF"/>
                </a:solidFill>
                <a:latin typeface="Times New Roman" panose="02020603050405020304" pitchFamily="18" charset="0"/>
              </a:rPr>
              <a:t>humble</a:t>
            </a:r>
            <a:r>
              <a:rPr lang="en-US" altLang="zh-CN" sz="2800" b="1" kern="100" dirty="0">
                <a:latin typeface="Times New Roman" panose="02020603050405020304" pitchFamily="18" charset="0"/>
              </a:rPr>
              <a:t> person, one of the hardest things might be</a:t>
            </a:r>
          </a:p>
          <a:p>
            <a:pPr marL="358775" indent="-358775">
              <a:spcAft>
                <a:spcPts val="120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7 When you are faced with a serious decision, my suggestion is</a:t>
            </a:r>
          </a:p>
          <a:p>
            <a:pPr marL="358775" indent="-358775">
              <a:spcAft>
                <a:spcPts val="120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8 The mother believes her duty is</a:t>
            </a:r>
          </a:p>
          <a:p>
            <a:pPr marL="358775" indent="-358775">
              <a:spcAft>
                <a:spcPts val="1200"/>
              </a:spcAft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9 All he wanted after a tiring day </a:t>
            </a:r>
            <a:r>
              <a:rPr lang="en-US" altLang="zh-CN" sz="2800" b="1" kern="100" dirty="0" smtClean="0">
                <a:latin typeface="Times New Roman" panose="02020603050405020304" pitchFamily="18" charset="0"/>
              </a:rPr>
              <a:t>was</a:t>
            </a:r>
            <a:endParaRPr lang="en-US" altLang="zh-CN" sz="2800" b="1" kern="100" dirty="0">
              <a:latin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13956" y="476672"/>
            <a:ext cx="4998668" cy="5780044"/>
          </a:xfrm>
          <a:prstGeom prst="rect">
            <a:avLst/>
          </a:prstGeom>
          <a:noFill/>
          <a:ln w="19050">
            <a:solidFill>
              <a:srgbClr val="FCD4F6"/>
            </a:solidFill>
          </a:ln>
        </p:spPr>
        <p:txBody>
          <a:bodyPr wrap="square">
            <a:spAutoFit/>
          </a:bodyPr>
          <a:lstStyle/>
          <a:p>
            <a:pPr marL="360363" indent="-360363">
              <a:lnSpc>
                <a:spcPct val="12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B </a:t>
            </a:r>
            <a:r>
              <a:rPr lang="en-US" altLang="zh-CN" sz="2800" b="1" kern="100" dirty="0" smtClean="0">
                <a:latin typeface="Times New Roman" panose="02020603050405020304" pitchFamily="18" charset="0"/>
              </a:rPr>
              <a:t>to </a:t>
            </a:r>
            <a:r>
              <a:rPr lang="en-US" altLang="zh-CN" sz="2800" b="1" kern="100" dirty="0">
                <a:latin typeface="Times New Roman" panose="02020603050405020304" pitchFamily="18" charset="0"/>
              </a:rPr>
              <a:t>achieve permanent peace between their two countries.</a:t>
            </a:r>
          </a:p>
          <a:p>
            <a:pPr marL="360363" indent="-360363">
              <a:lnSpc>
                <a:spcPct val="12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E. to be left alone.</a:t>
            </a:r>
          </a:p>
          <a:p>
            <a:pPr marL="360363" indent="-360363">
              <a:lnSpc>
                <a:spcPct val="12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F. to </a:t>
            </a:r>
            <a:r>
              <a:rPr lang="en-US" altLang="zh-CN" sz="2800" b="1" i="1" kern="100" dirty="0" smtClean="0">
                <a:solidFill>
                  <a:srgbClr val="9933FF"/>
                </a:solidFill>
                <a:latin typeface="Times New Roman" panose="02020603050405020304" pitchFamily="18" charset="0"/>
              </a:rPr>
              <a:t>criticize</a:t>
            </a:r>
            <a:r>
              <a:rPr lang="en-US" altLang="zh-CN" sz="2800" b="1" kern="100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2800" b="1" kern="100" dirty="0">
                <a:latin typeface="Times New Roman" panose="02020603050405020304" pitchFamily="18" charset="0"/>
              </a:rPr>
              <a:t>other people.</a:t>
            </a:r>
          </a:p>
          <a:p>
            <a:pPr marL="444500" indent="-444500">
              <a:lnSpc>
                <a:spcPct val="12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G. to inspire students to be creative.</a:t>
            </a:r>
          </a:p>
          <a:p>
            <a:pPr marL="360363" indent="-360363">
              <a:lnSpc>
                <a:spcPct val="12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H. to listen to your own inner voice.</a:t>
            </a:r>
          </a:p>
          <a:p>
            <a:pPr marL="360363" indent="-360363">
              <a:lnSpc>
                <a:spcPct val="120000"/>
              </a:lnSpc>
            </a:pPr>
            <a:r>
              <a:rPr lang="en-US" altLang="zh-CN" sz="2800" b="1" kern="100" dirty="0">
                <a:latin typeface="Times New Roman" panose="02020603050405020304" pitchFamily="18" charset="0"/>
              </a:rPr>
              <a:t>I. to raise her son to become a man with a noble mind and a generous heart.</a:t>
            </a:r>
          </a:p>
        </p:txBody>
      </p:sp>
      <p:cxnSp>
        <p:nvCxnSpPr>
          <p:cNvPr id="4" name="直接箭头连接符 3"/>
          <p:cNvCxnSpPr/>
          <p:nvPr/>
        </p:nvCxnSpPr>
        <p:spPr bwMode="auto">
          <a:xfrm flipV="1">
            <a:off x="6091182" y="778634"/>
            <a:ext cx="580882" cy="14597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直接连接符 5"/>
          <p:cNvCxnSpPr/>
          <p:nvPr/>
        </p:nvCxnSpPr>
        <p:spPr bwMode="auto">
          <a:xfrm>
            <a:off x="1224136" y="1268760"/>
            <a:ext cx="204260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直接箭头连接符 7"/>
          <p:cNvCxnSpPr/>
          <p:nvPr/>
        </p:nvCxnSpPr>
        <p:spPr bwMode="auto">
          <a:xfrm>
            <a:off x="6082478" y="1148444"/>
            <a:ext cx="631478" cy="17044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直接连接符 10"/>
          <p:cNvCxnSpPr/>
          <p:nvPr/>
        </p:nvCxnSpPr>
        <p:spPr bwMode="auto">
          <a:xfrm>
            <a:off x="1224136" y="2238367"/>
            <a:ext cx="62712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直接箭头连接符 12"/>
          <p:cNvCxnSpPr/>
          <p:nvPr/>
        </p:nvCxnSpPr>
        <p:spPr bwMode="auto">
          <a:xfrm flipV="1">
            <a:off x="6082478" y="2341384"/>
            <a:ext cx="631478" cy="7388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直接连接符 14"/>
          <p:cNvCxnSpPr/>
          <p:nvPr/>
        </p:nvCxnSpPr>
        <p:spPr bwMode="auto">
          <a:xfrm>
            <a:off x="1847528" y="3717032"/>
            <a:ext cx="108012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直接箭头连接符 17"/>
          <p:cNvCxnSpPr/>
          <p:nvPr/>
        </p:nvCxnSpPr>
        <p:spPr bwMode="auto">
          <a:xfrm flipV="1">
            <a:off x="6091182" y="3824114"/>
            <a:ext cx="622774" cy="4177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直接连接符 20"/>
          <p:cNvCxnSpPr/>
          <p:nvPr/>
        </p:nvCxnSpPr>
        <p:spPr bwMode="auto">
          <a:xfrm>
            <a:off x="2531604" y="4725144"/>
            <a:ext cx="165618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直接箭头连接符 23"/>
          <p:cNvCxnSpPr/>
          <p:nvPr/>
        </p:nvCxnSpPr>
        <p:spPr bwMode="auto">
          <a:xfrm flipV="1">
            <a:off x="6082478" y="4869160"/>
            <a:ext cx="631478" cy="20037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直接连接符 25"/>
          <p:cNvCxnSpPr/>
          <p:nvPr/>
        </p:nvCxnSpPr>
        <p:spPr bwMode="auto">
          <a:xfrm>
            <a:off x="4187788" y="5301208"/>
            <a:ext cx="82809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直接箭头连接符 27"/>
          <p:cNvCxnSpPr/>
          <p:nvPr/>
        </p:nvCxnSpPr>
        <p:spPr bwMode="auto">
          <a:xfrm flipV="1">
            <a:off x="6082478" y="1772816"/>
            <a:ext cx="589586" cy="39244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直接连接符 30"/>
          <p:cNvCxnSpPr/>
          <p:nvPr/>
        </p:nvCxnSpPr>
        <p:spPr bwMode="auto">
          <a:xfrm flipV="1">
            <a:off x="479376" y="5805264"/>
            <a:ext cx="2160240" cy="1698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圆角矩形标注 24"/>
          <p:cNvSpPr/>
          <p:nvPr/>
        </p:nvSpPr>
        <p:spPr bwMode="auto">
          <a:xfrm>
            <a:off x="3063903" y="2276872"/>
            <a:ext cx="2875497" cy="513191"/>
          </a:xfrm>
          <a:prstGeom prst="wedgeRoundRectCallout">
            <a:avLst>
              <a:gd name="adj1" fmla="val -42902"/>
              <a:gd name="adj2" fmla="val 69744"/>
              <a:gd name="adj3" fmla="val 16667"/>
            </a:avLst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i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adj.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谦逊的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24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虚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心的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圆角矩形标注 26"/>
          <p:cNvSpPr/>
          <p:nvPr/>
        </p:nvSpPr>
        <p:spPr bwMode="auto">
          <a:xfrm>
            <a:off x="9624392" y="1628800"/>
            <a:ext cx="1892065" cy="513191"/>
          </a:xfrm>
          <a:prstGeom prst="wedgeRoundRectCallout">
            <a:avLst>
              <a:gd name="adj1" fmla="val -42902"/>
              <a:gd name="adj2" fmla="val 69744"/>
              <a:gd name="adj3" fmla="val 16667"/>
            </a:avLst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i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v.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批评</a:t>
            </a:r>
            <a:r>
              <a:rPr lang="en-US" altLang="zh-CN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评价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5279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983432" y="263583"/>
            <a:ext cx="10076076" cy="127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Choose five sentences from Activity 2, and make sentences according to yourself.</a:t>
            </a:r>
            <a:endParaRPr lang="en-US" altLang="zh-CN" sz="3200" b="1" dirty="0">
              <a:solidFill>
                <a:srgbClr val="0000F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63552" y="2368502"/>
            <a:ext cx="7352544" cy="4228850"/>
          </a:xfrm>
          <a:prstGeom prst="rect">
            <a:avLst/>
          </a:prstGeom>
          <a:noFill/>
          <a:ln w="19050">
            <a:solidFill>
              <a:srgbClr val="E4720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…’s intention of (doing </a:t>
            </a:r>
            <a:r>
              <a:rPr lang="en-US" altLang="zh-C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.) … was to…</a:t>
            </a: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best way to … is to…</a:t>
            </a: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What… attempted to do was (to)…</a:t>
            </a: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main purpose/aim of … is to…</a:t>
            </a: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One of the … things might be to …</a:t>
            </a: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…’s suggestion/duty is to…</a:t>
            </a:r>
          </a:p>
          <a:p>
            <a:pPr marL="631825" indent="-63182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All that … was/is to…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412776"/>
            <a:ext cx="6264696" cy="897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41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055440" y="1198695"/>
            <a:ext cx="9937104" cy="127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</a:rPr>
              <a:t>Make </a:t>
            </a:r>
            <a:r>
              <a:rPr lang="en-US" altLang="zh-CN" sz="3200" b="1" dirty="0">
                <a:solidFill>
                  <a:srgbClr val="0000FF"/>
                </a:solidFill>
              </a:rPr>
              <a:t>conversations using the following questions and sentence patterns.</a:t>
            </a:r>
          </a:p>
        </p:txBody>
      </p:sp>
      <p:sp>
        <p:nvSpPr>
          <p:cNvPr id="6" name="矩形 5"/>
          <p:cNvSpPr/>
          <p:nvPr/>
        </p:nvSpPr>
        <p:spPr>
          <a:xfrm>
            <a:off x="1703512" y="2475071"/>
            <a:ext cx="946620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1 What's your biggest dream/ambition in life?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2 How are you going to make your dream come true?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3 How are you going to achieve your goal?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4 Do you have any plans?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5 What might be difficult for you?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6 How are you going to deal with…?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54443"/>
            <a:ext cx="4752528" cy="94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19536" y="1628800"/>
            <a:ext cx="8352928" cy="3046988"/>
          </a:xfrm>
          <a:prstGeom prst="rect">
            <a:avLst/>
          </a:prstGeom>
          <a:noFill/>
          <a:ln w="19050">
            <a:solidFill>
              <a:srgbClr val="E47204"/>
            </a:solidFill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My biggest dream/ambition in life is to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…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I think all I have to do is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…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My plan is to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…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I think one of the hardest things might be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…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I guess the best way to ...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is </a:t>
            </a:r>
            <a:r>
              <a:rPr lang="zh-CN" altLang="zh-CN" sz="3200" b="1" kern="100" dirty="0">
                <a:latin typeface="Times New Roman" panose="02020603050405020304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3849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188640"/>
            <a:ext cx="2304256" cy="74914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8704" y="404664"/>
            <a:ext cx="11993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A: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What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’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s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your biggest ambition in life?</a:t>
            </a: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B: My biggest ambition in life is to run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an international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marathon in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Beijing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.</a:t>
            </a:r>
            <a:endParaRPr lang="zh-CN" altLang="en-US" sz="3200" b="1" kern="100" dirty="0">
              <a:latin typeface="Times New Roman" panose="02020603050405020304" pitchFamily="18" charset="0"/>
            </a:endParaRP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A: Wow, that sounds great! How are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you going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to make your dream come true?</a:t>
            </a: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B: I should practise, practise, practise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and never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give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up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!</a:t>
            </a:r>
            <a:endParaRPr lang="zh-CN" altLang="en-US" sz="3200" b="1" kern="100" dirty="0">
              <a:latin typeface="Times New Roman" panose="02020603050405020304" pitchFamily="18" charset="0"/>
            </a:endParaRP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A: How are you going to achieve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your goal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? Do you have any plans?</a:t>
            </a: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B: Yes, my plan is to run my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first marathon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in two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years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’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time. I think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all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I have to do is start running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shorter races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, and then get used to longer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and longer races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.</a:t>
            </a:r>
            <a:endParaRPr lang="zh-CN" altLang="en-US" sz="3200" b="1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7267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23392" y="975393"/>
            <a:ext cx="11161240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 smtClean="0">
                <a:latin typeface="Times New Roman" panose="02020603050405020304" pitchFamily="18" charset="0"/>
              </a:rPr>
              <a:t>A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: What might be difficult for you?</a:t>
            </a: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B: I think one of the hardest things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might be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training my body and mind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to endure </a:t>
            </a:r>
            <a:r>
              <a:rPr lang="zh-CN" altLang="en-US" sz="3200" b="1" kern="100" dirty="0">
                <a:latin typeface="Times New Roman" panose="02020603050405020304" pitchFamily="18" charset="0"/>
              </a:rPr>
              <a:t>such a long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race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.</a:t>
            </a:r>
            <a:endParaRPr lang="zh-CN" altLang="en-US" sz="3200" b="1" kern="100" dirty="0">
              <a:latin typeface="Times New Roman" panose="02020603050405020304" pitchFamily="18" charset="0"/>
            </a:endParaRP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A: How are you going to deal with that?</a:t>
            </a:r>
          </a:p>
          <a:p>
            <a:pPr marL="541338" indent="-541338">
              <a:lnSpc>
                <a:spcPct val="120000"/>
              </a:lnSpc>
            </a:pPr>
            <a:r>
              <a:rPr lang="zh-CN" altLang="en-US" sz="3200" b="1" kern="100" dirty="0">
                <a:latin typeface="Times New Roman" panose="02020603050405020304" pitchFamily="18" charset="0"/>
              </a:rPr>
              <a:t>B: I guess the best way to deal with </a:t>
            </a:r>
            <a:r>
              <a:rPr lang="zh-CN" altLang="en-US" sz="3200" b="1" kern="100" dirty="0" smtClean="0">
                <a:latin typeface="Times New Roman" panose="02020603050405020304" pitchFamily="18" charset="0"/>
              </a:rPr>
              <a:t>that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is to train slowly but with great focus, get a lot of support from friends and family, always be positive, and keep my long-term goal in mind.</a:t>
            </a:r>
            <a:endParaRPr lang="zh-CN" altLang="en-US" sz="3200" b="1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27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21941"/>
            <a:ext cx="3293923" cy="1010136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767408" y="2350904"/>
            <a:ext cx="10585176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723900" indent="-723900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03288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082675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444500" indent="-44450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句子主语是不定式时，系动词后可接不定式作表语，解释主语描述的行为或说明该行为带来的结果。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    </a:t>
            </a:r>
            <a:r>
              <a:rPr lang="en-US" altLang="zh-CN" sz="3200" b="1" dirty="0" err="1" smtClean="0">
                <a:solidFill>
                  <a:srgbClr val="000000"/>
                </a:solidFill>
              </a:rPr>
              <a:t>eg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To go there at this hour was to risk one’s life.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          To ask him such questions is to irritate him.</a:t>
            </a:r>
          </a:p>
        </p:txBody>
      </p:sp>
      <p:sp>
        <p:nvSpPr>
          <p:cNvPr id="9" name="矩形 8"/>
          <p:cNvSpPr/>
          <p:nvPr/>
        </p:nvSpPr>
        <p:spPr>
          <a:xfrm>
            <a:off x="5789523" y="1314711"/>
            <a:ext cx="3892412" cy="6245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4500" indent="-444500">
              <a:lnSpc>
                <a:spcPct val="120000"/>
              </a:lnSpc>
            </a:pPr>
            <a:r>
              <a:rPr lang="zh-CN" altLang="en-US" sz="3200" b="1" dirty="0">
                <a:solidFill>
                  <a:srgbClr val="0C7D00"/>
                </a:solidFill>
              </a:rPr>
              <a:t>动词不定式用作表语</a:t>
            </a:r>
            <a:endParaRPr lang="en-US" altLang="zh-CN" sz="3200" b="1" dirty="0">
              <a:solidFill>
                <a:srgbClr val="0C7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66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19336" y="620688"/>
            <a:ext cx="11856640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723900" indent="-723900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03288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082675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444500" indent="-44450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不定式作表语时，能担当句子主语的名词有限，多用于表示某种情形或状况：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advice, aim, custom, business, desire, difficulty, duty, experience, habit, happiness, hope, idea, intention, job, method, plan, principle, problem, purpose, reason, risk, role, task, thing, wish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等。</a:t>
            </a:r>
            <a:r>
              <a:rPr lang="zh-CN" altLang="en-US" sz="3200" b="1" dirty="0">
                <a:solidFill>
                  <a:srgbClr val="000000"/>
                </a:solidFill>
              </a:rPr>
              <a:t>根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据需要，有时不定式前可添加疑问代词或疑问副词，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what, who, how, when, where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等。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    </a:t>
            </a:r>
            <a:r>
              <a:rPr lang="en-US" altLang="zh-CN" sz="3200" b="1" dirty="0" err="1" smtClean="0">
                <a:solidFill>
                  <a:srgbClr val="000000"/>
                </a:solidFill>
              </a:rPr>
              <a:t>eg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My ambition is to become a scientist.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      His habit is to get up early.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      The problem was how to begin.</a:t>
            </a:r>
          </a:p>
        </p:txBody>
      </p:sp>
    </p:spTree>
    <p:extLst>
      <p:ext uri="{BB962C8B-B14F-4D97-AF65-F5344CB8AC3E}">
        <p14:creationId xmlns:p14="http://schemas.microsoft.com/office/powerpoint/2010/main" val="88439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07368" y="1340768"/>
            <a:ext cx="11305256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723900" indent="-723900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03288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082675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444500" indent="-44450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当主语含定语从句且其先行词为代词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all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或形容词最高级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the least, the most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时：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+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系动词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+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不定式作句子的表语。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    </a:t>
            </a:r>
            <a:r>
              <a:rPr lang="en-US" altLang="zh-CN" sz="3200" b="1" dirty="0" err="1" smtClean="0">
                <a:solidFill>
                  <a:srgbClr val="000000"/>
                </a:solidFill>
              </a:rPr>
              <a:t>eg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All he wanted was to be left alone.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      The least I can expect is to have this day all to myself.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4.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当不定式作表语时，句子主语可以使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what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引导的主语从句。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</a:t>
            </a:r>
            <a:r>
              <a:rPr lang="en-US" altLang="zh-CN" sz="3200" b="1" dirty="0" err="1" smtClean="0">
                <a:solidFill>
                  <a:srgbClr val="000000"/>
                </a:solidFill>
              </a:rPr>
              <a:t>eg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What I want to do now is (to) have a rest.</a:t>
            </a:r>
          </a:p>
        </p:txBody>
      </p:sp>
    </p:spTree>
    <p:extLst>
      <p:ext uri="{BB962C8B-B14F-4D97-AF65-F5344CB8AC3E}">
        <p14:creationId xmlns:p14="http://schemas.microsoft.com/office/powerpoint/2010/main" val="213529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6686" y="2852936"/>
            <a:ext cx="11204848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446088" indent="-446088">
              <a:lnSpc>
                <a:spcPct val="120000"/>
              </a:lnSpc>
              <a:defRPr sz="32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lnSpc>
                <a:spcPct val="110000"/>
              </a:lnSpc>
            </a:pPr>
            <a:r>
              <a:rPr lang="en-US" altLang="zh-CN" dirty="0"/>
              <a:t>3. Medical experts say the most effective way to prevent the spread of disease is for people ________(wash) their hands with soap and water.</a:t>
            </a:r>
          </a:p>
          <a:p>
            <a:pPr>
              <a:lnSpc>
                <a:spcPct val="110000"/>
              </a:lnSpc>
            </a:pPr>
            <a:r>
              <a:rPr lang="en-US" altLang="zh-CN" dirty="0"/>
              <a:t>4. The next step is ________ sure that you know exactly what is required. </a:t>
            </a:r>
          </a:p>
          <a:p>
            <a:pPr>
              <a:lnSpc>
                <a:spcPct val="110000"/>
              </a:lnSpc>
            </a:pPr>
            <a:r>
              <a:rPr lang="en-US" altLang="zh-CN" dirty="0"/>
              <a:t>5. The purpose of education is </a:t>
            </a:r>
            <a:r>
              <a:rPr lang="en-US" altLang="zh-CN" dirty="0" smtClean="0"/>
              <a:t>__________ </a:t>
            </a:r>
            <a:r>
              <a:rPr lang="en-US" altLang="zh-CN" dirty="0"/>
              <a:t>(develop) a fine personality in children.</a:t>
            </a:r>
          </a:p>
        </p:txBody>
      </p:sp>
      <p:sp>
        <p:nvSpPr>
          <p:cNvPr id="12" name="矩形 11"/>
          <p:cNvSpPr/>
          <p:nvPr/>
        </p:nvSpPr>
        <p:spPr>
          <a:xfrm>
            <a:off x="6251740" y="3429000"/>
            <a:ext cx="1620957" cy="63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wash </a:t>
            </a:r>
          </a:p>
        </p:txBody>
      </p:sp>
      <p:sp>
        <p:nvSpPr>
          <p:cNvPr id="8" name="矩形 7"/>
          <p:cNvSpPr/>
          <p:nvPr/>
        </p:nvSpPr>
        <p:spPr>
          <a:xfrm>
            <a:off x="3649851" y="4438754"/>
            <a:ext cx="1688283" cy="63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make </a:t>
            </a:r>
          </a:p>
        </p:txBody>
      </p:sp>
      <p:sp>
        <p:nvSpPr>
          <p:cNvPr id="7" name="矩形 6"/>
          <p:cNvSpPr/>
          <p:nvPr/>
        </p:nvSpPr>
        <p:spPr>
          <a:xfrm>
            <a:off x="5802694" y="5517232"/>
            <a:ext cx="2076209" cy="63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develop 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396686" y="698483"/>
            <a:ext cx="11204848" cy="2219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The motto of the little boy who was suffering from a muscle disease was _______ (live) one day at a time. </a:t>
            </a:r>
          </a:p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It is you, including your cousin, that ____________ (blame) for the loss of the golden chance. </a:t>
            </a:r>
          </a:p>
        </p:txBody>
      </p:sp>
      <p:sp>
        <p:nvSpPr>
          <p:cNvPr id="9" name="矩形 8"/>
          <p:cNvSpPr/>
          <p:nvPr/>
        </p:nvSpPr>
        <p:spPr>
          <a:xfrm>
            <a:off x="3089923" y="1188634"/>
            <a:ext cx="1346844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live 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44456" y="1676998"/>
            <a:ext cx="2365328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 to blame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03" b="14064"/>
          <a:stretch/>
        </p:blipFill>
        <p:spPr>
          <a:xfrm>
            <a:off x="4205572" y="114608"/>
            <a:ext cx="3020664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415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  <p:bldP spid="7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07368" y="548680"/>
            <a:ext cx="11305256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723900" indent="-723900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03288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082675"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41325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444500" indent="-44450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+mn-lt"/>
              </a:rPr>
              <a:t>Complete the sentences.</a:t>
            </a: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要是他们问我这个问题，我该怎么回答呢？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    ________________ if they ask me the question?</a:t>
            </a: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她应该为所发生的事情受到责备。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_________________ for what has happened.</a:t>
            </a: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你要做的事情是面对现实。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The thing for you to do ________________.</a:t>
            </a: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</a:rPr>
              <a:t>4. 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我筋疲力尽，想能马上就去度假。</a:t>
            </a:r>
            <a:endParaRPr lang="en-US" altLang="zh-CN" sz="3200" b="1" dirty="0" smtClean="0">
              <a:solidFill>
                <a:srgbClr val="000000"/>
              </a:solidFill>
            </a:endParaRP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I am exhausted and tired out. What I want to do __________</a:t>
            </a:r>
          </a:p>
          <a:p>
            <a:pPr marL="0" indent="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   __________.</a:t>
            </a:r>
            <a:endParaRPr lang="en-US" altLang="zh-CN" sz="3200" b="1" dirty="0" smtClean="0">
              <a:solidFill>
                <a:srgbClr val="0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3432" y="1711016"/>
            <a:ext cx="3193503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 am I to say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71784" y="2873352"/>
            <a:ext cx="2816797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She is to blame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31904" y="4005064"/>
            <a:ext cx="2887329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is face the facts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336360" y="5229200"/>
            <a:ext cx="2087431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is taking a 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0875" y="5842293"/>
            <a:ext cx="1483098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holiday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788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919536" y="2852936"/>
            <a:ext cx="8352928" cy="130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1463" indent="-2714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11225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319213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727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135188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923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0495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5067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9639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lnSpc>
                <a:spcPct val="130000"/>
              </a:lnSpc>
            </a:pPr>
            <a:r>
              <a:rPr lang="en-US" altLang="zh-CN" sz="3200" b="1" dirty="0">
                <a:latin typeface="+mn-lt"/>
              </a:rPr>
              <a:t>Read the text again and </a:t>
            </a:r>
            <a:r>
              <a:rPr lang="en-US" altLang="zh-CN" sz="3200" b="1" dirty="0" smtClean="0">
                <a:latin typeface="+mn-lt"/>
              </a:rPr>
              <a:t>list </a:t>
            </a:r>
            <a:r>
              <a:rPr lang="en-US" altLang="zh-CN" sz="3200" b="1" dirty="0">
                <a:latin typeface="+mn-lt"/>
              </a:rPr>
              <a:t>all sentences of infinitive as predicative.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268760"/>
            <a:ext cx="5127609" cy="124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7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742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9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0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1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2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5098</TotalTime>
  <Words>1729</Words>
  <Application>Microsoft Office PowerPoint</Application>
  <PresentationFormat>宽屏</PresentationFormat>
  <Paragraphs>150</Paragraphs>
  <Slides>27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EU-DY</vt:lpstr>
      <vt:lpstr>宋体</vt:lpstr>
      <vt:lpstr>Arial</vt:lpstr>
      <vt:lpstr>Calibri</vt:lpstr>
      <vt:lpstr>Times New Roman</vt:lpstr>
      <vt:lpstr>Wingdings</vt:lpstr>
      <vt:lpstr>4_默认设计模板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Sky123.Org</cp:lastModifiedBy>
  <cp:revision>244</cp:revision>
  <dcterms:created xsi:type="dcterms:W3CDTF">2017-10-05T11:44:55Z</dcterms:created>
  <dcterms:modified xsi:type="dcterms:W3CDTF">2021-09-23T03:18:18Z</dcterms:modified>
</cp:coreProperties>
</file>