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22" r:id="rId2"/>
    <p:sldId id="265" r:id="rId3"/>
    <p:sldId id="301" r:id="rId4"/>
    <p:sldId id="266" r:id="rId5"/>
    <p:sldId id="267" r:id="rId6"/>
    <p:sldId id="272" r:id="rId7"/>
    <p:sldId id="319" r:id="rId8"/>
    <p:sldId id="275" r:id="rId9"/>
    <p:sldId id="274" r:id="rId10"/>
    <p:sldId id="320" r:id="rId11"/>
    <p:sldId id="321" r:id="rId12"/>
    <p:sldId id="305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E1C60-3084-41B6-B9EB-AF6DF528CE83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479E1-D3D5-4E6C-9904-9833195705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75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1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79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975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5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78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95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8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16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491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3E10B-6B6E-440B-A653-086E125F772B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49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285650" y="1259693"/>
            <a:ext cx="9326541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6600" b="1" dirty="0" smtClean="0">
                <a:latin typeface="Times New Roman" panose="02020603050405020304" pitchFamily="18" charset="0"/>
              </a:rPr>
              <a:t>人教版  高中化学 必修一</a:t>
            </a:r>
            <a:endParaRPr kumimoji="1" lang="en-US" altLang="zh-CN" sz="66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zh-CN" altLang="en-US" sz="4400" b="1" dirty="0" smtClean="0">
                <a:latin typeface="Times New Roman" panose="02020603050405020304" pitchFamily="18" charset="0"/>
              </a:rPr>
              <a:t>第二章  第三节  物质的量</a:t>
            </a:r>
            <a:endParaRPr kumimoji="1" lang="en-US" altLang="zh-CN" sz="44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en-US" altLang="zh-CN" sz="4400" b="1" dirty="0" smtClean="0">
                <a:latin typeface="Times New Roman" panose="02020603050405020304" pitchFamily="18" charset="0"/>
              </a:rPr>
              <a:t>2.3.2</a:t>
            </a:r>
            <a:r>
              <a:rPr kumimoji="1" lang="zh-CN" altLang="en-US" sz="4400" b="1" dirty="0" smtClean="0">
                <a:latin typeface="Times New Roman" panose="02020603050405020304" pitchFamily="18" charset="0"/>
              </a:rPr>
              <a:t>气体摩尔体积</a:t>
            </a:r>
            <a:endParaRPr kumimoji="1"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9870" y="5151549"/>
            <a:ext cx="467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/>
              <a:t>中山大学</a:t>
            </a:r>
            <a:r>
              <a:rPr lang="zh-CN" altLang="en-US" sz="2800" dirty="0" smtClean="0"/>
              <a:t>附属中学     张伟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00498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98">
        <p15:prstTrans prst="crush"/>
      </p:transition>
    </mc:Choice>
    <mc:Fallback xmlns="">
      <p:transition spd="slow" advTm="20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8223208" y="1592496"/>
            <a:ext cx="2305455" cy="16443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69125" y="1045274"/>
            <a:ext cx="5535220" cy="47315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61" y="3436054"/>
            <a:ext cx="1981200" cy="20193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8907" y="3415981"/>
            <a:ext cx="1981200" cy="20193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218" y="1453679"/>
            <a:ext cx="1981200" cy="2019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9052" y="1435671"/>
            <a:ext cx="1981200" cy="20193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689" y="2570245"/>
            <a:ext cx="566921" cy="5839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53" y="1892870"/>
            <a:ext cx="566921" cy="58399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8813" y="1931821"/>
            <a:ext cx="566921" cy="58399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388164" y="1972788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06330" y="2007431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361134" y="3754730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59841" y="3814517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379" y="2550559"/>
            <a:ext cx="566921" cy="583997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9147379" y="2589218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268150" y="2567107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579490" y="1865163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51388" y="1885392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0" y="19751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286720" y="3882448"/>
            <a:ext cx="5009332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固体、液体的体积的影响因素</a:t>
            </a:r>
            <a:endParaRPr lang="zh-CN" altLang="en-US" sz="2800" dirty="0"/>
          </a:p>
        </p:txBody>
      </p:sp>
      <p:sp>
        <p:nvSpPr>
          <p:cNvPr id="24" name="文本框 23"/>
          <p:cNvSpPr txBox="1"/>
          <p:nvPr/>
        </p:nvSpPr>
        <p:spPr>
          <a:xfrm>
            <a:off x="6286720" y="4564163"/>
            <a:ext cx="353464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粒子本身的体积大小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292401" y="5253599"/>
            <a:ext cx="353464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粒子的数目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29717" y="5841841"/>
            <a:ext cx="1626963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FF0000"/>
                </a:solidFill>
              </a:rPr>
              <a:t>粒子之间的距离</a:t>
            </a:r>
            <a:endParaRPr lang="zh-CN" altLang="en-US" sz="14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5218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4922">
        <p15:prstTrans prst="crush"/>
      </p:transition>
    </mc:Choice>
    <mc:Fallback xmlns="">
      <p:transition spd="slow" advTm="649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6" grpId="0" animBg="1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" grpId="0" animBg="1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31406" y="0"/>
            <a:ext cx="2536065" cy="935641"/>
          </a:xfrm>
        </p:spPr>
        <p:txBody>
          <a:bodyPr/>
          <a:lstStyle/>
          <a:p>
            <a:r>
              <a:rPr lang="zh-CN" altLang="en-US" dirty="0" smtClean="0"/>
              <a:t>植树原理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66" y="772732"/>
            <a:ext cx="11136168" cy="59826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726" y="4734786"/>
            <a:ext cx="1101680" cy="174972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003" y="4644921"/>
            <a:ext cx="1158261" cy="183959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19751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</p:spTree>
    <p:extLst>
      <p:ext uri="{BB962C8B-B14F-4D97-AF65-F5344CB8AC3E}">
        <p14:creationId xmlns:p14="http://schemas.microsoft.com/office/powerpoint/2010/main" val="2290156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41689"/>
            <a:ext cx="510982" cy="933645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2977585" y="1159556"/>
            <a:ext cx="5920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=0 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</a:t>
            </a:r>
            <a:r>
              <a:rPr lang="en-US" altLang="zh-CN" sz="54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=101325Pa</a:t>
            </a:r>
            <a:endParaRPr lang="zh-CN" alt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960497" y="2165357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9" y="-63017"/>
            <a:ext cx="510982" cy="93364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1" y="5960675"/>
            <a:ext cx="510982" cy="93364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1018" y="5887669"/>
            <a:ext cx="510982" cy="93364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3451" y="2998009"/>
            <a:ext cx="510982" cy="9336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1018" y="-63019"/>
            <a:ext cx="510982" cy="93364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2199" y="-63018"/>
            <a:ext cx="510982" cy="93364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7592" y="2998009"/>
            <a:ext cx="510982" cy="93364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5820" y="5907085"/>
            <a:ext cx="510982" cy="93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8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57">
        <p14:prism isInverted="1"/>
      </p:transition>
    </mc:Choice>
    <mc:Fallback xmlns="">
      <p:transition spd="slow" advTm="29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60" y="3035748"/>
            <a:ext cx="253286" cy="48072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49" y="42308"/>
            <a:ext cx="253286" cy="48072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6118" y="6322946"/>
            <a:ext cx="253286" cy="48072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2611" y="3000154"/>
            <a:ext cx="253286" cy="48072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4849" y="3136944"/>
            <a:ext cx="253286" cy="48072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492" y="6273889"/>
            <a:ext cx="253286" cy="48072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8219" y="42308"/>
            <a:ext cx="253286" cy="48072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3435" y="0"/>
            <a:ext cx="253286" cy="48072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6" y="6299646"/>
            <a:ext cx="253286" cy="48072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139299" y="1152176"/>
            <a:ext cx="5920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=0 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</a:t>
            </a:r>
            <a:r>
              <a:rPr lang="en-US" altLang="zh-CN" sz="54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=101325Pa</a:t>
            </a:r>
            <a:endParaRPr lang="zh-CN" alt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17960" y="2410923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</p:spTree>
    <p:extLst>
      <p:ext uri="{BB962C8B-B14F-4D97-AF65-F5344CB8AC3E}">
        <p14:creationId xmlns:p14="http://schemas.microsoft.com/office/powerpoint/2010/main" val="414968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34">
        <p14:prism isInverted="1"/>
      </p:transition>
    </mc:Choice>
    <mc:Fallback xmlns="">
      <p:transition spd="slow" advTm="55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666191" y="1094507"/>
            <a:ext cx="1344816" cy="1295700"/>
            <a:chOff x="8663718" y="991673"/>
            <a:chExt cx="1344816" cy="1295700"/>
          </a:xfrm>
        </p:grpSpPr>
        <p:sp>
          <p:nvSpPr>
            <p:cNvPr id="9" name="矩形 8"/>
            <p:cNvSpPr/>
            <p:nvPr/>
          </p:nvSpPr>
          <p:spPr>
            <a:xfrm>
              <a:off x="8663718" y="991673"/>
              <a:ext cx="1344816" cy="129570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68193" y="1453444"/>
              <a:ext cx="253286" cy="480727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09483" y="1113354"/>
              <a:ext cx="253286" cy="48072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72993" y="1758244"/>
              <a:ext cx="253286" cy="480727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50773" y="1453443"/>
              <a:ext cx="253286" cy="480727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3570935" y="575236"/>
            <a:ext cx="3812147" cy="2568877"/>
            <a:chOff x="6684135" y="2080396"/>
            <a:chExt cx="3812147" cy="2568877"/>
          </a:xfrm>
        </p:grpSpPr>
        <p:sp>
          <p:nvSpPr>
            <p:cNvPr id="12" name="矩形 11"/>
            <p:cNvSpPr/>
            <p:nvPr/>
          </p:nvSpPr>
          <p:spPr>
            <a:xfrm>
              <a:off x="6684135" y="2080396"/>
              <a:ext cx="3812147" cy="2568877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814540" y="2287373"/>
              <a:ext cx="3320637" cy="2121062"/>
              <a:chOff x="6814540" y="2287373"/>
              <a:chExt cx="3320637" cy="2121062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814540" y="3194893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030503" y="2287373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  <p:pic>
            <p:nvPicPr>
              <p:cNvPr id="27" name="图片 2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157146" y="3927708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  <p:pic>
            <p:nvPicPr>
              <p:cNvPr id="28" name="图片 2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881891" y="3060488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</p:grpSp>
      </p:grpSp>
      <p:grpSp>
        <p:nvGrpSpPr>
          <p:cNvPr id="15" name="组合 14"/>
          <p:cNvGrpSpPr/>
          <p:nvPr/>
        </p:nvGrpSpPr>
        <p:grpSpPr>
          <a:xfrm>
            <a:off x="8970962" y="987523"/>
            <a:ext cx="1640999" cy="1744301"/>
            <a:chOff x="7688687" y="4958366"/>
            <a:chExt cx="1640999" cy="1744301"/>
          </a:xfrm>
        </p:grpSpPr>
        <p:sp>
          <p:nvSpPr>
            <p:cNvPr id="14" name="矩形 13"/>
            <p:cNvSpPr/>
            <p:nvPr/>
          </p:nvSpPr>
          <p:spPr>
            <a:xfrm>
              <a:off x="7688687" y="4958366"/>
              <a:ext cx="1640999" cy="1744301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7827714" y="5087316"/>
              <a:ext cx="1369452" cy="1615351"/>
              <a:chOff x="7827714" y="5087316"/>
              <a:chExt cx="1369452" cy="1615351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827714" y="5728714"/>
                <a:ext cx="253286" cy="480727"/>
              </a:xfrm>
              <a:prstGeom prst="rect">
                <a:avLst/>
              </a:prstGeom>
            </p:spPr>
          </p:pic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410432" y="5087316"/>
                <a:ext cx="253286" cy="480727"/>
              </a:xfrm>
              <a:prstGeom prst="rect">
                <a:avLst/>
              </a:prstGeom>
            </p:spPr>
          </p:pic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403992" y="6221940"/>
                <a:ext cx="253286" cy="480727"/>
              </a:xfrm>
              <a:prstGeom prst="rect">
                <a:avLst/>
              </a:prstGeom>
            </p:spPr>
          </p:pic>
          <p:pic>
            <p:nvPicPr>
              <p:cNvPr id="35" name="图片 3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943880" y="5728714"/>
                <a:ext cx="253286" cy="480727"/>
              </a:xfrm>
              <a:prstGeom prst="rect">
                <a:avLst/>
              </a:prstGeom>
            </p:spPr>
          </p:pic>
        </p:grpSp>
      </p:grpSp>
      <p:sp>
        <p:nvSpPr>
          <p:cNvPr id="36" name="Rectangle 3"/>
          <p:cNvSpPr>
            <a:spLocks noChangeArrowheads="1"/>
          </p:cNvSpPr>
          <p:nvPr/>
        </p:nvSpPr>
        <p:spPr bwMode="auto">
          <a:xfrm>
            <a:off x="7180725" y="3710353"/>
            <a:ext cx="3858528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marL="381000" indent="-3810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5715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 smtClean="0"/>
              <a:t>气体的体积的影响因素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5170589" y="3757853"/>
            <a:ext cx="902811" cy="52322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压强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83534" y="3757853"/>
            <a:ext cx="902811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温度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-2950" y="0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046174" y="1353737"/>
            <a:ext cx="1559928" cy="468110"/>
            <a:chOff x="2011007" y="1274247"/>
            <a:chExt cx="1559928" cy="468110"/>
          </a:xfrm>
        </p:grpSpPr>
        <p:cxnSp>
          <p:nvCxnSpPr>
            <p:cNvPr id="4" name="直接箭头连接符 3"/>
            <p:cNvCxnSpPr>
              <a:stCxn id="9" idx="3"/>
            </p:cNvCxnSpPr>
            <p:nvPr/>
          </p:nvCxnSpPr>
          <p:spPr>
            <a:xfrm>
              <a:off x="2011007" y="1742357"/>
              <a:ext cx="1559928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2350877" y="1274247"/>
              <a:ext cx="8288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升温</a:t>
              </a:r>
              <a:endParaRPr lang="zh-CN" altLang="en-US" sz="2400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395480" y="1235250"/>
            <a:ext cx="1559928" cy="507107"/>
            <a:chOff x="7047750" y="2857988"/>
            <a:chExt cx="1559928" cy="507107"/>
          </a:xfrm>
        </p:grpSpPr>
        <p:cxnSp>
          <p:nvCxnSpPr>
            <p:cNvPr id="39" name="直接箭头连接符 38"/>
            <p:cNvCxnSpPr/>
            <p:nvPr/>
          </p:nvCxnSpPr>
          <p:spPr>
            <a:xfrm>
              <a:off x="7047750" y="3365095"/>
              <a:ext cx="1559928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0" name="文本框 39"/>
            <p:cNvSpPr txBox="1"/>
            <p:nvPr/>
          </p:nvSpPr>
          <p:spPr>
            <a:xfrm>
              <a:off x="7413294" y="2857988"/>
              <a:ext cx="8288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加压</a:t>
              </a:r>
              <a:endParaRPr lang="zh-CN" altLang="en-US" sz="2400" dirty="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870666" y="3710353"/>
            <a:ext cx="2700269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气体分子间的</a:t>
            </a:r>
            <a:r>
              <a:rPr lang="zh-CN" altLang="en-US" sz="2400" dirty="0" smtClean="0">
                <a:solidFill>
                  <a:srgbClr val="FF0000"/>
                </a:solidFill>
              </a:rPr>
              <a:t>平均距离</a:t>
            </a:r>
            <a:r>
              <a:rPr lang="zh-CN" altLang="en-US" sz="2400" dirty="0" smtClean="0"/>
              <a:t>的影响因素</a:t>
            </a:r>
            <a:endParaRPr lang="zh-CN" altLang="en-US" sz="2400" dirty="0"/>
          </a:p>
        </p:txBody>
      </p:sp>
      <p:sp>
        <p:nvSpPr>
          <p:cNvPr id="41" name="文本框 40"/>
          <p:cNvSpPr txBox="1"/>
          <p:nvPr/>
        </p:nvSpPr>
        <p:spPr>
          <a:xfrm>
            <a:off x="7180725" y="4681988"/>
            <a:ext cx="3534640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FF0000"/>
                </a:solidFill>
              </a:rPr>
              <a:t>粒子本身的体积大小</a:t>
            </a:r>
            <a:endParaRPr lang="zh-CN" altLang="en-US" sz="1400" dirty="0">
              <a:solidFill>
                <a:srgbClr val="FF0000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202223" y="5212102"/>
            <a:ext cx="353464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粒子的数目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223722" y="5959666"/>
            <a:ext cx="3491643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粒子之间的距离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093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5" grpId="0" animBg="1"/>
      <p:bldP spid="37" grpId="0" animBg="1"/>
      <p:bldP spid="17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9" name="Group 49"/>
          <p:cNvGrpSpPr>
            <a:grpSpLocks/>
          </p:cNvGrpSpPr>
          <p:nvPr/>
        </p:nvGrpSpPr>
        <p:grpSpPr bwMode="auto">
          <a:xfrm>
            <a:off x="287791" y="1020708"/>
            <a:ext cx="3705225" cy="3021013"/>
            <a:chOff x="3294" y="1802"/>
            <a:chExt cx="2334" cy="1903"/>
          </a:xfrm>
        </p:grpSpPr>
        <p:grpSp>
          <p:nvGrpSpPr>
            <p:cNvPr id="10250" name="Group 10"/>
            <p:cNvGrpSpPr>
              <a:grpSpLocks/>
            </p:cNvGrpSpPr>
            <p:nvPr/>
          </p:nvGrpSpPr>
          <p:grpSpPr bwMode="auto">
            <a:xfrm>
              <a:off x="3294" y="1802"/>
              <a:ext cx="2033" cy="1903"/>
              <a:chOff x="2203" y="967"/>
              <a:chExt cx="2033" cy="1903"/>
            </a:xfrm>
          </p:grpSpPr>
          <p:sp>
            <p:nvSpPr>
              <p:cNvPr id="10251" name="AutoShape 11"/>
              <p:cNvSpPr>
                <a:spLocks noChangeArrowheads="1"/>
              </p:cNvSpPr>
              <p:nvPr/>
            </p:nvSpPr>
            <p:spPr bwMode="auto">
              <a:xfrm>
                <a:off x="2300" y="967"/>
                <a:ext cx="1936" cy="1888"/>
              </a:xfrm>
              <a:prstGeom prst="cube">
                <a:avLst>
                  <a:gd name="adj" fmla="val 25000"/>
                </a:avLst>
              </a:prstGeom>
              <a:solidFill>
                <a:srgbClr val="D0FCD4">
                  <a:alpha val="50000"/>
                </a:srgbClr>
              </a:solidFill>
              <a:ln w="9525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9250" dir="12932261" sx="125000" sy="125000" algn="b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252" name="Line 12"/>
              <p:cNvSpPr>
                <a:spLocks noChangeShapeType="1"/>
              </p:cNvSpPr>
              <p:nvPr/>
            </p:nvSpPr>
            <p:spPr bwMode="auto">
              <a:xfrm flipH="1">
                <a:off x="2697" y="987"/>
                <a:ext cx="0" cy="822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3" name="Line 13"/>
              <p:cNvSpPr>
                <a:spLocks noChangeShapeType="1"/>
              </p:cNvSpPr>
              <p:nvPr/>
            </p:nvSpPr>
            <p:spPr bwMode="auto">
              <a:xfrm flipH="1">
                <a:off x="2688" y="2400"/>
                <a:ext cx="143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4" name="Line 14"/>
              <p:cNvSpPr>
                <a:spLocks noChangeShapeType="1"/>
              </p:cNvSpPr>
              <p:nvPr/>
            </p:nvSpPr>
            <p:spPr bwMode="auto">
              <a:xfrm flipH="1">
                <a:off x="2203" y="2427"/>
                <a:ext cx="485" cy="443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5" name="Text Box 15"/>
              <p:cNvSpPr txBox="1">
                <a:spLocks noChangeArrowheads="1"/>
              </p:cNvSpPr>
              <p:nvPr/>
            </p:nvSpPr>
            <p:spPr bwMode="auto">
              <a:xfrm>
                <a:off x="2901" y="1020"/>
                <a:ext cx="806" cy="3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22.4L</a:t>
                </a:r>
              </a:p>
              <a:p>
                <a:pPr algn="ctr">
                  <a:spcBef>
                    <a:spcPct val="0"/>
                  </a:spcBef>
                </a:pPr>
                <a:r>
                  <a:rPr kumimoji="1" lang="en-US" altLang="zh-CN" sz="1600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kumimoji="1" lang="zh-CN" altLang="en-US" sz="1600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标准状况）</a:t>
                </a:r>
              </a:p>
            </p:txBody>
          </p:sp>
          <p:sp>
            <p:nvSpPr>
              <p:cNvPr id="10256" name="Line 16"/>
              <p:cNvSpPr>
                <a:spLocks noChangeShapeType="1"/>
              </p:cNvSpPr>
              <p:nvPr/>
            </p:nvSpPr>
            <p:spPr bwMode="auto">
              <a:xfrm flipH="1">
                <a:off x="2701" y="2160"/>
                <a:ext cx="0" cy="238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7" name="Text Box 17"/>
              <p:cNvSpPr txBox="1">
                <a:spLocks noChangeArrowheads="1"/>
              </p:cNvSpPr>
              <p:nvPr/>
            </p:nvSpPr>
            <p:spPr bwMode="auto">
              <a:xfrm>
                <a:off x="2577" y="1793"/>
                <a:ext cx="951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6.02×10</a:t>
                </a:r>
                <a:r>
                  <a:rPr kumimoji="1" lang="en-US" altLang="zh-CN" baseline="30000" dirty="0" smtClean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23</a:t>
                </a:r>
                <a:r>
                  <a:rPr kumimoji="1" lang="zh-CN" altLang="en-US" dirty="0" smtClean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个气体分子</a:t>
                </a:r>
                <a:endParaRPr kumimoji="1" lang="zh-CN" altLang="en-US" dirty="0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0258" name="Text Box 18"/>
            <p:cNvSpPr txBox="1">
              <a:spLocks noChangeArrowheads="1"/>
            </p:cNvSpPr>
            <p:nvPr/>
          </p:nvSpPr>
          <p:spPr bwMode="auto">
            <a:xfrm rot="-5411555">
              <a:off x="5058" y="2368"/>
              <a:ext cx="7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4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0.282m</a:t>
              </a:r>
            </a:p>
          </p:txBody>
        </p:sp>
        <p:grpSp>
          <p:nvGrpSpPr>
            <p:cNvPr id="10288" name="Group 48"/>
            <p:cNvGrpSpPr>
              <a:grpSpLocks/>
            </p:cNvGrpSpPr>
            <p:nvPr/>
          </p:nvGrpSpPr>
          <p:grpSpPr bwMode="auto">
            <a:xfrm>
              <a:off x="5292" y="1822"/>
              <a:ext cx="336" cy="1418"/>
              <a:chOff x="5292" y="1822"/>
              <a:chExt cx="336" cy="1418"/>
            </a:xfrm>
          </p:grpSpPr>
          <p:sp>
            <p:nvSpPr>
              <p:cNvPr id="10259" name="Line 19"/>
              <p:cNvSpPr>
                <a:spLocks noChangeShapeType="1"/>
              </p:cNvSpPr>
              <p:nvPr/>
            </p:nvSpPr>
            <p:spPr bwMode="auto">
              <a:xfrm rot="-5411555">
                <a:off x="5294" y="1975"/>
                <a:ext cx="305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0" name="Line 20"/>
              <p:cNvSpPr>
                <a:spLocks noChangeShapeType="1"/>
              </p:cNvSpPr>
              <p:nvPr/>
            </p:nvSpPr>
            <p:spPr bwMode="auto">
              <a:xfrm rot="16188445" flipH="1">
                <a:off x="5319" y="3060"/>
                <a:ext cx="260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4" name="Line 24"/>
              <p:cNvSpPr>
                <a:spLocks noChangeShapeType="1"/>
              </p:cNvSpPr>
              <p:nvPr/>
            </p:nvSpPr>
            <p:spPr bwMode="auto">
              <a:xfrm flipV="1">
                <a:off x="5304" y="1824"/>
                <a:ext cx="324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5" name="Line 25"/>
              <p:cNvSpPr>
                <a:spLocks noChangeShapeType="1"/>
              </p:cNvSpPr>
              <p:nvPr/>
            </p:nvSpPr>
            <p:spPr bwMode="auto">
              <a:xfrm flipV="1">
                <a:off x="5292" y="3240"/>
                <a:ext cx="324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286" name="Text Box 46"/>
              <p:cNvSpPr txBox="1">
                <a:spLocks noChangeArrowheads="1"/>
              </p:cNvSpPr>
              <p:nvPr/>
            </p:nvSpPr>
            <p:spPr bwMode="auto">
              <a:xfrm>
                <a:off x="4931398" y="759098"/>
                <a:ext cx="5711179" cy="523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/>
              <a:ex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800" i="1" smtClean="0">
                            <a:solidFill>
                              <a:srgbClr val="FF33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zh-CN" sz="2800" b="0" i="1" smtClean="0">
                            <a:solidFill>
                              <a:srgbClr val="FF3300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kumimoji="1" lang="en-US" altLang="zh-CN" sz="2800" b="0" i="1" smtClean="0">
                            <a:solidFill>
                              <a:srgbClr val="FF33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kumimoji="1" lang="en-US" altLang="zh-CN" sz="2800" b="0" i="1" smtClean="0">
                        <a:solidFill>
                          <a:srgbClr val="FF3300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kumimoji="1" lang="zh-CN" altLang="en-US" sz="2800" dirty="0" smtClean="0">
                    <a:latin typeface="Times New Roman" panose="02020603050405020304" pitchFamily="18" charset="0"/>
                  </a:rPr>
                  <a:t>单位</a:t>
                </a:r>
                <a:r>
                  <a:rPr kumimoji="1" lang="zh-CN" altLang="en-US" sz="2800" dirty="0">
                    <a:latin typeface="Times New Roman" panose="02020603050405020304" pitchFamily="18" charset="0"/>
                  </a:rPr>
                  <a:t>物质的量</a:t>
                </a:r>
                <a:r>
                  <a:rPr kumimoji="1" lang="zh-CN" altLang="en-US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气体</a:t>
                </a:r>
                <a:r>
                  <a:rPr kumimoji="1" lang="zh-CN" altLang="en-US" sz="2800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所占的体积。</a:t>
                </a:r>
              </a:p>
            </p:txBody>
          </p:sp>
        </mc:Choice>
        <mc:Fallback xmlns="">
          <p:sp>
            <p:nvSpPr>
              <p:cNvPr id="10286" name="Text 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931398" y="759098"/>
                <a:ext cx="5711179" cy="523220"/>
              </a:xfrm>
              <a:prstGeom prst="rect">
                <a:avLst/>
              </a:prstGeom>
              <a:blipFill rotWithShape="0">
                <a:blip r:embed="rId2"/>
                <a:stretch>
                  <a:fillRect t="-16471" r="-640" b="-29412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矩形 36"/>
          <p:cNvSpPr/>
          <p:nvPr/>
        </p:nvSpPr>
        <p:spPr>
          <a:xfrm>
            <a:off x="4931398" y="1864883"/>
            <a:ext cx="5541902" cy="107721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标准状况下</a:t>
            </a:r>
            <a:endParaRPr lang="en-US" altLang="zh-CN" sz="3200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en-US" altLang="zh-CN" sz="32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=0 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</a:t>
            </a:r>
            <a:r>
              <a:rPr lang="en-US" altLang="zh-CN" sz="32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=101325 Pa</a:t>
            </a:r>
            <a:r>
              <a:rPr lang="en-US" altLang="zh-CN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/101 </a:t>
            </a:r>
            <a:r>
              <a:rPr lang="en-US" altLang="zh-CN" sz="32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kPa</a:t>
            </a:r>
            <a:endParaRPr lang="zh-CN" alt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7988233" y="4540048"/>
                <a:ext cx="3282539" cy="82246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zh-CN" altLang="en-US" sz="24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气体：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i="0">
                        <a:ln w="0"/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、</m:t>
                    </m:r>
                    <m:sSub>
                      <m:sSubPr>
                        <m:ctrlPr>
                          <a:rPr lang="en-US" altLang="zh-CN" sz="24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i="0">
                        <a:ln w="0"/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、</m:t>
                    </m:r>
                    <m:sSub>
                      <m:sSubPr>
                        <m:ctrlPr>
                          <a:rPr lang="en-US" altLang="zh-CN" sz="24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CO</m:t>
                        </m:r>
                      </m:e>
                      <m:sub>
                        <m: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i="0">
                        <a:ln w="0"/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、</m:t>
                    </m:r>
                    <m:sSub>
                      <m:sSubPr>
                        <m:ctrlPr>
                          <a:rPr lang="en-US" altLang="zh-CN" sz="24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en-US" altLang="zh-CN" sz="2400" i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l</m:t>
                        </m:r>
                      </m:e>
                      <m:sub>
                        <m: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zh-CN" altLang="en-US" sz="2400" i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、</m:t>
                        </m:r>
                      </m:sub>
                    </m:sSub>
                    <m:sSub>
                      <m:sSubPr>
                        <m:ctrlPr>
                          <a:rPr lang="en-US" altLang="zh-CN" sz="24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b="0" i="0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zh-CN" sz="2400" b="0" cap="none" spc="0" baseline="-25000" dirty="0" smtClean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8233" y="4540048"/>
                <a:ext cx="3282539" cy="822469"/>
              </a:xfrm>
              <a:prstGeom prst="rect">
                <a:avLst/>
              </a:prstGeom>
              <a:blipFill rotWithShape="0">
                <a:blip r:embed="rId3"/>
                <a:stretch>
                  <a:fillRect l="-3154" t="-9630" b="-44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矩形 38"/>
          <p:cNvSpPr/>
          <p:nvPr/>
        </p:nvSpPr>
        <p:spPr>
          <a:xfrm>
            <a:off x="7988233" y="5515485"/>
            <a:ext cx="3232768" cy="830997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非气体：</a:t>
            </a:r>
            <a:r>
              <a:rPr lang="zh-CN" altLang="en-US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苯、酒精、水、</a:t>
            </a:r>
            <a:endParaRPr lang="en-US" altLang="zh-CN" sz="2400" b="0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2400" b="0" cap="none" spc="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HF</a:t>
            </a:r>
            <a:r>
              <a:rPr lang="zh-CN" altLang="en-US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2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r>
              <a:rPr lang="en-US" altLang="zh-CN" sz="2400" b="0" cap="none" spc="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-2950" y="0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 Box 46"/>
              <p:cNvSpPr txBox="1">
                <a:spLocks noChangeArrowheads="1"/>
              </p:cNvSpPr>
              <p:nvPr/>
            </p:nvSpPr>
            <p:spPr bwMode="auto">
              <a:xfrm>
                <a:off x="5953493" y="3429806"/>
                <a:ext cx="3938899" cy="646331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/>
              <a:ex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3600" b="1" i="1" smtClean="0">
                            <a:solidFill>
                              <a:srgbClr val="FF33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zh-CN" sz="3600" b="1" i="1" smtClean="0">
                            <a:solidFill>
                              <a:srgbClr val="FF33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kumimoji="1" lang="en-US" altLang="zh-CN" sz="3600" b="1" i="1" smtClean="0">
                            <a:solidFill>
                              <a:srgbClr val="FF330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kumimoji="1" lang="en-US" altLang="zh-CN" sz="3600" i="1">
                        <a:solidFill>
                          <a:srgbClr val="FF33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1" lang="en-US" altLang="zh-CN" sz="3600" dirty="0" smtClean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22.4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zh-CN" sz="3600" i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kumimoji="1" lang="en-US" altLang="zh-CN" sz="3600" b="0" i="0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L</m:t>
                        </m:r>
                        <m:r>
                          <a:rPr kumimoji="1" lang="en-US" altLang="zh-CN" sz="3600" b="0" i="0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kumimoji="1" lang="en-US" altLang="zh-CN" sz="3600" b="0" i="0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kumimoji="1" lang="en-US" altLang="zh-CN" sz="3600" b="0" i="0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kumimoji="1" lang="zh-CN" altLang="en-US" sz="3600" dirty="0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 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953493" y="3429806"/>
                <a:ext cx="3938899" cy="646331"/>
              </a:xfrm>
              <a:prstGeom prst="rect">
                <a:avLst/>
              </a:prstGeom>
              <a:blipFill rotWithShape="0">
                <a:blip r:embed="rId4"/>
                <a:stretch>
                  <a:fillRect t="-15094" b="-34906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圆角矩形 30"/>
          <p:cNvSpPr/>
          <p:nvPr/>
        </p:nvSpPr>
        <p:spPr>
          <a:xfrm>
            <a:off x="156822" y="4468226"/>
            <a:ext cx="7634288" cy="202198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文本框 31"/>
              <p:cNvSpPr txBox="1"/>
              <p:nvPr/>
            </p:nvSpPr>
            <p:spPr>
              <a:xfrm>
                <a:off x="3266474" y="4902476"/>
                <a:ext cx="1983466" cy="101431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zh-CN" altLang="en-US" sz="3200" i="1" dirty="0"/>
              </a:p>
            </p:txBody>
          </p:sp>
        </mc:Choice>
        <mc:Fallback xmlns="">
          <p:sp>
            <p:nvSpPr>
              <p:cNvPr id="32" name="文本框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6474" y="4902476"/>
                <a:ext cx="1983466" cy="101431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直接箭头连接符 32"/>
          <p:cNvCxnSpPr/>
          <p:nvPr/>
        </p:nvCxnSpPr>
        <p:spPr>
          <a:xfrm flipV="1">
            <a:off x="4931398" y="4764013"/>
            <a:ext cx="718874" cy="2957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4931398" y="5764555"/>
            <a:ext cx="819187" cy="84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文本框 34"/>
              <p:cNvSpPr txBox="1"/>
              <p:nvPr/>
            </p:nvSpPr>
            <p:spPr>
              <a:xfrm>
                <a:off x="85168" y="4818910"/>
                <a:ext cx="278097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/>
                  <a:t>单价</a:t>
                </a:r>
                <a:endParaRPr lang="en-US" altLang="zh-CN" sz="2800" dirty="0" smtClean="0"/>
              </a:p>
              <a:p>
                <a:pPr algn="ctr"/>
                <a:r>
                  <a:rPr lang="zh-CN" altLang="en-US" sz="2800" dirty="0" smtClean="0"/>
                  <a:t>单位：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5" name="文本框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68" y="4818910"/>
                <a:ext cx="2780974" cy="954107"/>
              </a:xfrm>
              <a:prstGeom prst="rect">
                <a:avLst/>
              </a:prstGeom>
              <a:blipFill rotWithShape="0">
                <a:blip r:embed="rId6"/>
                <a:stretch>
                  <a:fillRect l="-1754" t="-9615" b="-14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文本框 35"/>
          <p:cNvSpPr txBox="1"/>
          <p:nvPr/>
        </p:nvSpPr>
        <p:spPr>
          <a:xfrm>
            <a:off x="5256712" y="4409740"/>
            <a:ext cx="17546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总价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>
                <a:solidFill>
                  <a:srgbClr val="FF0000"/>
                </a:solidFill>
              </a:rPr>
              <a:t>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176620" y="5515485"/>
            <a:ext cx="2035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数量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cxnSp>
        <p:nvCxnSpPr>
          <p:cNvPr id="40" name="直接箭头连接符 39"/>
          <p:cNvCxnSpPr/>
          <p:nvPr/>
        </p:nvCxnSpPr>
        <p:spPr>
          <a:xfrm flipH="1" flipV="1">
            <a:off x="1843314" y="5059799"/>
            <a:ext cx="1671866" cy="349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02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6" grpId="0" animBg="1" autoUpdateAnimBg="0"/>
      <p:bldP spid="37" grpId="0" animBg="1"/>
      <p:bldP spid="2" grpId="0" animBg="1"/>
      <p:bldP spid="39" grpId="0" animBg="1"/>
      <p:bldP spid="30" grpId="0" animBg="1" autoUpdateAnimBg="0"/>
      <p:bldP spid="31" grpId="0" animBg="1"/>
      <p:bldP spid="32" grpId="0" animBg="1"/>
      <p:bldP spid="35" grpId="0"/>
      <p:bldP spid="36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5319384"/>
                  </p:ext>
                </p:extLst>
              </p:nvPr>
            </p:nvGraphicFramePr>
            <p:xfrm>
              <a:off x="972457" y="1503437"/>
              <a:ext cx="10682514" cy="50292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28914"/>
                    <a:gridCol w="8592457"/>
                    <a:gridCol w="1161143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序号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说法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对错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在标准状况下，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zh-CN" altLang="en-US" sz="2400" dirty="0" smtClean="0"/>
                            <a:t>任何物质的体积都约为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在标准状况下，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zh-CN" altLang="en-US" sz="2400" dirty="0" smtClean="0"/>
                            <a:t>任何气体的体积都约为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zh-CN" altLang="en-US" sz="2400" dirty="0" smtClean="0"/>
                            <a:t>气体的体积约为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在标准状况下，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en-US" altLang="zh-CN" sz="2400" dirty="0" smtClean="0"/>
                            <a:t> O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dirty="0" smtClean="0"/>
                            <a:t>和</a:t>
                          </a:r>
                          <a:r>
                            <a:rPr kumimoji="1" lang="en-US" altLang="zh-CN" sz="2400" dirty="0" smtClean="0"/>
                            <a:t>N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dirty="0" smtClean="0"/>
                            <a:t>混合气</a:t>
                          </a:r>
                          <a:r>
                            <a:rPr kumimoji="1" lang="en-US" altLang="zh-CN" sz="2400" dirty="0" smtClean="0"/>
                            <a:t>(</a:t>
                          </a:r>
                          <a:r>
                            <a:rPr kumimoji="1" lang="zh-CN" altLang="en-US" sz="2400" dirty="0" smtClean="0"/>
                            <a:t>任意比</a:t>
                          </a:r>
                          <a:r>
                            <a:rPr kumimoji="1" lang="en-US" altLang="zh-CN" sz="2400" dirty="0" smtClean="0"/>
                            <a:t>)</a:t>
                          </a:r>
                          <a:r>
                            <a:rPr kumimoji="1" lang="zh-CN" altLang="en-US" sz="2400" dirty="0" smtClean="0"/>
                            <a:t>的体积约为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en-US" altLang="zh-CN" sz="2400" dirty="0" smtClean="0"/>
                            <a:t>22.4 L</a:t>
                          </a:r>
                          <a:r>
                            <a:rPr kumimoji="1" lang="zh-CN" altLang="en-US" sz="2400" dirty="0" smtClean="0"/>
                            <a:t>气体所含分子数一定大于</a:t>
                          </a:r>
                          <a:r>
                            <a:rPr kumimoji="1" lang="en-US" altLang="zh-CN" sz="2400" dirty="0" smtClean="0"/>
                            <a:t>11.2 L</a:t>
                          </a:r>
                          <a:r>
                            <a:rPr kumimoji="1" lang="zh-CN" altLang="en-US" sz="2400" dirty="0" smtClean="0"/>
                            <a:t>气体所含的分子数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1" lang="zh-CN" altLang="en-US" sz="2400" dirty="0" smtClean="0"/>
                            <a:t>任何条件下，气体的摩尔体积都是</a:t>
                          </a:r>
                          <a:r>
                            <a:rPr kumimoji="1" lang="en-US" altLang="zh-CN" sz="2400" dirty="0" smtClean="0"/>
                            <a:t>22.4 L/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只有在标准状况下，气体的摩尔体积才能是</a:t>
                          </a:r>
                          <a:r>
                            <a:rPr kumimoji="1" lang="en-US" altLang="zh-CN" sz="2400" dirty="0" smtClean="0"/>
                            <a:t>22.4 L/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在标准状况下，将</a:t>
                          </a:r>
                          <a:r>
                            <a:rPr lang="en-US" altLang="zh-CN" sz="2400" dirty="0" smtClean="0"/>
                            <a:t>1mol</a:t>
                          </a:r>
                          <a:r>
                            <a:rPr kumimoji="1" lang="en-US" altLang="zh-CN" sz="2400" dirty="0" smtClean="0"/>
                            <a:t>O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dirty="0" smtClean="0"/>
                            <a:t>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en-US" altLang="zh-CN" sz="2400" dirty="0" smtClean="0"/>
                            <a:t> N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baseline="0" dirty="0" smtClean="0"/>
                            <a:t>混合后，体积约为</a:t>
                          </a:r>
                          <a:r>
                            <a:rPr kumimoji="1" lang="en-US" altLang="zh-CN" sz="2400" baseline="0" dirty="0" smtClean="0"/>
                            <a:t>44.8L</a:t>
                          </a:r>
                          <a:endParaRPr lang="zh-CN" altLang="en-US" sz="2400" baseline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在</a:t>
                          </a:r>
                          <a:r>
                            <a:rPr lang="en-US" altLang="zh-CN" sz="2400" dirty="0" smtClean="0"/>
                            <a:t>25</a:t>
                          </a:r>
                          <a:r>
                            <a:rPr lang="en-US" altLang="zh-CN" sz="2400" dirty="0" smtClean="0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℃</a:t>
                          </a:r>
                          <a:r>
                            <a:rPr lang="zh-CN" altLang="en-US" sz="2400" i="0" dirty="0" smtClean="0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时，增大压强，可以使气体摩尔体积维持</a:t>
                          </a:r>
                          <a:r>
                            <a:rPr kumimoji="1" lang="en-US" altLang="zh-CN" sz="2400" dirty="0" smtClean="0"/>
                            <a:t>22.4 L/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endParaRPr lang="zh-CN" altLang="en-US" sz="2400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10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在标准状况下，</a:t>
                          </a:r>
                          <a:r>
                            <a:rPr lang="en-US" altLang="zh-CN" sz="2400" i="0" dirty="0" smtClean="0"/>
                            <a:t>1mol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r>
                            <a:rPr lang="zh-CN" altLang="en-US" sz="2400" i="0" dirty="0" smtClean="0"/>
                            <a:t>的体积约为</a:t>
                          </a:r>
                          <a:r>
                            <a:rPr lang="en-US" altLang="zh-CN" sz="2400" i="0" dirty="0" smtClean="0"/>
                            <a:t>22.4L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5319384"/>
                  </p:ext>
                </p:extLst>
              </p:nvPr>
            </p:nvGraphicFramePr>
            <p:xfrm>
              <a:off x="972457" y="1503437"/>
              <a:ext cx="10682514" cy="50292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28914"/>
                    <a:gridCol w="8592457"/>
                    <a:gridCol w="1161143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序号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说法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对错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在标准状况下，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zh-CN" altLang="en-US" sz="2400" dirty="0" smtClean="0"/>
                            <a:t>任何物质的体积都约为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在标准状况下，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zh-CN" altLang="en-US" sz="2400" dirty="0" smtClean="0"/>
                            <a:t>任何气体的体积都约为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zh-CN" altLang="en-US" sz="2400" dirty="0" smtClean="0"/>
                            <a:t>气体的体积约为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在标准状况下，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en-US" altLang="zh-CN" sz="2400" dirty="0" smtClean="0"/>
                            <a:t> O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dirty="0" smtClean="0"/>
                            <a:t>和</a:t>
                          </a:r>
                          <a:r>
                            <a:rPr kumimoji="1" lang="en-US" altLang="zh-CN" sz="2400" dirty="0" smtClean="0"/>
                            <a:t>N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dirty="0" smtClean="0"/>
                            <a:t>混合气</a:t>
                          </a:r>
                          <a:r>
                            <a:rPr kumimoji="1" lang="en-US" altLang="zh-CN" sz="2400" dirty="0" smtClean="0"/>
                            <a:t>(</a:t>
                          </a:r>
                          <a:r>
                            <a:rPr kumimoji="1" lang="zh-CN" altLang="en-US" sz="2400" dirty="0" smtClean="0"/>
                            <a:t>任意比</a:t>
                          </a:r>
                          <a:r>
                            <a:rPr kumimoji="1" lang="en-US" altLang="zh-CN" sz="2400" dirty="0" smtClean="0"/>
                            <a:t>)</a:t>
                          </a:r>
                          <a:r>
                            <a:rPr kumimoji="1" lang="zh-CN" altLang="en-US" sz="2400" dirty="0" smtClean="0"/>
                            <a:t>的体积约为</a:t>
                          </a:r>
                          <a:r>
                            <a:rPr kumimoji="1" lang="en-US" altLang="zh-CN" sz="2400" dirty="0" smtClean="0"/>
                            <a:t>22.4 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en-US" altLang="zh-CN" sz="2400" dirty="0" smtClean="0"/>
                            <a:t>22.4 L</a:t>
                          </a:r>
                          <a:r>
                            <a:rPr kumimoji="1" lang="zh-CN" altLang="en-US" sz="2400" dirty="0" smtClean="0"/>
                            <a:t>气体所含分子数一定大于</a:t>
                          </a:r>
                          <a:r>
                            <a:rPr kumimoji="1" lang="en-US" altLang="zh-CN" sz="2400" dirty="0" smtClean="0"/>
                            <a:t>11.2 L</a:t>
                          </a:r>
                          <a:r>
                            <a:rPr kumimoji="1" lang="zh-CN" altLang="en-US" sz="2400" dirty="0" smtClean="0"/>
                            <a:t>气体所含的分子数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1" lang="zh-CN" altLang="en-US" sz="2400" dirty="0" smtClean="0"/>
                            <a:t>任何条件下，气体的摩尔体积都是</a:t>
                          </a:r>
                          <a:r>
                            <a:rPr kumimoji="1" lang="en-US" altLang="zh-CN" sz="2400" dirty="0" smtClean="0"/>
                            <a:t>22.4 L/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kumimoji="1" lang="zh-CN" altLang="en-US" sz="2400" dirty="0" smtClean="0"/>
                            <a:t>只有在标准状况下，气体的摩尔体积才能是</a:t>
                          </a:r>
                          <a:r>
                            <a:rPr kumimoji="1" lang="en-US" altLang="zh-CN" sz="2400" dirty="0" smtClean="0"/>
                            <a:t>22.4 L/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在标准状况下，将</a:t>
                          </a:r>
                          <a:r>
                            <a:rPr lang="en-US" altLang="zh-CN" sz="2400" dirty="0" smtClean="0"/>
                            <a:t>1mol</a:t>
                          </a:r>
                          <a:r>
                            <a:rPr kumimoji="1" lang="en-US" altLang="zh-CN" sz="2400" dirty="0" smtClean="0"/>
                            <a:t>O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dirty="0" smtClean="0"/>
                            <a:t>和</a:t>
                          </a:r>
                          <a:r>
                            <a:rPr kumimoji="1" lang="en-US" altLang="zh-CN" sz="2400" dirty="0" smtClean="0"/>
                            <a:t>1 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r>
                            <a:rPr kumimoji="1" lang="en-US" altLang="zh-CN" sz="2400" dirty="0" smtClean="0"/>
                            <a:t> N</a:t>
                          </a:r>
                          <a:r>
                            <a:rPr kumimoji="1" lang="en-US" altLang="zh-CN" sz="2400" baseline="-25000" dirty="0" smtClean="0"/>
                            <a:t>2</a:t>
                          </a:r>
                          <a:r>
                            <a:rPr kumimoji="1" lang="zh-CN" altLang="en-US" sz="2400" baseline="0" dirty="0" smtClean="0"/>
                            <a:t>混合后，体积约为</a:t>
                          </a:r>
                          <a:r>
                            <a:rPr kumimoji="1" lang="en-US" altLang="zh-CN" sz="2400" baseline="0" dirty="0" smtClean="0"/>
                            <a:t>44.8L</a:t>
                          </a:r>
                          <a:endParaRPr lang="zh-CN" altLang="en-US" sz="2400" baseline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在</a:t>
                          </a:r>
                          <a:r>
                            <a:rPr lang="en-US" altLang="zh-CN" sz="2400" dirty="0" smtClean="0"/>
                            <a:t>25</a:t>
                          </a:r>
                          <a:r>
                            <a:rPr lang="en-US" altLang="zh-CN" sz="2400" dirty="0" smtClean="0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℃</a:t>
                          </a:r>
                          <a:r>
                            <a:rPr lang="zh-CN" altLang="en-US" sz="2400" i="0" dirty="0" smtClean="0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时，增大压强，可以使气体摩尔体积维持</a:t>
                          </a:r>
                          <a:r>
                            <a:rPr kumimoji="1" lang="en-US" altLang="zh-CN" sz="2400" dirty="0" smtClean="0"/>
                            <a:t>22.4 L/</a:t>
                          </a:r>
                          <a:r>
                            <a:rPr kumimoji="1" lang="en-US" altLang="zh-CN" sz="2400" dirty="0" err="1" smtClean="0"/>
                            <a:t>mol</a:t>
                          </a:r>
                          <a:endParaRPr lang="zh-CN" altLang="en-US" sz="2400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10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851" t="-1016000" r="-13688" b="-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632167" y="2017282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0629078" y="2875888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618278" y="4659819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0654478" y="2418688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-2950" y="0"/>
            <a:ext cx="22538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气体摩尔体积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5225142" y="720941"/>
                <a:ext cx="25109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rgbClr val="FF0000"/>
                    </a:solidFill>
                  </a:rPr>
                  <a:t>关于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zh-CN" alt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的</m:t>
                    </m:r>
                  </m:oMath>
                </a14:m>
                <a:r>
                  <a:rPr lang="zh-CN" altLang="en-US" sz="2800" dirty="0" smtClean="0">
                    <a:solidFill>
                      <a:srgbClr val="FF0000"/>
                    </a:solidFill>
                  </a:rPr>
                  <a:t>练习</a:t>
                </a:r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5142" y="720941"/>
                <a:ext cx="2510972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4854" t="-16279" b="-26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10629078" y="3389733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618278" y="3846933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621821" y="4256291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10654478" y="5146420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10654478" y="5618237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0657323" y="6090054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</p:spTree>
    <p:extLst>
      <p:ext uri="{BB962C8B-B14F-4D97-AF65-F5344CB8AC3E}">
        <p14:creationId xmlns:p14="http://schemas.microsoft.com/office/powerpoint/2010/main" val="205573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  <p:bldP spid="24580" grpId="0" autoUpdateAnimBg="0"/>
      <p:bldP spid="24582" grpId="0" autoUpdateAnimBg="0"/>
      <p:bldP spid="24588" grpId="0"/>
      <p:bldP spid="12" grpId="0"/>
      <p:bldP spid="13" grpId="0" autoUpdateAnimBg="0"/>
      <p:bldP spid="14" grpId="0" autoUpdateAnimBg="0"/>
      <p:bldP spid="15" grpId="0"/>
      <p:bldP spid="16" grpId="0"/>
      <p:bldP spid="1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317539" y="741145"/>
            <a:ext cx="1948610" cy="526333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/>
              <p:cNvSpPr txBox="1"/>
              <p:nvPr/>
            </p:nvSpPr>
            <p:spPr>
              <a:xfrm>
                <a:off x="1567494" y="953104"/>
                <a:ext cx="1505890" cy="101431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28" name="文本框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494" y="953104"/>
                <a:ext cx="1505890" cy="101431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/>
              <p:cNvSpPr txBox="1"/>
              <p:nvPr/>
            </p:nvSpPr>
            <p:spPr>
              <a:xfrm>
                <a:off x="1669094" y="3053352"/>
                <a:ext cx="1302690" cy="75129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0" i="1" dirty="0" smtClean="0"/>
                  <a:t>M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zh-CN" altLang="en-US" sz="3200" i="1" dirty="0"/>
              </a:p>
            </p:txBody>
          </p:sp>
        </mc:Choice>
        <mc:Fallback xmlns="">
          <p:sp>
            <p:nvSpPr>
              <p:cNvPr id="31" name="文本框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9094" y="3053352"/>
                <a:ext cx="1302690" cy="751296"/>
              </a:xfrm>
              <a:prstGeom prst="rect">
                <a:avLst/>
              </a:prstGeom>
              <a:blipFill rotWithShape="0">
                <a:blip r:embed="rId3"/>
                <a:stretch>
                  <a:fillRect l="-12207" t="-1626" b="-1300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文本框 33"/>
              <p:cNvSpPr txBox="1"/>
              <p:nvPr/>
            </p:nvSpPr>
            <p:spPr>
              <a:xfrm>
                <a:off x="1567494" y="4799554"/>
                <a:ext cx="1505890" cy="101431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zh-CN" altLang="en-US" sz="3200" i="1" dirty="0"/>
              </a:p>
            </p:txBody>
          </p:sp>
        </mc:Choice>
        <mc:Fallback xmlns="">
          <p:sp>
            <p:nvSpPr>
              <p:cNvPr id="34" name="文本框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494" y="4799554"/>
                <a:ext cx="1505890" cy="101431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文本框 37"/>
          <p:cNvSpPr txBox="1"/>
          <p:nvPr/>
        </p:nvSpPr>
        <p:spPr>
          <a:xfrm>
            <a:off x="5519529" y="373908"/>
            <a:ext cx="413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</a:rPr>
              <a:t>三个公式的联合练习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105164"/>
              </p:ext>
            </p:extLst>
          </p:nvPr>
        </p:nvGraphicFramePr>
        <p:xfrm>
          <a:off x="3617703" y="1115147"/>
          <a:ext cx="8254983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03975"/>
                <a:gridCol w="2251008"/>
              </a:tblGrid>
              <a:tr h="7057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标准状况下，</a:t>
                      </a:r>
                      <a:r>
                        <a:rPr lang="en-US" altLang="zh-CN" sz="3200" dirty="0" smtClean="0">
                          <a:latin typeface="+mn-ea"/>
                          <a:ea typeface="+mn-ea"/>
                        </a:rPr>
                        <a:t>22.4L </a:t>
                      </a:r>
                      <a:r>
                        <a:rPr lang="en-US" altLang="zh-CN" sz="3200" dirty="0" err="1" smtClean="0">
                          <a:latin typeface="+mn-ea"/>
                          <a:ea typeface="+mn-ea"/>
                        </a:rPr>
                        <a:t>HCl</a:t>
                      </a:r>
                      <a:r>
                        <a:rPr lang="en-US" altLang="zh-CN" sz="32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中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3200" dirty="0" smtClean="0">
                          <a:latin typeface="+mn-ea"/>
                          <a:ea typeface="+mn-ea"/>
                        </a:rPr>
                        <a:t>①</a:t>
                      </a: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物质的量？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②所含分子数？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③所含原子数？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④质子数？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⑤摩尔质量？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+mn-ea"/>
                          <a:ea typeface="+mn-ea"/>
                        </a:rPr>
                        <a:t>⑥质量？</a:t>
                      </a:r>
                      <a:endParaRPr lang="en-US" altLang="zh-CN" sz="320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9507204" y="3927742"/>
            <a:ext cx="2249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3200" dirty="0" smtClean="0">
                <a:latin typeface="+mn-ea"/>
              </a:rPr>
              <a:t>⑥</a:t>
            </a:r>
            <a:r>
              <a:rPr lang="en-US" altLang="zh-CN" sz="3200" dirty="0" smtClean="0">
                <a:latin typeface="+mn-ea"/>
              </a:rPr>
              <a:t>36.5g</a:t>
            </a:r>
            <a:endParaRPr lang="zh-CN" altLang="en-US" sz="3200" dirty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548767" y="1185545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zh-CN" sz="3200" dirty="0">
                <a:latin typeface="+mn-ea"/>
              </a:rPr>
              <a:t>①</a:t>
            </a:r>
            <a:r>
              <a:rPr lang="en-US" altLang="zh-CN" sz="3200" dirty="0">
                <a:latin typeface="+mn-ea"/>
              </a:rPr>
              <a:t>1mol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9548767" y="1736339"/>
                <a:ext cx="106067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3200" dirty="0">
                    <a:latin typeface="+mn-ea"/>
                  </a:rPr>
                  <a:t>②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8767" y="1736339"/>
                <a:ext cx="1060675" cy="584775"/>
              </a:xfrm>
              <a:prstGeom prst="rect">
                <a:avLst/>
              </a:prstGeom>
              <a:blipFill rotWithShape="0">
                <a:blip r:embed="rId5"/>
                <a:stretch>
                  <a:fillRect l="-14368" t="-18750" b="-28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9548767" y="2271225"/>
                <a:ext cx="126585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3200" dirty="0">
                    <a:latin typeface="+mn-ea"/>
                  </a:rPr>
                  <a:t>③</a:t>
                </a:r>
                <a:r>
                  <a:rPr lang="en-US" altLang="zh-CN" sz="3200" dirty="0">
                    <a:latin typeface="+mn-ea"/>
                  </a:rPr>
                  <a:t>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8767" y="2271225"/>
                <a:ext cx="1265859" cy="584775"/>
              </a:xfrm>
              <a:prstGeom prst="rect">
                <a:avLst/>
              </a:prstGeom>
              <a:blipFill rotWithShape="0">
                <a:blip r:embed="rId6"/>
                <a:stretch>
                  <a:fillRect l="-12019" t="-18750" b="-28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9517836" y="2788038"/>
                <a:ext cx="1471044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3200" dirty="0">
                    <a:latin typeface="+mn-ea"/>
                  </a:rPr>
                  <a:t>④</a:t>
                </a:r>
                <a:r>
                  <a:rPr lang="en-US" altLang="zh-CN" sz="3200" dirty="0">
                    <a:latin typeface="+mn-ea"/>
                  </a:rPr>
                  <a:t>18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7836" y="2788038"/>
                <a:ext cx="1471044" cy="584775"/>
              </a:xfrm>
              <a:prstGeom prst="rect">
                <a:avLst/>
              </a:prstGeom>
              <a:blipFill rotWithShape="0">
                <a:blip r:embed="rId7"/>
                <a:stretch>
                  <a:fillRect l="-10331" t="-18750" b="-28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矩形 10"/>
          <p:cNvSpPr/>
          <p:nvPr/>
        </p:nvSpPr>
        <p:spPr>
          <a:xfrm>
            <a:off x="9507204" y="3304851"/>
            <a:ext cx="24416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+mn-ea"/>
              </a:rPr>
              <a:t>⑤</a:t>
            </a:r>
            <a:r>
              <a:rPr lang="en-US" altLang="zh-CN" sz="3200" dirty="0">
                <a:latin typeface="+mn-ea"/>
              </a:rPr>
              <a:t>36.5g/</a:t>
            </a:r>
            <a:r>
              <a:rPr lang="en-US" altLang="zh-CN" sz="3200" dirty="0" err="1">
                <a:latin typeface="+mn-ea"/>
              </a:rPr>
              <a:t>mol</a:t>
            </a:r>
            <a:endParaRPr lang="en-US" altLang="zh-CN" sz="3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631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3038213"/>
                  </p:ext>
                </p:extLst>
              </p:nvPr>
            </p:nvGraphicFramePr>
            <p:xfrm>
              <a:off x="1480457" y="1753436"/>
              <a:ext cx="8316686" cy="18658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81486"/>
                    <a:gridCol w="2235200"/>
                  </a:tblGrid>
                  <a:tr h="70571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1</a:t>
                          </a:r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定义</a:t>
                          </a:r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平均摩尔质量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zh-CN" altLang="en-US" sz="28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zh-CN" sz="28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</m:acc>
                              <m:r>
                                <a:rPr lang="en-US" altLang="zh-CN" sz="28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zh-CN" sz="28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zh-CN" altLang="en-US" sz="28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总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zh-CN" altLang="en-US" sz="28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总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；</a:t>
                          </a:r>
                          <a:endParaRPr lang="en-US" altLang="zh-CN" sz="2800" b="0" cap="none" spc="0" dirty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标况下，将</a:t>
                          </a:r>
                          <a:r>
                            <a:rPr lang="en-US" altLang="zh-CN" sz="2800" dirty="0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22.4</a:t>
                          </a:r>
                          <a:r>
                            <a:rPr lang="en-US" altLang="zh-CN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L N</a:t>
                          </a:r>
                          <a:r>
                            <a:rPr lang="en-US" altLang="zh-CN" sz="2800" b="0" cap="none" spc="0" baseline="-2500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2</a:t>
                          </a:r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和</a:t>
                          </a:r>
                          <a:r>
                            <a:rPr lang="en-US" altLang="zh-CN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5.6L O</a:t>
                          </a:r>
                          <a:r>
                            <a:rPr lang="en-US" altLang="zh-CN" sz="2800" b="0" cap="none" spc="0" baseline="-2500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2</a:t>
                          </a:r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混合，</a:t>
                          </a:r>
                          <a:endParaRPr lang="en-US" altLang="zh-CN" sz="2800" b="0" cap="none" spc="0" dirty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2800" b="0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求该混合气体的平均摩尔质量？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8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3038213"/>
                  </p:ext>
                </p:extLst>
              </p:nvPr>
            </p:nvGraphicFramePr>
            <p:xfrm>
              <a:off x="1480457" y="1753436"/>
              <a:ext cx="8316686" cy="18658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81486"/>
                    <a:gridCol w="2235200"/>
                  </a:tblGrid>
                  <a:tr h="186588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2"/>
                          <a:stretch>
                            <a:fillRect l="-100" t="-326" r="-36937" b="-91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8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46" name="矩形 45"/>
          <p:cNvSpPr/>
          <p:nvPr/>
        </p:nvSpPr>
        <p:spPr>
          <a:xfrm>
            <a:off x="7638016" y="2393990"/>
            <a:ext cx="203132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zh-CN" sz="3200" dirty="0" smtClean="0">
                <a:latin typeface="+mn-ea"/>
              </a:rPr>
              <a:t>28.8g/</a:t>
            </a:r>
            <a:r>
              <a:rPr lang="en-US" altLang="zh-CN" sz="3200" dirty="0" err="1" smtClean="0">
                <a:latin typeface="+mn-ea"/>
              </a:rPr>
              <a:t>mol</a:t>
            </a:r>
            <a:endParaRPr lang="en-US" altLang="zh-CN" sz="3200" dirty="0">
              <a:latin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-2949" y="0"/>
            <a:ext cx="22962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三个拓展公式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4299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827274"/>
              </p:ext>
            </p:extLst>
          </p:nvPr>
        </p:nvGraphicFramePr>
        <p:xfrm>
          <a:off x="159657" y="461664"/>
          <a:ext cx="11567886" cy="60245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74743"/>
                <a:gridCol w="3193143"/>
              </a:tblGrid>
              <a:tr h="49088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理想气体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状态方程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：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pV=</a:t>
                      </a:r>
                      <a:r>
                        <a:rPr lang="en-US" altLang="zh-CN" sz="2800" b="0" i="1" cap="none" spc="0" dirty="0" err="1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nRT</a:t>
                      </a:r>
                      <a:endParaRPr lang="en-US" altLang="zh-CN" sz="2800" b="0" i="1" cap="none" spc="0" dirty="0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在高中用作比例分析，不作计算。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p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：压强；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V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：体积；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n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：物质的量；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R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：摩尔气体常数；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T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：热力学温度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①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同温、同压下，任何气体的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V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和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n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成正比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②同温、同体积下，任何气体的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p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和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n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成正比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③推导气体的密度</a:t>
                      </a:r>
                      <a:r>
                        <a:rPr lang="el-GR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ρ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和摩尔质量</a:t>
                      </a:r>
                      <a:r>
                        <a:rPr lang="en-US" altLang="zh-CN" sz="2800" b="0" i="1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M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之间的关系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</a:rPr>
                        <a:t>判断正误：</a:t>
                      </a:r>
                      <a:endParaRPr lang="en-US" altLang="zh-CN" sz="2800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①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②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公式推导</a:t>
                      </a:r>
                      <a:endParaRPr lang="en-US" altLang="zh-CN" sz="2800" b="0" cap="none" spc="0" dirty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③</a:t>
                      </a:r>
                    </a:p>
                    <a:p>
                      <a:endParaRPr lang="zh-CN" alt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157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28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ea"/>
                          <a:ea typeface="+mn-ea"/>
                        </a:rPr>
                        <a:t>同温同压下，氧气的密度是氢气的多少倍？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</a:rPr>
                        <a:t>相对密度：</a:t>
                      </a:r>
                      <a:endParaRPr lang="en-US" altLang="zh-CN" sz="280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zh-CN" alt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-2949" y="0"/>
            <a:ext cx="22962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三个拓展公式</a:t>
            </a:r>
            <a:endParaRPr lang="zh-CN" altLang="en-US" sz="2400" dirty="0"/>
          </a:p>
        </p:txBody>
      </p:sp>
      <p:sp>
        <p:nvSpPr>
          <p:cNvPr id="16" name="矩形 15"/>
          <p:cNvSpPr/>
          <p:nvPr/>
        </p:nvSpPr>
        <p:spPr>
          <a:xfrm>
            <a:off x="8950101" y="895979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正确</a:t>
            </a:r>
            <a:endParaRPr lang="en-US" altLang="zh-CN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950101" y="1807911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正确</a:t>
            </a:r>
            <a:endParaRPr lang="en-US" altLang="zh-CN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/>
              <p:cNvSpPr txBox="1"/>
              <p:nvPr/>
            </p:nvSpPr>
            <p:spPr>
              <a:xfrm>
                <a:off x="8834702" y="3348514"/>
                <a:ext cx="1843314" cy="13340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altLang="zh-CN" sz="28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ρ</a:t>
                </a:r>
                <a:r>
                  <a:rPr lang="en-US" altLang="zh-CN" sz="28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𝑝𝑀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𝑅𝑇</m:t>
                        </m:r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4702" y="3348514"/>
                <a:ext cx="1843314" cy="1334083"/>
              </a:xfrm>
              <a:prstGeom prst="rect">
                <a:avLst/>
              </a:prstGeom>
              <a:blipFill rotWithShape="0">
                <a:blip r:embed="rId2"/>
                <a:stretch>
                  <a:fillRect l="-6601" t="-27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10237070" y="5394846"/>
                <a:ext cx="1490473" cy="6617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>
                    <a:solidFill>
                      <a:srgbClr val="FF0000"/>
                    </a:solidFill>
                  </a:rPr>
                  <a:t>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7070" y="5394846"/>
                <a:ext cx="1490473" cy="661784"/>
              </a:xfrm>
              <a:prstGeom prst="rect">
                <a:avLst/>
              </a:prstGeom>
              <a:blipFill rotWithShape="0">
                <a:blip r:embed="rId3"/>
                <a:stretch>
                  <a:fillRect l="-6122" b="-18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7611415" y="5533410"/>
            <a:ext cx="901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16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95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77306" y="790129"/>
            <a:ext cx="1352283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4196365" y="2526630"/>
            <a:ext cx="39173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/>
              <a:t>你学到了什么？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34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3|6.4|0.7|0.7|4.5|0.7|0.8|19|3.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10112</TotalTime>
  <Words>515</Words>
  <Application>Microsoft Office PowerPoint</Application>
  <PresentationFormat>宽屏</PresentationFormat>
  <Paragraphs>133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MS PGothic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PowerPoint 演示文稿</vt:lpstr>
      <vt:lpstr>PowerPoint 演示文稿</vt:lpstr>
      <vt:lpstr>植树原理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http://www.kingedu.net</cp:lastModifiedBy>
  <cp:revision>195</cp:revision>
  <dcterms:created xsi:type="dcterms:W3CDTF">2015-09-10T02:39:44Z</dcterms:created>
  <dcterms:modified xsi:type="dcterms:W3CDTF">2021-11-15T01:51:51Z</dcterms:modified>
</cp:coreProperties>
</file>