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heme/theme3.xml" ContentType="application/vnd.openxmlformats-officedocument.theme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notesSlides/notesSlide1.xml" ContentType="application/vnd.openxmlformats-officedocument.presentationml.notesSlide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notesSlides/notesSlide2.xml" ContentType="application/vnd.openxmlformats-officedocument.presentationml.notesSlide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notesSlides/notesSlide3.xml" ContentType="application/vnd.openxmlformats-officedocument.presentationml.notesSlide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notesSlides/notesSlide4.xml" ContentType="application/vnd.openxmlformats-officedocument.presentationml.notesSlide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notesSlides/notesSlide5.xml" ContentType="application/vnd.openxmlformats-officedocument.presentationml.notesSlide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3">
  <p:sldMasterIdLst>
    <p:sldMasterId id="2147483648" r:id="rId1"/>
    <p:sldMasterId id="2147483660" r:id="rId2"/>
  </p:sldMasterIdLst>
  <p:notesMasterIdLst>
    <p:notesMasterId r:id="rId13"/>
  </p:notesMasterIdLst>
  <p:sldIdLst>
    <p:sldId id="3495" r:id="rId3"/>
    <p:sldId id="335" r:id="rId4"/>
    <p:sldId id="3602" r:id="rId5"/>
    <p:sldId id="3568" r:id="rId6"/>
    <p:sldId id="3542" r:id="rId7"/>
    <p:sldId id="3604" r:id="rId8"/>
    <p:sldId id="3529" r:id="rId9"/>
    <p:sldId id="3603" r:id="rId10"/>
    <p:sldId id="270" r:id="rId11"/>
    <p:sldId id="3491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5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33.xml"/><Relationship Id="rId7" Type="http://schemas.openxmlformats.org/officeDocument/2006/relationships/tags" Target="../tags/tag137.xml"/><Relationship Id="rId2" Type="http://schemas.openxmlformats.org/officeDocument/2006/relationships/tags" Target="../tags/tag132.xml"/><Relationship Id="rId1" Type="http://schemas.openxmlformats.org/officeDocument/2006/relationships/theme" Target="../theme/theme3.xml"/><Relationship Id="rId6" Type="http://schemas.openxmlformats.org/officeDocument/2006/relationships/tags" Target="../tags/tag136.xml"/><Relationship Id="rId5" Type="http://schemas.openxmlformats.org/officeDocument/2006/relationships/tags" Target="../tags/tag135.xml"/><Relationship Id="rId4" Type="http://schemas.openxmlformats.org/officeDocument/2006/relationships/tags" Target="../tags/tag13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B6137-C676-4138-8E17-CABD30140612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C2165A-69AC-43B6-8064-D557C67083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86.xml"/><Relationship Id="rId2" Type="http://schemas.openxmlformats.org/officeDocument/2006/relationships/tags" Target="../tags/tag185.xml"/><Relationship Id="rId1" Type="http://schemas.openxmlformats.org/officeDocument/2006/relationships/tags" Target="../tags/tag184.xml"/><Relationship Id="rId5" Type="http://schemas.openxmlformats.org/officeDocument/2006/relationships/slide" Target="../slides/slide7.xml"/><Relationship Id="rId4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29.xml"/><Relationship Id="rId2" Type="http://schemas.openxmlformats.org/officeDocument/2006/relationships/tags" Target="../tags/tag228.xml"/><Relationship Id="rId1" Type="http://schemas.openxmlformats.org/officeDocument/2006/relationships/tags" Target="../tags/tag227.xml"/><Relationship Id="rId5" Type="http://schemas.openxmlformats.org/officeDocument/2006/relationships/slide" Target="../slides/slide10.xml"/><Relationship Id="rId4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C2165A-69AC-43B6-8064-D557C67083A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1674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关爱他人</a:t>
            </a:r>
            <a:r>
              <a:rPr lang="zh-CN" altLang="en-US" sz="1200" dirty="0">
                <a:solidFill>
                  <a:srgbClr val="0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不是远离现实的高谈阔论，而是平凡生活中的实际行动。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C2165A-69AC-43B6-8064-D557C67083A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31611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r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1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①关爱他人，</a:t>
            </a:r>
            <a:r>
              <a:rPr lang="zh-CN" altLang="en-US" sz="1200" b="1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要心怀善意</a:t>
            </a:r>
            <a:r>
              <a:rPr lang="zh-CN" altLang="en-US" sz="1200" b="1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。我们应心怀友善，学会关心、体贴和帮助他人。</a:t>
            </a:r>
            <a:endParaRPr lang="zh-CN" altLang="en-US" sz="1200" dirty="0"/>
          </a:p>
          <a:p>
            <a:pPr marL="0" marR="0" lvl="0" indent="0" algn="l" defTabSz="914400" rtl="0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200" b="1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②</a:t>
            </a:r>
            <a:r>
              <a:rPr lang="zh-CN" altLang="en-US" sz="1200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关爱他人，</a:t>
            </a:r>
            <a:r>
              <a:rPr lang="zh-CN" altLang="en-US" sz="12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要尽己所能</a:t>
            </a:r>
            <a:r>
              <a:rPr lang="zh-CN" altLang="en-US" sz="1200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。</a:t>
            </a:r>
            <a:r>
              <a:rPr lang="zh-CN" altLang="en-US" sz="1200" b="1" noProof="0" dirty="0">
                <a:ln>
                  <a:noFill/>
                </a:ln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关爱不分大小，贵在有爱心。</a:t>
            </a:r>
            <a:endParaRPr lang="zh-CN" altLang="en-US" sz="1200" dirty="0"/>
          </a:p>
          <a:p>
            <a:pPr marL="0" marR="0" lvl="0" indent="0" algn="l" defTabSz="914400" rtl="0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③关爱他人，要</a:t>
            </a:r>
            <a:r>
              <a:rPr kumimoji="0" lang="zh-CN" altLang="en-US" sz="1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讲究策略</a:t>
            </a:r>
            <a:r>
              <a:rPr kumimoji="0" lang="zh-CN" altLang="en-US" sz="1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。</a:t>
            </a:r>
            <a:r>
              <a:rPr kumimoji="0" lang="en-US" altLang="zh-CN" sz="1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a.</a:t>
            </a:r>
            <a:r>
              <a:rPr kumimoji="0" lang="zh-CN" altLang="en-US" sz="1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帮助他人时，要</a:t>
            </a:r>
            <a:r>
              <a:rPr kumimoji="0" lang="zh-CN" altLang="en-US" sz="1200" b="1" i="0" u="none" strike="noStrike" kern="1200" cap="none" spc="0" normalizeH="0" baseline="0" noProof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考虑他人的内心感受</a:t>
            </a:r>
            <a:r>
              <a:rPr kumimoji="0" lang="zh-CN" altLang="en-US" sz="1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，不伤害他人的自尊心；</a:t>
            </a:r>
            <a:r>
              <a:rPr kumimoji="0" lang="en-US" altLang="zh-CN" sz="1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.b</a:t>
            </a:r>
            <a:r>
              <a:rPr kumimoji="0" lang="zh-CN" altLang="en-US" sz="1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微软雅黑" panose="020B0503020204020204" pitchFamily="34" charset="-122"/>
                <a:sym typeface="+mn-ea"/>
              </a:rPr>
              <a:t>面对复杂情形，要善于作出明智的判断，增强安全防范意识和自我保护意识。</a:t>
            </a:r>
            <a:endParaRPr kumimoji="0" lang="zh-CN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粗黑宋简体" panose="02000000000000000000" charset="-122"/>
              <a:ea typeface="方正粗黑宋简体" panose="02000000000000000000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C2165A-69AC-43B6-8064-D557C67083A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33685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50B335-F2D0-4624-AE5D-EDA3F4FE856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r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9.xml"/><Relationship Id="rId4" Type="http://schemas.openxmlformats.org/officeDocument/2006/relationships/tags" Target="../tags/tag78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4.xml"/><Relationship Id="rId4" Type="http://schemas.openxmlformats.org/officeDocument/2006/relationships/tags" Target="../tags/tag8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9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2.xml"/><Relationship Id="rId4" Type="http://schemas.openxmlformats.org/officeDocument/2006/relationships/tags" Target="../tags/tag12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7.xml"/><Relationship Id="rId4" Type="http://schemas.openxmlformats.org/officeDocument/2006/relationships/tags" Target="../tags/tag126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tags" Target="../tags/tag128.xml"/><Relationship Id="rId6" Type="http://schemas.openxmlformats.org/officeDocument/2006/relationships/image" Target="../media/image1.jpeg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3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25" y="431800"/>
            <a:ext cx="10852150" cy="6477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2"/>
            <p:custDataLst>
              <p:tags r:id="rId2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3"/>
            <p:custDataLst>
              <p:tags r:id="rId3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1988BAE-423B-4047-B14B-4C22995FC68A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itchFamily="2" charset="-122"/>
                <a:cs typeface="+mn-cs"/>
              </a:r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18" Type="http://schemas.openxmlformats.org/officeDocument/2006/relationships/tags" Target="../tags/tag6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ags" Target="../tags/tag68.xml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6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ags" Target="../tags/tag6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58839-F67F-4410-947B-B5EE138BBD74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9F983-671B-4B85-87FE-98BDD72831E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34A03-34AB-43E4-9153-F3913F13D8E3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78F99-9C06-4696-8CDC-C2FF737AE72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40.xml"/><Relationship Id="rId2" Type="http://schemas.openxmlformats.org/officeDocument/2006/relationships/tags" Target="../tags/tag139.xml"/><Relationship Id="rId1" Type="http://schemas.openxmlformats.org/officeDocument/2006/relationships/tags" Target="../tags/tag138.xml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4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144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43.xml"/><Relationship Id="rId1" Type="http://schemas.openxmlformats.org/officeDocument/2006/relationships/tags" Target="../tags/tag142.xml"/><Relationship Id="rId6" Type="http://schemas.openxmlformats.org/officeDocument/2006/relationships/tags" Target="../tags/tag147.xml"/><Relationship Id="rId5" Type="http://schemas.openxmlformats.org/officeDocument/2006/relationships/tags" Target="../tags/tag146.xml"/><Relationship Id="rId4" Type="http://schemas.openxmlformats.org/officeDocument/2006/relationships/tags" Target="../tags/tag14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0.xml"/><Relationship Id="rId2" Type="http://schemas.openxmlformats.org/officeDocument/2006/relationships/tags" Target="../tags/tag149.xml"/><Relationship Id="rId1" Type="http://schemas.openxmlformats.org/officeDocument/2006/relationships/tags" Target="../tags/tag148.xml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5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59.xml"/><Relationship Id="rId13" Type="http://schemas.openxmlformats.org/officeDocument/2006/relationships/tags" Target="../tags/tag164.xml"/><Relationship Id="rId3" Type="http://schemas.openxmlformats.org/officeDocument/2006/relationships/tags" Target="../tags/tag154.xml"/><Relationship Id="rId7" Type="http://schemas.openxmlformats.org/officeDocument/2006/relationships/tags" Target="../tags/tag158.xml"/><Relationship Id="rId12" Type="http://schemas.openxmlformats.org/officeDocument/2006/relationships/tags" Target="../tags/tag163.xml"/><Relationship Id="rId2" Type="http://schemas.openxmlformats.org/officeDocument/2006/relationships/tags" Target="../tags/tag153.xml"/><Relationship Id="rId1" Type="http://schemas.openxmlformats.org/officeDocument/2006/relationships/tags" Target="../tags/tag152.xml"/><Relationship Id="rId6" Type="http://schemas.openxmlformats.org/officeDocument/2006/relationships/tags" Target="../tags/tag157.xml"/><Relationship Id="rId11" Type="http://schemas.openxmlformats.org/officeDocument/2006/relationships/tags" Target="../tags/tag162.xml"/><Relationship Id="rId5" Type="http://schemas.openxmlformats.org/officeDocument/2006/relationships/tags" Target="../tags/tag156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61.xml"/><Relationship Id="rId4" Type="http://schemas.openxmlformats.org/officeDocument/2006/relationships/tags" Target="../tags/tag155.xml"/><Relationship Id="rId9" Type="http://schemas.openxmlformats.org/officeDocument/2006/relationships/tags" Target="../tags/tag160.xml"/><Relationship Id="rId14" Type="http://schemas.openxmlformats.org/officeDocument/2006/relationships/tags" Target="../tags/tag16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2" Type="http://schemas.openxmlformats.org/officeDocument/2006/relationships/tags" Target="../tags/tag167.xml"/><Relationship Id="rId1" Type="http://schemas.openxmlformats.org/officeDocument/2006/relationships/tags" Target="../tags/tag166.xml"/><Relationship Id="rId6" Type="http://schemas.openxmlformats.org/officeDocument/2006/relationships/tags" Target="../tags/tag171.xml"/><Relationship Id="rId11" Type="http://schemas.openxmlformats.org/officeDocument/2006/relationships/image" Target="../media/image4.png"/><Relationship Id="rId5" Type="http://schemas.openxmlformats.org/officeDocument/2006/relationships/tags" Target="../tags/tag170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169.xml"/><Relationship Id="rId9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81.xml"/><Relationship Id="rId13" Type="http://schemas.openxmlformats.org/officeDocument/2006/relationships/image" Target="../media/image9.png"/><Relationship Id="rId3" Type="http://schemas.openxmlformats.org/officeDocument/2006/relationships/tags" Target="../tags/tag176.xml"/><Relationship Id="rId7" Type="http://schemas.openxmlformats.org/officeDocument/2006/relationships/tags" Target="../tags/tag180.xml"/><Relationship Id="rId12" Type="http://schemas.openxmlformats.org/officeDocument/2006/relationships/notesSlide" Target="../notesSlides/notesSlide3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6" Type="http://schemas.openxmlformats.org/officeDocument/2006/relationships/tags" Target="../tags/tag179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178.xml"/><Relationship Id="rId15" Type="http://schemas.openxmlformats.org/officeDocument/2006/relationships/image" Target="../media/image11.png"/><Relationship Id="rId10" Type="http://schemas.openxmlformats.org/officeDocument/2006/relationships/tags" Target="../tags/tag183.xml"/><Relationship Id="rId4" Type="http://schemas.openxmlformats.org/officeDocument/2006/relationships/tags" Target="../tags/tag177.xml"/><Relationship Id="rId9" Type="http://schemas.openxmlformats.org/officeDocument/2006/relationships/tags" Target="../tags/tag182.xml"/><Relationship Id="rId1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9.xml"/><Relationship Id="rId7" Type="http://schemas.openxmlformats.org/officeDocument/2006/relationships/image" Target="../media/image13.jpeg"/><Relationship Id="rId2" Type="http://schemas.openxmlformats.org/officeDocument/2006/relationships/tags" Target="../tags/tag188.xml"/><Relationship Id="rId1" Type="http://schemas.openxmlformats.org/officeDocument/2006/relationships/tags" Target="../tags/tag187.xml"/><Relationship Id="rId6" Type="http://schemas.openxmlformats.org/officeDocument/2006/relationships/image" Target="../media/image12.jpe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9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2" Type="http://schemas.openxmlformats.org/officeDocument/2006/relationships/tags" Target="../tags/tag192.xml"/><Relationship Id="rId16" Type="http://schemas.openxmlformats.org/officeDocument/2006/relationships/image" Target="../media/image14.png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notesSlide" Target="../notesSlides/notesSlide4.xml"/><Relationship Id="rId10" Type="http://schemas.openxmlformats.org/officeDocument/2006/relationships/tags" Target="../tags/tag200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211.xml"/><Relationship Id="rId13" Type="http://schemas.openxmlformats.org/officeDocument/2006/relationships/tags" Target="../tags/tag216.xml"/><Relationship Id="rId18" Type="http://schemas.openxmlformats.org/officeDocument/2006/relationships/tags" Target="../tags/tag221.xml"/><Relationship Id="rId26" Type="http://schemas.openxmlformats.org/officeDocument/2006/relationships/image" Target="../media/image15.png"/><Relationship Id="rId3" Type="http://schemas.openxmlformats.org/officeDocument/2006/relationships/tags" Target="../tags/tag206.xml"/><Relationship Id="rId21" Type="http://schemas.openxmlformats.org/officeDocument/2006/relationships/tags" Target="../tags/tag224.xml"/><Relationship Id="rId7" Type="http://schemas.openxmlformats.org/officeDocument/2006/relationships/tags" Target="../tags/tag210.xml"/><Relationship Id="rId12" Type="http://schemas.openxmlformats.org/officeDocument/2006/relationships/tags" Target="../tags/tag215.xml"/><Relationship Id="rId17" Type="http://schemas.openxmlformats.org/officeDocument/2006/relationships/tags" Target="../tags/tag220.xml"/><Relationship Id="rId25" Type="http://schemas.openxmlformats.org/officeDocument/2006/relationships/notesSlide" Target="../notesSlides/notesSlide5.xml"/><Relationship Id="rId2" Type="http://schemas.openxmlformats.org/officeDocument/2006/relationships/tags" Target="../tags/tag205.xml"/><Relationship Id="rId16" Type="http://schemas.openxmlformats.org/officeDocument/2006/relationships/tags" Target="../tags/tag219.xml"/><Relationship Id="rId20" Type="http://schemas.openxmlformats.org/officeDocument/2006/relationships/tags" Target="../tags/tag223.xml"/><Relationship Id="rId1" Type="http://schemas.openxmlformats.org/officeDocument/2006/relationships/tags" Target="../tags/tag204.xml"/><Relationship Id="rId6" Type="http://schemas.openxmlformats.org/officeDocument/2006/relationships/tags" Target="../tags/tag209.xml"/><Relationship Id="rId11" Type="http://schemas.openxmlformats.org/officeDocument/2006/relationships/tags" Target="../tags/tag214.xml"/><Relationship Id="rId24" Type="http://schemas.openxmlformats.org/officeDocument/2006/relationships/slideLayout" Target="../slideLayouts/slideLayout13.xml"/><Relationship Id="rId5" Type="http://schemas.openxmlformats.org/officeDocument/2006/relationships/tags" Target="../tags/tag208.xml"/><Relationship Id="rId15" Type="http://schemas.openxmlformats.org/officeDocument/2006/relationships/tags" Target="../tags/tag218.xml"/><Relationship Id="rId23" Type="http://schemas.openxmlformats.org/officeDocument/2006/relationships/tags" Target="../tags/tag226.xml"/><Relationship Id="rId28" Type="http://schemas.openxmlformats.org/officeDocument/2006/relationships/image" Target="../media/image17.png"/><Relationship Id="rId10" Type="http://schemas.openxmlformats.org/officeDocument/2006/relationships/tags" Target="../tags/tag213.xml"/><Relationship Id="rId19" Type="http://schemas.openxmlformats.org/officeDocument/2006/relationships/tags" Target="../tags/tag222.xml"/><Relationship Id="rId4" Type="http://schemas.openxmlformats.org/officeDocument/2006/relationships/tags" Target="../tags/tag207.xml"/><Relationship Id="rId9" Type="http://schemas.openxmlformats.org/officeDocument/2006/relationships/tags" Target="../tags/tag212.xml"/><Relationship Id="rId14" Type="http://schemas.openxmlformats.org/officeDocument/2006/relationships/tags" Target="../tags/tag217.xml"/><Relationship Id="rId22" Type="http://schemas.openxmlformats.org/officeDocument/2006/relationships/tags" Target="../tags/tag225.xml"/><Relationship Id="rId27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228090" y="603250"/>
            <a:ext cx="9735820" cy="1392555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第七课  积极奉献社会</a:t>
            </a: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218575" y="210553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sp>
        <p:nvSpPr>
          <p:cNvPr id="22532" name="矩形 4"/>
          <p:cNvSpPr/>
          <p:nvPr>
            <p:custDataLst>
              <p:tags r:id="rId3"/>
            </p:custDataLst>
          </p:nvPr>
        </p:nvSpPr>
        <p:spPr>
          <a:xfrm>
            <a:off x="1477470" y="2215198"/>
            <a:ext cx="9144000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7-1  </a:t>
            </a:r>
            <a:r>
              <a:rPr lang="zh-CN" altLang="en-US" sz="2800" b="1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关爱他人是幸福，也是艺术</a:t>
            </a:r>
          </a:p>
        </p:txBody>
      </p:sp>
      <p:pic>
        <p:nvPicPr>
          <p:cNvPr id="22533" name="Picture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501994" y="3248625"/>
            <a:ext cx="5094951" cy="28886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标题 1536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150068" y="617787"/>
            <a:ext cx="5040114" cy="64633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anchor="t">
            <a:spAutoFit/>
          </a:bodyPr>
          <a:lstStyle/>
          <a:p>
            <a:pPr marL="457200" indent="-457200" algn="l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rPr>
              <a:t>小</a:t>
            </a:r>
            <a:r>
              <a:rPr lang="zh-CN" altLang="en-US" sz="40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rPr>
              <a:t>故事</a:t>
            </a:r>
            <a:r>
              <a:rPr lang="en-US" altLang="zh-CN" sz="40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rPr>
              <a:t>—</a:t>
            </a:r>
            <a:r>
              <a:rPr lang="zh-CN" altLang="en-US" sz="40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itchFamily="34" charset="0"/>
              </a:rPr>
              <a:t>盲人提灯笼</a:t>
            </a:r>
          </a:p>
        </p:txBody>
      </p:sp>
      <p:sp>
        <p:nvSpPr>
          <p:cNvPr id="15363" name="内容占位符 1536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00354" y="1479317"/>
            <a:ext cx="11506835" cy="3959225"/>
          </a:xfrm>
        </p:spPr>
        <p:txBody>
          <a:bodyPr vert="horz" wrap="square" lIns="91440" tIns="45720" rIns="91440" bIns="45720" anchor="t">
            <a:normAutofit/>
          </a:bodyPr>
          <a:lstStyle/>
          <a:p>
            <a:pPr marL="171450" marR="0" indent="-171450" algn="l" defTabSz="685800" rtl="0" eaLnBrk="1" fontAlgn="base" latinLnBrk="0" hangingPunct="1">
              <a:lnSpc>
                <a:spcPts val="3500"/>
              </a:lnSpc>
              <a:spcBef>
                <a:spcPts val="7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r>
              <a:rPr kumimoji="0" lang="zh-CN" altLang="en-US" b="0" i="0" u="none" strike="noStrike" kern="1200" cap="none" spc="0" normalizeH="0" baseline="0" noProof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</a:t>
            </a:r>
            <a:r>
              <a:rPr kumimoji="0" lang="zh-CN" altLang="en-US" b="1" i="0" u="none" strike="noStrike" kern="1200" cap="none" spc="0" normalizeH="0" baseline="0" noProof="1">
                <a:solidFill>
                  <a:srgbClr val="080808"/>
                </a:solidFill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pitchFamily="34" charset="-122"/>
              </a:rPr>
              <a:t>一个漆黑的夜晚，一个盲人一手拿着根小竹竿小心翼翼地探路，一手提着一只灯笼。路人问：“您自己看不见，为什么还要提着灯笼走路？”</a:t>
            </a:r>
            <a:endParaRPr kumimoji="0" lang="en-US" altLang="zh-CN" b="1" i="0" u="none" strike="noStrike" kern="1200" cap="none" spc="0" normalizeH="0" baseline="0" noProof="1">
              <a:solidFill>
                <a:srgbClr val="080808"/>
              </a:solidFill>
              <a:latin typeface="仿宋" panose="02010609060101010101" pitchFamily="49" charset="-122"/>
              <a:ea typeface="仿宋" panose="02010609060101010101" pitchFamily="49" charset="-122"/>
              <a:cs typeface="微软雅黑" panose="020B0503020204020204" pitchFamily="34" charset="-122"/>
            </a:endParaRPr>
          </a:p>
          <a:p>
            <a:pPr marL="171450" marR="0" indent="-171450" algn="l" defTabSz="685800" rtl="0" eaLnBrk="1" fontAlgn="base" latinLnBrk="0" hangingPunct="1">
              <a:lnSpc>
                <a:spcPts val="3500"/>
              </a:lnSpc>
              <a:spcBef>
                <a:spcPts val="7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r>
              <a:rPr lang="en-US" altLang="zh-CN" b="1" noProof="1">
                <a:solidFill>
                  <a:srgbClr val="080808"/>
                </a:solidFill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pitchFamily="34" charset="-122"/>
              </a:rPr>
              <a:t>    </a:t>
            </a:r>
            <a:r>
              <a:rPr kumimoji="0" lang="zh-CN" altLang="en-US" b="1" i="0" u="none" strike="noStrike" kern="1200" cap="none" spc="0" normalizeH="0" baseline="0" noProof="1">
                <a:solidFill>
                  <a:srgbClr val="080808"/>
                </a:solidFill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pitchFamily="34" charset="-122"/>
              </a:rPr>
              <a:t>“道理很简单，我提着灯笼并不是为自己照路，而是让别人容易看到我，不会误撞到我，这样我就可以保护自己的安全。而且，这么多年来，由于我的灯笼为别人带来光亮，为别人引路，人们也常常热情地搀扶我，引领我走过一个个沟坎，使我免受许多危险。你看，我这不是既帮助了别人，又帮助了自己吗？</a:t>
            </a:r>
            <a:r>
              <a:rPr kumimoji="0" lang="zh-CN" altLang="en-US" b="1" i="0" u="none" strike="noStrike" kern="1200" cap="none" spc="0" normalizeH="0" baseline="0" noProof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pitchFamily="34" charset="-122"/>
              </a:rPr>
              <a:t>”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C89170A5-F1A7-4B64-8763-7D306B2181DD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567690" y="128390"/>
            <a:ext cx="3376295" cy="924312"/>
            <a:chOff x="752" y="381"/>
            <a:chExt cx="5317" cy="1640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62456670-7C39-45D4-866A-346EDC96AE0C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752" y="733"/>
              <a:ext cx="859" cy="936"/>
            </a:xfrm>
            <a:prstGeom prst="ellipse">
              <a:avLst/>
            </a:prstGeom>
            <a:solidFill>
              <a:srgbClr val="F7BF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en-US" altLang="zh-CN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幼圆" pitchFamily="49" charset="-122"/>
                  <a:ea typeface="幼圆" pitchFamily="49" charset="-122"/>
                </a:rPr>
                <a:t>1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188BFF38-4BFA-4418-AD1B-1F8463B0602A}"/>
                </a:ext>
              </a:extLst>
            </p:cNvPr>
            <p:cNvSpPr txBox="1"/>
            <p:nvPr>
              <p:custDataLst>
                <p:tags r:id="rId6"/>
              </p:custDataLst>
            </p:nvPr>
          </p:nvSpPr>
          <p:spPr>
            <a:xfrm flipH="1">
              <a:off x="1763" y="381"/>
              <a:ext cx="4306" cy="164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4000">
                  <a:gradFill flip="none" rotWithShape="1">
                    <a:gsLst>
                      <a:gs pos="0">
                        <a:srgbClr val="62FFFF"/>
                      </a:gs>
                      <a:gs pos="100000">
                        <a:srgbClr val="0D69FF"/>
                      </a:gs>
                    </a:gsLst>
                    <a:lin ang="2700000" scaled="1"/>
                  </a:gradFill>
                  <a:latin typeface="Agency FB" panose="020B0503020202020204" pitchFamily="34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ts val="65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幼圆" pitchFamily="49" charset="-122"/>
                  <a:ea typeface="幼圆" pitchFamily="49" charset="-122"/>
                  <a:cs typeface="Source Han Sans CN" charset="-122"/>
                </a:rPr>
                <a:t>新课导入</a:t>
              </a:r>
              <a:endPara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Source Han Sans CN" charset="-122"/>
              </a:endParaRPr>
            </a:p>
          </p:txBody>
        </p:sp>
      </p:grpSp>
      <p:sp>
        <p:nvSpPr>
          <p:cNvPr id="8" name="横卷形 6">
            <a:extLst>
              <a:ext uri="{FF2B5EF4-FFF2-40B4-BE49-F238E27FC236}">
                <a16:creationId xmlns:a16="http://schemas.microsoft.com/office/drawing/2014/main" id="{80443214-24B7-434D-A068-8279F5617E21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256198" y="5399354"/>
            <a:ext cx="9984454" cy="1301633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ea typeface="楷体" panose="02010609060101010101" pitchFamily="49" charset="-122"/>
                <a:sym typeface="+mn-ea"/>
              </a:rPr>
              <a:t>y.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关爱他人，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收获幸福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，也是关爱善待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自己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.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（自己）</a:t>
            </a:r>
            <a:endParaRPr lang="zh-CN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tc.zjol.com.cn/g1/M001D66CggSDllS_bqADsptAALCo2KssLc554.jpg?width=720&amp;height=960">
            <a:extLst>
              <a:ext uri="{FF2B5EF4-FFF2-40B4-BE49-F238E27FC236}">
                <a16:creationId xmlns:a16="http://schemas.microsoft.com/office/drawing/2014/main" id="{349A95BB-9236-4149-AB6F-0A35B30F06E2}"/>
              </a:ext>
            </a:extLst>
          </p:cNvPr>
          <p:cNvPicPr>
            <a:picLocks noGrp="1" noChangeAspect="1" noChangeArrowheads="1"/>
          </p:cNvPicPr>
          <p:nvPr>
            <p:ph idx="1"/>
            <p:custDataLst>
              <p:tags r:id="rId1"/>
            </p:custDataLst>
          </p:nvPr>
        </p:nvPicPr>
        <p:blipFill>
          <a:blip r:embed="rId6"/>
          <a:stretch>
            <a:fillRect/>
          </a:stretch>
        </p:blipFill>
        <p:spPr bwMode="auto">
          <a:xfrm>
            <a:off x="802640" y="1229920"/>
            <a:ext cx="4236720" cy="269427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矩形 7">
            <a:extLst>
              <a:ext uri="{FF2B5EF4-FFF2-40B4-BE49-F238E27FC236}">
                <a16:creationId xmlns:a16="http://schemas.microsoft.com/office/drawing/2014/main" id="{FC31172E-723B-44A4-AB37-9ED3C8BC605C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63740" y="1531657"/>
            <a:ext cx="5937134" cy="25070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lnSpc>
                <a:spcPts val="3800"/>
              </a:lnSpc>
            </a:pPr>
            <a:r>
              <a:rPr lang="en-US" altLang="zh-CN" sz="2800" b="1" u="none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黑体" panose="02010609060101010101" pitchFamily="49" charset="-122"/>
              </a:rPr>
              <a:t>        </a:t>
            </a:r>
            <a:r>
              <a:rPr lang="zh-CN" altLang="en-US" sz="2800" b="1" u="none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黑体" panose="02010609060101010101" pitchFamily="49" charset="-122"/>
              </a:rPr>
              <a:t>在成都地铁</a:t>
            </a:r>
            <a:r>
              <a:rPr lang="en-US" altLang="zh-CN" sz="2800" b="1" u="none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黑体" panose="02010609060101010101" pitchFamily="49" charset="-122"/>
              </a:rPr>
              <a:t>4</a:t>
            </a:r>
            <a:r>
              <a:rPr lang="zh-CN" altLang="en-US" sz="2800" b="1" u="none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黑体" panose="02010609060101010101" pitchFamily="49" charset="-122"/>
              </a:rPr>
              <a:t>号线上，一位坐着轮椅的乘客上车，一名小伙</a:t>
            </a:r>
            <a:r>
              <a:rPr lang="zh-CN" altLang="en-US" sz="2800" b="1" u="none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黑体" panose="02010609060101010101" pitchFamily="49" charset="-122"/>
              </a:rPr>
              <a:t>伸出一只手拉住轮椅并用脚卡住轮子</a:t>
            </a:r>
            <a:r>
              <a:rPr lang="zh-CN" altLang="en-US" sz="2800" b="1" u="none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黑体" panose="02010609060101010101" pitchFamily="49" charset="-122"/>
              </a:rPr>
              <a:t>，另一只手握着手机玩耍，一直保持该状态</a:t>
            </a:r>
            <a:r>
              <a:rPr lang="en-US" altLang="zh-CN" sz="2800" b="1" u="none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黑体" panose="02010609060101010101" pitchFamily="49" charset="-122"/>
              </a:rPr>
              <a:t>20</a:t>
            </a:r>
            <a:r>
              <a:rPr lang="zh-CN" altLang="en-US" sz="2800" b="1" u="none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黑体" panose="02010609060101010101" pitchFamily="49" charset="-122"/>
              </a:rPr>
              <a:t>多分钟后，直至坐轮椅的乘客下车。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AF0D728-696D-410E-BB77-0477FCC879B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991987" y="4482235"/>
            <a:ext cx="10608887" cy="12193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chemeClr val="tx2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y1.</a:t>
            </a:r>
            <a:r>
              <a:rPr lang="zh-CN" altLang="en-US" sz="2800" b="1" dirty="0">
                <a:solidFill>
                  <a:schemeClr val="tx2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关爱，给人带来温暖和希望，是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维系友好关系</a:t>
            </a:r>
            <a:r>
              <a:rPr lang="zh-CN" altLang="en-US" sz="2800" b="1" dirty="0">
                <a:solidFill>
                  <a:schemeClr val="tx2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的桥梁（他人）</a:t>
            </a:r>
            <a:endParaRPr lang="zh-CN" altLang="en-US" sz="2800" b="1" dirty="0">
              <a:solidFill>
                <a:schemeClr val="tx2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chemeClr val="tx2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y2.</a:t>
            </a:r>
            <a:r>
              <a:rPr lang="zh-CN" altLang="en-US" sz="2800" b="1" dirty="0">
                <a:solidFill>
                  <a:schemeClr val="tx2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关爱是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社会和谐稳定</a:t>
            </a:r>
            <a:r>
              <a:rPr lang="zh-CN" altLang="en-US" sz="2800" b="1" dirty="0">
                <a:solidFill>
                  <a:schemeClr val="tx2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的润滑剂和正能量。（社会）</a:t>
            </a:r>
          </a:p>
        </p:txBody>
      </p:sp>
      <p:sp>
        <p:nvSpPr>
          <p:cNvPr id="8" name="燕尾形 4">
            <a:extLst>
              <a:ext uri="{FF2B5EF4-FFF2-40B4-BE49-F238E27FC236}">
                <a16:creationId xmlns:a16="http://schemas.microsoft.com/office/drawing/2014/main" id="{1FA5F41B-168C-42FD-BDDC-9E389B3D950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0" y="33020"/>
            <a:ext cx="3783330" cy="803910"/>
          </a:xfrm>
          <a:prstGeom prst="chevron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识关爱</a:t>
            </a:r>
          </a:p>
        </p:txBody>
      </p:sp>
    </p:spTree>
    <p:extLst>
      <p:ext uri="{BB962C8B-B14F-4D97-AF65-F5344CB8AC3E}">
        <p14:creationId xmlns:p14="http://schemas.microsoft.com/office/powerpoint/2010/main" val="24599970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>
            <p:custDataLst>
              <p:tags r:id="rId2"/>
            </p:custDataLst>
          </p:nvPr>
        </p:nvCxnSpPr>
        <p:spPr>
          <a:xfrm flipH="1">
            <a:off x="2853375" y="1047220"/>
            <a:ext cx="0" cy="499865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sp>
        <p:nvSpPr>
          <p:cNvPr id="2" name="矩形 1"/>
          <p:cNvSpPr/>
          <p:nvPr>
            <p:custDataLst>
              <p:tags r:id="rId4"/>
            </p:custDataLst>
          </p:nvPr>
        </p:nvSpPr>
        <p:spPr>
          <a:xfrm>
            <a:off x="31536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sp>
        <p:nvSpPr>
          <p:cNvPr id="33794" name="矩形 1"/>
          <p:cNvSpPr/>
          <p:nvPr>
            <p:custDataLst>
              <p:tags r:id="rId5"/>
            </p:custDataLst>
          </p:nvPr>
        </p:nvSpPr>
        <p:spPr>
          <a:xfrm>
            <a:off x="3705572" y="1100684"/>
            <a:ext cx="523303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一、为什么要关爱他人？</a:t>
            </a:r>
            <a:endParaRPr lang="zh-CN" altLang="zh-CN" sz="3600" b="1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3528695" y="2172275"/>
            <a:ext cx="8061960" cy="3874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y.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关爱，给人带来温暖和希望，是</a:t>
            </a:r>
            <a:r>
              <a:rPr lang="zh-CN" altLang="en-US" sz="3200" b="1" u="sng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维系友好关系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桥梁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。（对他人）</a:t>
            </a:r>
            <a:endParaRPr lang="zh-CN" altLang="en-US" sz="3200" b="1" dirty="0">
              <a:solidFill>
                <a:schemeClr val="tx1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y.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关爱是</a:t>
            </a:r>
            <a:r>
              <a:rPr lang="zh-CN" altLang="en-US" sz="3200" b="1" u="sng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社会和谐稳定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润滑剂和正能量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；（对社会）</a:t>
            </a:r>
            <a:endParaRPr lang="zh-CN" altLang="en-US" sz="3200" b="1" dirty="0">
              <a:solidFill>
                <a:schemeClr val="tx1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y.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关爱他人，</a:t>
            </a:r>
            <a:r>
              <a:rPr lang="zh-CN" altLang="en-US" sz="3200" b="1" u="sng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收获幸福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。关爱他人也是关爱和善待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自己</a:t>
            </a: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。（对自己）</a:t>
            </a:r>
            <a:endParaRPr lang="zh-CN" altLang="en-US" sz="3200" dirty="0"/>
          </a:p>
        </p:txBody>
      </p:sp>
      <p:sp>
        <p:nvSpPr>
          <p:cNvPr id="31" name="文本框 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90567" y="2054920"/>
            <a:ext cx="1974850" cy="2122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关爱他人是一种幸福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>
            <p:custDataLst>
              <p:tags r:id="rId8"/>
            </p:custDataLst>
          </p:nvPr>
        </p:nvGrpSpPr>
        <p:grpSpPr>
          <a:xfrm>
            <a:off x="2486660" y="1818005"/>
            <a:ext cx="734060" cy="3315970"/>
            <a:chOff x="4759" y="3518"/>
            <a:chExt cx="1156" cy="5222"/>
          </a:xfrm>
        </p:grpSpPr>
        <p:grpSp>
          <p:nvGrpSpPr>
            <p:cNvPr id="10" name="组合 29"/>
            <p:cNvGrpSpPr/>
            <p:nvPr>
              <p:custDataLst>
                <p:tags r:id="rId9"/>
              </p:custDataLst>
            </p:nvPr>
          </p:nvGrpSpPr>
          <p:grpSpPr>
            <a:xfrm>
              <a:off x="4759" y="3518"/>
              <a:ext cx="1156" cy="1160"/>
              <a:chOff x="2307521" y="2427191"/>
              <a:chExt cx="551398" cy="551398"/>
            </a:xfrm>
          </p:grpSpPr>
          <p:sp>
            <p:nvSpPr>
              <p:cNvPr id="13" name="矩形 12"/>
              <p:cNvSpPr/>
              <p:nvPr>
                <p:custDataLst>
                  <p:tags r:id="rId13"/>
                </p:custDataLst>
              </p:nvPr>
            </p:nvSpPr>
            <p:spPr>
              <a:xfrm>
                <a:off x="2307521" y="2427191"/>
                <a:ext cx="551398" cy="551398"/>
              </a:xfrm>
              <a:prstGeom prst="rect">
                <a:avLst/>
              </a:prstGeom>
              <a:solidFill>
                <a:srgbClr val="CDE4F6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幼圆" pitchFamily="49" charset="-122"/>
                  <a:ea typeface="幼圆" pitchFamily="49" charset="-122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14" name="五角星 40"/>
              <p:cNvSpPr/>
              <p:nvPr>
                <p:custDataLst>
                  <p:tags r:id="rId14"/>
                </p:custDataLst>
              </p:nvPr>
            </p:nvSpPr>
            <p:spPr>
              <a:xfrm>
                <a:off x="2456891" y="2427350"/>
                <a:ext cx="252658" cy="255100"/>
              </a:xfrm>
              <a:prstGeom prst="star5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幼圆" pitchFamily="49" charset="-122"/>
                  <a:ea typeface="幼圆" pitchFamily="49" charset="-122"/>
                  <a:cs typeface="+mn-cs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5" name="组合 46"/>
            <p:cNvGrpSpPr/>
            <p:nvPr>
              <p:custDataLst>
                <p:tags r:id="rId10"/>
              </p:custDataLst>
            </p:nvPr>
          </p:nvGrpSpPr>
          <p:grpSpPr>
            <a:xfrm>
              <a:off x="4759" y="7580"/>
              <a:ext cx="1156" cy="1160"/>
              <a:chOff x="2307521" y="2131052"/>
              <a:chExt cx="551398" cy="551398"/>
            </a:xfrm>
          </p:grpSpPr>
          <p:sp>
            <p:nvSpPr>
              <p:cNvPr id="16" name="矩形 15"/>
              <p:cNvSpPr/>
              <p:nvPr>
                <p:custDataLst>
                  <p:tags r:id="rId11"/>
                </p:custDataLst>
              </p:nvPr>
            </p:nvSpPr>
            <p:spPr>
              <a:xfrm>
                <a:off x="2307521" y="2131052"/>
                <a:ext cx="551398" cy="551398"/>
              </a:xfrm>
              <a:prstGeom prst="rect">
                <a:avLst/>
              </a:prstGeom>
              <a:solidFill>
                <a:srgbClr val="F7BFA4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幼圆" pitchFamily="49" charset="-122"/>
                  <a:ea typeface="幼圆" pitchFamily="49" charset="-122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17" name="五角星 48"/>
              <p:cNvSpPr/>
              <p:nvPr>
                <p:custDataLst>
                  <p:tags r:id="rId12"/>
                </p:custDataLst>
              </p:nvPr>
            </p:nvSpPr>
            <p:spPr>
              <a:xfrm>
                <a:off x="2456891" y="2427350"/>
                <a:ext cx="252658" cy="255100"/>
              </a:xfrm>
              <a:prstGeom prst="star5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幼圆" pitchFamily="49" charset="-122"/>
                  <a:ea typeface="幼圆" pitchFamily="49" charset="-122"/>
                  <a:cs typeface="+mn-cs"/>
                  <a:sym typeface="FZHei-B01S" panose="02010601030101010101" pitchFamily="2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4847853" y="784567"/>
            <a:ext cx="6912347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新冠肺炎疫情以来，各地一直要出示的</a:t>
            </a:r>
            <a:r>
              <a:rPr lang="zh-CN" altLang="en-US" sz="24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健康码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，让很多</a:t>
            </a:r>
            <a:r>
              <a:rPr lang="zh-CN" altLang="en-US" sz="24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老人十分为难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，有的不理解什么是健康码，有的是</a:t>
            </a:r>
            <a:r>
              <a:rPr lang="zh-CN" altLang="en-US" sz="24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老人机无法扫码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，还有的压根就没有手机……数字化时代，看病需要网上预约、就餐只有扫码点菜、坐车需扫乘车码、景区只有网上售票……但请别忘了我们身边还有那些</a:t>
            </a:r>
            <a:r>
              <a:rPr lang="zh-CN" altLang="en-US" sz="24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“跟不上时代”的老人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，他们也需要社会关爱。</a:t>
            </a:r>
          </a:p>
        </p:txBody>
      </p:sp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006762" y="1427769"/>
            <a:ext cx="3454402" cy="3943878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4848250" y="3479689"/>
            <a:ext cx="7122770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这是</a:t>
            </a:r>
            <a:r>
              <a:rPr lang="zh-CN" altLang="en-US" sz="24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无锡火车站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24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无健康码由此进入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”的告示牌，网友从这张告示牌上看到“以人为本”：既不放松疫情防控要求，又</a:t>
            </a:r>
            <a:r>
              <a:rPr lang="zh-CN" altLang="en-US" sz="24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给无健康码特别是老年群体提供具体解决办法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。无数人盛赞：“一座城市的温度就体现在它如何对待那些被‘遗忘’的人”。</a:t>
            </a:r>
          </a:p>
        </p:txBody>
      </p:sp>
      <p:grpSp>
        <p:nvGrpSpPr>
          <p:cNvPr id="7" name="组合 6"/>
          <p:cNvGrpSpPr/>
          <p:nvPr>
            <p:custDataLst>
              <p:tags r:id="rId5"/>
            </p:custDataLst>
          </p:nvPr>
        </p:nvGrpSpPr>
        <p:grpSpPr>
          <a:xfrm>
            <a:off x="567690" y="128390"/>
            <a:ext cx="4146550" cy="786792"/>
            <a:chOff x="752" y="381"/>
            <a:chExt cx="6530" cy="1396"/>
          </a:xfrm>
        </p:grpSpPr>
        <p:sp>
          <p:nvSpPr>
            <p:cNvPr id="18" name="椭圆 17"/>
            <p:cNvSpPr/>
            <p:nvPr>
              <p:custDataLst>
                <p:tags r:id="rId7"/>
              </p:custDataLst>
            </p:nvPr>
          </p:nvSpPr>
          <p:spPr>
            <a:xfrm>
              <a:off x="752" y="733"/>
              <a:ext cx="859" cy="936"/>
            </a:xfrm>
            <a:prstGeom prst="ellipse">
              <a:avLst/>
            </a:prstGeom>
            <a:solidFill>
              <a:srgbClr val="F7BF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en-US" altLang="zh-CN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幼圆" pitchFamily="49" charset="-122"/>
                  <a:ea typeface="幼圆" pitchFamily="49" charset="-122"/>
                </a:rPr>
                <a:t>2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endParaRPr>
            </a:p>
          </p:txBody>
        </p:sp>
        <p:sp>
          <p:nvSpPr>
            <p:cNvPr id="19" name="文本框 18"/>
            <p:cNvSpPr txBox="1"/>
            <p:nvPr>
              <p:custDataLst>
                <p:tags r:id="rId8"/>
              </p:custDataLst>
            </p:nvPr>
          </p:nvSpPr>
          <p:spPr>
            <a:xfrm flipH="1">
              <a:off x="1763" y="381"/>
              <a:ext cx="5519" cy="139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4000">
                  <a:gradFill flip="none" rotWithShape="1">
                    <a:gsLst>
                      <a:gs pos="0">
                        <a:srgbClr val="62FFFF"/>
                      </a:gs>
                      <a:gs pos="100000">
                        <a:srgbClr val="0D69FF"/>
                      </a:gs>
                    </a:gsLst>
                    <a:lin ang="2700000" scaled="1"/>
                  </a:gradFill>
                  <a:latin typeface="Agency FB" panose="020B0503020202020204" pitchFamily="34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ts val="65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幼圆" pitchFamily="49" charset="-122"/>
                  <a:ea typeface="幼圆" pitchFamily="49" charset="-122"/>
                  <a:cs typeface="Source Han Sans CN" charset="-122"/>
                </a:rPr>
                <a:t>怎样关爱他人？</a:t>
              </a:r>
              <a:endPara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Source Han Sans CN" charset="-122"/>
              </a:endParaRPr>
            </a:p>
          </p:txBody>
        </p:sp>
      </p:grp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1352780" y="5843311"/>
            <a:ext cx="814220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2800" dirty="0">
                <a:solidFill>
                  <a:srgbClr val="7030A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a.</a:t>
            </a:r>
            <a:r>
              <a:rPr lang="zh-CN" altLang="en-US" sz="2800" dirty="0">
                <a:solidFill>
                  <a:srgbClr val="7030A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要</a:t>
            </a:r>
            <a:r>
              <a:rPr lang="zh-CN" altLang="en-US" sz="2800" b="1" noProof="1">
                <a:solidFill>
                  <a:srgbClr val="7030A0"/>
                </a:solidFill>
                <a:latin typeface="Times New Roman" pitchFamily="18" charset="0"/>
                <a:ea typeface="微软雅黑" panose="020B0503020204020204" pitchFamily="34" charset="-122"/>
                <a:sym typeface="+mn-ea"/>
              </a:rPr>
              <a:t>心怀善意。道义支持，物质帮助，精神关怀。</a:t>
            </a:r>
            <a:endParaRPr lang="zh-CN" altLang="en-US" sz="2800" dirty="0">
              <a:solidFill>
                <a:srgbClr val="7030A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8022E149-B597-492F-9664-21C754B5E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23" y="3429000"/>
            <a:ext cx="4870685" cy="3306618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497BF407-4D4D-4A61-B46B-3FB1F3A5F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541" y="3429000"/>
            <a:ext cx="5394036" cy="330661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F4F035E-759D-4E1B-BB8B-AC4BFED3BF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541" y="321818"/>
            <a:ext cx="5394036" cy="297556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09AB7659-068E-400C-B97D-1E8BE1F0CE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23" y="224019"/>
            <a:ext cx="4870685" cy="3073361"/>
          </a:xfrm>
          <a:prstGeom prst="rect">
            <a:avLst/>
          </a:prstGeom>
        </p:spPr>
      </p:pic>
      <p:sp>
        <p:nvSpPr>
          <p:cNvPr id="14" name="椭圆 13">
            <a:extLst>
              <a:ext uri="{FF2B5EF4-FFF2-40B4-BE49-F238E27FC236}">
                <a16:creationId xmlns:a16="http://schemas.microsoft.com/office/drawing/2014/main" id="{FFA8EA2C-E85F-405F-98D0-D7A2CF7345C7}"/>
              </a:ext>
            </a:extLst>
          </p:cNvPr>
          <p:cNvSpPr/>
          <p:nvPr/>
        </p:nvSpPr>
        <p:spPr>
          <a:xfrm>
            <a:off x="4267200" y="2905988"/>
            <a:ext cx="3260436" cy="9144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rgbClr val="7030A0"/>
                </a:solidFill>
              </a:rPr>
              <a:t>b.</a:t>
            </a:r>
            <a:r>
              <a:rPr lang="zh-CN" altLang="en-US" sz="2800" dirty="0">
                <a:solidFill>
                  <a:srgbClr val="7030A0"/>
                </a:solidFill>
              </a:rPr>
              <a:t>要尽己所能</a:t>
            </a:r>
          </a:p>
        </p:txBody>
      </p:sp>
    </p:spTree>
    <p:extLst>
      <p:ext uri="{BB962C8B-B14F-4D97-AF65-F5344CB8AC3E}">
        <p14:creationId xmlns:p14="http://schemas.microsoft.com/office/powerpoint/2010/main" val="16073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 xmlns:p15="http://schemas.microsoft.com/office/powerpoint/2012/main">
      <p:transition spd="slow" advClick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"/>
            <a:ext cx="4270748" cy="93064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465" y="5522583"/>
            <a:ext cx="4306520" cy="1335416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3"/>
            </p:custDataLst>
          </p:nvPr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sp>
        <p:nvSpPr>
          <p:cNvPr id="12" name="矩形 11"/>
          <p:cNvSpPr/>
          <p:nvPr>
            <p:custDataLst>
              <p:tags r:id="rId4"/>
            </p:custDataLst>
          </p:nvPr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sp>
        <p:nvSpPr>
          <p:cNvPr id="16" name="文本框 15"/>
          <p:cNvSpPr txBox="1"/>
          <p:nvPr>
            <p:custDataLst>
              <p:tags r:id="rId5"/>
            </p:custDataLst>
          </p:nvPr>
        </p:nvSpPr>
        <p:spPr>
          <a:xfrm>
            <a:off x="1209676" y="5418219"/>
            <a:ext cx="10665494" cy="584775"/>
          </a:xfrm>
          <a:prstGeom prst="rect">
            <a:avLst/>
          </a:prstGeom>
          <a:noFill/>
          <a:ln w="28575">
            <a:noFill/>
            <a:prstDash val="sysDash"/>
          </a:ln>
        </p:spPr>
        <p:txBody>
          <a:bodyPr wrap="square" rtlCol="0" anchor="t">
            <a:spAutoFit/>
          </a:bodyPr>
          <a:lstStyle/>
          <a:p>
            <a:pPr lvl="0"/>
            <a:r>
              <a:rPr lang="en-US" altLang="zh-CN" sz="3200" dirty="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c1.</a:t>
            </a:r>
            <a:r>
              <a:rPr lang="zh-CN" altLang="en-US" sz="3200" dirty="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 </a:t>
            </a:r>
            <a:r>
              <a:rPr lang="zh-CN" altLang="en-US" sz="3200" dirty="0">
                <a:solidFill>
                  <a:srgbClr val="1212F8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要考虑他人的内心感受，不伤害他人的自尊心。</a:t>
            </a:r>
            <a:r>
              <a:rPr lang="en-US" altLang="zh-CN" sz="3200" dirty="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p79</a:t>
            </a:r>
            <a:r>
              <a:rPr lang="zh-CN" altLang="en-US" sz="3200" dirty="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17" name="文本框 16"/>
          <p:cNvSpPr txBox="1"/>
          <p:nvPr>
            <p:custDataLst>
              <p:tags r:id="rId6"/>
            </p:custDataLst>
          </p:nvPr>
        </p:nvSpPr>
        <p:spPr>
          <a:xfrm>
            <a:off x="4487316" y="545083"/>
            <a:ext cx="7484101" cy="4520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n-US" sz="2400" b="1" i="0" u="none" strike="noStrike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sz="2400" b="1" i="0" u="none" strike="noStrike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“亲爱的同学，你好！学校通过分析餐厅一卡通消费数据，结合你在学校的综合表现，</a:t>
            </a:r>
            <a:r>
              <a:rPr sz="2400" b="1" i="0" u="none" strike="noStrike" dirty="0">
                <a:solidFill>
                  <a:srgbClr val="7030A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近期为你发放隐形资助720元</a:t>
            </a:r>
            <a:r>
              <a:rPr sz="2400" b="1" i="0" u="none" strike="noStrike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……”近日，西安电子科技大学一些学生收到了一条短信，饭卡里还多出720元钱。原来，该校通过自主开发的大数据平台，分析了学生</a:t>
            </a:r>
            <a:r>
              <a:rPr sz="2400" b="1" i="0" u="none" strike="noStrike" dirty="0">
                <a:solidFill>
                  <a:srgbClr val="7030A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2018年在学校刷一卡通的数据</a:t>
            </a:r>
            <a:r>
              <a:rPr sz="2400" b="1" i="0" u="none" strike="noStrike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，找出每月在食堂吃饭60次以上、</a:t>
            </a:r>
            <a:r>
              <a:rPr sz="2400" b="1" i="0" u="none" strike="noStrike" dirty="0">
                <a:solidFill>
                  <a:srgbClr val="7030A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每天吃饭低于平均值8块钱的学生进行资助</a:t>
            </a:r>
            <a:r>
              <a:rPr sz="2400" b="1" i="0" u="none" strike="noStrike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。按照每天6元的补助标准，一学期720元餐补，</a:t>
            </a:r>
            <a:r>
              <a:rPr sz="2400" b="1" i="0" u="none" strike="noStrike" dirty="0">
                <a:solidFill>
                  <a:srgbClr val="7030A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悄悄打进了一些学生的饭卡</a:t>
            </a:r>
            <a:r>
              <a:rPr sz="2400" b="1" i="0" u="none" strike="noStrike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sz="2400" b="1" i="0" u="none" strike="noStrike" dirty="0">
                <a:solidFill>
                  <a:srgbClr val="7030A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高校“隐形资助”</a:t>
            </a:r>
            <a:r>
              <a:rPr lang="zh-CN" sz="2400" b="1" i="0" u="none" strike="noStrike" dirty="0">
                <a:solidFill>
                  <a:schemeClr val="tx1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是</a:t>
            </a:r>
            <a:r>
              <a:rPr sz="2400" b="1" i="0" u="none" strike="noStrike" dirty="0" err="1">
                <a:solidFill>
                  <a:schemeClr val="tx1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贫寒学子</a:t>
            </a:r>
            <a:r>
              <a:rPr lang="zh-CN" sz="2400" b="1" i="0" u="none" strike="noStrike" dirty="0">
                <a:solidFill>
                  <a:schemeClr val="tx1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  <a:r>
              <a:rPr sz="2400" b="1" i="0" u="none" strike="noStrike" dirty="0" err="1">
                <a:solidFill>
                  <a:schemeClr val="tx1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一道光，能悄然照亮后者的心</a:t>
            </a:r>
            <a:r>
              <a:rPr sz="2400" b="1" i="0" u="none" strike="noStrike" dirty="0">
                <a:solidFill>
                  <a:schemeClr val="tx1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5"/>
          <a:srcRect l="7372" t="883" b="6084"/>
          <a:stretch/>
        </p:blipFill>
        <p:spPr>
          <a:xfrm>
            <a:off x="637309" y="1487055"/>
            <a:ext cx="3232727" cy="357849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pSp>
        <p:nvGrpSpPr>
          <p:cNvPr id="9" name="组合 8">
            <a:extLst>
              <a:ext uri="{FF2B5EF4-FFF2-40B4-BE49-F238E27FC236}">
                <a16:creationId xmlns:a16="http://schemas.microsoft.com/office/drawing/2014/main" id="{2D8F7979-64FC-48AD-9C7B-F7CACF514A01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567690" y="268167"/>
            <a:ext cx="4146550" cy="786790"/>
            <a:chOff x="752" y="629"/>
            <a:chExt cx="6530" cy="1396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53EC431F-E665-4D7E-AF2C-763D0D49DAF4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752" y="959"/>
              <a:ext cx="859" cy="936"/>
            </a:xfrm>
            <a:prstGeom prst="ellipse">
              <a:avLst/>
            </a:prstGeom>
            <a:solidFill>
              <a:srgbClr val="F7BF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en-US" altLang="zh-CN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幼圆" pitchFamily="49" charset="-122"/>
                  <a:ea typeface="幼圆" pitchFamily="49" charset="-122"/>
                </a:rPr>
                <a:t>2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+mn-cs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E16A421D-F92F-4E37-9973-A975CBA4929A}"/>
                </a:ext>
              </a:extLst>
            </p:cNvPr>
            <p:cNvSpPr txBox="1"/>
            <p:nvPr>
              <p:custDataLst>
                <p:tags r:id="rId10"/>
              </p:custDataLst>
            </p:nvPr>
          </p:nvSpPr>
          <p:spPr>
            <a:xfrm flipH="1">
              <a:off x="1763" y="629"/>
              <a:ext cx="5519" cy="139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4000">
                  <a:gradFill flip="none" rotWithShape="1">
                    <a:gsLst>
                      <a:gs pos="0">
                        <a:srgbClr val="62FFFF"/>
                      </a:gs>
                      <a:gs pos="100000">
                        <a:srgbClr val="0D69FF"/>
                      </a:gs>
                    </a:gsLst>
                    <a:lin ang="2700000" scaled="1"/>
                  </a:gradFill>
                  <a:latin typeface="Agency FB" panose="020B0503020202020204" pitchFamily="34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ts val="65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幼圆" pitchFamily="49" charset="-122"/>
                  <a:ea typeface="幼圆" pitchFamily="49" charset="-122"/>
                  <a:cs typeface="Source Han Sans CN" charset="-122"/>
                </a:rPr>
                <a:t>关爱他人的策略</a:t>
              </a:r>
              <a:endPara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幼圆" pitchFamily="49" charset="-122"/>
                <a:ea typeface="幼圆" pitchFamily="49" charset="-122"/>
                <a:cs typeface="Source Han Sans CN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Inverted="1"/>
      </p:transition>
    </mc:Choice>
    <mc:Fallback xmlns="" xmlns:p15="http://schemas.microsoft.com/office/powerpoint/2012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>
            <a:extLst>
              <a:ext uri="{FF2B5EF4-FFF2-40B4-BE49-F238E27FC236}">
                <a16:creationId xmlns:a16="http://schemas.microsoft.com/office/drawing/2014/main" id="{8C3A3610-EA7F-40AC-8704-98C97BBDDFF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3982" y="459037"/>
            <a:ext cx="6005512" cy="7835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000" b="1" dirty="0">
                <a:latin typeface="宋体" pitchFamily="2" charset="-122"/>
              </a:rPr>
              <a:t>  如果发现有人溺水，你会怎么做？</a:t>
            </a:r>
            <a:endParaRPr lang="zh-CN" altLang="en-US" sz="3200" b="1" dirty="0">
              <a:latin typeface="宋体" pitchFamily="2" charset="-122"/>
            </a:endParaRPr>
          </a:p>
        </p:txBody>
      </p:sp>
      <p:pic>
        <p:nvPicPr>
          <p:cNvPr id="7" name="Picture 2" descr="http://photocdn.sohu.com/20130521/Img376554332.jpg">
            <a:extLst>
              <a:ext uri="{FF2B5EF4-FFF2-40B4-BE49-F238E27FC236}">
                <a16:creationId xmlns:a16="http://schemas.microsoft.com/office/drawing/2014/main" id="{DA5A907F-07A2-486A-A6EF-8B369A0C35C3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440217" y="1653311"/>
            <a:ext cx="6000577" cy="3149267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</p:pic>
      <p:pic>
        <p:nvPicPr>
          <p:cNvPr id="9" name="Picture 6" descr="http://n.sinaimg.cn/www/transform/20170508/w5g9-fyeyqem1254185.jpg">
            <a:extLst>
              <a:ext uri="{FF2B5EF4-FFF2-40B4-BE49-F238E27FC236}">
                <a16:creationId xmlns:a16="http://schemas.microsoft.com/office/drawing/2014/main" id="{222FA7F4-3A39-42FD-8608-8F5DF54381D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63982" y="1653310"/>
            <a:ext cx="4709981" cy="3149267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7D1A1590-BA96-4164-8CF5-52DD283464D6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74213" y="5443338"/>
            <a:ext cx="10866581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</a:rPr>
              <a:t>c2.</a:t>
            </a:r>
            <a:r>
              <a:rPr lang="zh-CN" altLang="en-US" sz="2800" b="1" dirty="0"/>
              <a:t>面对复杂情形，要善于作出明智判断，增强</a:t>
            </a:r>
            <a:r>
              <a:rPr lang="zh-CN" altLang="en-US" sz="2800" b="1" dirty="0">
                <a:solidFill>
                  <a:srgbClr val="7030A0"/>
                </a:solidFill>
              </a:rPr>
              <a:t>安全防范意识</a:t>
            </a:r>
            <a:r>
              <a:rPr lang="zh-CN" altLang="en-US" sz="2800" b="1" dirty="0"/>
              <a:t>和</a:t>
            </a:r>
            <a:r>
              <a:rPr lang="zh-CN" altLang="en-US" sz="2800" b="1" dirty="0">
                <a:solidFill>
                  <a:srgbClr val="7030A0"/>
                </a:solidFill>
              </a:rPr>
              <a:t>自我</a:t>
            </a:r>
            <a:endParaRPr lang="en-US" altLang="zh-CN" sz="2800" b="1" dirty="0">
              <a:solidFill>
                <a:srgbClr val="7030A0"/>
              </a:solidFill>
            </a:endParaRPr>
          </a:p>
          <a:p>
            <a:r>
              <a:rPr lang="zh-CN" altLang="en-US" sz="2800" b="1" dirty="0">
                <a:solidFill>
                  <a:srgbClr val="7030A0"/>
                </a:solidFill>
              </a:rPr>
              <a:t>保护意识</a:t>
            </a:r>
            <a:r>
              <a:rPr lang="zh-CN" altLang="en-US" sz="2800" b="1" dirty="0"/>
              <a:t>，在</a:t>
            </a:r>
            <a:r>
              <a:rPr lang="zh-CN" altLang="en-US" sz="2800" b="1" dirty="0">
                <a:solidFill>
                  <a:srgbClr val="7030A0"/>
                </a:solidFill>
              </a:rPr>
              <a:t>保护自己不受伤害</a:t>
            </a:r>
            <a:r>
              <a:rPr lang="zh-CN" altLang="en-US" sz="2800" b="1" dirty="0"/>
              <a:t>前提下采取</a:t>
            </a:r>
            <a:r>
              <a:rPr lang="zh-CN" altLang="en-US" sz="2800" b="1" dirty="0">
                <a:solidFill>
                  <a:srgbClr val="7030A0"/>
                </a:solidFill>
              </a:rPr>
              <a:t>果敢理智的行动</a:t>
            </a:r>
            <a:r>
              <a:rPr lang="zh-CN" altLang="en-US" sz="2800" b="1" dirty="0"/>
              <a:t>。</a:t>
            </a:r>
            <a:r>
              <a:rPr lang="en-US" altLang="zh-CN" sz="2800" b="1" dirty="0">
                <a:solidFill>
                  <a:srgbClr val="C00000"/>
                </a:solidFill>
              </a:rPr>
              <a:t>p7</a:t>
            </a:r>
            <a:r>
              <a:rPr lang="en-US" altLang="zh-CN" sz="2800" b="1" dirty="0"/>
              <a:t>9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9011178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>
            <p:custDataLst>
              <p:tags r:id="rId1"/>
            </p:custDataLst>
          </p:nvPr>
        </p:nvGrpSpPr>
        <p:grpSpPr>
          <a:xfrm>
            <a:off x="8319574" y="3152730"/>
            <a:ext cx="3142754" cy="1853380"/>
            <a:chOff x="4734037" y="2628379"/>
            <a:chExt cx="3294347" cy="1872851"/>
          </a:xfrm>
          <a:solidFill>
            <a:schemeClr val="accent3"/>
          </a:solidFill>
        </p:grpSpPr>
        <p:sp>
          <p:nvSpPr>
            <p:cNvPr id="3" name="AutoShape 3"/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gray">
            <a:xfrm>
              <a:off x="4734037" y="2628379"/>
              <a:ext cx="3294347" cy="1872851"/>
            </a:xfrm>
            <a:prstGeom prst="rightArrow">
              <a:avLst>
                <a:gd name="adj1" fmla="val 64000"/>
                <a:gd name="adj2" fmla="val 37599"/>
              </a:avLst>
            </a:prstGeom>
            <a:solidFill>
              <a:schemeClr val="accent2"/>
            </a:solidFill>
            <a:ln w="25400" algn="ctr">
              <a:noFill/>
              <a:miter lim="800000"/>
            </a:ln>
          </p:spPr>
          <p:txBody>
            <a:bodyPr lIns="60960" tIns="59266" rIns="60960" bIns="59266" anchor="ctr" anchorCtr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TW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PMingLiU" pitchFamily="18" charset="-120"/>
                <a:cs typeface="+mn-cs"/>
              </a:endParaRPr>
            </a:p>
          </p:txBody>
        </p:sp>
        <p:sp>
          <p:nvSpPr>
            <p:cNvPr id="4" name="TextBox 11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 flipH="1">
              <a:off x="5020070" y="3318283"/>
              <a:ext cx="2756565" cy="52871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en-US" altLang="zh-CN" sz="2800" b="1" strike="noStrike" noProof="1">
                  <a:solidFill>
                    <a:schemeClr val="bg1"/>
                  </a:solidFill>
                  <a:latin typeface="Times New Roman" pitchFamily="18" charset="0"/>
                  <a:ea typeface="微软雅黑" panose="020B0503020204020204" pitchFamily="34" charset="-122"/>
                  <a:cs typeface="+mn-cs"/>
                  <a:sym typeface="+mn-ea"/>
                </a:rPr>
                <a:t>c.</a:t>
              </a:r>
              <a:r>
                <a:rPr lang="zh-CN" altLang="en-US" sz="2800" b="1" strike="noStrike" noProof="1">
                  <a:solidFill>
                    <a:schemeClr val="bg1"/>
                  </a:solidFill>
                  <a:latin typeface="Times New Roman" pitchFamily="18" charset="0"/>
                  <a:ea typeface="微软雅黑" panose="020B0503020204020204" pitchFamily="34" charset="-122"/>
                  <a:cs typeface="+mn-cs"/>
                  <a:sym typeface="+mn-ea"/>
                </a:rPr>
                <a:t>讲究策略</a:t>
              </a: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kumimoji="0" lang="zh-CN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 </a:t>
              </a:r>
              <a:endPara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4392030" y="3514412"/>
            <a:ext cx="3407939" cy="1179555"/>
            <a:chOff x="3085288" y="3728303"/>
            <a:chExt cx="2865008" cy="1133894"/>
          </a:xfrm>
          <a:solidFill>
            <a:srgbClr val="FF6E00"/>
          </a:solidFill>
        </p:grpSpPr>
        <p:sp>
          <p:nvSpPr>
            <p:cNvPr id="7" name="Rectangle 4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gray">
            <a:xfrm>
              <a:off x="3085288" y="3728303"/>
              <a:ext cx="2865008" cy="1133894"/>
            </a:xfrm>
            <a:prstGeom prst="rect">
              <a:avLst/>
            </a:prstGeom>
            <a:grpFill/>
            <a:ln w="25400" algn="ctr">
              <a:noFill/>
              <a:miter lim="800000"/>
            </a:ln>
          </p:spPr>
          <p:txBody>
            <a:bodyPr lIns="60960" tIns="59266" rIns="60960" bIns="59266" anchor="ctr" anchorCtr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TW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PMingLiU" pitchFamily="18" charset="-120"/>
                <a:cs typeface="+mn-cs"/>
              </a:endParaRPr>
            </a:p>
          </p:txBody>
        </p:sp>
        <p:sp>
          <p:nvSpPr>
            <p:cNvPr id="8" name="TextBox 11"/>
            <p:cNvSpPr txBox="1"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 flipH="1">
              <a:off x="3338115" y="3793732"/>
              <a:ext cx="2086492" cy="798829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en-US" altLang="zh-CN" sz="3200" b="1" strike="noStrike" noProof="1">
                  <a:solidFill>
                    <a:schemeClr val="bg1"/>
                  </a:solidFill>
                  <a:latin typeface="Times New Roman" pitchFamily="18" charset="0"/>
                  <a:ea typeface="微软雅黑" panose="020B0503020204020204" pitchFamily="34" charset="-122"/>
                  <a:cs typeface="+mn-cs"/>
                  <a:sym typeface="+mn-ea"/>
                </a:rPr>
                <a:t>b.</a:t>
              </a:r>
              <a:r>
                <a:rPr lang="zh-CN" altLang="en-US" sz="3200" b="1" strike="noStrike" noProof="1">
                  <a:solidFill>
                    <a:schemeClr val="bg1"/>
                  </a:solidFill>
                  <a:latin typeface="Times New Roman" pitchFamily="18" charset="0"/>
                  <a:ea typeface="微软雅黑" panose="020B0503020204020204" pitchFamily="34" charset="-122"/>
                  <a:cs typeface="+mn-cs"/>
                  <a:sym typeface="+mn-ea"/>
                </a:rPr>
                <a:t>尽己所能</a:t>
              </a:r>
              <a:r>
                <a:rPr kumimoji="0" lang="zh-CN" altLang="en-US" sz="4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kumimoji="0" lang="zh-CN" altLang="en-US" sz="2665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  </a:t>
              </a:r>
              <a:endParaRPr kumimoji="0" lang="en-US" altLang="zh-CN" sz="2665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0" name="组合 9"/>
          <p:cNvGrpSpPr/>
          <p:nvPr>
            <p:custDataLst>
              <p:tags r:id="rId3"/>
            </p:custDataLst>
          </p:nvPr>
        </p:nvGrpSpPr>
        <p:grpSpPr>
          <a:xfrm>
            <a:off x="787476" y="3456395"/>
            <a:ext cx="3407938" cy="1378782"/>
            <a:chOff x="1113987" y="4309954"/>
            <a:chExt cx="2555954" cy="1249884"/>
          </a:xfrm>
          <a:solidFill>
            <a:schemeClr val="accent1"/>
          </a:solidFill>
        </p:grpSpPr>
        <p:sp>
          <p:nvSpPr>
            <p:cNvPr id="11" name="Rectangle 6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gray">
            <a:xfrm>
              <a:off x="1120439" y="4309954"/>
              <a:ext cx="2479705" cy="1135270"/>
            </a:xfrm>
            <a:prstGeom prst="rect">
              <a:avLst/>
            </a:prstGeom>
            <a:solidFill>
              <a:srgbClr val="C80000"/>
            </a:solidFill>
            <a:ln w="25400" algn="ctr">
              <a:noFill/>
              <a:miter lim="800000"/>
            </a:ln>
          </p:spPr>
          <p:txBody>
            <a:bodyPr lIns="60960" tIns="59266" rIns="60960" bIns="59266" anchor="ctr" anchorCtr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TW" altLang="en-US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PMingLiU" pitchFamily="18" charset="-120"/>
                <a:cs typeface="+mn-cs"/>
              </a:endParaRPr>
            </a:p>
          </p:txBody>
        </p:sp>
        <p:sp>
          <p:nvSpPr>
            <p:cNvPr id="12" name="TextBox 11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 flipH="1">
              <a:off x="1113987" y="4602159"/>
              <a:ext cx="2555954" cy="95767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en-US" altLang="zh-CN" sz="3600" b="1" strike="noStrike" noProof="1">
                  <a:solidFill>
                    <a:schemeClr val="bg1"/>
                  </a:solidFill>
                  <a:latin typeface="Times New Roman" pitchFamily="18" charset="0"/>
                  <a:ea typeface="微软雅黑" panose="020B0503020204020204" pitchFamily="34" charset="-122"/>
                  <a:cs typeface="+mn-cs"/>
                  <a:sym typeface="+mn-ea"/>
                </a:rPr>
                <a:t>a.</a:t>
              </a:r>
              <a:r>
                <a:rPr lang="zh-CN" altLang="en-US" sz="3600" b="1" strike="noStrike" noProof="1">
                  <a:solidFill>
                    <a:schemeClr val="bg1"/>
                  </a:solidFill>
                  <a:latin typeface="Times New Roman" pitchFamily="18" charset="0"/>
                  <a:ea typeface="微软雅黑" panose="020B0503020204020204" pitchFamily="34" charset="-122"/>
                  <a:cs typeface="+mn-cs"/>
                  <a:sym typeface="+mn-ea"/>
                </a:rPr>
                <a:t>心怀善意</a:t>
              </a:r>
              <a:endParaRPr lang="en-US" altLang="zh-CN" sz="3600" strike="noStrike" noProof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665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endParaRPr kumimoji="0" lang="en-US" altLang="zh-CN" sz="2665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13" name="图片 1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1851592" y="1825580"/>
            <a:ext cx="1595437" cy="1327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4802416" y="1964779"/>
            <a:ext cx="1660525" cy="1379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8753913" y="1701903"/>
            <a:ext cx="1625600" cy="135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7" name="矩形 15"/>
          <p:cNvSpPr/>
          <p:nvPr>
            <p:custDataLst>
              <p:tags r:id="rId7"/>
            </p:custDataLst>
          </p:nvPr>
        </p:nvSpPr>
        <p:spPr>
          <a:xfrm>
            <a:off x="565967" y="474297"/>
            <a:ext cx="4801314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幼圆" panose="02010509060101010101" charset="-122"/>
              </a:rPr>
              <a:t>关爱他人是一门艺术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27" presetID="17" presetClass="entr" presetSubtype="1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28" y="-2660651"/>
            <a:ext cx="6858002" cy="12192000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216568" y="216568"/>
            <a:ext cx="11754849" cy="6436894"/>
          </a:xfrm>
          <a:prstGeom prst="rect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312824" y="296778"/>
            <a:ext cx="11562345" cy="6272465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grpSp>
        <p:nvGrpSpPr>
          <p:cNvPr id="23" name="淘宝店chenying0907 1"/>
          <p:cNvGrpSpPr/>
          <p:nvPr>
            <p:custDataLst>
              <p:tags r:id="rId4"/>
            </p:custDataLst>
          </p:nvPr>
        </p:nvGrpSpPr>
        <p:grpSpPr>
          <a:xfrm>
            <a:off x="2764600" y="689681"/>
            <a:ext cx="6116333" cy="913327"/>
            <a:chOff x="3903122" y="516712"/>
            <a:chExt cx="4745748" cy="913522"/>
          </a:xfrm>
        </p:grpSpPr>
        <p:sp>
          <p:nvSpPr>
            <p:cNvPr id="24" name="文本框 23"/>
            <p:cNvSpPr txBox="1"/>
            <p:nvPr>
              <p:custDataLst>
                <p:tags r:id="rId21"/>
              </p:custDataLst>
            </p:nvPr>
          </p:nvSpPr>
          <p:spPr>
            <a:xfrm>
              <a:off x="3952737" y="516712"/>
              <a:ext cx="4469245" cy="9135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5335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  <a:cs typeface="+mn-cs"/>
                </a:rPr>
                <a:t>     </a:t>
              </a:r>
              <a:r>
                <a:rPr lang="zh-CN" altLang="en-US" sz="40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本课小结</a:t>
              </a:r>
              <a:endParaRPr kumimoji="0" lang="zh-CN" altLang="zh-CN" sz="5335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5" name="直接连接符 24"/>
            <p:cNvCxnSpPr/>
            <p:nvPr>
              <p:custDataLst>
                <p:tags r:id="rId22"/>
              </p:custDataLst>
            </p:nvPr>
          </p:nvCxnSpPr>
          <p:spPr>
            <a:xfrm flipH="1">
              <a:off x="3903122" y="1087705"/>
              <a:ext cx="68855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>
              <p:custDataLst>
                <p:tags r:id="rId23"/>
              </p:custDataLst>
            </p:nvPr>
          </p:nvCxnSpPr>
          <p:spPr>
            <a:xfrm flipH="1">
              <a:off x="7960315" y="1098364"/>
              <a:ext cx="68855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0" name="任意多边形 4"/>
          <p:cNvSpPr/>
          <p:nvPr>
            <p:custDataLst>
              <p:tags r:id="rId5"/>
            </p:custDataLst>
          </p:nvPr>
        </p:nvSpPr>
        <p:spPr>
          <a:xfrm>
            <a:off x="3370405" y="2793357"/>
            <a:ext cx="370368" cy="2676495"/>
          </a:xfrm>
          <a:custGeom>
            <a:avLst/>
            <a:gdLst/>
            <a:ahLst/>
            <a:cxnLst/>
            <a:rect l="l" t="t" r="r" b="b"/>
            <a:pathLst>
              <a:path w="152698" h="565844">
                <a:moveTo>
                  <a:pt x="152698" y="0"/>
                </a:moveTo>
                <a:lnTo>
                  <a:pt x="152698" y="43457"/>
                </a:lnTo>
                <a:cubicBezTo>
                  <a:pt x="118567" y="44251"/>
                  <a:pt x="101501" y="65087"/>
                  <a:pt x="101501" y="105965"/>
                </a:cubicBezTo>
                <a:lnTo>
                  <a:pt x="101501" y="197346"/>
                </a:lnTo>
                <a:cubicBezTo>
                  <a:pt x="101501" y="243185"/>
                  <a:pt x="85428" y="271363"/>
                  <a:pt x="53281" y="281880"/>
                </a:cubicBezTo>
                <a:lnTo>
                  <a:pt x="53281" y="283368"/>
                </a:lnTo>
                <a:cubicBezTo>
                  <a:pt x="85428" y="293092"/>
                  <a:pt x="101501" y="321071"/>
                  <a:pt x="101501" y="367307"/>
                </a:cubicBezTo>
                <a:lnTo>
                  <a:pt x="101501" y="457200"/>
                </a:lnTo>
                <a:cubicBezTo>
                  <a:pt x="101501" y="481806"/>
                  <a:pt x="105519" y="498921"/>
                  <a:pt x="113556" y="508545"/>
                </a:cubicBezTo>
                <a:cubicBezTo>
                  <a:pt x="121593" y="518170"/>
                  <a:pt x="134640" y="523081"/>
                  <a:pt x="152698" y="523279"/>
                </a:cubicBezTo>
                <a:lnTo>
                  <a:pt x="152698" y="565844"/>
                </a:lnTo>
                <a:cubicBezTo>
                  <a:pt x="84237" y="565249"/>
                  <a:pt x="50007" y="531316"/>
                  <a:pt x="50007" y="464046"/>
                </a:cubicBezTo>
                <a:lnTo>
                  <a:pt x="50007" y="369986"/>
                </a:lnTo>
                <a:cubicBezTo>
                  <a:pt x="50007" y="326925"/>
                  <a:pt x="33338" y="304502"/>
                  <a:pt x="0" y="302716"/>
                </a:cubicBezTo>
                <a:lnTo>
                  <a:pt x="0" y="263128"/>
                </a:lnTo>
                <a:cubicBezTo>
                  <a:pt x="33338" y="260945"/>
                  <a:pt x="50007" y="238125"/>
                  <a:pt x="50007" y="194667"/>
                </a:cubicBezTo>
                <a:lnTo>
                  <a:pt x="50007" y="102989"/>
                </a:lnTo>
                <a:cubicBezTo>
                  <a:pt x="50007" y="34925"/>
                  <a:pt x="84237" y="595"/>
                  <a:pt x="152698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6169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95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任意多边形 20"/>
          <p:cNvSpPr/>
          <p:nvPr>
            <p:custDataLst>
              <p:tags r:id="rId6"/>
            </p:custDataLst>
          </p:nvPr>
        </p:nvSpPr>
        <p:spPr>
          <a:xfrm>
            <a:off x="5283405" y="2234452"/>
            <a:ext cx="206546" cy="1655972"/>
          </a:xfrm>
          <a:custGeom>
            <a:avLst/>
            <a:gdLst/>
            <a:ahLst/>
            <a:cxnLst/>
            <a:rect l="l" t="t" r="r" b="b"/>
            <a:pathLst>
              <a:path w="152698" h="565844">
                <a:moveTo>
                  <a:pt x="152698" y="0"/>
                </a:moveTo>
                <a:lnTo>
                  <a:pt x="152698" y="43457"/>
                </a:lnTo>
                <a:cubicBezTo>
                  <a:pt x="118567" y="44251"/>
                  <a:pt x="101501" y="65087"/>
                  <a:pt x="101501" y="105965"/>
                </a:cubicBezTo>
                <a:lnTo>
                  <a:pt x="101501" y="197346"/>
                </a:lnTo>
                <a:cubicBezTo>
                  <a:pt x="101501" y="243185"/>
                  <a:pt x="85428" y="271363"/>
                  <a:pt x="53281" y="281880"/>
                </a:cubicBezTo>
                <a:lnTo>
                  <a:pt x="53281" y="283368"/>
                </a:lnTo>
                <a:cubicBezTo>
                  <a:pt x="85428" y="293092"/>
                  <a:pt x="101501" y="321071"/>
                  <a:pt x="101501" y="367307"/>
                </a:cubicBezTo>
                <a:lnTo>
                  <a:pt x="101501" y="457200"/>
                </a:lnTo>
                <a:cubicBezTo>
                  <a:pt x="101501" y="481806"/>
                  <a:pt x="105519" y="498921"/>
                  <a:pt x="113556" y="508545"/>
                </a:cubicBezTo>
                <a:cubicBezTo>
                  <a:pt x="121593" y="518170"/>
                  <a:pt x="134640" y="523081"/>
                  <a:pt x="152698" y="523279"/>
                </a:cubicBezTo>
                <a:lnTo>
                  <a:pt x="152698" y="565844"/>
                </a:lnTo>
                <a:cubicBezTo>
                  <a:pt x="84237" y="565249"/>
                  <a:pt x="50007" y="531316"/>
                  <a:pt x="50007" y="464046"/>
                </a:cubicBezTo>
                <a:lnTo>
                  <a:pt x="50007" y="369986"/>
                </a:lnTo>
                <a:cubicBezTo>
                  <a:pt x="50007" y="326925"/>
                  <a:pt x="33338" y="304502"/>
                  <a:pt x="0" y="302716"/>
                </a:cubicBezTo>
                <a:lnTo>
                  <a:pt x="0" y="263128"/>
                </a:lnTo>
                <a:cubicBezTo>
                  <a:pt x="33338" y="260945"/>
                  <a:pt x="50007" y="238125"/>
                  <a:pt x="50007" y="194667"/>
                </a:cubicBezTo>
                <a:lnTo>
                  <a:pt x="50007" y="102989"/>
                </a:lnTo>
                <a:cubicBezTo>
                  <a:pt x="50007" y="34925"/>
                  <a:pt x="84237" y="595"/>
                  <a:pt x="152698" y="0"/>
                </a:cubicBezTo>
                <a:close/>
              </a:path>
            </a:pathLst>
          </a:custGeom>
          <a:solidFill>
            <a:srgbClr val="4CB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6169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51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06178" y="3670970"/>
            <a:ext cx="2419384" cy="58356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关爱他人</a:t>
            </a:r>
            <a:endParaRPr lang="zh-CN" altLang="zh-CN" sz="32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66580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843020" y="2513330"/>
            <a:ext cx="137795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Calibri" panose="020F0502020204030204" pitchFamily="34" charset="0"/>
              </a:rPr>
              <a:t>是幸福</a:t>
            </a:r>
          </a:p>
        </p:txBody>
      </p:sp>
      <p:sp>
        <p:nvSpPr>
          <p:cNvPr id="35" name="矩形 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923030" y="5200015"/>
            <a:ext cx="12496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anose="020B0503020204020204" pitchFamily="34" charset="-122"/>
              </a:defRPr>
            </a:lvl9pPr>
          </a:lstStyle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Calibri" panose="020F0502020204030204" pitchFamily="34" charset="0"/>
              </a:rPr>
              <a:t>是艺术</a:t>
            </a:r>
          </a:p>
        </p:txBody>
      </p:sp>
      <p:grpSp>
        <p:nvGrpSpPr>
          <p:cNvPr id="2" name="组合 1"/>
          <p:cNvGrpSpPr/>
          <p:nvPr>
            <p:custDataLst>
              <p:tags r:id="rId10"/>
            </p:custDataLst>
          </p:nvPr>
        </p:nvGrpSpPr>
        <p:grpSpPr>
          <a:xfrm>
            <a:off x="5474335" y="2203450"/>
            <a:ext cx="5982970" cy="1671955"/>
            <a:chOff x="8621" y="3470"/>
            <a:chExt cx="9422" cy="2633"/>
          </a:xfrm>
        </p:grpSpPr>
        <p:sp>
          <p:nvSpPr>
            <p:cNvPr id="41" name="文本框 66581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8645" y="3470"/>
              <a:ext cx="7890" cy="8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en-US" altLang="zh-CN" sz="2800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</a:rPr>
                <a:t>1.</a:t>
              </a:r>
              <a:r>
                <a:rPr lang="zh-CN" altLang="en-US" sz="2800" noProof="1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  <a:sym typeface="+mn-ea"/>
                </a:rPr>
                <a:t>关爱是维系友好关系的桥梁。</a:t>
              </a:r>
              <a:endParaRPr lang="zh-CN" altLang="en-US" sz="2800">
                <a:ln w="10541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  <a:sym typeface="+mn-ea"/>
              </a:endParaRPr>
            </a:p>
          </p:txBody>
        </p:sp>
        <p:sp>
          <p:nvSpPr>
            <p:cNvPr id="42" name="文本框 66592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8621" y="4363"/>
              <a:ext cx="9423" cy="8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defRPr/>
              </a:pPr>
              <a:r>
                <a:rPr lang="en-US" altLang="zh-CN" sz="2800" noProof="1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  <a:sym typeface="+mn-ea"/>
                </a:rPr>
                <a:t>2.</a:t>
              </a:r>
              <a:r>
                <a:rPr lang="zh-CN" altLang="en-US" sz="2800" noProof="1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  <a:sym typeface="+mn-ea"/>
                </a:rPr>
                <a:t>是社会和谐稳定的润滑剂和正能量。</a:t>
              </a:r>
              <a:endParaRPr lang="zh-CN" altLang="en-US" sz="2800">
                <a:ln w="10541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  <a:sym typeface="+mn-ea"/>
              </a:endParaRPr>
            </a:p>
          </p:txBody>
        </p:sp>
        <p:sp>
          <p:nvSpPr>
            <p:cNvPr id="43" name="矩形 4"/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8621" y="5281"/>
              <a:ext cx="8688" cy="822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r>
                <a:rPr lang="en-US" altLang="zh-CN" sz="2800" noProof="1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  <a:sym typeface="+mn-ea"/>
                </a:rPr>
                <a:t>3.</a:t>
              </a:r>
              <a:r>
                <a:rPr lang="zh-CN" altLang="en-US" sz="2800" noProof="1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  <a:sym typeface="+mn-ea"/>
                </a:rPr>
                <a:t>关爱他人也是关爱和善待自己。</a:t>
              </a:r>
              <a:endParaRPr lang="zh-CN" altLang="en-US" sz="2800" dirty="0">
                <a:ln w="10541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  <a:sym typeface="+mn-ea"/>
              </a:endParaRPr>
            </a:p>
          </p:txBody>
        </p:sp>
      </p:grpSp>
      <p:grpSp>
        <p:nvGrpSpPr>
          <p:cNvPr id="3" name="组合 2"/>
          <p:cNvGrpSpPr/>
          <p:nvPr>
            <p:custDataLst>
              <p:tags r:id="rId11"/>
            </p:custDataLst>
          </p:nvPr>
        </p:nvGrpSpPr>
        <p:grpSpPr>
          <a:xfrm>
            <a:off x="5172075" y="4678045"/>
            <a:ext cx="2924175" cy="1597025"/>
            <a:chOff x="8145" y="7367"/>
            <a:chExt cx="4605" cy="2515"/>
          </a:xfrm>
        </p:grpSpPr>
        <p:sp>
          <p:nvSpPr>
            <p:cNvPr id="51" name="任意多边形 20"/>
            <p:cNvSpPr/>
            <p:nvPr>
              <p:custDataLst>
                <p:tags r:id="rId14"/>
              </p:custDataLst>
            </p:nvPr>
          </p:nvSpPr>
          <p:spPr>
            <a:xfrm>
              <a:off x="8145" y="7610"/>
              <a:ext cx="300" cy="2104"/>
            </a:xfrm>
            <a:custGeom>
              <a:avLst/>
              <a:gdLst/>
              <a:ahLst/>
              <a:cxnLst/>
              <a:rect l="l" t="t" r="r" b="b"/>
              <a:pathLst>
                <a:path w="152698" h="565844">
                  <a:moveTo>
                    <a:pt x="152698" y="0"/>
                  </a:moveTo>
                  <a:lnTo>
                    <a:pt x="152698" y="43457"/>
                  </a:lnTo>
                  <a:cubicBezTo>
                    <a:pt x="118567" y="44251"/>
                    <a:pt x="101501" y="65087"/>
                    <a:pt x="101501" y="105965"/>
                  </a:cubicBezTo>
                  <a:lnTo>
                    <a:pt x="101501" y="197346"/>
                  </a:lnTo>
                  <a:cubicBezTo>
                    <a:pt x="101501" y="243185"/>
                    <a:pt x="85428" y="271363"/>
                    <a:pt x="53281" y="281880"/>
                  </a:cubicBezTo>
                  <a:lnTo>
                    <a:pt x="53281" y="283368"/>
                  </a:lnTo>
                  <a:cubicBezTo>
                    <a:pt x="85428" y="293092"/>
                    <a:pt x="101501" y="321071"/>
                    <a:pt x="101501" y="367307"/>
                  </a:cubicBezTo>
                  <a:lnTo>
                    <a:pt x="101501" y="457200"/>
                  </a:lnTo>
                  <a:cubicBezTo>
                    <a:pt x="101501" y="481806"/>
                    <a:pt x="105519" y="498921"/>
                    <a:pt x="113556" y="508545"/>
                  </a:cubicBezTo>
                  <a:cubicBezTo>
                    <a:pt x="121593" y="518170"/>
                    <a:pt x="134640" y="523081"/>
                    <a:pt x="152698" y="523279"/>
                  </a:cubicBezTo>
                  <a:lnTo>
                    <a:pt x="152698" y="565844"/>
                  </a:lnTo>
                  <a:cubicBezTo>
                    <a:pt x="84237" y="565249"/>
                    <a:pt x="50007" y="531316"/>
                    <a:pt x="50007" y="464046"/>
                  </a:cubicBezTo>
                  <a:lnTo>
                    <a:pt x="50007" y="369986"/>
                  </a:lnTo>
                  <a:cubicBezTo>
                    <a:pt x="50007" y="326925"/>
                    <a:pt x="33338" y="304502"/>
                    <a:pt x="0" y="302716"/>
                  </a:cubicBezTo>
                  <a:lnTo>
                    <a:pt x="0" y="263128"/>
                  </a:lnTo>
                  <a:cubicBezTo>
                    <a:pt x="33338" y="260945"/>
                    <a:pt x="50007" y="238125"/>
                    <a:pt x="50007" y="194667"/>
                  </a:cubicBezTo>
                  <a:lnTo>
                    <a:pt x="50007" y="102989"/>
                  </a:lnTo>
                  <a:cubicBezTo>
                    <a:pt x="50007" y="34925"/>
                    <a:pt x="84237" y="595"/>
                    <a:pt x="152698" y="0"/>
                  </a:cubicBezTo>
                  <a:close/>
                </a:path>
              </a:pathLst>
            </a:custGeom>
            <a:solidFill>
              <a:srgbClr val="4CB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86169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51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文本框 66586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8646" y="7367"/>
              <a:ext cx="4105" cy="82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defRPr/>
              </a:pPr>
              <a:r>
                <a:rPr lang="en-US" altLang="zh-CN" sz="2800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</a:rPr>
                <a:t>1.</a:t>
              </a:r>
              <a:r>
                <a:rPr lang="zh-CN" altLang="en-US" sz="2800" noProof="1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  <a:sym typeface="+mn-ea"/>
                </a:rPr>
                <a:t>要心怀善意。</a:t>
              </a:r>
              <a:endParaRPr lang="zh-CN" altLang="en-US" sz="2800">
                <a:ln w="10541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  <a:sym typeface="+mn-ea"/>
              </a:endParaRPr>
            </a:p>
          </p:txBody>
        </p:sp>
        <p:sp>
          <p:nvSpPr>
            <p:cNvPr id="47" name="文本框 6658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8619" y="8238"/>
              <a:ext cx="4105" cy="82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en-US" altLang="zh-CN" sz="2800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  <a:cs typeface="黑体" panose="02010609060101010101" pitchFamily="49" charset="-122"/>
                </a:rPr>
                <a:t>2.</a:t>
              </a:r>
              <a:r>
                <a:rPr lang="zh-CN" altLang="en-US" sz="2800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  <a:cs typeface="黑体" panose="02010609060101010101" pitchFamily="49" charset="-122"/>
                </a:rPr>
                <a:t>要尽己所能</a:t>
              </a:r>
              <a:r>
                <a:rPr lang="zh-CN" altLang="en-US" sz="2800" noProof="1">
                  <a:latin typeface="黑体" pitchFamily="49" charset="-122"/>
                  <a:ea typeface="黑体" pitchFamily="49" charset="-122"/>
                  <a:cs typeface="黑体" panose="02010609060101010101" pitchFamily="49" charset="-122"/>
                  <a:sym typeface="+mn-ea"/>
                </a:rPr>
                <a:t>。</a:t>
              </a:r>
              <a:endParaRPr lang="zh-CN" altLang="en-US" sz="2800">
                <a:ln w="10541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  <a:cs typeface="黑体" panose="02010609060101010101" pitchFamily="49" charset="-122"/>
                <a:sym typeface="+mn-ea"/>
              </a:endParaRPr>
            </a:p>
          </p:txBody>
        </p:sp>
        <p:sp>
          <p:nvSpPr>
            <p:cNvPr id="48" name="文本框 66586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8645" y="9060"/>
              <a:ext cx="4105" cy="82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 panose="020B0503020204020204" pitchFamily="34" charset="-122"/>
                </a:defRPr>
              </a:lvl9pPr>
            </a:lstStyle>
            <a:p>
              <a:pPr>
                <a:buFont typeface="Arial" pitchFamily="34" charset="0"/>
                <a:buNone/>
                <a:defRPr/>
              </a:pPr>
              <a:r>
                <a:rPr lang="en-US" altLang="zh-CN" sz="2800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</a:rPr>
                <a:t>3.</a:t>
              </a:r>
              <a:r>
                <a:rPr lang="zh-CN" altLang="en-US" sz="2800" noProof="1">
                  <a:ln w="10541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  <a:sym typeface="+mn-ea"/>
                </a:rPr>
                <a:t>要讲究策略。</a:t>
              </a:r>
              <a:endParaRPr lang="zh-CN" altLang="en-US" sz="2800">
                <a:ln w="10541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  <a:sym typeface="+mn-ea"/>
              </a:endParaRPr>
            </a:p>
          </p:txBody>
        </p:sp>
      </p:grpSp>
      <p:pic>
        <p:nvPicPr>
          <p:cNvPr id="68" name="New picture" hidden="1"/>
          <p:cNvPicPr/>
          <p:nvPr>
            <p:custDataLst>
              <p:tags r:id="rId12"/>
            </p:custDataLst>
          </p:nvPr>
        </p:nvPicPr>
        <p:blipFill>
          <a:blip r:embed="rId27"/>
          <a:stretch>
            <a:fillRect/>
          </a:stretch>
        </p:blipFill>
        <p:spPr>
          <a:xfrm>
            <a:off x="12039600" y="10998200"/>
            <a:ext cx="342900" cy="406400"/>
          </a:xfrm>
          <a:prstGeom prst="cube">
            <a:avLst/>
          </a:prstGeom>
        </p:spPr>
      </p:pic>
      <p:pic>
        <p:nvPicPr>
          <p:cNvPr id="69" name="New picture"/>
          <p:cNvPicPr/>
          <p:nvPr>
            <p:custDataLst>
              <p:tags r:id="rId13"/>
            </p:custDataLst>
          </p:nvPr>
        </p:nvPicPr>
        <p:blipFill>
          <a:blip r:embed="rId28"/>
          <a:stretch>
            <a:fillRect/>
          </a:stretch>
        </p:blipFill>
        <p:spPr>
          <a:xfrm>
            <a:off x="11963400" y="10363200"/>
            <a:ext cx="317500" cy="2286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Content="1" isInverted="1"/>
      </p:transition>
    </mc:Choice>
    <mc:Fallback xmlns="" xmlns:p15="http://schemas.microsoft.com/office/powerpoint/2012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4" grpId="1"/>
      <p:bldP spid="35" grpId="2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9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9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5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8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9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9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2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3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5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6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7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8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9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8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9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6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7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8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9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4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5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6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9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4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5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6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7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3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9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5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9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7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5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9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6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7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8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4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5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5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6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7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8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0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0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2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5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4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6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0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2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3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7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2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3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8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9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0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4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5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6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7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8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9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851</Words>
  <Application>Microsoft Office PowerPoint</Application>
  <PresentationFormat>宽屏</PresentationFormat>
  <Paragraphs>54</Paragraphs>
  <Slides>10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等线</vt:lpstr>
      <vt:lpstr>等线 Light</vt:lpstr>
      <vt:lpstr>方正粗黑宋简体</vt:lpstr>
      <vt:lpstr>仿宋</vt:lpstr>
      <vt:lpstr>黑体</vt:lpstr>
      <vt:lpstr>华文仿宋</vt:lpstr>
      <vt:lpstr>楷体</vt:lpstr>
      <vt:lpstr>宋体</vt:lpstr>
      <vt:lpstr>微软雅黑</vt:lpstr>
      <vt:lpstr>幼圆</vt:lpstr>
      <vt:lpstr>Arial</vt:lpstr>
      <vt:lpstr>Calibri</vt:lpstr>
      <vt:lpstr>Times New Roman</vt:lpstr>
      <vt:lpstr>Office 主题​​</vt:lpstr>
      <vt:lpstr>1_Office 主题​​</vt:lpstr>
      <vt:lpstr>第七课  积极奉献社会</vt:lpstr>
      <vt:lpstr>小故事—盲人提灯笼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第七课  积极奉献社会</dc:title>
  <dc:creator>rbm.xkw.com</dc:creator>
  <cp:lastModifiedBy>lichangjun</cp:lastModifiedBy>
  <cp:revision>15</cp:revision>
  <cp:lastPrinted>2020-11-15T11:53:51Z</cp:lastPrinted>
  <dcterms:created xsi:type="dcterms:W3CDTF">2020-11-15T11:53:51Z</dcterms:created>
  <dcterms:modified xsi:type="dcterms:W3CDTF">2020-11-19T09:35:07Z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