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81" r:id="rId2"/>
    <p:sldId id="277" r:id="rId3"/>
    <p:sldId id="270" r:id="rId4"/>
    <p:sldId id="273" r:id="rId5"/>
    <p:sldId id="275" r:id="rId6"/>
    <p:sldId id="287" r:id="rId7"/>
    <p:sldId id="283" r:id="rId8"/>
    <p:sldId id="260" r:id="rId9"/>
    <p:sldId id="286" r:id="rId10"/>
    <p:sldId id="278" r:id="rId11"/>
    <p:sldId id="279" r:id="rId12"/>
    <p:sldId id="269" r:id="rId13"/>
    <p:sldId id="267" r:id="rId14"/>
    <p:sldId id="268" r:id="rId15"/>
    <p:sldId id="285" r:id="rId16"/>
    <p:sldId id="282" r:id="rId17"/>
    <p:sldId id="288" r:id="rId18"/>
    <p:sldId id="289" r:id="rId19"/>
    <p:sldId id="290" r:id="rId20"/>
    <p:sldId id="291" r:id="rId21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1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AE4B8E-BAE2-4713-B424-DC10102F72DD}" type="doc">
      <dgm:prSet loTypeId="urn:microsoft.com/office/officeart/2005/8/layout/balance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3F2A428A-41D8-407A-A0F1-B56186AD8EBA}">
      <dgm:prSet phldrT="[文本]"/>
      <dgm:spPr/>
      <dgm:t>
        <a:bodyPr/>
        <a:lstStyle/>
        <a:p>
          <a:r>
            <a:rPr lang="zh-CN" altLang="en-US" smtClean="0"/>
            <a:t>乙烯</a:t>
          </a:r>
          <a:endParaRPr lang="zh-CN" altLang="en-US"/>
        </a:p>
      </dgm:t>
    </dgm:pt>
    <dgm:pt modelId="{48FE7A21-A43E-46AE-AD44-E31A88765E5A}" type="parTrans" cxnId="{D9DEF4E0-09BC-4393-B506-0054A6F569D1}">
      <dgm:prSet/>
      <dgm:spPr/>
      <dgm:t>
        <a:bodyPr/>
        <a:lstStyle/>
        <a:p>
          <a:endParaRPr lang="zh-CN" altLang="en-US"/>
        </a:p>
      </dgm:t>
    </dgm:pt>
    <dgm:pt modelId="{F3522CE8-1D67-4127-9ED2-6A3C14D5EAE0}" type="sibTrans" cxnId="{D9DEF4E0-09BC-4393-B506-0054A6F569D1}">
      <dgm:prSet/>
      <dgm:spPr/>
      <dgm:t>
        <a:bodyPr/>
        <a:lstStyle/>
        <a:p>
          <a:endParaRPr lang="zh-CN" altLang="en-US"/>
        </a:p>
      </dgm:t>
    </dgm:pt>
    <dgm:pt modelId="{61FE7FA7-0C84-429D-8A34-83577CC67F4C}">
      <dgm:prSet phldrT="[文本]"/>
      <dgm:spPr/>
      <dgm:t>
        <a:bodyPr/>
        <a:lstStyle/>
        <a:p>
          <a:r>
            <a:rPr lang="zh-CN" altLang="en-US" smtClean="0"/>
            <a:t>油脂</a:t>
          </a:r>
          <a:endParaRPr lang="zh-CN" altLang="en-US"/>
        </a:p>
      </dgm:t>
    </dgm:pt>
    <dgm:pt modelId="{BD150812-5402-4868-B9B3-EE5EF0AB1D6D}" type="parTrans" cxnId="{2F9028CC-2519-4F5B-A884-B49251DC474F}">
      <dgm:prSet/>
      <dgm:spPr/>
      <dgm:t>
        <a:bodyPr/>
        <a:lstStyle/>
        <a:p>
          <a:endParaRPr lang="zh-CN" altLang="en-US"/>
        </a:p>
      </dgm:t>
    </dgm:pt>
    <dgm:pt modelId="{9FFB5ECD-383A-4925-9CB6-3F5FAF102C20}" type="sibTrans" cxnId="{2F9028CC-2519-4F5B-A884-B49251DC474F}">
      <dgm:prSet/>
      <dgm:spPr/>
      <dgm:t>
        <a:bodyPr/>
        <a:lstStyle/>
        <a:p>
          <a:endParaRPr lang="zh-CN" altLang="en-US"/>
        </a:p>
      </dgm:t>
    </dgm:pt>
    <dgm:pt modelId="{B48A2975-7E9C-4CA9-B9C3-1CC6B7E283D4}">
      <dgm:prSet phldrT="[文本]"/>
      <dgm:spPr/>
      <dgm:t>
        <a:bodyPr/>
        <a:lstStyle/>
        <a:p>
          <a:r>
            <a:rPr lang="zh-CN" altLang="en-US" smtClean="0"/>
            <a:t>葡萄糖</a:t>
          </a:r>
          <a:endParaRPr lang="zh-CN" altLang="en-US"/>
        </a:p>
      </dgm:t>
    </dgm:pt>
    <dgm:pt modelId="{D715CDF8-277C-44A4-ADC1-0D6988A61698}" type="parTrans" cxnId="{75C22BAD-C03C-4EBE-84AF-0B893F18AE67}">
      <dgm:prSet/>
      <dgm:spPr/>
      <dgm:t>
        <a:bodyPr/>
        <a:lstStyle/>
        <a:p>
          <a:endParaRPr lang="zh-CN" altLang="en-US"/>
        </a:p>
      </dgm:t>
    </dgm:pt>
    <dgm:pt modelId="{214B84F0-88CD-46E9-A844-6C17C35BB104}" type="sibTrans" cxnId="{75C22BAD-C03C-4EBE-84AF-0B893F18AE67}">
      <dgm:prSet/>
      <dgm:spPr/>
      <dgm:t>
        <a:bodyPr/>
        <a:lstStyle/>
        <a:p>
          <a:endParaRPr lang="zh-CN" altLang="en-US"/>
        </a:p>
      </dgm:t>
    </dgm:pt>
    <dgm:pt modelId="{46471196-3B2C-4CF0-AF3B-9060D778D4F4}">
      <dgm:prSet phldrT="[文本]"/>
      <dgm:spPr/>
      <dgm:t>
        <a:bodyPr/>
        <a:lstStyle/>
        <a:p>
          <a:r>
            <a:rPr lang="zh-CN" altLang="en-US" smtClean="0"/>
            <a:t>聚乙烯</a:t>
          </a:r>
          <a:endParaRPr lang="zh-CN" altLang="en-US"/>
        </a:p>
      </dgm:t>
    </dgm:pt>
    <dgm:pt modelId="{20F53651-8D36-4572-8E68-5FB0CBD760FE}" type="parTrans" cxnId="{8A65769C-E7CC-4E82-B6F6-B4B2E58ED924}">
      <dgm:prSet/>
      <dgm:spPr/>
      <dgm:t>
        <a:bodyPr/>
        <a:lstStyle/>
        <a:p>
          <a:endParaRPr lang="zh-CN" altLang="en-US"/>
        </a:p>
      </dgm:t>
    </dgm:pt>
    <dgm:pt modelId="{9CA37F4E-0E71-4D29-ACD8-7F307B6A644B}" type="sibTrans" cxnId="{8A65769C-E7CC-4E82-B6F6-B4B2E58ED924}">
      <dgm:prSet/>
      <dgm:spPr/>
      <dgm:t>
        <a:bodyPr/>
        <a:lstStyle/>
        <a:p>
          <a:endParaRPr lang="zh-CN" altLang="en-US"/>
        </a:p>
      </dgm:t>
    </dgm:pt>
    <dgm:pt modelId="{9D69CD04-FC37-40B0-8692-9AE092967A0A}">
      <dgm:prSet phldrT="[文本]"/>
      <dgm:spPr/>
      <dgm:t>
        <a:bodyPr/>
        <a:lstStyle/>
        <a:p>
          <a:r>
            <a:rPr lang="zh-CN" altLang="en-US" smtClean="0"/>
            <a:t>蛋白质</a:t>
          </a:r>
          <a:endParaRPr lang="zh-CN" altLang="en-US"/>
        </a:p>
      </dgm:t>
    </dgm:pt>
    <dgm:pt modelId="{589BDF13-6DA5-4E3D-931A-1A3BC7045D83}" type="parTrans" cxnId="{69D4139F-4AA8-4B0C-8B74-9039DE0F1E50}">
      <dgm:prSet/>
      <dgm:spPr/>
      <dgm:t>
        <a:bodyPr/>
        <a:lstStyle/>
        <a:p>
          <a:endParaRPr lang="zh-CN" altLang="en-US"/>
        </a:p>
      </dgm:t>
    </dgm:pt>
    <dgm:pt modelId="{4D1EE06A-9B44-4B0C-ACE7-C355B2E95BF7}" type="sibTrans" cxnId="{69D4139F-4AA8-4B0C-8B74-9039DE0F1E50}">
      <dgm:prSet/>
      <dgm:spPr/>
      <dgm:t>
        <a:bodyPr/>
        <a:lstStyle/>
        <a:p>
          <a:endParaRPr lang="zh-CN" altLang="en-US"/>
        </a:p>
      </dgm:t>
    </dgm:pt>
    <dgm:pt modelId="{F199624F-913B-4575-A55A-E67F2AA25869}">
      <dgm:prSet phldrT="[文本]"/>
      <dgm:spPr/>
      <dgm:t>
        <a:bodyPr/>
        <a:lstStyle/>
        <a:p>
          <a:r>
            <a:rPr lang="zh-CN" altLang="en-US" smtClean="0"/>
            <a:t>纤维素</a:t>
          </a:r>
          <a:endParaRPr lang="zh-CN" altLang="en-US"/>
        </a:p>
      </dgm:t>
    </dgm:pt>
    <dgm:pt modelId="{ADDFF575-0B1C-4BE6-99EE-057EE4F6CBB1}" type="parTrans" cxnId="{82DE0534-A551-4E9B-9AC6-EE5427102A7D}">
      <dgm:prSet/>
      <dgm:spPr/>
      <dgm:t>
        <a:bodyPr/>
        <a:lstStyle/>
        <a:p>
          <a:endParaRPr lang="zh-CN" altLang="en-US"/>
        </a:p>
      </dgm:t>
    </dgm:pt>
    <dgm:pt modelId="{3FD5DB16-3067-46DC-A004-B06E7E1FB89F}" type="sibTrans" cxnId="{82DE0534-A551-4E9B-9AC6-EE5427102A7D}">
      <dgm:prSet/>
      <dgm:spPr/>
      <dgm:t>
        <a:bodyPr/>
        <a:lstStyle/>
        <a:p>
          <a:endParaRPr lang="zh-CN" altLang="en-US"/>
        </a:p>
      </dgm:t>
    </dgm:pt>
    <dgm:pt modelId="{C8917CC5-625D-4643-BA68-39D15DB13797}">
      <dgm:prSet phldrT="[文本]"/>
      <dgm:spPr/>
      <dgm:t>
        <a:bodyPr/>
        <a:lstStyle/>
        <a:p>
          <a:r>
            <a:rPr lang="zh-CN" altLang="en-US" smtClean="0"/>
            <a:t>淀粉</a:t>
          </a:r>
          <a:endParaRPr lang="zh-CN" altLang="en-US"/>
        </a:p>
      </dgm:t>
    </dgm:pt>
    <dgm:pt modelId="{AD64DB1C-F62D-412F-BE72-1AD19B342F15}" type="parTrans" cxnId="{18F575E4-D9A7-4F58-BB86-3E82D90DCB08}">
      <dgm:prSet/>
      <dgm:spPr/>
      <dgm:t>
        <a:bodyPr/>
        <a:lstStyle/>
        <a:p>
          <a:endParaRPr lang="zh-CN" altLang="en-US"/>
        </a:p>
      </dgm:t>
    </dgm:pt>
    <dgm:pt modelId="{3CFED716-4D1D-4BF0-B45B-2AC4F9E5A593}" type="sibTrans" cxnId="{18F575E4-D9A7-4F58-BB86-3E82D90DCB08}">
      <dgm:prSet/>
      <dgm:spPr/>
      <dgm:t>
        <a:bodyPr/>
        <a:lstStyle/>
        <a:p>
          <a:endParaRPr lang="zh-CN" altLang="en-US"/>
        </a:p>
      </dgm:t>
    </dgm:pt>
    <dgm:pt modelId="{8E55B18D-6589-4F9D-81FE-EBF9ED1E83AB}" type="pres">
      <dgm:prSet presAssocID="{B1AE4B8E-BAE2-4713-B424-DC10102F72DD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C9EE678B-12BB-4737-AFB1-EBC71D1A3EE5}" type="pres">
      <dgm:prSet presAssocID="{B1AE4B8E-BAE2-4713-B424-DC10102F72DD}" presName="dummyMaxCanvas" presStyleCnt="0"/>
      <dgm:spPr/>
    </dgm:pt>
    <dgm:pt modelId="{2787DA8F-05FD-4351-8697-9E8139D7988B}" type="pres">
      <dgm:prSet presAssocID="{B1AE4B8E-BAE2-4713-B424-DC10102F72DD}" presName="parentComposite" presStyleCnt="0"/>
      <dgm:spPr/>
    </dgm:pt>
    <dgm:pt modelId="{00DA6519-F21A-4D0E-8C8E-209A8EB7F22B}" type="pres">
      <dgm:prSet presAssocID="{B1AE4B8E-BAE2-4713-B424-DC10102F72DD}" presName="parent1" presStyleLbl="alignAccFollowNode1" presStyleIdx="0" presStyleCnt="4">
        <dgm:presLayoutVars>
          <dgm:chMax val="4"/>
        </dgm:presLayoutVars>
      </dgm:prSet>
      <dgm:spPr/>
      <dgm:t>
        <a:bodyPr/>
        <a:lstStyle/>
        <a:p>
          <a:endParaRPr lang="zh-CN" altLang="en-US"/>
        </a:p>
      </dgm:t>
    </dgm:pt>
    <dgm:pt modelId="{6328CC85-93FA-44B6-A40B-1BFBA2827139}" type="pres">
      <dgm:prSet presAssocID="{B1AE4B8E-BAE2-4713-B424-DC10102F72DD}" presName="parent2" presStyleLbl="alignAccFollowNode1" presStyleIdx="1" presStyleCnt="4">
        <dgm:presLayoutVars>
          <dgm:chMax val="4"/>
        </dgm:presLayoutVars>
      </dgm:prSet>
      <dgm:spPr/>
      <dgm:t>
        <a:bodyPr/>
        <a:lstStyle/>
        <a:p>
          <a:endParaRPr lang="zh-CN" altLang="en-US"/>
        </a:p>
      </dgm:t>
    </dgm:pt>
    <dgm:pt modelId="{B9D20ABC-5C9F-4211-8D48-E3C143CC5F98}" type="pres">
      <dgm:prSet presAssocID="{B1AE4B8E-BAE2-4713-B424-DC10102F72DD}" presName="childrenComposite" presStyleCnt="0"/>
      <dgm:spPr/>
    </dgm:pt>
    <dgm:pt modelId="{02BD6DD1-A124-469F-A722-C0E5C248D521}" type="pres">
      <dgm:prSet presAssocID="{B1AE4B8E-BAE2-4713-B424-DC10102F72DD}" presName="dummyMaxCanvas_ChildArea" presStyleCnt="0"/>
      <dgm:spPr/>
    </dgm:pt>
    <dgm:pt modelId="{D706F5D6-32D2-4A98-8D3E-5AD8391115C2}" type="pres">
      <dgm:prSet presAssocID="{B1AE4B8E-BAE2-4713-B424-DC10102F72DD}" presName="fulcrum" presStyleLbl="alignAccFollowNode1" presStyleIdx="2" presStyleCnt="4"/>
      <dgm:spPr/>
    </dgm:pt>
    <dgm:pt modelId="{2193B355-FD21-4FBA-BBD2-A0966CA478ED}" type="pres">
      <dgm:prSet presAssocID="{B1AE4B8E-BAE2-4713-B424-DC10102F72DD}" presName="balance_23" presStyleLbl="alignAccFollowNode1" presStyleIdx="3" presStyleCnt="4">
        <dgm:presLayoutVars>
          <dgm:bulletEnabled val="1"/>
        </dgm:presLayoutVars>
      </dgm:prSet>
      <dgm:spPr/>
    </dgm:pt>
    <dgm:pt modelId="{832D3D44-6FD7-465F-862E-8BD9987AC6E8}" type="pres">
      <dgm:prSet presAssocID="{B1AE4B8E-BAE2-4713-B424-DC10102F72DD}" presName="right_23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22C6A4B-8CF7-4C1D-8407-9C339F77C377}" type="pres">
      <dgm:prSet presAssocID="{B1AE4B8E-BAE2-4713-B424-DC10102F72DD}" presName="right_23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44D8C51-0D0B-4130-B645-9DABE634A683}" type="pres">
      <dgm:prSet presAssocID="{B1AE4B8E-BAE2-4713-B424-DC10102F72DD}" presName="right_23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7E61E6D-9B85-475D-923C-20AAE0091A85}" type="pres">
      <dgm:prSet presAssocID="{B1AE4B8E-BAE2-4713-B424-DC10102F72DD}" presName="left_23_1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1E6DC99-7EA3-43BF-AA24-22B1EDBAEB14}" type="pres">
      <dgm:prSet presAssocID="{B1AE4B8E-BAE2-4713-B424-DC10102F72DD}" presName="left_23_2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E27183F2-807E-4498-89CF-8CA5801E859F}" type="presOf" srcId="{46471196-3B2C-4CF0-AF3B-9060D778D4F4}" destId="{6328CC85-93FA-44B6-A40B-1BFBA2827139}" srcOrd="0" destOrd="0" presId="urn:microsoft.com/office/officeart/2005/8/layout/balance1"/>
    <dgm:cxn modelId="{1350677C-502D-41A3-9109-064E88BF5105}" type="presOf" srcId="{F199624F-913B-4575-A55A-E67F2AA25869}" destId="{622C6A4B-8CF7-4C1D-8407-9C339F77C377}" srcOrd="0" destOrd="0" presId="urn:microsoft.com/office/officeart/2005/8/layout/balance1"/>
    <dgm:cxn modelId="{69D4139F-4AA8-4B0C-8B74-9039DE0F1E50}" srcId="{46471196-3B2C-4CF0-AF3B-9060D778D4F4}" destId="{9D69CD04-FC37-40B0-8692-9AE092967A0A}" srcOrd="0" destOrd="0" parTransId="{589BDF13-6DA5-4E3D-931A-1A3BC7045D83}" sibTransId="{4D1EE06A-9B44-4B0C-ACE7-C355B2E95BF7}"/>
    <dgm:cxn modelId="{83A2FBD8-0EA3-45ED-A724-87C81E4C6BB9}" type="presOf" srcId="{61FE7FA7-0C84-429D-8A34-83577CC67F4C}" destId="{97E61E6D-9B85-475D-923C-20AAE0091A85}" srcOrd="0" destOrd="0" presId="urn:microsoft.com/office/officeart/2005/8/layout/balance1"/>
    <dgm:cxn modelId="{D9DEF4E0-09BC-4393-B506-0054A6F569D1}" srcId="{B1AE4B8E-BAE2-4713-B424-DC10102F72DD}" destId="{3F2A428A-41D8-407A-A0F1-B56186AD8EBA}" srcOrd="0" destOrd="0" parTransId="{48FE7A21-A43E-46AE-AD44-E31A88765E5A}" sibTransId="{F3522CE8-1D67-4127-9ED2-6A3C14D5EAE0}"/>
    <dgm:cxn modelId="{18F575E4-D9A7-4F58-BB86-3E82D90DCB08}" srcId="{46471196-3B2C-4CF0-AF3B-9060D778D4F4}" destId="{C8917CC5-625D-4643-BA68-39D15DB13797}" srcOrd="2" destOrd="0" parTransId="{AD64DB1C-F62D-412F-BE72-1AD19B342F15}" sibTransId="{3CFED716-4D1D-4BF0-B45B-2AC4F9E5A593}"/>
    <dgm:cxn modelId="{75C22BAD-C03C-4EBE-84AF-0B893F18AE67}" srcId="{3F2A428A-41D8-407A-A0F1-B56186AD8EBA}" destId="{B48A2975-7E9C-4CA9-B9C3-1CC6B7E283D4}" srcOrd="1" destOrd="0" parTransId="{D715CDF8-277C-44A4-ADC1-0D6988A61698}" sibTransId="{214B84F0-88CD-46E9-A844-6C17C35BB104}"/>
    <dgm:cxn modelId="{31B8EE3C-54A1-4390-80C7-B7CCA4689498}" type="presOf" srcId="{9D69CD04-FC37-40B0-8692-9AE092967A0A}" destId="{832D3D44-6FD7-465F-862E-8BD9987AC6E8}" srcOrd="0" destOrd="0" presId="urn:microsoft.com/office/officeart/2005/8/layout/balance1"/>
    <dgm:cxn modelId="{B5049B27-D391-49B9-8E35-C5D13D12659E}" type="presOf" srcId="{B1AE4B8E-BAE2-4713-B424-DC10102F72DD}" destId="{8E55B18D-6589-4F9D-81FE-EBF9ED1E83AB}" srcOrd="0" destOrd="0" presId="urn:microsoft.com/office/officeart/2005/8/layout/balance1"/>
    <dgm:cxn modelId="{82DE0534-A551-4E9B-9AC6-EE5427102A7D}" srcId="{46471196-3B2C-4CF0-AF3B-9060D778D4F4}" destId="{F199624F-913B-4575-A55A-E67F2AA25869}" srcOrd="1" destOrd="0" parTransId="{ADDFF575-0B1C-4BE6-99EE-057EE4F6CBB1}" sibTransId="{3FD5DB16-3067-46DC-A004-B06E7E1FB89F}"/>
    <dgm:cxn modelId="{2F9028CC-2519-4F5B-A884-B49251DC474F}" srcId="{3F2A428A-41D8-407A-A0F1-B56186AD8EBA}" destId="{61FE7FA7-0C84-429D-8A34-83577CC67F4C}" srcOrd="0" destOrd="0" parTransId="{BD150812-5402-4868-B9B3-EE5EF0AB1D6D}" sibTransId="{9FFB5ECD-383A-4925-9CB6-3F5FAF102C20}"/>
    <dgm:cxn modelId="{1F007A05-BF71-4861-A454-64D6901DA9FA}" type="presOf" srcId="{B48A2975-7E9C-4CA9-B9C3-1CC6B7E283D4}" destId="{31E6DC99-7EA3-43BF-AA24-22B1EDBAEB14}" srcOrd="0" destOrd="0" presId="urn:microsoft.com/office/officeart/2005/8/layout/balance1"/>
    <dgm:cxn modelId="{94FACC1A-0DE9-429D-94F3-8FF5BDF1A841}" type="presOf" srcId="{C8917CC5-625D-4643-BA68-39D15DB13797}" destId="{644D8C51-0D0B-4130-B645-9DABE634A683}" srcOrd="0" destOrd="0" presId="urn:microsoft.com/office/officeart/2005/8/layout/balance1"/>
    <dgm:cxn modelId="{8A65769C-E7CC-4E82-B6F6-B4B2E58ED924}" srcId="{B1AE4B8E-BAE2-4713-B424-DC10102F72DD}" destId="{46471196-3B2C-4CF0-AF3B-9060D778D4F4}" srcOrd="1" destOrd="0" parTransId="{20F53651-8D36-4572-8E68-5FB0CBD760FE}" sibTransId="{9CA37F4E-0E71-4D29-ACD8-7F307B6A644B}"/>
    <dgm:cxn modelId="{2D215BE9-70A3-4AE7-A4F9-B2153FF8AFFF}" type="presOf" srcId="{3F2A428A-41D8-407A-A0F1-B56186AD8EBA}" destId="{00DA6519-F21A-4D0E-8C8E-209A8EB7F22B}" srcOrd="0" destOrd="0" presId="urn:microsoft.com/office/officeart/2005/8/layout/balance1"/>
    <dgm:cxn modelId="{6B3EDD28-EECC-4DAD-9798-FE3A8B9F30C5}" type="presParOf" srcId="{8E55B18D-6589-4F9D-81FE-EBF9ED1E83AB}" destId="{C9EE678B-12BB-4737-AFB1-EBC71D1A3EE5}" srcOrd="0" destOrd="0" presId="urn:microsoft.com/office/officeart/2005/8/layout/balance1"/>
    <dgm:cxn modelId="{FB7ADAE5-64AE-4D56-96DC-F0E7345BD9CE}" type="presParOf" srcId="{8E55B18D-6589-4F9D-81FE-EBF9ED1E83AB}" destId="{2787DA8F-05FD-4351-8697-9E8139D7988B}" srcOrd="1" destOrd="0" presId="urn:microsoft.com/office/officeart/2005/8/layout/balance1"/>
    <dgm:cxn modelId="{18E54C00-AA7C-4D08-8E88-6419ACEEBBC9}" type="presParOf" srcId="{2787DA8F-05FD-4351-8697-9E8139D7988B}" destId="{00DA6519-F21A-4D0E-8C8E-209A8EB7F22B}" srcOrd="0" destOrd="0" presId="urn:microsoft.com/office/officeart/2005/8/layout/balance1"/>
    <dgm:cxn modelId="{76B5EFB6-E59F-44C0-A764-5A28012E8C8F}" type="presParOf" srcId="{2787DA8F-05FD-4351-8697-9E8139D7988B}" destId="{6328CC85-93FA-44B6-A40B-1BFBA2827139}" srcOrd="1" destOrd="0" presId="urn:microsoft.com/office/officeart/2005/8/layout/balance1"/>
    <dgm:cxn modelId="{E7BAB74C-7CA0-4D79-B1C8-35243F8E5A81}" type="presParOf" srcId="{8E55B18D-6589-4F9D-81FE-EBF9ED1E83AB}" destId="{B9D20ABC-5C9F-4211-8D48-E3C143CC5F98}" srcOrd="2" destOrd="0" presId="urn:microsoft.com/office/officeart/2005/8/layout/balance1"/>
    <dgm:cxn modelId="{CFAAE22C-6D13-4A41-BFF1-67AF84A4177A}" type="presParOf" srcId="{B9D20ABC-5C9F-4211-8D48-E3C143CC5F98}" destId="{02BD6DD1-A124-469F-A722-C0E5C248D521}" srcOrd="0" destOrd="0" presId="urn:microsoft.com/office/officeart/2005/8/layout/balance1"/>
    <dgm:cxn modelId="{6052D64E-439B-4269-AF21-E7483A53C3F2}" type="presParOf" srcId="{B9D20ABC-5C9F-4211-8D48-E3C143CC5F98}" destId="{D706F5D6-32D2-4A98-8D3E-5AD8391115C2}" srcOrd="1" destOrd="0" presId="urn:microsoft.com/office/officeart/2005/8/layout/balance1"/>
    <dgm:cxn modelId="{E7E5F223-6B9B-4201-A02B-10D17C7B9018}" type="presParOf" srcId="{B9D20ABC-5C9F-4211-8D48-E3C143CC5F98}" destId="{2193B355-FD21-4FBA-BBD2-A0966CA478ED}" srcOrd="2" destOrd="0" presId="urn:microsoft.com/office/officeart/2005/8/layout/balance1"/>
    <dgm:cxn modelId="{8DA94032-0509-4AB5-B78A-00E1489743DB}" type="presParOf" srcId="{B9D20ABC-5C9F-4211-8D48-E3C143CC5F98}" destId="{832D3D44-6FD7-465F-862E-8BD9987AC6E8}" srcOrd="3" destOrd="0" presId="urn:microsoft.com/office/officeart/2005/8/layout/balance1"/>
    <dgm:cxn modelId="{94D5C525-BF02-4D38-97E1-6E8CD40AB5F6}" type="presParOf" srcId="{B9D20ABC-5C9F-4211-8D48-E3C143CC5F98}" destId="{622C6A4B-8CF7-4C1D-8407-9C339F77C377}" srcOrd="4" destOrd="0" presId="urn:microsoft.com/office/officeart/2005/8/layout/balance1"/>
    <dgm:cxn modelId="{0547454C-D5B5-4327-98DB-E22C0A91FF38}" type="presParOf" srcId="{B9D20ABC-5C9F-4211-8D48-E3C143CC5F98}" destId="{644D8C51-0D0B-4130-B645-9DABE634A683}" srcOrd="5" destOrd="0" presId="urn:microsoft.com/office/officeart/2005/8/layout/balance1"/>
    <dgm:cxn modelId="{DC17C77E-17AB-4787-BB3B-4F34D0B48AEE}" type="presParOf" srcId="{B9D20ABC-5C9F-4211-8D48-E3C143CC5F98}" destId="{97E61E6D-9B85-475D-923C-20AAE0091A85}" srcOrd="6" destOrd="0" presId="urn:microsoft.com/office/officeart/2005/8/layout/balance1"/>
    <dgm:cxn modelId="{78021302-54D4-4901-830D-82CC37EAF541}" type="presParOf" srcId="{B9D20ABC-5C9F-4211-8D48-E3C143CC5F98}" destId="{31E6DC99-7EA3-43BF-AA24-22B1EDBAEB14}" srcOrd="7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DA6519-F21A-4D0E-8C8E-209A8EB7F22B}">
      <dsp:nvSpPr>
        <dsp:cNvPr id="0" name=""/>
        <dsp:cNvSpPr/>
      </dsp:nvSpPr>
      <dsp:spPr>
        <a:xfrm>
          <a:off x="3343211" y="0"/>
          <a:ext cx="1566481" cy="870267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300" kern="1200" smtClean="0"/>
            <a:t>乙烯</a:t>
          </a:r>
          <a:endParaRPr lang="zh-CN" altLang="en-US" sz="3300" kern="1200"/>
        </a:p>
      </dsp:txBody>
      <dsp:txXfrm>
        <a:off x="3368700" y="25489"/>
        <a:ext cx="1515503" cy="819289"/>
      </dsp:txXfrm>
    </dsp:sp>
    <dsp:sp modelId="{6328CC85-93FA-44B6-A40B-1BFBA2827139}">
      <dsp:nvSpPr>
        <dsp:cNvPr id="0" name=""/>
        <dsp:cNvSpPr/>
      </dsp:nvSpPr>
      <dsp:spPr>
        <a:xfrm>
          <a:off x="5605907" y="0"/>
          <a:ext cx="1566481" cy="870267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300" kern="1200" smtClean="0"/>
            <a:t>聚乙烯</a:t>
          </a:r>
          <a:endParaRPr lang="zh-CN" altLang="en-US" sz="3300" kern="1200"/>
        </a:p>
      </dsp:txBody>
      <dsp:txXfrm>
        <a:off x="5631396" y="25489"/>
        <a:ext cx="1515503" cy="819289"/>
      </dsp:txXfrm>
    </dsp:sp>
    <dsp:sp modelId="{D706F5D6-32D2-4A98-8D3E-5AD8391115C2}">
      <dsp:nvSpPr>
        <dsp:cNvPr id="0" name=""/>
        <dsp:cNvSpPr/>
      </dsp:nvSpPr>
      <dsp:spPr>
        <a:xfrm>
          <a:off x="4931449" y="3698637"/>
          <a:ext cx="652700" cy="652700"/>
        </a:xfrm>
        <a:prstGeom prst="triangl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93B355-FD21-4FBA-BBD2-A0966CA478ED}">
      <dsp:nvSpPr>
        <dsp:cNvPr id="0" name=""/>
        <dsp:cNvSpPr/>
      </dsp:nvSpPr>
      <dsp:spPr>
        <a:xfrm rot="240000">
          <a:off x="3299099" y="3418947"/>
          <a:ext cx="3917400" cy="27393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2D3D44-6FD7-465F-862E-8BD9987AC6E8}">
      <dsp:nvSpPr>
        <dsp:cNvPr id="0" name=""/>
        <dsp:cNvSpPr/>
      </dsp:nvSpPr>
      <dsp:spPr>
        <a:xfrm rot="240000">
          <a:off x="5651158" y="2734052"/>
          <a:ext cx="1563005" cy="728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900" kern="1200" smtClean="0"/>
            <a:t>蛋白质</a:t>
          </a:r>
          <a:endParaRPr lang="zh-CN" altLang="en-US" sz="2900" kern="1200"/>
        </a:p>
      </dsp:txBody>
      <dsp:txXfrm>
        <a:off x="5686706" y="2769600"/>
        <a:ext cx="1491909" cy="657104"/>
      </dsp:txXfrm>
    </dsp:sp>
    <dsp:sp modelId="{622C6A4B-8CF7-4C1D-8407-9C339F77C377}">
      <dsp:nvSpPr>
        <dsp:cNvPr id="0" name=""/>
        <dsp:cNvSpPr/>
      </dsp:nvSpPr>
      <dsp:spPr>
        <a:xfrm rot="240000">
          <a:off x="5707725" y="1950811"/>
          <a:ext cx="1563005" cy="728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900" kern="1200" smtClean="0"/>
            <a:t>纤维素</a:t>
          </a:r>
          <a:endParaRPr lang="zh-CN" altLang="en-US" sz="2900" kern="1200"/>
        </a:p>
      </dsp:txBody>
      <dsp:txXfrm>
        <a:off x="5743273" y="1986359"/>
        <a:ext cx="1491909" cy="657104"/>
      </dsp:txXfrm>
    </dsp:sp>
    <dsp:sp modelId="{644D8C51-0D0B-4130-B645-9DABE634A683}">
      <dsp:nvSpPr>
        <dsp:cNvPr id="0" name=""/>
        <dsp:cNvSpPr/>
      </dsp:nvSpPr>
      <dsp:spPr>
        <a:xfrm rot="240000">
          <a:off x="5764293" y="1184975"/>
          <a:ext cx="1563005" cy="728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900" kern="1200" smtClean="0"/>
            <a:t>淀粉</a:t>
          </a:r>
          <a:endParaRPr lang="zh-CN" altLang="en-US" sz="2900" kern="1200"/>
        </a:p>
      </dsp:txBody>
      <dsp:txXfrm>
        <a:off x="5799841" y="1220523"/>
        <a:ext cx="1491909" cy="657104"/>
      </dsp:txXfrm>
    </dsp:sp>
    <dsp:sp modelId="{97E61E6D-9B85-475D-923C-20AAE0091A85}">
      <dsp:nvSpPr>
        <dsp:cNvPr id="0" name=""/>
        <dsp:cNvSpPr/>
      </dsp:nvSpPr>
      <dsp:spPr>
        <a:xfrm rot="240000">
          <a:off x="3410219" y="2577403"/>
          <a:ext cx="1563005" cy="728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900" kern="1200" smtClean="0"/>
            <a:t>油脂</a:t>
          </a:r>
          <a:endParaRPr lang="zh-CN" altLang="en-US" sz="2900" kern="1200"/>
        </a:p>
      </dsp:txBody>
      <dsp:txXfrm>
        <a:off x="3445767" y="2612951"/>
        <a:ext cx="1491909" cy="657104"/>
      </dsp:txXfrm>
    </dsp:sp>
    <dsp:sp modelId="{31E6DC99-7EA3-43BF-AA24-22B1EDBAEB14}">
      <dsp:nvSpPr>
        <dsp:cNvPr id="0" name=""/>
        <dsp:cNvSpPr/>
      </dsp:nvSpPr>
      <dsp:spPr>
        <a:xfrm rot="240000">
          <a:off x="3466786" y="1794163"/>
          <a:ext cx="1563005" cy="728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900" kern="1200" smtClean="0"/>
            <a:t>葡萄糖</a:t>
          </a:r>
          <a:endParaRPr lang="zh-CN" altLang="en-US" sz="2900" kern="1200"/>
        </a:p>
      </dsp:txBody>
      <dsp:txXfrm>
        <a:off x="3502334" y="1829711"/>
        <a:ext cx="1491909" cy="6571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14F7AD10-A1B3-4ABE-BEF0-70F4E1646EB7}" type="datetimeFigureOut">
              <a:rPr lang="zh-CN" altLang="en-US"/>
              <a:pPr>
                <a:defRPr/>
              </a:pPr>
              <a:t>2020/4/22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D91B6D36-FF47-4470-B0BF-07E78969640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95779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CN" altLang="en-US" smtClean="0"/>
              <a:t>什么是高分子化合物？小分子化合物通过什么方式可以得到高分子化合物？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BFECA46-9F8B-4F0E-B9D1-BA58DA56DFF6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04157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什么是高分子化合物？小分子化合物通过什么方式可以得到高分子化合物？</a:t>
            </a:r>
          </a:p>
        </p:txBody>
      </p:sp>
      <p:sp>
        <p:nvSpPr>
          <p:cNvPr id="6148" name="灯片编号占位符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F2CD5CA0-5F0D-444F-8D7E-166314C98FF1}" type="slidenum">
              <a:rPr lang="zh-CN" altLang="en-US" sz="1200"/>
              <a:pPr algn="r" eaLnBrk="1" hangingPunct="1"/>
              <a:t>2</a:t>
            </a:fld>
            <a:endParaRPr lang="en-US" altLang="zh-CN" sz="1200"/>
          </a:p>
        </p:txBody>
      </p:sp>
    </p:spTree>
    <p:extLst>
      <p:ext uri="{BB962C8B-B14F-4D97-AF65-F5344CB8AC3E}">
        <p14:creationId xmlns:p14="http://schemas.microsoft.com/office/powerpoint/2010/main" val="3105634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三大合成材料是什么？下面，请同学们观察三大合成材料中几个有代表性的反应，跟着老师一起做任务单。让一位同学读一下单体和链节的概念！！！</a:t>
            </a:r>
          </a:p>
        </p:txBody>
      </p:sp>
      <p:sp>
        <p:nvSpPr>
          <p:cNvPr id="133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64BC59A-45E8-460A-8181-C97A2265E525}" type="slidenum">
              <a:rPr lang="zh-CN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14359561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三大合成材料是什么？下面，请同学们观察三大合成材料中几个有代表性的反应，跟着老师一起做任务单。让一位同学读一下单体和链节的概念！！！</a:t>
            </a:r>
          </a:p>
        </p:txBody>
      </p:sp>
      <p:sp>
        <p:nvSpPr>
          <p:cNvPr id="16388" name="灯片编号占位符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A26DCA3E-B224-4F50-8954-89198325AA0E}" type="slidenum">
              <a:rPr lang="zh-CN" altLang="en-US" sz="1200"/>
              <a:pPr algn="r" eaLnBrk="1" hangingPunct="1"/>
              <a:t>10</a:t>
            </a:fld>
            <a:endParaRPr lang="en-US" altLang="zh-CN" sz="1200"/>
          </a:p>
        </p:txBody>
      </p:sp>
    </p:spTree>
    <p:extLst>
      <p:ext uri="{BB962C8B-B14F-4D97-AF65-F5344CB8AC3E}">
        <p14:creationId xmlns:p14="http://schemas.microsoft.com/office/powerpoint/2010/main" val="4413956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三大合成材料是什么？下面，请同学们观察三大合成材料中几个有代表性的反应，跟着老师一起做任务单。让一位同学读一下单体和链节的概念！！！</a:t>
            </a:r>
          </a:p>
        </p:txBody>
      </p:sp>
      <p:sp>
        <p:nvSpPr>
          <p:cNvPr id="18436" name="灯片编号占位符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973B9003-F8E5-4FDC-A294-D4CC25C9A860}" type="slidenum">
              <a:rPr lang="zh-CN" altLang="en-US" sz="1200"/>
              <a:pPr algn="r" eaLnBrk="1" hangingPunct="1"/>
              <a:t>11</a:t>
            </a:fld>
            <a:endParaRPr lang="en-US" altLang="zh-CN" sz="1200"/>
          </a:p>
        </p:txBody>
      </p:sp>
    </p:spTree>
    <p:extLst>
      <p:ext uri="{BB962C8B-B14F-4D97-AF65-F5344CB8AC3E}">
        <p14:creationId xmlns:p14="http://schemas.microsoft.com/office/powerpoint/2010/main" val="39833309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048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7BB113D-4224-4CF2-B13A-EB71FDFCA586}" type="slidenum">
              <a:rPr lang="zh-CN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3468205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7D0CFD-7DD9-42A2-8F4F-0118830C08FE}" type="datetimeFigureOut">
              <a:rPr lang="zh-CN" altLang="en-US"/>
              <a:pPr>
                <a:defRPr/>
              </a:pPr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E579C-A2E5-4104-AF10-A6F5829C21E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084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2FC0F-158A-4E56-9C63-3130A38343F2}" type="datetimeFigureOut">
              <a:rPr lang="zh-CN" altLang="en-US"/>
              <a:pPr>
                <a:defRPr/>
              </a:pPr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1D07A-FCDB-4EFB-8623-8C4DD6E0217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474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803BA-1AA4-4A65-AE69-A87DB0FC2FF4}" type="datetimeFigureOut">
              <a:rPr lang="zh-CN" altLang="en-US"/>
              <a:pPr>
                <a:defRPr/>
              </a:pPr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A61E4A-E0EA-4654-BC48-2D482BB5F46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6356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233CD-15F0-45A9-A7FA-3B02124849BE}" type="datetimeFigureOut">
              <a:rPr lang="zh-CN" altLang="en-US"/>
              <a:pPr>
                <a:defRPr/>
              </a:pPr>
              <a:t>2020/4/22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B9E635-658F-48EE-B258-95B1E553A78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432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FDDA09-163A-4AEC-9637-41A6AB7CA8AC}" type="datetimeFigureOut">
              <a:rPr lang="zh-CN" altLang="en-US"/>
              <a:pPr>
                <a:defRPr/>
              </a:pPr>
              <a:t>2020/4/22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1A7AE6-D65D-459F-98C7-F4F90CD4D01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2597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BACF4-515E-45F5-96FF-7A8F900D53E5}" type="datetimeFigureOut">
              <a:rPr lang="zh-CN" altLang="en-US"/>
              <a:pPr>
                <a:defRPr/>
              </a:pPr>
              <a:t>2020/4/22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3A702-D065-465A-8574-171E2E19A9B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0408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47D8D-7F16-4E04-91BB-FAE8785A7654}" type="datetimeFigureOut">
              <a:rPr lang="zh-CN" altLang="en-US"/>
              <a:pPr>
                <a:defRPr/>
              </a:pPr>
              <a:t>2020/4/22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4E6971-BBA5-4993-8AEC-FE12F7523E8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0142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76B04-479F-4078-AFF3-D26EE4C4695E}" type="datetimeFigureOut">
              <a:rPr lang="zh-CN" altLang="en-US"/>
              <a:pPr>
                <a:defRPr/>
              </a:pPr>
              <a:t>2020/4/22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71CC0C-A448-4428-B8E1-0E3F10C0C89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7761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58A9D-6F0C-40EB-8BA2-D4FF59A6E885}" type="datetimeFigureOut">
              <a:rPr lang="zh-CN" altLang="en-US"/>
              <a:pPr>
                <a:defRPr/>
              </a:pPr>
              <a:t>2020/4/22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3D69FF-1C74-4B67-84EE-D29BF6B9645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44716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C8CDE-598A-4A50-8E9C-B0A1B634DF6A}" type="datetimeFigureOut">
              <a:rPr lang="zh-CN" altLang="en-US"/>
              <a:pPr>
                <a:defRPr/>
              </a:pPr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D77C1-5A66-4941-ADEA-5BF13FC9993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39072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36B378-455D-432E-ADF6-4140AF0ACAC5}" type="datetimeFigureOut">
              <a:rPr lang="zh-CN" altLang="en-US"/>
              <a:pPr>
                <a:defRPr/>
              </a:pPr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C6BFF-78B3-4CCB-87FA-41CEC0C1553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6247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8881E84-D2FD-42B8-BCCB-6E7A6678F2E5}" type="datetimeFigureOut">
              <a:rPr lang="zh-CN" altLang="en-US"/>
              <a:pPr>
                <a:defRPr/>
              </a:pPr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027FF55-2AE3-425B-A842-6F272DC0979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emf"/><Relationship Id="rId3" Type="http://schemas.openxmlformats.org/officeDocument/2006/relationships/image" Target="../media/image22.emf"/><Relationship Id="rId7" Type="http://schemas.openxmlformats.org/officeDocument/2006/relationships/image" Target="../media/image26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emf"/><Relationship Id="rId5" Type="http://schemas.openxmlformats.org/officeDocument/2006/relationships/image" Target="../media/image24.emf"/><Relationship Id="rId10" Type="http://schemas.openxmlformats.org/officeDocument/2006/relationships/image" Target="../media/image29.emf"/><Relationship Id="rId4" Type="http://schemas.openxmlformats.org/officeDocument/2006/relationships/image" Target="../media/image23.emf"/><Relationship Id="rId9" Type="http://schemas.openxmlformats.org/officeDocument/2006/relationships/image" Target="../media/image28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emf"/><Relationship Id="rId3" Type="http://schemas.openxmlformats.org/officeDocument/2006/relationships/image" Target="../media/image33.emf"/><Relationship Id="rId7" Type="http://schemas.openxmlformats.org/officeDocument/2006/relationships/image" Target="../media/image37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emf"/><Relationship Id="rId5" Type="http://schemas.openxmlformats.org/officeDocument/2006/relationships/image" Target="../media/image35.emf"/><Relationship Id="rId10" Type="http://schemas.openxmlformats.org/officeDocument/2006/relationships/image" Target="../media/image40.emf"/><Relationship Id="rId4" Type="http://schemas.openxmlformats.org/officeDocument/2006/relationships/image" Target="../media/image34.emf"/><Relationship Id="rId9" Type="http://schemas.openxmlformats.org/officeDocument/2006/relationships/image" Target="../media/image39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emf"/><Relationship Id="rId3" Type="http://schemas.openxmlformats.org/officeDocument/2006/relationships/image" Target="../media/image42.emf"/><Relationship Id="rId7" Type="http://schemas.openxmlformats.org/officeDocument/2006/relationships/image" Target="../media/image46.emf"/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emf"/><Relationship Id="rId5" Type="http://schemas.openxmlformats.org/officeDocument/2006/relationships/image" Target="../media/image44.emf"/><Relationship Id="rId4" Type="http://schemas.openxmlformats.org/officeDocument/2006/relationships/image" Target="../media/image43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emf"/><Relationship Id="rId3" Type="http://schemas.openxmlformats.org/officeDocument/2006/relationships/image" Target="../media/image49.emf"/><Relationship Id="rId7" Type="http://schemas.openxmlformats.org/officeDocument/2006/relationships/image" Target="../media/image53.emf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emf"/><Relationship Id="rId5" Type="http://schemas.openxmlformats.org/officeDocument/2006/relationships/image" Target="../media/image51.emf"/><Relationship Id="rId4" Type="http://schemas.openxmlformats.org/officeDocument/2006/relationships/image" Target="../media/image50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emf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emf"/><Relationship Id="rId5" Type="http://schemas.openxmlformats.org/officeDocument/2006/relationships/image" Target="../media/image58.emf"/><Relationship Id="rId4" Type="http://schemas.openxmlformats.org/officeDocument/2006/relationships/image" Target="../media/image57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emf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emf"/><Relationship Id="rId5" Type="http://schemas.openxmlformats.org/officeDocument/2006/relationships/image" Target="../media/image63.emf"/><Relationship Id="rId4" Type="http://schemas.openxmlformats.org/officeDocument/2006/relationships/image" Target="../media/image62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emf"/><Relationship Id="rId4" Type="http://schemas.openxmlformats.org/officeDocument/2006/relationships/image" Target="../media/image67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2587625" y="85725"/>
            <a:ext cx="8393113" cy="1325563"/>
          </a:xfrm>
        </p:spPr>
        <p:txBody>
          <a:bodyPr/>
          <a:lstStyle/>
          <a:p>
            <a:r>
              <a:rPr lang="zh-CN" altLang="en-US" smtClean="0"/>
              <a:t>以下两组物质有什么不同？</a:t>
            </a:r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464712" y="125895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076" name="图片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0338" y="1316038"/>
            <a:ext cx="1722437" cy="88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图片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6213" y="1677988"/>
            <a:ext cx="4395787" cy="96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11"/>
          <p:cNvSpPr/>
          <p:nvPr/>
        </p:nvSpPr>
        <p:spPr>
          <a:xfrm>
            <a:off x="3994441" y="4774437"/>
            <a:ext cx="88036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54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左</a:t>
            </a:r>
          </a:p>
        </p:txBody>
      </p:sp>
      <p:sp>
        <p:nvSpPr>
          <p:cNvPr id="13" name="矩形 12"/>
          <p:cNvSpPr/>
          <p:nvPr/>
        </p:nvSpPr>
        <p:spPr>
          <a:xfrm>
            <a:off x="6634084" y="4922948"/>
            <a:ext cx="88036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54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右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文本框 331780"/>
          <p:cNvSpPr txBox="1">
            <a:spLocks noChangeArrowheads="1"/>
          </p:cNvSpPr>
          <p:nvPr/>
        </p:nvSpPr>
        <p:spPr bwMode="auto">
          <a:xfrm>
            <a:off x="969963" y="663575"/>
            <a:ext cx="10144125" cy="584200"/>
          </a:xfrm>
          <a:prstGeom prst="rect">
            <a:avLst/>
          </a:prstGeom>
          <a:solidFill>
            <a:srgbClr val="CCFFFF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>
                <a:latin typeface="Times New Roman" panose="02020603050405020304" pitchFamily="18" charset="0"/>
                <a:ea typeface="黑体" panose="02010609060101010101" pitchFamily="49" charset="-122"/>
              </a:rPr>
              <a:t>探究思考：高分子化合物与低分子化合物有什么区别？</a:t>
            </a:r>
            <a:endParaRPr lang="en-US" altLang="zh-CN" sz="32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0" y="2049463"/>
          <a:ext cx="12191999" cy="3108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32517"/>
                <a:gridCol w="3784209"/>
                <a:gridCol w="4975273"/>
              </a:tblGrid>
              <a:tr h="639949"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高分子化合物</a:t>
                      </a:r>
                      <a:endParaRPr lang="zh-CN" altLang="en-US" sz="36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低分子化合物</a:t>
                      </a:r>
                      <a:endParaRPr lang="zh-CN" altLang="en-US" sz="3600" dirty="0"/>
                    </a:p>
                  </a:txBody>
                  <a:tcPr marT="45711" marB="45711"/>
                </a:tc>
              </a:tr>
              <a:tr h="639949"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相对分子质量</a:t>
                      </a:r>
                      <a:endParaRPr lang="zh-CN" altLang="en-US" sz="36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 marT="45711" marB="45711"/>
                </a:tc>
              </a:tr>
              <a:tr h="1188477"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基本结构</a:t>
                      </a:r>
                      <a:endParaRPr lang="en-US" altLang="zh-CN" sz="3600" dirty="0" smtClean="0"/>
                    </a:p>
                    <a:p>
                      <a:endParaRPr lang="zh-CN" altLang="en-US" sz="36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 marT="45711" marB="45711"/>
                </a:tc>
              </a:tr>
              <a:tr h="639949"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物理、化学性质</a:t>
                      </a:r>
                      <a:endParaRPr lang="zh-CN" altLang="en-US" sz="36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 marT="45711" marB="45711"/>
                </a:tc>
              </a:tr>
            </a:tbl>
          </a:graphicData>
        </a:graphic>
      </p:graphicFrame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7301269" y="2647950"/>
            <a:ext cx="1444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latin typeface="Times New Roman" panose="02020603050405020304" pitchFamily="18" charset="0"/>
              </a:rPr>
              <a:t>&lt;10000</a:t>
            </a:r>
            <a:endParaRPr lang="zh-CN" altLang="en-US" sz="3200" dirty="0"/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3419475" y="2732088"/>
            <a:ext cx="26797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latin typeface="Times New Roman" panose="02020603050405020304" pitchFamily="18" charset="0"/>
              </a:rPr>
              <a:t>平均值</a:t>
            </a:r>
            <a:r>
              <a:rPr lang="en-US" altLang="zh-CN" sz="3200" b="1" dirty="0">
                <a:latin typeface="Times New Roman" panose="02020603050405020304" pitchFamily="18" charset="0"/>
              </a:rPr>
              <a:t>&gt;10000</a:t>
            </a:r>
            <a:endParaRPr lang="zh-CN" altLang="en-US" sz="3200" dirty="0"/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7301269" y="3488531"/>
            <a:ext cx="3067050" cy="58420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latin typeface="Times New Roman" panose="02020603050405020304" pitchFamily="18" charset="0"/>
              </a:rPr>
              <a:t>无重复结构单元</a:t>
            </a:r>
            <a:endParaRPr lang="zh-CN" altLang="en-US" sz="3200" dirty="0"/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3419475" y="3356999"/>
            <a:ext cx="3068637" cy="1077913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latin typeface="Times New Roman" panose="02020603050405020304" pitchFamily="18" charset="0"/>
              </a:rPr>
              <a:t>由若干个重复的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r>
              <a:rPr lang="zh-CN" altLang="en-US" sz="3200" b="1" dirty="0">
                <a:latin typeface="Times New Roman" panose="02020603050405020304" pitchFamily="18" charset="0"/>
              </a:rPr>
              <a:t>结构单元组成</a:t>
            </a:r>
            <a:endParaRPr lang="zh-CN" altLang="en-US" sz="3200" dirty="0"/>
          </a:p>
        </p:txBody>
      </p:sp>
      <p:sp>
        <p:nvSpPr>
          <p:cNvPr id="7" name="矩形 6"/>
          <p:cNvSpPr/>
          <p:nvPr/>
        </p:nvSpPr>
        <p:spPr>
          <a:xfrm>
            <a:off x="5410200" y="4473575"/>
            <a:ext cx="4240213" cy="6461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3600" b="1" dirty="0">
                <a:latin typeface="Times New Roman" panose="02020603050405020304" pitchFamily="18" charset="0"/>
              </a:rPr>
              <a:t>差异很大</a:t>
            </a:r>
            <a:endParaRPr lang="zh-CN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图片 331777" descr="5-02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800" y="2971800"/>
            <a:ext cx="3600450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图片 331778" descr="5-02-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533400"/>
            <a:ext cx="5518150" cy="257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图片 331779" descr="5-02-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3429000"/>
            <a:ext cx="4572000" cy="318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文本框 331780"/>
          <p:cNvSpPr txBox="1">
            <a:spLocks noChangeArrowheads="1"/>
          </p:cNvSpPr>
          <p:nvPr/>
        </p:nvSpPr>
        <p:spPr bwMode="auto">
          <a:xfrm>
            <a:off x="1422400" y="838200"/>
            <a:ext cx="3454400" cy="800100"/>
          </a:xfrm>
          <a:prstGeom prst="rect">
            <a:avLst/>
          </a:prstGeom>
          <a:solidFill>
            <a:srgbClr val="CCFFFF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400">
                <a:latin typeface="Times New Roman" panose="02020603050405020304" pitchFamily="18" charset="0"/>
                <a:ea typeface="黑体" panose="02010609060101010101" pitchFamily="49" charset="-122"/>
              </a:rPr>
              <a:t>塑料制品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 bldLvl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文本框 335873"/>
          <p:cNvSpPr txBox="1">
            <a:spLocks noChangeArrowheads="1"/>
          </p:cNvSpPr>
          <p:nvPr/>
        </p:nvSpPr>
        <p:spPr bwMode="auto">
          <a:xfrm>
            <a:off x="1422400" y="838200"/>
            <a:ext cx="3454400" cy="800100"/>
          </a:xfrm>
          <a:prstGeom prst="rect">
            <a:avLst/>
          </a:prstGeom>
          <a:solidFill>
            <a:srgbClr val="CCFFFF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400">
                <a:latin typeface="Times New Roman" panose="02020603050405020304" pitchFamily="18" charset="0"/>
                <a:ea typeface="黑体" panose="02010609060101010101" pitchFamily="49" charset="-122"/>
              </a:rPr>
              <a:t>合成纤维</a:t>
            </a:r>
          </a:p>
        </p:txBody>
      </p:sp>
      <p:pic>
        <p:nvPicPr>
          <p:cNvPr id="19459" name="图片 335874" descr="5-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0" y="1828800"/>
            <a:ext cx="3516313" cy="426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图片 335875" descr="5-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000" y="381000"/>
            <a:ext cx="5049838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bldLvl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0" name="文本框 335873"/>
          <p:cNvSpPr txBox="1">
            <a:spLocks noChangeArrowheads="1"/>
          </p:cNvSpPr>
          <p:nvPr/>
        </p:nvSpPr>
        <p:spPr bwMode="auto">
          <a:xfrm>
            <a:off x="6604000" y="917575"/>
            <a:ext cx="3454400" cy="800100"/>
          </a:xfrm>
          <a:prstGeom prst="rect">
            <a:avLst/>
          </a:prstGeom>
          <a:solidFill>
            <a:srgbClr val="CCFFFF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400">
                <a:latin typeface="Times New Roman" panose="02020603050405020304" pitchFamily="18" charset="0"/>
                <a:ea typeface="黑体" panose="02010609060101010101" pitchFamily="49" charset="-122"/>
              </a:rPr>
              <a:t>合成橡胶</a:t>
            </a:r>
            <a:endParaRPr lang="en-US" altLang="zh-CN" sz="4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15" t="3596" r="520" b="-10130"/>
          <a:stretch>
            <a:fillRect/>
          </a:stretch>
        </p:blipFill>
        <p:spPr bwMode="auto">
          <a:xfrm>
            <a:off x="150813" y="1317625"/>
            <a:ext cx="5267325" cy="571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313" y="2284413"/>
            <a:ext cx="5057775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 bldLvl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990858" y="630410"/>
            <a:ext cx="6287328" cy="1159099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《</a:t>
            </a:r>
            <a:r>
              <a:rPr lang="zh-CN" altLang="en-US" dirty="0" smtClean="0"/>
              <a:t>有机化学基础</a:t>
            </a:r>
            <a:r>
              <a:rPr lang="en-US" altLang="zh-CN" dirty="0" smtClean="0"/>
              <a:t>》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760116" y="2149996"/>
            <a:ext cx="6916072" cy="167105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dirty="0" smtClean="0"/>
              <a:t>5</a:t>
            </a:r>
            <a:r>
              <a:rPr lang="zh-CN" altLang="en-US" sz="3200" dirty="0" smtClean="0"/>
              <a:t>进入合成有机高分子化合物的时代</a:t>
            </a:r>
            <a:r>
              <a:rPr lang="en-US" altLang="zh-CN" sz="3200" dirty="0" smtClean="0"/>
              <a:t>5.1</a:t>
            </a:r>
            <a:r>
              <a:rPr lang="zh-CN" altLang="en-US" sz="3200" dirty="0" smtClean="0"/>
              <a:t>合成高分子化合物的基本方法</a:t>
            </a:r>
            <a:endParaRPr lang="zh-CN" altLang="en-US" sz="3200" dirty="0"/>
          </a:p>
        </p:txBody>
      </p:sp>
      <p:sp>
        <p:nvSpPr>
          <p:cNvPr id="4" name="副标题 2"/>
          <p:cNvSpPr txBox="1">
            <a:spLocks/>
          </p:cNvSpPr>
          <p:nvPr/>
        </p:nvSpPr>
        <p:spPr>
          <a:xfrm>
            <a:off x="3351436" y="4737105"/>
            <a:ext cx="5342586" cy="4127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中山大学</a:t>
            </a:r>
            <a:r>
              <a:rPr lang="zh-CN" altLang="en-US" sz="32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附属中学     张伟</a:t>
            </a:r>
            <a:endParaRPr lang="zh-CN" altLang="en-US" sz="3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3101" y="1225306"/>
            <a:ext cx="2297210" cy="229721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3" y="1281446"/>
            <a:ext cx="2184931" cy="2184931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8328" y="3466377"/>
            <a:ext cx="23825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中大附中化学组</a:t>
            </a:r>
            <a:endParaRPr lang="zh-CN" altLang="en-US" sz="2400" dirty="0"/>
          </a:p>
        </p:txBody>
      </p:sp>
      <p:sp>
        <p:nvSpPr>
          <p:cNvPr id="13" name="文本框 12"/>
          <p:cNvSpPr txBox="1"/>
          <p:nvPr/>
        </p:nvSpPr>
        <p:spPr>
          <a:xfrm>
            <a:off x="9940410" y="3466377"/>
            <a:ext cx="23825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/>
              <a:t>化学张伟</a:t>
            </a:r>
            <a:endParaRPr lang="zh-CN" altLang="en-US" sz="2400" dirty="0"/>
          </a:p>
        </p:txBody>
      </p:sp>
      <p:sp>
        <p:nvSpPr>
          <p:cNvPr id="14" name="文本框 13"/>
          <p:cNvSpPr txBox="1"/>
          <p:nvPr/>
        </p:nvSpPr>
        <p:spPr>
          <a:xfrm>
            <a:off x="2390919" y="6371626"/>
            <a:ext cx="72636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所有直播课课件、视频、练习，请关注公众号获取，永久回看。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15795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65515" y="1849589"/>
            <a:ext cx="5540376" cy="2823430"/>
            <a:chOff x="-1" y="1052534"/>
            <a:chExt cx="5540376" cy="2823430"/>
          </a:xfrm>
        </p:grpSpPr>
        <p:sp>
          <p:nvSpPr>
            <p:cNvPr id="5" name="圆角矩形 4"/>
            <p:cNvSpPr/>
            <p:nvPr/>
          </p:nvSpPr>
          <p:spPr>
            <a:xfrm>
              <a:off x="-1" y="1052534"/>
              <a:ext cx="5540375" cy="2823430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1266" name="图片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95417"/>
              <a:ext cx="5540375" cy="2506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组合 7"/>
          <p:cNvGrpSpPr/>
          <p:nvPr/>
        </p:nvGrpSpPr>
        <p:grpSpPr>
          <a:xfrm>
            <a:off x="5474861" y="1707395"/>
            <a:ext cx="6717139" cy="3827782"/>
            <a:chOff x="5516135" y="523220"/>
            <a:chExt cx="6717139" cy="3827782"/>
          </a:xfrm>
        </p:grpSpPr>
        <p:sp>
          <p:nvSpPr>
            <p:cNvPr id="7" name="圆角矩形 6"/>
            <p:cNvSpPr/>
            <p:nvPr/>
          </p:nvSpPr>
          <p:spPr>
            <a:xfrm>
              <a:off x="5516135" y="523220"/>
              <a:ext cx="6651626" cy="3777300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1267" name="图片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40374" y="627978"/>
              <a:ext cx="6692900" cy="163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68" name="图片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97122" y="2112627"/>
              <a:ext cx="5259387" cy="2238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矩形 1"/>
          <p:cNvSpPr/>
          <p:nvPr/>
        </p:nvSpPr>
        <p:spPr>
          <a:xfrm>
            <a:off x="1055474" y="724442"/>
            <a:ext cx="2954338" cy="92392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加聚反应</a:t>
            </a:r>
          </a:p>
        </p:txBody>
      </p:sp>
      <p:sp>
        <p:nvSpPr>
          <p:cNvPr id="3" name="矩形 2"/>
          <p:cNvSpPr/>
          <p:nvPr/>
        </p:nvSpPr>
        <p:spPr>
          <a:xfrm>
            <a:off x="7766048" y="724441"/>
            <a:ext cx="2955925" cy="92392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缩聚反应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503602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加成聚合反应、缩合聚合反应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矩形 3"/>
          <p:cNvSpPr>
            <a:spLocks noChangeArrowheads="1"/>
          </p:cNvSpPr>
          <p:nvPr/>
        </p:nvSpPr>
        <p:spPr bwMode="auto">
          <a:xfrm>
            <a:off x="573088" y="298450"/>
            <a:ext cx="2178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 b="1">
                <a:solidFill>
                  <a:srgbClr val="0000FF"/>
                </a:solidFill>
                <a:ea typeface="MS Mincho" pitchFamily="49" charset="-128"/>
                <a:cs typeface="Times New Roman" panose="02020603050405020304" pitchFamily="18" charset="0"/>
              </a:rPr>
              <a:t>①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  <a:ea typeface="MS Mincho" pitchFamily="49" charset="-128"/>
                <a:cs typeface="Times New Roman" panose="02020603050405020304" pitchFamily="18" charset="0"/>
              </a:rPr>
              <a:t>PVC</a:t>
            </a:r>
            <a:r>
              <a:rPr lang="zh-CN" altLang="zh-CN" sz="2400" b="1">
                <a:solidFill>
                  <a:srgbClr val="0000FF"/>
                </a:solidFill>
                <a:ea typeface="MS Mincho" pitchFamily="49" charset="-128"/>
                <a:cs typeface="Times New Roman" panose="02020603050405020304" pitchFamily="18" charset="0"/>
              </a:rPr>
              <a:t>聚氯乙烯</a:t>
            </a:r>
          </a:p>
        </p:txBody>
      </p:sp>
      <p:sp>
        <p:nvSpPr>
          <p:cNvPr id="12291" name="矩形 6"/>
          <p:cNvSpPr>
            <a:spLocks noChangeArrowheads="1"/>
          </p:cNvSpPr>
          <p:nvPr/>
        </p:nvSpPr>
        <p:spPr bwMode="auto">
          <a:xfrm>
            <a:off x="701675" y="1106488"/>
            <a:ext cx="2328863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 b="1">
                <a:solidFill>
                  <a:srgbClr val="0000FF"/>
                </a:solidFill>
                <a:cs typeface="Times New Roman" panose="02020603050405020304" pitchFamily="18" charset="0"/>
              </a:rPr>
              <a:t>②聚乳酸酯</a:t>
            </a:r>
            <a:endParaRPr lang="en-US" altLang="zh-CN" sz="2400" b="1">
              <a:solidFill>
                <a:srgbClr val="0000FF"/>
              </a:solidFill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 b="1">
                <a:solidFill>
                  <a:srgbClr val="0000FF"/>
                </a:solidFill>
                <a:cs typeface="Times New Roman" panose="02020603050405020304" pitchFamily="18" charset="0"/>
              </a:rPr>
              <a:t>（可降解塑料）</a:t>
            </a:r>
          </a:p>
        </p:txBody>
      </p:sp>
      <p:sp>
        <p:nvSpPr>
          <p:cNvPr id="12292" name="矩形 9"/>
          <p:cNvSpPr>
            <a:spLocks noChangeArrowheads="1"/>
          </p:cNvSpPr>
          <p:nvPr/>
        </p:nvSpPr>
        <p:spPr bwMode="auto">
          <a:xfrm>
            <a:off x="727075" y="2582863"/>
            <a:ext cx="202247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 b="1">
                <a:solidFill>
                  <a:srgbClr val="0000FF"/>
                </a:solidFill>
                <a:cs typeface="Times New Roman" panose="02020603050405020304" pitchFamily="18" charset="0"/>
              </a:rPr>
              <a:t>③晴纶</a:t>
            </a:r>
            <a:endParaRPr lang="en-US" altLang="zh-CN" sz="2400" b="1">
              <a:solidFill>
                <a:srgbClr val="0000FF"/>
              </a:solidFill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 b="1">
                <a:solidFill>
                  <a:srgbClr val="0000FF"/>
                </a:solidFill>
                <a:cs typeface="Times New Roman" panose="02020603050405020304" pitchFamily="18" charset="0"/>
              </a:rPr>
              <a:t>（聚丙烯腈）</a:t>
            </a:r>
          </a:p>
        </p:txBody>
      </p:sp>
      <p:sp>
        <p:nvSpPr>
          <p:cNvPr id="12293" name="矩形 11"/>
          <p:cNvSpPr>
            <a:spLocks noChangeArrowheads="1"/>
          </p:cNvSpPr>
          <p:nvPr/>
        </p:nvSpPr>
        <p:spPr bwMode="auto">
          <a:xfrm>
            <a:off x="815975" y="3565525"/>
            <a:ext cx="11033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 b="1">
                <a:solidFill>
                  <a:srgbClr val="0000FF"/>
                </a:solidFill>
                <a:cs typeface="Times New Roman" panose="02020603050405020304" pitchFamily="18" charset="0"/>
              </a:rPr>
              <a:t>④涤纶</a:t>
            </a:r>
          </a:p>
        </p:txBody>
      </p:sp>
      <p:pic>
        <p:nvPicPr>
          <p:cNvPr id="12294" name="图片 2" descr="C:\Users\oscarfox\AppData\Roaming\Tencent\Users\1361271886\QQ\WinTemp\RichOle\@AP}9AXU@VM({S[R708ZELV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25" y="3436938"/>
            <a:ext cx="5308600" cy="146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图片 2" descr="C:\Users\oscarfox\AppData\Roaming\Tencent\Users\1361271886\QQ\WinTemp\RichOle\T~I9QZOKGZ2F}S6CYY3V]Z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150" y="30163"/>
            <a:ext cx="4725988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图片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2482850"/>
            <a:ext cx="3968750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7" name="矩形 14"/>
          <p:cNvSpPr>
            <a:spLocks noChangeArrowheads="1"/>
          </p:cNvSpPr>
          <p:nvPr/>
        </p:nvSpPr>
        <p:spPr bwMode="auto">
          <a:xfrm>
            <a:off x="727075" y="4999038"/>
            <a:ext cx="17160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 b="1">
                <a:solidFill>
                  <a:srgbClr val="0000FF"/>
                </a:solidFill>
                <a:cs typeface="Times New Roman" panose="02020603050405020304" pitchFamily="18" charset="0"/>
              </a:rPr>
              <a:t>⑤乙丙橡胶</a:t>
            </a:r>
          </a:p>
        </p:txBody>
      </p:sp>
      <p:pic>
        <p:nvPicPr>
          <p:cNvPr id="12298" name="图片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3638" y="4916488"/>
            <a:ext cx="6249987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9" name="矩形 15"/>
          <p:cNvSpPr>
            <a:spLocks noChangeArrowheads="1"/>
          </p:cNvSpPr>
          <p:nvPr/>
        </p:nvSpPr>
        <p:spPr bwMode="auto">
          <a:xfrm>
            <a:off x="727075" y="6105525"/>
            <a:ext cx="17160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 b="1">
                <a:solidFill>
                  <a:srgbClr val="0000FF"/>
                </a:solidFill>
                <a:cs typeface="Times New Roman" panose="02020603050405020304" pitchFamily="18" charset="0"/>
              </a:rPr>
              <a:t>⑥氯丁橡胶</a:t>
            </a:r>
          </a:p>
        </p:txBody>
      </p:sp>
      <p:pic>
        <p:nvPicPr>
          <p:cNvPr id="12300" name="图片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363" y="5919788"/>
            <a:ext cx="5287962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201" name="Group 57"/>
          <p:cNvGraphicFramePr>
            <a:graphicFrameLocks noGrp="1"/>
          </p:cNvGraphicFramePr>
          <p:nvPr/>
        </p:nvGraphicFramePr>
        <p:xfrm>
          <a:off x="8986838" y="2773363"/>
          <a:ext cx="3014662" cy="3413760"/>
        </p:xfrm>
        <a:graphic>
          <a:graphicData uri="http://schemas.openxmlformats.org/drawingml/2006/table">
            <a:tbl>
              <a:tblPr/>
              <a:tblGrid>
                <a:gridCol w="998537"/>
                <a:gridCol w="1011238"/>
                <a:gridCol w="1004887"/>
              </a:tblGrid>
              <a:tr h="487589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单体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链节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87589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①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</a:tr>
              <a:tr h="487589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②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</a:tr>
              <a:tr h="487589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③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</a:tr>
              <a:tr h="487589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④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</a:tr>
              <a:tr h="487589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⑤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</a:tr>
              <a:tr h="487589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⑥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</a:tr>
            </a:tbl>
          </a:graphicData>
        </a:graphic>
      </p:graphicFrame>
      <p:sp>
        <p:nvSpPr>
          <p:cNvPr id="20" name="矩形 19"/>
          <p:cNvSpPr/>
          <p:nvPr/>
        </p:nvSpPr>
        <p:spPr>
          <a:xfrm>
            <a:off x="9166225" y="174625"/>
            <a:ext cx="2654300" cy="228917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任务</a:t>
            </a:r>
            <a:r>
              <a:rPr lang="en-US" altLang="zh-CN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   </a:t>
            </a:r>
            <a:r>
              <a:rPr lang="zh-CN" altLang="en-US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寻找</a:t>
            </a:r>
            <a:endParaRPr lang="en-US" altLang="zh-CN" sz="3600" b="1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defRPr/>
            </a:pPr>
            <a:endParaRPr lang="en-US" altLang="zh-CN" sz="3600" b="1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defRPr/>
            </a:pPr>
            <a:r>
              <a:rPr lang="zh-CN" altLang="en-US" sz="36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请找出</a:t>
            </a:r>
            <a:endParaRPr lang="en-US" altLang="zh-CN" sz="3600" b="1" smtClean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defRPr/>
            </a:pPr>
            <a:r>
              <a:rPr lang="zh-CN" altLang="en-US" sz="36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单体和链节</a:t>
            </a:r>
          </a:p>
        </p:txBody>
      </p:sp>
      <p:pic>
        <p:nvPicPr>
          <p:cNvPr id="12336" name="图片 2" descr="C:\Users\oscarfox\AppData\Roaming\Tencent\Users\1361271886\QQ\WinTemp\RichOle\KMRW0)YW]`5VI[WH1RANIUM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925" y="998538"/>
            <a:ext cx="5969000" cy="146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37" name="文本框 335873"/>
          <p:cNvSpPr txBox="1">
            <a:spLocks noChangeArrowheads="1"/>
          </p:cNvSpPr>
          <p:nvPr/>
        </p:nvSpPr>
        <p:spPr bwMode="auto">
          <a:xfrm>
            <a:off x="0" y="180975"/>
            <a:ext cx="636588" cy="1349375"/>
          </a:xfrm>
          <a:prstGeom prst="rect">
            <a:avLst/>
          </a:prstGeom>
          <a:solidFill>
            <a:srgbClr val="CCFFFF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000">
                <a:latin typeface="Times New Roman" panose="02020603050405020304" pitchFamily="18" charset="0"/>
                <a:ea typeface="黑体" panose="02010609060101010101" pitchFamily="49" charset="-122"/>
              </a:rPr>
              <a:t>塑料</a:t>
            </a:r>
            <a:endParaRPr lang="en-US" altLang="zh-CN" sz="40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338" name="文本框 335873"/>
          <p:cNvSpPr txBox="1">
            <a:spLocks noChangeArrowheads="1"/>
          </p:cNvSpPr>
          <p:nvPr/>
        </p:nvSpPr>
        <p:spPr bwMode="auto">
          <a:xfrm>
            <a:off x="0" y="1633538"/>
            <a:ext cx="636588" cy="2568575"/>
          </a:xfrm>
          <a:prstGeom prst="rect">
            <a:avLst/>
          </a:prstGeom>
          <a:solidFill>
            <a:srgbClr val="CCFFFF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000">
                <a:latin typeface="Times New Roman" panose="02020603050405020304" pitchFamily="18" charset="0"/>
                <a:ea typeface="黑体" panose="02010609060101010101" pitchFamily="49" charset="-122"/>
              </a:rPr>
              <a:t>合成纤维</a:t>
            </a:r>
            <a:endParaRPr lang="en-US" altLang="zh-CN" sz="40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339" name="文本框 335873"/>
          <p:cNvSpPr txBox="1">
            <a:spLocks noChangeArrowheads="1"/>
          </p:cNvSpPr>
          <p:nvPr/>
        </p:nvSpPr>
        <p:spPr bwMode="auto">
          <a:xfrm>
            <a:off x="0" y="4289425"/>
            <a:ext cx="636588" cy="2568575"/>
          </a:xfrm>
          <a:prstGeom prst="rect">
            <a:avLst/>
          </a:prstGeom>
          <a:solidFill>
            <a:srgbClr val="CCFFFF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000">
                <a:latin typeface="Times New Roman" panose="02020603050405020304" pitchFamily="18" charset="0"/>
                <a:ea typeface="黑体" panose="02010609060101010101" pitchFamily="49" charset="-122"/>
              </a:rPr>
              <a:t>合成橡胶</a:t>
            </a:r>
            <a:endParaRPr lang="en-US" altLang="zh-CN" sz="40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7"/>
          <p:cNvGraphicFramePr>
            <a:graphicFrameLocks noGrp="1"/>
          </p:cNvGraphicFramePr>
          <p:nvPr/>
        </p:nvGraphicFramePr>
        <p:xfrm>
          <a:off x="947738" y="1108075"/>
          <a:ext cx="10380662" cy="5414962"/>
        </p:xfrm>
        <a:graphic>
          <a:graphicData uri="http://schemas.openxmlformats.org/drawingml/2006/table">
            <a:tbl>
              <a:tblPr/>
              <a:tblGrid>
                <a:gridCol w="1167246"/>
                <a:gridCol w="4517986"/>
                <a:gridCol w="4695430"/>
              </a:tblGrid>
              <a:tr h="773566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单体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链节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73566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①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CH</a:t>
                      </a:r>
                      <a:r>
                        <a:rPr kumimoji="0" lang="en-US" altLang="zh-CN" sz="32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0" lang="en-US" altLang="zh-CN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=</a:t>
                      </a:r>
                      <a:r>
                        <a:rPr kumimoji="0" lang="en-US" altLang="zh-CN" sz="3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CHCl</a:t>
                      </a:r>
                      <a:endParaRPr kumimoji="0" lang="zh-CN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-CH</a:t>
                      </a:r>
                      <a:r>
                        <a:rPr kumimoji="0" lang="en-US" altLang="zh-CN" sz="32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CHCl-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</a:tr>
              <a:tr h="773566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②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</a:tr>
              <a:tr h="773566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③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+mn-cs"/>
                        </a:rPr>
                        <a:t>CH</a:t>
                      </a:r>
                      <a:r>
                        <a:rPr kumimoji="0" lang="en-US" altLang="zh-CN" sz="32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+mn-cs"/>
                        </a:rPr>
                        <a:t>2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+mn-cs"/>
                        </a:rPr>
                        <a:t>=CHCN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</a:tr>
              <a:tr h="773566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④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</a:tr>
              <a:tr h="773566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⑤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CH</a:t>
                      </a:r>
                      <a:r>
                        <a:rPr kumimoji="0" lang="en-US" altLang="zh-CN" sz="32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=CH</a:t>
                      </a:r>
                      <a:r>
                        <a:rPr kumimoji="0" lang="en-US" altLang="zh-CN" sz="32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2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,CH</a:t>
                      </a:r>
                      <a:r>
                        <a:rPr kumimoji="0" lang="en-US" altLang="zh-CN" sz="32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3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CH=CH</a:t>
                      </a:r>
                      <a:r>
                        <a:rPr kumimoji="0" lang="en-US" altLang="zh-CN" sz="32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2</a:t>
                      </a:r>
                      <a:endParaRPr kumimoji="0" lang="zh-CN" altLang="zh-CN" sz="3200" b="1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</a:tr>
              <a:tr h="773566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⑥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</a:tr>
            </a:tbl>
          </a:graphicData>
        </a:graphic>
      </p:graphicFrame>
      <p:pic>
        <p:nvPicPr>
          <p:cNvPr id="14372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288" y="2255838"/>
            <a:ext cx="1685925" cy="125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73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1947863"/>
            <a:ext cx="2249488" cy="156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74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725" y="3362325"/>
            <a:ext cx="1606550" cy="90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75" name="图片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838" y="4268788"/>
            <a:ext cx="1879600" cy="71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76" name="图片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650" y="4268788"/>
            <a:ext cx="1958975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77" name="图片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338" y="3978275"/>
            <a:ext cx="2809875" cy="94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78" name="图片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8213" y="4924425"/>
            <a:ext cx="2540000" cy="94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79" name="图片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338" y="5754688"/>
            <a:ext cx="2224087" cy="82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80" name="图片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838" y="5648325"/>
            <a:ext cx="2049462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3"/>
          <p:cNvSpPr>
            <a:spLocks noChangeArrowheads="1"/>
          </p:cNvSpPr>
          <p:nvPr/>
        </p:nvSpPr>
        <p:spPr bwMode="auto">
          <a:xfrm>
            <a:off x="573088" y="298450"/>
            <a:ext cx="2178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 b="1">
                <a:solidFill>
                  <a:srgbClr val="0000FF"/>
                </a:solidFill>
                <a:ea typeface="MS Mincho" pitchFamily="49" charset="-128"/>
                <a:cs typeface="Times New Roman" panose="02020603050405020304" pitchFamily="18" charset="0"/>
              </a:rPr>
              <a:t>①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  <a:ea typeface="MS Mincho" pitchFamily="49" charset="-128"/>
                <a:cs typeface="Times New Roman" panose="02020603050405020304" pitchFamily="18" charset="0"/>
              </a:rPr>
              <a:t>PVC</a:t>
            </a:r>
            <a:r>
              <a:rPr lang="zh-CN" altLang="zh-CN" sz="2400" b="1">
                <a:solidFill>
                  <a:srgbClr val="0000FF"/>
                </a:solidFill>
                <a:ea typeface="MS Mincho" pitchFamily="49" charset="-128"/>
                <a:cs typeface="Times New Roman" panose="02020603050405020304" pitchFamily="18" charset="0"/>
              </a:rPr>
              <a:t>聚氯乙烯</a:t>
            </a:r>
          </a:p>
        </p:txBody>
      </p:sp>
      <p:sp>
        <p:nvSpPr>
          <p:cNvPr id="15363" name="矩形 6"/>
          <p:cNvSpPr>
            <a:spLocks noChangeArrowheads="1"/>
          </p:cNvSpPr>
          <p:nvPr/>
        </p:nvSpPr>
        <p:spPr bwMode="auto">
          <a:xfrm>
            <a:off x="701675" y="1106488"/>
            <a:ext cx="2328863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 b="1">
                <a:solidFill>
                  <a:srgbClr val="0000FF"/>
                </a:solidFill>
                <a:cs typeface="Times New Roman" panose="02020603050405020304" pitchFamily="18" charset="0"/>
              </a:rPr>
              <a:t>②聚乳酸酯</a:t>
            </a:r>
            <a:endParaRPr lang="en-US" altLang="zh-CN" sz="2400" b="1">
              <a:solidFill>
                <a:srgbClr val="0000FF"/>
              </a:solidFill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 b="1">
                <a:solidFill>
                  <a:srgbClr val="0000FF"/>
                </a:solidFill>
                <a:cs typeface="Times New Roman" panose="02020603050405020304" pitchFamily="18" charset="0"/>
              </a:rPr>
              <a:t>（可降解塑料）</a:t>
            </a:r>
          </a:p>
        </p:txBody>
      </p:sp>
      <p:sp>
        <p:nvSpPr>
          <p:cNvPr id="15364" name="矩形 9"/>
          <p:cNvSpPr>
            <a:spLocks noChangeArrowheads="1"/>
          </p:cNvSpPr>
          <p:nvPr/>
        </p:nvSpPr>
        <p:spPr bwMode="auto">
          <a:xfrm>
            <a:off x="727075" y="2582863"/>
            <a:ext cx="202247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 b="1">
                <a:solidFill>
                  <a:srgbClr val="0000FF"/>
                </a:solidFill>
                <a:cs typeface="Times New Roman" panose="02020603050405020304" pitchFamily="18" charset="0"/>
              </a:rPr>
              <a:t>③晴纶</a:t>
            </a:r>
            <a:endParaRPr lang="en-US" altLang="zh-CN" sz="2400" b="1">
              <a:solidFill>
                <a:srgbClr val="0000FF"/>
              </a:solidFill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 b="1">
                <a:solidFill>
                  <a:srgbClr val="0000FF"/>
                </a:solidFill>
                <a:cs typeface="Times New Roman" panose="02020603050405020304" pitchFamily="18" charset="0"/>
              </a:rPr>
              <a:t>（聚丙烯腈）</a:t>
            </a:r>
          </a:p>
        </p:txBody>
      </p:sp>
      <p:sp>
        <p:nvSpPr>
          <p:cNvPr id="15365" name="矩形 11"/>
          <p:cNvSpPr>
            <a:spLocks noChangeArrowheads="1"/>
          </p:cNvSpPr>
          <p:nvPr/>
        </p:nvSpPr>
        <p:spPr bwMode="auto">
          <a:xfrm>
            <a:off x="815975" y="3565525"/>
            <a:ext cx="11033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 b="1">
                <a:solidFill>
                  <a:srgbClr val="0000FF"/>
                </a:solidFill>
                <a:cs typeface="Times New Roman" panose="02020603050405020304" pitchFamily="18" charset="0"/>
              </a:rPr>
              <a:t>④涤纶</a:t>
            </a:r>
          </a:p>
        </p:txBody>
      </p:sp>
      <p:pic>
        <p:nvPicPr>
          <p:cNvPr id="15366" name="图片 2" descr="C:\Users\oscarfox\AppData\Roaming\Tencent\Users\1361271886\QQ\WinTemp\RichOle\@AP}9AXU@VM({S[R708ZELV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25" y="3436938"/>
            <a:ext cx="5308600" cy="146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图片 2" descr="C:\Users\oscarfox\AppData\Roaming\Tencent\Users\1361271886\QQ\WinTemp\RichOle\T~I9QZOKGZ2F}S6CYY3V]Z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150" y="30163"/>
            <a:ext cx="4725988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图片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2482850"/>
            <a:ext cx="3968750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9" name="矩形 14"/>
          <p:cNvSpPr>
            <a:spLocks noChangeArrowheads="1"/>
          </p:cNvSpPr>
          <p:nvPr/>
        </p:nvSpPr>
        <p:spPr bwMode="auto">
          <a:xfrm>
            <a:off x="727075" y="4999038"/>
            <a:ext cx="17160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 b="1">
                <a:solidFill>
                  <a:srgbClr val="0000FF"/>
                </a:solidFill>
                <a:cs typeface="Times New Roman" panose="02020603050405020304" pitchFamily="18" charset="0"/>
              </a:rPr>
              <a:t>⑤乙丙橡胶</a:t>
            </a:r>
          </a:p>
        </p:txBody>
      </p:sp>
      <p:pic>
        <p:nvPicPr>
          <p:cNvPr id="15370" name="图片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3638" y="4916488"/>
            <a:ext cx="6249987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1" name="矩形 15"/>
          <p:cNvSpPr>
            <a:spLocks noChangeArrowheads="1"/>
          </p:cNvSpPr>
          <p:nvPr/>
        </p:nvSpPr>
        <p:spPr bwMode="auto">
          <a:xfrm>
            <a:off x="727075" y="6105525"/>
            <a:ext cx="17160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 b="1">
                <a:solidFill>
                  <a:srgbClr val="0000FF"/>
                </a:solidFill>
                <a:cs typeface="Times New Roman" panose="02020603050405020304" pitchFamily="18" charset="0"/>
              </a:rPr>
              <a:t>⑥氯丁橡胶</a:t>
            </a:r>
          </a:p>
        </p:txBody>
      </p:sp>
      <p:pic>
        <p:nvPicPr>
          <p:cNvPr id="15372" name="图片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363" y="5919788"/>
            <a:ext cx="5287962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3" name="图片 2" descr="C:\Users\oscarfox\AppData\Roaming\Tencent\Users\1361271886\QQ\WinTemp\RichOle\KMRW0)YW]`5VI[WH1RANIUM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925" y="998538"/>
            <a:ext cx="5969000" cy="146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4" name="文本框 335873"/>
          <p:cNvSpPr txBox="1">
            <a:spLocks noChangeArrowheads="1"/>
          </p:cNvSpPr>
          <p:nvPr/>
        </p:nvSpPr>
        <p:spPr bwMode="auto">
          <a:xfrm>
            <a:off x="0" y="180975"/>
            <a:ext cx="636588" cy="1349375"/>
          </a:xfrm>
          <a:prstGeom prst="rect">
            <a:avLst/>
          </a:prstGeom>
          <a:solidFill>
            <a:srgbClr val="CCFFFF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000">
                <a:latin typeface="Times New Roman" panose="02020603050405020304" pitchFamily="18" charset="0"/>
                <a:ea typeface="黑体" panose="02010609060101010101" pitchFamily="49" charset="-122"/>
              </a:rPr>
              <a:t>塑料</a:t>
            </a:r>
            <a:endParaRPr lang="en-US" altLang="zh-CN" sz="40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75" name="文本框 335873"/>
          <p:cNvSpPr txBox="1">
            <a:spLocks noChangeArrowheads="1"/>
          </p:cNvSpPr>
          <p:nvPr/>
        </p:nvSpPr>
        <p:spPr bwMode="auto">
          <a:xfrm>
            <a:off x="0" y="1633538"/>
            <a:ext cx="636588" cy="2568575"/>
          </a:xfrm>
          <a:prstGeom prst="rect">
            <a:avLst/>
          </a:prstGeom>
          <a:solidFill>
            <a:srgbClr val="CCFFFF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000">
                <a:latin typeface="Times New Roman" panose="02020603050405020304" pitchFamily="18" charset="0"/>
                <a:ea typeface="黑体" panose="02010609060101010101" pitchFamily="49" charset="-122"/>
              </a:rPr>
              <a:t>合成纤维</a:t>
            </a:r>
            <a:endParaRPr lang="en-US" altLang="zh-CN" sz="40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76" name="文本框 335873"/>
          <p:cNvSpPr txBox="1">
            <a:spLocks noChangeArrowheads="1"/>
          </p:cNvSpPr>
          <p:nvPr/>
        </p:nvSpPr>
        <p:spPr bwMode="auto">
          <a:xfrm>
            <a:off x="0" y="4289425"/>
            <a:ext cx="636588" cy="2568575"/>
          </a:xfrm>
          <a:prstGeom prst="rect">
            <a:avLst/>
          </a:prstGeom>
          <a:solidFill>
            <a:srgbClr val="CCFFFF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000">
                <a:latin typeface="Times New Roman" panose="02020603050405020304" pitchFamily="18" charset="0"/>
                <a:ea typeface="黑体" panose="02010609060101010101" pitchFamily="49" charset="-122"/>
              </a:rPr>
              <a:t>合成橡胶</a:t>
            </a:r>
            <a:endParaRPr lang="en-US" altLang="zh-CN" sz="40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6677" name="矩形 20"/>
          <p:cNvSpPr>
            <a:spLocks noChangeArrowheads="1"/>
          </p:cNvSpPr>
          <p:nvPr/>
        </p:nvSpPr>
        <p:spPr bwMode="auto">
          <a:xfrm>
            <a:off x="9507538" y="0"/>
            <a:ext cx="2684462" cy="515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任务</a:t>
            </a:r>
            <a:r>
              <a:rPr lang="en-US" altLang="zh-CN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   </a:t>
            </a:r>
            <a:r>
              <a:rPr lang="zh-CN" altLang="en-US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分类</a:t>
            </a:r>
            <a:endParaRPr lang="en-US" altLang="zh-CN" sz="3600" b="1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defRPr/>
            </a:pPr>
            <a:endParaRPr lang="en-US" altLang="zh-CN" sz="3600" b="1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defRPr/>
            </a:pPr>
            <a:r>
              <a:rPr lang="zh-CN" altLang="en-US" sz="32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根据单体形成链节的</a:t>
            </a:r>
            <a:r>
              <a:rPr lang="zh-CN" altLang="en-US" sz="32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断键（成键</a:t>
            </a:r>
            <a:r>
              <a:rPr lang="zh-CN" altLang="en-US" sz="3200" b="1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）</a:t>
            </a:r>
            <a:r>
              <a:rPr lang="zh-CN" altLang="en-US" sz="32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方式，将这</a:t>
            </a:r>
            <a:r>
              <a:rPr lang="en-US" altLang="zh-CN" sz="32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6</a:t>
            </a:r>
            <a:r>
              <a:rPr lang="zh-CN" altLang="en-US" sz="32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个反应按照一定的依据进行</a:t>
            </a:r>
            <a:r>
              <a:rPr lang="zh-CN" altLang="en-US" sz="32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分类</a:t>
            </a:r>
            <a:endParaRPr lang="en-US" altLang="zh-CN" sz="3200" b="1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defRPr/>
            </a:pPr>
            <a:endParaRPr lang="zh-CN" altLang="en-US" sz="3600" b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26678" name="Group 54"/>
          <p:cNvGraphicFramePr>
            <a:graphicFrameLocks noGrp="1"/>
          </p:cNvGraphicFramePr>
          <p:nvPr/>
        </p:nvGraphicFramePr>
        <p:xfrm>
          <a:off x="8869363" y="4808538"/>
          <a:ext cx="3322637" cy="1036638"/>
        </p:xfrm>
        <a:graphic>
          <a:graphicData uri="http://schemas.openxmlformats.org/drawingml/2006/table">
            <a:tbl>
              <a:tblPr/>
              <a:tblGrid>
                <a:gridCol w="1660525"/>
                <a:gridCol w="1662112"/>
              </a:tblGrid>
              <a:tr h="518319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加聚反应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缩聚反应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18319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</a:tr>
            </a:tbl>
          </a:graphicData>
        </a:graphic>
      </p:graphicFrame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856663" y="5387975"/>
            <a:ext cx="16129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①③⑤⑥</a:t>
            </a:r>
            <a:endParaRPr lang="zh-CN" altLang="en-US" b="1">
              <a:solidFill>
                <a:srgbClr val="0000FF"/>
              </a:solidFill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0850563" y="5313363"/>
            <a:ext cx="8953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②④</a:t>
            </a:r>
            <a:endParaRPr lang="zh-CN" altLang="en-US" b="1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77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3"/>
          <p:cNvSpPr>
            <a:spLocks noChangeArrowheads="1"/>
          </p:cNvSpPr>
          <p:nvPr/>
        </p:nvSpPr>
        <p:spPr bwMode="auto">
          <a:xfrm>
            <a:off x="573088" y="298450"/>
            <a:ext cx="2178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 b="1">
                <a:solidFill>
                  <a:srgbClr val="0000FF"/>
                </a:solidFill>
                <a:ea typeface="MS Mincho" pitchFamily="49" charset="-128"/>
                <a:cs typeface="Times New Roman" panose="02020603050405020304" pitchFamily="18" charset="0"/>
              </a:rPr>
              <a:t>①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  <a:ea typeface="MS Mincho" pitchFamily="49" charset="-128"/>
                <a:cs typeface="Times New Roman" panose="02020603050405020304" pitchFamily="18" charset="0"/>
              </a:rPr>
              <a:t>PVC</a:t>
            </a:r>
            <a:r>
              <a:rPr lang="zh-CN" altLang="zh-CN" sz="2400" b="1">
                <a:solidFill>
                  <a:srgbClr val="0000FF"/>
                </a:solidFill>
                <a:ea typeface="MS Mincho" pitchFamily="49" charset="-128"/>
                <a:cs typeface="Times New Roman" panose="02020603050405020304" pitchFamily="18" charset="0"/>
              </a:rPr>
              <a:t>聚氯乙烯</a:t>
            </a:r>
          </a:p>
        </p:txBody>
      </p:sp>
      <p:sp>
        <p:nvSpPr>
          <p:cNvPr id="17411" name="矩形 6"/>
          <p:cNvSpPr>
            <a:spLocks noChangeArrowheads="1"/>
          </p:cNvSpPr>
          <p:nvPr/>
        </p:nvSpPr>
        <p:spPr bwMode="auto">
          <a:xfrm>
            <a:off x="701675" y="1106488"/>
            <a:ext cx="2328863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 b="1">
                <a:solidFill>
                  <a:srgbClr val="0000FF"/>
                </a:solidFill>
                <a:cs typeface="Times New Roman" panose="02020603050405020304" pitchFamily="18" charset="0"/>
              </a:rPr>
              <a:t>②聚乳酸酯</a:t>
            </a:r>
            <a:endParaRPr lang="en-US" altLang="zh-CN" sz="2400" b="1">
              <a:solidFill>
                <a:srgbClr val="0000FF"/>
              </a:solidFill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 b="1">
                <a:solidFill>
                  <a:srgbClr val="0000FF"/>
                </a:solidFill>
                <a:cs typeface="Times New Roman" panose="02020603050405020304" pitchFamily="18" charset="0"/>
              </a:rPr>
              <a:t>（可降解塑料）</a:t>
            </a:r>
          </a:p>
        </p:txBody>
      </p:sp>
      <p:sp>
        <p:nvSpPr>
          <p:cNvPr id="17412" name="矩形 9"/>
          <p:cNvSpPr>
            <a:spLocks noChangeArrowheads="1"/>
          </p:cNvSpPr>
          <p:nvPr/>
        </p:nvSpPr>
        <p:spPr bwMode="auto">
          <a:xfrm>
            <a:off x="727075" y="2582863"/>
            <a:ext cx="202247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 b="1">
                <a:solidFill>
                  <a:srgbClr val="0000FF"/>
                </a:solidFill>
                <a:cs typeface="Times New Roman" panose="02020603050405020304" pitchFamily="18" charset="0"/>
              </a:rPr>
              <a:t>③晴纶</a:t>
            </a:r>
            <a:endParaRPr lang="en-US" altLang="zh-CN" sz="2400" b="1">
              <a:solidFill>
                <a:srgbClr val="0000FF"/>
              </a:solidFill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 b="1">
                <a:solidFill>
                  <a:srgbClr val="0000FF"/>
                </a:solidFill>
                <a:cs typeface="Times New Roman" panose="02020603050405020304" pitchFamily="18" charset="0"/>
              </a:rPr>
              <a:t>（聚丙烯腈）</a:t>
            </a:r>
          </a:p>
        </p:txBody>
      </p:sp>
      <p:sp>
        <p:nvSpPr>
          <p:cNvPr id="17413" name="矩形 11"/>
          <p:cNvSpPr>
            <a:spLocks noChangeArrowheads="1"/>
          </p:cNvSpPr>
          <p:nvPr/>
        </p:nvSpPr>
        <p:spPr bwMode="auto">
          <a:xfrm>
            <a:off x="815975" y="3565525"/>
            <a:ext cx="11033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 b="1">
                <a:solidFill>
                  <a:srgbClr val="0000FF"/>
                </a:solidFill>
                <a:cs typeface="Times New Roman" panose="02020603050405020304" pitchFamily="18" charset="0"/>
              </a:rPr>
              <a:t>④涤纶</a:t>
            </a:r>
          </a:p>
        </p:txBody>
      </p:sp>
      <p:pic>
        <p:nvPicPr>
          <p:cNvPr id="17414" name="图片 2" descr="C:\Users\oscarfox\AppData\Roaming\Tencent\Users\1361271886\QQ\WinTemp\RichOle\@AP}9AXU@VM({S[R708ZELV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25" y="3436938"/>
            <a:ext cx="5308600" cy="146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图片 2" descr="C:\Users\oscarfox\AppData\Roaming\Tencent\Users\1361271886\QQ\WinTemp\RichOle\T~I9QZOKGZ2F}S6CYY3V]Z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150" y="30163"/>
            <a:ext cx="4725988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图片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2482850"/>
            <a:ext cx="3968750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7" name="矩形 14"/>
          <p:cNvSpPr>
            <a:spLocks noChangeArrowheads="1"/>
          </p:cNvSpPr>
          <p:nvPr/>
        </p:nvSpPr>
        <p:spPr bwMode="auto">
          <a:xfrm>
            <a:off x="727075" y="4999038"/>
            <a:ext cx="17160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 b="1">
                <a:solidFill>
                  <a:srgbClr val="0000FF"/>
                </a:solidFill>
                <a:cs typeface="Times New Roman" panose="02020603050405020304" pitchFamily="18" charset="0"/>
              </a:rPr>
              <a:t>⑤乙丙橡胶</a:t>
            </a:r>
          </a:p>
        </p:txBody>
      </p:sp>
      <p:pic>
        <p:nvPicPr>
          <p:cNvPr id="17418" name="图片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3638" y="4916488"/>
            <a:ext cx="6249987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9" name="矩形 15"/>
          <p:cNvSpPr>
            <a:spLocks noChangeArrowheads="1"/>
          </p:cNvSpPr>
          <p:nvPr/>
        </p:nvSpPr>
        <p:spPr bwMode="auto">
          <a:xfrm>
            <a:off x="727075" y="6105525"/>
            <a:ext cx="17160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 b="1">
                <a:solidFill>
                  <a:srgbClr val="0000FF"/>
                </a:solidFill>
                <a:cs typeface="Times New Roman" panose="02020603050405020304" pitchFamily="18" charset="0"/>
              </a:rPr>
              <a:t>⑥氯丁橡胶</a:t>
            </a:r>
          </a:p>
        </p:txBody>
      </p:sp>
      <p:pic>
        <p:nvPicPr>
          <p:cNvPr id="17420" name="图片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363" y="5919788"/>
            <a:ext cx="5287962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1" name="图片 2" descr="C:\Users\oscarfox\AppData\Roaming\Tencent\Users\1361271886\QQ\WinTemp\RichOle\KMRW0)YW]`5VI[WH1RANIUM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755650"/>
            <a:ext cx="5969000" cy="146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2" name="文本框 335873"/>
          <p:cNvSpPr txBox="1">
            <a:spLocks noChangeArrowheads="1"/>
          </p:cNvSpPr>
          <p:nvPr/>
        </p:nvSpPr>
        <p:spPr bwMode="auto">
          <a:xfrm>
            <a:off x="0" y="180975"/>
            <a:ext cx="636588" cy="1349375"/>
          </a:xfrm>
          <a:prstGeom prst="rect">
            <a:avLst/>
          </a:prstGeom>
          <a:solidFill>
            <a:srgbClr val="CCFFFF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000">
                <a:latin typeface="Times New Roman" panose="02020603050405020304" pitchFamily="18" charset="0"/>
                <a:ea typeface="黑体" panose="02010609060101010101" pitchFamily="49" charset="-122"/>
              </a:rPr>
              <a:t>塑料</a:t>
            </a:r>
            <a:endParaRPr lang="en-US" altLang="zh-CN" sz="40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423" name="文本框 335873"/>
          <p:cNvSpPr txBox="1">
            <a:spLocks noChangeArrowheads="1"/>
          </p:cNvSpPr>
          <p:nvPr/>
        </p:nvSpPr>
        <p:spPr bwMode="auto">
          <a:xfrm>
            <a:off x="0" y="1633538"/>
            <a:ext cx="636588" cy="2568575"/>
          </a:xfrm>
          <a:prstGeom prst="rect">
            <a:avLst/>
          </a:prstGeom>
          <a:solidFill>
            <a:srgbClr val="CCFFFF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000">
                <a:latin typeface="Times New Roman" panose="02020603050405020304" pitchFamily="18" charset="0"/>
                <a:ea typeface="黑体" panose="02010609060101010101" pitchFamily="49" charset="-122"/>
              </a:rPr>
              <a:t>合成纤维</a:t>
            </a:r>
            <a:endParaRPr lang="en-US" altLang="zh-CN" sz="40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424" name="文本框 335873"/>
          <p:cNvSpPr txBox="1">
            <a:spLocks noChangeArrowheads="1"/>
          </p:cNvSpPr>
          <p:nvPr/>
        </p:nvSpPr>
        <p:spPr bwMode="auto">
          <a:xfrm>
            <a:off x="0" y="4289425"/>
            <a:ext cx="636588" cy="2568575"/>
          </a:xfrm>
          <a:prstGeom prst="rect">
            <a:avLst/>
          </a:prstGeom>
          <a:solidFill>
            <a:srgbClr val="CCFFFF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000">
                <a:latin typeface="Times New Roman" panose="02020603050405020304" pitchFamily="18" charset="0"/>
                <a:ea typeface="黑体" panose="02010609060101010101" pitchFamily="49" charset="-122"/>
              </a:rPr>
              <a:t>合成橡胶</a:t>
            </a:r>
            <a:endParaRPr lang="en-US" altLang="zh-CN" sz="40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290050" y="908050"/>
            <a:ext cx="2654300" cy="119062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任务</a:t>
            </a:r>
            <a:r>
              <a:rPr lang="en-US" altLang="zh-CN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   </a:t>
            </a:r>
            <a:r>
              <a:rPr lang="zh-CN" altLang="en-US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归纳</a:t>
            </a:r>
            <a:endParaRPr lang="en-US" altLang="zh-CN" sz="3600" b="1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defRPr/>
            </a:pPr>
            <a:endParaRPr lang="zh-CN" altLang="en-US" sz="3600" b="1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28726" name="表格 1"/>
          <p:cNvGraphicFramePr>
            <a:graphicFrameLocks noGrp="1"/>
          </p:cNvGraphicFramePr>
          <p:nvPr/>
        </p:nvGraphicFramePr>
        <p:xfrm>
          <a:off x="8589963" y="1685925"/>
          <a:ext cx="3602037" cy="4059238"/>
        </p:xfrm>
        <a:graphic>
          <a:graphicData uri="http://schemas.openxmlformats.org/drawingml/2006/table">
            <a:tbl>
              <a:tblPr/>
              <a:tblGrid>
                <a:gridCol w="1731962"/>
                <a:gridCol w="893763"/>
                <a:gridCol w="976312"/>
              </a:tblGrid>
              <a:tr h="557213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加聚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反应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缩聚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反应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6013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单体特征（什么键、什么官能团）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6963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产物种类（聚合物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/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小分子）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4425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聚合物表示形式（方括号内外）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4090988" y="-14288"/>
            <a:ext cx="3197225" cy="1431926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440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任务</a:t>
            </a:r>
            <a:r>
              <a:rPr lang="en-US" altLang="zh-CN" sz="440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   </a:t>
            </a:r>
            <a:r>
              <a:rPr lang="zh-CN" altLang="en-US" sz="440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归纳</a:t>
            </a:r>
            <a:endParaRPr lang="en-US" altLang="zh-CN" sz="440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defRPr/>
            </a:pPr>
            <a:endParaRPr lang="zh-CN" altLang="en-US" sz="440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12291" name="表格 1"/>
          <p:cNvGraphicFramePr>
            <a:graphicFrameLocks noGrp="1"/>
          </p:cNvGraphicFramePr>
          <p:nvPr/>
        </p:nvGraphicFramePr>
        <p:xfrm>
          <a:off x="236538" y="895350"/>
          <a:ext cx="11709400" cy="4946650"/>
        </p:xfrm>
        <a:graphic>
          <a:graphicData uri="http://schemas.openxmlformats.org/drawingml/2006/table">
            <a:tbl>
              <a:tblPr/>
              <a:tblGrid>
                <a:gridCol w="3574316"/>
                <a:gridCol w="4163286"/>
                <a:gridCol w="3971798"/>
              </a:tblGrid>
              <a:tr h="557326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74" marR="6857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加聚反应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74" marR="6857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缩聚反应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74" marR="6857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465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单体特征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（什么键、什么官能团）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74" marR="6857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双键、三键等不饱和键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74" marR="6857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往往是具有双官能团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  -OH, -COOH,  -NH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2</a:t>
                      </a:r>
                      <a:endParaRPr kumimoji="0" lang="zh-CN" altLang="zh-CN" sz="2400" b="1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74" marR="6857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759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产物种类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（聚合物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/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小分子）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74" marR="6857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只有聚合物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74" marR="6857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聚合物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小分子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74" marR="6857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77084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聚合物表示形式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（方括号内外）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74" marR="6857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74" marR="6857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 </a:t>
                      </a: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74" marR="6857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9481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988" y="4406900"/>
            <a:ext cx="2533650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2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75" y="3859213"/>
            <a:ext cx="3802063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标题 1"/>
          <p:cNvSpPr>
            <a:spLocks noGrp="1"/>
          </p:cNvSpPr>
          <p:nvPr>
            <p:ph type="title"/>
          </p:nvPr>
        </p:nvSpPr>
        <p:spPr>
          <a:xfrm>
            <a:off x="4189413" y="107950"/>
            <a:ext cx="2498725" cy="411163"/>
          </a:xfrm>
        </p:spPr>
        <p:txBody>
          <a:bodyPr/>
          <a:lstStyle/>
          <a:p>
            <a:pPr eaLnBrk="1" hangingPunct="1"/>
            <a:r>
              <a:rPr lang="zh-CN" altLang="en-US" b="1" smtClean="0">
                <a:solidFill>
                  <a:srgbClr val="FF0000"/>
                </a:solidFill>
              </a:rPr>
              <a:t>迁移应用</a:t>
            </a:r>
          </a:p>
        </p:txBody>
      </p:sp>
      <p:graphicFrame>
        <p:nvGraphicFramePr>
          <p:cNvPr id="14370" name="Group 34"/>
          <p:cNvGraphicFramePr>
            <a:graphicFrameLocks noGrp="1"/>
          </p:cNvGraphicFramePr>
          <p:nvPr>
            <p:ph idx="1"/>
          </p:nvPr>
        </p:nvGraphicFramePr>
        <p:xfrm>
          <a:off x="128588" y="0"/>
          <a:ext cx="4060825" cy="6753228"/>
        </p:xfrm>
        <a:graphic>
          <a:graphicData uri="http://schemas.openxmlformats.org/drawingml/2006/table">
            <a:tbl>
              <a:tblPr/>
              <a:tblGrid>
                <a:gridCol w="703262"/>
                <a:gridCol w="3357563"/>
              </a:tblGrid>
              <a:tr h="1125538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①</a:t>
                      </a:r>
                      <a:endParaRPr kumimoji="0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25538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②</a:t>
                      </a:r>
                      <a:endParaRPr kumimoji="0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25538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③</a:t>
                      </a:r>
                      <a:endParaRPr kumimoji="0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25538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④</a:t>
                      </a:r>
                      <a:endParaRPr kumimoji="0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25538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⑤</a:t>
                      </a:r>
                      <a:endParaRPr kumimoji="0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25538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⑥</a:t>
                      </a:r>
                      <a:endParaRPr kumimoji="0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1530" name="图片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963" y="80963"/>
            <a:ext cx="2359025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31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175" y="1227138"/>
            <a:ext cx="1876425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32" name="图片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663" y="2362200"/>
            <a:ext cx="2033587" cy="84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33" name="图片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6700" y="4230688"/>
            <a:ext cx="2081213" cy="142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34" name="图片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313" y="5588000"/>
            <a:ext cx="3201987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35" name="矩形 4"/>
          <p:cNvSpPr>
            <a:spLocks noChangeArrowheads="1"/>
          </p:cNvSpPr>
          <p:nvPr/>
        </p:nvSpPr>
        <p:spPr bwMode="auto">
          <a:xfrm>
            <a:off x="4189413" y="604838"/>
            <a:ext cx="7343775" cy="526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400" b="1" dirty="0">
                <a:cs typeface="Times New Roman" panose="02020603050405020304" pitchFamily="18" charset="0"/>
              </a:rPr>
              <a:t>(1)</a:t>
            </a:r>
            <a:r>
              <a:rPr lang="zh-CN" altLang="zh-CN" sz="2400" b="1" dirty="0">
                <a:cs typeface="Times New Roman" panose="02020603050405020304" pitchFamily="18" charset="0"/>
              </a:rPr>
              <a:t>可以发生</a:t>
            </a:r>
            <a:r>
              <a:rPr lang="zh-CN" altLang="zh-CN" sz="2400" b="1" dirty="0">
                <a:solidFill>
                  <a:srgbClr val="FF0000"/>
                </a:solidFill>
                <a:cs typeface="Times New Roman" panose="02020603050405020304" pitchFamily="18" charset="0"/>
              </a:rPr>
              <a:t>加聚</a:t>
            </a:r>
            <a:r>
              <a:rPr lang="zh-CN" altLang="zh-CN" sz="2400" b="1" dirty="0">
                <a:cs typeface="Times New Roman" panose="02020603050405020304" pitchFamily="18" charset="0"/>
              </a:rPr>
              <a:t>反应</a:t>
            </a:r>
            <a:r>
              <a:rPr lang="en-US" altLang="zh-CN" sz="2400" b="1" dirty="0">
                <a:cs typeface="Times New Roman" panose="02020603050405020304" pitchFamily="18" charset="0"/>
              </a:rPr>
              <a:t>,</a:t>
            </a:r>
            <a:r>
              <a:rPr lang="zh-CN" altLang="en-US" sz="2400" b="1" dirty="0">
                <a:cs typeface="Times New Roman" panose="02020603050405020304" pitchFamily="18" charset="0"/>
              </a:rPr>
              <a:t>且</a:t>
            </a:r>
            <a:r>
              <a:rPr lang="zh-CN" altLang="en-US" sz="2400" b="1" dirty="0">
                <a:solidFill>
                  <a:srgbClr val="FF0000"/>
                </a:solidFill>
                <a:cs typeface="Times New Roman" panose="02020603050405020304" pitchFamily="18" charset="0"/>
              </a:rPr>
              <a:t>单体</a:t>
            </a:r>
            <a:r>
              <a:rPr lang="zh-CN" altLang="en-US" sz="2400" b="1" dirty="0">
                <a:cs typeface="Times New Roman" panose="02020603050405020304" pitchFamily="18" charset="0"/>
              </a:rPr>
              <a:t>是</a:t>
            </a:r>
            <a:r>
              <a:rPr lang="zh-CN" altLang="en-US" sz="2400" b="1" dirty="0">
                <a:solidFill>
                  <a:srgbClr val="FF0000"/>
                </a:solidFill>
                <a:cs typeface="Times New Roman" panose="02020603050405020304" pitchFamily="18" charset="0"/>
              </a:rPr>
              <a:t>一种物质</a:t>
            </a:r>
            <a:r>
              <a:rPr lang="zh-CN" altLang="zh-CN" sz="2400" b="1" dirty="0">
                <a:cs typeface="Times New Roman" panose="02020603050405020304" pitchFamily="18" charset="0"/>
              </a:rPr>
              <a:t>的</a:t>
            </a:r>
            <a:r>
              <a:rPr lang="zh-CN" altLang="zh-CN" sz="2400" b="1" dirty="0" smtClean="0">
                <a:cs typeface="Times New Roman" panose="02020603050405020304" pitchFamily="18" charset="0"/>
              </a:rPr>
              <a:t>是</a:t>
            </a:r>
            <a:r>
              <a:rPr lang="en-US" altLang="zh-CN" sz="2400" b="1" dirty="0" smtClean="0">
                <a:cs typeface="Times New Roman" panose="02020603050405020304" pitchFamily="18" charset="0"/>
              </a:rPr>
              <a:t>_______</a:t>
            </a:r>
            <a:r>
              <a:rPr lang="en-US" altLang="zh-CN" sz="2400" b="1" u="sng" dirty="0" smtClean="0">
                <a:cs typeface="Times New Roman" panose="02020603050405020304" pitchFamily="18" charset="0"/>
              </a:rPr>
              <a:t>,</a:t>
            </a:r>
            <a:endParaRPr lang="zh-CN" altLang="zh-CN" sz="2400" b="1" u="sng" dirty="0"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400" b="1" dirty="0">
                <a:cs typeface="Times New Roman" panose="02020603050405020304" pitchFamily="18" charset="0"/>
              </a:rPr>
              <a:t>   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zh-CN" sz="2400" b="1" dirty="0"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 b="1" dirty="0">
                <a:cs typeface="Times New Roman" panose="02020603050405020304" pitchFamily="18" charset="0"/>
              </a:rPr>
              <a:t>加聚物的结构简式为</a:t>
            </a:r>
            <a:r>
              <a:rPr lang="en-US" altLang="zh-CN" sz="2400" b="1" dirty="0">
                <a:cs typeface="Times New Roman" panose="02020603050405020304" pitchFamily="18" charset="0"/>
              </a:rPr>
              <a:t>_________________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400" b="1" dirty="0">
                <a:cs typeface="Times New Roman" panose="02020603050405020304" pitchFamily="18" charset="0"/>
              </a:rPr>
              <a:t>(2)</a:t>
            </a:r>
            <a:r>
              <a:rPr lang="zh-CN" altLang="zh-CN" sz="2400" b="1" dirty="0">
                <a:cs typeface="Times New Roman" panose="02020603050405020304" pitchFamily="18" charset="0"/>
              </a:rPr>
              <a:t>可</a:t>
            </a:r>
            <a:r>
              <a:rPr lang="zh-CN" altLang="en-US" sz="2400" b="1" dirty="0">
                <a:cs typeface="Times New Roman" panose="02020603050405020304" pitchFamily="18" charset="0"/>
              </a:rPr>
              <a:t>以发生</a:t>
            </a:r>
            <a:r>
              <a:rPr lang="zh-CN" altLang="zh-CN" sz="2400" b="1" dirty="0">
                <a:solidFill>
                  <a:srgbClr val="FF0000"/>
                </a:solidFill>
                <a:cs typeface="Times New Roman" panose="02020603050405020304" pitchFamily="18" charset="0"/>
              </a:rPr>
              <a:t>缩聚</a:t>
            </a:r>
            <a:r>
              <a:rPr lang="zh-CN" altLang="zh-CN" sz="2400" b="1" dirty="0">
                <a:cs typeface="Times New Roman" panose="02020603050405020304" pitchFamily="18" charset="0"/>
              </a:rPr>
              <a:t>反应</a:t>
            </a:r>
            <a:r>
              <a:rPr lang="zh-CN" altLang="en-US" sz="2400" b="1" dirty="0">
                <a:cs typeface="Times New Roman" panose="02020603050405020304" pitchFamily="18" charset="0"/>
              </a:rPr>
              <a:t>，且</a:t>
            </a:r>
            <a:r>
              <a:rPr lang="zh-CN" altLang="en-US" sz="2400" b="1" dirty="0">
                <a:solidFill>
                  <a:srgbClr val="FF0000"/>
                </a:solidFill>
                <a:cs typeface="Times New Roman" panose="02020603050405020304" pitchFamily="18" charset="0"/>
              </a:rPr>
              <a:t>单体</a:t>
            </a:r>
            <a:r>
              <a:rPr lang="zh-CN" altLang="en-US" sz="2400" b="1" dirty="0">
                <a:cs typeface="Times New Roman" panose="02020603050405020304" pitchFamily="18" charset="0"/>
              </a:rPr>
              <a:t>是</a:t>
            </a:r>
            <a:r>
              <a:rPr lang="zh-CN" altLang="en-US" sz="2400" b="1" dirty="0">
                <a:solidFill>
                  <a:srgbClr val="FF0000"/>
                </a:solidFill>
                <a:cs typeface="Times New Roman" panose="02020603050405020304" pitchFamily="18" charset="0"/>
              </a:rPr>
              <a:t>一种物质</a:t>
            </a:r>
            <a:r>
              <a:rPr lang="zh-CN" altLang="zh-CN" sz="2400" b="1" dirty="0">
                <a:cs typeface="Times New Roman" panose="02020603050405020304" pitchFamily="18" charset="0"/>
              </a:rPr>
              <a:t>的</a:t>
            </a:r>
            <a:r>
              <a:rPr lang="zh-CN" altLang="zh-CN" sz="2400" b="1" dirty="0" smtClean="0">
                <a:cs typeface="Times New Roman" panose="02020603050405020304" pitchFamily="18" charset="0"/>
              </a:rPr>
              <a:t>是</a:t>
            </a:r>
            <a:r>
              <a:rPr lang="en-US" altLang="zh-CN" sz="2400" b="1" dirty="0" smtClean="0">
                <a:cs typeface="Times New Roman" panose="02020603050405020304" pitchFamily="18" charset="0"/>
              </a:rPr>
              <a:t>____</a:t>
            </a:r>
            <a:r>
              <a:rPr lang="zh-CN" altLang="zh-CN" sz="2400" b="1" dirty="0" smtClean="0">
                <a:cs typeface="Times New Roman" panose="02020603050405020304" pitchFamily="18" charset="0"/>
              </a:rPr>
              <a:t>，</a:t>
            </a:r>
            <a:endParaRPr lang="en-US" altLang="zh-CN" sz="2400" b="1" dirty="0"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zh-CN" sz="2400" b="1" dirty="0"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zh-CN" sz="2400" b="1" dirty="0"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zh-CN" sz="2400" b="1" dirty="0"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 b="1" dirty="0">
                <a:cs typeface="Times New Roman" panose="02020603050405020304" pitchFamily="18" charset="0"/>
              </a:rPr>
              <a:t>缩聚物的结构简式为</a:t>
            </a:r>
            <a:r>
              <a:rPr lang="en-US" altLang="zh-CN" sz="2400" b="1" dirty="0">
                <a:cs typeface="Times New Roman" panose="02020603050405020304" pitchFamily="18" charset="0"/>
              </a:rPr>
              <a:t>:___________________</a:t>
            </a:r>
            <a:endParaRPr lang="zh-CN" altLang="zh-CN" sz="2400" b="1" dirty="0"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zh-CN" sz="2400" b="1" dirty="0"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400" b="1" dirty="0">
                <a:cs typeface="Times New Roman" panose="02020603050405020304" pitchFamily="18" charset="0"/>
              </a:rPr>
              <a:t>(3)</a:t>
            </a:r>
            <a:r>
              <a:rPr lang="zh-CN" altLang="zh-CN" sz="2400" b="1" dirty="0">
                <a:cs typeface="Times New Roman" panose="02020603050405020304" pitchFamily="18" charset="0"/>
              </a:rPr>
              <a:t>可</a:t>
            </a:r>
            <a:r>
              <a:rPr lang="zh-CN" altLang="en-US" sz="2400" b="1" dirty="0">
                <a:cs typeface="Times New Roman" panose="02020603050405020304" pitchFamily="18" charset="0"/>
              </a:rPr>
              <a:t>以由</a:t>
            </a:r>
            <a:r>
              <a:rPr lang="zh-CN" altLang="zh-CN" sz="2400" b="1" dirty="0">
                <a:solidFill>
                  <a:srgbClr val="FF0000"/>
                </a:solidFill>
                <a:cs typeface="Times New Roman" panose="02020603050405020304" pitchFamily="18" charset="0"/>
              </a:rPr>
              <a:t>两</a:t>
            </a:r>
            <a:r>
              <a:rPr lang="zh-CN" altLang="en-US" sz="2400" b="1" dirty="0">
                <a:solidFill>
                  <a:srgbClr val="FF0000"/>
                </a:solidFill>
                <a:cs typeface="Times New Roman" panose="02020603050405020304" pitchFamily="18" charset="0"/>
              </a:rPr>
              <a:t>种</a:t>
            </a:r>
            <a:r>
              <a:rPr lang="zh-CN" altLang="zh-CN" sz="2400" b="1" dirty="0">
                <a:solidFill>
                  <a:srgbClr val="FF0000"/>
                </a:solidFill>
                <a:cs typeface="Times New Roman" panose="02020603050405020304" pitchFamily="18" charset="0"/>
              </a:rPr>
              <a:t>化合物</a:t>
            </a:r>
            <a:r>
              <a:rPr lang="zh-CN" altLang="zh-CN" sz="2400" b="1" dirty="0">
                <a:cs typeface="Times New Roman" panose="02020603050405020304" pitchFamily="18" charset="0"/>
              </a:rPr>
              <a:t>发生</a:t>
            </a:r>
            <a:r>
              <a:rPr lang="zh-CN" altLang="zh-CN" sz="2400" b="1" dirty="0">
                <a:solidFill>
                  <a:srgbClr val="FF0000"/>
                </a:solidFill>
                <a:cs typeface="Times New Roman" panose="02020603050405020304" pitchFamily="18" charset="0"/>
              </a:rPr>
              <a:t>缩聚</a:t>
            </a:r>
            <a:r>
              <a:rPr lang="zh-CN" altLang="zh-CN" sz="2400" b="1" dirty="0">
                <a:cs typeface="Times New Roman" panose="02020603050405020304" pitchFamily="18" charset="0"/>
              </a:rPr>
              <a:t>反应的</a:t>
            </a:r>
            <a:r>
              <a:rPr lang="zh-CN" altLang="zh-CN" sz="2400" b="1" dirty="0" smtClean="0">
                <a:cs typeface="Times New Roman" panose="02020603050405020304" pitchFamily="18" charset="0"/>
              </a:rPr>
              <a:t>是</a:t>
            </a:r>
            <a:r>
              <a:rPr lang="en-US" altLang="zh-CN" sz="2400" b="1" dirty="0" smtClean="0">
                <a:cs typeface="Times New Roman" panose="02020603050405020304" pitchFamily="18" charset="0"/>
              </a:rPr>
              <a:t>____</a:t>
            </a:r>
            <a:r>
              <a:rPr lang="zh-CN" altLang="zh-CN" sz="2400" b="1" dirty="0" smtClean="0">
                <a:cs typeface="Times New Roman" panose="02020603050405020304" pitchFamily="18" charset="0"/>
              </a:rPr>
              <a:t>和</a:t>
            </a:r>
            <a:r>
              <a:rPr lang="en-US" altLang="zh-CN" sz="2400" b="1" dirty="0" smtClean="0">
                <a:cs typeface="Times New Roman" panose="02020603050405020304" pitchFamily="18" charset="0"/>
              </a:rPr>
              <a:t>_____,</a:t>
            </a:r>
            <a:endParaRPr lang="en-US" altLang="zh-CN" sz="2400" b="1" dirty="0"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zh-CN" sz="2400" b="1" dirty="0"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zh-CN" sz="2400" b="1" dirty="0"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 b="1" dirty="0">
                <a:cs typeface="Times New Roman" panose="02020603050405020304" pitchFamily="18" charset="0"/>
              </a:rPr>
              <a:t>缩聚物的结构简式是：</a:t>
            </a:r>
            <a:r>
              <a:rPr lang="en-US" altLang="zh-CN" sz="2400" b="1" dirty="0">
                <a:cs typeface="Times New Roman" panose="02020603050405020304" pitchFamily="18" charset="0"/>
              </a:rPr>
              <a:t>_____________________</a:t>
            </a:r>
            <a:endParaRPr lang="zh-CN" altLang="en-US" sz="2400" b="1" dirty="0"/>
          </a:p>
        </p:txBody>
      </p:sp>
      <p:sp>
        <p:nvSpPr>
          <p:cNvPr id="21536" name="矩形 5"/>
          <p:cNvSpPr>
            <a:spLocks noChangeArrowheads="1"/>
          </p:cNvSpPr>
          <p:nvPr/>
        </p:nvSpPr>
        <p:spPr bwMode="auto">
          <a:xfrm>
            <a:off x="976313" y="3514725"/>
            <a:ext cx="28448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>
                <a:latin typeface="Arial" panose="020B0604020202020204" pitchFamily="34" charset="0"/>
              </a:rPr>
              <a:t>CH</a:t>
            </a:r>
            <a:r>
              <a:rPr lang="en-US" altLang="zh-CN" baseline="-25000">
                <a:latin typeface="Arial" panose="020B0604020202020204" pitchFamily="34" charset="0"/>
              </a:rPr>
              <a:t>3</a:t>
            </a:r>
            <a:r>
              <a:rPr lang="en-US" altLang="zh-CN">
                <a:latin typeface="Arial" panose="020B0604020202020204" pitchFamily="34" charset="0"/>
              </a:rPr>
              <a:t>-CH=CH-CN</a:t>
            </a:r>
          </a:p>
        </p:txBody>
      </p:sp>
      <p:pic>
        <p:nvPicPr>
          <p:cNvPr id="21538" name="图片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0300" y="1257300"/>
            <a:ext cx="1716088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39" name="图片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2435225"/>
            <a:ext cx="3086100" cy="151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40" name="图片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4757738"/>
            <a:ext cx="3095625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10360694" y="660440"/>
            <a:ext cx="649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u="sng" dirty="0">
                <a:latin typeface="宋体" panose="02010600030101010101" pitchFamily="2" charset="-122"/>
                <a:cs typeface="Times New Roman" panose="02020603050405020304" pitchFamily="18" charset="0"/>
              </a:rPr>
              <a:t>②④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10626137" y="2082841"/>
            <a:ext cx="4171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u="sng" dirty="0">
                <a:latin typeface="宋体" panose="02010600030101010101" pitchFamily="2" charset="-122"/>
                <a:cs typeface="Times New Roman" panose="02020603050405020304" pitchFamily="18" charset="0"/>
              </a:rPr>
              <a:t>①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9603198" y="4285161"/>
            <a:ext cx="4171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u="sng" dirty="0">
                <a:latin typeface="宋体" panose="02010600030101010101" pitchFamily="2" charset="-122"/>
                <a:cs typeface="Times New Roman" panose="02020603050405020304" pitchFamily="18" charset="0"/>
              </a:rPr>
              <a:t>③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10648360" y="4290053"/>
            <a:ext cx="4171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u="sng" dirty="0">
                <a:latin typeface="宋体" panose="02010600030101010101" pitchFamily="2" charset="-122"/>
                <a:cs typeface="Times New Roman" panose="02020603050405020304" pitchFamily="18" charset="0"/>
              </a:rPr>
              <a:t>⑥</a:t>
            </a:r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47925" y="1061564"/>
            <a:ext cx="2062708" cy="10413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内容占位符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875040"/>
              </p:ext>
            </p:extLst>
          </p:nvPr>
        </p:nvGraphicFramePr>
        <p:xfrm>
          <a:off x="11113" y="973138"/>
          <a:ext cx="12180887" cy="53451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68980"/>
                <a:gridCol w="5911907"/>
              </a:tblGrid>
              <a:tr h="1020130"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聚合物</a:t>
                      </a:r>
                      <a:endParaRPr lang="zh-CN" altLang="en-US" sz="3600" dirty="0"/>
                    </a:p>
                  </a:txBody>
                  <a:tcPr marL="91444" marR="91444" marT="45709" marB="45709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600" smtClean="0"/>
                        <a:t>单体</a:t>
                      </a:r>
                    </a:p>
                  </a:txBody>
                  <a:tcPr marL="91444" marR="91444" marT="45709" marB="45709"/>
                </a:tc>
              </a:tr>
              <a:tr h="1366976">
                <a:tc>
                  <a:txBody>
                    <a:bodyPr/>
                    <a:lstStyle/>
                    <a:p>
                      <a:endParaRPr lang="en-US" altLang="zh-CN" sz="3600" smtClean="0"/>
                    </a:p>
                    <a:p>
                      <a:r>
                        <a:rPr lang="en-US" altLang="zh-CN" sz="3600" baseline="0" smtClean="0"/>
                        <a:t>                                      </a:t>
                      </a:r>
                      <a:endParaRPr lang="en-US" altLang="zh-CN" sz="3600" smtClean="0"/>
                    </a:p>
                  </a:txBody>
                  <a:tcPr marL="91444" marR="91444" marT="45709" marB="45709"/>
                </a:tc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 marL="91444" marR="91444" marT="45709" marB="45709"/>
                </a:tc>
              </a:tr>
              <a:tr h="1479003">
                <a:tc>
                  <a:txBody>
                    <a:bodyPr/>
                    <a:lstStyle/>
                    <a:p>
                      <a:endParaRPr lang="en-US" altLang="zh-CN" sz="3600" smtClean="0"/>
                    </a:p>
                    <a:p>
                      <a:r>
                        <a:rPr lang="en-US" altLang="zh-CN" sz="3600" baseline="0" smtClean="0"/>
                        <a:t>                               </a:t>
                      </a:r>
                      <a:r>
                        <a:rPr lang="zh-CN" altLang="en-US" sz="3600" baseline="0" smtClean="0"/>
                        <a:t>一种塑料</a:t>
                      </a:r>
                      <a:r>
                        <a:rPr lang="en-US" altLang="zh-CN" sz="3600" baseline="0" smtClean="0"/>
                        <a:t>      </a:t>
                      </a:r>
                      <a:endParaRPr lang="en-US" altLang="zh-CN" sz="3600" smtClean="0"/>
                    </a:p>
                  </a:txBody>
                  <a:tcPr marL="91444" marR="91444" marT="45709" marB="45709"/>
                </a:tc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 marL="91444" marR="91444" marT="45709" marB="45709"/>
                </a:tc>
              </a:tr>
              <a:tr h="1479003">
                <a:tc>
                  <a:txBody>
                    <a:bodyPr/>
                    <a:lstStyle/>
                    <a:p>
                      <a:r>
                        <a:rPr lang="en-US" altLang="zh-CN" sz="3600" smtClean="0"/>
                        <a:t>                                     </a:t>
                      </a:r>
                      <a:endParaRPr lang="zh-CN" altLang="en-US" sz="3600"/>
                    </a:p>
                  </a:txBody>
                  <a:tcPr marL="91444" marR="91444" marT="45709" marB="45709"/>
                </a:tc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 marL="91444" marR="91444" marT="45709" marB="45709"/>
                </a:tc>
              </a:tr>
            </a:tbl>
          </a:graphicData>
        </a:graphic>
      </p:graphicFrame>
      <p:sp>
        <p:nvSpPr>
          <p:cNvPr id="22547" name="标题 1"/>
          <p:cNvSpPr>
            <a:spLocks noGrp="1"/>
          </p:cNvSpPr>
          <p:nvPr>
            <p:ph type="title"/>
          </p:nvPr>
        </p:nvSpPr>
        <p:spPr>
          <a:xfrm>
            <a:off x="11113" y="-26988"/>
            <a:ext cx="5562600" cy="922338"/>
          </a:xfrm>
        </p:spPr>
        <p:txBody>
          <a:bodyPr/>
          <a:lstStyle/>
          <a:p>
            <a:pPr eaLnBrk="1" hangingPunct="1"/>
            <a:r>
              <a:rPr lang="zh-CN" altLang="en-US" b="1" smtClean="0"/>
              <a:t>迁移应用</a:t>
            </a:r>
            <a:r>
              <a:rPr lang="en-US" altLang="zh-CN" b="1" smtClean="0"/>
              <a:t>   </a:t>
            </a:r>
            <a:r>
              <a:rPr lang="zh-CN" altLang="en-US" b="1" smtClean="0">
                <a:solidFill>
                  <a:srgbClr val="FF0000"/>
                </a:solidFill>
              </a:rPr>
              <a:t>寻找单体</a:t>
            </a:r>
          </a:p>
        </p:txBody>
      </p:sp>
      <p:pic>
        <p:nvPicPr>
          <p:cNvPr id="22548" name="图片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2290763"/>
            <a:ext cx="1984375" cy="96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9" name="图片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8" y="4913313"/>
            <a:ext cx="5081587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0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" y="3413125"/>
            <a:ext cx="2789238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51" name="矩形 3"/>
          <p:cNvSpPr>
            <a:spLocks noChangeArrowheads="1"/>
          </p:cNvSpPr>
          <p:nvPr/>
        </p:nvSpPr>
        <p:spPr bwMode="auto">
          <a:xfrm>
            <a:off x="2168525" y="2428875"/>
            <a:ext cx="18272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/>
              <a:t>人造象牙</a:t>
            </a:r>
            <a:endParaRPr lang="en-US" altLang="zh-CN" sz="3200"/>
          </a:p>
        </p:txBody>
      </p:sp>
      <p:sp>
        <p:nvSpPr>
          <p:cNvPr id="22552" name="矩形 5"/>
          <p:cNvSpPr>
            <a:spLocks noChangeArrowheads="1"/>
          </p:cNvSpPr>
          <p:nvPr/>
        </p:nvSpPr>
        <p:spPr bwMode="auto">
          <a:xfrm>
            <a:off x="4275138" y="4859338"/>
            <a:ext cx="1827212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/>
              <a:t>聚酯纤维</a:t>
            </a:r>
          </a:p>
        </p:txBody>
      </p:sp>
      <p:pic>
        <p:nvPicPr>
          <p:cNvPr id="22553" name="图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925" y="3568700"/>
            <a:ext cx="2103438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4" name="图片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9075" y="3851275"/>
            <a:ext cx="2532063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5" name="图片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925" y="5080000"/>
            <a:ext cx="2686050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6" name="图片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9725" y="5165725"/>
            <a:ext cx="2779713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6289156" y="2380238"/>
            <a:ext cx="14387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dirty="0"/>
              <a:t> HCHO                 </a:t>
            </a:r>
            <a:endParaRPr lang="zh-CN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内容占位符 6"/>
          <p:cNvGraphicFramePr>
            <a:graphicFrameLocks noGrp="1"/>
          </p:cNvGraphicFramePr>
          <p:nvPr>
            <p:ph idx="1"/>
          </p:nvPr>
        </p:nvGraphicFramePr>
        <p:xfrm>
          <a:off x="11113" y="973138"/>
          <a:ext cx="11944350" cy="53451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72175"/>
                <a:gridCol w="5972175"/>
              </a:tblGrid>
              <a:tr h="102013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600" smtClean="0"/>
                        <a:t>聚合物</a:t>
                      </a:r>
                    </a:p>
                  </a:txBody>
                  <a:tcPr marL="91444" marR="91444" marT="45709" marB="45709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600" smtClean="0"/>
                        <a:t>单体</a:t>
                      </a:r>
                    </a:p>
                  </a:txBody>
                  <a:tcPr marL="91444" marR="91444" marT="45709" marB="45709"/>
                </a:tc>
              </a:tr>
              <a:tr h="1366976">
                <a:tc>
                  <a:txBody>
                    <a:bodyPr/>
                    <a:lstStyle/>
                    <a:p>
                      <a:r>
                        <a:rPr lang="en-US" altLang="zh-CN" sz="3600" smtClean="0"/>
                        <a:t>                        </a:t>
                      </a:r>
                      <a:r>
                        <a:rPr lang="zh-CN" altLang="en-US" sz="3600" smtClean="0"/>
                        <a:t>一种导电聚合物</a:t>
                      </a:r>
                      <a:r>
                        <a:rPr lang="en-US" altLang="zh-CN" sz="3600" smtClean="0"/>
                        <a:t>   </a:t>
                      </a:r>
                      <a:endParaRPr lang="zh-CN" altLang="en-US" sz="3600"/>
                    </a:p>
                  </a:txBody>
                  <a:tcPr marL="91444" marR="91444" marT="45709" marB="45709"/>
                </a:tc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 marL="91444" marR="91444" marT="45709" marB="45709"/>
                </a:tc>
              </a:tr>
              <a:tr h="1479003"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 marL="91444" marR="91444" marT="45709" marB="45709"/>
                </a:tc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 marL="91444" marR="91444" marT="45709" marB="45709"/>
                </a:tc>
              </a:tr>
              <a:tr h="1479003"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 marL="91444" marR="91444" marT="45709" marB="45709"/>
                </a:tc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 marL="91444" marR="91444" marT="45709" marB="45709"/>
                </a:tc>
              </a:tr>
            </a:tbl>
          </a:graphicData>
        </a:graphic>
      </p:graphicFrame>
      <p:sp>
        <p:nvSpPr>
          <p:cNvPr id="23571" name="标题 1"/>
          <p:cNvSpPr>
            <a:spLocks noGrp="1"/>
          </p:cNvSpPr>
          <p:nvPr>
            <p:ph type="title"/>
          </p:nvPr>
        </p:nvSpPr>
        <p:spPr>
          <a:xfrm>
            <a:off x="11113" y="-26988"/>
            <a:ext cx="5562600" cy="922338"/>
          </a:xfrm>
        </p:spPr>
        <p:txBody>
          <a:bodyPr/>
          <a:lstStyle/>
          <a:p>
            <a:pPr eaLnBrk="1" hangingPunct="1"/>
            <a:r>
              <a:rPr lang="zh-CN" altLang="en-US" b="1" smtClean="0"/>
              <a:t>迁移应用</a:t>
            </a:r>
            <a:r>
              <a:rPr lang="en-US" altLang="zh-CN" b="1" smtClean="0"/>
              <a:t>   </a:t>
            </a:r>
            <a:r>
              <a:rPr lang="zh-CN" altLang="en-US" b="1" smtClean="0">
                <a:solidFill>
                  <a:srgbClr val="FF0000"/>
                </a:solidFill>
              </a:rPr>
              <a:t>寻找单体</a:t>
            </a:r>
          </a:p>
        </p:txBody>
      </p:sp>
      <p:pic>
        <p:nvPicPr>
          <p:cNvPr id="23572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3371850"/>
            <a:ext cx="4962525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73" name="矩形 4"/>
          <p:cNvSpPr>
            <a:spLocks noChangeArrowheads="1"/>
          </p:cNvSpPr>
          <p:nvPr/>
        </p:nvSpPr>
        <p:spPr bwMode="auto">
          <a:xfrm>
            <a:off x="2217738" y="4138613"/>
            <a:ext cx="1825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/>
              <a:t>丁苯橡胶</a:t>
            </a:r>
            <a:endParaRPr lang="en-US" altLang="zh-CN" sz="3200"/>
          </a:p>
        </p:txBody>
      </p:sp>
      <p:pic>
        <p:nvPicPr>
          <p:cNvPr id="23574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" y="2084388"/>
            <a:ext cx="2176463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5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50" y="4670425"/>
            <a:ext cx="2820988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76" name="矩形 15"/>
          <p:cNvSpPr>
            <a:spLocks noChangeArrowheads="1"/>
          </p:cNvSpPr>
          <p:nvPr/>
        </p:nvSpPr>
        <p:spPr bwMode="auto">
          <a:xfrm>
            <a:off x="2792413" y="5437188"/>
            <a:ext cx="18272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/>
              <a:t>一种多肽</a:t>
            </a:r>
            <a:endParaRPr lang="en-US" altLang="zh-CN" sz="3200"/>
          </a:p>
        </p:txBody>
      </p:sp>
      <p:pic>
        <p:nvPicPr>
          <p:cNvPr id="23577" name="图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50" y="2195513"/>
            <a:ext cx="337343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8" name="图片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6638" y="3540125"/>
            <a:ext cx="2303462" cy="132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9" name="图片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4888" y="3752850"/>
            <a:ext cx="2852737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0" name="图片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6513" y="5027613"/>
            <a:ext cx="14874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小结</a:t>
            </a:r>
          </a:p>
        </p:txBody>
      </p:sp>
      <p:sp>
        <p:nvSpPr>
          <p:cNvPr id="24579" name="内容占位符 2"/>
          <p:cNvSpPr>
            <a:spLocks noGrp="1"/>
          </p:cNvSpPr>
          <p:nvPr>
            <p:ph idx="1"/>
          </p:nvPr>
        </p:nvSpPr>
        <p:spPr>
          <a:xfrm>
            <a:off x="279400" y="1690688"/>
            <a:ext cx="10515600" cy="1339850"/>
          </a:xfrm>
        </p:spPr>
        <p:txBody>
          <a:bodyPr/>
          <a:lstStyle/>
          <a:p>
            <a:r>
              <a:rPr lang="zh-CN" altLang="en-US" smtClean="0"/>
              <a:t>如何判断加聚反应和缩聚反应</a:t>
            </a:r>
            <a:endParaRPr lang="en-US" altLang="zh-CN" smtClean="0"/>
          </a:p>
          <a:p>
            <a:r>
              <a:rPr lang="zh-CN" altLang="en-US" smtClean="0"/>
              <a:t>如何寻找单体</a:t>
            </a:r>
            <a:endParaRPr lang="en-US" altLang="zh-CN" smtClean="0"/>
          </a:p>
          <a:p>
            <a:r>
              <a:rPr lang="zh-CN" altLang="en-US" smtClean="0"/>
              <a:t>加聚反应、缩聚反应聚合物的写法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"/>
            <a:ext cx="996287" cy="573206"/>
          </a:xfrm>
          <a:solidFill>
            <a:srgbClr val="FFFF00"/>
          </a:solidFill>
        </p:spPr>
        <p:txBody>
          <a:bodyPr/>
          <a:lstStyle/>
          <a:p>
            <a:r>
              <a:rPr lang="zh-CN" altLang="en-US" sz="2800" dirty="0" smtClean="0">
                <a:latin typeface="+mn-ea"/>
                <a:ea typeface="+mn-ea"/>
              </a:rPr>
              <a:t>练习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96287" y="1"/>
            <a:ext cx="1528549" cy="52322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1</a:t>
            </a:r>
            <a:r>
              <a:rPr lang="zh-CN" altLang="en-US" sz="2800" dirty="0" smtClean="0">
                <a:solidFill>
                  <a:schemeClr val="bg1"/>
                </a:solidFill>
              </a:rPr>
              <a:t>找单体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0561" y="1017908"/>
            <a:ext cx="8376630" cy="179237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864" y="3671070"/>
            <a:ext cx="1995166" cy="1150747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4789" y="3881531"/>
            <a:ext cx="2776607" cy="73381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5108" y="3562667"/>
            <a:ext cx="1912035" cy="150097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39365" y="3562667"/>
            <a:ext cx="1795651" cy="1367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149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"/>
            <a:ext cx="996287" cy="573206"/>
          </a:xfrm>
          <a:solidFill>
            <a:srgbClr val="FFFF00"/>
          </a:solidFill>
        </p:spPr>
        <p:txBody>
          <a:bodyPr/>
          <a:lstStyle/>
          <a:p>
            <a:r>
              <a:rPr lang="zh-CN" altLang="en-US" sz="2800" dirty="0" smtClean="0">
                <a:latin typeface="+mn-ea"/>
                <a:ea typeface="+mn-ea"/>
              </a:rPr>
              <a:t>练习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96287" y="1"/>
            <a:ext cx="1528549" cy="52322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1</a:t>
            </a:r>
            <a:r>
              <a:rPr lang="zh-CN" altLang="en-US" sz="2800" dirty="0" smtClean="0">
                <a:solidFill>
                  <a:schemeClr val="bg1"/>
                </a:solidFill>
              </a:rPr>
              <a:t>找单体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7092" y="1130899"/>
            <a:ext cx="8157155" cy="208501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041" y="3593285"/>
            <a:ext cx="2432248" cy="173963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7388" y="3607790"/>
            <a:ext cx="1459349" cy="33944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1955" y="4358795"/>
            <a:ext cx="3532046" cy="93345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06771" y="3192449"/>
            <a:ext cx="1713149" cy="42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605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"/>
            <a:ext cx="996287" cy="573206"/>
          </a:xfrm>
          <a:solidFill>
            <a:srgbClr val="FFFF00"/>
          </a:solidFill>
        </p:spPr>
        <p:txBody>
          <a:bodyPr/>
          <a:lstStyle/>
          <a:p>
            <a:r>
              <a:rPr lang="zh-CN" altLang="en-US" sz="2800" dirty="0" smtClean="0">
                <a:latin typeface="+mn-ea"/>
                <a:ea typeface="+mn-ea"/>
              </a:rPr>
              <a:t>练习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96287" y="1"/>
            <a:ext cx="1528549" cy="52322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1</a:t>
            </a:r>
            <a:r>
              <a:rPr lang="zh-CN" altLang="en-US" sz="2800" dirty="0" smtClean="0">
                <a:solidFill>
                  <a:schemeClr val="bg1"/>
                </a:solidFill>
              </a:rPr>
              <a:t>找单体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712" y="1022755"/>
            <a:ext cx="3340898" cy="227400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6558" y="1089817"/>
            <a:ext cx="5139373" cy="220694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1740" y="3796294"/>
            <a:ext cx="1994419" cy="1888716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26319" y="3796293"/>
            <a:ext cx="2492642" cy="2360533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15899" y="4070501"/>
            <a:ext cx="2310499" cy="1614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270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"/>
            <a:ext cx="996287" cy="573206"/>
          </a:xfrm>
          <a:solidFill>
            <a:srgbClr val="FFFF00"/>
          </a:solidFill>
        </p:spPr>
        <p:txBody>
          <a:bodyPr/>
          <a:lstStyle/>
          <a:p>
            <a:r>
              <a:rPr lang="zh-CN" altLang="en-US" sz="2800" dirty="0" smtClean="0">
                <a:latin typeface="+mn-ea"/>
                <a:ea typeface="+mn-ea"/>
              </a:rPr>
              <a:t>练习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96287" y="1"/>
            <a:ext cx="2119872" cy="52322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2</a:t>
            </a:r>
            <a:r>
              <a:rPr lang="zh-CN" altLang="en-US" sz="2800" dirty="0" smtClean="0">
                <a:solidFill>
                  <a:schemeClr val="bg1"/>
                </a:solidFill>
              </a:rPr>
              <a:t>写方程式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631" y="1036894"/>
            <a:ext cx="1761897" cy="1804572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636" y="2791480"/>
            <a:ext cx="2213040" cy="1621677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80" y="4413157"/>
            <a:ext cx="4048095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187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1399</TotalTime>
  <Words>634</Words>
  <Application>Microsoft Office PowerPoint</Application>
  <PresentationFormat>宽屏</PresentationFormat>
  <Paragraphs>218</Paragraphs>
  <Slides>20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9" baseType="lpstr">
      <vt:lpstr>MS Mincho</vt:lpstr>
      <vt:lpstr>黑体</vt:lpstr>
      <vt:lpstr>楷体</vt:lpstr>
      <vt:lpstr>宋体</vt:lpstr>
      <vt:lpstr>Arial</vt:lpstr>
      <vt:lpstr>Calibri</vt:lpstr>
      <vt:lpstr>Calibri Light</vt:lpstr>
      <vt:lpstr>Times New Roman</vt:lpstr>
      <vt:lpstr>Office 主题</vt:lpstr>
      <vt:lpstr>以下两组物质有什么不同？</vt:lpstr>
      <vt:lpstr>PowerPoint 演示文稿</vt:lpstr>
      <vt:lpstr>PowerPoint 演示文稿</vt:lpstr>
      <vt:lpstr>PowerPoint 演示文稿</vt:lpstr>
      <vt:lpstr>PowerPoint 演示文稿</vt:lpstr>
      <vt:lpstr>《有机化学基础》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迁移应用</vt:lpstr>
      <vt:lpstr>迁移应用   寻找单体</vt:lpstr>
      <vt:lpstr>迁移应用   寻找单体</vt:lpstr>
      <vt:lpstr>小结</vt:lpstr>
      <vt:lpstr>练习</vt:lpstr>
      <vt:lpstr>练习</vt:lpstr>
      <vt:lpstr>练习</vt:lpstr>
      <vt:lpstr>练习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oscarfox</dc:creator>
  <cp:lastModifiedBy>XiaZaiMa.COM</cp:lastModifiedBy>
  <cp:revision>60</cp:revision>
  <dcterms:created xsi:type="dcterms:W3CDTF">2017-05-08T06:45:27Z</dcterms:created>
  <dcterms:modified xsi:type="dcterms:W3CDTF">2020-04-22T03:45:53Z</dcterms:modified>
</cp:coreProperties>
</file>