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45" r:id="rId2"/>
    <p:sldId id="362" r:id="rId3"/>
    <p:sldId id="325" r:id="rId4"/>
    <p:sldId id="340" r:id="rId5"/>
    <p:sldId id="322" r:id="rId6"/>
    <p:sldId id="326" r:id="rId7"/>
    <p:sldId id="281" r:id="rId8"/>
    <p:sldId id="320" r:id="rId9"/>
    <p:sldId id="298" r:id="rId10"/>
    <p:sldId id="363" r:id="rId11"/>
    <p:sldId id="364" r:id="rId12"/>
    <p:sldId id="361" r:id="rId13"/>
    <p:sldId id="339" r:id="rId14"/>
    <p:sldId id="296" r:id="rId15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60" autoAdjust="0"/>
  </p:normalViewPr>
  <p:slideViewPr>
    <p:cSldViewPr>
      <p:cViewPr varScale="1">
        <p:scale>
          <a:sx n="89" d="100"/>
          <a:sy n="89" d="100"/>
        </p:scale>
        <p:origin x="-288" y="-96"/>
      </p:cViewPr>
      <p:guideLst>
        <p:guide orient="horz" pos="1590"/>
        <p:guide pos="28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92157550" cy="9215755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4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20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200" noProof="1"/>
            </a:lvl1pPr>
          </a:lstStyle>
          <a:p>
            <a:endParaRPr lang="zh-CN" altLang="en-US"/>
          </a:p>
        </p:txBody>
      </p:sp>
      <p:sp>
        <p:nvSpPr>
          <p:cNvPr id="2051" name="日期占位符 20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200" noProof="1" dirty="0"/>
            </a:lvl1pPr>
          </a:lstStyle>
          <a:p>
            <a:endParaRPr lang="en-US" altLang="zh-CN"/>
          </a:p>
        </p:txBody>
      </p:sp>
      <p:sp>
        <p:nvSpPr>
          <p:cNvPr id="2052" name="幻灯片图像占位符 2051"/>
          <p:cNvSpPr>
            <a:spLocks noGrp="1" noRo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2053" name="文本占位符 2052"/>
          <p:cNvSpPr>
            <a:spLocks noGrp="1" noRot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>
              <a:defRPr sz="1200" noProof="1" dirty="0"/>
            </a:lvl1pPr>
          </a:lstStyle>
          <a:p>
            <a:endParaRPr lang="en-US" altLang="zh-CN"/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0196B29-2F60-4EAF-83BE-005F8C036989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lvl="1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lvl="2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lvl="3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lvl="4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lvl="5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3313"/>
          <p:cNvSpPr>
            <a:spLocks noGrp="1" noRot="1" noChangeArrowheads="1" noTextEdit="1"/>
          </p:cNvSpPr>
          <p:nvPr>
            <p:ph type="sldImg" idx="4294967295"/>
          </p:nvPr>
        </p:nvSpPr>
        <p:spPr>
          <a:xfrm>
            <a:off x="379413" y="684213"/>
            <a:ext cx="6096000" cy="3429000"/>
          </a:xfrm>
          <a:ln/>
        </p:spPr>
      </p:sp>
      <p:sp>
        <p:nvSpPr>
          <p:cNvPr id="12291" name="文本占位符 13314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912813" y="4341813"/>
            <a:ext cx="5029200" cy="4114800"/>
          </a:xfrm>
          <a:ln/>
        </p:spPr>
        <p:txBody>
          <a:bodyPr/>
          <a:lstStyle/>
          <a:p>
            <a:r>
              <a:rPr lang="en-US" altLang="zh-CN" smtClean="0"/>
              <a:t>www.1230.org </a:t>
            </a:r>
            <a:r>
              <a:rPr lang="zh-CN" altLang="en-US" smtClean="0"/>
              <a:t>初中数学资源网</a:t>
            </a:r>
          </a:p>
          <a:p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B7E6F2-9FC5-4EF4-A57C-77BDFAEFEF18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8FCEB6-B683-4771-9DCE-C542001DF88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33DBA0-A39A-4903-B20B-B621FEC055A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2504" cy="3394472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200151"/>
            <a:ext cx="4032504" cy="3394472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6FFB46-C9D6-4FF7-A99E-D0AF59D9DD6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1878806"/>
            <a:ext cx="3868340" cy="276344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B46E6D-AD1B-47F6-A9CF-C0637FEEE2B8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F6B72E-640E-4CBC-8A5B-BD695BC956C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F2517C-9414-4B45-B878-46FB1E695E3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A8B70A-D001-4AF0-82E3-EAD72001FA85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E32E73-49F8-48D6-83C7-E51FD3C4D69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FB0292-94DB-4967-B740-5918C13D312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52930" cy="4388644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6FAE52-BBC9-49E5-8E81-2441C56B4536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 noProof="1" dirty="0"/>
            </a:lvl1pPr>
          </a:lstStyle>
          <a:p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 noProof="1" dirty="0"/>
            </a:lvl1pPr>
          </a:lstStyle>
          <a:p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71597B-8AE7-4FE0-819F-6573A86CEC20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file:///C:\Users\bingtu\AppData\Roaming\Tencent\Users\759578101\QQ\WinTemp\RichOle\GBXUFZ5FS%7dT35D%60SIAB6_9Q.png" TargetMode="Externa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bingtu\AppData\Roaming\Tencent\Users\759578101\QQ\WinTemp\RichOle\GBXUFZ5FS%7dT35D%60SIAB6_9Q.png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13.bin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8.bin"/><Relationship Id="rId5" Type="http://schemas.openxmlformats.org/officeDocument/2006/relationships/oleObject" Target="../embeddings/oleObject17.bin"/><Relationship Id="rId4" Type="http://schemas.openxmlformats.org/officeDocument/2006/relationships/oleObject" Target="../embeddings/oleObject1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标题 3073"/>
          <p:cNvSpPr>
            <a:spLocks noGrp="1" noChangeArrowheads="1"/>
          </p:cNvSpPr>
          <p:nvPr>
            <p:ph type="ctrTitle"/>
          </p:nvPr>
        </p:nvSpPr>
        <p:spPr>
          <a:xfrm>
            <a:off x="238148" y="1113235"/>
            <a:ext cx="8496300" cy="1208484"/>
          </a:xfrm>
        </p:spPr>
        <p:txBody>
          <a:bodyPr anchor="ctr"/>
          <a:lstStyle/>
          <a:p>
            <a:r>
              <a:rPr lang="en-US" altLang="zh-CN" sz="4400" b="1" dirty="0" smtClean="0">
                <a:latin typeface="Times New Roman" pitchFamily="18" charset="0"/>
                <a:cs typeface="Times New Roman" pitchFamily="18" charset="0"/>
              </a:rPr>
              <a:t>26.4</a:t>
            </a:r>
            <a:r>
              <a:rPr lang="zh-CN" altLang="en-US" sz="4400" b="1" dirty="0" smtClean="0">
                <a:latin typeface="Times New Roman" pitchFamily="18" charset="0"/>
                <a:cs typeface="Times New Roman" pitchFamily="18" charset="0"/>
              </a:rPr>
              <a:t>反比例函数的图象和性质</a:t>
            </a:r>
            <a:r>
              <a:rPr lang="en-US" altLang="zh-CN" sz="4400" b="1" dirty="0" smtClean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0"/>
          <p:cNvSpPr txBox="1"/>
          <p:nvPr/>
        </p:nvSpPr>
        <p:spPr>
          <a:xfrm>
            <a:off x="1692275" y="1815704"/>
            <a:ext cx="533400" cy="5847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楷体_GB2312" pitchFamily="49" charset="-122"/>
            </a:endParaRPr>
          </a:p>
        </p:txBody>
      </p:sp>
      <p:sp>
        <p:nvSpPr>
          <p:cNvPr id="15363" name="矩形 24579"/>
          <p:cNvSpPr>
            <a:spLocks noChangeArrowheads="1"/>
          </p:cNvSpPr>
          <p:nvPr/>
        </p:nvSpPr>
        <p:spPr bwMode="auto">
          <a:xfrm>
            <a:off x="285720" y="428610"/>
            <a:ext cx="8424863" cy="2957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思考</a:t>
            </a:r>
            <a:r>
              <a:rPr lang="en-US" altLang="zh-CN" sz="24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 </a:t>
            </a:r>
            <a:r>
              <a:rPr lang="zh-CN" altLang="en-US" sz="2400" b="1" dirty="0" smtClean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如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图</a:t>
            </a:r>
            <a:r>
              <a:rPr lang="en-US" altLang="zh-CN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,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分别过反比例</a:t>
            </a:r>
            <a:r>
              <a:rPr lang="zh-CN" altLang="en-US" sz="2400" b="1" dirty="0" smtClean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函数      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　</a:t>
            </a:r>
            <a:r>
              <a:rPr lang="zh-CN" altLang="en-US" sz="2400" b="1" dirty="0" smtClean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   </a:t>
            </a:r>
            <a:r>
              <a:rPr lang="en-US" altLang="zh-CN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(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k</a:t>
            </a:r>
            <a:r>
              <a:rPr lang="en-US" altLang="zh-CN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&lt;0)</a:t>
            </a:r>
            <a:r>
              <a:rPr lang="zh-CN" altLang="en-US" sz="2400" b="1" dirty="0" smtClean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图象上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的点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P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1</a:t>
            </a:r>
            <a:r>
              <a:rPr lang="zh-CN" altLang="en-US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、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P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2</a:t>
            </a:r>
            <a:r>
              <a:rPr lang="zh-CN" altLang="en-US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、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P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3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作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x</a:t>
            </a:r>
            <a:r>
              <a:rPr lang="zh-CN" altLang="en-US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、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y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轴的垂线</a:t>
            </a:r>
            <a:r>
              <a:rPr lang="en-US" altLang="zh-CN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,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与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x</a:t>
            </a:r>
            <a:r>
              <a:rPr lang="zh-CN" altLang="en-US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、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y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轴所</a:t>
            </a:r>
            <a:r>
              <a:rPr lang="zh-CN" altLang="en-US" sz="2400" b="1" dirty="0" smtClean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围成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的矩形面积分别是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1</a:t>
            </a:r>
            <a:r>
              <a:rPr lang="zh-CN" altLang="en-US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、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2</a:t>
            </a:r>
            <a:r>
              <a:rPr lang="zh-CN" altLang="en-US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、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3</a:t>
            </a:r>
            <a:r>
              <a:rPr lang="en-US" altLang="zh-CN" sz="2400" b="1" dirty="0" smtClean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,</a:t>
            </a:r>
            <a:r>
              <a:rPr lang="zh-CN" altLang="en-US" sz="2400" b="1" dirty="0" smtClean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则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它们的大小关系是（　　）</a:t>
            </a: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en-US" altLang="zh-CN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A. 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1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＝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2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＞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3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   	 </a:t>
            </a:r>
            <a:r>
              <a:rPr lang="en-US" altLang="zh-CN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B. 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1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＞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2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＝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3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   	</a:t>
            </a: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en-US" altLang="zh-CN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C. 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1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＞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2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＞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3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    	 </a:t>
            </a:r>
            <a:r>
              <a:rPr lang="en-US" altLang="zh-CN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D. 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1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＝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2</a:t>
            </a:r>
            <a:r>
              <a:rPr lang="zh-CN" altLang="en-US" sz="24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＝</a:t>
            </a:r>
            <a:r>
              <a:rPr lang="en-US" altLang="zh-CN" sz="2400" b="1" i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S</a:t>
            </a:r>
            <a:r>
              <a:rPr lang="en-US" altLang="zh-CN" sz="2400" b="1" i="1" baseline="-25000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3</a:t>
            </a:r>
          </a:p>
        </p:txBody>
      </p:sp>
      <p:grpSp>
        <p:nvGrpSpPr>
          <p:cNvPr id="2" name="组合 24584"/>
          <p:cNvGrpSpPr>
            <a:grpSpLocks/>
          </p:cNvGrpSpPr>
          <p:nvPr/>
        </p:nvGrpSpPr>
        <p:grpSpPr bwMode="auto">
          <a:xfrm>
            <a:off x="5715008" y="1714494"/>
            <a:ext cx="2663825" cy="2309823"/>
            <a:chOff x="0" y="0"/>
            <a:chExt cx="1723" cy="1723"/>
          </a:xfrm>
        </p:grpSpPr>
        <p:grpSp>
          <p:nvGrpSpPr>
            <p:cNvPr id="3" name="组合 24585"/>
            <p:cNvGrpSpPr>
              <a:grpSpLocks/>
            </p:cNvGrpSpPr>
            <p:nvPr/>
          </p:nvGrpSpPr>
          <p:grpSpPr bwMode="auto">
            <a:xfrm>
              <a:off x="0" y="0"/>
              <a:ext cx="1723" cy="1723"/>
              <a:chOff x="0" y="0"/>
              <a:chExt cx="2154" cy="2154"/>
            </a:xfrm>
          </p:grpSpPr>
          <p:pic>
            <p:nvPicPr>
              <p:cNvPr id="15370" name="图片 24586"/>
              <p:cNvPicPr>
                <a:picLocks noChangeAspect="1" noChangeArrowheads="1"/>
              </p:cNvPicPr>
              <p:nvPr/>
            </p:nvPicPr>
            <p:blipFill>
              <a:blip r:embed="rId3"/>
              <a:srcRect l="15187" r="15509"/>
              <a:stretch>
                <a:fillRect/>
              </a:stretch>
            </p:blipFill>
            <p:spPr bwMode="auto">
              <a:xfrm>
                <a:off x="45" y="294"/>
                <a:ext cx="1890" cy="18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5371" name="直接连接符 24587"/>
              <p:cNvSpPr>
                <a:spLocks noChangeShapeType="1"/>
              </p:cNvSpPr>
              <p:nvPr/>
            </p:nvSpPr>
            <p:spPr bwMode="auto">
              <a:xfrm>
                <a:off x="0" y="1206"/>
                <a:ext cx="2154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lg" len="lg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2" name="直接连接符 24588"/>
              <p:cNvSpPr>
                <a:spLocks noChangeShapeType="1"/>
              </p:cNvSpPr>
              <p:nvPr/>
            </p:nvSpPr>
            <p:spPr bwMode="auto">
              <a:xfrm rot="-5400000">
                <a:off x="-78" y="1077"/>
                <a:ext cx="2154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lg" len="lg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5373" name="文本框 24589"/>
            <p:cNvSpPr txBox="1">
              <a:spLocks noChangeArrowheads="1"/>
            </p:cNvSpPr>
            <p:nvPr/>
          </p:nvSpPr>
          <p:spPr bwMode="auto">
            <a:xfrm>
              <a:off x="227" y="544"/>
              <a:ext cx="200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P</a:t>
              </a:r>
              <a:r>
                <a:rPr lang="en-US" altLang="zh-CN" b="1" i="1" baseline="-25000">
                  <a:latin typeface="Times New Roman" pitchFamily="18" charset="0"/>
                </a:rPr>
                <a:t>1</a:t>
              </a:r>
              <a:endParaRPr lang="en-US" altLang="zh-CN" b="1"/>
            </a:p>
          </p:txBody>
        </p:sp>
        <p:sp>
          <p:nvSpPr>
            <p:cNvPr id="15374" name="直接连接符 24590"/>
            <p:cNvSpPr>
              <a:spLocks noChangeShapeType="1"/>
            </p:cNvSpPr>
            <p:nvPr/>
          </p:nvSpPr>
          <p:spPr bwMode="auto">
            <a:xfrm>
              <a:off x="398" y="780"/>
              <a:ext cx="404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5" name="直接连接符 24591"/>
            <p:cNvSpPr>
              <a:spLocks noChangeShapeType="1"/>
            </p:cNvSpPr>
            <p:nvPr/>
          </p:nvSpPr>
          <p:spPr bwMode="auto">
            <a:xfrm rot="5400000">
              <a:off x="315" y="874"/>
              <a:ext cx="18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6" name="文本框 24592"/>
            <p:cNvSpPr txBox="1">
              <a:spLocks noChangeArrowheads="1"/>
            </p:cNvSpPr>
            <p:nvPr/>
          </p:nvSpPr>
          <p:spPr bwMode="auto">
            <a:xfrm>
              <a:off x="481" y="181"/>
              <a:ext cx="199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P</a:t>
              </a:r>
              <a:r>
                <a:rPr lang="en-US" altLang="zh-CN" b="1" i="1" baseline="-25000">
                  <a:latin typeface="Times New Roman" pitchFamily="18" charset="0"/>
                </a:rPr>
                <a:t>3</a:t>
              </a:r>
              <a:endParaRPr lang="en-US" altLang="zh-CN" b="1"/>
            </a:p>
          </p:txBody>
        </p:sp>
        <p:sp>
          <p:nvSpPr>
            <p:cNvPr id="15377" name="直接连接符 24593"/>
            <p:cNvSpPr>
              <a:spLocks noChangeShapeType="1"/>
            </p:cNvSpPr>
            <p:nvPr/>
          </p:nvSpPr>
          <p:spPr bwMode="auto">
            <a:xfrm>
              <a:off x="674" y="377"/>
              <a:ext cx="123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8" name="直接连接符 24594"/>
            <p:cNvSpPr>
              <a:spLocks noChangeShapeType="1"/>
            </p:cNvSpPr>
            <p:nvPr/>
          </p:nvSpPr>
          <p:spPr bwMode="auto">
            <a:xfrm>
              <a:off x="679" y="382"/>
              <a:ext cx="0" cy="58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9" name="直接连接符 24595"/>
            <p:cNvSpPr>
              <a:spLocks noChangeShapeType="1"/>
            </p:cNvSpPr>
            <p:nvPr/>
          </p:nvSpPr>
          <p:spPr bwMode="auto">
            <a:xfrm flipH="1">
              <a:off x="799" y="1226"/>
              <a:ext cx="254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0" name="直接连接符 24596"/>
            <p:cNvSpPr>
              <a:spLocks noChangeShapeType="1"/>
            </p:cNvSpPr>
            <p:nvPr/>
          </p:nvSpPr>
          <p:spPr bwMode="auto">
            <a:xfrm rot="5400000" flipH="1">
              <a:off x="924" y="1094"/>
              <a:ext cx="254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1" name="文本框 24597"/>
            <p:cNvSpPr txBox="1">
              <a:spLocks noChangeArrowheads="1"/>
            </p:cNvSpPr>
            <p:nvPr/>
          </p:nvSpPr>
          <p:spPr bwMode="auto">
            <a:xfrm>
              <a:off x="1034" y="1209"/>
              <a:ext cx="1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P</a:t>
              </a:r>
              <a:r>
                <a:rPr lang="en-US" altLang="zh-CN" b="1" i="1" baseline="-25000">
                  <a:latin typeface="Times New Roman" pitchFamily="18" charset="0"/>
                </a:rPr>
                <a:t>2</a:t>
              </a:r>
              <a:endParaRPr lang="en-US" altLang="zh-CN" b="1"/>
            </a:p>
          </p:txBody>
        </p:sp>
        <p:sp>
          <p:nvSpPr>
            <p:cNvPr id="15382" name="文本框 24598"/>
            <p:cNvSpPr txBox="1">
              <a:spLocks noChangeArrowheads="1"/>
            </p:cNvSpPr>
            <p:nvPr/>
          </p:nvSpPr>
          <p:spPr bwMode="auto">
            <a:xfrm>
              <a:off x="873" y="0"/>
              <a:ext cx="100" cy="20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y</a:t>
              </a:r>
              <a:endParaRPr lang="en-US" altLang="zh-CN" b="1"/>
            </a:p>
          </p:txBody>
        </p:sp>
        <p:sp>
          <p:nvSpPr>
            <p:cNvPr id="15383" name="文本框 24599"/>
            <p:cNvSpPr txBox="1">
              <a:spLocks noChangeArrowheads="1"/>
            </p:cNvSpPr>
            <p:nvPr/>
          </p:nvSpPr>
          <p:spPr bwMode="auto">
            <a:xfrm>
              <a:off x="1577" y="1015"/>
              <a:ext cx="100" cy="20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x</a:t>
              </a:r>
              <a:endParaRPr lang="en-US" altLang="zh-CN" b="1"/>
            </a:p>
          </p:txBody>
        </p:sp>
        <p:sp>
          <p:nvSpPr>
            <p:cNvPr id="15384" name="文本框 24600"/>
            <p:cNvSpPr txBox="1">
              <a:spLocks noChangeArrowheads="1"/>
            </p:cNvSpPr>
            <p:nvPr/>
          </p:nvSpPr>
          <p:spPr bwMode="auto">
            <a:xfrm>
              <a:off x="680" y="998"/>
              <a:ext cx="100" cy="20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0</a:t>
              </a:r>
              <a:endParaRPr lang="en-US" altLang="zh-CN" b="1"/>
            </a:p>
          </p:txBody>
        </p:sp>
      </p:grpSp>
      <p:sp>
        <p:nvSpPr>
          <p:cNvPr id="24602" name="文本框 24601"/>
          <p:cNvSpPr txBox="1">
            <a:spLocks noChangeArrowheads="1"/>
          </p:cNvSpPr>
          <p:nvPr/>
        </p:nvSpPr>
        <p:spPr bwMode="auto">
          <a:xfrm>
            <a:off x="3857620" y="1270413"/>
            <a:ext cx="647700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 b="1" dirty="0">
                <a:solidFill>
                  <a:srgbClr val="FF3300"/>
                </a:solidFill>
                <a:latin typeface="Times New Roman" pitchFamily="18" charset="0"/>
              </a:rPr>
              <a:t>D</a:t>
            </a:r>
          </a:p>
        </p:txBody>
      </p:sp>
      <p:graphicFrame>
        <p:nvGraphicFramePr>
          <p:cNvPr id="31745" name="对象 11265"/>
          <p:cNvGraphicFramePr>
            <a:graphicFrameLocks noChangeAspect="1"/>
          </p:cNvGraphicFramePr>
          <p:nvPr/>
        </p:nvGraphicFramePr>
        <p:xfrm>
          <a:off x="4286255" y="285734"/>
          <a:ext cx="928687" cy="720725"/>
        </p:xfrm>
        <a:graphic>
          <a:graphicData uri="http://schemas.openxmlformats.org/presentationml/2006/ole">
            <p:oleObj spid="_x0000_s19458" r:id="rId4" imgW="408133" imgH="395389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对象 4097"/>
          <p:cNvGraphicFramePr>
            <a:graphicFrameLocks noChangeAspect="1"/>
          </p:cNvGraphicFramePr>
          <p:nvPr/>
        </p:nvGraphicFramePr>
        <p:xfrm>
          <a:off x="882651" y="4445807"/>
          <a:ext cx="7053263" cy="478631"/>
        </p:xfrm>
        <a:graphic>
          <a:graphicData uri="http://schemas.openxmlformats.org/presentationml/2006/ole">
            <p:oleObj spid="_x0000_s4097" r:id="rId3" imgW="3416617" imgH="279717" progId="Equation.DSMT4">
              <p:embed/>
            </p:oleObj>
          </a:graphicData>
        </a:graphic>
      </p:graphicFrame>
      <p:grpSp>
        <p:nvGrpSpPr>
          <p:cNvPr id="4099" name="组合 4098"/>
          <p:cNvGrpSpPr>
            <a:grpSpLocks/>
          </p:cNvGrpSpPr>
          <p:nvPr/>
        </p:nvGrpSpPr>
        <p:grpSpPr bwMode="auto">
          <a:xfrm>
            <a:off x="1046164" y="1635749"/>
            <a:ext cx="3094037" cy="2214563"/>
            <a:chOff x="0" y="0"/>
            <a:chExt cx="1860" cy="1860"/>
          </a:xfrm>
        </p:grpSpPr>
        <p:sp>
          <p:nvSpPr>
            <p:cNvPr id="2" name="Line 4"/>
            <p:cNvSpPr>
              <a:spLocks noChangeShapeType="1"/>
            </p:cNvSpPr>
            <p:nvPr/>
          </p:nvSpPr>
          <p:spPr bwMode="auto">
            <a:xfrm flipV="1">
              <a:off x="590" y="91"/>
              <a:ext cx="0" cy="176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" name="Line 5"/>
            <p:cNvSpPr>
              <a:spLocks noChangeShapeType="1"/>
            </p:cNvSpPr>
            <p:nvPr/>
          </p:nvSpPr>
          <p:spPr bwMode="auto">
            <a:xfrm>
              <a:off x="0" y="1316"/>
              <a:ext cx="18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1" name="Freeform 6"/>
            <p:cNvSpPr>
              <a:spLocks noChangeArrowheads="1"/>
            </p:cNvSpPr>
            <p:nvPr/>
          </p:nvSpPr>
          <p:spPr bwMode="auto">
            <a:xfrm>
              <a:off x="681" y="227"/>
              <a:ext cx="952" cy="99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2" y="771"/>
                </a:cxn>
                <a:cxn ang="0">
                  <a:pos x="952" y="998"/>
                </a:cxn>
              </a:cxnLst>
              <a:rect l="0" t="0" r="r" b="b"/>
              <a:pathLst>
                <a:path w="952" h="998">
                  <a:moveTo>
                    <a:pt x="0" y="0"/>
                  </a:moveTo>
                  <a:cubicBezTo>
                    <a:pt x="56" y="302"/>
                    <a:pt x="113" y="605"/>
                    <a:pt x="272" y="771"/>
                  </a:cubicBezTo>
                  <a:cubicBezTo>
                    <a:pt x="431" y="937"/>
                    <a:pt x="839" y="960"/>
                    <a:pt x="952" y="998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2" name="Line 7"/>
            <p:cNvSpPr>
              <a:spLocks noChangeShapeType="1"/>
            </p:cNvSpPr>
            <p:nvPr/>
          </p:nvSpPr>
          <p:spPr bwMode="auto">
            <a:xfrm>
              <a:off x="998" y="1043"/>
              <a:ext cx="0" cy="27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3" name="Text Box 8"/>
            <p:cNvSpPr txBox="1">
              <a:spLocks noChangeArrowheads="1"/>
            </p:cNvSpPr>
            <p:nvPr/>
          </p:nvSpPr>
          <p:spPr bwMode="auto">
            <a:xfrm>
              <a:off x="960" y="794"/>
              <a:ext cx="726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P(</a:t>
              </a:r>
              <a:r>
                <a:rPr lang="en-US" altLang="zh-CN" sz="2800" b="1" i="1">
                  <a:latin typeface="Times New Roman" pitchFamily="18" charset="0"/>
                </a:rPr>
                <a:t>x</a:t>
              </a:r>
              <a:r>
                <a:rPr lang="en-US" altLang="zh-CN" sz="2800" b="1">
                  <a:latin typeface="Times New Roman" pitchFamily="18" charset="0"/>
                </a:rPr>
                <a:t>, </a:t>
              </a:r>
              <a:r>
                <a:rPr lang="en-US" altLang="zh-CN" sz="2800" b="1" i="1">
                  <a:latin typeface="Times New Roman" pitchFamily="18" charset="0"/>
                </a:rPr>
                <a:t>y</a:t>
              </a:r>
              <a:r>
                <a:rPr lang="en-US" altLang="zh-CN" sz="2800" b="1">
                  <a:latin typeface="Times New Roman" pitchFamily="18" charset="0"/>
                </a:rPr>
                <a:t>)</a:t>
              </a:r>
            </a:p>
          </p:txBody>
        </p:sp>
        <p:sp>
          <p:nvSpPr>
            <p:cNvPr id="4104" name="Text Box 9"/>
            <p:cNvSpPr txBox="1">
              <a:spLocks noChangeArrowheads="1"/>
            </p:cNvSpPr>
            <p:nvPr/>
          </p:nvSpPr>
          <p:spPr bwMode="auto">
            <a:xfrm>
              <a:off x="869" y="1348"/>
              <a:ext cx="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4105" name="Text Box 10"/>
            <p:cNvSpPr txBox="1">
              <a:spLocks noChangeArrowheads="1"/>
            </p:cNvSpPr>
            <p:nvPr/>
          </p:nvSpPr>
          <p:spPr bwMode="auto">
            <a:xfrm>
              <a:off x="363" y="1270"/>
              <a:ext cx="279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4106" name="Text Box 11"/>
            <p:cNvSpPr txBox="1">
              <a:spLocks noChangeArrowheads="1"/>
            </p:cNvSpPr>
            <p:nvPr/>
          </p:nvSpPr>
          <p:spPr bwMode="auto">
            <a:xfrm>
              <a:off x="318" y="0"/>
              <a:ext cx="206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latin typeface="Times New Roman" pitchFamily="18" charset="0"/>
                </a:rPr>
                <a:t>y</a:t>
              </a:r>
            </a:p>
          </p:txBody>
        </p:sp>
        <p:sp>
          <p:nvSpPr>
            <p:cNvPr id="4107" name="Text Box 12"/>
            <p:cNvSpPr txBox="1">
              <a:spLocks noChangeArrowheads="1"/>
            </p:cNvSpPr>
            <p:nvPr/>
          </p:nvSpPr>
          <p:spPr bwMode="auto">
            <a:xfrm>
              <a:off x="1633" y="1270"/>
              <a:ext cx="219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4108" name="Line 13"/>
            <p:cNvSpPr>
              <a:spLocks noChangeShapeType="1"/>
            </p:cNvSpPr>
            <p:nvPr/>
          </p:nvSpPr>
          <p:spPr bwMode="auto">
            <a:xfrm flipH="1">
              <a:off x="597" y="103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" name="Rectangle 14"/>
            <p:cNvSpPr>
              <a:spLocks noChangeArrowheads="1"/>
            </p:cNvSpPr>
            <p:nvPr/>
          </p:nvSpPr>
          <p:spPr bwMode="auto">
            <a:xfrm>
              <a:off x="597" y="1034"/>
              <a:ext cx="408" cy="272"/>
            </a:xfrm>
            <a:prstGeom prst="rect">
              <a:avLst/>
            </a:prstGeom>
            <a:solidFill>
              <a:srgbClr val="FF0066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 sz="2800" b="1">
                <a:latin typeface="Times New Roman" pitchFamily="18" charset="0"/>
              </a:endParaRPr>
            </a:p>
          </p:txBody>
        </p:sp>
        <p:sp>
          <p:nvSpPr>
            <p:cNvPr id="4110" name="Text Box 15"/>
            <p:cNvSpPr txBox="1">
              <a:spLocks noChangeArrowheads="1"/>
            </p:cNvSpPr>
            <p:nvPr/>
          </p:nvSpPr>
          <p:spPr bwMode="auto">
            <a:xfrm>
              <a:off x="332" y="885"/>
              <a:ext cx="255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B</a:t>
              </a:r>
            </a:p>
          </p:txBody>
        </p:sp>
      </p:grpSp>
      <p:sp>
        <p:nvSpPr>
          <p:cNvPr id="4112" name="Rectangle 16"/>
          <p:cNvSpPr>
            <a:spLocks noChangeArrowheads="1"/>
          </p:cNvSpPr>
          <p:nvPr/>
        </p:nvSpPr>
        <p:spPr bwMode="auto">
          <a:xfrm>
            <a:off x="5578475" y="2823993"/>
            <a:ext cx="647700" cy="323850"/>
          </a:xfrm>
          <a:prstGeom prst="rect">
            <a:avLst/>
          </a:prstGeom>
          <a:solidFill>
            <a:srgbClr val="FF00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 sz="3200" b="1"/>
          </a:p>
        </p:txBody>
      </p:sp>
      <p:grpSp>
        <p:nvGrpSpPr>
          <p:cNvPr id="4113" name="组合 4112"/>
          <p:cNvGrpSpPr>
            <a:grpSpLocks/>
          </p:cNvGrpSpPr>
          <p:nvPr/>
        </p:nvGrpSpPr>
        <p:grpSpPr bwMode="auto">
          <a:xfrm>
            <a:off x="4641850" y="1620272"/>
            <a:ext cx="2955926" cy="2176463"/>
            <a:chOff x="0" y="0"/>
            <a:chExt cx="1862" cy="1828"/>
          </a:xfrm>
        </p:grpSpPr>
        <p:sp>
          <p:nvSpPr>
            <p:cNvPr id="3" name="Line 18"/>
            <p:cNvSpPr>
              <a:spLocks noChangeShapeType="1"/>
            </p:cNvSpPr>
            <p:nvPr/>
          </p:nvSpPr>
          <p:spPr bwMode="auto">
            <a:xfrm flipV="1">
              <a:off x="590" y="59"/>
              <a:ext cx="0" cy="176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" name="Line 19"/>
            <p:cNvSpPr>
              <a:spLocks noChangeShapeType="1"/>
            </p:cNvSpPr>
            <p:nvPr/>
          </p:nvSpPr>
          <p:spPr bwMode="auto">
            <a:xfrm>
              <a:off x="0" y="1284"/>
              <a:ext cx="18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" name="Freeform 20"/>
            <p:cNvSpPr>
              <a:spLocks noChangeArrowheads="1"/>
            </p:cNvSpPr>
            <p:nvPr/>
          </p:nvSpPr>
          <p:spPr bwMode="auto">
            <a:xfrm>
              <a:off x="681" y="195"/>
              <a:ext cx="952" cy="99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2" y="771"/>
                </a:cxn>
                <a:cxn ang="0">
                  <a:pos x="952" y="998"/>
                </a:cxn>
              </a:cxnLst>
              <a:rect l="0" t="0" r="r" b="b"/>
              <a:pathLst>
                <a:path w="952" h="998">
                  <a:moveTo>
                    <a:pt x="0" y="0"/>
                  </a:moveTo>
                  <a:cubicBezTo>
                    <a:pt x="56" y="302"/>
                    <a:pt x="113" y="605"/>
                    <a:pt x="272" y="771"/>
                  </a:cubicBezTo>
                  <a:cubicBezTo>
                    <a:pt x="431" y="937"/>
                    <a:pt x="839" y="960"/>
                    <a:pt x="952" y="998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" name="Text Box 21"/>
            <p:cNvSpPr txBox="1">
              <a:spLocks noChangeArrowheads="1"/>
            </p:cNvSpPr>
            <p:nvPr/>
          </p:nvSpPr>
          <p:spPr bwMode="auto">
            <a:xfrm>
              <a:off x="960" y="762"/>
              <a:ext cx="732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P(</a:t>
              </a:r>
              <a:r>
                <a:rPr lang="en-US" altLang="zh-CN" sz="2800" b="1" i="1">
                  <a:latin typeface="Times New Roman" pitchFamily="18" charset="0"/>
                </a:rPr>
                <a:t>x</a:t>
              </a:r>
              <a:r>
                <a:rPr lang="en-US" altLang="zh-CN" sz="2800" b="1">
                  <a:latin typeface="Times New Roman" pitchFamily="18" charset="0"/>
                </a:rPr>
                <a:t>, </a:t>
              </a:r>
              <a:r>
                <a:rPr lang="en-US" altLang="zh-CN" sz="2800" b="1" i="1">
                  <a:latin typeface="Times New Roman" pitchFamily="18" charset="0"/>
                </a:rPr>
                <a:t>y</a:t>
              </a:r>
              <a:r>
                <a:rPr lang="en-US" altLang="zh-CN" sz="2800" b="1">
                  <a:latin typeface="Times New Roman" pitchFamily="18" charset="0"/>
                </a:rPr>
                <a:t>)</a:t>
              </a:r>
            </a:p>
          </p:txBody>
        </p:sp>
        <p:sp>
          <p:nvSpPr>
            <p:cNvPr id="4117" name="Text Box 22"/>
            <p:cNvSpPr txBox="1">
              <a:spLocks noChangeArrowheads="1"/>
            </p:cNvSpPr>
            <p:nvPr/>
          </p:nvSpPr>
          <p:spPr bwMode="auto">
            <a:xfrm>
              <a:off x="869" y="1316"/>
              <a:ext cx="280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4118" name="Text Box 23"/>
            <p:cNvSpPr txBox="1">
              <a:spLocks noChangeArrowheads="1"/>
            </p:cNvSpPr>
            <p:nvPr/>
          </p:nvSpPr>
          <p:spPr bwMode="auto">
            <a:xfrm>
              <a:off x="363" y="1238"/>
              <a:ext cx="292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4119" name="Text Box 24"/>
            <p:cNvSpPr txBox="1">
              <a:spLocks noChangeArrowheads="1"/>
            </p:cNvSpPr>
            <p:nvPr/>
          </p:nvSpPr>
          <p:spPr bwMode="auto">
            <a:xfrm>
              <a:off x="362" y="0"/>
              <a:ext cx="216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latin typeface="Times New Roman" pitchFamily="18" charset="0"/>
                </a:rPr>
                <a:t>y</a:t>
              </a:r>
            </a:p>
          </p:txBody>
        </p:sp>
        <p:sp>
          <p:nvSpPr>
            <p:cNvPr id="4120" name="Text Box 25"/>
            <p:cNvSpPr txBox="1">
              <a:spLocks noChangeArrowheads="1"/>
            </p:cNvSpPr>
            <p:nvPr/>
          </p:nvSpPr>
          <p:spPr bwMode="auto">
            <a:xfrm>
              <a:off x="1633" y="1238"/>
              <a:ext cx="229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4121" name="Text Box 26"/>
            <p:cNvSpPr txBox="1">
              <a:spLocks noChangeArrowheads="1"/>
            </p:cNvSpPr>
            <p:nvPr/>
          </p:nvSpPr>
          <p:spPr bwMode="auto">
            <a:xfrm>
              <a:off x="332" y="853"/>
              <a:ext cx="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B</a:t>
              </a:r>
            </a:p>
          </p:txBody>
        </p:sp>
      </p:grpSp>
      <p:sp>
        <p:nvSpPr>
          <p:cNvPr id="4123" name="Rectangle 27"/>
          <p:cNvSpPr>
            <a:spLocks noChangeArrowheads="1"/>
          </p:cNvSpPr>
          <p:nvPr/>
        </p:nvSpPr>
        <p:spPr bwMode="auto">
          <a:xfrm>
            <a:off x="5578475" y="2338218"/>
            <a:ext cx="287338" cy="809625"/>
          </a:xfrm>
          <a:prstGeom prst="rect">
            <a:avLst/>
          </a:prstGeom>
          <a:solidFill>
            <a:srgbClr val="FF00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 sz="3200" b="1"/>
          </a:p>
        </p:txBody>
      </p:sp>
      <p:sp>
        <p:nvSpPr>
          <p:cNvPr id="4124" name="Rectangle 28"/>
          <p:cNvSpPr>
            <a:spLocks noChangeArrowheads="1"/>
          </p:cNvSpPr>
          <p:nvPr/>
        </p:nvSpPr>
        <p:spPr bwMode="auto">
          <a:xfrm>
            <a:off x="5578476" y="2932341"/>
            <a:ext cx="1008063" cy="215503"/>
          </a:xfrm>
          <a:prstGeom prst="rect">
            <a:avLst/>
          </a:prstGeom>
          <a:solidFill>
            <a:srgbClr val="FF00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 sz="3200" b="1"/>
          </a:p>
        </p:txBody>
      </p:sp>
      <p:sp>
        <p:nvSpPr>
          <p:cNvPr id="4" name="Text Box 30"/>
          <p:cNvSpPr txBox="1">
            <a:spLocks noChangeArrowheads="1"/>
          </p:cNvSpPr>
          <p:nvPr/>
        </p:nvSpPr>
        <p:spPr bwMode="auto">
          <a:xfrm>
            <a:off x="323851" y="479822"/>
            <a:ext cx="33829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探讨面积性质</a:t>
            </a:r>
            <a:r>
              <a:rPr lang="en-US" altLang="zh-CN" sz="2800" b="1">
                <a:solidFill>
                  <a:srgbClr val="000066"/>
                </a:solidFill>
                <a:latin typeface="宋体" pitchFamily="2" charset="-122"/>
              </a:rPr>
              <a:t>(</a:t>
            </a:r>
            <a:r>
              <a:rPr lang="zh-CN" altLang="en-US" sz="2800" b="1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一</a:t>
            </a:r>
            <a:r>
              <a:rPr lang="en-US" altLang="zh-CN" sz="2800" b="1">
                <a:solidFill>
                  <a:srgbClr val="000066"/>
                </a:solidFill>
                <a:latin typeface="宋体" pitchFamily="2" charset="-122"/>
              </a:rPr>
              <a:t>)</a:t>
            </a:r>
          </a:p>
        </p:txBody>
      </p:sp>
      <p:sp>
        <p:nvSpPr>
          <p:cNvPr id="4125" name="文本框 4125"/>
          <p:cNvSpPr txBox="1">
            <a:spLocks noChangeArrowheads="1"/>
          </p:cNvSpPr>
          <p:nvPr/>
        </p:nvSpPr>
        <p:spPr bwMode="auto">
          <a:xfrm>
            <a:off x="323850" y="57150"/>
            <a:ext cx="5327650" cy="523220"/>
          </a:xfrm>
          <a:prstGeom prst="rect">
            <a:avLst/>
          </a:prstGeom>
          <a:noFill/>
          <a:ln w="25400">
            <a:solidFill>
              <a:srgbClr val="00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反比例函数知识应用</a:t>
            </a:r>
          </a:p>
        </p:txBody>
      </p:sp>
      <p:sp>
        <p:nvSpPr>
          <p:cNvPr id="4127" name="Text Box 30"/>
          <p:cNvSpPr txBox="1">
            <a:spLocks noChangeArrowheads="1"/>
          </p:cNvSpPr>
          <p:nvPr/>
        </p:nvSpPr>
        <p:spPr bwMode="auto">
          <a:xfrm>
            <a:off x="1189039" y="3796735"/>
            <a:ext cx="266223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latin typeface="宋体" pitchFamily="2" charset="-122"/>
              </a:rPr>
              <a:t>面积的特殊性</a:t>
            </a:r>
          </a:p>
        </p:txBody>
      </p:sp>
      <p:sp>
        <p:nvSpPr>
          <p:cNvPr id="4128" name="Text Box 30"/>
          <p:cNvSpPr txBox="1">
            <a:spLocks noChangeArrowheads="1"/>
          </p:cNvSpPr>
          <p:nvPr/>
        </p:nvSpPr>
        <p:spPr bwMode="auto">
          <a:xfrm>
            <a:off x="5005389" y="3739585"/>
            <a:ext cx="266223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latin typeface="宋体" pitchFamily="2" charset="-122"/>
              </a:rPr>
              <a:t>面积的一般性</a:t>
            </a:r>
          </a:p>
        </p:txBody>
      </p:sp>
      <p:sp>
        <p:nvSpPr>
          <p:cNvPr id="5" name="矩形 4128"/>
          <p:cNvSpPr>
            <a:spLocks noChangeArrowheads="1"/>
          </p:cNvSpPr>
          <p:nvPr/>
        </p:nvSpPr>
        <p:spPr bwMode="auto">
          <a:xfrm>
            <a:off x="396876" y="844153"/>
            <a:ext cx="84232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宋体" pitchFamily="2" charset="-122"/>
              </a:rPr>
              <a:t>过双曲线上任意一点</a:t>
            </a:r>
            <a:r>
              <a:rPr lang="en-US" altLang="zh-CN" sz="2800" b="1">
                <a:solidFill>
                  <a:schemeClr val="tx2"/>
                </a:solidFill>
                <a:latin typeface="宋体" pitchFamily="2" charset="-122"/>
              </a:rPr>
              <a:t>P</a:t>
            </a:r>
            <a:r>
              <a:rPr lang="zh-CN" altLang="en-US" sz="2800" b="1">
                <a:solidFill>
                  <a:schemeClr val="tx2"/>
                </a:solidFill>
                <a:latin typeface="宋体" pitchFamily="2" charset="-122"/>
              </a:rPr>
              <a:t>向坐标轴作垂线</a:t>
            </a:r>
            <a:r>
              <a:rPr lang="en-US" altLang="zh-CN" sz="2800" b="1">
                <a:solidFill>
                  <a:schemeClr val="tx2"/>
                </a:solidFill>
                <a:latin typeface="宋体" pitchFamily="2" charset="-122"/>
              </a:rPr>
              <a:t>,</a:t>
            </a:r>
            <a:r>
              <a:rPr lang="zh-CN" altLang="en-US" sz="2800" b="1">
                <a:solidFill>
                  <a:schemeClr val="tx2"/>
                </a:solidFill>
                <a:latin typeface="宋体" pitchFamily="2" charset="-122"/>
              </a:rPr>
              <a:t>垂足分别为</a:t>
            </a:r>
          </a:p>
          <a:p>
            <a:r>
              <a:rPr lang="en-US" altLang="zh-CN" sz="2800" b="1">
                <a:solidFill>
                  <a:schemeClr val="tx2"/>
                </a:solidFill>
                <a:latin typeface="宋体" pitchFamily="2" charset="-122"/>
              </a:rPr>
              <a:t>A</a:t>
            </a:r>
            <a:r>
              <a:rPr lang="zh-CN" altLang="en-US" sz="2800" b="1">
                <a:solidFill>
                  <a:schemeClr val="tx2"/>
                </a:solidFill>
                <a:latin typeface="宋体" pitchFamily="2" charset="-122"/>
              </a:rPr>
              <a:t>、</a:t>
            </a:r>
            <a:r>
              <a:rPr lang="en-US" altLang="zh-CN" sz="2800" b="1">
                <a:solidFill>
                  <a:schemeClr val="tx2"/>
                </a:solidFill>
                <a:latin typeface="宋体" pitchFamily="2" charset="-122"/>
              </a:rPr>
              <a:t>B, </a:t>
            </a:r>
            <a:r>
              <a:rPr lang="zh-CN" altLang="en-US" sz="2800" b="1">
                <a:solidFill>
                  <a:schemeClr val="tx2"/>
                </a:solidFill>
                <a:latin typeface="宋体" pitchFamily="2" charset="-122"/>
              </a:rPr>
              <a:t>则两条垂线与坐标轴围成一个矩形</a:t>
            </a:r>
            <a:r>
              <a:rPr lang="en-US" altLang="zh-CN" sz="2800" b="1">
                <a:solidFill>
                  <a:schemeClr val="tx2"/>
                </a:solidFill>
                <a:latin typeface="宋体" pitchFamily="2" charset="-122"/>
              </a:rPr>
              <a:t>OAPB.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2" grpId="0" animBg="1"/>
      <p:bldP spid="4112" grpId="1" animBg="1"/>
      <p:bldP spid="4123" grpId="0" animBg="1"/>
      <p:bldP spid="4123" grpId="1" animBg="1"/>
      <p:bldP spid="4124" grpId="0" animBg="1"/>
      <p:bldP spid="4124" grpId="1" animBg="1"/>
      <p:bldP spid="4127" grpId="0"/>
      <p:bldP spid="41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矩形 5121"/>
          <p:cNvSpPr>
            <a:spLocks noChangeArrowheads="1"/>
          </p:cNvSpPr>
          <p:nvPr/>
        </p:nvSpPr>
        <p:spPr bwMode="auto">
          <a:xfrm>
            <a:off x="365125" y="400050"/>
            <a:ext cx="8459788" cy="2012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>
                <a:latin typeface="宋体" pitchFamily="2" charset="-122"/>
              </a:rPr>
              <a:t>1.</a:t>
            </a:r>
            <a:r>
              <a:rPr lang="zh-CN" altLang="en-US" sz="3200" b="1">
                <a:latin typeface="宋体" pitchFamily="2" charset="-122"/>
              </a:rPr>
              <a:t>如图</a:t>
            </a:r>
            <a:r>
              <a:rPr lang="en-US" altLang="zh-CN" sz="3200" b="1">
                <a:latin typeface="宋体" pitchFamily="2" charset="-122"/>
              </a:rPr>
              <a:t>,</a:t>
            </a:r>
            <a:r>
              <a:rPr lang="zh-CN" altLang="en-US" sz="3200" b="1">
                <a:latin typeface="宋体" pitchFamily="2" charset="-122"/>
              </a:rPr>
              <a:t>点</a:t>
            </a:r>
            <a:r>
              <a:rPr lang="en-US" altLang="zh-CN" sz="3200" b="1">
                <a:latin typeface="宋体" pitchFamily="2" charset="-122"/>
              </a:rPr>
              <a:t>P</a:t>
            </a:r>
            <a:r>
              <a:rPr lang="zh-CN" altLang="en-US" sz="3200" b="1">
                <a:latin typeface="宋体" pitchFamily="2" charset="-122"/>
              </a:rPr>
              <a:t>是反比例函数图象上的一点</a:t>
            </a:r>
            <a:r>
              <a:rPr lang="en-US" altLang="zh-CN" sz="3200" b="1">
                <a:latin typeface="宋体" pitchFamily="2" charset="-122"/>
              </a:rPr>
              <a:t>,</a:t>
            </a:r>
            <a:r>
              <a:rPr lang="zh-CN" altLang="en-US" sz="3200" b="1">
                <a:latin typeface="宋体" pitchFamily="2" charset="-122"/>
              </a:rPr>
              <a:t>过点</a:t>
            </a:r>
            <a:r>
              <a:rPr lang="en-US" altLang="zh-CN" sz="3200" b="1">
                <a:latin typeface="宋体" pitchFamily="2" charset="-122"/>
              </a:rPr>
              <a:t>P</a:t>
            </a:r>
            <a:r>
              <a:rPr lang="zh-CN" altLang="en-US" sz="3200" b="1">
                <a:latin typeface="宋体" pitchFamily="2" charset="-122"/>
              </a:rPr>
              <a:t>分别向</a:t>
            </a:r>
            <a:r>
              <a:rPr lang="en-US" altLang="zh-CN" sz="3200" b="1">
                <a:latin typeface="宋体" pitchFamily="2" charset="-122"/>
              </a:rPr>
              <a:t>x</a:t>
            </a:r>
            <a:r>
              <a:rPr lang="zh-CN" altLang="en-US" sz="3200" b="1">
                <a:latin typeface="宋体" pitchFamily="2" charset="-122"/>
              </a:rPr>
              <a:t>轴、</a:t>
            </a:r>
            <a:r>
              <a:rPr lang="en-US" altLang="zh-CN" sz="3200" b="1">
                <a:latin typeface="宋体" pitchFamily="2" charset="-122"/>
              </a:rPr>
              <a:t>y</a:t>
            </a:r>
            <a:r>
              <a:rPr lang="zh-CN" altLang="en-US" sz="3200" b="1">
                <a:latin typeface="宋体" pitchFamily="2" charset="-122"/>
              </a:rPr>
              <a:t>轴作垂线</a:t>
            </a:r>
            <a:r>
              <a:rPr lang="en-US" altLang="zh-CN" sz="3200" b="1">
                <a:latin typeface="宋体" pitchFamily="2" charset="-122"/>
              </a:rPr>
              <a:t>,</a:t>
            </a:r>
            <a:r>
              <a:rPr lang="zh-CN" altLang="en-US" sz="3200" b="1">
                <a:latin typeface="宋体" pitchFamily="2" charset="-122"/>
              </a:rPr>
              <a:t>若阴影部分面积为</a:t>
            </a:r>
            <a:r>
              <a:rPr lang="en-US" altLang="zh-CN" sz="3200" b="1">
                <a:latin typeface="宋体" pitchFamily="2" charset="-122"/>
              </a:rPr>
              <a:t>3,</a:t>
            </a:r>
            <a:r>
              <a:rPr lang="zh-CN" altLang="en-US" sz="3200" b="1">
                <a:latin typeface="宋体" pitchFamily="2" charset="-122"/>
              </a:rPr>
              <a:t>则这个反比例函数的关系式是</a:t>
            </a:r>
            <a:r>
              <a:rPr lang="zh-CN" altLang="en-US" sz="3200" b="1" u="sng">
                <a:latin typeface="宋体" pitchFamily="2" charset="-122"/>
              </a:rPr>
              <a:t>        </a:t>
            </a:r>
            <a:r>
              <a:rPr lang="en-US" altLang="zh-CN" sz="3200" b="1">
                <a:latin typeface="宋体" pitchFamily="2" charset="-122"/>
              </a:rPr>
              <a:t>.</a:t>
            </a:r>
          </a:p>
        </p:txBody>
      </p:sp>
      <p:grpSp>
        <p:nvGrpSpPr>
          <p:cNvPr id="5122" name="组合 5122"/>
          <p:cNvGrpSpPr>
            <a:grpSpLocks/>
          </p:cNvGrpSpPr>
          <p:nvPr/>
        </p:nvGrpSpPr>
        <p:grpSpPr bwMode="auto">
          <a:xfrm>
            <a:off x="3962401" y="2228850"/>
            <a:ext cx="3055938" cy="2176463"/>
            <a:chOff x="0" y="0"/>
            <a:chExt cx="1925" cy="1828"/>
          </a:xfrm>
        </p:grpSpPr>
        <p:grpSp>
          <p:nvGrpSpPr>
            <p:cNvPr id="5123" name="组合 5123"/>
            <p:cNvGrpSpPr>
              <a:grpSpLocks/>
            </p:cNvGrpSpPr>
            <p:nvPr/>
          </p:nvGrpSpPr>
          <p:grpSpPr bwMode="auto">
            <a:xfrm>
              <a:off x="0" y="0"/>
              <a:ext cx="1925" cy="1776"/>
              <a:chOff x="0" y="0"/>
              <a:chExt cx="1925" cy="1776"/>
            </a:xfrm>
          </p:grpSpPr>
          <p:sp>
            <p:nvSpPr>
              <p:cNvPr id="5124" name="直接连接符 5124"/>
              <p:cNvSpPr>
                <a:spLocks noChangeShapeType="1"/>
              </p:cNvSpPr>
              <p:nvPr/>
            </p:nvSpPr>
            <p:spPr bwMode="auto">
              <a:xfrm>
                <a:off x="0" y="1440"/>
                <a:ext cx="192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sm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25" name="直接连接符 5125"/>
              <p:cNvSpPr>
                <a:spLocks noChangeShapeType="1"/>
              </p:cNvSpPr>
              <p:nvPr/>
            </p:nvSpPr>
            <p:spPr bwMode="auto">
              <a:xfrm flipV="1">
                <a:off x="1488" y="0"/>
                <a:ext cx="0" cy="171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sm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26" name="文本框 5126"/>
              <p:cNvSpPr txBox="1">
                <a:spLocks noChangeArrowheads="1"/>
              </p:cNvSpPr>
              <p:nvPr/>
            </p:nvSpPr>
            <p:spPr bwMode="auto">
              <a:xfrm>
                <a:off x="1728" y="1440"/>
                <a:ext cx="197" cy="3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000">
                    <a:latin typeface="方正琥珀简体" pitchFamily="2" charset="-122"/>
                    <a:ea typeface="方正琥珀简体" pitchFamily="2" charset="-122"/>
                  </a:rPr>
                  <a:t>x</a:t>
                </a:r>
              </a:p>
            </p:txBody>
          </p:sp>
          <p:sp>
            <p:nvSpPr>
              <p:cNvPr id="5127" name="文本框 5127"/>
              <p:cNvSpPr txBox="1">
                <a:spLocks noChangeArrowheads="1"/>
              </p:cNvSpPr>
              <p:nvPr/>
            </p:nvSpPr>
            <p:spPr bwMode="auto">
              <a:xfrm>
                <a:off x="1488" y="0"/>
                <a:ext cx="197" cy="3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000">
                    <a:latin typeface="方正琥珀简体" pitchFamily="2" charset="-122"/>
                    <a:ea typeface="方正琥珀简体" pitchFamily="2" charset="-122"/>
                  </a:rPr>
                  <a:t>y</a:t>
                </a:r>
              </a:p>
            </p:txBody>
          </p:sp>
          <p:sp>
            <p:nvSpPr>
              <p:cNvPr id="5128" name="文本框 5128"/>
              <p:cNvSpPr txBox="1">
                <a:spLocks noChangeArrowheads="1"/>
              </p:cNvSpPr>
              <p:nvPr/>
            </p:nvSpPr>
            <p:spPr bwMode="auto">
              <a:xfrm>
                <a:off x="1488" y="1392"/>
                <a:ext cx="197" cy="3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000">
                    <a:latin typeface="方正琥珀简体" pitchFamily="2" charset="-122"/>
                    <a:ea typeface="方正琥珀简体" pitchFamily="2" charset="-122"/>
                  </a:rPr>
                  <a:t>o</a:t>
                </a:r>
              </a:p>
            </p:txBody>
          </p:sp>
        </p:grpSp>
        <p:sp>
          <p:nvSpPr>
            <p:cNvPr id="5129" name="文本框 5129"/>
            <p:cNvSpPr txBox="1">
              <a:spLocks noChangeArrowheads="1"/>
            </p:cNvSpPr>
            <p:nvPr/>
          </p:nvSpPr>
          <p:spPr bwMode="auto">
            <a:xfrm>
              <a:off x="1008" y="1440"/>
              <a:ext cx="384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0033CC"/>
                  </a:solidFill>
                  <a:latin typeface="方正琥珀简体" pitchFamily="2" charset="-122"/>
                  <a:ea typeface="方正琥珀简体" pitchFamily="2" charset="-122"/>
                </a:rPr>
                <a:t>M</a:t>
              </a:r>
            </a:p>
          </p:txBody>
        </p:sp>
        <p:sp>
          <p:nvSpPr>
            <p:cNvPr id="5130" name="文本框 5130"/>
            <p:cNvSpPr txBox="1">
              <a:spLocks noChangeArrowheads="1"/>
            </p:cNvSpPr>
            <p:nvPr/>
          </p:nvSpPr>
          <p:spPr bwMode="auto">
            <a:xfrm>
              <a:off x="1488" y="768"/>
              <a:ext cx="384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0033CC"/>
                  </a:solidFill>
                  <a:latin typeface="方正琥珀简体" pitchFamily="2" charset="-122"/>
                  <a:ea typeface="方正琥珀简体" pitchFamily="2" charset="-122"/>
                </a:rPr>
                <a:t>N</a:t>
              </a:r>
            </a:p>
          </p:txBody>
        </p:sp>
        <p:sp>
          <p:nvSpPr>
            <p:cNvPr id="5131" name="文本框 5131"/>
            <p:cNvSpPr txBox="1">
              <a:spLocks noChangeArrowheads="1"/>
            </p:cNvSpPr>
            <p:nvPr/>
          </p:nvSpPr>
          <p:spPr bwMode="auto">
            <a:xfrm>
              <a:off x="912" y="720"/>
              <a:ext cx="384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0033CC"/>
                  </a:solidFill>
                  <a:latin typeface="方正琥珀简体" pitchFamily="2" charset="-122"/>
                  <a:ea typeface="方正琥珀简体" pitchFamily="2" charset="-122"/>
                </a:rPr>
                <a:t>p</a:t>
              </a:r>
            </a:p>
          </p:txBody>
        </p:sp>
        <p:sp>
          <p:nvSpPr>
            <p:cNvPr id="5132" name="矩形 5132"/>
            <p:cNvSpPr>
              <a:spLocks noChangeArrowheads="1"/>
            </p:cNvSpPr>
            <p:nvPr/>
          </p:nvSpPr>
          <p:spPr bwMode="auto">
            <a:xfrm>
              <a:off x="1152" y="912"/>
              <a:ext cx="336" cy="528"/>
            </a:xfrm>
            <a:prstGeom prst="rect">
              <a:avLst/>
            </a:prstGeom>
            <a:solidFill>
              <a:srgbClr val="00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5134" name="对象 5133"/>
          <p:cNvGraphicFramePr>
            <a:graphicFrameLocks noChangeAspect="1"/>
          </p:cNvGraphicFramePr>
          <p:nvPr/>
        </p:nvGraphicFramePr>
        <p:xfrm>
          <a:off x="5838832" y="1576382"/>
          <a:ext cx="1544638" cy="875110"/>
        </p:xfrm>
        <a:graphic>
          <a:graphicData uri="http://schemas.openxmlformats.org/presentationml/2006/ole">
            <p:oleObj spid="_x0000_s5133" name="Equation" r:id="rId3" imgW="521243" imgH="394188" progId="Equation.DSMT4">
              <p:embed/>
            </p:oleObj>
          </a:graphicData>
        </a:graphic>
      </p:graphicFrame>
      <p:sp>
        <p:nvSpPr>
          <p:cNvPr id="2" name="未知"/>
          <p:cNvSpPr>
            <a:spLocks noChangeArrowheads="1"/>
          </p:cNvSpPr>
          <p:nvPr/>
        </p:nvSpPr>
        <p:spPr bwMode="auto">
          <a:xfrm>
            <a:off x="4191001" y="2286000"/>
            <a:ext cx="1927225" cy="1532335"/>
          </a:xfrm>
          <a:custGeom>
            <a:avLst/>
            <a:gdLst/>
            <a:ahLst/>
            <a:cxnLst>
              <a:cxn ang="0">
                <a:pos x="409" y="0"/>
              </a:cxn>
              <a:cxn ang="0">
                <a:pos x="318" y="362"/>
              </a:cxn>
              <a:cxn ang="0">
                <a:pos x="0" y="499"/>
              </a:cxn>
            </a:cxnLst>
            <a:rect l="0" t="0" r="r" b="b"/>
            <a:pathLst>
              <a:path w="409" h="499">
                <a:moveTo>
                  <a:pt x="409" y="0"/>
                </a:moveTo>
                <a:cubicBezTo>
                  <a:pt x="397" y="139"/>
                  <a:pt x="386" y="279"/>
                  <a:pt x="318" y="362"/>
                </a:cubicBezTo>
                <a:cubicBezTo>
                  <a:pt x="250" y="445"/>
                  <a:pt x="125" y="472"/>
                  <a:pt x="0" y="499"/>
                </a:cubicBezTo>
              </a:path>
            </a:pathLst>
          </a:custGeom>
          <a:noFill/>
          <a:ln w="38100">
            <a:solidFill>
              <a:srgbClr val="D6009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5" name="Rectangle 2"/>
          <p:cNvSpPr>
            <a:spLocks noChangeArrowheads="1"/>
          </p:cNvSpPr>
          <p:nvPr/>
        </p:nvSpPr>
        <p:spPr bwMode="auto">
          <a:xfrm>
            <a:off x="71439" y="-128587"/>
            <a:ext cx="3214687" cy="856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3200" b="1">
                <a:solidFill>
                  <a:srgbClr val="0000CC"/>
                </a:solidFill>
                <a:ea typeface="华文新魏" pitchFamily="2" charset="-122"/>
              </a:rPr>
              <a:t>课堂练习</a:t>
            </a:r>
            <a:r>
              <a:rPr lang="en-US" altLang="zh-CN" sz="3200" b="1">
                <a:solidFill>
                  <a:srgbClr val="0000CC"/>
                </a:solidFill>
                <a:ea typeface="华文新魏" pitchFamily="2" charset="-122"/>
              </a:rPr>
              <a:t>1</a:t>
            </a:r>
            <a:endParaRPr lang="en-US" altLang="zh-CN" sz="3200" b="1">
              <a:solidFill>
                <a:srgbClr val="0000CC"/>
              </a:solidFill>
              <a:latin typeface="方正琥珀简体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矩形 7169"/>
          <p:cNvSpPr>
            <a:spLocks noChangeArrowheads="1"/>
          </p:cNvSpPr>
          <p:nvPr/>
        </p:nvSpPr>
        <p:spPr bwMode="auto">
          <a:xfrm>
            <a:off x="71438" y="344091"/>
            <a:ext cx="929453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如图，在平面直角坐标系中，一次函数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图象与反比例函数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           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图象在第一象限相交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于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点A．过点A分别作x轴、y轴的垂线，垂足为点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B、C．如果四边形OBAC是正方形，求一次函数关系式．</a:t>
            </a:r>
          </a:p>
        </p:txBody>
      </p:sp>
      <p:grpSp>
        <p:nvGrpSpPr>
          <p:cNvPr id="7170" name="组合 7170"/>
          <p:cNvGrpSpPr>
            <a:grpSpLocks/>
          </p:cNvGrpSpPr>
          <p:nvPr/>
        </p:nvGrpSpPr>
        <p:grpSpPr bwMode="auto">
          <a:xfrm>
            <a:off x="5003801" y="2680098"/>
            <a:ext cx="2951163" cy="2334828"/>
            <a:chOff x="0" y="0"/>
            <a:chExt cx="1859" cy="1797"/>
          </a:xfrm>
        </p:grpSpPr>
        <p:grpSp>
          <p:nvGrpSpPr>
            <p:cNvPr id="7171" name="组合 7171"/>
            <p:cNvGrpSpPr>
              <a:grpSpLocks/>
            </p:cNvGrpSpPr>
            <p:nvPr/>
          </p:nvGrpSpPr>
          <p:grpSpPr bwMode="auto">
            <a:xfrm>
              <a:off x="0" y="136"/>
              <a:ext cx="1859" cy="1661"/>
              <a:chOff x="0" y="0"/>
              <a:chExt cx="2340" cy="2003"/>
            </a:xfrm>
          </p:grpSpPr>
          <p:sp>
            <p:nvSpPr>
              <p:cNvPr id="7172" name="直接连接符 7172"/>
              <p:cNvSpPr>
                <a:spLocks noChangeShapeType="1"/>
              </p:cNvSpPr>
              <p:nvPr/>
            </p:nvSpPr>
            <p:spPr bwMode="auto">
              <a:xfrm flipV="1">
                <a:off x="376" y="0"/>
                <a:ext cx="0" cy="2003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73" name="直接连接符 7173"/>
              <p:cNvSpPr>
                <a:spLocks noChangeShapeType="1"/>
              </p:cNvSpPr>
              <p:nvPr/>
            </p:nvSpPr>
            <p:spPr bwMode="auto">
              <a:xfrm>
                <a:off x="39" y="1622"/>
                <a:ext cx="2008" cy="0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74" name="矩形 7174"/>
              <p:cNvSpPr>
                <a:spLocks noChangeArrowheads="1"/>
              </p:cNvSpPr>
              <p:nvPr/>
            </p:nvSpPr>
            <p:spPr bwMode="auto">
              <a:xfrm>
                <a:off x="379" y="576"/>
                <a:ext cx="1043" cy="1043"/>
              </a:xfrm>
              <a:prstGeom prst="rect">
                <a:avLst/>
              </a:prstGeom>
              <a:noFill/>
              <a:ln w="571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75" name="直接连接符 7175"/>
              <p:cNvSpPr>
                <a:spLocks noChangeShapeType="1"/>
              </p:cNvSpPr>
              <p:nvPr/>
            </p:nvSpPr>
            <p:spPr bwMode="auto">
              <a:xfrm flipV="1">
                <a:off x="162" y="399"/>
                <a:ext cx="1488" cy="1103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76" name="未知"/>
              <p:cNvSpPr>
                <a:spLocks noChangeArrowheads="1"/>
              </p:cNvSpPr>
              <p:nvPr/>
            </p:nvSpPr>
            <p:spPr bwMode="auto">
              <a:xfrm>
                <a:off x="1172" y="185"/>
                <a:ext cx="769" cy="57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63" y="367"/>
                  </a:cxn>
                  <a:cxn ang="0">
                    <a:pos x="750" y="502"/>
                  </a:cxn>
                </a:cxnLst>
                <a:rect l="0" t="0" r="r" b="b"/>
                <a:pathLst>
                  <a:path w="750" h="502">
                    <a:moveTo>
                      <a:pt x="0" y="0"/>
                    </a:moveTo>
                    <a:cubicBezTo>
                      <a:pt x="69" y="141"/>
                      <a:pt x="138" y="283"/>
                      <a:pt x="263" y="367"/>
                    </a:cubicBezTo>
                    <a:cubicBezTo>
                      <a:pt x="388" y="451"/>
                      <a:pt x="669" y="480"/>
                      <a:pt x="750" y="502"/>
                    </a:cubicBezTo>
                  </a:path>
                </a:pathLst>
              </a:cu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77" name="文本框 7177"/>
              <p:cNvSpPr txBox="1">
                <a:spLocks noChangeArrowheads="1"/>
              </p:cNvSpPr>
              <p:nvPr/>
            </p:nvSpPr>
            <p:spPr bwMode="auto">
              <a:xfrm>
                <a:off x="1260" y="165"/>
                <a:ext cx="405" cy="4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000000"/>
                    </a:solidFill>
                    <a:latin typeface="Times New Roman" pitchFamily="18" charset="0"/>
                  </a:rPr>
                  <a:t>A</a:t>
                </a:r>
                <a:endParaRPr lang="en-US" altLang="zh-CN" sz="2400" b="1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7178" name="文本框 7178"/>
              <p:cNvSpPr txBox="1">
                <a:spLocks noChangeArrowheads="1"/>
              </p:cNvSpPr>
              <p:nvPr/>
            </p:nvSpPr>
            <p:spPr bwMode="auto">
              <a:xfrm>
                <a:off x="0" y="315"/>
                <a:ext cx="405" cy="4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000000"/>
                    </a:solidFill>
                    <a:latin typeface="Times New Roman" pitchFamily="18" charset="0"/>
                  </a:rPr>
                  <a:t>C</a:t>
                </a:r>
                <a:endParaRPr lang="en-US" altLang="zh-CN" sz="2400" b="1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7179" name="文本框 7179"/>
              <p:cNvSpPr txBox="1">
                <a:spLocks noChangeArrowheads="1"/>
              </p:cNvSpPr>
              <p:nvPr/>
            </p:nvSpPr>
            <p:spPr bwMode="auto">
              <a:xfrm>
                <a:off x="15" y="1575"/>
                <a:ext cx="405" cy="4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000000"/>
                    </a:solidFill>
                    <a:latin typeface="Times New Roman" pitchFamily="18" charset="0"/>
                  </a:rPr>
                  <a:t>O</a:t>
                </a:r>
                <a:endParaRPr lang="en-US" altLang="zh-CN" sz="2400" b="1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7180" name="文本框 7180"/>
              <p:cNvSpPr txBox="1">
                <a:spLocks noChangeArrowheads="1"/>
              </p:cNvSpPr>
              <p:nvPr/>
            </p:nvSpPr>
            <p:spPr bwMode="auto">
              <a:xfrm>
                <a:off x="1230" y="1545"/>
                <a:ext cx="405" cy="4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000000"/>
                    </a:solidFill>
                    <a:latin typeface="Times New Roman" pitchFamily="18" charset="0"/>
                  </a:rPr>
                  <a:t>B</a:t>
                </a:r>
                <a:endParaRPr lang="en-US" altLang="zh-CN" sz="2400" b="1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7181" name="文本框 7181"/>
              <p:cNvSpPr txBox="1">
                <a:spLocks noChangeArrowheads="1"/>
              </p:cNvSpPr>
              <p:nvPr/>
            </p:nvSpPr>
            <p:spPr bwMode="auto">
              <a:xfrm>
                <a:off x="1935" y="1380"/>
                <a:ext cx="405" cy="4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000000"/>
                    </a:solidFill>
                    <a:latin typeface="Times New Roman" pitchFamily="18" charset="0"/>
                  </a:rPr>
                  <a:t>x</a:t>
                </a:r>
                <a:endParaRPr lang="en-US" altLang="zh-CN" sz="2400" b="1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7182" name="矩形 7182"/>
            <p:cNvSpPr>
              <a:spLocks noChangeArrowheads="1"/>
            </p:cNvSpPr>
            <p:nvPr/>
          </p:nvSpPr>
          <p:spPr bwMode="auto">
            <a:xfrm>
              <a:off x="362" y="0"/>
              <a:ext cx="202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itchFamily="18" charset="0"/>
                </a:rPr>
                <a:t>y</a:t>
              </a:r>
            </a:p>
          </p:txBody>
        </p:sp>
      </p:grpSp>
      <p:graphicFrame>
        <p:nvGraphicFramePr>
          <p:cNvPr id="7183" name="对象 7183"/>
          <p:cNvGraphicFramePr>
            <a:graphicFrameLocks noChangeAspect="1"/>
          </p:cNvGraphicFramePr>
          <p:nvPr/>
        </p:nvGraphicFramePr>
        <p:xfrm>
          <a:off x="3395656" y="942966"/>
          <a:ext cx="995368" cy="882258"/>
        </p:xfrm>
        <a:graphic>
          <a:graphicData uri="http://schemas.openxmlformats.org/presentationml/2006/ole">
            <p:oleObj spid="_x0000_s7183" r:id="rId3" imgW="394530" imgH="394530" progId="Equation.DSMT4">
              <p:embed/>
            </p:oleObj>
          </a:graphicData>
        </a:graphic>
      </p:graphicFrame>
      <p:graphicFrame>
        <p:nvGraphicFramePr>
          <p:cNvPr id="7184" name="对象 7184"/>
          <p:cNvGraphicFramePr>
            <a:graphicFrameLocks noChangeAspect="1"/>
          </p:cNvGraphicFramePr>
          <p:nvPr/>
        </p:nvGraphicFramePr>
        <p:xfrm>
          <a:off x="6754835" y="490526"/>
          <a:ext cx="1527173" cy="486966"/>
        </p:xfrm>
        <a:graphic>
          <a:graphicData uri="http://schemas.openxmlformats.org/presentationml/2006/ole">
            <p:oleObj spid="_x0000_s7184" r:id="rId4" imgW="610182" imgH="203605" progId="Equation.DSMT4">
              <p:embed/>
            </p:oleObj>
          </a:graphicData>
        </a:graphic>
      </p:graphicFrame>
      <p:sp>
        <p:nvSpPr>
          <p:cNvPr id="7185" name="矩形 7185"/>
          <p:cNvSpPr>
            <a:spLocks noChangeArrowheads="1"/>
          </p:cNvSpPr>
          <p:nvPr/>
        </p:nvSpPr>
        <p:spPr bwMode="auto">
          <a:xfrm>
            <a:off x="0" y="2350294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6" name="矩形 7186"/>
          <p:cNvSpPr>
            <a:spLocks noChangeArrowheads="1"/>
          </p:cNvSpPr>
          <p:nvPr/>
        </p:nvSpPr>
        <p:spPr bwMode="auto">
          <a:xfrm>
            <a:off x="0" y="2643187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4"/>
          <p:cNvSpPr>
            <a:spLocks noChangeArrowheads="1"/>
          </p:cNvSpPr>
          <p:nvPr/>
        </p:nvSpPr>
        <p:spPr bwMode="auto">
          <a:xfrm>
            <a:off x="5581651" y="2031206"/>
            <a:ext cx="358775" cy="648891"/>
          </a:xfrm>
          <a:custGeom>
            <a:avLst/>
            <a:gdLst/>
            <a:ahLst/>
            <a:cxnLst>
              <a:cxn ang="0">
                <a:pos x="0" y="273"/>
              </a:cxn>
              <a:cxn ang="0">
                <a:pos x="408" y="0"/>
              </a:cxn>
              <a:cxn ang="0">
                <a:pos x="408" y="273"/>
              </a:cxn>
              <a:cxn ang="0">
                <a:pos x="0" y="273"/>
              </a:cxn>
            </a:cxnLst>
            <a:rect l="0" t="0" r="r" b="b"/>
            <a:pathLst>
              <a:path w="408" h="273">
                <a:moveTo>
                  <a:pt x="0" y="273"/>
                </a:moveTo>
                <a:lnTo>
                  <a:pt x="408" y="0"/>
                </a:lnTo>
                <a:lnTo>
                  <a:pt x="408" y="273"/>
                </a:lnTo>
                <a:lnTo>
                  <a:pt x="0" y="273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8195" name="组合 8194"/>
          <p:cNvGrpSpPr>
            <a:grpSpLocks/>
          </p:cNvGrpSpPr>
          <p:nvPr/>
        </p:nvGrpSpPr>
        <p:grpSpPr bwMode="auto">
          <a:xfrm>
            <a:off x="4645025" y="1113235"/>
            <a:ext cx="2955926" cy="2214563"/>
            <a:chOff x="0" y="0"/>
            <a:chExt cx="1862" cy="1860"/>
          </a:xfrm>
        </p:grpSpPr>
        <p:sp>
          <p:nvSpPr>
            <p:cNvPr id="2" name="Text Box 6"/>
            <p:cNvSpPr txBox="1">
              <a:spLocks noChangeArrowheads="1"/>
            </p:cNvSpPr>
            <p:nvPr/>
          </p:nvSpPr>
          <p:spPr bwMode="auto">
            <a:xfrm>
              <a:off x="771" y="454"/>
              <a:ext cx="732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P(</a:t>
              </a:r>
              <a:r>
                <a:rPr lang="en-US" altLang="zh-CN" sz="2800" b="1" i="1">
                  <a:latin typeface="Times New Roman" pitchFamily="18" charset="0"/>
                </a:rPr>
                <a:t>x</a:t>
              </a:r>
              <a:r>
                <a:rPr lang="en-US" altLang="zh-CN" sz="2800" b="1">
                  <a:latin typeface="Times New Roman" pitchFamily="18" charset="0"/>
                </a:rPr>
                <a:t>, </a:t>
              </a:r>
              <a:r>
                <a:rPr lang="en-US" altLang="zh-CN" sz="2800" b="1" i="1">
                  <a:latin typeface="Times New Roman" pitchFamily="18" charset="0"/>
                </a:rPr>
                <a:t>y</a:t>
              </a:r>
              <a:r>
                <a:rPr lang="en-US" altLang="zh-CN" sz="2800" b="1">
                  <a:latin typeface="Times New Roman" pitchFamily="18" charset="0"/>
                </a:rPr>
                <a:t>)</a:t>
              </a:r>
            </a:p>
          </p:txBody>
        </p:sp>
        <p:grpSp>
          <p:nvGrpSpPr>
            <p:cNvPr id="8196" name="组合 8196"/>
            <p:cNvGrpSpPr>
              <a:grpSpLocks/>
            </p:cNvGrpSpPr>
            <p:nvPr/>
          </p:nvGrpSpPr>
          <p:grpSpPr bwMode="auto">
            <a:xfrm>
              <a:off x="0" y="0"/>
              <a:ext cx="1862" cy="1860"/>
              <a:chOff x="0" y="0"/>
              <a:chExt cx="1862" cy="1860"/>
            </a:xfrm>
          </p:grpSpPr>
          <p:grpSp>
            <p:nvGrpSpPr>
              <p:cNvPr id="8197" name="组合 8197"/>
              <p:cNvGrpSpPr>
                <a:grpSpLocks/>
              </p:cNvGrpSpPr>
              <p:nvPr/>
            </p:nvGrpSpPr>
            <p:grpSpPr bwMode="auto">
              <a:xfrm>
                <a:off x="0" y="0"/>
                <a:ext cx="1860" cy="1860"/>
                <a:chOff x="0" y="0"/>
                <a:chExt cx="1860" cy="1860"/>
              </a:xfrm>
            </p:grpSpPr>
            <p:sp>
              <p:nvSpPr>
                <p:cNvPr id="8198" name="Line 9"/>
                <p:cNvSpPr>
                  <a:spLocks noChangeShapeType="1"/>
                </p:cNvSpPr>
                <p:nvPr/>
              </p:nvSpPr>
              <p:spPr bwMode="auto">
                <a:xfrm flipV="1">
                  <a:off x="590" y="91"/>
                  <a:ext cx="0" cy="1769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199" name="Line 10"/>
                <p:cNvSpPr>
                  <a:spLocks noChangeShapeType="1"/>
                </p:cNvSpPr>
                <p:nvPr/>
              </p:nvSpPr>
              <p:spPr bwMode="auto">
                <a:xfrm>
                  <a:off x="0" y="1316"/>
                  <a:ext cx="1860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200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869" y="1316"/>
                  <a:ext cx="280" cy="43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800" b="1">
                      <a:latin typeface="Times New Roman" pitchFamily="18" charset="0"/>
                    </a:rPr>
                    <a:t>A</a:t>
                  </a:r>
                </a:p>
              </p:txBody>
            </p:sp>
            <p:sp>
              <p:nvSpPr>
                <p:cNvPr id="8201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363" y="1270"/>
                  <a:ext cx="229" cy="43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800" b="1">
                      <a:latin typeface="Times New Roman" pitchFamily="18" charset="0"/>
                    </a:rPr>
                    <a:t>o</a:t>
                  </a:r>
                </a:p>
              </p:txBody>
            </p:sp>
            <p:sp>
              <p:nvSpPr>
                <p:cNvPr id="8202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318" y="0"/>
                  <a:ext cx="216" cy="43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800" b="1" i="1">
                      <a:latin typeface="Times New Roman" pitchFamily="18" charset="0"/>
                    </a:rPr>
                    <a:t>y</a:t>
                  </a:r>
                </a:p>
              </p:txBody>
            </p:sp>
          </p:grpSp>
          <p:grpSp>
            <p:nvGrpSpPr>
              <p:cNvPr id="8203" name="组合 8203"/>
              <p:cNvGrpSpPr>
                <a:grpSpLocks/>
              </p:cNvGrpSpPr>
              <p:nvPr/>
            </p:nvGrpSpPr>
            <p:grpSpPr bwMode="auto">
              <a:xfrm>
                <a:off x="681" y="227"/>
                <a:ext cx="1181" cy="1482"/>
                <a:chOff x="0" y="0"/>
                <a:chExt cx="1181" cy="1482"/>
              </a:xfrm>
            </p:grpSpPr>
            <p:sp>
              <p:nvSpPr>
                <p:cNvPr id="8204" name="Freeform 15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952" cy="99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72" y="771"/>
                    </a:cxn>
                    <a:cxn ang="0">
                      <a:pos x="952" y="998"/>
                    </a:cxn>
                  </a:cxnLst>
                  <a:rect l="0" t="0" r="r" b="b"/>
                  <a:pathLst>
                    <a:path w="952" h="998">
                      <a:moveTo>
                        <a:pt x="0" y="0"/>
                      </a:moveTo>
                      <a:cubicBezTo>
                        <a:pt x="56" y="302"/>
                        <a:pt x="113" y="605"/>
                        <a:pt x="272" y="771"/>
                      </a:cubicBezTo>
                      <a:cubicBezTo>
                        <a:pt x="431" y="937"/>
                        <a:pt x="839" y="960"/>
                        <a:pt x="952" y="998"/>
                      </a:cubicBezTo>
                    </a:path>
                  </a:pathLst>
                </a:custGeom>
                <a:noFill/>
                <a:ln w="381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205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952" y="1043"/>
                  <a:ext cx="229" cy="43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2800" b="1" i="1">
                      <a:latin typeface="Times New Roman" pitchFamily="18" charset="0"/>
                    </a:rPr>
                    <a:t>x</a:t>
                  </a:r>
                </a:p>
              </p:txBody>
            </p:sp>
          </p:grpSp>
        </p:grpSp>
      </p:grpSp>
      <p:sp>
        <p:nvSpPr>
          <p:cNvPr id="8207" name="Freeform 17"/>
          <p:cNvSpPr>
            <a:spLocks noChangeArrowheads="1"/>
          </p:cNvSpPr>
          <p:nvPr/>
        </p:nvSpPr>
        <p:spPr bwMode="auto">
          <a:xfrm>
            <a:off x="5581650" y="1600201"/>
            <a:ext cx="215900" cy="1079897"/>
          </a:xfrm>
          <a:custGeom>
            <a:avLst/>
            <a:gdLst/>
            <a:ahLst/>
            <a:cxnLst>
              <a:cxn ang="0">
                <a:pos x="0" y="273"/>
              </a:cxn>
              <a:cxn ang="0">
                <a:pos x="408" y="0"/>
              </a:cxn>
              <a:cxn ang="0">
                <a:pos x="408" y="273"/>
              </a:cxn>
              <a:cxn ang="0">
                <a:pos x="0" y="273"/>
              </a:cxn>
            </a:cxnLst>
            <a:rect l="0" t="0" r="r" b="b"/>
            <a:pathLst>
              <a:path w="408" h="273">
                <a:moveTo>
                  <a:pt x="0" y="273"/>
                </a:moveTo>
                <a:lnTo>
                  <a:pt x="408" y="0"/>
                </a:lnTo>
                <a:lnTo>
                  <a:pt x="408" y="273"/>
                </a:lnTo>
                <a:lnTo>
                  <a:pt x="0" y="273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8" name="Freeform 18"/>
          <p:cNvSpPr>
            <a:spLocks noChangeArrowheads="1"/>
          </p:cNvSpPr>
          <p:nvPr/>
        </p:nvSpPr>
        <p:spPr bwMode="auto">
          <a:xfrm>
            <a:off x="5581651" y="2301479"/>
            <a:ext cx="576263" cy="378619"/>
          </a:xfrm>
          <a:custGeom>
            <a:avLst/>
            <a:gdLst/>
            <a:ahLst/>
            <a:cxnLst>
              <a:cxn ang="0">
                <a:pos x="0" y="273"/>
              </a:cxn>
              <a:cxn ang="0">
                <a:pos x="408" y="0"/>
              </a:cxn>
              <a:cxn ang="0">
                <a:pos x="408" y="273"/>
              </a:cxn>
              <a:cxn ang="0">
                <a:pos x="0" y="273"/>
              </a:cxn>
            </a:cxnLst>
            <a:rect l="0" t="0" r="r" b="b"/>
            <a:pathLst>
              <a:path w="408" h="273">
                <a:moveTo>
                  <a:pt x="0" y="273"/>
                </a:moveTo>
                <a:lnTo>
                  <a:pt x="408" y="0"/>
                </a:lnTo>
                <a:lnTo>
                  <a:pt x="408" y="273"/>
                </a:lnTo>
                <a:lnTo>
                  <a:pt x="0" y="273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9" name="Freeform 19"/>
          <p:cNvSpPr>
            <a:spLocks noChangeArrowheads="1"/>
          </p:cNvSpPr>
          <p:nvPr/>
        </p:nvSpPr>
        <p:spPr bwMode="auto">
          <a:xfrm>
            <a:off x="5581650" y="2463404"/>
            <a:ext cx="1079500" cy="216694"/>
          </a:xfrm>
          <a:custGeom>
            <a:avLst/>
            <a:gdLst/>
            <a:ahLst/>
            <a:cxnLst>
              <a:cxn ang="0">
                <a:pos x="0" y="273"/>
              </a:cxn>
              <a:cxn ang="0">
                <a:pos x="408" y="0"/>
              </a:cxn>
              <a:cxn ang="0">
                <a:pos x="408" y="273"/>
              </a:cxn>
              <a:cxn ang="0">
                <a:pos x="0" y="273"/>
              </a:cxn>
            </a:cxnLst>
            <a:rect l="0" t="0" r="r" b="b"/>
            <a:pathLst>
              <a:path w="408" h="273">
                <a:moveTo>
                  <a:pt x="0" y="273"/>
                </a:moveTo>
                <a:lnTo>
                  <a:pt x="408" y="0"/>
                </a:lnTo>
                <a:lnTo>
                  <a:pt x="408" y="273"/>
                </a:lnTo>
                <a:lnTo>
                  <a:pt x="0" y="273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8210" name="组合 8209"/>
          <p:cNvGrpSpPr>
            <a:grpSpLocks/>
          </p:cNvGrpSpPr>
          <p:nvPr/>
        </p:nvGrpSpPr>
        <p:grpSpPr bwMode="auto">
          <a:xfrm>
            <a:off x="1258889" y="1113235"/>
            <a:ext cx="2955924" cy="2214563"/>
            <a:chOff x="0" y="0"/>
            <a:chExt cx="1862" cy="1860"/>
          </a:xfrm>
        </p:grpSpPr>
        <p:sp>
          <p:nvSpPr>
            <p:cNvPr id="3" name="Line 21"/>
            <p:cNvSpPr>
              <a:spLocks noChangeShapeType="1"/>
            </p:cNvSpPr>
            <p:nvPr/>
          </p:nvSpPr>
          <p:spPr bwMode="auto">
            <a:xfrm flipV="1">
              <a:off x="590" y="91"/>
              <a:ext cx="0" cy="176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1" name="Line 22"/>
            <p:cNvSpPr>
              <a:spLocks noChangeShapeType="1"/>
            </p:cNvSpPr>
            <p:nvPr/>
          </p:nvSpPr>
          <p:spPr bwMode="auto">
            <a:xfrm>
              <a:off x="0" y="1316"/>
              <a:ext cx="18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2" name="Freeform 23"/>
            <p:cNvSpPr>
              <a:spLocks noChangeArrowheads="1"/>
            </p:cNvSpPr>
            <p:nvPr/>
          </p:nvSpPr>
          <p:spPr bwMode="auto">
            <a:xfrm>
              <a:off x="681" y="227"/>
              <a:ext cx="952" cy="99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2" y="771"/>
                </a:cxn>
                <a:cxn ang="0">
                  <a:pos x="952" y="998"/>
                </a:cxn>
              </a:cxnLst>
              <a:rect l="0" t="0" r="r" b="b"/>
              <a:pathLst>
                <a:path w="952" h="998">
                  <a:moveTo>
                    <a:pt x="0" y="0"/>
                  </a:moveTo>
                  <a:cubicBezTo>
                    <a:pt x="56" y="302"/>
                    <a:pt x="113" y="605"/>
                    <a:pt x="272" y="771"/>
                  </a:cubicBezTo>
                  <a:cubicBezTo>
                    <a:pt x="431" y="937"/>
                    <a:pt x="839" y="960"/>
                    <a:pt x="952" y="998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3" name="Line 24"/>
            <p:cNvSpPr>
              <a:spLocks noChangeShapeType="1"/>
            </p:cNvSpPr>
            <p:nvPr/>
          </p:nvSpPr>
          <p:spPr bwMode="auto">
            <a:xfrm>
              <a:off x="998" y="1043"/>
              <a:ext cx="0" cy="27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4" name="Line 25"/>
            <p:cNvSpPr>
              <a:spLocks noChangeShapeType="1"/>
            </p:cNvSpPr>
            <p:nvPr/>
          </p:nvSpPr>
          <p:spPr bwMode="auto">
            <a:xfrm flipH="1">
              <a:off x="590" y="1043"/>
              <a:ext cx="408" cy="27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5" name="Freeform 26"/>
            <p:cNvSpPr>
              <a:spLocks noChangeArrowheads="1"/>
            </p:cNvSpPr>
            <p:nvPr/>
          </p:nvSpPr>
          <p:spPr bwMode="auto">
            <a:xfrm>
              <a:off x="590" y="1043"/>
              <a:ext cx="408" cy="273"/>
            </a:xfrm>
            <a:custGeom>
              <a:avLst/>
              <a:gdLst/>
              <a:ahLst/>
              <a:cxnLst>
                <a:cxn ang="0">
                  <a:pos x="0" y="273"/>
                </a:cxn>
                <a:cxn ang="0">
                  <a:pos x="408" y="0"/>
                </a:cxn>
                <a:cxn ang="0">
                  <a:pos x="408" y="273"/>
                </a:cxn>
                <a:cxn ang="0">
                  <a:pos x="0" y="273"/>
                </a:cxn>
              </a:cxnLst>
              <a:rect l="0" t="0" r="r" b="b"/>
              <a:pathLst>
                <a:path w="408" h="273">
                  <a:moveTo>
                    <a:pt x="0" y="273"/>
                  </a:moveTo>
                  <a:lnTo>
                    <a:pt x="408" y="0"/>
                  </a:lnTo>
                  <a:lnTo>
                    <a:pt x="408" y="273"/>
                  </a:lnTo>
                  <a:lnTo>
                    <a:pt x="0" y="273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6" name="Text Box 27"/>
            <p:cNvSpPr txBox="1">
              <a:spLocks noChangeArrowheads="1"/>
            </p:cNvSpPr>
            <p:nvPr/>
          </p:nvSpPr>
          <p:spPr bwMode="auto">
            <a:xfrm>
              <a:off x="960" y="762"/>
              <a:ext cx="732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P(</a:t>
              </a:r>
              <a:r>
                <a:rPr lang="en-US" altLang="zh-CN" sz="2800" b="1" i="1">
                  <a:latin typeface="Times New Roman" pitchFamily="18" charset="0"/>
                </a:rPr>
                <a:t>x</a:t>
              </a:r>
              <a:r>
                <a:rPr lang="en-US" altLang="zh-CN" sz="2800" b="1">
                  <a:latin typeface="Times New Roman" pitchFamily="18" charset="0"/>
                </a:rPr>
                <a:t>, </a:t>
              </a:r>
              <a:r>
                <a:rPr lang="en-US" altLang="zh-CN" sz="2800" b="1" i="1">
                  <a:latin typeface="Times New Roman" pitchFamily="18" charset="0"/>
                </a:rPr>
                <a:t>y</a:t>
              </a:r>
              <a:r>
                <a:rPr lang="en-US" altLang="zh-CN" sz="2800" b="1">
                  <a:latin typeface="Times New Roman" pitchFamily="18" charset="0"/>
                </a:rPr>
                <a:t>)</a:t>
              </a:r>
            </a:p>
          </p:txBody>
        </p:sp>
        <p:sp>
          <p:nvSpPr>
            <p:cNvPr id="8217" name="Text Box 28"/>
            <p:cNvSpPr txBox="1">
              <a:spLocks noChangeArrowheads="1"/>
            </p:cNvSpPr>
            <p:nvPr/>
          </p:nvSpPr>
          <p:spPr bwMode="auto">
            <a:xfrm>
              <a:off x="869" y="1316"/>
              <a:ext cx="280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8218" name="Text Box 29"/>
            <p:cNvSpPr txBox="1">
              <a:spLocks noChangeArrowheads="1"/>
            </p:cNvSpPr>
            <p:nvPr/>
          </p:nvSpPr>
          <p:spPr bwMode="auto">
            <a:xfrm>
              <a:off x="363" y="1270"/>
              <a:ext cx="229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8219" name="Text Box 30"/>
            <p:cNvSpPr txBox="1">
              <a:spLocks noChangeArrowheads="1"/>
            </p:cNvSpPr>
            <p:nvPr/>
          </p:nvSpPr>
          <p:spPr bwMode="auto">
            <a:xfrm>
              <a:off x="318" y="0"/>
              <a:ext cx="216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latin typeface="Times New Roman" pitchFamily="18" charset="0"/>
                </a:rPr>
                <a:t>y</a:t>
              </a:r>
            </a:p>
          </p:txBody>
        </p:sp>
        <p:sp>
          <p:nvSpPr>
            <p:cNvPr id="8220" name="Text Box 31"/>
            <p:cNvSpPr txBox="1">
              <a:spLocks noChangeArrowheads="1"/>
            </p:cNvSpPr>
            <p:nvPr/>
          </p:nvSpPr>
          <p:spPr bwMode="auto">
            <a:xfrm>
              <a:off x="1633" y="1270"/>
              <a:ext cx="229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latin typeface="Times New Roman" pitchFamily="18" charset="0"/>
                </a:rPr>
                <a:t>x</a:t>
              </a:r>
            </a:p>
          </p:txBody>
        </p:sp>
      </p:grpSp>
      <p:graphicFrame>
        <p:nvGraphicFramePr>
          <p:cNvPr id="8222" name="对象 8221"/>
          <p:cNvGraphicFramePr>
            <a:graphicFrameLocks noChangeAspect="1"/>
          </p:cNvGraphicFramePr>
          <p:nvPr/>
        </p:nvGraphicFramePr>
        <p:xfrm>
          <a:off x="660400" y="3983038"/>
          <a:ext cx="7874000" cy="695325"/>
        </p:xfrm>
        <a:graphic>
          <a:graphicData uri="http://schemas.openxmlformats.org/presentationml/2006/ole">
            <p:oleObj spid="_x0000_s8221" name="Equation" r:id="rId3" imgW="3809880" imgH="406080" progId="Equation.DSMT4">
              <p:embed/>
            </p:oleObj>
          </a:graphicData>
        </a:graphic>
      </p:graphicFrame>
      <p:sp>
        <p:nvSpPr>
          <p:cNvPr id="4" name="Text Box 30"/>
          <p:cNvSpPr txBox="1">
            <a:spLocks noChangeArrowheads="1"/>
          </p:cNvSpPr>
          <p:nvPr/>
        </p:nvSpPr>
        <p:spPr bwMode="auto">
          <a:xfrm>
            <a:off x="179388" y="33338"/>
            <a:ext cx="33829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探讨面积性质</a:t>
            </a:r>
            <a:r>
              <a:rPr lang="en-US" altLang="zh-CN" sz="2800" b="1">
                <a:solidFill>
                  <a:srgbClr val="000066"/>
                </a:solidFill>
                <a:latin typeface="宋体" pitchFamily="2" charset="-122"/>
              </a:rPr>
              <a:t>(</a:t>
            </a:r>
            <a:r>
              <a:rPr lang="zh-CN" altLang="en-US" sz="2800" b="1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二</a:t>
            </a:r>
            <a:r>
              <a:rPr lang="en-US" altLang="zh-CN" sz="2800" b="1">
                <a:solidFill>
                  <a:srgbClr val="000066"/>
                </a:solidFill>
                <a:latin typeface="宋体" pitchFamily="2" charset="-122"/>
              </a:rPr>
              <a:t>)</a:t>
            </a:r>
          </a:p>
        </p:txBody>
      </p:sp>
      <p:sp>
        <p:nvSpPr>
          <p:cNvPr id="8224" name="Text Box 30"/>
          <p:cNvSpPr txBox="1">
            <a:spLocks noChangeArrowheads="1"/>
          </p:cNvSpPr>
          <p:nvPr/>
        </p:nvSpPr>
        <p:spPr bwMode="auto">
          <a:xfrm>
            <a:off x="1404939" y="3325416"/>
            <a:ext cx="266223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latin typeface="宋体" pitchFamily="2" charset="-122"/>
              </a:rPr>
              <a:t>面积的特殊性</a:t>
            </a:r>
          </a:p>
        </p:txBody>
      </p:sp>
      <p:sp>
        <p:nvSpPr>
          <p:cNvPr id="8225" name="Text Box 30"/>
          <p:cNvSpPr txBox="1">
            <a:spLocks noChangeArrowheads="1"/>
          </p:cNvSpPr>
          <p:nvPr/>
        </p:nvSpPr>
        <p:spPr bwMode="auto">
          <a:xfrm>
            <a:off x="5003800" y="3325416"/>
            <a:ext cx="26622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latin typeface="宋体" pitchFamily="2" charset="-122"/>
              </a:rPr>
              <a:t>面积的一般性</a:t>
            </a:r>
          </a:p>
        </p:txBody>
      </p:sp>
      <p:sp>
        <p:nvSpPr>
          <p:cNvPr id="5" name="矩形 8225"/>
          <p:cNvSpPr>
            <a:spLocks noChangeArrowheads="1"/>
          </p:cNvSpPr>
          <p:nvPr/>
        </p:nvSpPr>
        <p:spPr bwMode="auto">
          <a:xfrm>
            <a:off x="325439" y="357188"/>
            <a:ext cx="84232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过双曲线上任意一点</a:t>
            </a: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P(</a:t>
            </a:r>
            <a:r>
              <a:rPr lang="en-US" altLang="zh-CN" sz="2800" b="1" i="1">
                <a:solidFill>
                  <a:schemeClr val="tx2"/>
                </a:solidFill>
                <a:latin typeface="Times New Roman" pitchFamily="18" charset="0"/>
              </a:rPr>
              <a:t>x</a:t>
            </a: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, </a:t>
            </a:r>
            <a:r>
              <a:rPr lang="en-US" altLang="zh-CN" sz="2800" b="1" i="1">
                <a:solidFill>
                  <a:schemeClr val="tx2"/>
                </a:solidFill>
                <a:latin typeface="Times New Roman" pitchFamily="18" charset="0"/>
              </a:rPr>
              <a:t>y</a:t>
            </a: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)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作</a:t>
            </a: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PA</a:t>
            </a:r>
            <a:r>
              <a:rPr lang="en-US" altLang="zh-CN" sz="3200" b="1">
                <a:ea typeface="黑体" pitchFamily="49" charset="-122"/>
              </a:rPr>
              <a:t>⊥</a:t>
            </a:r>
            <a:r>
              <a:rPr lang="en-US" altLang="zh-CN" sz="2800" b="1" i="1">
                <a:solidFill>
                  <a:schemeClr val="tx2"/>
                </a:solidFill>
                <a:latin typeface="Times New Roman" pitchFamily="18" charset="0"/>
              </a:rPr>
              <a:t>x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轴于</a:t>
            </a: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A, 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连结</a:t>
            </a: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OP,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则</a:t>
            </a: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OP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、</a:t>
            </a: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PA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与坐标轴围成一个三角形</a:t>
            </a: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OAP.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4" grpId="1" animBg="1"/>
      <p:bldP spid="8207" grpId="0" animBg="1"/>
      <p:bldP spid="8208" grpId="0" animBg="1"/>
      <p:bldP spid="8208" grpId="1" animBg="1"/>
      <p:bldP spid="8209" grpId="0" animBg="1"/>
      <p:bldP spid="8209" grpId="1" animBg="1"/>
      <p:bldP spid="8224" grpId="0"/>
      <p:bldP spid="82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文本占位符 9217"/>
          <p:cNvSpPr>
            <a:spLocks noGrp="1" noChangeArrowheads="1"/>
          </p:cNvSpPr>
          <p:nvPr>
            <p:ph idx="1"/>
          </p:nvPr>
        </p:nvSpPr>
        <p:spPr>
          <a:xfrm>
            <a:off x="250827" y="520304"/>
            <a:ext cx="6492885" cy="1047750"/>
          </a:xfrm>
        </p:spPr>
        <p:txBody>
          <a:bodyPr/>
          <a:lstStyle/>
          <a:p>
            <a:pPr marL="0" indent="0">
              <a:lnSpc>
                <a:spcPct val="120000"/>
              </a:lnSpc>
              <a:buFontTx/>
              <a:buNone/>
            </a:pPr>
            <a:r>
              <a:rPr lang="en-US" altLang="zh-CN" sz="2800" b="1" dirty="0" smtClean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1.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如图，点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是反比例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函数  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　  的</a:t>
            </a:r>
          </a:p>
          <a:p>
            <a:pPr marL="0" indent="0">
              <a:lnSpc>
                <a:spcPct val="120000"/>
              </a:lnSpc>
              <a:buFontTx/>
              <a:buNone/>
            </a:pP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图象上任一点，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PA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垂直于</a:t>
            </a:r>
            <a:r>
              <a:rPr lang="en-US" altLang="zh-CN" sz="2800" b="1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轴，垂足为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</a:t>
            </a:r>
          </a:p>
          <a:p>
            <a:pPr marL="0" indent="0">
              <a:lnSpc>
                <a:spcPct val="120000"/>
              </a:lnSpc>
              <a:buFontTx/>
              <a:buNone/>
            </a:pP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设△</a:t>
            </a:r>
            <a:r>
              <a:rPr lang="en-US" altLang="zh-CN" sz="2800" b="1" i="1" dirty="0" smtClean="0">
                <a:latin typeface="Times New Roman" pitchFamily="18" charset="0"/>
                <a:cs typeface="Times New Roman" pitchFamily="18" charset="0"/>
              </a:rPr>
              <a:t>AOP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的面积为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，则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＝ </a:t>
            </a:r>
            <a:r>
              <a:rPr lang="zh-CN" altLang="en-US" sz="2800" b="1" u="sng" dirty="0" smtClean="0">
                <a:latin typeface="Times New Roman" pitchFamily="18" charset="0"/>
                <a:cs typeface="Times New Roman" pitchFamily="18" charset="0"/>
              </a:rPr>
              <a:t>　　  　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pSp>
        <p:nvGrpSpPr>
          <p:cNvPr id="9222" name="组合 9222"/>
          <p:cNvGrpSpPr>
            <a:grpSpLocks/>
          </p:cNvGrpSpPr>
          <p:nvPr/>
        </p:nvGrpSpPr>
        <p:grpSpPr bwMode="auto">
          <a:xfrm>
            <a:off x="6743712" y="219062"/>
            <a:ext cx="1997075" cy="2630092"/>
            <a:chOff x="0" y="0"/>
            <a:chExt cx="1734" cy="2057"/>
          </a:xfrm>
        </p:grpSpPr>
        <p:sp>
          <p:nvSpPr>
            <p:cNvPr id="9223" name="直接连接符 9223"/>
            <p:cNvSpPr>
              <a:spLocks noChangeAspect="1" noChangeShapeType="1"/>
            </p:cNvSpPr>
            <p:nvPr/>
          </p:nvSpPr>
          <p:spPr bwMode="auto">
            <a:xfrm>
              <a:off x="0" y="982"/>
              <a:ext cx="1734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stealth" w="lg" len="lg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24" name="直接连接符 9224"/>
            <p:cNvSpPr>
              <a:spLocks noChangeAspect="1" noChangeShapeType="1"/>
            </p:cNvSpPr>
            <p:nvPr/>
          </p:nvSpPr>
          <p:spPr bwMode="auto">
            <a:xfrm rot="-5400000">
              <a:off x="-3" y="816"/>
              <a:ext cx="1633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stealth" w="lg" len="lg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25" name="文本框 9225"/>
            <p:cNvSpPr txBox="1">
              <a:spLocks noChangeAspect="1" noChangeArrowheads="1"/>
            </p:cNvSpPr>
            <p:nvPr/>
          </p:nvSpPr>
          <p:spPr bwMode="auto">
            <a:xfrm>
              <a:off x="1521" y="1000"/>
              <a:ext cx="94" cy="21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sz="2400" b="1" i="1">
                  <a:latin typeface="Times New Roman" pitchFamily="18" charset="0"/>
                  <a:cs typeface="Times New Roman" pitchFamily="18" charset="0"/>
                </a:rPr>
                <a:t>x</a:t>
              </a:r>
              <a:endParaRPr lang="en-US" altLang="zh-CN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26" name="文本框 9226"/>
            <p:cNvSpPr txBox="1">
              <a:spLocks noChangeAspect="1" noChangeArrowheads="1"/>
            </p:cNvSpPr>
            <p:nvPr/>
          </p:nvSpPr>
          <p:spPr bwMode="auto">
            <a:xfrm>
              <a:off x="694" y="102"/>
              <a:ext cx="74" cy="33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sz="2400" b="1" i="1">
                  <a:latin typeface="Times New Roman" pitchFamily="18" charset="0"/>
                  <a:cs typeface="Times New Roman" pitchFamily="18" charset="0"/>
                </a:rPr>
                <a:t>y</a:t>
              </a:r>
              <a:endParaRPr lang="en-US" altLang="zh-CN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27" name="文本框 9227"/>
            <p:cNvSpPr txBox="1">
              <a:spLocks noChangeAspect="1" noChangeArrowheads="1"/>
            </p:cNvSpPr>
            <p:nvPr/>
          </p:nvSpPr>
          <p:spPr bwMode="auto">
            <a:xfrm>
              <a:off x="681" y="996"/>
              <a:ext cx="74" cy="22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sz="2400" b="1" i="1">
                  <a:latin typeface="Times New Roman" pitchFamily="18" charset="0"/>
                  <a:cs typeface="Times New Roman" pitchFamily="18" charset="0"/>
                </a:rPr>
                <a:t>O</a:t>
              </a:r>
              <a:endParaRPr lang="en-US" altLang="zh-CN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28" name="文本框 9228"/>
            <p:cNvSpPr txBox="1">
              <a:spLocks noChangeAspect="1" noChangeArrowheads="1"/>
            </p:cNvSpPr>
            <p:nvPr/>
          </p:nvSpPr>
          <p:spPr bwMode="auto">
            <a:xfrm>
              <a:off x="1015" y="333"/>
              <a:ext cx="93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sz="2400" b="1" i="1">
                  <a:latin typeface="Times New Roman" pitchFamily="18" charset="0"/>
                  <a:cs typeface="Times New Roman" pitchFamily="18" charset="0"/>
                </a:rPr>
                <a:t>P</a:t>
              </a:r>
              <a:endParaRPr lang="en-US" altLang="zh-CN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29" name="文本框 9229"/>
            <p:cNvSpPr txBox="1">
              <a:spLocks noChangeAspect="1" noChangeArrowheads="1"/>
            </p:cNvSpPr>
            <p:nvPr/>
          </p:nvSpPr>
          <p:spPr bwMode="auto">
            <a:xfrm>
              <a:off x="979" y="1000"/>
              <a:ext cx="94" cy="21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sz="2400" b="1" i="1">
                  <a:latin typeface="Times New Roman" pitchFamily="18" charset="0"/>
                  <a:cs typeface="Times New Roman" pitchFamily="18" charset="0"/>
                </a:rPr>
                <a:t>A</a:t>
              </a:r>
              <a:endParaRPr lang="en-US" altLang="zh-CN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230" name="矩形 9230"/>
            <p:cNvSpPr>
              <a:spLocks noChangeAspect="1" noChangeArrowheads="1" noTextEdit="1"/>
            </p:cNvSpPr>
            <p:nvPr/>
          </p:nvSpPr>
          <p:spPr bwMode="auto">
            <a:xfrm>
              <a:off x="26" y="326"/>
              <a:ext cx="1597" cy="1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9231" name="图片 923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8" y="328"/>
              <a:ext cx="1593" cy="1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32" name="未知"/>
            <p:cNvSpPr>
              <a:spLocks noChangeArrowheads="1"/>
            </p:cNvSpPr>
            <p:nvPr/>
          </p:nvSpPr>
          <p:spPr bwMode="auto">
            <a:xfrm>
              <a:off x="824" y="507"/>
              <a:ext cx="170" cy="472"/>
            </a:xfrm>
            <a:custGeom>
              <a:avLst/>
              <a:gdLst/>
              <a:ahLst/>
              <a:cxnLst>
                <a:cxn ang="0">
                  <a:pos x="170" y="0"/>
                </a:cxn>
                <a:cxn ang="0">
                  <a:pos x="170" y="472"/>
                </a:cxn>
                <a:cxn ang="0">
                  <a:pos x="0" y="472"/>
                </a:cxn>
                <a:cxn ang="0">
                  <a:pos x="170" y="0"/>
                </a:cxn>
              </a:cxnLst>
              <a:rect l="0" t="0" r="r" b="b"/>
              <a:pathLst>
                <a:path w="170" h="472">
                  <a:moveTo>
                    <a:pt x="170" y="0"/>
                  </a:moveTo>
                  <a:lnTo>
                    <a:pt x="170" y="472"/>
                  </a:lnTo>
                  <a:lnTo>
                    <a:pt x="0" y="472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rgbClr val="FFFF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9233" name="组合 9233"/>
            <p:cNvGrpSpPr>
              <a:grpSpLocks/>
            </p:cNvGrpSpPr>
            <p:nvPr/>
          </p:nvGrpSpPr>
          <p:grpSpPr bwMode="auto">
            <a:xfrm>
              <a:off x="788" y="328"/>
              <a:ext cx="44" cy="1729"/>
              <a:chOff x="0" y="0"/>
              <a:chExt cx="44" cy="1729"/>
            </a:xfrm>
          </p:grpSpPr>
          <p:sp>
            <p:nvSpPr>
              <p:cNvPr id="9234" name="直接连接符 9234"/>
              <p:cNvSpPr>
                <a:spLocks noChangeShapeType="1"/>
              </p:cNvSpPr>
              <p:nvPr/>
            </p:nvSpPr>
            <p:spPr bwMode="auto">
              <a:xfrm flipV="1">
                <a:off x="36" y="0"/>
                <a:ext cx="1" cy="130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35" name="直接连接符 9235"/>
              <p:cNvSpPr>
                <a:spLocks noChangeShapeType="1"/>
              </p:cNvSpPr>
              <p:nvPr/>
            </p:nvSpPr>
            <p:spPr bwMode="auto">
              <a:xfrm>
                <a:off x="30" y="22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36" name="矩形 9236"/>
              <p:cNvSpPr>
                <a:spLocks noChangeArrowheads="1"/>
              </p:cNvSpPr>
              <p:nvPr/>
            </p:nvSpPr>
            <p:spPr bwMode="auto">
              <a:xfrm>
                <a:off x="18" y="10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37" name="矩形 9237"/>
              <p:cNvSpPr>
                <a:spLocks noChangeArrowheads="1"/>
              </p:cNvSpPr>
              <p:nvPr/>
            </p:nvSpPr>
            <p:spPr bwMode="auto">
              <a:xfrm>
                <a:off x="18" y="10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2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38" name="直接连接符 9238"/>
              <p:cNvSpPr>
                <a:spLocks noChangeShapeType="1"/>
              </p:cNvSpPr>
              <p:nvPr/>
            </p:nvSpPr>
            <p:spPr bwMode="auto">
              <a:xfrm>
                <a:off x="30" y="54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39" name="直接连接符 9239"/>
              <p:cNvSpPr>
                <a:spLocks noChangeShapeType="1"/>
              </p:cNvSpPr>
              <p:nvPr/>
            </p:nvSpPr>
            <p:spPr bwMode="auto">
              <a:xfrm>
                <a:off x="30" y="87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40" name="直接连接符 9240"/>
              <p:cNvSpPr>
                <a:spLocks noChangeShapeType="1"/>
              </p:cNvSpPr>
              <p:nvPr/>
            </p:nvSpPr>
            <p:spPr bwMode="auto">
              <a:xfrm>
                <a:off x="30" y="117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41" name="直接连接符 9241"/>
              <p:cNvSpPr>
                <a:spLocks noChangeShapeType="1"/>
              </p:cNvSpPr>
              <p:nvPr/>
            </p:nvSpPr>
            <p:spPr bwMode="auto">
              <a:xfrm>
                <a:off x="30" y="149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42" name="直接连接符 9242"/>
              <p:cNvSpPr>
                <a:spLocks noChangeShapeType="1"/>
              </p:cNvSpPr>
              <p:nvPr/>
            </p:nvSpPr>
            <p:spPr bwMode="auto">
              <a:xfrm>
                <a:off x="30" y="179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43" name="矩形 9243"/>
              <p:cNvSpPr>
                <a:spLocks noChangeArrowheads="1"/>
              </p:cNvSpPr>
              <p:nvPr/>
            </p:nvSpPr>
            <p:spPr bwMode="auto">
              <a:xfrm>
                <a:off x="7" y="167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44" name="矩形 9244"/>
              <p:cNvSpPr>
                <a:spLocks noChangeArrowheads="1"/>
              </p:cNvSpPr>
              <p:nvPr/>
            </p:nvSpPr>
            <p:spPr bwMode="auto">
              <a:xfrm>
                <a:off x="7" y="167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1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45" name="矩形 9245"/>
              <p:cNvSpPr>
                <a:spLocks noChangeArrowheads="1"/>
              </p:cNvSpPr>
              <p:nvPr/>
            </p:nvSpPr>
            <p:spPr bwMode="auto">
              <a:xfrm>
                <a:off x="15" y="167"/>
                <a:ext cx="8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46" name="矩形 9246"/>
              <p:cNvSpPr>
                <a:spLocks noChangeArrowheads="1"/>
              </p:cNvSpPr>
              <p:nvPr/>
            </p:nvSpPr>
            <p:spPr bwMode="auto">
              <a:xfrm>
                <a:off x="18" y="167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5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47" name="直接连接符 9247"/>
              <p:cNvSpPr>
                <a:spLocks noChangeShapeType="1"/>
              </p:cNvSpPr>
              <p:nvPr/>
            </p:nvSpPr>
            <p:spPr bwMode="auto">
              <a:xfrm>
                <a:off x="30" y="212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48" name="直接连接符 9248"/>
              <p:cNvSpPr>
                <a:spLocks noChangeShapeType="1"/>
              </p:cNvSpPr>
              <p:nvPr/>
            </p:nvSpPr>
            <p:spPr bwMode="auto">
              <a:xfrm>
                <a:off x="30" y="242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49" name="直接连接符 9249"/>
              <p:cNvSpPr>
                <a:spLocks noChangeShapeType="1"/>
              </p:cNvSpPr>
              <p:nvPr/>
            </p:nvSpPr>
            <p:spPr bwMode="auto">
              <a:xfrm>
                <a:off x="30" y="274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50" name="直接连接符 9250"/>
              <p:cNvSpPr>
                <a:spLocks noChangeShapeType="1"/>
              </p:cNvSpPr>
              <p:nvPr/>
            </p:nvSpPr>
            <p:spPr bwMode="auto">
              <a:xfrm>
                <a:off x="30" y="306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51" name="直接连接符 9251"/>
              <p:cNvSpPr>
                <a:spLocks noChangeShapeType="1"/>
              </p:cNvSpPr>
              <p:nvPr/>
            </p:nvSpPr>
            <p:spPr bwMode="auto">
              <a:xfrm>
                <a:off x="30" y="336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52" name="矩形 9252"/>
              <p:cNvSpPr>
                <a:spLocks noChangeArrowheads="1"/>
              </p:cNvSpPr>
              <p:nvPr/>
            </p:nvSpPr>
            <p:spPr bwMode="auto">
              <a:xfrm>
                <a:off x="18" y="324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53" name="矩形 9253"/>
              <p:cNvSpPr>
                <a:spLocks noChangeArrowheads="1"/>
              </p:cNvSpPr>
              <p:nvPr/>
            </p:nvSpPr>
            <p:spPr bwMode="auto">
              <a:xfrm>
                <a:off x="18" y="324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1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54" name="直接连接符 9254"/>
              <p:cNvSpPr>
                <a:spLocks noChangeShapeType="1"/>
              </p:cNvSpPr>
              <p:nvPr/>
            </p:nvSpPr>
            <p:spPr bwMode="auto">
              <a:xfrm>
                <a:off x="30" y="369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55" name="直接连接符 9255"/>
              <p:cNvSpPr>
                <a:spLocks noChangeShapeType="1"/>
              </p:cNvSpPr>
              <p:nvPr/>
            </p:nvSpPr>
            <p:spPr bwMode="auto">
              <a:xfrm>
                <a:off x="30" y="399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56" name="直接连接符 9256"/>
              <p:cNvSpPr>
                <a:spLocks noChangeShapeType="1"/>
              </p:cNvSpPr>
              <p:nvPr/>
            </p:nvSpPr>
            <p:spPr bwMode="auto">
              <a:xfrm>
                <a:off x="30" y="431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57" name="直接连接符 9257"/>
              <p:cNvSpPr>
                <a:spLocks noChangeShapeType="1"/>
              </p:cNvSpPr>
              <p:nvPr/>
            </p:nvSpPr>
            <p:spPr bwMode="auto">
              <a:xfrm>
                <a:off x="30" y="463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58" name="直接连接符 9258"/>
              <p:cNvSpPr>
                <a:spLocks noChangeShapeType="1"/>
              </p:cNvSpPr>
              <p:nvPr/>
            </p:nvSpPr>
            <p:spPr bwMode="auto">
              <a:xfrm>
                <a:off x="30" y="494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59" name="矩形 9259"/>
              <p:cNvSpPr>
                <a:spLocks noChangeArrowheads="1"/>
              </p:cNvSpPr>
              <p:nvPr/>
            </p:nvSpPr>
            <p:spPr bwMode="auto">
              <a:xfrm>
                <a:off x="7" y="482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60" name="矩形 9260"/>
              <p:cNvSpPr>
                <a:spLocks noChangeArrowheads="1"/>
              </p:cNvSpPr>
              <p:nvPr/>
            </p:nvSpPr>
            <p:spPr bwMode="auto">
              <a:xfrm>
                <a:off x="7" y="482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61" name="矩形 9261"/>
              <p:cNvSpPr>
                <a:spLocks noChangeArrowheads="1"/>
              </p:cNvSpPr>
              <p:nvPr/>
            </p:nvSpPr>
            <p:spPr bwMode="auto">
              <a:xfrm>
                <a:off x="15" y="482"/>
                <a:ext cx="8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62" name="矩形 9262"/>
              <p:cNvSpPr>
                <a:spLocks noChangeArrowheads="1"/>
              </p:cNvSpPr>
              <p:nvPr/>
            </p:nvSpPr>
            <p:spPr bwMode="auto">
              <a:xfrm>
                <a:off x="18" y="482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5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63" name="直接连接符 9263"/>
              <p:cNvSpPr>
                <a:spLocks noChangeShapeType="1"/>
              </p:cNvSpPr>
              <p:nvPr/>
            </p:nvSpPr>
            <p:spPr bwMode="auto">
              <a:xfrm>
                <a:off x="30" y="526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64" name="直接连接符 9264"/>
              <p:cNvSpPr>
                <a:spLocks noChangeShapeType="1"/>
              </p:cNvSpPr>
              <p:nvPr/>
            </p:nvSpPr>
            <p:spPr bwMode="auto">
              <a:xfrm>
                <a:off x="30" y="556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65" name="直接连接符 9265"/>
              <p:cNvSpPr>
                <a:spLocks noChangeShapeType="1"/>
              </p:cNvSpPr>
              <p:nvPr/>
            </p:nvSpPr>
            <p:spPr bwMode="auto">
              <a:xfrm>
                <a:off x="30" y="588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66" name="直接连接符 9266"/>
              <p:cNvSpPr>
                <a:spLocks noChangeShapeType="1"/>
              </p:cNvSpPr>
              <p:nvPr/>
            </p:nvSpPr>
            <p:spPr bwMode="auto">
              <a:xfrm>
                <a:off x="30" y="619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67" name="直接连接符 9267"/>
              <p:cNvSpPr>
                <a:spLocks noChangeShapeType="1"/>
              </p:cNvSpPr>
              <p:nvPr/>
            </p:nvSpPr>
            <p:spPr bwMode="auto">
              <a:xfrm>
                <a:off x="30" y="651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68" name="直接连接符 9268"/>
              <p:cNvSpPr>
                <a:spLocks noChangeShapeType="1"/>
              </p:cNvSpPr>
              <p:nvPr/>
            </p:nvSpPr>
            <p:spPr bwMode="auto">
              <a:xfrm>
                <a:off x="30" y="683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69" name="直接连接符 9269"/>
              <p:cNvSpPr>
                <a:spLocks noChangeShapeType="1"/>
              </p:cNvSpPr>
              <p:nvPr/>
            </p:nvSpPr>
            <p:spPr bwMode="auto">
              <a:xfrm>
                <a:off x="30" y="713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70" name="直接连接符 9270"/>
              <p:cNvSpPr>
                <a:spLocks noChangeShapeType="1"/>
              </p:cNvSpPr>
              <p:nvPr/>
            </p:nvSpPr>
            <p:spPr bwMode="auto">
              <a:xfrm>
                <a:off x="30" y="745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71" name="直接连接符 9271"/>
              <p:cNvSpPr>
                <a:spLocks noChangeShapeType="1"/>
              </p:cNvSpPr>
              <p:nvPr/>
            </p:nvSpPr>
            <p:spPr bwMode="auto">
              <a:xfrm>
                <a:off x="30" y="776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72" name="直接连接符 9272"/>
              <p:cNvSpPr>
                <a:spLocks noChangeShapeType="1"/>
              </p:cNvSpPr>
              <p:nvPr/>
            </p:nvSpPr>
            <p:spPr bwMode="auto">
              <a:xfrm>
                <a:off x="30" y="808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73" name="矩形 9273"/>
              <p:cNvSpPr>
                <a:spLocks noChangeArrowheads="1"/>
              </p:cNvSpPr>
              <p:nvPr/>
            </p:nvSpPr>
            <p:spPr bwMode="auto">
              <a:xfrm>
                <a:off x="0" y="796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74" name="矩形 9274"/>
              <p:cNvSpPr>
                <a:spLocks noChangeArrowheads="1"/>
              </p:cNvSpPr>
              <p:nvPr/>
            </p:nvSpPr>
            <p:spPr bwMode="auto">
              <a:xfrm>
                <a:off x="0" y="796"/>
                <a:ext cx="11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75" name="矩形 9275"/>
              <p:cNvSpPr>
                <a:spLocks noChangeArrowheads="1"/>
              </p:cNvSpPr>
              <p:nvPr/>
            </p:nvSpPr>
            <p:spPr bwMode="auto">
              <a:xfrm>
                <a:off x="7" y="796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76" name="矩形 9276"/>
              <p:cNvSpPr>
                <a:spLocks noChangeArrowheads="1"/>
              </p:cNvSpPr>
              <p:nvPr/>
            </p:nvSpPr>
            <p:spPr bwMode="auto">
              <a:xfrm>
                <a:off x="12" y="796"/>
                <a:ext cx="8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77" name="矩形 9277"/>
              <p:cNvSpPr>
                <a:spLocks noChangeArrowheads="1"/>
              </p:cNvSpPr>
              <p:nvPr/>
            </p:nvSpPr>
            <p:spPr bwMode="auto">
              <a:xfrm>
                <a:off x="17" y="796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5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78" name="直接连接符 9278"/>
              <p:cNvSpPr>
                <a:spLocks noChangeShapeType="1"/>
              </p:cNvSpPr>
              <p:nvPr/>
            </p:nvSpPr>
            <p:spPr bwMode="auto">
              <a:xfrm>
                <a:off x="30" y="838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79" name="直接连接符 9279"/>
              <p:cNvSpPr>
                <a:spLocks noChangeShapeType="1"/>
              </p:cNvSpPr>
              <p:nvPr/>
            </p:nvSpPr>
            <p:spPr bwMode="auto">
              <a:xfrm>
                <a:off x="30" y="870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80" name="直接连接符 9280"/>
              <p:cNvSpPr>
                <a:spLocks noChangeShapeType="1"/>
              </p:cNvSpPr>
              <p:nvPr/>
            </p:nvSpPr>
            <p:spPr bwMode="auto">
              <a:xfrm>
                <a:off x="30" y="903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81" name="直接连接符 9281"/>
              <p:cNvSpPr>
                <a:spLocks noChangeShapeType="1"/>
              </p:cNvSpPr>
              <p:nvPr/>
            </p:nvSpPr>
            <p:spPr bwMode="auto">
              <a:xfrm>
                <a:off x="30" y="933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82" name="直接连接符 9282"/>
              <p:cNvSpPr>
                <a:spLocks noChangeShapeType="1"/>
              </p:cNvSpPr>
              <p:nvPr/>
            </p:nvSpPr>
            <p:spPr bwMode="auto">
              <a:xfrm>
                <a:off x="30" y="965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83" name="矩形 9283"/>
              <p:cNvSpPr>
                <a:spLocks noChangeArrowheads="1"/>
              </p:cNvSpPr>
              <p:nvPr/>
            </p:nvSpPr>
            <p:spPr bwMode="auto">
              <a:xfrm>
                <a:off x="12" y="953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84" name="矩形 9284"/>
              <p:cNvSpPr>
                <a:spLocks noChangeArrowheads="1"/>
              </p:cNvSpPr>
              <p:nvPr/>
            </p:nvSpPr>
            <p:spPr bwMode="auto">
              <a:xfrm>
                <a:off x="12" y="953"/>
                <a:ext cx="11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85" name="矩形 9285"/>
              <p:cNvSpPr>
                <a:spLocks noChangeArrowheads="1"/>
              </p:cNvSpPr>
              <p:nvPr/>
            </p:nvSpPr>
            <p:spPr bwMode="auto">
              <a:xfrm>
                <a:off x="18" y="953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1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86" name="直接连接符 9286"/>
              <p:cNvSpPr>
                <a:spLocks noChangeShapeType="1"/>
              </p:cNvSpPr>
              <p:nvPr/>
            </p:nvSpPr>
            <p:spPr bwMode="auto">
              <a:xfrm>
                <a:off x="30" y="995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87" name="直接连接符 9287"/>
              <p:cNvSpPr>
                <a:spLocks noChangeShapeType="1"/>
              </p:cNvSpPr>
              <p:nvPr/>
            </p:nvSpPr>
            <p:spPr bwMode="auto">
              <a:xfrm>
                <a:off x="30" y="1027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88" name="直接连接符 9288"/>
              <p:cNvSpPr>
                <a:spLocks noChangeShapeType="1"/>
              </p:cNvSpPr>
              <p:nvPr/>
            </p:nvSpPr>
            <p:spPr bwMode="auto">
              <a:xfrm>
                <a:off x="30" y="1060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89" name="直接连接符 9289"/>
              <p:cNvSpPr>
                <a:spLocks noChangeShapeType="1"/>
              </p:cNvSpPr>
              <p:nvPr/>
            </p:nvSpPr>
            <p:spPr bwMode="auto">
              <a:xfrm>
                <a:off x="30" y="1090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90" name="直接连接符 9290"/>
              <p:cNvSpPr>
                <a:spLocks noChangeShapeType="1"/>
              </p:cNvSpPr>
              <p:nvPr/>
            </p:nvSpPr>
            <p:spPr bwMode="auto">
              <a:xfrm>
                <a:off x="30" y="1122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91" name="矩形 9291"/>
              <p:cNvSpPr>
                <a:spLocks noChangeArrowheads="1"/>
              </p:cNvSpPr>
              <p:nvPr/>
            </p:nvSpPr>
            <p:spPr bwMode="auto">
              <a:xfrm>
                <a:off x="0" y="1109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92" name="矩形 9292"/>
              <p:cNvSpPr>
                <a:spLocks noChangeArrowheads="1"/>
              </p:cNvSpPr>
              <p:nvPr/>
            </p:nvSpPr>
            <p:spPr bwMode="auto">
              <a:xfrm>
                <a:off x="0" y="1109"/>
                <a:ext cx="11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93" name="矩形 9293"/>
              <p:cNvSpPr>
                <a:spLocks noChangeArrowheads="1"/>
              </p:cNvSpPr>
              <p:nvPr/>
            </p:nvSpPr>
            <p:spPr bwMode="auto">
              <a:xfrm>
                <a:off x="7" y="1109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1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94" name="矩形 9294"/>
              <p:cNvSpPr>
                <a:spLocks noChangeArrowheads="1"/>
              </p:cNvSpPr>
              <p:nvPr/>
            </p:nvSpPr>
            <p:spPr bwMode="auto">
              <a:xfrm>
                <a:off x="12" y="1109"/>
                <a:ext cx="8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95" name="矩形 9295"/>
              <p:cNvSpPr>
                <a:spLocks noChangeArrowheads="1"/>
              </p:cNvSpPr>
              <p:nvPr/>
            </p:nvSpPr>
            <p:spPr bwMode="auto">
              <a:xfrm>
                <a:off x="17" y="1109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5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96" name="直接连接符 9296"/>
              <p:cNvSpPr>
                <a:spLocks noChangeShapeType="1"/>
              </p:cNvSpPr>
              <p:nvPr/>
            </p:nvSpPr>
            <p:spPr bwMode="auto">
              <a:xfrm>
                <a:off x="30" y="1152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97" name="直接连接符 9297"/>
              <p:cNvSpPr>
                <a:spLocks noChangeShapeType="1"/>
              </p:cNvSpPr>
              <p:nvPr/>
            </p:nvSpPr>
            <p:spPr bwMode="auto">
              <a:xfrm>
                <a:off x="30" y="1185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98" name="直接连接符 9298"/>
              <p:cNvSpPr>
                <a:spLocks noChangeShapeType="1"/>
              </p:cNvSpPr>
              <p:nvPr/>
            </p:nvSpPr>
            <p:spPr bwMode="auto">
              <a:xfrm>
                <a:off x="30" y="1215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299" name="直接连接符 9299"/>
              <p:cNvSpPr>
                <a:spLocks noChangeShapeType="1"/>
              </p:cNvSpPr>
              <p:nvPr/>
            </p:nvSpPr>
            <p:spPr bwMode="auto">
              <a:xfrm>
                <a:off x="30" y="1247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00" name="直接连接符 9300"/>
              <p:cNvSpPr>
                <a:spLocks noChangeShapeType="1"/>
              </p:cNvSpPr>
              <p:nvPr/>
            </p:nvSpPr>
            <p:spPr bwMode="auto">
              <a:xfrm>
                <a:off x="30" y="1279"/>
                <a:ext cx="14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01" name="矩形 9301"/>
              <p:cNvSpPr>
                <a:spLocks noChangeArrowheads="1"/>
              </p:cNvSpPr>
              <p:nvPr/>
            </p:nvSpPr>
            <p:spPr bwMode="auto">
              <a:xfrm>
                <a:off x="12" y="1267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02" name="矩形 9302"/>
              <p:cNvSpPr>
                <a:spLocks noChangeArrowheads="1"/>
              </p:cNvSpPr>
              <p:nvPr/>
            </p:nvSpPr>
            <p:spPr bwMode="auto">
              <a:xfrm>
                <a:off x="12" y="1267"/>
                <a:ext cx="11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03" name="矩形 9303"/>
              <p:cNvSpPr>
                <a:spLocks noChangeArrowheads="1"/>
              </p:cNvSpPr>
              <p:nvPr/>
            </p:nvSpPr>
            <p:spPr bwMode="auto">
              <a:xfrm>
                <a:off x="18" y="1267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2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9304" name="组合 9304"/>
            <p:cNvGrpSpPr>
              <a:grpSpLocks/>
            </p:cNvGrpSpPr>
            <p:nvPr/>
          </p:nvGrpSpPr>
          <p:grpSpPr bwMode="auto">
            <a:xfrm>
              <a:off x="28" y="971"/>
              <a:ext cx="1593" cy="484"/>
              <a:chOff x="0" y="0"/>
              <a:chExt cx="1593" cy="484"/>
            </a:xfrm>
          </p:grpSpPr>
          <p:sp>
            <p:nvSpPr>
              <p:cNvPr id="9305" name="直接连接符 9305"/>
              <p:cNvSpPr>
                <a:spLocks noChangeShapeType="1"/>
              </p:cNvSpPr>
              <p:nvPr/>
            </p:nvSpPr>
            <p:spPr bwMode="auto">
              <a:xfrm>
                <a:off x="0" y="8"/>
                <a:ext cx="1593" cy="1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06" name="直接连接符 9306"/>
              <p:cNvSpPr>
                <a:spLocks noChangeShapeType="1"/>
              </p:cNvSpPr>
              <p:nvPr/>
            </p:nvSpPr>
            <p:spPr bwMode="auto">
              <a:xfrm>
                <a:off x="1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07" name="直接连接符 9307"/>
              <p:cNvSpPr>
                <a:spLocks noChangeShapeType="1"/>
              </p:cNvSpPr>
              <p:nvPr/>
            </p:nvSpPr>
            <p:spPr bwMode="auto">
              <a:xfrm>
                <a:off x="28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08" name="矩形 9308"/>
              <p:cNvSpPr>
                <a:spLocks noChangeArrowheads="1"/>
              </p:cNvSpPr>
              <p:nvPr/>
            </p:nvSpPr>
            <p:spPr bwMode="auto">
              <a:xfrm>
                <a:off x="21" y="22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09" name="矩形 9309"/>
              <p:cNvSpPr>
                <a:spLocks noChangeArrowheads="1"/>
              </p:cNvSpPr>
              <p:nvPr/>
            </p:nvSpPr>
            <p:spPr bwMode="auto">
              <a:xfrm>
                <a:off x="21" y="22"/>
                <a:ext cx="11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10" name="矩形 9310"/>
              <p:cNvSpPr>
                <a:spLocks noChangeArrowheads="1"/>
              </p:cNvSpPr>
              <p:nvPr/>
            </p:nvSpPr>
            <p:spPr bwMode="auto">
              <a:xfrm>
                <a:off x="28" y="22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3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11" name="直接连接符 9311"/>
              <p:cNvSpPr>
                <a:spLocks noChangeShapeType="1"/>
              </p:cNvSpPr>
              <p:nvPr/>
            </p:nvSpPr>
            <p:spPr bwMode="auto">
              <a:xfrm>
                <a:off x="52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12" name="直接连接符 9312"/>
              <p:cNvSpPr>
                <a:spLocks noChangeShapeType="1"/>
              </p:cNvSpPr>
              <p:nvPr/>
            </p:nvSpPr>
            <p:spPr bwMode="auto">
              <a:xfrm>
                <a:off x="79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13" name="直接连接符 9313"/>
              <p:cNvSpPr>
                <a:spLocks noChangeShapeType="1"/>
              </p:cNvSpPr>
              <p:nvPr/>
            </p:nvSpPr>
            <p:spPr bwMode="auto">
              <a:xfrm>
                <a:off x="103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14" name="直接连接符 9314"/>
              <p:cNvSpPr>
                <a:spLocks noChangeShapeType="1"/>
              </p:cNvSpPr>
              <p:nvPr/>
            </p:nvSpPr>
            <p:spPr bwMode="auto">
              <a:xfrm>
                <a:off x="130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15" name="直接连接符 9315"/>
              <p:cNvSpPr>
                <a:spLocks noChangeShapeType="1"/>
              </p:cNvSpPr>
              <p:nvPr/>
            </p:nvSpPr>
            <p:spPr bwMode="auto">
              <a:xfrm>
                <a:off x="156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16" name="直接连接符 9316"/>
              <p:cNvSpPr>
                <a:spLocks noChangeShapeType="1"/>
              </p:cNvSpPr>
              <p:nvPr/>
            </p:nvSpPr>
            <p:spPr bwMode="auto">
              <a:xfrm>
                <a:off x="181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17" name="直接连接符 9317"/>
              <p:cNvSpPr>
                <a:spLocks noChangeShapeType="1"/>
              </p:cNvSpPr>
              <p:nvPr/>
            </p:nvSpPr>
            <p:spPr bwMode="auto">
              <a:xfrm>
                <a:off x="207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18" name="直接连接符 9318"/>
              <p:cNvSpPr>
                <a:spLocks noChangeShapeType="1"/>
              </p:cNvSpPr>
              <p:nvPr/>
            </p:nvSpPr>
            <p:spPr bwMode="auto">
              <a:xfrm>
                <a:off x="232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19" name="直接连接符 9319"/>
              <p:cNvSpPr>
                <a:spLocks noChangeShapeType="1"/>
              </p:cNvSpPr>
              <p:nvPr/>
            </p:nvSpPr>
            <p:spPr bwMode="auto">
              <a:xfrm>
                <a:off x="258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20" name="直接连接符 9320"/>
              <p:cNvSpPr>
                <a:spLocks noChangeShapeType="1"/>
              </p:cNvSpPr>
              <p:nvPr/>
            </p:nvSpPr>
            <p:spPr bwMode="auto">
              <a:xfrm>
                <a:off x="283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21" name="矩形 9321"/>
              <p:cNvSpPr>
                <a:spLocks noChangeArrowheads="1"/>
              </p:cNvSpPr>
              <p:nvPr/>
            </p:nvSpPr>
            <p:spPr bwMode="auto">
              <a:xfrm>
                <a:off x="276" y="22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22" name="矩形 9322"/>
              <p:cNvSpPr>
                <a:spLocks noChangeArrowheads="1"/>
              </p:cNvSpPr>
              <p:nvPr/>
            </p:nvSpPr>
            <p:spPr bwMode="auto">
              <a:xfrm>
                <a:off x="276" y="22"/>
                <a:ext cx="11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23" name="矩形 9323"/>
              <p:cNvSpPr>
                <a:spLocks noChangeArrowheads="1"/>
              </p:cNvSpPr>
              <p:nvPr/>
            </p:nvSpPr>
            <p:spPr bwMode="auto">
              <a:xfrm>
                <a:off x="282" y="22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2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24" name="直接连接符 9324"/>
              <p:cNvSpPr>
                <a:spLocks noChangeShapeType="1"/>
              </p:cNvSpPr>
              <p:nvPr/>
            </p:nvSpPr>
            <p:spPr bwMode="auto">
              <a:xfrm>
                <a:off x="309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25" name="直接连接符 9325"/>
              <p:cNvSpPr>
                <a:spLocks noChangeShapeType="1"/>
              </p:cNvSpPr>
              <p:nvPr/>
            </p:nvSpPr>
            <p:spPr bwMode="auto">
              <a:xfrm>
                <a:off x="335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26" name="直接连接符 9326"/>
              <p:cNvSpPr>
                <a:spLocks noChangeShapeType="1"/>
              </p:cNvSpPr>
              <p:nvPr/>
            </p:nvSpPr>
            <p:spPr bwMode="auto">
              <a:xfrm>
                <a:off x="360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27" name="直接连接符 9327"/>
              <p:cNvSpPr>
                <a:spLocks noChangeShapeType="1"/>
              </p:cNvSpPr>
              <p:nvPr/>
            </p:nvSpPr>
            <p:spPr bwMode="auto">
              <a:xfrm>
                <a:off x="386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28" name="直接连接符 9328"/>
              <p:cNvSpPr>
                <a:spLocks noChangeShapeType="1"/>
              </p:cNvSpPr>
              <p:nvPr/>
            </p:nvSpPr>
            <p:spPr bwMode="auto">
              <a:xfrm>
                <a:off x="411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29" name="直接连接符 9329"/>
              <p:cNvSpPr>
                <a:spLocks noChangeShapeType="1"/>
              </p:cNvSpPr>
              <p:nvPr/>
            </p:nvSpPr>
            <p:spPr bwMode="auto">
              <a:xfrm>
                <a:off x="437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30" name="直接连接符 9330"/>
              <p:cNvSpPr>
                <a:spLocks noChangeShapeType="1"/>
              </p:cNvSpPr>
              <p:nvPr/>
            </p:nvSpPr>
            <p:spPr bwMode="auto">
              <a:xfrm>
                <a:off x="462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31" name="直接连接符 9331"/>
              <p:cNvSpPr>
                <a:spLocks noChangeShapeType="1"/>
              </p:cNvSpPr>
              <p:nvPr/>
            </p:nvSpPr>
            <p:spPr bwMode="auto">
              <a:xfrm>
                <a:off x="488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32" name="直接连接符 9332"/>
              <p:cNvSpPr>
                <a:spLocks noChangeShapeType="1"/>
              </p:cNvSpPr>
              <p:nvPr/>
            </p:nvSpPr>
            <p:spPr bwMode="auto">
              <a:xfrm>
                <a:off x="515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33" name="直接连接符 9333"/>
              <p:cNvSpPr>
                <a:spLocks noChangeShapeType="1"/>
              </p:cNvSpPr>
              <p:nvPr/>
            </p:nvSpPr>
            <p:spPr bwMode="auto">
              <a:xfrm>
                <a:off x="539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34" name="矩形 9334"/>
              <p:cNvSpPr>
                <a:spLocks noChangeArrowheads="1"/>
              </p:cNvSpPr>
              <p:nvPr/>
            </p:nvSpPr>
            <p:spPr bwMode="auto">
              <a:xfrm>
                <a:off x="533" y="22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35" name="矩形 9335"/>
              <p:cNvSpPr>
                <a:spLocks noChangeArrowheads="1"/>
              </p:cNvSpPr>
              <p:nvPr/>
            </p:nvSpPr>
            <p:spPr bwMode="auto">
              <a:xfrm>
                <a:off x="533" y="22"/>
                <a:ext cx="11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36" name="矩形 9336"/>
              <p:cNvSpPr>
                <a:spLocks noChangeArrowheads="1"/>
              </p:cNvSpPr>
              <p:nvPr/>
            </p:nvSpPr>
            <p:spPr bwMode="auto">
              <a:xfrm>
                <a:off x="539" y="22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1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37" name="直接连接符 9337"/>
              <p:cNvSpPr>
                <a:spLocks noChangeShapeType="1"/>
              </p:cNvSpPr>
              <p:nvPr/>
            </p:nvSpPr>
            <p:spPr bwMode="auto">
              <a:xfrm>
                <a:off x="566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38" name="直接连接符 9338"/>
              <p:cNvSpPr>
                <a:spLocks noChangeShapeType="1"/>
              </p:cNvSpPr>
              <p:nvPr/>
            </p:nvSpPr>
            <p:spPr bwMode="auto">
              <a:xfrm>
                <a:off x="591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39" name="直接连接符 9339"/>
              <p:cNvSpPr>
                <a:spLocks noChangeShapeType="1"/>
              </p:cNvSpPr>
              <p:nvPr/>
            </p:nvSpPr>
            <p:spPr bwMode="auto">
              <a:xfrm>
                <a:off x="617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40" name="直接连接符 9340"/>
              <p:cNvSpPr>
                <a:spLocks noChangeShapeType="1"/>
              </p:cNvSpPr>
              <p:nvPr/>
            </p:nvSpPr>
            <p:spPr bwMode="auto">
              <a:xfrm>
                <a:off x="643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41" name="直接连接符 9341"/>
              <p:cNvSpPr>
                <a:spLocks noChangeShapeType="1"/>
              </p:cNvSpPr>
              <p:nvPr/>
            </p:nvSpPr>
            <p:spPr bwMode="auto">
              <a:xfrm>
                <a:off x="668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42" name="直接连接符 9342"/>
              <p:cNvSpPr>
                <a:spLocks noChangeShapeType="1"/>
              </p:cNvSpPr>
              <p:nvPr/>
            </p:nvSpPr>
            <p:spPr bwMode="auto">
              <a:xfrm>
                <a:off x="694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43" name="直接连接符 9343"/>
              <p:cNvSpPr>
                <a:spLocks noChangeShapeType="1"/>
              </p:cNvSpPr>
              <p:nvPr/>
            </p:nvSpPr>
            <p:spPr bwMode="auto">
              <a:xfrm>
                <a:off x="719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44" name="直接连接符 9344"/>
              <p:cNvSpPr>
                <a:spLocks noChangeShapeType="1"/>
              </p:cNvSpPr>
              <p:nvPr/>
            </p:nvSpPr>
            <p:spPr bwMode="auto">
              <a:xfrm>
                <a:off x="745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45" name="直接连接符 9345"/>
              <p:cNvSpPr>
                <a:spLocks noChangeShapeType="1"/>
              </p:cNvSpPr>
              <p:nvPr/>
            </p:nvSpPr>
            <p:spPr bwMode="auto">
              <a:xfrm>
                <a:off x="770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46" name="直接连接符 9346"/>
              <p:cNvSpPr>
                <a:spLocks noChangeShapeType="1"/>
              </p:cNvSpPr>
              <p:nvPr/>
            </p:nvSpPr>
            <p:spPr bwMode="auto">
              <a:xfrm>
                <a:off x="796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47" name="直接连接符 9347"/>
              <p:cNvSpPr>
                <a:spLocks noChangeShapeType="1"/>
              </p:cNvSpPr>
              <p:nvPr/>
            </p:nvSpPr>
            <p:spPr bwMode="auto">
              <a:xfrm>
                <a:off x="823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48" name="直接连接符 9348"/>
              <p:cNvSpPr>
                <a:spLocks noChangeShapeType="1"/>
              </p:cNvSpPr>
              <p:nvPr/>
            </p:nvSpPr>
            <p:spPr bwMode="auto">
              <a:xfrm>
                <a:off x="847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49" name="直接连接符 9349"/>
              <p:cNvSpPr>
                <a:spLocks noChangeShapeType="1"/>
              </p:cNvSpPr>
              <p:nvPr/>
            </p:nvSpPr>
            <p:spPr bwMode="auto">
              <a:xfrm>
                <a:off x="874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50" name="直接连接符 9350"/>
              <p:cNvSpPr>
                <a:spLocks noChangeShapeType="1"/>
              </p:cNvSpPr>
              <p:nvPr/>
            </p:nvSpPr>
            <p:spPr bwMode="auto">
              <a:xfrm>
                <a:off x="898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51" name="直接连接符 9351"/>
              <p:cNvSpPr>
                <a:spLocks noChangeShapeType="1"/>
              </p:cNvSpPr>
              <p:nvPr/>
            </p:nvSpPr>
            <p:spPr bwMode="auto">
              <a:xfrm>
                <a:off x="925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52" name="直接连接符 9352"/>
              <p:cNvSpPr>
                <a:spLocks noChangeShapeType="1"/>
              </p:cNvSpPr>
              <p:nvPr/>
            </p:nvSpPr>
            <p:spPr bwMode="auto">
              <a:xfrm>
                <a:off x="949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53" name="直接连接符 9353"/>
              <p:cNvSpPr>
                <a:spLocks noChangeShapeType="1"/>
              </p:cNvSpPr>
              <p:nvPr/>
            </p:nvSpPr>
            <p:spPr bwMode="auto">
              <a:xfrm>
                <a:off x="976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54" name="直接连接符 9354"/>
              <p:cNvSpPr>
                <a:spLocks noChangeShapeType="1"/>
              </p:cNvSpPr>
              <p:nvPr/>
            </p:nvSpPr>
            <p:spPr bwMode="auto">
              <a:xfrm>
                <a:off x="1002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55" name="直接连接符 9355"/>
              <p:cNvSpPr>
                <a:spLocks noChangeShapeType="1"/>
              </p:cNvSpPr>
              <p:nvPr/>
            </p:nvSpPr>
            <p:spPr bwMode="auto">
              <a:xfrm>
                <a:off x="1027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56" name="直接连接符 9356"/>
              <p:cNvSpPr>
                <a:spLocks noChangeShapeType="1"/>
              </p:cNvSpPr>
              <p:nvPr/>
            </p:nvSpPr>
            <p:spPr bwMode="auto">
              <a:xfrm>
                <a:off x="1053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57" name="矩形 9357"/>
              <p:cNvSpPr>
                <a:spLocks noChangeArrowheads="1"/>
              </p:cNvSpPr>
              <p:nvPr/>
            </p:nvSpPr>
            <p:spPr bwMode="auto">
              <a:xfrm>
                <a:off x="1050" y="22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58" name="矩形 9358"/>
              <p:cNvSpPr>
                <a:spLocks noChangeArrowheads="1"/>
              </p:cNvSpPr>
              <p:nvPr/>
            </p:nvSpPr>
            <p:spPr bwMode="auto">
              <a:xfrm>
                <a:off x="1050" y="22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1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59" name="直接连接符 9359"/>
              <p:cNvSpPr>
                <a:spLocks noChangeShapeType="1"/>
              </p:cNvSpPr>
              <p:nvPr/>
            </p:nvSpPr>
            <p:spPr bwMode="auto">
              <a:xfrm>
                <a:off x="1078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60" name="直接连接符 9360"/>
              <p:cNvSpPr>
                <a:spLocks noChangeShapeType="1"/>
              </p:cNvSpPr>
              <p:nvPr/>
            </p:nvSpPr>
            <p:spPr bwMode="auto">
              <a:xfrm>
                <a:off x="1104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61" name="直接连接符 9361"/>
              <p:cNvSpPr>
                <a:spLocks noChangeShapeType="1"/>
              </p:cNvSpPr>
              <p:nvPr/>
            </p:nvSpPr>
            <p:spPr bwMode="auto">
              <a:xfrm>
                <a:off x="1130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62" name="直接连接符 9362"/>
              <p:cNvSpPr>
                <a:spLocks noChangeShapeType="1"/>
              </p:cNvSpPr>
              <p:nvPr/>
            </p:nvSpPr>
            <p:spPr bwMode="auto">
              <a:xfrm>
                <a:off x="1155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63" name="直接连接符 9363"/>
              <p:cNvSpPr>
                <a:spLocks noChangeShapeType="1"/>
              </p:cNvSpPr>
              <p:nvPr/>
            </p:nvSpPr>
            <p:spPr bwMode="auto">
              <a:xfrm>
                <a:off x="1181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64" name="直接连接符 9364"/>
              <p:cNvSpPr>
                <a:spLocks noChangeShapeType="1"/>
              </p:cNvSpPr>
              <p:nvPr/>
            </p:nvSpPr>
            <p:spPr bwMode="auto">
              <a:xfrm>
                <a:off x="1206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65" name="直接连接符 9365"/>
              <p:cNvSpPr>
                <a:spLocks noChangeShapeType="1"/>
              </p:cNvSpPr>
              <p:nvPr/>
            </p:nvSpPr>
            <p:spPr bwMode="auto">
              <a:xfrm>
                <a:off x="1232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66" name="直接连接符 9366"/>
              <p:cNvSpPr>
                <a:spLocks noChangeShapeType="1"/>
              </p:cNvSpPr>
              <p:nvPr/>
            </p:nvSpPr>
            <p:spPr bwMode="auto">
              <a:xfrm>
                <a:off x="1257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67" name="直接连接符 9367"/>
              <p:cNvSpPr>
                <a:spLocks noChangeShapeType="1"/>
              </p:cNvSpPr>
              <p:nvPr/>
            </p:nvSpPr>
            <p:spPr bwMode="auto">
              <a:xfrm>
                <a:off x="1283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68" name="直接连接符 9368"/>
              <p:cNvSpPr>
                <a:spLocks noChangeShapeType="1"/>
              </p:cNvSpPr>
              <p:nvPr/>
            </p:nvSpPr>
            <p:spPr bwMode="auto">
              <a:xfrm>
                <a:off x="1310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69" name="矩形 9369"/>
              <p:cNvSpPr>
                <a:spLocks noChangeArrowheads="1"/>
              </p:cNvSpPr>
              <p:nvPr/>
            </p:nvSpPr>
            <p:spPr bwMode="auto">
              <a:xfrm>
                <a:off x="1306" y="22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70" name="矩形 9370"/>
              <p:cNvSpPr>
                <a:spLocks noChangeArrowheads="1"/>
              </p:cNvSpPr>
              <p:nvPr/>
            </p:nvSpPr>
            <p:spPr bwMode="auto">
              <a:xfrm>
                <a:off x="1306" y="22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2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71" name="直接连接符 9371"/>
              <p:cNvSpPr>
                <a:spLocks noChangeShapeType="1"/>
              </p:cNvSpPr>
              <p:nvPr/>
            </p:nvSpPr>
            <p:spPr bwMode="auto">
              <a:xfrm>
                <a:off x="1334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72" name="直接连接符 9372"/>
              <p:cNvSpPr>
                <a:spLocks noChangeShapeType="1"/>
              </p:cNvSpPr>
              <p:nvPr/>
            </p:nvSpPr>
            <p:spPr bwMode="auto">
              <a:xfrm>
                <a:off x="1361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73" name="直接连接符 9373"/>
              <p:cNvSpPr>
                <a:spLocks noChangeShapeType="1"/>
              </p:cNvSpPr>
              <p:nvPr/>
            </p:nvSpPr>
            <p:spPr bwMode="auto">
              <a:xfrm>
                <a:off x="1385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74" name="直接连接符 9374"/>
              <p:cNvSpPr>
                <a:spLocks noChangeShapeType="1"/>
              </p:cNvSpPr>
              <p:nvPr/>
            </p:nvSpPr>
            <p:spPr bwMode="auto">
              <a:xfrm>
                <a:off x="1412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75" name="直接连接符 9375"/>
              <p:cNvSpPr>
                <a:spLocks noChangeShapeType="1"/>
              </p:cNvSpPr>
              <p:nvPr/>
            </p:nvSpPr>
            <p:spPr bwMode="auto">
              <a:xfrm>
                <a:off x="1437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76" name="直接连接符 9376"/>
              <p:cNvSpPr>
                <a:spLocks noChangeShapeType="1"/>
              </p:cNvSpPr>
              <p:nvPr/>
            </p:nvSpPr>
            <p:spPr bwMode="auto">
              <a:xfrm>
                <a:off x="1463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77" name="直接连接符 9377"/>
              <p:cNvSpPr>
                <a:spLocks noChangeShapeType="1"/>
              </p:cNvSpPr>
              <p:nvPr/>
            </p:nvSpPr>
            <p:spPr bwMode="auto">
              <a:xfrm>
                <a:off x="1489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78" name="直接连接符 9378"/>
              <p:cNvSpPr>
                <a:spLocks noChangeShapeType="1"/>
              </p:cNvSpPr>
              <p:nvPr/>
            </p:nvSpPr>
            <p:spPr bwMode="auto">
              <a:xfrm>
                <a:off x="1514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79" name="直接连接符 9379"/>
              <p:cNvSpPr>
                <a:spLocks noChangeShapeType="1"/>
              </p:cNvSpPr>
              <p:nvPr/>
            </p:nvSpPr>
            <p:spPr bwMode="auto">
              <a:xfrm>
                <a:off x="1540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80" name="直接连接符 9380"/>
              <p:cNvSpPr>
                <a:spLocks noChangeShapeType="1"/>
              </p:cNvSpPr>
              <p:nvPr/>
            </p:nvSpPr>
            <p:spPr bwMode="auto">
              <a:xfrm>
                <a:off x="1565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81" name="矩形 9381"/>
              <p:cNvSpPr>
                <a:spLocks noChangeArrowheads="1"/>
              </p:cNvSpPr>
              <p:nvPr/>
            </p:nvSpPr>
            <p:spPr bwMode="auto">
              <a:xfrm>
                <a:off x="1563" y="22"/>
                <a:ext cx="0" cy="4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endParaRPr lang="zh-CN" alt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82" name="矩形 9382"/>
              <p:cNvSpPr>
                <a:spLocks noChangeArrowheads="1"/>
              </p:cNvSpPr>
              <p:nvPr/>
            </p:nvSpPr>
            <p:spPr bwMode="auto">
              <a:xfrm>
                <a:off x="1563" y="22"/>
                <a:ext cx="17" cy="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altLang="zh-CN" sz="300">
                    <a:solidFill>
                      <a:srgbClr val="000080"/>
                    </a:solidFill>
                    <a:latin typeface="Times New Roman" pitchFamily="18" charset="0"/>
                    <a:cs typeface="Times New Roman" pitchFamily="18" charset="0"/>
                  </a:rPr>
                  <a:t>3</a:t>
                </a:r>
                <a:endParaRPr lang="en-US" altLang="zh-CN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383" name="直接连接符 9383"/>
              <p:cNvSpPr>
                <a:spLocks noChangeShapeType="1"/>
              </p:cNvSpPr>
              <p:nvPr/>
            </p:nvSpPr>
            <p:spPr bwMode="auto">
              <a:xfrm>
                <a:off x="1591" y="0"/>
                <a:ext cx="1" cy="18"/>
              </a:xfrm>
              <a:prstGeom prst="line">
                <a:avLst/>
              </a:prstGeom>
              <a:noFill/>
              <a:ln w="317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9384" name="椭圆 9384"/>
            <p:cNvSpPr>
              <a:spLocks noChangeArrowheads="1"/>
            </p:cNvSpPr>
            <p:nvPr/>
          </p:nvSpPr>
          <p:spPr bwMode="auto">
            <a:xfrm>
              <a:off x="990" y="975"/>
              <a:ext cx="7" cy="8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85" name="椭圆 9385"/>
            <p:cNvSpPr>
              <a:spLocks noChangeArrowheads="1"/>
            </p:cNvSpPr>
            <p:nvPr/>
          </p:nvSpPr>
          <p:spPr bwMode="auto">
            <a:xfrm>
              <a:off x="421" y="1176"/>
              <a:ext cx="7" cy="8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86" name="椭圆 9386"/>
            <p:cNvSpPr>
              <a:spLocks noChangeArrowheads="1"/>
            </p:cNvSpPr>
            <p:nvPr/>
          </p:nvSpPr>
          <p:spPr bwMode="auto">
            <a:xfrm>
              <a:off x="821" y="975"/>
              <a:ext cx="7" cy="8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87" name="椭圆 9387"/>
            <p:cNvSpPr>
              <a:spLocks noChangeArrowheads="1"/>
            </p:cNvSpPr>
            <p:nvPr/>
          </p:nvSpPr>
          <p:spPr bwMode="auto">
            <a:xfrm>
              <a:off x="990" y="503"/>
              <a:ext cx="7" cy="8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88" name="椭圆 9388"/>
            <p:cNvSpPr>
              <a:spLocks noChangeArrowheads="1"/>
            </p:cNvSpPr>
            <p:nvPr/>
          </p:nvSpPr>
          <p:spPr bwMode="auto">
            <a:xfrm>
              <a:off x="1078" y="975"/>
              <a:ext cx="6" cy="8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9390" name="Text Box 10"/>
          <p:cNvSpPr txBox="1"/>
          <p:nvPr/>
        </p:nvSpPr>
        <p:spPr>
          <a:xfrm>
            <a:off x="1692275" y="1815704"/>
            <a:ext cx="533400" cy="5847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楷体_GB2312" pitchFamily="49" charset="-122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71439" y="-60722"/>
            <a:ext cx="3214687" cy="856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华文新魏" pitchFamily="2" charset="-122"/>
                <a:cs typeface="Times New Roman" pitchFamily="18" charset="0"/>
              </a:rPr>
              <a:t>课堂练习（</a:t>
            </a:r>
            <a:r>
              <a:rPr lang="en-US" altLang="zh-CN" sz="3200" b="1">
                <a:solidFill>
                  <a:srgbClr val="0000CC"/>
                </a:solidFill>
                <a:latin typeface="Times New Roman" pitchFamily="18" charset="0"/>
                <a:ea typeface="华文新魏" pitchFamily="2" charset="-122"/>
                <a:cs typeface="Times New Roman" pitchFamily="18" charset="0"/>
              </a:rPr>
              <a:t>2</a:t>
            </a:r>
            <a:r>
              <a:rPr lang="zh-CN" altLang="en-US" sz="3200" b="1">
                <a:solidFill>
                  <a:srgbClr val="0000CC"/>
                </a:solidFill>
                <a:latin typeface="Times New Roman" pitchFamily="18" charset="0"/>
                <a:ea typeface="华文新魏" pitchFamily="2" charset="-122"/>
                <a:cs typeface="Times New Roman" pitchFamily="18" charset="0"/>
              </a:rPr>
              <a:t>）：</a:t>
            </a:r>
          </a:p>
        </p:txBody>
      </p:sp>
      <p:sp>
        <p:nvSpPr>
          <p:cNvPr id="9391" name="矩形 9391"/>
          <p:cNvSpPr>
            <a:spLocks noChangeArrowheads="1"/>
          </p:cNvSpPr>
          <p:nvPr/>
        </p:nvSpPr>
        <p:spPr bwMode="auto">
          <a:xfrm>
            <a:off x="250827" y="2419137"/>
            <a:ext cx="5768982" cy="2505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8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2.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反比例函数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＝　 的图象如图所示，点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是该函数图象上的一点，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垂直于</a:t>
            </a:r>
            <a:r>
              <a:rPr lang="en-US" altLang="zh-CN" sz="2800" b="1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轴，垂足是点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</a:t>
            </a: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若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altLang="zh-CN" sz="2800" b="1" baseline="-30000" dirty="0">
                <a:latin typeface="Times New Roman" pitchFamily="18" charset="0"/>
                <a:cs typeface="Times New Roman" pitchFamily="18" charset="0"/>
              </a:rPr>
              <a:t>△</a:t>
            </a:r>
            <a:r>
              <a:rPr lang="en-US" altLang="zh-CN" sz="2800" b="1" i="1" baseline="-30000" dirty="0">
                <a:latin typeface="Times New Roman" pitchFamily="18" charset="0"/>
                <a:cs typeface="Times New Roman" pitchFamily="18" charset="0"/>
              </a:rPr>
              <a:t>MON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＝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2,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则</a:t>
            </a:r>
            <a:r>
              <a:rPr lang="en-US" altLang="zh-CN" sz="2800" b="1" i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＝</a:t>
            </a:r>
            <a:r>
              <a:rPr lang="zh-CN" altLang="en-US" sz="2800" b="1" u="sng" dirty="0">
                <a:latin typeface="Times New Roman" pitchFamily="18" charset="0"/>
                <a:cs typeface="Times New Roman" pitchFamily="18" charset="0"/>
              </a:rPr>
              <a:t>   　　　  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pSp>
        <p:nvGrpSpPr>
          <p:cNvPr id="9392" name="组合 9392"/>
          <p:cNvGrpSpPr>
            <a:grpSpLocks noChangeAspect="1"/>
          </p:cNvGrpSpPr>
          <p:nvPr/>
        </p:nvGrpSpPr>
        <p:grpSpPr bwMode="auto">
          <a:xfrm>
            <a:off x="5838832" y="2843214"/>
            <a:ext cx="2881312" cy="2100265"/>
            <a:chOff x="0" y="0"/>
            <a:chExt cx="2715" cy="1839"/>
          </a:xfrm>
        </p:grpSpPr>
        <p:pic>
          <p:nvPicPr>
            <p:cNvPr id="9393" name="图片 939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24"/>
              <a:ext cx="2715" cy="18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394" name="直接连接符 9394"/>
            <p:cNvSpPr>
              <a:spLocks noChangeAspect="1" noChangeShapeType="1"/>
            </p:cNvSpPr>
            <p:nvPr/>
          </p:nvSpPr>
          <p:spPr bwMode="auto">
            <a:xfrm>
              <a:off x="15" y="938"/>
              <a:ext cx="2685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 type="stealth" w="lg" len="lg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95" name="直接连接符 9395"/>
            <p:cNvSpPr>
              <a:spLocks noChangeAspect="1" noChangeShapeType="1"/>
            </p:cNvSpPr>
            <p:nvPr/>
          </p:nvSpPr>
          <p:spPr bwMode="auto">
            <a:xfrm rot="-5400000">
              <a:off x="455" y="907"/>
              <a:ext cx="1814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 type="stealth" w="lg" len="lg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96" name="文本框 9396"/>
            <p:cNvSpPr txBox="1">
              <a:spLocks noChangeAspect="1" noChangeArrowheads="1"/>
            </p:cNvSpPr>
            <p:nvPr/>
          </p:nvSpPr>
          <p:spPr bwMode="auto">
            <a:xfrm>
              <a:off x="1173" y="945"/>
              <a:ext cx="179" cy="23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/>
              <a:r>
                <a:rPr lang="en-US" altLang="zh-CN" sz="2400" b="1" i="1">
                  <a:latin typeface="Times New Roman" pitchFamily="18" charset="0"/>
                  <a:cs typeface="Times New Roman" pitchFamily="18" charset="0"/>
                </a:rPr>
                <a:t>O</a:t>
              </a:r>
              <a:endParaRPr lang="en-US" altLang="zh-CN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97" name="文本框 9397"/>
            <p:cNvSpPr txBox="1">
              <a:spLocks noChangeAspect="1" noChangeArrowheads="1"/>
            </p:cNvSpPr>
            <p:nvPr/>
          </p:nvSpPr>
          <p:spPr bwMode="auto">
            <a:xfrm>
              <a:off x="570" y="945"/>
              <a:ext cx="179" cy="23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/>
              <a:r>
                <a:rPr lang="en-US" altLang="zh-CN" sz="2400" b="1" i="1">
                  <a:latin typeface="Times New Roman" pitchFamily="18" charset="0"/>
                  <a:cs typeface="Times New Roman" pitchFamily="18" charset="0"/>
                </a:rPr>
                <a:t>N</a:t>
              </a:r>
              <a:endParaRPr lang="en-US" altLang="zh-CN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98" name="文本框 9398"/>
            <p:cNvSpPr txBox="1">
              <a:spLocks noChangeAspect="1" noChangeArrowheads="1"/>
            </p:cNvSpPr>
            <p:nvPr/>
          </p:nvSpPr>
          <p:spPr bwMode="auto">
            <a:xfrm>
              <a:off x="442" y="438"/>
              <a:ext cx="179" cy="23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/>
              <a:r>
                <a:rPr lang="en-US" altLang="zh-CN" sz="2400" b="1" i="1">
                  <a:latin typeface="Times New Roman" pitchFamily="18" charset="0"/>
                  <a:cs typeface="Times New Roman" pitchFamily="18" charset="0"/>
                </a:rPr>
                <a:t>M</a:t>
              </a:r>
              <a:endParaRPr lang="en-US" altLang="zh-CN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99" name="直接连接符 9399"/>
            <p:cNvSpPr>
              <a:spLocks noChangeAspect="1" noChangeShapeType="1"/>
            </p:cNvSpPr>
            <p:nvPr/>
          </p:nvSpPr>
          <p:spPr bwMode="auto">
            <a:xfrm>
              <a:off x="621" y="834"/>
              <a:ext cx="9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00" name="直接连接符 9400"/>
            <p:cNvSpPr>
              <a:spLocks noChangeAspect="1" noChangeShapeType="1"/>
            </p:cNvSpPr>
            <p:nvPr/>
          </p:nvSpPr>
          <p:spPr bwMode="auto">
            <a:xfrm rot="5400000">
              <a:off x="669" y="885"/>
              <a:ext cx="9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01" name="文本框 9401"/>
            <p:cNvSpPr txBox="1">
              <a:spLocks noChangeAspect="1" noChangeArrowheads="1"/>
            </p:cNvSpPr>
            <p:nvPr/>
          </p:nvSpPr>
          <p:spPr bwMode="auto">
            <a:xfrm>
              <a:off x="2583" y="981"/>
              <a:ext cx="119" cy="23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sz="2400" b="1" i="1">
                  <a:latin typeface="Times New Roman" pitchFamily="18" charset="0"/>
                  <a:cs typeface="Times New Roman" pitchFamily="18" charset="0"/>
                </a:rPr>
                <a:t>x</a:t>
              </a:r>
              <a:endParaRPr lang="en-US" altLang="zh-CN" sz="24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02" name="文本框 9402"/>
            <p:cNvSpPr txBox="1">
              <a:spLocks noChangeAspect="1" noChangeArrowheads="1"/>
            </p:cNvSpPr>
            <p:nvPr/>
          </p:nvSpPr>
          <p:spPr bwMode="auto">
            <a:xfrm>
              <a:off x="1134" y="9"/>
              <a:ext cx="119" cy="23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sz="2400" b="1" i="1">
                  <a:latin typeface="Times New Roman" pitchFamily="18" charset="0"/>
                  <a:cs typeface="Times New Roman" pitchFamily="18" charset="0"/>
                </a:rPr>
                <a:t>y</a:t>
              </a:r>
              <a:endParaRPr lang="en-US" altLang="zh-CN" sz="2400" b="1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9404" name="Text Box 10"/>
          <p:cNvSpPr txBox="1"/>
          <p:nvPr/>
        </p:nvSpPr>
        <p:spPr>
          <a:xfrm>
            <a:off x="3576632" y="4310730"/>
            <a:ext cx="1079500" cy="5232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楷体_GB2312" pitchFamily="1" charset="-122"/>
                <a:cs typeface="Times New Roman" pitchFamily="18" charset="0"/>
              </a:rPr>
              <a:t>— 4</a:t>
            </a:r>
          </a:p>
        </p:txBody>
      </p:sp>
      <p:graphicFrame>
        <p:nvGraphicFramePr>
          <p:cNvPr id="3" name="对象 9404"/>
          <p:cNvGraphicFramePr>
            <a:graphicFrameLocks noChangeAspect="1"/>
          </p:cNvGraphicFramePr>
          <p:nvPr/>
        </p:nvGraphicFramePr>
        <p:xfrm>
          <a:off x="3033704" y="2370037"/>
          <a:ext cx="361952" cy="925617"/>
        </p:xfrm>
        <a:graphic>
          <a:graphicData uri="http://schemas.openxmlformats.org/presentationml/2006/ole">
            <p:oleObj spid="_x0000_s9404" r:id="rId5" imgW="152849" imgH="394359" progId="Equation.DSMT4">
              <p:embed/>
            </p:oleObj>
          </a:graphicData>
        </a:graphic>
      </p:graphicFrame>
      <p:graphicFrame>
        <p:nvGraphicFramePr>
          <p:cNvPr id="4" name="对象 9404"/>
          <p:cNvGraphicFramePr>
            <a:graphicFrameLocks noChangeAspect="1"/>
          </p:cNvGraphicFramePr>
          <p:nvPr/>
        </p:nvGraphicFramePr>
        <p:xfrm>
          <a:off x="4541842" y="309550"/>
          <a:ext cx="935038" cy="925513"/>
        </p:xfrm>
        <a:graphic>
          <a:graphicData uri="http://schemas.openxmlformats.org/presentationml/2006/ole">
            <p:oleObj spid="_x0000_s9406" name="Equation" r:id="rId6" imgW="393480" imgH="393480" progId="Equation.DSMT4">
              <p:embed/>
            </p:oleObj>
          </a:graphicData>
        </a:graphic>
      </p:graphicFrame>
      <p:graphicFrame>
        <p:nvGraphicFramePr>
          <p:cNvPr id="9407" name="对象 9404"/>
          <p:cNvGraphicFramePr>
            <a:graphicFrameLocks noChangeAspect="1"/>
          </p:cNvGraphicFramePr>
          <p:nvPr/>
        </p:nvGraphicFramePr>
        <p:xfrm>
          <a:off x="5024440" y="1485894"/>
          <a:ext cx="361950" cy="925513"/>
        </p:xfrm>
        <a:graphic>
          <a:graphicData uri="http://schemas.openxmlformats.org/presentationml/2006/ole">
            <p:oleObj spid="_x0000_s9407" name="Equation" r:id="rId7" imgW="152280" imgH="393480" progId="Equation.DSMT4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0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8" name="组合 14344"/>
          <p:cNvGrpSpPr>
            <a:grpSpLocks/>
          </p:cNvGrpSpPr>
          <p:nvPr/>
        </p:nvGrpSpPr>
        <p:grpSpPr bwMode="auto">
          <a:xfrm>
            <a:off x="5200650" y="1666870"/>
            <a:ext cx="3533798" cy="3424242"/>
            <a:chOff x="0" y="0"/>
            <a:chExt cx="2130" cy="1560"/>
          </a:xfrm>
        </p:grpSpPr>
        <p:pic>
          <p:nvPicPr>
            <p:cNvPr id="10249" name="图片 1434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2130" cy="14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50" name="矩形 14346"/>
            <p:cNvSpPr>
              <a:spLocks noChangeArrowheads="1"/>
            </p:cNvSpPr>
            <p:nvPr/>
          </p:nvSpPr>
          <p:spPr bwMode="auto">
            <a:xfrm>
              <a:off x="1155" y="1248"/>
              <a:ext cx="525" cy="31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41" name="矩形 14337"/>
          <p:cNvSpPr>
            <a:spLocks noChangeArrowheads="1"/>
          </p:cNvSpPr>
          <p:nvPr/>
        </p:nvSpPr>
        <p:spPr bwMode="auto">
          <a:xfrm>
            <a:off x="179388" y="400038"/>
            <a:ext cx="8483413" cy="379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3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如图，直线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y=</a:t>
            </a:r>
            <a:r>
              <a:rPr lang="en-US" altLang="zh-CN" sz="2800" b="1" dirty="0" err="1">
                <a:latin typeface="Times New Roman" pitchFamily="18" charset="0"/>
                <a:cs typeface="Times New Roman" pitchFamily="18" charset="0"/>
              </a:rPr>
              <a:t>mx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双曲线           交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于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两点，</a:t>
            </a:r>
          </a:p>
          <a:p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过点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作 </a:t>
            </a:r>
            <a:r>
              <a:rPr lang="en-US" altLang="zh-CN" sz="2800" b="1" dirty="0" err="1">
                <a:latin typeface="Times New Roman" pitchFamily="18" charset="0"/>
                <a:cs typeface="Times New Roman" pitchFamily="18" charset="0"/>
              </a:rPr>
              <a:t>AM⊥x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轴，垂足为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，连结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BM,</a:t>
            </a:r>
          </a:p>
          <a:p>
            <a:endParaRPr lang="en-US" altLang="zh-CN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若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altLang="zh-CN" sz="2800" b="1" baseline="-25000" dirty="0">
                <a:latin typeface="Times New Roman" pitchFamily="18" charset="0"/>
                <a:cs typeface="Times New Roman" pitchFamily="18" charset="0"/>
              </a:rPr>
              <a:t>△</a:t>
            </a:r>
            <a:r>
              <a:rPr lang="en-US" altLang="zh-CN" sz="2800" b="1" i="1" baseline="-25000" dirty="0">
                <a:latin typeface="Times New Roman" pitchFamily="18" charset="0"/>
                <a:cs typeface="Times New Roman" pitchFamily="18" charset="0"/>
              </a:rPr>
              <a:t>ABM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=2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，则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的值是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lnSpc>
                <a:spcPct val="165000"/>
              </a:lnSpc>
            </a:pP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2          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m-2   	</a:t>
            </a:r>
          </a:p>
          <a:p>
            <a:pPr>
              <a:lnSpc>
                <a:spcPct val="165000"/>
              </a:lnSpc>
            </a:pP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 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m 	D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、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4348" name="文本框 14347"/>
          <p:cNvSpPr txBox="1">
            <a:spLocks noChangeArrowheads="1"/>
          </p:cNvSpPr>
          <p:nvPr/>
        </p:nvSpPr>
        <p:spPr bwMode="auto">
          <a:xfrm>
            <a:off x="4300536" y="2167951"/>
            <a:ext cx="4812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66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graphicFrame>
        <p:nvGraphicFramePr>
          <p:cNvPr id="10252" name="对象 9404"/>
          <p:cNvGraphicFramePr>
            <a:graphicFrameLocks noChangeAspect="1"/>
          </p:cNvGraphicFramePr>
          <p:nvPr/>
        </p:nvGraphicFramePr>
        <p:xfrm>
          <a:off x="4843464" y="219062"/>
          <a:ext cx="935037" cy="925512"/>
        </p:xfrm>
        <a:graphic>
          <a:graphicData uri="http://schemas.openxmlformats.org/presentationml/2006/ole">
            <p:oleObj spid="_x0000_s10252" name="Equation" r:id="rId5" imgW="393480" imgH="393480" progId="Equation.DSMT4">
              <p:embed/>
            </p:oleObj>
          </a:graphicData>
        </a:graphic>
      </p:graphicFrame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6385"/>
          <p:cNvGrpSpPr>
            <a:grpSpLocks/>
          </p:cNvGrpSpPr>
          <p:nvPr/>
        </p:nvGrpSpPr>
        <p:grpSpPr bwMode="auto">
          <a:xfrm>
            <a:off x="4932364" y="1329928"/>
            <a:ext cx="3744913" cy="3348038"/>
            <a:chOff x="0" y="0"/>
            <a:chExt cx="2359" cy="2812"/>
          </a:xfrm>
        </p:grpSpPr>
        <p:grpSp>
          <p:nvGrpSpPr>
            <p:cNvPr id="14338" name="组合 16386"/>
            <p:cNvGrpSpPr>
              <a:grpSpLocks/>
            </p:cNvGrpSpPr>
            <p:nvPr/>
          </p:nvGrpSpPr>
          <p:grpSpPr bwMode="auto">
            <a:xfrm>
              <a:off x="0" y="91"/>
              <a:ext cx="2222" cy="2721"/>
              <a:chOff x="0" y="0"/>
              <a:chExt cx="2077" cy="2604"/>
            </a:xfrm>
          </p:grpSpPr>
          <p:grpSp>
            <p:nvGrpSpPr>
              <p:cNvPr id="14339" name="组合 16387"/>
              <p:cNvGrpSpPr>
                <a:grpSpLocks noChangeAspect="1"/>
              </p:cNvGrpSpPr>
              <p:nvPr/>
            </p:nvGrpSpPr>
            <p:grpSpPr bwMode="auto">
              <a:xfrm>
                <a:off x="0" y="0"/>
                <a:ext cx="2077" cy="2187"/>
                <a:chOff x="0" y="0"/>
                <a:chExt cx="2077" cy="2187"/>
              </a:xfrm>
            </p:grpSpPr>
            <p:sp>
              <p:nvSpPr>
                <p:cNvPr id="14340" name="文本框 16388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624" y="831"/>
                  <a:ext cx="447" cy="4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/>
                  <a:r>
                    <a:rPr lang="en-US" altLang="zh-CN" sz="2800" b="1" i="1">
                      <a:latin typeface="Times New Roman" pitchFamily="18" charset="0"/>
                    </a:rPr>
                    <a:t>O</a:t>
                  </a:r>
                  <a:endParaRPr lang="en-US" altLang="zh-CN" sz="2800" b="1"/>
                </a:p>
              </p:txBody>
            </p:sp>
            <p:sp>
              <p:nvSpPr>
                <p:cNvPr id="14341" name="文本框 16389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462" y="1497"/>
                  <a:ext cx="447" cy="4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/>
                  <a:r>
                    <a:rPr lang="en-US" altLang="zh-CN" sz="2800" b="1" i="1">
                      <a:latin typeface="Times New Roman" pitchFamily="18" charset="0"/>
                    </a:rPr>
                    <a:t>B</a:t>
                  </a:r>
                  <a:endParaRPr lang="en-US" altLang="zh-CN" sz="2800" b="1"/>
                </a:p>
              </p:txBody>
            </p:sp>
            <p:sp>
              <p:nvSpPr>
                <p:cNvPr id="14342" name="文本框 16390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1868" y="1088"/>
                  <a:ext cx="109" cy="4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just"/>
                  <a:endParaRPr lang="zh-CN" altLang="en-US" sz="2800" b="1"/>
                </a:p>
              </p:txBody>
            </p:sp>
            <p:sp>
              <p:nvSpPr>
                <p:cNvPr id="14343" name="文本框 16391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925" y="0"/>
                  <a:ext cx="109" cy="42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just"/>
                  <a:endParaRPr lang="zh-CN" altLang="en-US" sz="2800" b="1"/>
                </a:p>
              </p:txBody>
            </p:sp>
            <p:sp>
              <p:nvSpPr>
                <p:cNvPr id="14344" name="文本框 16392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1050" y="1534"/>
                  <a:ext cx="447" cy="4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/>
                  <a:r>
                    <a:rPr lang="zh-CN" altLang="en-US" sz="2800" b="1" i="1">
                      <a:latin typeface="Times New Roman" pitchFamily="18" charset="0"/>
                    </a:rPr>
                    <a:t>  </a:t>
                  </a:r>
                  <a:r>
                    <a:rPr lang="en-US" altLang="zh-CN" sz="2800" b="1" i="1">
                      <a:latin typeface="Times New Roman" pitchFamily="18" charset="0"/>
                    </a:rPr>
                    <a:t>C</a:t>
                  </a:r>
                  <a:endParaRPr lang="en-US" altLang="zh-CN" sz="2800" b="1"/>
                </a:p>
              </p:txBody>
            </p:sp>
            <p:sp>
              <p:nvSpPr>
                <p:cNvPr id="14345" name="文本框 16393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1132" y="408"/>
                  <a:ext cx="447" cy="4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/>
                  <a:r>
                    <a:rPr lang="en-US" altLang="zh-CN" sz="2800" b="1" i="1">
                      <a:latin typeface="Times New Roman" pitchFamily="18" charset="0"/>
                    </a:rPr>
                    <a:t>A</a:t>
                  </a:r>
                  <a:endParaRPr lang="en-US" altLang="zh-CN" sz="2800" b="1"/>
                </a:p>
              </p:txBody>
            </p:sp>
            <p:grpSp>
              <p:nvGrpSpPr>
                <p:cNvPr id="14346" name="组合 16394"/>
                <p:cNvGrpSpPr>
                  <a:grpSpLocks noChangeAspect="1"/>
                </p:cNvGrpSpPr>
                <p:nvPr/>
              </p:nvGrpSpPr>
              <p:grpSpPr bwMode="auto">
                <a:xfrm>
                  <a:off x="0" y="143"/>
                  <a:ext cx="2077" cy="2044"/>
                  <a:chOff x="0" y="0"/>
                  <a:chExt cx="2444" cy="2406"/>
                </a:xfrm>
              </p:grpSpPr>
              <p:sp>
                <p:nvSpPr>
                  <p:cNvPr id="14347" name="直接连接符 16395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0" y="1209"/>
                    <a:ext cx="2444" cy="6"/>
                  </a:xfrm>
                  <a:prstGeom prst="line">
                    <a:avLst/>
                  </a:pr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 type="stealth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348" name="直接连接符 16396"/>
                  <p:cNvSpPr>
                    <a:spLocks noChangeAspect="1" noChangeShapeType="1"/>
                  </p:cNvSpPr>
                  <p:nvPr/>
                </p:nvSpPr>
                <p:spPr bwMode="auto">
                  <a:xfrm flipH="1" flipV="1">
                    <a:off x="1180" y="0"/>
                    <a:ext cx="4" cy="2406"/>
                  </a:xfrm>
                  <a:prstGeom prst="line">
                    <a:avLst/>
                  </a:pr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 type="stealth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349" name="任意多边形 16397"/>
                  <p:cNvSpPr>
                    <a:spLocks noChangeAspect="1" noChangeArrowheads="1"/>
                  </p:cNvSpPr>
                  <p:nvPr/>
                </p:nvSpPr>
                <p:spPr bwMode="auto">
                  <a:xfrm rot="-191250">
                    <a:off x="88" y="1362"/>
                    <a:ext cx="929" cy="8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1570" y="20456"/>
                      </a:cxn>
                      <a:cxn ang="0">
                        <a:pos x="21569" y="20461"/>
                      </a:cxn>
                      <a:cxn ang="0">
                        <a:pos x="21554" y="19320"/>
                      </a:cxn>
                      <a:cxn ang="0">
                        <a:pos x="32354" y="-2280"/>
                      </a:cxn>
                      <a:cxn ang="0">
                        <a:pos x="43154" y="19320"/>
                      </a:cxn>
                      <a:cxn ang="0">
                        <a:pos x="42602" y="26156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1570" h="21600" fill="none">
                        <a:moveTo>
                          <a:pt x="0" y="0"/>
                        </a:moveTo>
                        <a:cubicBezTo>
                          <a:pt x="11547" y="0"/>
                          <a:pt x="20978" y="9061"/>
                          <a:pt x="21570" y="20456"/>
                        </a:cubicBezTo>
                      </a:path>
                      <a:path w="21570" h="21600" stroke="0">
                        <a:moveTo>
                          <a:pt x="21569" y="20461"/>
                        </a:moveTo>
                        <a:cubicBezTo>
                          <a:pt x="21559" y="20083"/>
                          <a:pt x="21554" y="19703"/>
                          <a:pt x="21554" y="19320"/>
                        </a:cubicBezTo>
                        <a:cubicBezTo>
                          <a:pt x="21554" y="7391"/>
                          <a:pt x="26389" y="-2280"/>
                          <a:pt x="32354" y="-2280"/>
                        </a:cubicBezTo>
                        <a:cubicBezTo>
                          <a:pt x="38319" y="-2280"/>
                          <a:pt x="43154" y="7391"/>
                          <a:pt x="43154" y="19320"/>
                        </a:cubicBezTo>
                        <a:cubicBezTo>
                          <a:pt x="43154" y="21711"/>
                          <a:pt x="42960" y="24010"/>
                          <a:pt x="42602" y="26156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350" name="任意多边形 16398"/>
                  <p:cNvSpPr>
                    <a:spLocks noChangeAspect="1" noChangeArrowheads="1"/>
                  </p:cNvSpPr>
                  <p:nvPr/>
                </p:nvSpPr>
                <p:spPr bwMode="auto">
                  <a:xfrm rot="10657887">
                    <a:off x="1340" y="286"/>
                    <a:ext cx="930" cy="824"/>
                  </a:xfrm>
                  <a:custGeom>
                    <a:avLst/>
                    <a:gdLst/>
                    <a:ahLst/>
                    <a:cxnLst>
                      <a:cxn ang="0">
                        <a:pos x="1222" y="0"/>
                      </a:cxn>
                      <a:cxn ang="0">
                        <a:pos x="21600" y="21565"/>
                      </a:cxn>
                      <a:cxn ang="0">
                        <a:pos x="21600" y="21565"/>
                      </a:cxn>
                      <a:cxn ang="0">
                        <a:pos x="21600" y="21565"/>
                      </a:cxn>
                      <a:cxn ang="0">
                        <a:pos x="31789" y="-17"/>
                      </a:cxn>
                      <a:cxn ang="0">
                        <a:pos x="41978" y="21565"/>
                      </a:cxn>
                      <a:cxn ang="0">
                        <a:pos x="41526" y="27945"/>
                      </a:cxn>
                      <a:cxn ang="0">
                        <a:pos x="1222" y="0"/>
                      </a:cxn>
                    </a:cxnLst>
                    <a:rect l="0" t="0" r="r" b="b"/>
                    <a:pathLst>
                      <a:path w="21600" h="21565" fill="none">
                        <a:moveTo>
                          <a:pt x="1222" y="0"/>
                        </a:moveTo>
                        <a:cubicBezTo>
                          <a:pt x="12586" y="636"/>
                          <a:pt x="21600" y="10048"/>
                          <a:pt x="21600" y="21565"/>
                        </a:cubicBezTo>
                      </a:path>
                      <a:path w="21600" h="21565" stroke="0">
                        <a:moveTo>
                          <a:pt x="21600" y="21565"/>
                        </a:moveTo>
                        <a:cubicBezTo>
                          <a:pt x="21600" y="21576"/>
                          <a:pt x="21600" y="21571"/>
                          <a:pt x="21600" y="21565"/>
                        </a:cubicBezTo>
                        <a:cubicBezTo>
                          <a:pt x="21600" y="9646"/>
                          <a:pt x="26162" y="-17"/>
                          <a:pt x="31789" y="-17"/>
                        </a:cubicBezTo>
                        <a:cubicBezTo>
                          <a:pt x="37416" y="-17"/>
                          <a:pt x="41978" y="9646"/>
                          <a:pt x="41978" y="21565"/>
                        </a:cubicBezTo>
                        <a:cubicBezTo>
                          <a:pt x="41978" y="23788"/>
                          <a:pt x="41819" y="25932"/>
                          <a:pt x="41526" y="27945"/>
                        </a:cubicBezTo>
                        <a:lnTo>
                          <a:pt x="1222" y="0"/>
                        </a:lnTo>
                        <a:close/>
                      </a:path>
                    </a:pathLst>
                  </a:cu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351" name="直接连接符 16399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1424" y="651"/>
                    <a:ext cx="14" cy="1101"/>
                  </a:xfrm>
                  <a:prstGeom prst="line">
                    <a:avLst/>
                  </a:pr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352" name="直接连接符 16400"/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920" y="645"/>
                    <a:ext cx="510" cy="1122"/>
                  </a:xfrm>
                  <a:prstGeom prst="line">
                    <a:avLst/>
                  </a:pr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353" name="直接连接符 16401"/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914" y="1752"/>
                    <a:ext cx="520" cy="15"/>
                  </a:xfrm>
                  <a:prstGeom prst="line">
                    <a:avLst/>
                  </a:pr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14354" name="文本框 16402"/>
              <p:cNvSpPr txBox="1">
                <a:spLocks noChangeArrowheads="1"/>
              </p:cNvSpPr>
              <p:nvPr/>
            </p:nvSpPr>
            <p:spPr bwMode="auto">
              <a:xfrm>
                <a:off x="652" y="2193"/>
                <a:ext cx="810" cy="4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just"/>
                <a:endParaRPr lang="zh-CN" altLang="en-US"/>
              </a:p>
            </p:txBody>
          </p:sp>
        </p:grpSp>
        <p:sp>
          <p:nvSpPr>
            <p:cNvPr id="14355" name="矩形 16403"/>
            <p:cNvSpPr>
              <a:spLocks noChangeArrowheads="1"/>
            </p:cNvSpPr>
            <p:nvPr/>
          </p:nvSpPr>
          <p:spPr bwMode="auto">
            <a:xfrm>
              <a:off x="2130" y="1215"/>
              <a:ext cx="229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356" name="矩形 16404"/>
            <p:cNvSpPr>
              <a:spLocks noChangeArrowheads="1"/>
            </p:cNvSpPr>
            <p:nvPr/>
          </p:nvSpPr>
          <p:spPr bwMode="auto">
            <a:xfrm>
              <a:off x="1100" y="0"/>
              <a:ext cx="216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latin typeface="Times New Roman" pitchFamily="18" charset="0"/>
                </a:rPr>
                <a:t>y</a:t>
              </a:r>
            </a:p>
          </p:txBody>
        </p:sp>
      </p:grpSp>
      <p:sp>
        <p:nvSpPr>
          <p:cNvPr id="14357" name="矩形 16405"/>
          <p:cNvSpPr>
            <a:spLocks noChangeArrowheads="1"/>
          </p:cNvSpPr>
          <p:nvPr/>
        </p:nvSpPr>
        <p:spPr bwMode="auto">
          <a:xfrm>
            <a:off x="376239" y="570310"/>
            <a:ext cx="823013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</a:rPr>
              <a:t>4. </a:t>
            </a:r>
            <a:r>
              <a:rPr lang="zh-CN" altLang="en-US" sz="2800" b="1" dirty="0">
                <a:latin typeface="Times New Roman" pitchFamily="18" charset="0"/>
              </a:rPr>
              <a:t>如图，</a:t>
            </a:r>
            <a:r>
              <a:rPr lang="en-US" altLang="zh-CN" sz="2800" b="1" i="1" dirty="0">
                <a:latin typeface="Times New Roman" pitchFamily="18" charset="0"/>
              </a:rPr>
              <a:t>A</a:t>
            </a:r>
            <a:r>
              <a:rPr lang="zh-CN" altLang="en-US" sz="2800" b="1" i="1" dirty="0">
                <a:latin typeface="Times New Roman" pitchFamily="18" charset="0"/>
              </a:rPr>
              <a:t>、</a:t>
            </a:r>
            <a:r>
              <a:rPr lang="en-US" altLang="zh-CN" sz="2800" b="1" i="1" dirty="0">
                <a:latin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</a:rPr>
              <a:t>是函数            的图象上关于原点对称</a:t>
            </a:r>
          </a:p>
          <a:p>
            <a:r>
              <a:rPr lang="zh-CN" altLang="en-US" sz="2800" b="1" dirty="0">
                <a:latin typeface="Times New Roman" pitchFamily="18" charset="0"/>
              </a:rPr>
              <a:t>的任意两点，</a:t>
            </a:r>
            <a:r>
              <a:rPr lang="en-US" altLang="zh-CN" sz="2800" b="1" i="1" dirty="0" err="1">
                <a:latin typeface="Times New Roman" pitchFamily="18" charset="0"/>
              </a:rPr>
              <a:t>BC</a:t>
            </a:r>
            <a:r>
              <a:rPr lang="en-US" altLang="zh-CN" sz="2800" b="1" dirty="0" err="1">
                <a:latin typeface="Times New Roman" pitchFamily="18" charset="0"/>
              </a:rPr>
              <a:t>∥x</a:t>
            </a:r>
            <a:r>
              <a:rPr lang="zh-CN" altLang="en-US" sz="2800" b="1" dirty="0">
                <a:latin typeface="Times New Roman" pitchFamily="18" charset="0"/>
              </a:rPr>
              <a:t>轴，</a:t>
            </a:r>
            <a:r>
              <a:rPr lang="en-US" altLang="zh-CN" sz="2800" b="1" i="1" dirty="0" err="1">
                <a:latin typeface="Times New Roman" pitchFamily="18" charset="0"/>
              </a:rPr>
              <a:t>AC</a:t>
            </a:r>
            <a:r>
              <a:rPr lang="en-US" altLang="zh-CN" sz="2800" b="1" dirty="0" err="1">
                <a:latin typeface="Times New Roman" pitchFamily="18" charset="0"/>
              </a:rPr>
              <a:t>∥y</a:t>
            </a:r>
            <a:r>
              <a:rPr lang="zh-CN" altLang="en-US" sz="2800" b="1" dirty="0">
                <a:latin typeface="Times New Roman" pitchFamily="18" charset="0"/>
              </a:rPr>
              <a:t>轴，</a:t>
            </a:r>
          </a:p>
          <a:p>
            <a:r>
              <a:rPr lang="zh-CN" altLang="en-US" sz="2800" b="1" dirty="0">
                <a:latin typeface="Times New Roman" pitchFamily="18" charset="0"/>
              </a:rPr>
              <a:t>求△</a:t>
            </a:r>
            <a:r>
              <a:rPr lang="en-US" altLang="zh-CN" sz="2800" b="1" i="1" dirty="0">
                <a:latin typeface="Times New Roman" pitchFamily="18" charset="0"/>
              </a:rPr>
              <a:t>ABC</a:t>
            </a:r>
            <a:r>
              <a:rPr lang="zh-CN" altLang="en-US" sz="2800" b="1" dirty="0">
                <a:latin typeface="Times New Roman" pitchFamily="18" charset="0"/>
              </a:rPr>
              <a:t>的面积记为</a:t>
            </a:r>
            <a:r>
              <a:rPr lang="en-US" altLang="zh-CN" sz="2800" b="1" dirty="0">
                <a:latin typeface="Times New Roman" pitchFamily="18" charset="0"/>
              </a:rPr>
              <a:t>S.</a:t>
            </a:r>
          </a:p>
        </p:txBody>
      </p:sp>
      <p:grpSp>
        <p:nvGrpSpPr>
          <p:cNvPr id="14358" name="组合 16406"/>
          <p:cNvGrpSpPr>
            <a:grpSpLocks/>
          </p:cNvGrpSpPr>
          <p:nvPr/>
        </p:nvGrpSpPr>
        <p:grpSpPr bwMode="auto">
          <a:xfrm>
            <a:off x="3779838" y="382191"/>
            <a:ext cx="1008062" cy="807244"/>
            <a:chOff x="0" y="0"/>
            <a:chExt cx="635" cy="678"/>
          </a:xfrm>
        </p:grpSpPr>
        <p:grpSp>
          <p:nvGrpSpPr>
            <p:cNvPr id="14359" name="组合 16407"/>
            <p:cNvGrpSpPr>
              <a:grpSpLocks/>
            </p:cNvGrpSpPr>
            <p:nvPr/>
          </p:nvGrpSpPr>
          <p:grpSpPr bwMode="auto">
            <a:xfrm>
              <a:off x="0" y="136"/>
              <a:ext cx="635" cy="542"/>
              <a:chOff x="0" y="0"/>
              <a:chExt cx="635" cy="542"/>
            </a:xfrm>
          </p:grpSpPr>
          <p:sp>
            <p:nvSpPr>
              <p:cNvPr id="14360" name="矩形 1640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2" cy="4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eaLnBrk="0" hangingPunct="0"/>
                <a:r>
                  <a:rPr lang="en-US" altLang="zh-CN" sz="2800" b="1">
                    <a:solidFill>
                      <a:srgbClr val="000000"/>
                    </a:solidFill>
                    <a:latin typeface="Times New Roman" pitchFamily="18" charset="0"/>
                  </a:rPr>
                  <a:t>y</a:t>
                </a:r>
                <a:r>
                  <a:rPr lang="en-US" altLang="zh-CN" sz="1000" b="1">
                    <a:solidFill>
                      <a:srgbClr val="000000"/>
                    </a:solidFill>
                    <a:latin typeface="Times New Roman" pitchFamily="18" charset="0"/>
                  </a:rPr>
                  <a:t> </a:t>
                </a:r>
                <a:r>
                  <a:rPr lang="en-US" altLang="zh-CN" sz="2800" b="1">
                    <a:solidFill>
                      <a:srgbClr val="000000"/>
                    </a:solidFill>
                    <a:latin typeface="Times New Roman" pitchFamily="18" charset="0"/>
                  </a:rPr>
                  <a:t>=</a:t>
                </a:r>
                <a:endParaRPr lang="en-US" altLang="zh-CN" sz="1000" b="1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361" name="直接连接符 16409"/>
              <p:cNvSpPr>
                <a:spLocks noChangeShapeType="1"/>
              </p:cNvSpPr>
              <p:nvPr/>
            </p:nvSpPr>
            <p:spPr bwMode="auto">
              <a:xfrm flipV="1">
                <a:off x="357" y="167"/>
                <a:ext cx="227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362" name="文本框 16410"/>
              <p:cNvSpPr txBox="1">
                <a:spLocks noChangeArrowheads="1"/>
              </p:cNvSpPr>
              <p:nvPr/>
            </p:nvSpPr>
            <p:spPr bwMode="auto">
              <a:xfrm>
                <a:off x="363" y="103"/>
                <a:ext cx="272" cy="4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rgbClr val="000000"/>
                    </a:solidFill>
                    <a:latin typeface="Times New Roman" pitchFamily="18" charset="0"/>
                  </a:rPr>
                  <a:t>x</a:t>
                </a:r>
              </a:p>
            </p:txBody>
          </p:sp>
        </p:grpSp>
        <p:sp>
          <p:nvSpPr>
            <p:cNvPr id="14363" name="文本框 16411"/>
            <p:cNvSpPr txBox="1">
              <a:spLocks noChangeArrowheads="1"/>
            </p:cNvSpPr>
            <p:nvPr/>
          </p:nvSpPr>
          <p:spPr bwMode="auto">
            <a:xfrm>
              <a:off x="363" y="0"/>
              <a:ext cx="272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00"/>
                  </a:solidFill>
                  <a:latin typeface="Times New Roman" pitchFamily="18" charset="0"/>
                </a:rPr>
                <a:t>2</a:t>
              </a:r>
            </a:p>
          </p:txBody>
        </p:sp>
      </p:grpSp>
      <p:graphicFrame>
        <p:nvGraphicFramePr>
          <p:cNvPr id="16414" name="对象 16413"/>
          <p:cNvGraphicFramePr>
            <a:graphicFrameLocks/>
          </p:cNvGraphicFramePr>
          <p:nvPr/>
        </p:nvGraphicFramePr>
        <p:xfrm>
          <a:off x="1511300" y="2166937"/>
          <a:ext cx="2070100" cy="757238"/>
        </p:xfrm>
        <a:graphic>
          <a:graphicData uri="http://schemas.openxmlformats.org/presentationml/2006/ole">
            <p:oleObj spid="_x0000_s14364" r:id="rId3" imgW="520791" imgH="254207" progId="Equation.DSMT4">
              <p:embed/>
            </p:oleObj>
          </a:graphicData>
        </a:graphic>
      </p:graphicFrame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38088" y="309550"/>
            <a:ext cx="57007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已知反比例函数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图象的一支位于第一象限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5000"/>
              </a:lnSpc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）判断该函数图象的另一支所在的象限，并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求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取值范围；</a:t>
            </a:r>
          </a:p>
          <a:p>
            <a:pPr>
              <a:lnSpc>
                <a:spcPct val="125000"/>
              </a:lnSpc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）如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图，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为坐标原点，点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在该反比例函数位于第一象限的图象上，点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与点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关于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轴对称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，若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的面积为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求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的值。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8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aphicFrame>
        <p:nvGraphicFramePr>
          <p:cNvPr id="20507" name="Object 27"/>
          <p:cNvGraphicFramePr>
            <a:graphicFrameLocks noChangeAspect="1"/>
          </p:cNvGraphicFramePr>
          <p:nvPr/>
        </p:nvGraphicFramePr>
        <p:xfrm>
          <a:off x="3060188" y="128574"/>
          <a:ext cx="1330836" cy="814392"/>
        </p:xfrm>
        <a:graphic>
          <a:graphicData uri="http://schemas.openxmlformats.org/presentationml/2006/ole">
            <p:oleObj spid="_x0000_s20507" name="Equation" r:id="rId3" imgW="634725" imgH="393529" progId="Equation.DSMT4">
              <p:embed/>
            </p:oleObj>
          </a:graphicData>
        </a:graphic>
      </p:graphicFrame>
      <p:pic>
        <p:nvPicPr>
          <p:cNvPr id="20509" name="Picture 29" descr="C:\Users\bingtu\AppData\Roaming\Tencent\Users\759578101\QQ\WinTemp\RichOle\GBXUFZ5FS}T35D`SIAB6_9Q.png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5748344" y="761990"/>
            <a:ext cx="2921338" cy="3619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bingtu\AppData\Roaming\Tencent\Users\759578101\QQ\WinTemp\RichOle\GBXUFZ5FS}T35D`SIAB6_9Q.png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5748344" y="761990"/>
            <a:ext cx="2921338" cy="3619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1016" y="163829"/>
            <a:ext cx="4071960" cy="507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矩形 12289"/>
          <p:cNvSpPr>
            <a:spLocks noChangeArrowheads="1"/>
          </p:cNvSpPr>
          <p:nvPr/>
        </p:nvSpPr>
        <p:spPr bwMode="auto">
          <a:xfrm>
            <a:off x="0" y="2063354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1266" name="组合 12290"/>
          <p:cNvGrpSpPr>
            <a:grpSpLocks/>
          </p:cNvGrpSpPr>
          <p:nvPr/>
        </p:nvGrpSpPr>
        <p:grpSpPr bwMode="auto">
          <a:xfrm>
            <a:off x="5776914" y="2274094"/>
            <a:ext cx="3455987" cy="2321719"/>
            <a:chOff x="0" y="0"/>
            <a:chExt cx="1739" cy="1844"/>
          </a:xfrm>
        </p:grpSpPr>
        <p:sp>
          <p:nvSpPr>
            <p:cNvPr id="11267" name="直接连接符 12291"/>
            <p:cNvSpPr>
              <a:spLocks noChangeShapeType="1"/>
            </p:cNvSpPr>
            <p:nvPr/>
          </p:nvSpPr>
          <p:spPr bwMode="auto">
            <a:xfrm>
              <a:off x="0" y="1190"/>
              <a:ext cx="1500" cy="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68" name="直接连接符 12292"/>
            <p:cNvSpPr>
              <a:spLocks noChangeShapeType="1"/>
            </p:cNvSpPr>
            <p:nvPr/>
          </p:nvSpPr>
          <p:spPr bwMode="auto">
            <a:xfrm flipV="1">
              <a:off x="323" y="88"/>
              <a:ext cx="0" cy="1357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69" name="未知"/>
            <p:cNvSpPr>
              <a:spLocks noChangeArrowheads="1"/>
            </p:cNvSpPr>
            <p:nvPr/>
          </p:nvSpPr>
          <p:spPr bwMode="auto">
            <a:xfrm>
              <a:off x="449" y="239"/>
              <a:ext cx="885" cy="8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85" y="810"/>
                </a:cxn>
              </a:cxnLst>
              <a:rect l="0" t="0" r="r" b="b"/>
              <a:pathLst>
                <a:path w="885" h="810">
                  <a:moveTo>
                    <a:pt x="0" y="0"/>
                  </a:moveTo>
                  <a:cubicBezTo>
                    <a:pt x="218" y="765"/>
                    <a:pt x="360" y="697"/>
                    <a:pt x="885" y="810"/>
                  </a:cubicBezTo>
                </a:path>
              </a:pathLst>
            </a:custGeom>
            <a:noFill/>
            <a:ln w="571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0" name="未知"/>
            <p:cNvSpPr>
              <a:spLocks noChangeArrowheads="1"/>
            </p:cNvSpPr>
            <p:nvPr/>
          </p:nvSpPr>
          <p:spPr bwMode="auto">
            <a:xfrm>
              <a:off x="323" y="778"/>
              <a:ext cx="547" cy="413"/>
            </a:xfrm>
            <a:custGeom>
              <a:avLst/>
              <a:gdLst/>
              <a:ahLst/>
              <a:cxnLst>
                <a:cxn ang="0">
                  <a:pos x="0" y="405"/>
                </a:cxn>
                <a:cxn ang="0">
                  <a:pos x="345" y="0"/>
                </a:cxn>
                <a:cxn ang="0">
                  <a:pos x="547" y="413"/>
                </a:cxn>
              </a:cxnLst>
              <a:rect l="0" t="0" r="r" b="b"/>
              <a:pathLst>
                <a:path w="547" h="413">
                  <a:moveTo>
                    <a:pt x="0" y="405"/>
                  </a:moveTo>
                  <a:lnTo>
                    <a:pt x="345" y="0"/>
                  </a:lnTo>
                  <a:lnTo>
                    <a:pt x="547" y="413"/>
                  </a:lnTo>
                </a:path>
              </a:pathLst>
            </a:custGeom>
            <a:noFill/>
            <a:ln w="571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1" name="文本框 12295"/>
            <p:cNvSpPr txBox="1">
              <a:spLocks noChangeArrowheads="1"/>
            </p:cNvSpPr>
            <p:nvPr/>
          </p:nvSpPr>
          <p:spPr bwMode="auto">
            <a:xfrm>
              <a:off x="1529" y="1035"/>
              <a:ext cx="210" cy="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altLang="zh-CN" sz="2800" b="1" i="1">
                  <a:latin typeface="Times New Roman" pitchFamily="18" charset="0"/>
                  <a:cs typeface="Times New Roman" pitchFamily="18" charset="0"/>
                </a:rPr>
                <a:t>x</a:t>
              </a:r>
              <a:endParaRPr lang="en-US" altLang="zh-CN" sz="2800" b="1"/>
            </a:p>
          </p:txBody>
        </p:sp>
        <p:sp>
          <p:nvSpPr>
            <p:cNvPr id="11272" name="文本框 12296"/>
            <p:cNvSpPr txBox="1">
              <a:spLocks noChangeArrowheads="1"/>
            </p:cNvSpPr>
            <p:nvPr/>
          </p:nvSpPr>
          <p:spPr bwMode="auto">
            <a:xfrm>
              <a:off x="164" y="0"/>
              <a:ext cx="210" cy="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altLang="zh-CN" sz="2800" b="1" i="1">
                  <a:latin typeface="Times New Roman" pitchFamily="18" charset="0"/>
                  <a:cs typeface="Times New Roman" pitchFamily="18" charset="0"/>
                </a:rPr>
                <a:t>y</a:t>
              </a:r>
              <a:endParaRPr lang="en-US" altLang="zh-CN" sz="2800" b="1"/>
            </a:p>
          </p:txBody>
        </p:sp>
        <p:sp>
          <p:nvSpPr>
            <p:cNvPr id="11273" name="文本框 12297"/>
            <p:cNvSpPr txBox="1">
              <a:spLocks noChangeArrowheads="1"/>
            </p:cNvSpPr>
            <p:nvPr/>
          </p:nvSpPr>
          <p:spPr bwMode="auto">
            <a:xfrm>
              <a:off x="134" y="1155"/>
              <a:ext cx="210" cy="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altLang="zh-CN" sz="2800" b="1" i="1">
                  <a:latin typeface="Times New Roman" pitchFamily="18" charset="0"/>
                  <a:cs typeface="Times New Roman" pitchFamily="18" charset="0"/>
                </a:rPr>
                <a:t>O</a:t>
              </a:r>
              <a:endParaRPr lang="en-US" altLang="zh-CN" sz="2800" b="1"/>
            </a:p>
          </p:txBody>
        </p:sp>
        <p:sp>
          <p:nvSpPr>
            <p:cNvPr id="11274" name="文本框 12298"/>
            <p:cNvSpPr txBox="1">
              <a:spLocks noChangeArrowheads="1"/>
            </p:cNvSpPr>
            <p:nvPr/>
          </p:nvSpPr>
          <p:spPr bwMode="auto">
            <a:xfrm>
              <a:off x="820" y="1164"/>
              <a:ext cx="16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altLang="zh-CN" sz="2800" b="1" i="1">
                  <a:latin typeface="Times New Roman" pitchFamily="18" charset="0"/>
                  <a:cs typeface="Times New Roman" pitchFamily="18" charset="0"/>
                </a:rPr>
                <a:t>A</a:t>
              </a:r>
              <a:endParaRPr lang="en-US" altLang="zh-CN" sz="2800" b="1"/>
            </a:p>
          </p:txBody>
        </p:sp>
        <p:sp>
          <p:nvSpPr>
            <p:cNvPr id="11275" name="文本框 12299"/>
            <p:cNvSpPr txBox="1">
              <a:spLocks noChangeArrowheads="1"/>
            </p:cNvSpPr>
            <p:nvPr/>
          </p:nvSpPr>
          <p:spPr bwMode="auto">
            <a:xfrm>
              <a:off x="685" y="555"/>
              <a:ext cx="165" cy="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altLang="zh-CN" sz="2800" b="1" i="1">
                  <a:latin typeface="Times New Roman" pitchFamily="18" charset="0"/>
                  <a:cs typeface="Times New Roman" pitchFamily="18" charset="0"/>
                </a:rPr>
                <a:t>B</a:t>
              </a:r>
              <a:endParaRPr lang="en-US" altLang="zh-CN" sz="2800" b="1"/>
            </a:p>
          </p:txBody>
        </p:sp>
        <p:sp>
          <p:nvSpPr>
            <p:cNvPr id="11276" name="文本框 12300"/>
            <p:cNvSpPr txBox="1">
              <a:spLocks noChangeArrowheads="1"/>
            </p:cNvSpPr>
            <p:nvPr/>
          </p:nvSpPr>
          <p:spPr bwMode="auto">
            <a:xfrm>
              <a:off x="98" y="1524"/>
              <a:ext cx="120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zh-CN" altLang="en-US" sz="900">
                  <a:latin typeface="Times New Roman" pitchFamily="18" charset="0"/>
                  <a:cs typeface="Times New Roman" pitchFamily="18" charset="0"/>
                </a:rPr>
                <a:t>图</a:t>
              </a:r>
              <a:r>
                <a:rPr lang="en-US" altLang="zh-CN" sz="100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altLang="zh-CN"/>
            </a:p>
          </p:txBody>
        </p:sp>
      </p:grpSp>
      <p:sp>
        <p:nvSpPr>
          <p:cNvPr id="11277" name="矩形 12301"/>
          <p:cNvSpPr>
            <a:spLocks noChangeArrowheads="1"/>
          </p:cNvSpPr>
          <p:nvPr/>
        </p:nvSpPr>
        <p:spPr bwMode="auto">
          <a:xfrm>
            <a:off x="179389" y="294085"/>
            <a:ext cx="8910637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00025">
              <a:lnSpc>
                <a:spcPct val="150000"/>
              </a:lnSpc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如图，在直角坐标系中，点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轴正半轴上的</a:t>
            </a:r>
          </a:p>
          <a:p>
            <a:pPr indent="200025">
              <a:lnSpc>
                <a:spcPct val="150000"/>
              </a:lnSpc>
            </a:pP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一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个定点，点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是双曲线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x&gt;0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）上的一个动点，</a:t>
            </a:r>
          </a:p>
          <a:p>
            <a:pPr indent="200025" eaLnBrk="0" hangingPunct="0">
              <a:lnSpc>
                <a:spcPct val="150000"/>
              </a:lnSpc>
            </a:pP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当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点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的横坐标逐渐增大时，△</a:t>
            </a:r>
            <a:r>
              <a:rPr lang="en-US" altLang="zh-CN" sz="2800" b="1" i="1" dirty="0">
                <a:latin typeface="Times New Roman" pitchFamily="18" charset="0"/>
                <a:cs typeface="Times New Roman" pitchFamily="18" charset="0"/>
              </a:rPr>
              <a:t>OAB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的面积将会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( 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indent="200025" eaLnBrk="0" hangingPunct="0">
              <a:lnSpc>
                <a:spcPct val="150000"/>
              </a:lnSpc>
            </a:pP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．逐渐增大   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．不变	   </a:t>
            </a:r>
          </a:p>
          <a:p>
            <a:pPr indent="200025" eaLnBrk="0" hangingPunct="0">
              <a:lnSpc>
                <a:spcPct val="150000"/>
              </a:lnSpc>
            </a:pP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．逐渐减小	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．先增大后减小</a:t>
            </a:r>
          </a:p>
        </p:txBody>
      </p:sp>
      <p:sp>
        <p:nvSpPr>
          <p:cNvPr id="12309" name="文本框 12308"/>
          <p:cNvSpPr txBox="1">
            <a:spLocks noChangeArrowheads="1"/>
          </p:cNvSpPr>
          <p:nvPr/>
        </p:nvSpPr>
        <p:spPr bwMode="auto">
          <a:xfrm>
            <a:off x="8010544" y="1666870"/>
            <a:ext cx="4812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66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12310" name="文本框 12309"/>
          <p:cNvSpPr txBox="1">
            <a:spLocks noChangeArrowheads="1"/>
          </p:cNvSpPr>
          <p:nvPr/>
        </p:nvSpPr>
        <p:spPr bwMode="auto">
          <a:xfrm>
            <a:off x="228576" y="3657606"/>
            <a:ext cx="597220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在第一象限内，</a:t>
            </a:r>
            <a:r>
              <a:rPr lang="en-US" altLang="zh-CN" sz="2800" b="1" dirty="0">
                <a:solidFill>
                  <a:srgbClr val="FF0000"/>
                </a:solidFill>
              </a:rPr>
              <a:t>y</a:t>
            </a:r>
            <a:r>
              <a:rPr lang="zh-CN" altLang="en-US" sz="2800" b="1" dirty="0">
                <a:solidFill>
                  <a:srgbClr val="FF0000"/>
                </a:solidFill>
              </a:rPr>
              <a:t>随</a:t>
            </a:r>
            <a:r>
              <a:rPr lang="en-US" altLang="zh-CN" sz="2800" b="1" dirty="0">
                <a:solidFill>
                  <a:srgbClr val="FF0000"/>
                </a:solidFill>
              </a:rPr>
              <a:t>x</a:t>
            </a:r>
            <a:r>
              <a:rPr lang="zh-CN" altLang="en-US" sz="2800" b="1" dirty="0">
                <a:solidFill>
                  <a:srgbClr val="FF0000"/>
                </a:solidFill>
              </a:rPr>
              <a:t>增大而减小，</a:t>
            </a:r>
          </a:p>
          <a:p>
            <a:r>
              <a:rPr lang="zh-CN" altLang="en-US" sz="2800" b="1" dirty="0">
                <a:solidFill>
                  <a:srgbClr val="FF0000"/>
                </a:solidFill>
              </a:rPr>
              <a:t>即三角形</a:t>
            </a:r>
            <a:r>
              <a:rPr lang="en-US" altLang="zh-CN" sz="2800" b="1" dirty="0">
                <a:solidFill>
                  <a:srgbClr val="FF0000"/>
                </a:solidFill>
              </a:rPr>
              <a:t>OBA</a:t>
            </a:r>
            <a:r>
              <a:rPr lang="zh-CN" altLang="en-US" sz="2800" b="1" dirty="0">
                <a:solidFill>
                  <a:srgbClr val="FF0000"/>
                </a:solidFill>
              </a:rPr>
              <a:t>的高在逐渐减小，</a:t>
            </a:r>
          </a:p>
          <a:p>
            <a:r>
              <a:rPr lang="zh-CN" altLang="en-US" sz="2800" b="1" dirty="0">
                <a:solidFill>
                  <a:srgbClr val="FF0000"/>
                </a:solidFill>
              </a:rPr>
              <a:t>则面积将逐渐减小。</a:t>
            </a:r>
          </a:p>
        </p:txBody>
      </p:sp>
      <p:graphicFrame>
        <p:nvGraphicFramePr>
          <p:cNvPr id="11286" name="对象 9404"/>
          <p:cNvGraphicFramePr>
            <a:graphicFrameLocks noChangeAspect="1"/>
          </p:cNvGraphicFramePr>
          <p:nvPr/>
        </p:nvGraphicFramePr>
        <p:xfrm>
          <a:off x="4360867" y="831845"/>
          <a:ext cx="935037" cy="925513"/>
        </p:xfrm>
        <a:graphic>
          <a:graphicData uri="http://schemas.openxmlformats.org/presentationml/2006/ole">
            <p:oleObj spid="_x0000_s11286" name="Equation" r:id="rId5" imgW="393480" imgH="393480" progId="Equation.DSMT4">
              <p:embed/>
            </p:oleObj>
          </a:graphicData>
        </a:graphic>
      </p:graphicFrame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9" grpId="0"/>
      <p:bldP spid="123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组合 17409"/>
          <p:cNvGrpSpPr>
            <a:grpSpLocks/>
          </p:cNvGrpSpPr>
          <p:nvPr/>
        </p:nvGrpSpPr>
        <p:grpSpPr bwMode="auto">
          <a:xfrm>
            <a:off x="341313" y="240506"/>
            <a:ext cx="8293099" cy="3324225"/>
            <a:chOff x="0" y="83"/>
            <a:chExt cx="5224" cy="2792"/>
          </a:xfrm>
        </p:grpSpPr>
        <p:sp>
          <p:nvSpPr>
            <p:cNvPr id="15362" name="文本框 17410"/>
            <p:cNvSpPr txBox="1">
              <a:spLocks noChangeArrowheads="1"/>
            </p:cNvSpPr>
            <p:nvPr/>
          </p:nvSpPr>
          <p:spPr bwMode="auto">
            <a:xfrm>
              <a:off x="0" y="83"/>
              <a:ext cx="5224" cy="27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 smtClean="0">
                  <a:latin typeface="Times New Roman" pitchFamily="18" charset="0"/>
                </a:rPr>
                <a:t>7.</a:t>
              </a:r>
              <a:r>
                <a:rPr lang="zh-CN" altLang="en-US" sz="2800" b="1" dirty="0" smtClean="0">
                  <a:latin typeface="Times New Roman" pitchFamily="18" charset="0"/>
                </a:rPr>
                <a:t>如</a:t>
              </a:r>
              <a:r>
                <a:rPr lang="zh-CN" altLang="en-US" sz="2800" b="1" dirty="0">
                  <a:latin typeface="Times New Roman" pitchFamily="18" charset="0"/>
                </a:rPr>
                <a:t>图，已知反比例函数               的图象与一次函数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latin typeface="Times New Roman" pitchFamily="18" charset="0"/>
                </a:rPr>
                <a:t>y= kx+4</a:t>
              </a:r>
              <a:r>
                <a:rPr lang="zh-CN" altLang="en-US" sz="2800" b="1" dirty="0">
                  <a:latin typeface="Times New Roman" pitchFamily="18" charset="0"/>
                </a:rPr>
                <a:t>的图象相交于</a:t>
              </a:r>
              <a:r>
                <a:rPr lang="en-US" altLang="zh-CN" sz="2800" b="1" dirty="0">
                  <a:latin typeface="Times New Roman" pitchFamily="18" charset="0"/>
                </a:rPr>
                <a:t>P</a:t>
              </a:r>
              <a:r>
                <a:rPr lang="zh-CN" altLang="en-US" sz="2800" b="1" dirty="0">
                  <a:latin typeface="Times New Roman" pitchFamily="18" charset="0"/>
                </a:rPr>
                <a:t>、</a:t>
              </a:r>
              <a:r>
                <a:rPr lang="en-US" altLang="zh-CN" sz="2800" b="1" dirty="0">
                  <a:latin typeface="Times New Roman" pitchFamily="18" charset="0"/>
                </a:rPr>
                <a:t>Q</a:t>
              </a:r>
              <a:r>
                <a:rPr lang="zh-CN" altLang="en-US" sz="2800" b="1" dirty="0">
                  <a:latin typeface="Times New Roman" pitchFamily="18" charset="0"/>
                </a:rPr>
                <a:t>两点，且</a:t>
              </a:r>
              <a:r>
                <a:rPr lang="en-US" altLang="zh-CN" sz="2800" b="1" dirty="0">
                  <a:latin typeface="Times New Roman" pitchFamily="18" charset="0"/>
                </a:rPr>
                <a:t>P</a:t>
              </a:r>
              <a:r>
                <a:rPr lang="zh-CN" altLang="en-US" sz="2800" b="1" dirty="0">
                  <a:latin typeface="Times New Roman" pitchFamily="18" charset="0"/>
                </a:rPr>
                <a:t>点的纵坐标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Times New Roman" pitchFamily="18" charset="0"/>
                </a:rPr>
                <a:t>是</a:t>
              </a:r>
              <a:r>
                <a:rPr lang="en-US" altLang="zh-CN" sz="2800" b="1" dirty="0">
                  <a:latin typeface="Times New Roman" pitchFamily="18" charset="0"/>
                </a:rPr>
                <a:t>6</a:t>
              </a:r>
              <a:r>
                <a:rPr lang="zh-CN" altLang="en-US" sz="2800" b="1" dirty="0">
                  <a:latin typeface="Times New Roman" pitchFamily="18" charset="0"/>
                </a:rPr>
                <a:t>。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Times New Roman" pitchFamily="18" charset="0"/>
                </a:rPr>
                <a:t>（</a:t>
              </a:r>
              <a:r>
                <a:rPr lang="en-US" altLang="zh-CN" sz="2800" b="1" dirty="0">
                  <a:latin typeface="Times New Roman" pitchFamily="18" charset="0"/>
                </a:rPr>
                <a:t>1</a:t>
              </a:r>
              <a:r>
                <a:rPr lang="zh-CN" altLang="en-US" sz="2800" b="1" dirty="0">
                  <a:latin typeface="Times New Roman" pitchFamily="18" charset="0"/>
                </a:rPr>
                <a:t>）求这个一次函数的解析式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Times New Roman" pitchFamily="18" charset="0"/>
                </a:rPr>
                <a:t>（</a:t>
              </a:r>
              <a:r>
                <a:rPr lang="en-US" altLang="zh-CN" sz="2800" b="1" dirty="0">
                  <a:latin typeface="Times New Roman" pitchFamily="18" charset="0"/>
                </a:rPr>
                <a:t>2</a:t>
              </a:r>
              <a:r>
                <a:rPr lang="zh-CN" altLang="en-US" sz="2800" b="1" dirty="0">
                  <a:latin typeface="Times New Roman" pitchFamily="18" charset="0"/>
                </a:rPr>
                <a:t>）求三角形</a:t>
              </a:r>
              <a:r>
                <a:rPr lang="en-US" altLang="zh-CN" sz="2800" b="1" dirty="0">
                  <a:latin typeface="Times New Roman" pitchFamily="18" charset="0"/>
                </a:rPr>
                <a:t>POQ</a:t>
              </a:r>
              <a:r>
                <a:rPr lang="zh-CN" altLang="en-US" sz="2800" b="1" dirty="0">
                  <a:latin typeface="Times New Roman" pitchFamily="18" charset="0"/>
                </a:rPr>
                <a:t>的面积</a:t>
              </a:r>
            </a:p>
          </p:txBody>
        </p:sp>
        <p:graphicFrame>
          <p:nvGraphicFramePr>
            <p:cNvPr id="15363" name="对象 17411"/>
            <p:cNvGraphicFramePr>
              <a:graphicFrameLocks noChangeAspect="1"/>
            </p:cNvGraphicFramePr>
            <p:nvPr/>
          </p:nvGraphicFramePr>
          <p:xfrm>
            <a:off x="2551" y="104"/>
            <a:ext cx="771" cy="645"/>
          </p:xfrm>
          <a:graphic>
            <a:graphicData uri="http://schemas.openxmlformats.org/presentationml/2006/ole">
              <p:oleObj spid="_x0000_s15363" r:id="rId3" imgW="470830" imgH="394530" progId="Equation.DSMT4">
                <p:embed/>
              </p:oleObj>
            </a:graphicData>
          </a:graphic>
        </p:graphicFrame>
      </p:grpSp>
      <p:grpSp>
        <p:nvGrpSpPr>
          <p:cNvPr id="15364" name="组合 17412"/>
          <p:cNvGrpSpPr>
            <a:grpSpLocks/>
          </p:cNvGrpSpPr>
          <p:nvPr/>
        </p:nvGrpSpPr>
        <p:grpSpPr bwMode="auto">
          <a:xfrm>
            <a:off x="4670449" y="1893106"/>
            <a:ext cx="4244975" cy="2940844"/>
            <a:chOff x="-23" y="0"/>
            <a:chExt cx="2674" cy="2470"/>
          </a:xfrm>
        </p:grpSpPr>
        <p:grpSp>
          <p:nvGrpSpPr>
            <p:cNvPr id="15365" name="组合 17413"/>
            <p:cNvGrpSpPr>
              <a:grpSpLocks/>
            </p:cNvGrpSpPr>
            <p:nvPr/>
          </p:nvGrpSpPr>
          <p:grpSpPr bwMode="auto">
            <a:xfrm>
              <a:off x="-23" y="0"/>
              <a:ext cx="2674" cy="2470"/>
              <a:chOff x="-23" y="0"/>
              <a:chExt cx="2674" cy="2470"/>
            </a:xfrm>
          </p:grpSpPr>
          <p:sp>
            <p:nvSpPr>
              <p:cNvPr id="15366" name="直接连接符 17414"/>
              <p:cNvSpPr>
                <a:spLocks noChangeShapeType="1"/>
              </p:cNvSpPr>
              <p:nvPr/>
            </p:nvSpPr>
            <p:spPr bwMode="auto">
              <a:xfrm>
                <a:off x="-23" y="1366"/>
                <a:ext cx="25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67" name="直接连接符 17415"/>
              <p:cNvSpPr>
                <a:spLocks noChangeShapeType="1"/>
              </p:cNvSpPr>
              <p:nvPr/>
            </p:nvSpPr>
            <p:spPr bwMode="auto">
              <a:xfrm flipV="1">
                <a:off x="1296" y="118"/>
                <a:ext cx="0" cy="235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68" name="文本框 17416"/>
              <p:cNvSpPr txBox="1">
                <a:spLocks noChangeArrowheads="1"/>
              </p:cNvSpPr>
              <p:nvPr/>
            </p:nvSpPr>
            <p:spPr bwMode="auto">
              <a:xfrm>
                <a:off x="2438" y="1392"/>
                <a:ext cx="213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latin typeface="Times New Roman" pitchFamily="18" charset="0"/>
                  </a:rPr>
                  <a:t>x</a:t>
                </a:r>
              </a:p>
            </p:txBody>
          </p:sp>
          <p:sp>
            <p:nvSpPr>
              <p:cNvPr id="15369" name="文本框 17417"/>
              <p:cNvSpPr txBox="1">
                <a:spLocks noChangeArrowheads="1"/>
              </p:cNvSpPr>
              <p:nvPr/>
            </p:nvSpPr>
            <p:spPr bwMode="auto">
              <a:xfrm>
                <a:off x="1334" y="0"/>
                <a:ext cx="213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latin typeface="Times New Roman" pitchFamily="18" charset="0"/>
                  </a:rPr>
                  <a:t>y</a:t>
                </a:r>
              </a:p>
            </p:txBody>
          </p:sp>
          <p:sp>
            <p:nvSpPr>
              <p:cNvPr id="15370" name="文本框 17418"/>
              <p:cNvSpPr txBox="1">
                <a:spLocks noChangeArrowheads="1"/>
              </p:cNvSpPr>
              <p:nvPr/>
            </p:nvSpPr>
            <p:spPr bwMode="auto">
              <a:xfrm>
                <a:off x="1286" y="1344"/>
                <a:ext cx="213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>
                    <a:latin typeface="Times New Roman" pitchFamily="18" charset="0"/>
                  </a:rPr>
                  <a:t>o</a:t>
                </a:r>
              </a:p>
            </p:txBody>
          </p:sp>
          <p:sp>
            <p:nvSpPr>
              <p:cNvPr id="15371" name="直接连接符 17419"/>
              <p:cNvSpPr>
                <a:spLocks noChangeShapeType="1"/>
              </p:cNvSpPr>
              <p:nvPr/>
            </p:nvSpPr>
            <p:spPr bwMode="auto">
              <a:xfrm flipV="1">
                <a:off x="48" y="214"/>
                <a:ext cx="2016" cy="158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2" name="任意多边形 17420"/>
              <p:cNvSpPr>
                <a:spLocks noChangeArrowheads="1"/>
              </p:cNvSpPr>
              <p:nvPr/>
            </p:nvSpPr>
            <p:spPr bwMode="auto">
              <a:xfrm flipH="1" flipV="1">
                <a:off x="1536" y="262"/>
                <a:ext cx="768" cy="86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600" y="21600"/>
                  </a:cxn>
                  <a:cxn ang="0">
                    <a:pos x="21600" y="21600"/>
                  </a:cxn>
                  <a:cxn ang="0">
                    <a:pos x="32400" y="0"/>
                  </a:cxn>
                  <a:cxn ang="0">
                    <a:pos x="43200" y="21600"/>
                  </a:cxn>
                  <a:cxn ang="0">
                    <a:pos x="42648" y="28436"/>
                  </a:cxn>
                  <a:cxn ang="0">
                    <a:pos x="0" y="0"/>
                  </a:cxn>
                </a:cxnLst>
                <a:rect l="0" t="0" r="r" b="b"/>
                <a:pathLst>
                  <a:path w="21600" h="21600" fill="none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</a:path>
                  <a:path w="21600" h="21600" stroke="0">
                    <a:moveTo>
                      <a:pt x="21600" y="21600"/>
                    </a:moveTo>
                    <a:cubicBezTo>
                      <a:pt x="21600" y="9671"/>
                      <a:pt x="26435" y="0"/>
                      <a:pt x="32400" y="0"/>
                    </a:cubicBezTo>
                    <a:cubicBezTo>
                      <a:pt x="38365" y="0"/>
                      <a:pt x="43200" y="9671"/>
                      <a:pt x="43200" y="21600"/>
                    </a:cubicBezTo>
                    <a:cubicBezTo>
                      <a:pt x="43200" y="23991"/>
                      <a:pt x="43006" y="26290"/>
                      <a:pt x="42648" y="28436"/>
                    </a:cubicBezTo>
                    <a:lnTo>
                      <a:pt x="0" y="0"/>
                    </a:lnTo>
                    <a:close/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3" name="任意多边形 17421"/>
              <p:cNvSpPr>
                <a:spLocks noChangeArrowheads="1"/>
              </p:cNvSpPr>
              <p:nvPr/>
            </p:nvSpPr>
            <p:spPr bwMode="auto">
              <a:xfrm>
                <a:off x="48" y="1558"/>
                <a:ext cx="960" cy="7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600" y="21600"/>
                  </a:cxn>
                  <a:cxn ang="0">
                    <a:pos x="21600" y="21600"/>
                  </a:cxn>
                  <a:cxn ang="0">
                    <a:pos x="32400" y="0"/>
                  </a:cxn>
                  <a:cxn ang="0">
                    <a:pos x="43200" y="21600"/>
                  </a:cxn>
                  <a:cxn ang="0">
                    <a:pos x="42648" y="28436"/>
                  </a:cxn>
                  <a:cxn ang="0">
                    <a:pos x="0" y="0"/>
                  </a:cxn>
                </a:cxnLst>
                <a:rect l="0" t="0" r="r" b="b"/>
                <a:pathLst>
                  <a:path w="21600" h="21600" fill="none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</a:path>
                  <a:path w="21600" h="21600" stroke="0">
                    <a:moveTo>
                      <a:pt x="21600" y="21600"/>
                    </a:moveTo>
                    <a:cubicBezTo>
                      <a:pt x="21600" y="9671"/>
                      <a:pt x="26435" y="0"/>
                      <a:pt x="32400" y="0"/>
                    </a:cubicBezTo>
                    <a:cubicBezTo>
                      <a:pt x="38365" y="0"/>
                      <a:pt x="43200" y="9671"/>
                      <a:pt x="43200" y="21600"/>
                    </a:cubicBezTo>
                    <a:cubicBezTo>
                      <a:pt x="43200" y="23991"/>
                      <a:pt x="43006" y="26290"/>
                      <a:pt x="42648" y="28436"/>
                    </a:cubicBezTo>
                    <a:lnTo>
                      <a:pt x="0" y="0"/>
                    </a:lnTo>
                    <a:close/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4" name="直接连接符 17422"/>
              <p:cNvSpPr>
                <a:spLocks noChangeShapeType="1"/>
              </p:cNvSpPr>
              <p:nvPr/>
            </p:nvSpPr>
            <p:spPr bwMode="auto">
              <a:xfrm flipV="1">
                <a:off x="336" y="1366"/>
                <a:ext cx="96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5" name="直接连接符 17423"/>
              <p:cNvSpPr>
                <a:spLocks noChangeShapeType="1"/>
              </p:cNvSpPr>
              <p:nvPr/>
            </p:nvSpPr>
            <p:spPr bwMode="auto">
              <a:xfrm flipH="1">
                <a:off x="1296" y="550"/>
                <a:ext cx="288" cy="81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6" name="文本框 17424"/>
              <p:cNvSpPr txBox="1">
                <a:spLocks noChangeArrowheads="1"/>
              </p:cNvSpPr>
              <p:nvPr/>
            </p:nvSpPr>
            <p:spPr bwMode="auto">
              <a:xfrm>
                <a:off x="1670" y="432"/>
                <a:ext cx="224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latin typeface="Times New Roman" pitchFamily="18" charset="0"/>
                  </a:rPr>
                  <a:t>P</a:t>
                </a:r>
              </a:p>
            </p:txBody>
          </p:sp>
          <p:sp>
            <p:nvSpPr>
              <p:cNvPr id="15377" name="文本框 17425"/>
              <p:cNvSpPr txBox="1">
                <a:spLocks noChangeArrowheads="1"/>
              </p:cNvSpPr>
              <p:nvPr/>
            </p:nvSpPr>
            <p:spPr bwMode="auto">
              <a:xfrm>
                <a:off x="192" y="1558"/>
                <a:ext cx="257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latin typeface="Times New Roman" pitchFamily="18" charset="0"/>
                  </a:rPr>
                  <a:t>Q</a:t>
                </a:r>
              </a:p>
            </p:txBody>
          </p:sp>
        </p:grpSp>
        <p:sp>
          <p:nvSpPr>
            <p:cNvPr id="15378" name="文本框 17426"/>
            <p:cNvSpPr txBox="1">
              <a:spLocks noChangeArrowheads="1"/>
            </p:cNvSpPr>
            <p:nvPr/>
          </p:nvSpPr>
          <p:spPr bwMode="auto">
            <a:xfrm>
              <a:off x="952" y="545"/>
              <a:ext cx="25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400"/>
                <a:t>D</a:t>
              </a:r>
            </a:p>
          </p:txBody>
        </p:sp>
        <p:sp>
          <p:nvSpPr>
            <p:cNvPr id="15379" name="文本框 17427"/>
            <p:cNvSpPr txBox="1">
              <a:spLocks noChangeArrowheads="1"/>
            </p:cNvSpPr>
            <p:nvPr/>
          </p:nvSpPr>
          <p:spPr bwMode="auto">
            <a:xfrm>
              <a:off x="362" y="998"/>
              <a:ext cx="25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400"/>
                <a:t>C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31800" y="141685"/>
            <a:ext cx="8294688" cy="51435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8.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请找出下面的四个关系式对应的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的图象（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课本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）</a:t>
            </a:r>
          </a:p>
        </p:txBody>
      </p:sp>
      <p:graphicFrame>
        <p:nvGraphicFramePr>
          <p:cNvPr id="18434" name="对象 1"/>
          <p:cNvGraphicFramePr>
            <a:graphicFrameLocks/>
          </p:cNvGraphicFramePr>
          <p:nvPr/>
        </p:nvGraphicFramePr>
        <p:xfrm>
          <a:off x="612775" y="681038"/>
          <a:ext cx="1246188" cy="665560"/>
        </p:xfrm>
        <a:graphic>
          <a:graphicData uri="http://schemas.openxmlformats.org/presentationml/2006/ole">
            <p:oleObj spid="_x0000_s18434" r:id="rId3" imgW="1246997" imgH="887357" progId="Equation.DSMT4">
              <p:embed/>
            </p:oleObj>
          </a:graphicData>
        </a:graphic>
      </p:graphicFrame>
      <p:graphicFrame>
        <p:nvGraphicFramePr>
          <p:cNvPr id="18435" name="对象 3"/>
          <p:cNvGraphicFramePr>
            <a:graphicFrameLocks/>
          </p:cNvGraphicFramePr>
          <p:nvPr/>
        </p:nvGraphicFramePr>
        <p:xfrm>
          <a:off x="2322514" y="681038"/>
          <a:ext cx="1436687" cy="778669"/>
        </p:xfrm>
        <a:graphic>
          <a:graphicData uri="http://schemas.openxmlformats.org/presentationml/2006/ole">
            <p:oleObj spid="_x0000_s18435" r:id="rId4" imgW="1437797" imgH="1037837" progId="Equation.DSMT4">
              <p:embed/>
            </p:oleObj>
          </a:graphicData>
        </a:graphic>
      </p:graphicFrame>
      <p:graphicFrame>
        <p:nvGraphicFramePr>
          <p:cNvPr id="18436" name="对象 5"/>
          <p:cNvGraphicFramePr>
            <a:graphicFrameLocks/>
          </p:cNvGraphicFramePr>
          <p:nvPr/>
        </p:nvGraphicFramePr>
        <p:xfrm>
          <a:off x="4289426" y="661988"/>
          <a:ext cx="1482725" cy="760810"/>
        </p:xfrm>
        <a:graphic>
          <a:graphicData uri="http://schemas.openxmlformats.org/presentationml/2006/ole">
            <p:oleObj spid="_x0000_s18436" r:id="rId5" imgW="1474157" imgH="981317" progId="Equation.DSMT4">
              <p:embed/>
            </p:oleObj>
          </a:graphicData>
        </a:graphic>
      </p:graphicFrame>
      <p:graphicFrame>
        <p:nvGraphicFramePr>
          <p:cNvPr id="18437" name="对象 7"/>
          <p:cNvGraphicFramePr>
            <a:graphicFrameLocks/>
          </p:cNvGraphicFramePr>
          <p:nvPr/>
        </p:nvGraphicFramePr>
        <p:xfrm>
          <a:off x="6281739" y="681038"/>
          <a:ext cx="1779587" cy="713185"/>
        </p:xfrm>
        <a:graphic>
          <a:graphicData uri="http://schemas.openxmlformats.org/presentationml/2006/ole">
            <p:oleObj spid="_x0000_s18437" r:id="rId6" imgW="1779077" imgH="951077" progId="Equation.DSMT4">
              <p:embed/>
            </p:oleObj>
          </a:graphicData>
        </a:graphic>
      </p:graphicFrame>
      <p:pic>
        <p:nvPicPr>
          <p:cNvPr id="18438" name="图片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62038" y="1493044"/>
            <a:ext cx="4838700" cy="3580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Pages>0</Pages>
  <Words>685</Words>
  <Characters>0</Characters>
  <Application>Microsoft Office PowerPoint</Application>
  <DocSecurity>0</DocSecurity>
  <PresentationFormat>全屏显示(16:9)</PresentationFormat>
  <Lines>0</Lines>
  <Paragraphs>159</Paragraphs>
  <Slides>14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34" baseType="lpstr">
      <vt:lpstr>Arial</vt:lpstr>
      <vt:lpstr>宋体</vt:lpstr>
      <vt:lpstr>Wingdings</vt:lpstr>
      <vt:lpstr>Arial</vt:lpstr>
      <vt:lpstr>宋体</vt:lpstr>
      <vt:lpstr>Times New Roman</vt:lpstr>
      <vt:lpstr>黑体</vt:lpstr>
      <vt:lpstr>楷体_GB2312</vt:lpstr>
      <vt:lpstr>方正琥珀简体</vt:lpstr>
      <vt:lpstr>华文新魏</vt:lpstr>
      <vt:lpstr>新宋体</vt:lpstr>
      <vt:lpstr>微软雅黑</vt:lpstr>
      <vt:lpstr>Calibri</vt:lpstr>
      <vt:lpstr>新宋体</vt:lpstr>
      <vt:lpstr>微软雅黑</vt:lpstr>
      <vt:lpstr>宋体</vt:lpstr>
      <vt:lpstr>微软雅黑</vt:lpstr>
      <vt:lpstr>默认设计模板</vt:lpstr>
      <vt:lpstr>MathType 6.0 Equation</vt:lpstr>
      <vt:lpstr>Microsoft 公式 3.0</vt:lpstr>
      <vt:lpstr>26.4反比例函数的图象和性质3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17.1.1反比例函数的意义</dc:title>
  <dc:creator>ZGC</dc:creator>
  <cp:lastModifiedBy>ZGC</cp:lastModifiedBy>
  <cp:revision>98</cp:revision>
  <dcterms:created xsi:type="dcterms:W3CDTF">2011-03-01T01:57:26Z</dcterms:created>
  <dcterms:modified xsi:type="dcterms:W3CDTF">2015-11-23T03:50:13Z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2052-10.1.0.5346</vt:lpwstr>
  </property>
</Properties>
</file>