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87" r:id="rId2"/>
    <p:sldId id="290" r:id="rId3"/>
    <p:sldId id="291" r:id="rId4"/>
    <p:sldId id="293" r:id="rId5"/>
    <p:sldId id="294" r:id="rId6"/>
    <p:sldId id="295" r:id="rId7"/>
    <p:sldId id="296" r:id="rId8"/>
    <p:sldId id="297" r:id="rId9"/>
    <p:sldId id="313" r:id="rId10"/>
    <p:sldId id="300" r:id="rId11"/>
    <p:sldId id="301" r:id="rId12"/>
    <p:sldId id="302" r:id="rId13"/>
    <p:sldId id="303" r:id="rId14"/>
    <p:sldId id="304" r:id="rId15"/>
    <p:sldId id="305" r:id="rId16"/>
    <p:sldId id="306" r:id="rId17"/>
    <p:sldId id="307" r:id="rId18"/>
    <p:sldId id="308" r:id="rId19"/>
    <p:sldId id="312" r:id="rId20"/>
    <p:sldId id="289" r:id="rId21"/>
  </p:sldIdLst>
  <p:sldSz cx="11522075" cy="6480175"/>
  <p:notesSz cx="6858000" cy="9144000"/>
  <p:defaultTextStyle>
    <a:defPPr>
      <a:defRPr lang="zh-CN"/>
    </a:defPPr>
    <a:lvl1pPr algn="l" rtl="0" fontAlgn="base">
      <a:spcBef>
        <a:spcPct val="0"/>
      </a:spcBef>
      <a:spcAft>
        <a:spcPct val="0"/>
      </a:spcAft>
      <a:defRPr kern="1200">
        <a:solidFill>
          <a:schemeClr val="tx1"/>
        </a:solidFill>
        <a:latin typeface="Arial" charset="0"/>
        <a:ea typeface="宋体" charset="-122"/>
        <a:cs typeface="+mn-cs"/>
      </a:defRPr>
    </a:lvl1pPr>
    <a:lvl2pPr marL="432012" algn="l" rtl="0" fontAlgn="base">
      <a:spcBef>
        <a:spcPct val="0"/>
      </a:spcBef>
      <a:spcAft>
        <a:spcPct val="0"/>
      </a:spcAft>
      <a:defRPr kern="1200">
        <a:solidFill>
          <a:schemeClr val="tx1"/>
        </a:solidFill>
        <a:latin typeface="Arial" charset="0"/>
        <a:ea typeface="宋体" charset="-122"/>
        <a:cs typeface="+mn-cs"/>
      </a:defRPr>
    </a:lvl2pPr>
    <a:lvl3pPr marL="864026" algn="l" rtl="0" fontAlgn="base">
      <a:spcBef>
        <a:spcPct val="0"/>
      </a:spcBef>
      <a:spcAft>
        <a:spcPct val="0"/>
      </a:spcAft>
      <a:defRPr kern="1200">
        <a:solidFill>
          <a:schemeClr val="tx1"/>
        </a:solidFill>
        <a:latin typeface="Arial" charset="0"/>
        <a:ea typeface="宋体" charset="-122"/>
        <a:cs typeface="+mn-cs"/>
      </a:defRPr>
    </a:lvl3pPr>
    <a:lvl4pPr marL="1296038" algn="l" rtl="0" fontAlgn="base">
      <a:spcBef>
        <a:spcPct val="0"/>
      </a:spcBef>
      <a:spcAft>
        <a:spcPct val="0"/>
      </a:spcAft>
      <a:defRPr kern="1200">
        <a:solidFill>
          <a:schemeClr val="tx1"/>
        </a:solidFill>
        <a:latin typeface="Arial" charset="0"/>
        <a:ea typeface="宋体" charset="-122"/>
        <a:cs typeface="+mn-cs"/>
      </a:defRPr>
    </a:lvl4pPr>
    <a:lvl5pPr marL="1728051" algn="l" rtl="0" fontAlgn="base">
      <a:spcBef>
        <a:spcPct val="0"/>
      </a:spcBef>
      <a:spcAft>
        <a:spcPct val="0"/>
      </a:spcAft>
      <a:defRPr kern="1200">
        <a:solidFill>
          <a:schemeClr val="tx1"/>
        </a:solidFill>
        <a:latin typeface="Arial" charset="0"/>
        <a:ea typeface="宋体" charset="-122"/>
        <a:cs typeface="+mn-cs"/>
      </a:defRPr>
    </a:lvl5pPr>
    <a:lvl6pPr marL="2160064" algn="l" defTabSz="864026" rtl="0" eaLnBrk="1" latinLnBrk="0" hangingPunct="1">
      <a:defRPr kern="1200">
        <a:solidFill>
          <a:schemeClr val="tx1"/>
        </a:solidFill>
        <a:latin typeface="Arial" charset="0"/>
        <a:ea typeface="宋体" charset="-122"/>
        <a:cs typeface="+mn-cs"/>
      </a:defRPr>
    </a:lvl6pPr>
    <a:lvl7pPr marL="2592076" algn="l" defTabSz="864026" rtl="0" eaLnBrk="1" latinLnBrk="0" hangingPunct="1">
      <a:defRPr kern="1200">
        <a:solidFill>
          <a:schemeClr val="tx1"/>
        </a:solidFill>
        <a:latin typeface="Arial" charset="0"/>
        <a:ea typeface="宋体" charset="-122"/>
        <a:cs typeface="+mn-cs"/>
      </a:defRPr>
    </a:lvl7pPr>
    <a:lvl8pPr marL="3024089" algn="l" defTabSz="864026" rtl="0" eaLnBrk="1" latinLnBrk="0" hangingPunct="1">
      <a:defRPr kern="1200">
        <a:solidFill>
          <a:schemeClr val="tx1"/>
        </a:solidFill>
        <a:latin typeface="Arial" charset="0"/>
        <a:ea typeface="宋体" charset="-122"/>
        <a:cs typeface="+mn-cs"/>
      </a:defRPr>
    </a:lvl8pPr>
    <a:lvl9pPr marL="3456102" algn="l" defTabSz="864026" rtl="0" eaLnBrk="1" latinLnBrk="0" hangingPunct="1">
      <a:defRPr kern="1200">
        <a:solidFill>
          <a:schemeClr val="tx1"/>
        </a:solidFill>
        <a:latin typeface="Arial" charset="0"/>
        <a:ea typeface="宋体"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864E6"/>
    <a:srgbClr val="2878E6"/>
    <a:srgbClr val="36B2E6"/>
    <a:srgbClr val="CF3221"/>
    <a:srgbClr val="FFFFFF"/>
    <a:srgbClr val="287F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471" autoAdjust="0"/>
    <p:restoredTop sz="94660"/>
  </p:normalViewPr>
  <p:slideViewPr>
    <p:cSldViewPr>
      <p:cViewPr varScale="1">
        <p:scale>
          <a:sx n="121" d="100"/>
          <a:sy n="121" d="100"/>
        </p:scale>
        <p:origin x="-648" y="-96"/>
      </p:cViewPr>
      <p:guideLst>
        <p:guide orient="horz" pos="2041"/>
        <p:guide pos="3629"/>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ea typeface="+mn-ea"/>
              </a:defRPr>
            </a:lvl1pPr>
          </a:lstStyle>
          <a:p>
            <a:pPr>
              <a:defRPr/>
            </a:pPr>
            <a:fld id="{492342CB-CBD6-4964-B2EE-905FE3FD65B5}" type="datetimeFigureOut">
              <a:rPr lang="en-US"/>
              <a:pPr>
                <a:defRPr/>
              </a:pPr>
              <a:t>5/3/2018</a:t>
            </a:fld>
            <a:endParaRPr 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endParaRPr 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ea typeface="+mn-ea"/>
              </a:defRPr>
            </a:lvl1pPr>
          </a:lstStyle>
          <a:p>
            <a:pPr>
              <a:defRPr/>
            </a:pPr>
            <a:fld id="{56D5383E-8F28-449A-81BB-0821DCC33C40}" type="slidenum">
              <a:rPr lang="en-US"/>
              <a:pPr>
                <a:defRPr/>
              </a:pPr>
              <a:t>‹#›</a:t>
            </a:fld>
            <a:endParaRPr lang="en-US"/>
          </a:p>
        </p:txBody>
      </p:sp>
    </p:spTree>
    <p:extLst>
      <p:ext uri="{BB962C8B-B14F-4D97-AF65-F5344CB8AC3E}">
        <p14:creationId xmlns:p14="http://schemas.microsoft.com/office/powerpoint/2010/main" val="390946032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100" kern="1200">
        <a:solidFill>
          <a:schemeClr val="tx1"/>
        </a:solidFill>
        <a:latin typeface="+mn-lt"/>
        <a:ea typeface="+mn-ea"/>
        <a:cs typeface="+mn-cs"/>
      </a:defRPr>
    </a:lvl1pPr>
    <a:lvl2pPr marL="432012" algn="l" rtl="0" eaLnBrk="0" fontAlgn="base" hangingPunct="0">
      <a:spcBef>
        <a:spcPct val="30000"/>
      </a:spcBef>
      <a:spcAft>
        <a:spcPct val="0"/>
      </a:spcAft>
      <a:defRPr sz="1100" kern="1200">
        <a:solidFill>
          <a:schemeClr val="tx1"/>
        </a:solidFill>
        <a:latin typeface="+mn-lt"/>
        <a:ea typeface="+mn-ea"/>
        <a:cs typeface="+mn-cs"/>
      </a:defRPr>
    </a:lvl2pPr>
    <a:lvl3pPr marL="864026" algn="l" rtl="0" eaLnBrk="0" fontAlgn="base" hangingPunct="0">
      <a:spcBef>
        <a:spcPct val="30000"/>
      </a:spcBef>
      <a:spcAft>
        <a:spcPct val="0"/>
      </a:spcAft>
      <a:defRPr sz="1100" kern="1200">
        <a:solidFill>
          <a:schemeClr val="tx1"/>
        </a:solidFill>
        <a:latin typeface="+mn-lt"/>
        <a:ea typeface="+mn-ea"/>
        <a:cs typeface="+mn-cs"/>
      </a:defRPr>
    </a:lvl3pPr>
    <a:lvl4pPr marL="1296038" algn="l" rtl="0" eaLnBrk="0" fontAlgn="base" hangingPunct="0">
      <a:spcBef>
        <a:spcPct val="30000"/>
      </a:spcBef>
      <a:spcAft>
        <a:spcPct val="0"/>
      </a:spcAft>
      <a:defRPr sz="1100" kern="1200">
        <a:solidFill>
          <a:schemeClr val="tx1"/>
        </a:solidFill>
        <a:latin typeface="+mn-lt"/>
        <a:ea typeface="+mn-ea"/>
        <a:cs typeface="+mn-cs"/>
      </a:defRPr>
    </a:lvl4pPr>
    <a:lvl5pPr marL="1728051" algn="l" rtl="0" eaLnBrk="0" fontAlgn="base" hangingPunct="0">
      <a:spcBef>
        <a:spcPct val="30000"/>
      </a:spcBef>
      <a:spcAft>
        <a:spcPct val="0"/>
      </a:spcAft>
      <a:defRPr sz="1100" kern="1200">
        <a:solidFill>
          <a:schemeClr val="tx1"/>
        </a:solidFill>
        <a:latin typeface="+mn-lt"/>
        <a:ea typeface="+mn-ea"/>
        <a:cs typeface="+mn-cs"/>
      </a:defRPr>
    </a:lvl5pPr>
    <a:lvl6pPr marL="2160064" algn="l" defTabSz="864026" rtl="0" eaLnBrk="1" latinLnBrk="0" hangingPunct="1">
      <a:defRPr sz="1100" kern="1200">
        <a:solidFill>
          <a:schemeClr val="tx1"/>
        </a:solidFill>
        <a:latin typeface="+mn-lt"/>
        <a:ea typeface="+mn-ea"/>
        <a:cs typeface="+mn-cs"/>
      </a:defRPr>
    </a:lvl6pPr>
    <a:lvl7pPr marL="2592076" algn="l" defTabSz="864026" rtl="0" eaLnBrk="1" latinLnBrk="0" hangingPunct="1">
      <a:defRPr sz="1100" kern="1200">
        <a:solidFill>
          <a:schemeClr val="tx1"/>
        </a:solidFill>
        <a:latin typeface="+mn-lt"/>
        <a:ea typeface="+mn-ea"/>
        <a:cs typeface="+mn-cs"/>
      </a:defRPr>
    </a:lvl7pPr>
    <a:lvl8pPr marL="3024089" algn="l" defTabSz="864026" rtl="0" eaLnBrk="1" latinLnBrk="0" hangingPunct="1">
      <a:defRPr sz="1100" kern="1200">
        <a:solidFill>
          <a:schemeClr val="tx1"/>
        </a:solidFill>
        <a:latin typeface="+mn-lt"/>
        <a:ea typeface="+mn-ea"/>
        <a:cs typeface="+mn-cs"/>
      </a:defRPr>
    </a:lvl8pPr>
    <a:lvl9pPr marL="3456102" algn="l" defTabSz="864026" rtl="0" eaLnBrk="1" latinLnBrk="0" hangingPunct="1">
      <a:defRPr sz="11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jpe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7.jpe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extLst>
              <a:ext uri="{BEBA8EAE-BF5A-486C-A8C5-ECC9F3942E4B}">
                <a14:imgProps xmlns:a14="http://schemas.microsoft.com/office/drawing/2010/main">
                  <a14:imgLayer r:embed="rId3">
                    <a14:imgEffect>
                      <a14:sharpenSoften amount="-25000"/>
                    </a14:imgEffect>
                    <a14:imgEffect>
                      <a14:brightnessContrast bright="20000"/>
                    </a14:imgEffect>
                  </a14:imgLayer>
                </a14:imgProps>
              </a:ext>
              <a:ext uri="{28A0092B-C50C-407E-A947-70E740481C1C}">
                <a14:useLocalDpi xmlns:a14="http://schemas.microsoft.com/office/drawing/2010/main" val="0"/>
              </a:ext>
            </a:extLst>
          </a:blip>
          <a:stretch>
            <a:fillRect/>
          </a:stretch>
        </p:blipFill>
        <p:spPr bwMode="auto">
          <a:xfrm>
            <a:off x="0" y="0"/>
            <a:ext cx="11522076" cy="5234230"/>
          </a:xfrm>
          <a:prstGeom prst="rect">
            <a:avLst/>
          </a:prstGeom>
          <a:noFill/>
          <a:extLst/>
        </p:spPr>
      </p:pic>
      <p:sp>
        <p:nvSpPr>
          <p:cNvPr id="3" name="矩形 6"/>
          <p:cNvSpPr/>
          <p:nvPr userDrawn="1"/>
        </p:nvSpPr>
        <p:spPr>
          <a:xfrm>
            <a:off x="1" y="3921106"/>
            <a:ext cx="11522075" cy="1312536"/>
          </a:xfrm>
          <a:prstGeom prst="rect">
            <a:avLst/>
          </a:prstGeom>
          <a:solidFill>
            <a:srgbClr val="00B050">
              <a:alpha val="3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2" tIns="43201" rIns="86402" bIns="43201" anchor="ctr"/>
          <a:lstStyle/>
          <a:p>
            <a:pPr algn="ctr" fontAlgn="auto">
              <a:spcBef>
                <a:spcPts val="0"/>
              </a:spcBef>
              <a:spcAft>
                <a:spcPts val="0"/>
              </a:spcAft>
              <a:defRPr/>
            </a:pPr>
            <a:endParaRPr lang="en-US" dirty="0"/>
          </a:p>
        </p:txBody>
      </p:sp>
      <p:pic>
        <p:nvPicPr>
          <p:cNvPr id="4" name="Picture 8" descr="91淘课logo"/>
          <p:cNvPicPr>
            <a:picLocks noChangeAspect="1" noChangeArrowheads="1"/>
          </p:cNvPicPr>
          <p:nvPr userDrawn="1"/>
        </p:nvPicPr>
        <p:blipFill>
          <a:blip r:embed="rId4"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3_标题幻灯片">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val="0"/>
              </a:ext>
            </a:extLst>
          </a:blip>
          <a:stretch>
            <a:fillRect/>
          </a:stretch>
        </p:blipFill>
        <p:spPr bwMode="auto">
          <a:xfrm>
            <a:off x="1" y="-588"/>
            <a:ext cx="11522074" cy="5234230"/>
          </a:xfrm>
          <a:prstGeom prst="rect">
            <a:avLst/>
          </a:prstGeom>
          <a:noFill/>
          <a:effectLst>
            <a:glow>
              <a:schemeClr val="accent1">
                <a:alpha val="42000"/>
              </a:schemeClr>
            </a:glow>
          </a:effectLst>
          <a:extLst/>
        </p:spPr>
      </p:pic>
      <p:pic>
        <p:nvPicPr>
          <p:cNvPr id="4" name="Picture 8" descr="91淘课logo"/>
          <p:cNvPicPr>
            <a:picLocks noChangeAspect="1" noChangeArrowheads="1"/>
          </p:cNvPicPr>
          <p:nvPr userDrawn="1"/>
        </p:nvPicPr>
        <p:blipFill>
          <a:blip r:embed="rId4"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
        <p:nvSpPr>
          <p:cNvPr id="5" name="矩形 6"/>
          <p:cNvSpPr/>
          <p:nvPr userDrawn="1"/>
        </p:nvSpPr>
        <p:spPr>
          <a:xfrm>
            <a:off x="1" y="3921106"/>
            <a:ext cx="11522075" cy="1312536"/>
          </a:xfrm>
          <a:prstGeom prst="rect">
            <a:avLst/>
          </a:pr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2" tIns="43201" rIns="86402" bIns="43201" anchor="ctr"/>
          <a:lstStyle/>
          <a:p>
            <a:pPr algn="ctr" fontAlgn="auto">
              <a:spcBef>
                <a:spcPts val="0"/>
              </a:spcBef>
              <a:spcAft>
                <a:spcPts val="0"/>
              </a:spcAft>
              <a:defRPr/>
            </a:pPr>
            <a:endParaRPr lang="en-US" dirty="0"/>
          </a:p>
        </p:txBody>
      </p:sp>
    </p:spTree>
    <p:extLst>
      <p:ext uri="{BB962C8B-B14F-4D97-AF65-F5344CB8AC3E}">
        <p14:creationId xmlns:p14="http://schemas.microsoft.com/office/powerpoint/2010/main" val="3081075961"/>
      </p:ext>
    </p:extLst>
  </p:cSld>
  <p:clrMapOvr>
    <a:masterClrMapping/>
  </p:clrMapOvr>
  <p:transition spd="slow">
    <p:push dir="u"/>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5_标题幻灯片">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bright="22000" contrast="-48000"/>
                    </a14:imgEffect>
                  </a14:imgLayer>
                </a14:imgProps>
              </a:ext>
              <a:ext uri="{28A0092B-C50C-407E-A947-70E740481C1C}">
                <a14:useLocalDpi xmlns:a14="http://schemas.microsoft.com/office/drawing/2010/main" val="0"/>
              </a:ext>
            </a:extLst>
          </a:blip>
          <a:stretch>
            <a:fillRect/>
          </a:stretch>
        </p:blipFill>
        <p:spPr bwMode="auto">
          <a:xfrm>
            <a:off x="1" y="-273"/>
            <a:ext cx="11522075" cy="5234230"/>
          </a:xfrm>
          <a:prstGeom prst="rect">
            <a:avLst/>
          </a:prstGeom>
          <a:noFill/>
          <a:extLst/>
        </p:spPr>
      </p:pic>
      <p:sp>
        <p:nvSpPr>
          <p:cNvPr id="3" name="矩形 6"/>
          <p:cNvSpPr/>
          <p:nvPr userDrawn="1"/>
        </p:nvSpPr>
        <p:spPr>
          <a:xfrm>
            <a:off x="1" y="3921106"/>
            <a:ext cx="11522075" cy="1312536"/>
          </a:xfrm>
          <a:prstGeom prst="rect">
            <a:avLst/>
          </a:prstGeom>
          <a:solidFill>
            <a:srgbClr val="36B2E6">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2" tIns="43201" rIns="86402" bIns="43201" anchor="ctr"/>
          <a:lstStyle/>
          <a:p>
            <a:pPr algn="ctr" fontAlgn="auto">
              <a:spcBef>
                <a:spcPts val="0"/>
              </a:spcBef>
              <a:spcAft>
                <a:spcPts val="0"/>
              </a:spcAft>
              <a:defRPr/>
            </a:pPr>
            <a:endParaRPr lang="en-US" dirty="0"/>
          </a:p>
        </p:txBody>
      </p:sp>
      <p:pic>
        <p:nvPicPr>
          <p:cNvPr id="4" name="Picture 8" descr="91淘课logo"/>
          <p:cNvPicPr>
            <a:picLocks noChangeAspect="1" noChangeArrowheads="1"/>
          </p:cNvPicPr>
          <p:nvPr userDrawn="1"/>
        </p:nvPicPr>
        <p:blipFill>
          <a:blip r:embed="rId4"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Tree>
    <p:extLst>
      <p:ext uri="{BB962C8B-B14F-4D97-AF65-F5344CB8AC3E}">
        <p14:creationId xmlns:p14="http://schemas.microsoft.com/office/powerpoint/2010/main" val="513955719"/>
      </p:ext>
    </p:extLst>
  </p:cSld>
  <p:clrMapOvr>
    <a:masterClrMapping/>
  </p:clrMapOvr>
  <p:transition spd="slow">
    <p:push dir="u"/>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7_标题幻灯片">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2" y="0"/>
            <a:ext cx="11522074" cy="5234230"/>
          </a:xfrm>
          <a:prstGeom prst="rect">
            <a:avLst/>
          </a:prstGeom>
          <a:noFill/>
          <a:extLst/>
        </p:spPr>
      </p:pic>
      <p:sp>
        <p:nvSpPr>
          <p:cNvPr id="3" name="矩形 6"/>
          <p:cNvSpPr/>
          <p:nvPr userDrawn="1"/>
        </p:nvSpPr>
        <p:spPr>
          <a:xfrm>
            <a:off x="1" y="3921106"/>
            <a:ext cx="11522075" cy="1312536"/>
          </a:xfrm>
          <a:prstGeom prst="rect">
            <a:avLst/>
          </a:prstGeom>
          <a:solidFill>
            <a:srgbClr val="36B2E6">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2" tIns="43201" rIns="86402" bIns="43201" anchor="ctr"/>
          <a:lstStyle/>
          <a:p>
            <a:pPr algn="ctr" fontAlgn="auto">
              <a:spcBef>
                <a:spcPts val="0"/>
              </a:spcBef>
              <a:spcAft>
                <a:spcPts val="0"/>
              </a:spcAft>
              <a:defRPr/>
            </a:pPr>
            <a:endParaRPr lang="en-US" dirty="0"/>
          </a:p>
        </p:txBody>
      </p:sp>
      <p:pic>
        <p:nvPicPr>
          <p:cNvPr id="4" name="Picture 8" descr="91淘课logo"/>
          <p:cNvPicPr>
            <a:picLocks noChangeAspect="1" noChangeArrowheads="1"/>
          </p:cNvPicPr>
          <p:nvPr userDrawn="1"/>
        </p:nvPicPr>
        <p:blipFill>
          <a:blip r:embed="rId3"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Tree>
    <p:extLst>
      <p:ext uri="{BB962C8B-B14F-4D97-AF65-F5344CB8AC3E}">
        <p14:creationId xmlns:p14="http://schemas.microsoft.com/office/powerpoint/2010/main" val="2631043120"/>
      </p:ext>
    </p:extLst>
  </p:cSld>
  <p:clrMapOvr>
    <a:masterClrMapping/>
  </p:clrMapOvr>
  <p:transition spd="slow">
    <p:push dir="u"/>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9_标题幻灯片">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1" y="0"/>
            <a:ext cx="11522074" cy="5234230"/>
          </a:xfrm>
          <a:prstGeom prst="rect">
            <a:avLst/>
          </a:prstGeom>
          <a:noFill/>
          <a:extLst/>
        </p:spPr>
      </p:pic>
      <p:sp>
        <p:nvSpPr>
          <p:cNvPr id="3" name="矩形 6"/>
          <p:cNvSpPr/>
          <p:nvPr userDrawn="1"/>
        </p:nvSpPr>
        <p:spPr>
          <a:xfrm>
            <a:off x="1" y="3921106"/>
            <a:ext cx="11522075" cy="1312536"/>
          </a:xfrm>
          <a:prstGeom prst="rect">
            <a:avLst/>
          </a:prstGeom>
          <a:solidFill>
            <a:srgbClr val="36B2E6">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2" tIns="43201" rIns="86402" bIns="43201" anchor="ctr"/>
          <a:lstStyle/>
          <a:p>
            <a:pPr algn="ctr" fontAlgn="auto">
              <a:spcBef>
                <a:spcPts val="0"/>
              </a:spcBef>
              <a:spcAft>
                <a:spcPts val="0"/>
              </a:spcAft>
              <a:defRPr/>
            </a:pPr>
            <a:endParaRPr lang="en-US" dirty="0"/>
          </a:p>
        </p:txBody>
      </p:sp>
      <p:pic>
        <p:nvPicPr>
          <p:cNvPr id="4" name="Picture 8" descr="91淘课logo"/>
          <p:cNvPicPr>
            <a:picLocks noChangeAspect="1" noChangeArrowheads="1"/>
          </p:cNvPicPr>
          <p:nvPr userDrawn="1"/>
        </p:nvPicPr>
        <p:blipFill>
          <a:blip r:embed="rId3"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Tree>
    <p:extLst>
      <p:ext uri="{BB962C8B-B14F-4D97-AF65-F5344CB8AC3E}">
        <p14:creationId xmlns:p14="http://schemas.microsoft.com/office/powerpoint/2010/main" val="2402752359"/>
      </p:ext>
    </p:extLst>
  </p:cSld>
  <p:clrMapOvr>
    <a:masterClrMapping/>
  </p:clrMapOvr>
  <p:transition spd="slow">
    <p:push dir="u"/>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1_标题幻灯片">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val="0"/>
              </a:ext>
            </a:extLst>
          </a:blip>
          <a:stretch>
            <a:fillRect/>
          </a:stretch>
        </p:blipFill>
        <p:spPr bwMode="auto">
          <a:xfrm>
            <a:off x="1" y="0"/>
            <a:ext cx="11522074" cy="5234230"/>
          </a:xfrm>
          <a:prstGeom prst="rect">
            <a:avLst/>
          </a:prstGeom>
          <a:noFill/>
          <a:extLst/>
        </p:spPr>
      </p:pic>
      <p:sp>
        <p:nvSpPr>
          <p:cNvPr id="3" name="矩形 6"/>
          <p:cNvSpPr/>
          <p:nvPr userDrawn="1"/>
        </p:nvSpPr>
        <p:spPr>
          <a:xfrm>
            <a:off x="1" y="3921106"/>
            <a:ext cx="11522075" cy="1312536"/>
          </a:xfrm>
          <a:prstGeom prst="rect">
            <a:avLst/>
          </a:prstGeom>
          <a:solidFill>
            <a:srgbClr val="36B2E6">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2" tIns="43201" rIns="86402" bIns="43201" anchor="ctr"/>
          <a:lstStyle/>
          <a:p>
            <a:pPr algn="ctr" fontAlgn="auto">
              <a:spcBef>
                <a:spcPts val="0"/>
              </a:spcBef>
              <a:spcAft>
                <a:spcPts val="0"/>
              </a:spcAft>
              <a:defRPr/>
            </a:pPr>
            <a:endParaRPr lang="en-US" dirty="0"/>
          </a:p>
        </p:txBody>
      </p:sp>
      <p:pic>
        <p:nvPicPr>
          <p:cNvPr id="4" name="Picture 8" descr="91淘课logo"/>
          <p:cNvPicPr>
            <a:picLocks noChangeAspect="1" noChangeArrowheads="1"/>
          </p:cNvPicPr>
          <p:nvPr userDrawn="1"/>
        </p:nvPicPr>
        <p:blipFill>
          <a:blip r:embed="rId4"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Tree>
    <p:extLst>
      <p:ext uri="{BB962C8B-B14F-4D97-AF65-F5344CB8AC3E}">
        <p14:creationId xmlns:p14="http://schemas.microsoft.com/office/powerpoint/2010/main" val="3038261626"/>
      </p:ext>
    </p:extLst>
  </p:cSld>
  <p:clrMapOvr>
    <a:masterClrMapping/>
  </p:clrMapOvr>
  <p:transition spd="slow">
    <p:push dir="u"/>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2_标题幻灯片">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1" y="-15966"/>
            <a:ext cx="11522074" cy="5234230"/>
          </a:xfrm>
          <a:prstGeom prst="rect">
            <a:avLst/>
          </a:prstGeom>
          <a:noFill/>
          <a:extLst/>
        </p:spPr>
      </p:pic>
      <p:sp>
        <p:nvSpPr>
          <p:cNvPr id="3" name="矩形 6"/>
          <p:cNvSpPr/>
          <p:nvPr userDrawn="1"/>
        </p:nvSpPr>
        <p:spPr>
          <a:xfrm>
            <a:off x="1" y="3921106"/>
            <a:ext cx="11522075" cy="1312536"/>
          </a:xfrm>
          <a:prstGeom prst="rect">
            <a:avLst/>
          </a:prstGeom>
          <a:solidFill>
            <a:schemeClr val="accent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2" tIns="43201" rIns="86402" bIns="43201" anchor="ctr"/>
          <a:lstStyle/>
          <a:p>
            <a:pPr algn="ctr" fontAlgn="auto">
              <a:spcBef>
                <a:spcPts val="0"/>
              </a:spcBef>
              <a:spcAft>
                <a:spcPts val="0"/>
              </a:spcAft>
              <a:defRPr/>
            </a:pPr>
            <a:endParaRPr lang="en-US" dirty="0"/>
          </a:p>
        </p:txBody>
      </p:sp>
      <p:pic>
        <p:nvPicPr>
          <p:cNvPr id="4" name="Picture 8" descr="91淘课logo"/>
          <p:cNvPicPr>
            <a:picLocks noChangeAspect="1" noChangeArrowheads="1"/>
          </p:cNvPicPr>
          <p:nvPr userDrawn="1"/>
        </p:nvPicPr>
        <p:blipFill>
          <a:blip r:embed="rId3"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Tree>
    <p:extLst>
      <p:ext uri="{BB962C8B-B14F-4D97-AF65-F5344CB8AC3E}">
        <p14:creationId xmlns:p14="http://schemas.microsoft.com/office/powerpoint/2010/main" val="3589674513"/>
      </p:ext>
    </p:extLst>
  </p:cSld>
  <p:clrMapOvr>
    <a:masterClrMapping/>
  </p:clrMapOvr>
  <p:transition spd="slow">
    <p:push dir="u"/>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标题和内容">
    <p:spTree>
      <p:nvGrpSpPr>
        <p:cNvPr id="1" name=""/>
        <p:cNvGrpSpPr/>
        <p:nvPr/>
      </p:nvGrpSpPr>
      <p:grpSpPr>
        <a:xfrm>
          <a:off x="0" y="0"/>
          <a:ext cx="0" cy="0"/>
          <a:chOff x="0" y="0"/>
          <a:chExt cx="0" cy="0"/>
        </a:xfrm>
      </p:grpSpPr>
      <p:pic>
        <p:nvPicPr>
          <p:cNvPr id="4" name="Picture 8" descr="91淘课logo"/>
          <p:cNvPicPr>
            <a:picLocks noChangeAspect="1" noChangeArrowheads="1"/>
          </p:cNvPicPr>
          <p:nvPr userDrawn="1"/>
        </p:nvPicPr>
        <p:blipFill>
          <a:blip r:embed="rId2"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Tree>
    <p:extLst>
      <p:ext uri="{BB962C8B-B14F-4D97-AF65-F5344CB8AC3E}">
        <p14:creationId xmlns:p14="http://schemas.microsoft.com/office/powerpoint/2010/main" val="3511271299"/>
      </p:ext>
    </p:extLst>
  </p:cSld>
  <p:clrMapOvr>
    <a:masterClrMapping/>
  </p:clrMapOvr>
  <p:transition spd="slow">
    <p:push dir="u"/>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Date Placeholder 3"/>
          <p:cNvSpPr>
            <a:spLocks noGrp="1"/>
          </p:cNvSpPr>
          <p:nvPr>
            <p:ph type="dt" sz="half" idx="10"/>
          </p:nvPr>
        </p:nvSpPr>
        <p:spPr>
          <a:xfrm>
            <a:off x="576104" y="6006163"/>
            <a:ext cx="2688484" cy="345009"/>
          </a:xfrm>
          <a:prstGeom prst="rect">
            <a:avLst/>
          </a:prstGeom>
          <a:ln/>
        </p:spPr>
        <p:txBody>
          <a:bodyPr/>
          <a:lstStyle>
            <a:lvl1pPr>
              <a:defRPr/>
            </a:lvl1pPr>
          </a:lstStyle>
          <a:p>
            <a:endParaRPr lang="en-US" altLang="x-none"/>
          </a:p>
        </p:txBody>
      </p:sp>
      <p:sp>
        <p:nvSpPr>
          <p:cNvPr id="3" name="Footer Placeholder 4"/>
          <p:cNvSpPr>
            <a:spLocks noGrp="1"/>
          </p:cNvSpPr>
          <p:nvPr>
            <p:ph type="ftr" sz="quarter" idx="11"/>
          </p:nvPr>
        </p:nvSpPr>
        <p:spPr>
          <a:xfrm>
            <a:off x="3936709" y="6006163"/>
            <a:ext cx="3648657" cy="345009"/>
          </a:xfrm>
          <a:prstGeom prst="rect">
            <a:avLst/>
          </a:prstGeom>
          <a:ln/>
        </p:spPr>
        <p:txBody>
          <a:bodyPr/>
          <a:lstStyle>
            <a:lvl1pPr>
              <a:defRPr/>
            </a:lvl1pPr>
          </a:lstStyle>
          <a:p>
            <a:endParaRPr lang="en-US" altLang="x-none"/>
          </a:p>
        </p:txBody>
      </p:sp>
      <p:sp>
        <p:nvSpPr>
          <p:cNvPr id="4" name="Slide Number Placeholder 5"/>
          <p:cNvSpPr>
            <a:spLocks noGrp="1"/>
          </p:cNvSpPr>
          <p:nvPr>
            <p:ph type="sldNum" sz="quarter" idx="12"/>
          </p:nvPr>
        </p:nvSpPr>
        <p:spPr>
          <a:xfrm>
            <a:off x="8257487" y="6006163"/>
            <a:ext cx="2688484" cy="345009"/>
          </a:xfrm>
          <a:prstGeom prst="rect">
            <a:avLst/>
          </a:prstGeom>
          <a:ln/>
        </p:spPr>
        <p:txBody>
          <a:bodyPr/>
          <a:lstStyle>
            <a:lvl1pPr>
              <a:defRPr/>
            </a:lvl1pPr>
          </a:lstStyle>
          <a:p>
            <a:fld id="{B88B6EE3-085B-48E0-BEBD-701DCA8A07FA}" type="slidenum">
              <a:rPr lang="en-US"/>
              <a:pPr/>
              <a:t>‹#›</a:t>
            </a:fld>
            <a:endParaRPr lang="en-US"/>
          </a:p>
        </p:txBody>
      </p:sp>
    </p:spTree>
    <p:extLst>
      <p:ext uri="{BB962C8B-B14F-4D97-AF65-F5344CB8AC3E}">
        <p14:creationId xmlns:p14="http://schemas.microsoft.com/office/powerpoint/2010/main" val="2427599180"/>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576104" y="259508"/>
            <a:ext cx="10369868" cy="1080029"/>
          </a:xfrm>
          <a:prstGeom prst="rect">
            <a:avLst/>
          </a:prstGeom>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576104" y="1512041"/>
            <a:ext cx="10369868" cy="4276616"/>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Date Placeholder 3"/>
          <p:cNvSpPr>
            <a:spLocks noGrp="1"/>
          </p:cNvSpPr>
          <p:nvPr>
            <p:ph type="dt" sz="half" idx="10"/>
          </p:nvPr>
        </p:nvSpPr>
        <p:spPr>
          <a:xfrm>
            <a:off x="576104" y="6006163"/>
            <a:ext cx="2688484" cy="345009"/>
          </a:xfrm>
          <a:prstGeom prst="rect">
            <a:avLst/>
          </a:prstGeom>
          <a:ln/>
        </p:spPr>
        <p:txBody>
          <a:bodyPr/>
          <a:lstStyle>
            <a:lvl1pPr>
              <a:defRPr/>
            </a:lvl1pPr>
          </a:lstStyle>
          <a:p>
            <a:endParaRPr lang="en-US" altLang="x-none"/>
          </a:p>
        </p:txBody>
      </p:sp>
      <p:sp>
        <p:nvSpPr>
          <p:cNvPr id="5" name="Footer Placeholder 4"/>
          <p:cNvSpPr>
            <a:spLocks noGrp="1"/>
          </p:cNvSpPr>
          <p:nvPr>
            <p:ph type="ftr" sz="quarter" idx="11"/>
          </p:nvPr>
        </p:nvSpPr>
        <p:spPr>
          <a:xfrm>
            <a:off x="3936709" y="6006163"/>
            <a:ext cx="3648657" cy="345009"/>
          </a:xfrm>
          <a:prstGeom prst="rect">
            <a:avLst/>
          </a:prstGeom>
          <a:ln/>
        </p:spPr>
        <p:txBody>
          <a:bodyPr/>
          <a:lstStyle>
            <a:lvl1pPr>
              <a:defRPr/>
            </a:lvl1pPr>
          </a:lstStyle>
          <a:p>
            <a:endParaRPr lang="en-US" altLang="x-none"/>
          </a:p>
        </p:txBody>
      </p:sp>
      <p:sp>
        <p:nvSpPr>
          <p:cNvPr id="6" name="Slide Number Placeholder 5"/>
          <p:cNvSpPr>
            <a:spLocks noGrp="1"/>
          </p:cNvSpPr>
          <p:nvPr>
            <p:ph type="sldNum" sz="quarter" idx="12"/>
          </p:nvPr>
        </p:nvSpPr>
        <p:spPr>
          <a:xfrm>
            <a:off x="8257487" y="6006163"/>
            <a:ext cx="2688484" cy="345009"/>
          </a:xfrm>
          <a:prstGeom prst="rect">
            <a:avLst/>
          </a:prstGeom>
          <a:ln/>
        </p:spPr>
        <p:txBody>
          <a:bodyPr/>
          <a:lstStyle>
            <a:lvl1pPr>
              <a:defRPr/>
            </a:lvl1pPr>
          </a:lstStyle>
          <a:p>
            <a:fld id="{4E215E9A-1F00-4553-AFF7-2A505D70D9CC}" type="slidenum">
              <a:rPr lang="en-US"/>
              <a:pPr/>
              <a:t>‹#›</a:t>
            </a:fld>
            <a:endParaRPr lang="en-US"/>
          </a:p>
        </p:txBody>
      </p:sp>
    </p:spTree>
    <p:extLst>
      <p:ext uri="{BB962C8B-B14F-4D97-AF65-F5344CB8AC3E}">
        <p14:creationId xmlns:p14="http://schemas.microsoft.com/office/powerpoint/2010/main" val="3432972796"/>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xAndObj">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sz="half" idx="1"/>
          </p:nvPr>
        </p:nvSpPr>
        <p:spPr>
          <a:xfrm>
            <a:off x="792143" y="1725046"/>
            <a:ext cx="4896882" cy="4111612"/>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5833050" y="1725046"/>
            <a:ext cx="4896882" cy="4111612"/>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灯片编号占位符 3074"/>
          <p:cNvSpPr>
            <a:spLocks noGrp="1"/>
          </p:cNvSpPr>
          <p:nvPr>
            <p:ph type="sldNum" sz="quarter" idx="10"/>
          </p:nvPr>
        </p:nvSpPr>
        <p:spPr>
          <a:xfrm>
            <a:off x="5488989" y="6237169"/>
            <a:ext cx="510092" cy="259507"/>
          </a:xfrm>
          <a:prstGeom prst="rect">
            <a:avLst/>
          </a:prstGeom>
          <a:ln/>
        </p:spPr>
        <p:txBody>
          <a:bodyPr/>
          <a:lstStyle>
            <a:lvl1pPr>
              <a:defRPr/>
            </a:lvl1pPr>
          </a:lstStyle>
          <a:p>
            <a:fld id="{FA1D9A83-3436-4221-B3ED-CE26D85A0C91}" type="slidenum">
              <a:rPr lang="en-US" altLang="en-US"/>
              <a:pPr/>
              <a:t>‹#›</a:t>
            </a:fld>
            <a:endParaRPr lang="en-US" altLang="en-US">
              <a:ea typeface="Gulim" pitchFamily="34" charset="-127"/>
            </a:endParaRPr>
          </a:p>
        </p:txBody>
      </p:sp>
    </p:spTree>
    <p:extLst>
      <p:ext uri="{BB962C8B-B14F-4D97-AF65-F5344CB8AC3E}">
        <p14:creationId xmlns:p14="http://schemas.microsoft.com/office/powerpoint/2010/main" val="3325607986"/>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表格占位符 2"/>
          <p:cNvSpPr>
            <a:spLocks noGrp="1"/>
          </p:cNvSpPr>
          <p:nvPr>
            <p:ph type="tbl" idx="1"/>
          </p:nvPr>
        </p:nvSpPr>
        <p:spPr/>
        <p:txBody>
          <a:bodyPr/>
          <a:lstStyle/>
          <a:p>
            <a:endParaRPr lang="zh-CN" altLang="en-US" noProof="1"/>
          </a:p>
        </p:txBody>
      </p:sp>
      <p:sp>
        <p:nvSpPr>
          <p:cNvPr id="4" name="灯片编号占位符 3074"/>
          <p:cNvSpPr>
            <a:spLocks noGrp="1"/>
          </p:cNvSpPr>
          <p:nvPr>
            <p:ph type="sldNum" sz="quarter" idx="10"/>
          </p:nvPr>
        </p:nvSpPr>
        <p:spPr>
          <a:xfrm>
            <a:off x="5488989" y="6237169"/>
            <a:ext cx="510092" cy="259507"/>
          </a:xfrm>
          <a:prstGeom prst="rect">
            <a:avLst/>
          </a:prstGeom>
          <a:ln/>
        </p:spPr>
        <p:txBody>
          <a:bodyPr/>
          <a:lstStyle>
            <a:lvl1pPr>
              <a:defRPr/>
            </a:lvl1pPr>
          </a:lstStyle>
          <a:p>
            <a:fld id="{3072F459-6831-4696-B422-BDAC87CBD8C4}" type="slidenum">
              <a:rPr lang="en-US" altLang="en-US"/>
              <a:pPr/>
              <a:t>‹#›</a:t>
            </a:fld>
            <a:endParaRPr lang="en-US" altLang="en-US">
              <a:ea typeface="Gulim" pitchFamily="34" charset="-127"/>
            </a:endParaRPr>
          </a:p>
        </p:txBody>
      </p:sp>
    </p:spTree>
    <p:extLst>
      <p:ext uri="{BB962C8B-B14F-4D97-AF65-F5344CB8AC3E}">
        <p14:creationId xmlns:p14="http://schemas.microsoft.com/office/powerpoint/2010/main" val="3316878425"/>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矩形 11"/>
          <p:cNvSpPr/>
          <p:nvPr/>
        </p:nvSpPr>
        <p:spPr>
          <a:xfrm>
            <a:off x="10252683" y="501013"/>
            <a:ext cx="1033820" cy="349510"/>
          </a:xfrm>
          <a:prstGeom prst="rect">
            <a:avLst/>
          </a:prstGeom>
        </p:spPr>
        <p:txBody>
          <a:bodyPr lIns="86402" tIns="43201" rIns="86402" bIns="43201"/>
          <a:lstStyle/>
          <a:p>
            <a:pPr algn="ctr" fontAlgn="auto">
              <a:spcBef>
                <a:spcPts val="0"/>
              </a:spcBef>
              <a:spcAft>
                <a:spcPts val="0"/>
              </a:spcAft>
              <a:defRPr/>
            </a:pPr>
            <a:r>
              <a:rPr lang="zh-CN" altLang="en-US" sz="1500" dirty="0">
                <a:solidFill>
                  <a:schemeClr val="bg1"/>
                </a:solidFill>
                <a:latin typeface="微软雅黑" pitchFamily="34" charset="-122"/>
                <a:ea typeface="微软雅黑" pitchFamily="34" charset="-122"/>
              </a:rPr>
              <a:t>第 </a:t>
            </a:r>
            <a:fld id="{A8B14BF4-8C6C-4D3D-9648-A9C5D25E0111}" type="slidenum">
              <a:rPr lang="zh-CN" altLang="en-US" sz="1500">
                <a:solidFill>
                  <a:schemeClr val="bg1"/>
                </a:solidFill>
                <a:latin typeface="+mn-lt"/>
                <a:ea typeface="+mn-ea"/>
              </a:rPr>
              <a:pPr algn="ctr" fontAlgn="auto">
                <a:spcBef>
                  <a:spcPts val="0"/>
                </a:spcBef>
                <a:spcAft>
                  <a:spcPts val="0"/>
                </a:spcAft>
                <a:defRPr/>
              </a:pPr>
              <a:t>‹#›</a:t>
            </a:fld>
            <a:r>
              <a:rPr lang="zh-CN" altLang="en-US" sz="1500" dirty="0">
                <a:solidFill>
                  <a:schemeClr val="bg1"/>
                </a:solidFill>
                <a:latin typeface="+mn-lt"/>
                <a:ea typeface="+mn-ea"/>
              </a:rPr>
              <a:t>  </a:t>
            </a:r>
            <a:r>
              <a:rPr lang="zh-CN" altLang="en-US" sz="1500" dirty="0">
                <a:solidFill>
                  <a:schemeClr val="bg1"/>
                </a:solidFill>
                <a:latin typeface="微软雅黑" pitchFamily="34" charset="-122"/>
                <a:ea typeface="微软雅黑" pitchFamily="34" charset="-122"/>
              </a:rPr>
              <a:t>页</a:t>
            </a:r>
          </a:p>
        </p:txBody>
      </p:sp>
      <p:pic>
        <p:nvPicPr>
          <p:cNvPr id="9" name="Picture 8" descr="91淘课logo"/>
          <p:cNvPicPr>
            <a:picLocks noChangeAspect="1" noChangeArrowheads="1"/>
          </p:cNvPicPr>
          <p:nvPr/>
        </p:nvPicPr>
        <p:blipFill>
          <a:blip r:embed="rId14"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94" r:id="rId1"/>
    <p:sldLayoutId id="2147483708" r:id="rId2"/>
    <p:sldLayoutId id="2147483710" r:id="rId3"/>
    <p:sldLayoutId id="2147483712" r:id="rId4"/>
    <p:sldLayoutId id="2147483714" r:id="rId5"/>
    <p:sldLayoutId id="2147483716" r:id="rId6"/>
    <p:sldLayoutId id="2147483717" r:id="rId7"/>
    <p:sldLayoutId id="2147483720" r:id="rId8"/>
    <p:sldLayoutId id="2147483721" r:id="rId9"/>
    <p:sldLayoutId id="2147483722" r:id="rId10"/>
    <p:sldLayoutId id="2147483723" r:id="rId11"/>
    <p:sldLayoutId id="2147483724" r:id="rId12"/>
  </p:sldLayoutIdLst>
  <p:transition spd="slow">
    <p:push dir="u"/>
  </p:transition>
  <p:timing>
    <p:tnLst>
      <p:par>
        <p:cTn id="1" dur="indefinite" restart="never" nodeType="tmRoot"/>
      </p:par>
    </p:tnLst>
  </p:timing>
  <p:txStyles>
    <p:titleStyle>
      <a:lvl1pPr algn="ctr" rtl="0" eaLnBrk="1" fontAlgn="base" hangingPunct="1">
        <a:spcBef>
          <a:spcPct val="0"/>
        </a:spcBef>
        <a:spcAft>
          <a:spcPct val="0"/>
        </a:spcAft>
        <a:defRPr sz="4200" kern="1200">
          <a:solidFill>
            <a:schemeClr val="tx1"/>
          </a:solidFill>
          <a:latin typeface="+mj-lt"/>
          <a:ea typeface="+mj-ea"/>
          <a:cs typeface="+mj-cs"/>
        </a:defRPr>
      </a:lvl1pPr>
      <a:lvl2pPr algn="ctr" rtl="0" eaLnBrk="1" fontAlgn="base" hangingPunct="1">
        <a:spcBef>
          <a:spcPct val="0"/>
        </a:spcBef>
        <a:spcAft>
          <a:spcPct val="0"/>
        </a:spcAft>
        <a:defRPr sz="4200">
          <a:solidFill>
            <a:schemeClr val="tx1"/>
          </a:solidFill>
          <a:latin typeface="Calibri" pitchFamily="34" charset="0"/>
          <a:ea typeface="宋体" charset="-122"/>
        </a:defRPr>
      </a:lvl2pPr>
      <a:lvl3pPr algn="ctr" rtl="0" eaLnBrk="1" fontAlgn="base" hangingPunct="1">
        <a:spcBef>
          <a:spcPct val="0"/>
        </a:spcBef>
        <a:spcAft>
          <a:spcPct val="0"/>
        </a:spcAft>
        <a:defRPr sz="4200">
          <a:solidFill>
            <a:schemeClr val="tx1"/>
          </a:solidFill>
          <a:latin typeface="Calibri" pitchFamily="34" charset="0"/>
          <a:ea typeface="宋体" charset="-122"/>
        </a:defRPr>
      </a:lvl3pPr>
      <a:lvl4pPr algn="ctr" rtl="0" eaLnBrk="1" fontAlgn="base" hangingPunct="1">
        <a:spcBef>
          <a:spcPct val="0"/>
        </a:spcBef>
        <a:spcAft>
          <a:spcPct val="0"/>
        </a:spcAft>
        <a:defRPr sz="4200">
          <a:solidFill>
            <a:schemeClr val="tx1"/>
          </a:solidFill>
          <a:latin typeface="Calibri" pitchFamily="34" charset="0"/>
          <a:ea typeface="宋体" charset="-122"/>
        </a:defRPr>
      </a:lvl4pPr>
      <a:lvl5pPr algn="ctr" rtl="0" eaLnBrk="1" fontAlgn="base" hangingPunct="1">
        <a:spcBef>
          <a:spcPct val="0"/>
        </a:spcBef>
        <a:spcAft>
          <a:spcPct val="0"/>
        </a:spcAft>
        <a:defRPr sz="4200">
          <a:solidFill>
            <a:schemeClr val="tx1"/>
          </a:solidFill>
          <a:latin typeface="Calibri" pitchFamily="34" charset="0"/>
          <a:ea typeface="宋体" charset="-122"/>
        </a:defRPr>
      </a:lvl5pPr>
      <a:lvl6pPr marL="432012" algn="ctr" rtl="0" eaLnBrk="1" fontAlgn="base" hangingPunct="1">
        <a:spcBef>
          <a:spcPct val="0"/>
        </a:spcBef>
        <a:spcAft>
          <a:spcPct val="0"/>
        </a:spcAft>
        <a:defRPr sz="4200">
          <a:solidFill>
            <a:schemeClr val="tx1"/>
          </a:solidFill>
          <a:latin typeface="Calibri" pitchFamily="34" charset="0"/>
          <a:ea typeface="宋体" charset="-122"/>
        </a:defRPr>
      </a:lvl6pPr>
      <a:lvl7pPr marL="864026" algn="ctr" rtl="0" eaLnBrk="1" fontAlgn="base" hangingPunct="1">
        <a:spcBef>
          <a:spcPct val="0"/>
        </a:spcBef>
        <a:spcAft>
          <a:spcPct val="0"/>
        </a:spcAft>
        <a:defRPr sz="4200">
          <a:solidFill>
            <a:schemeClr val="tx1"/>
          </a:solidFill>
          <a:latin typeface="Calibri" pitchFamily="34" charset="0"/>
          <a:ea typeface="宋体" charset="-122"/>
        </a:defRPr>
      </a:lvl7pPr>
      <a:lvl8pPr marL="1296038" algn="ctr" rtl="0" eaLnBrk="1" fontAlgn="base" hangingPunct="1">
        <a:spcBef>
          <a:spcPct val="0"/>
        </a:spcBef>
        <a:spcAft>
          <a:spcPct val="0"/>
        </a:spcAft>
        <a:defRPr sz="4200">
          <a:solidFill>
            <a:schemeClr val="tx1"/>
          </a:solidFill>
          <a:latin typeface="Calibri" pitchFamily="34" charset="0"/>
          <a:ea typeface="宋体" charset="-122"/>
        </a:defRPr>
      </a:lvl8pPr>
      <a:lvl9pPr marL="1728051" algn="ctr" rtl="0" eaLnBrk="1" fontAlgn="base" hangingPunct="1">
        <a:spcBef>
          <a:spcPct val="0"/>
        </a:spcBef>
        <a:spcAft>
          <a:spcPct val="0"/>
        </a:spcAft>
        <a:defRPr sz="4200">
          <a:solidFill>
            <a:schemeClr val="tx1"/>
          </a:solidFill>
          <a:latin typeface="Calibri" pitchFamily="34" charset="0"/>
          <a:ea typeface="宋体" charset="-122"/>
        </a:defRPr>
      </a:lvl9pPr>
    </p:titleStyle>
    <p:bodyStyle>
      <a:lvl1pPr marL="324010" indent="-324010" algn="l" rtl="0" eaLnBrk="1" fontAlgn="base" hangingPunct="1">
        <a:spcBef>
          <a:spcPct val="20000"/>
        </a:spcBef>
        <a:spcAft>
          <a:spcPct val="0"/>
        </a:spcAft>
        <a:buFont typeface="Arial" charset="0"/>
        <a:buChar char="•"/>
        <a:defRPr sz="3000" kern="1200">
          <a:solidFill>
            <a:schemeClr val="tx1"/>
          </a:solidFill>
          <a:latin typeface="+mn-lt"/>
          <a:ea typeface="+mn-ea"/>
          <a:cs typeface="+mn-cs"/>
        </a:defRPr>
      </a:lvl1pPr>
      <a:lvl2pPr marL="702021" indent="-270008" algn="l" rtl="0" eaLnBrk="1" fontAlgn="base" hangingPunct="1">
        <a:spcBef>
          <a:spcPct val="20000"/>
        </a:spcBef>
        <a:spcAft>
          <a:spcPct val="0"/>
        </a:spcAft>
        <a:buFont typeface="Arial" charset="0"/>
        <a:buChar char="–"/>
        <a:defRPr sz="2600" kern="1200">
          <a:solidFill>
            <a:schemeClr val="tx1"/>
          </a:solidFill>
          <a:latin typeface="+mn-lt"/>
          <a:ea typeface="+mn-ea"/>
          <a:cs typeface="+mn-cs"/>
        </a:defRPr>
      </a:lvl2pPr>
      <a:lvl3pPr marL="1080032" indent="-216006" algn="l" rtl="0" eaLnBrk="1" fontAlgn="base" hangingPunct="1">
        <a:spcBef>
          <a:spcPct val="20000"/>
        </a:spcBef>
        <a:spcAft>
          <a:spcPct val="0"/>
        </a:spcAft>
        <a:buFont typeface="Arial" charset="0"/>
        <a:buChar char="•"/>
        <a:defRPr sz="2300" kern="1200">
          <a:solidFill>
            <a:schemeClr val="tx1"/>
          </a:solidFill>
          <a:latin typeface="+mn-lt"/>
          <a:ea typeface="+mn-ea"/>
          <a:cs typeface="+mn-cs"/>
        </a:defRPr>
      </a:lvl3pPr>
      <a:lvl4pPr marL="1512044" indent="-216006" algn="l" rtl="0" eaLnBrk="1" fontAlgn="base" hangingPunct="1">
        <a:spcBef>
          <a:spcPct val="20000"/>
        </a:spcBef>
        <a:spcAft>
          <a:spcPct val="0"/>
        </a:spcAft>
        <a:buFont typeface="Arial" charset="0"/>
        <a:buChar char="–"/>
        <a:defRPr sz="1900" kern="1200">
          <a:solidFill>
            <a:schemeClr val="tx1"/>
          </a:solidFill>
          <a:latin typeface="+mn-lt"/>
          <a:ea typeface="+mn-ea"/>
          <a:cs typeface="+mn-cs"/>
        </a:defRPr>
      </a:lvl4pPr>
      <a:lvl5pPr marL="1944058" indent="-216006" algn="l" rtl="0" eaLnBrk="1" fontAlgn="base" hangingPunct="1">
        <a:spcBef>
          <a:spcPct val="20000"/>
        </a:spcBef>
        <a:spcAft>
          <a:spcPct val="0"/>
        </a:spcAft>
        <a:buFont typeface="Arial" charset="0"/>
        <a:buChar char="»"/>
        <a:defRPr sz="1900" kern="1200">
          <a:solidFill>
            <a:schemeClr val="tx1"/>
          </a:solidFill>
          <a:latin typeface="+mn-lt"/>
          <a:ea typeface="+mn-ea"/>
          <a:cs typeface="+mn-cs"/>
        </a:defRPr>
      </a:lvl5pPr>
      <a:lvl6pPr marL="2376070" indent="-216006" algn="l" defTabSz="864026"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2808083" indent="-216006" algn="l" defTabSz="864026"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240096" indent="-216006" algn="l" defTabSz="864026"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672108" indent="-216006" algn="l" defTabSz="864026"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zh-CN"/>
      </a:defPPr>
      <a:lvl1pPr marL="0" algn="l" defTabSz="864026" rtl="0" eaLnBrk="1" latinLnBrk="0" hangingPunct="1">
        <a:defRPr sz="1700" kern="1200">
          <a:solidFill>
            <a:schemeClr val="tx1"/>
          </a:solidFill>
          <a:latin typeface="+mn-lt"/>
          <a:ea typeface="+mn-ea"/>
          <a:cs typeface="+mn-cs"/>
        </a:defRPr>
      </a:lvl1pPr>
      <a:lvl2pPr marL="432012" algn="l" defTabSz="864026" rtl="0" eaLnBrk="1" latinLnBrk="0" hangingPunct="1">
        <a:defRPr sz="1700" kern="1200">
          <a:solidFill>
            <a:schemeClr val="tx1"/>
          </a:solidFill>
          <a:latin typeface="+mn-lt"/>
          <a:ea typeface="+mn-ea"/>
          <a:cs typeface="+mn-cs"/>
        </a:defRPr>
      </a:lvl2pPr>
      <a:lvl3pPr marL="864026" algn="l" defTabSz="864026" rtl="0" eaLnBrk="1" latinLnBrk="0" hangingPunct="1">
        <a:defRPr sz="1700" kern="1200">
          <a:solidFill>
            <a:schemeClr val="tx1"/>
          </a:solidFill>
          <a:latin typeface="+mn-lt"/>
          <a:ea typeface="+mn-ea"/>
          <a:cs typeface="+mn-cs"/>
        </a:defRPr>
      </a:lvl3pPr>
      <a:lvl4pPr marL="1296038" algn="l" defTabSz="864026" rtl="0" eaLnBrk="1" latinLnBrk="0" hangingPunct="1">
        <a:defRPr sz="1700" kern="1200">
          <a:solidFill>
            <a:schemeClr val="tx1"/>
          </a:solidFill>
          <a:latin typeface="+mn-lt"/>
          <a:ea typeface="+mn-ea"/>
          <a:cs typeface="+mn-cs"/>
        </a:defRPr>
      </a:lvl4pPr>
      <a:lvl5pPr marL="1728051" algn="l" defTabSz="864026" rtl="0" eaLnBrk="1" latinLnBrk="0" hangingPunct="1">
        <a:defRPr sz="1700" kern="1200">
          <a:solidFill>
            <a:schemeClr val="tx1"/>
          </a:solidFill>
          <a:latin typeface="+mn-lt"/>
          <a:ea typeface="+mn-ea"/>
          <a:cs typeface="+mn-cs"/>
        </a:defRPr>
      </a:lvl5pPr>
      <a:lvl6pPr marL="2160064" algn="l" defTabSz="864026" rtl="0" eaLnBrk="1" latinLnBrk="0" hangingPunct="1">
        <a:defRPr sz="1700" kern="1200">
          <a:solidFill>
            <a:schemeClr val="tx1"/>
          </a:solidFill>
          <a:latin typeface="+mn-lt"/>
          <a:ea typeface="+mn-ea"/>
          <a:cs typeface="+mn-cs"/>
        </a:defRPr>
      </a:lvl6pPr>
      <a:lvl7pPr marL="2592076" algn="l" defTabSz="864026" rtl="0" eaLnBrk="1" latinLnBrk="0" hangingPunct="1">
        <a:defRPr sz="1700" kern="1200">
          <a:solidFill>
            <a:schemeClr val="tx1"/>
          </a:solidFill>
          <a:latin typeface="+mn-lt"/>
          <a:ea typeface="+mn-ea"/>
          <a:cs typeface="+mn-cs"/>
        </a:defRPr>
      </a:lvl7pPr>
      <a:lvl8pPr marL="3024089" algn="l" defTabSz="864026" rtl="0" eaLnBrk="1" latinLnBrk="0" hangingPunct="1">
        <a:defRPr sz="1700" kern="1200">
          <a:solidFill>
            <a:schemeClr val="tx1"/>
          </a:solidFill>
          <a:latin typeface="+mn-lt"/>
          <a:ea typeface="+mn-ea"/>
          <a:cs typeface="+mn-cs"/>
        </a:defRPr>
      </a:lvl8pPr>
      <a:lvl9pPr marL="3456102" algn="l" defTabSz="864026"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2.xml"/><Relationship Id="rId1" Type="http://schemas.openxmlformats.org/officeDocument/2006/relationships/slideLayout" Target="../slideLayouts/slideLayout9.xml"/><Relationship Id="rId6" Type="http://schemas.openxmlformats.org/officeDocument/2006/relationships/image" Target="../media/image13.png"/><Relationship Id="rId5" Type="http://schemas.openxmlformats.org/officeDocument/2006/relationships/image" Target="../media/image12.jpeg"/><Relationship Id="rId4" Type="http://schemas.openxmlformats.org/officeDocument/2006/relationships/image" Target="../media/image11.jpeg"/></Relationships>
</file>

<file path=ppt/slides/_rels/slide4.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gif"/><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slide" Target="slide7.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 Target="slide2.xml"/><Relationship Id="rId1" Type="http://schemas.openxmlformats.org/officeDocument/2006/relationships/slideLayout" Target="../slideLayouts/slideLayout9.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hyperlink" Target="mailto:info@eyefulpresentations.co.uk" TargetMode="External"/><Relationship Id="rId2" Type="http://schemas.openxmlformats.org/officeDocument/2006/relationships/image" Target="../media/image2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0" y="3511595"/>
            <a:ext cx="11522075" cy="456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11" tIns="43205" rIns="86411" bIns="43205">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algn="r"/>
            <a:r>
              <a:rPr lang="zh-CN" altLang="en-US" sz="2400" b="1" dirty="0" smtClean="0">
                <a:solidFill>
                  <a:srgbClr val="C00000"/>
                </a:solidFill>
                <a:latin typeface="微软雅黑" pitchFamily="34" charset="-122"/>
                <a:ea typeface="微软雅黑" pitchFamily="34" charset="-122"/>
              </a:rPr>
              <a:t>第五课  企业与劳动者 第</a:t>
            </a:r>
            <a:r>
              <a:rPr lang="en-US" altLang="zh-CN" sz="2400" b="1" dirty="0" smtClean="0">
                <a:solidFill>
                  <a:srgbClr val="C00000"/>
                </a:solidFill>
                <a:latin typeface="Times New Roman" pitchFamily="18" charset="0"/>
                <a:ea typeface="微软雅黑" pitchFamily="34" charset="-122"/>
                <a:cs typeface="Times New Roman" pitchFamily="18" charset="0"/>
              </a:rPr>
              <a:t>1</a:t>
            </a:r>
            <a:r>
              <a:rPr lang="zh-CN" altLang="en-US" sz="2400" b="1" dirty="0" smtClean="0">
                <a:solidFill>
                  <a:srgbClr val="C00000"/>
                </a:solidFill>
                <a:latin typeface="微软雅黑" pitchFamily="34" charset="-122"/>
                <a:ea typeface="微软雅黑" pitchFamily="34" charset="-122"/>
              </a:rPr>
              <a:t>课时</a:t>
            </a:r>
            <a:endParaRPr lang="en-US" altLang="zh-CN" sz="2400" b="1" dirty="0">
              <a:solidFill>
                <a:srgbClr val="C00000"/>
              </a:solidFill>
              <a:latin typeface="微软雅黑" pitchFamily="34" charset="-122"/>
              <a:ea typeface="微软雅黑" pitchFamily="34" charset="-122"/>
            </a:endParaRPr>
          </a:p>
        </p:txBody>
      </p:sp>
      <p:sp>
        <p:nvSpPr>
          <p:cNvPr id="3" name="TextBox 2"/>
          <p:cNvSpPr txBox="1">
            <a:spLocks noChangeArrowheads="1"/>
          </p:cNvSpPr>
          <p:nvPr/>
        </p:nvSpPr>
        <p:spPr bwMode="auto">
          <a:xfrm>
            <a:off x="0" y="4176191"/>
            <a:ext cx="11522076" cy="1010584"/>
          </a:xfrm>
          <a:prstGeom prst="rect">
            <a:avLst/>
          </a:prstGeom>
          <a:noFill/>
          <a:ln w="9525">
            <a:noFill/>
            <a:miter lim="800000"/>
            <a:headEnd/>
            <a:tailEnd/>
          </a:ln>
        </p:spPr>
        <p:txBody>
          <a:bodyPr wrap="square" lIns="86411" tIns="43205" rIns="86411" bIns="43205">
            <a:spAutoFit/>
          </a:bodyPr>
          <a:lstStyle/>
          <a:p>
            <a:pPr algn="ctr">
              <a:defRPr/>
            </a:pPr>
            <a:r>
              <a:rPr lang="zh-CN" altLang="en-US" sz="6000" b="1" dirty="0" smtClean="0">
                <a:effectLst>
                  <a:outerShdw blurRad="38100" dist="38100" dir="2700000" algn="tl">
                    <a:srgbClr val="C0C0C0"/>
                  </a:outerShdw>
                </a:effectLst>
                <a:latin typeface="微软雅黑"/>
                <a:ea typeface="微软雅黑"/>
                <a:cs typeface="微软雅黑"/>
              </a:rPr>
              <a:t>企业的经营</a:t>
            </a:r>
            <a:endParaRPr lang="zh-CN" altLang="en-US" sz="6000" b="1" dirty="0">
              <a:effectLst>
                <a:outerShdw blurRad="38100" dist="38100" dir="2700000" algn="tl">
                  <a:srgbClr val="C0C0C0"/>
                </a:outerShdw>
              </a:effectLst>
              <a:latin typeface="微软雅黑"/>
              <a:ea typeface="微软雅黑"/>
              <a:cs typeface="微软雅黑"/>
            </a:endParaRPr>
          </a:p>
        </p:txBody>
      </p:sp>
    </p:spTree>
    <p:extLst>
      <p:ext uri="{BB962C8B-B14F-4D97-AF65-F5344CB8AC3E}">
        <p14:creationId xmlns:p14="http://schemas.microsoft.com/office/powerpoint/2010/main" val="225271358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456781" y="431775"/>
            <a:ext cx="4680520" cy="2308324"/>
          </a:xfrm>
          <a:prstGeom prst="rect">
            <a:avLst/>
          </a:prstGeom>
          <a:noFill/>
        </p:spPr>
        <p:txBody>
          <a:bodyPr wrap="square">
            <a:spAutoFit/>
          </a:bodyPr>
          <a:lstStyle/>
          <a:p>
            <a:pPr algn="ctr">
              <a:lnSpc>
                <a:spcPct val="150000"/>
              </a:lnSpc>
            </a:pPr>
            <a:r>
              <a:rPr lang="zh-CN" altLang="zh-CN" sz="3200" noProof="1">
                <a:ln w="22225">
                  <a:solidFill>
                    <a:schemeClr val="accent2"/>
                  </a:solidFill>
                  <a:prstDash val="solid"/>
                </a:ln>
                <a:latin typeface="Times New Roman" pitchFamily="18" charset="0"/>
                <a:ea typeface="微软雅黑" pitchFamily="34" charset="-122"/>
                <a:cs typeface="Times New Roman" pitchFamily="18" charset="0"/>
              </a:rPr>
              <a:t>精华</a:t>
            </a:r>
            <a:r>
              <a:rPr lang="zh-CN" altLang="zh-CN" sz="3200" noProof="1" smtClean="0">
                <a:ln w="22225">
                  <a:solidFill>
                    <a:schemeClr val="accent2"/>
                  </a:solidFill>
                  <a:prstDash val="solid"/>
                </a:ln>
                <a:latin typeface="Times New Roman" pitchFamily="18" charset="0"/>
                <a:ea typeface="微软雅黑" pitchFamily="34" charset="-122"/>
                <a:cs typeface="Times New Roman" pitchFamily="18" charset="0"/>
              </a:rPr>
              <a:t>回放</a:t>
            </a:r>
            <a:endParaRPr lang="zh-CN" altLang="zh-CN" sz="3200" noProof="1">
              <a:ln w="22225">
                <a:solidFill>
                  <a:schemeClr val="accent2"/>
                </a:solidFill>
                <a:prstDash val="solid"/>
              </a:ln>
              <a:latin typeface="Times New Roman" pitchFamily="18" charset="0"/>
              <a:ea typeface="微软雅黑" pitchFamily="34" charset="-122"/>
              <a:cs typeface="Times New Roman" pitchFamily="18" charset="0"/>
            </a:endParaRPr>
          </a:p>
          <a:p>
            <a:pPr>
              <a:lnSpc>
                <a:spcPct val="150000"/>
              </a:lnSpc>
            </a:pPr>
            <a:r>
              <a:rPr lang="zh-CN" altLang="en-US" sz="3200" noProof="1" smtClean="0">
                <a:latin typeface="Times New Roman" pitchFamily="18" charset="0"/>
                <a:ea typeface="微软雅黑" pitchFamily="34" charset="-122"/>
                <a:cs typeface="Times New Roman" pitchFamily="18" charset="0"/>
              </a:rPr>
              <a:t>1</a:t>
            </a:r>
            <a:r>
              <a:rPr lang="zh-CN" altLang="en-US" sz="3200" noProof="1">
                <a:latin typeface="Times New Roman" pitchFamily="18" charset="0"/>
                <a:ea typeface="微软雅黑" pitchFamily="34" charset="-122"/>
                <a:cs typeface="Times New Roman" pitchFamily="18" charset="0"/>
              </a:rPr>
              <a:t>、生产与消费的</a:t>
            </a:r>
            <a:r>
              <a:rPr lang="zh-CN" altLang="en-US" sz="3200" noProof="1" smtClean="0">
                <a:latin typeface="Times New Roman" pitchFamily="18" charset="0"/>
                <a:ea typeface="微软雅黑" pitchFamily="34" charset="-122"/>
                <a:cs typeface="Times New Roman" pitchFamily="18" charset="0"/>
              </a:rPr>
              <a:t>关系</a:t>
            </a:r>
            <a:r>
              <a:rPr lang="zh-CN" altLang="en-US" sz="3200" noProof="1" smtClean="0">
                <a:ln w="22225">
                  <a:solidFill>
                    <a:schemeClr val="accent2"/>
                  </a:solidFill>
                  <a:prstDash val="solid"/>
                </a:ln>
                <a:latin typeface="Times New Roman" pitchFamily="18" charset="0"/>
                <a:ea typeface="微软雅黑" pitchFamily="34" charset="-122"/>
                <a:cs typeface="Times New Roman" pitchFamily="18" charset="0"/>
              </a:rPr>
              <a:t> </a:t>
            </a:r>
            <a:endParaRPr lang="zh-CN" altLang="en-US" sz="3200" noProof="1">
              <a:ln w="22225">
                <a:solidFill>
                  <a:schemeClr val="accent2"/>
                </a:solidFill>
                <a:prstDash val="solid"/>
              </a:ln>
              <a:latin typeface="Times New Roman" pitchFamily="18" charset="0"/>
              <a:ea typeface="微软雅黑" pitchFamily="34" charset="-122"/>
              <a:cs typeface="Times New Roman" pitchFamily="18" charset="0"/>
            </a:endParaRPr>
          </a:p>
          <a:p>
            <a:pPr>
              <a:lnSpc>
                <a:spcPct val="150000"/>
              </a:lnSpc>
            </a:pPr>
            <a:r>
              <a:rPr lang="zh-CN" altLang="en-US" sz="3200" noProof="1" smtClean="0">
                <a:latin typeface="Times New Roman" pitchFamily="18" charset="0"/>
                <a:ea typeface="微软雅黑" pitchFamily="34" charset="-122"/>
                <a:cs typeface="Times New Roman" pitchFamily="18" charset="0"/>
              </a:rPr>
              <a:t>2</a:t>
            </a:r>
            <a:r>
              <a:rPr lang="zh-CN" altLang="en-US" sz="3200" noProof="1">
                <a:latin typeface="Times New Roman" pitchFamily="18" charset="0"/>
                <a:ea typeface="微软雅黑" pitchFamily="34" charset="-122"/>
                <a:cs typeface="Times New Roman" pitchFamily="18" charset="0"/>
              </a:rPr>
              <a:t>、我国的基本经济制度</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6621" y="2880047"/>
            <a:ext cx="7920880"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8699577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9" name="图片 19458" descr="013">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3552" y="3261809"/>
            <a:ext cx="3010542" cy="2244061"/>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pic>
        <p:nvPicPr>
          <p:cNvPr id="19460" name="图片 19459" descr="002">
            <a:hlinkClick r:id="rId2"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68244" y="3251345"/>
            <a:ext cx="2722491" cy="2244061"/>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19461" name="文本框 19460"/>
          <p:cNvSpPr txBox="1">
            <a:spLocks noChangeArrowheads="1"/>
          </p:cNvSpPr>
          <p:nvPr/>
        </p:nvSpPr>
        <p:spPr bwMode="auto">
          <a:xfrm>
            <a:off x="6193085" y="2561839"/>
            <a:ext cx="3888432" cy="66229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150000"/>
              </a:lnSpc>
              <a:spcBef>
                <a:spcPts val="0"/>
              </a:spcBef>
            </a:pPr>
            <a:r>
              <a:rPr lang="zh-CN" altLang="en-US" sz="2800" dirty="0">
                <a:latin typeface="Times New Roman" pitchFamily="18" charset="0"/>
                <a:ea typeface="微软雅黑" pitchFamily="34" charset="-122"/>
                <a:cs typeface="Times New Roman" pitchFamily="18" charset="0"/>
              </a:rPr>
              <a:t>微软</a:t>
            </a:r>
            <a:r>
              <a:rPr lang="zh-CN" altLang="en-US" sz="2800" dirty="0" smtClean="0">
                <a:latin typeface="Times New Roman" pitchFamily="18" charset="0"/>
                <a:ea typeface="微软雅黑" pitchFamily="34" charset="-122"/>
                <a:cs typeface="Times New Roman" pitchFamily="18" charset="0"/>
              </a:rPr>
              <a:t>董事长比尔</a:t>
            </a:r>
            <a:r>
              <a:rPr lang="en-US" sz="2800" dirty="0">
                <a:latin typeface="Times New Roman" pitchFamily="18" charset="0"/>
                <a:ea typeface="Times New Roman" pitchFamily="18" charset="0"/>
                <a:cs typeface="Times New Roman" pitchFamily="18" charset="0"/>
              </a:rPr>
              <a:t>·</a:t>
            </a:r>
            <a:r>
              <a:rPr lang="zh-CN" altLang="en-US" sz="2800" dirty="0">
                <a:latin typeface="Times New Roman" pitchFamily="18" charset="0"/>
                <a:ea typeface="微软雅黑" pitchFamily="34" charset="-122"/>
                <a:cs typeface="Times New Roman" pitchFamily="18" charset="0"/>
              </a:rPr>
              <a:t>盖茨</a:t>
            </a:r>
          </a:p>
        </p:txBody>
      </p:sp>
      <p:sp>
        <p:nvSpPr>
          <p:cNvPr id="19462" name="文本框 19461"/>
          <p:cNvSpPr txBox="1">
            <a:spLocks noChangeArrowheads="1"/>
          </p:cNvSpPr>
          <p:nvPr/>
        </p:nvSpPr>
        <p:spPr bwMode="auto">
          <a:xfrm>
            <a:off x="2402431" y="5530118"/>
            <a:ext cx="3512783" cy="66229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150000"/>
              </a:lnSpc>
              <a:spcBef>
                <a:spcPts val="0"/>
              </a:spcBef>
            </a:pPr>
            <a:r>
              <a:rPr lang="zh-CN" altLang="en-US" sz="2800" dirty="0">
                <a:latin typeface="Times New Roman" pitchFamily="18" charset="0"/>
                <a:ea typeface="微软雅黑" pitchFamily="34" charset="-122"/>
                <a:cs typeface="Times New Roman" pitchFamily="18" charset="0"/>
              </a:rPr>
              <a:t> </a:t>
            </a:r>
            <a:r>
              <a:rPr lang="zh-CN" altLang="en-US" sz="2800" dirty="0" smtClean="0">
                <a:latin typeface="Times New Roman" pitchFamily="18" charset="0"/>
                <a:ea typeface="微软雅黑" pitchFamily="34" charset="-122"/>
                <a:cs typeface="Times New Roman" pitchFamily="18" charset="0"/>
              </a:rPr>
              <a:t>阿里巴巴</a:t>
            </a:r>
            <a:r>
              <a:rPr lang="en-US" sz="2800" dirty="0" smtClean="0">
                <a:latin typeface="Times New Roman" pitchFamily="18" charset="0"/>
                <a:ea typeface="Times New Roman" pitchFamily="18" charset="0"/>
                <a:cs typeface="Times New Roman" pitchFamily="18" charset="0"/>
              </a:rPr>
              <a:t>CEO</a:t>
            </a:r>
            <a:r>
              <a:rPr lang="zh-CN" altLang="en-US" sz="2800" dirty="0">
                <a:latin typeface="Times New Roman" pitchFamily="18" charset="0"/>
                <a:ea typeface="微软雅黑" pitchFamily="34" charset="-122"/>
                <a:cs typeface="Times New Roman" pitchFamily="18" charset="0"/>
              </a:rPr>
              <a:t>马云</a:t>
            </a:r>
          </a:p>
        </p:txBody>
      </p:sp>
      <p:sp>
        <p:nvSpPr>
          <p:cNvPr id="19463" name="文本框 19462"/>
          <p:cNvSpPr txBox="1">
            <a:spLocks noChangeArrowheads="1"/>
          </p:cNvSpPr>
          <p:nvPr/>
        </p:nvSpPr>
        <p:spPr bwMode="auto">
          <a:xfrm>
            <a:off x="6582982" y="5530117"/>
            <a:ext cx="2938115" cy="66229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150000"/>
              </a:lnSpc>
              <a:spcBef>
                <a:spcPts val="0"/>
              </a:spcBef>
            </a:pPr>
            <a:r>
              <a:rPr lang="zh-CN" altLang="en-US" sz="2800" dirty="0">
                <a:latin typeface="Times New Roman" pitchFamily="18" charset="0"/>
                <a:ea typeface="微软雅黑" pitchFamily="34" charset="-122"/>
                <a:cs typeface="Times New Roman" pitchFamily="18" charset="0"/>
              </a:rPr>
              <a:t> 海尔</a:t>
            </a:r>
            <a:r>
              <a:rPr lang="en-US" sz="2800" dirty="0" smtClean="0">
                <a:latin typeface="Times New Roman" pitchFamily="18" charset="0"/>
                <a:ea typeface="Times New Roman" pitchFamily="18" charset="0"/>
                <a:cs typeface="Times New Roman" pitchFamily="18" charset="0"/>
              </a:rPr>
              <a:t>CEO </a:t>
            </a:r>
            <a:r>
              <a:rPr lang="zh-CN" altLang="en-US" sz="2800" dirty="0">
                <a:latin typeface="Times New Roman" pitchFamily="18" charset="0"/>
                <a:ea typeface="微软雅黑" pitchFamily="34" charset="-122"/>
                <a:cs typeface="Times New Roman" pitchFamily="18" charset="0"/>
              </a:rPr>
              <a:t>张瑞敏</a:t>
            </a:r>
          </a:p>
        </p:txBody>
      </p:sp>
      <p:sp>
        <p:nvSpPr>
          <p:cNvPr id="19464" name="文本框 19463"/>
          <p:cNvSpPr txBox="1">
            <a:spLocks noChangeArrowheads="1"/>
          </p:cNvSpPr>
          <p:nvPr/>
        </p:nvSpPr>
        <p:spPr bwMode="auto">
          <a:xfrm>
            <a:off x="2563788" y="2561838"/>
            <a:ext cx="3266589" cy="66229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150000"/>
              </a:lnSpc>
              <a:spcBef>
                <a:spcPts val="0"/>
              </a:spcBef>
            </a:pPr>
            <a:r>
              <a:rPr lang="zh-CN" altLang="en-US" sz="2800" dirty="0">
                <a:latin typeface="Times New Roman" pitchFamily="18" charset="0"/>
                <a:ea typeface="微软雅黑" pitchFamily="34" charset="-122"/>
                <a:cs typeface="Times New Roman" pitchFamily="18" charset="0"/>
              </a:rPr>
              <a:t>新东方</a:t>
            </a:r>
            <a:r>
              <a:rPr lang="en-US" sz="2800" dirty="0">
                <a:latin typeface="Times New Roman" pitchFamily="18" charset="0"/>
                <a:ea typeface="Times New Roman" pitchFamily="18" charset="0"/>
                <a:cs typeface="Times New Roman" pitchFamily="18" charset="0"/>
              </a:rPr>
              <a:t>CEO</a:t>
            </a:r>
            <a:r>
              <a:rPr lang="zh-CN" altLang="en-US" sz="2800" dirty="0">
                <a:latin typeface="Times New Roman" pitchFamily="18" charset="0"/>
                <a:ea typeface="微软雅黑" pitchFamily="34" charset="-122"/>
                <a:cs typeface="Times New Roman" pitchFamily="18" charset="0"/>
              </a:rPr>
              <a:t>俞敏洪</a:t>
            </a:r>
          </a:p>
        </p:txBody>
      </p:sp>
      <p:pic>
        <p:nvPicPr>
          <p:cNvPr id="19465" name="图片 19464" descr="u=3645017131,2724168402&amp;fm=52&amp;gp=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03263" y="451527"/>
            <a:ext cx="2880320" cy="215105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205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47546" y="442049"/>
            <a:ext cx="2722092" cy="215105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1566128" y="1007839"/>
            <a:ext cx="677108" cy="4176464"/>
          </a:xfrm>
          <a:prstGeom prst="rect">
            <a:avLst/>
          </a:prstGeom>
          <a:noFill/>
        </p:spPr>
        <p:txBody>
          <a:bodyPr vert="eaVert" wrap="square" rtlCol="0">
            <a:spAutoFit/>
          </a:bodyPr>
          <a:lstStyle/>
          <a:p>
            <a:r>
              <a:rPr lang="zh-CN" altLang="en-US" sz="3200" b="1" dirty="0">
                <a:solidFill>
                  <a:srgbClr val="2864E6"/>
                </a:solidFill>
                <a:latin typeface="Times New Roman" pitchFamily="18" charset="0"/>
                <a:ea typeface="微软雅黑" pitchFamily="34" charset="-122"/>
                <a:cs typeface="Times New Roman" pitchFamily="18" charset="0"/>
              </a:rPr>
              <a:t>你熟悉这些人物吗</a:t>
            </a:r>
            <a:r>
              <a:rPr lang="zh-CN" altLang="en-US" sz="3200" b="1" dirty="0" smtClean="0">
                <a:solidFill>
                  <a:srgbClr val="2864E6"/>
                </a:solidFill>
                <a:latin typeface="Times New Roman" pitchFamily="18" charset="0"/>
                <a:ea typeface="微软雅黑" pitchFamily="34" charset="-122"/>
                <a:cs typeface="Times New Roman" pitchFamily="18" charset="0"/>
              </a:rPr>
              <a:t>？</a:t>
            </a:r>
            <a:endParaRPr lang="zh-CN" altLang="en-US" sz="3200" b="1" dirty="0">
              <a:solidFill>
                <a:srgbClr val="2864E6"/>
              </a:solidFill>
              <a:latin typeface="Times New Roman" pitchFamily="18" charset="0"/>
              <a:ea typeface="微软雅黑" pitchFamily="34" charset="-122"/>
              <a:cs typeface="Times New Roman" pitchFamily="18" charset="0"/>
            </a:endParaRPr>
          </a:p>
        </p:txBody>
      </p:sp>
    </p:spTree>
    <p:extLst>
      <p:ext uri="{BB962C8B-B14F-4D97-AF65-F5344CB8AC3E}">
        <p14:creationId xmlns:p14="http://schemas.microsoft.com/office/powerpoint/2010/main" val="173354507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946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9464"/>
                                        </p:tgtEl>
                                        <p:attrNameLst>
                                          <p:attrName>style.visibility</p:attrName>
                                        </p:attrNameLst>
                                      </p:cBhvr>
                                      <p:to>
                                        <p:strVal val="visible"/>
                                      </p:to>
                                    </p:set>
                                    <p:animEffect transition="in" filter="fade">
                                      <p:cBhvr>
                                        <p:cTn id="11" dur="500"/>
                                        <p:tgtEl>
                                          <p:spTgt spid="19464"/>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2050"/>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9461"/>
                                        </p:tgtEl>
                                        <p:attrNameLst>
                                          <p:attrName>style.visibility</p:attrName>
                                        </p:attrNameLst>
                                      </p:cBhvr>
                                      <p:to>
                                        <p:strVal val="visible"/>
                                      </p:to>
                                    </p:set>
                                    <p:animEffect transition="in" filter="fade">
                                      <p:cBhvr>
                                        <p:cTn id="20" dur="500"/>
                                        <p:tgtEl>
                                          <p:spTgt spid="19461"/>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0"/>
                                          </p:stCondLst>
                                        </p:cTn>
                                        <p:tgtEl>
                                          <p:spTgt spid="19459"/>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9462"/>
                                        </p:tgtEl>
                                        <p:attrNameLst>
                                          <p:attrName>style.visibility</p:attrName>
                                        </p:attrNameLst>
                                      </p:cBhvr>
                                      <p:to>
                                        <p:strVal val="visible"/>
                                      </p:to>
                                    </p:set>
                                    <p:animEffect transition="in" filter="fade">
                                      <p:cBhvr>
                                        <p:cTn id="29" dur="500"/>
                                        <p:tgtEl>
                                          <p:spTgt spid="19462"/>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 presetClass="entr" presetSubtype="0" fill="hold" nodeType="clickEffect">
                                  <p:stCondLst>
                                    <p:cond delay="0"/>
                                  </p:stCondLst>
                                  <p:childTnLst>
                                    <p:set>
                                      <p:cBhvr>
                                        <p:cTn id="33" dur="1" fill="hold">
                                          <p:stCondLst>
                                            <p:cond delay="0"/>
                                          </p:stCondLst>
                                        </p:cTn>
                                        <p:tgtEl>
                                          <p:spTgt spid="19460"/>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9463"/>
                                        </p:tgtEl>
                                        <p:attrNameLst>
                                          <p:attrName>style.visibility</p:attrName>
                                        </p:attrNameLst>
                                      </p:cBhvr>
                                      <p:to>
                                        <p:strVal val="visible"/>
                                      </p:to>
                                    </p:set>
                                    <p:animEffect transition="in" filter="fade">
                                      <p:cBhvr>
                                        <p:cTn id="38" dur="500"/>
                                        <p:tgtEl>
                                          <p:spTgt spid="194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1" grpId="0"/>
      <p:bldP spid="19462" grpId="0"/>
      <p:bldP spid="19463" grpId="0"/>
      <p:bldP spid="1946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文本占位符 21505"/>
          <p:cNvSpPr>
            <a:spLocks noGrp="1" noChangeArrowheads="1"/>
          </p:cNvSpPr>
          <p:nvPr>
            <p:ph idx="1"/>
          </p:nvPr>
        </p:nvSpPr>
        <p:spPr>
          <a:xfrm>
            <a:off x="1325502" y="2087959"/>
            <a:ext cx="9433047" cy="3808602"/>
          </a:xfrm>
        </p:spPr>
        <p:txBody>
          <a:bodyPr/>
          <a:lstStyle/>
          <a:p>
            <a:pPr marL="0" indent="0">
              <a:lnSpc>
                <a:spcPct val="150000"/>
              </a:lnSpc>
              <a:spcBef>
                <a:spcPts val="0"/>
              </a:spcBef>
              <a:buFontTx/>
              <a:buNone/>
            </a:pPr>
            <a:r>
              <a:rPr lang="zh-CN" altLang="en-US" sz="2800" dirty="0" smtClean="0">
                <a:solidFill>
                  <a:srgbClr val="C00000"/>
                </a:solidFill>
                <a:latin typeface="Times New Roman" pitchFamily="18" charset="0"/>
                <a:ea typeface="微软雅黑" pitchFamily="34" charset="-122"/>
                <a:cs typeface="Times New Roman" pitchFamily="18" charset="0"/>
              </a:rPr>
              <a:t>学习目标：</a:t>
            </a:r>
          </a:p>
          <a:p>
            <a:pPr marL="0" indent="0">
              <a:lnSpc>
                <a:spcPct val="150000"/>
              </a:lnSpc>
              <a:spcBef>
                <a:spcPts val="0"/>
              </a:spcBef>
              <a:buFontTx/>
              <a:buNone/>
            </a:pPr>
            <a:r>
              <a:rPr lang="zh-CN" altLang="en-US" sz="2800" dirty="0" smtClean="0">
                <a:latin typeface="Times New Roman" pitchFamily="18" charset="0"/>
                <a:ea typeface="微软雅黑" pitchFamily="34" charset="-122"/>
                <a:cs typeface="Times New Roman" pitchFamily="18" charset="0"/>
              </a:rPr>
              <a:t>1</a:t>
            </a:r>
            <a:r>
              <a:rPr lang="en-US" altLang="zh-CN" sz="2800" dirty="0" smtClean="0">
                <a:latin typeface="Times New Roman" pitchFamily="18" charset="0"/>
                <a:ea typeface="微软雅黑" pitchFamily="34" charset="-122"/>
                <a:cs typeface="Times New Roman" pitchFamily="18" charset="0"/>
              </a:rPr>
              <a:t>.</a:t>
            </a:r>
            <a:r>
              <a:rPr lang="zh-CN" altLang="en-US" sz="2800" dirty="0" smtClean="0">
                <a:latin typeface="Times New Roman" pitchFamily="18" charset="0"/>
                <a:ea typeface="微软雅黑" pitchFamily="34" charset="-122"/>
                <a:cs typeface="Times New Roman" pitchFamily="18" charset="0"/>
              </a:rPr>
              <a:t> 了解企业的含义、地位、类型、组织形式</a:t>
            </a:r>
          </a:p>
          <a:p>
            <a:pPr marL="0" indent="0">
              <a:lnSpc>
                <a:spcPct val="150000"/>
              </a:lnSpc>
              <a:spcBef>
                <a:spcPts val="0"/>
              </a:spcBef>
              <a:buFontTx/>
              <a:buNone/>
            </a:pPr>
            <a:r>
              <a:rPr lang="zh-CN" altLang="en-US" sz="2800" dirty="0" smtClean="0">
                <a:latin typeface="Times New Roman" pitchFamily="18" charset="0"/>
                <a:ea typeface="微软雅黑" pitchFamily="34" charset="-122"/>
                <a:cs typeface="Times New Roman" pitchFamily="18" charset="0"/>
              </a:rPr>
              <a:t>2</a:t>
            </a:r>
            <a:r>
              <a:rPr lang="en-US" altLang="zh-CN" sz="2800" dirty="0" smtClean="0">
                <a:latin typeface="Times New Roman" pitchFamily="18" charset="0"/>
                <a:ea typeface="微软雅黑" pitchFamily="34" charset="-122"/>
                <a:cs typeface="Times New Roman" pitchFamily="18" charset="0"/>
              </a:rPr>
              <a:t>.</a:t>
            </a:r>
            <a:r>
              <a:rPr lang="zh-CN" altLang="en-US" sz="2800" dirty="0" smtClean="0">
                <a:latin typeface="Times New Roman" pitchFamily="18" charset="0"/>
                <a:ea typeface="微软雅黑" pitchFamily="34" charset="-122"/>
                <a:cs typeface="Times New Roman" pitchFamily="18" charset="0"/>
              </a:rPr>
              <a:t> 了解公司的含义、形式、组织结构</a:t>
            </a:r>
          </a:p>
          <a:p>
            <a:pPr marL="0" indent="0">
              <a:lnSpc>
                <a:spcPct val="150000"/>
              </a:lnSpc>
              <a:spcBef>
                <a:spcPts val="0"/>
              </a:spcBef>
              <a:buFontTx/>
              <a:buNone/>
            </a:pPr>
            <a:r>
              <a:rPr lang="zh-CN" altLang="en-US" sz="2800" dirty="0" smtClean="0">
                <a:latin typeface="Times New Roman" pitchFamily="18" charset="0"/>
                <a:ea typeface="微软雅黑" pitchFamily="34" charset="-122"/>
                <a:cs typeface="Times New Roman" pitchFamily="18" charset="0"/>
              </a:rPr>
              <a:t>3</a:t>
            </a:r>
            <a:r>
              <a:rPr lang="en-US" altLang="zh-CN" sz="2800" dirty="0" smtClean="0">
                <a:latin typeface="Times New Roman" pitchFamily="18" charset="0"/>
                <a:ea typeface="微软雅黑" pitchFamily="34" charset="-122"/>
                <a:cs typeface="Times New Roman" pitchFamily="18" charset="0"/>
              </a:rPr>
              <a:t>.</a:t>
            </a:r>
            <a:r>
              <a:rPr lang="zh-CN" altLang="en-US" sz="2800" dirty="0" smtClean="0">
                <a:latin typeface="Times New Roman" pitchFamily="18" charset="0"/>
                <a:ea typeface="微软雅黑" pitchFamily="34" charset="-122"/>
                <a:cs typeface="Times New Roman" pitchFamily="18" charset="0"/>
              </a:rPr>
              <a:t> 理解公司经营成功的主要因素（重点）、有限责任公司和股份有限公司的区别（难点）</a:t>
            </a:r>
          </a:p>
        </p:txBody>
      </p:sp>
      <p:pic>
        <p:nvPicPr>
          <p:cNvPr id="23554" name="图片 21506" descr="xin_072070430154560932604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3830" y="643487"/>
            <a:ext cx="1800324" cy="1350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矩形 21507"/>
          <p:cNvSpPr>
            <a:spLocks noChangeArrowheads="1" noChangeShapeType="1" noTextEdit="1"/>
          </p:cNvSpPr>
          <p:nvPr/>
        </p:nvSpPr>
        <p:spPr bwMode="auto">
          <a:xfrm>
            <a:off x="2808709" y="1030497"/>
            <a:ext cx="7949840" cy="576016"/>
          </a:xfrm>
          <a:prstGeom prst="rect">
            <a:avLst/>
          </a:prstGeom>
        </p:spPr>
        <p:txBody>
          <a:bodyPr wrap="none" fromWordArt="1">
            <a:prstTxWarp prst="textPlain">
              <a:avLst>
                <a:gd name="adj" fmla="val 50000"/>
              </a:avLst>
            </a:prstTxWarp>
          </a:bodyPr>
          <a:lstStyle/>
          <a:p>
            <a:pPr algn="ctr">
              <a:lnSpc>
                <a:spcPct val="150000"/>
              </a:lnSpc>
              <a:spcBef>
                <a:spcPts val="0"/>
              </a:spcBef>
            </a:pPr>
            <a:r>
              <a:rPr lang="zh-CN" altLang="en-US" sz="2000" kern="10" dirty="0">
                <a:ln w="12700">
                  <a:solidFill>
                    <a:srgbClr val="EAEAEA"/>
                  </a:solidFill>
                  <a:round/>
                  <a:headEnd/>
                  <a:tailEnd/>
                </a:ln>
                <a:solidFill>
                  <a:srgbClr val="2864E6"/>
                </a:solidFill>
                <a:latin typeface="Times New Roman" pitchFamily="18" charset="0"/>
                <a:ea typeface="微软雅黑" pitchFamily="34" charset="-122"/>
                <a:cs typeface="Times New Roman" pitchFamily="18" charset="0"/>
              </a:rPr>
              <a:t>未来</a:t>
            </a:r>
            <a:r>
              <a:rPr lang="en-US" altLang="zh-CN" sz="2000" kern="10" dirty="0">
                <a:ln w="12700">
                  <a:solidFill>
                    <a:srgbClr val="EAEAEA"/>
                  </a:solidFill>
                  <a:round/>
                  <a:headEnd/>
                  <a:tailEnd/>
                </a:ln>
                <a:solidFill>
                  <a:srgbClr val="2864E6"/>
                </a:solidFill>
                <a:latin typeface="Times New Roman" pitchFamily="18" charset="0"/>
                <a:ea typeface="Times New Roman" pitchFamily="18" charset="0"/>
                <a:cs typeface="Times New Roman" pitchFamily="18" charset="0"/>
              </a:rPr>
              <a:t>CEO</a:t>
            </a:r>
            <a:r>
              <a:rPr lang="zh-CN" altLang="en-US" sz="2000" kern="10" dirty="0">
                <a:ln w="12700">
                  <a:solidFill>
                    <a:srgbClr val="EAEAEA"/>
                  </a:solidFill>
                  <a:round/>
                  <a:headEnd/>
                  <a:tailEnd/>
                </a:ln>
                <a:solidFill>
                  <a:srgbClr val="2864E6"/>
                </a:solidFill>
                <a:latin typeface="Times New Roman" pitchFamily="18" charset="0"/>
                <a:ea typeface="微软雅黑" pitchFamily="34" charset="-122"/>
                <a:cs typeface="Times New Roman" pitchFamily="18" charset="0"/>
              </a:rPr>
              <a:t>培训班正式开班啦！</a:t>
            </a:r>
          </a:p>
        </p:txBody>
      </p:sp>
    </p:spTree>
    <p:extLst>
      <p:ext uri="{BB962C8B-B14F-4D97-AF65-F5344CB8AC3E}">
        <p14:creationId xmlns:p14="http://schemas.microsoft.com/office/powerpoint/2010/main" val="325547559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3553">
                                            <p:txEl>
                                              <p:pRg st="0" end="0"/>
                                            </p:txEl>
                                          </p:spTgt>
                                        </p:tgtEl>
                                        <p:attrNameLst>
                                          <p:attrName>style.visibility</p:attrName>
                                        </p:attrNameLst>
                                      </p:cBhvr>
                                      <p:to>
                                        <p:strVal val="visible"/>
                                      </p:to>
                                    </p:set>
                                    <p:animEffect transition="in" filter="fade">
                                      <p:cBhvr>
                                        <p:cTn id="7" dur="1000"/>
                                        <p:tgtEl>
                                          <p:spTgt spid="23553">
                                            <p:txEl>
                                              <p:pRg st="0" end="0"/>
                                            </p:txEl>
                                          </p:spTgt>
                                        </p:tgtEl>
                                      </p:cBhvr>
                                    </p:animEffect>
                                    <p:anim calcmode="lin" valueType="num">
                                      <p:cBhvr>
                                        <p:cTn id="8" dur="1000" fill="hold"/>
                                        <p:tgtEl>
                                          <p:spTgt spid="2355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355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3553">
                                            <p:txEl>
                                              <p:pRg st="1" end="1"/>
                                            </p:txEl>
                                          </p:spTgt>
                                        </p:tgtEl>
                                        <p:attrNameLst>
                                          <p:attrName>style.visibility</p:attrName>
                                        </p:attrNameLst>
                                      </p:cBhvr>
                                      <p:to>
                                        <p:strVal val="visible"/>
                                      </p:to>
                                    </p:set>
                                    <p:animEffect transition="in" filter="fade">
                                      <p:cBhvr>
                                        <p:cTn id="14" dur="1000"/>
                                        <p:tgtEl>
                                          <p:spTgt spid="23553">
                                            <p:txEl>
                                              <p:pRg st="1" end="1"/>
                                            </p:txEl>
                                          </p:spTgt>
                                        </p:tgtEl>
                                      </p:cBhvr>
                                    </p:animEffect>
                                    <p:anim calcmode="lin" valueType="num">
                                      <p:cBhvr>
                                        <p:cTn id="15" dur="1000" fill="hold"/>
                                        <p:tgtEl>
                                          <p:spTgt spid="2355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355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3553">
                                            <p:txEl>
                                              <p:pRg st="2" end="2"/>
                                            </p:txEl>
                                          </p:spTgt>
                                        </p:tgtEl>
                                        <p:attrNameLst>
                                          <p:attrName>style.visibility</p:attrName>
                                        </p:attrNameLst>
                                      </p:cBhvr>
                                      <p:to>
                                        <p:strVal val="visible"/>
                                      </p:to>
                                    </p:set>
                                    <p:animEffect transition="in" filter="fade">
                                      <p:cBhvr>
                                        <p:cTn id="21" dur="1000"/>
                                        <p:tgtEl>
                                          <p:spTgt spid="23553">
                                            <p:txEl>
                                              <p:pRg st="2" end="2"/>
                                            </p:txEl>
                                          </p:spTgt>
                                        </p:tgtEl>
                                      </p:cBhvr>
                                    </p:animEffect>
                                    <p:anim calcmode="lin" valueType="num">
                                      <p:cBhvr>
                                        <p:cTn id="22" dur="1000" fill="hold"/>
                                        <p:tgtEl>
                                          <p:spTgt spid="2355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355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3553">
                                            <p:txEl>
                                              <p:pRg st="3" end="3"/>
                                            </p:txEl>
                                          </p:spTgt>
                                        </p:tgtEl>
                                        <p:attrNameLst>
                                          <p:attrName>style.visibility</p:attrName>
                                        </p:attrNameLst>
                                      </p:cBhvr>
                                      <p:to>
                                        <p:strVal val="visible"/>
                                      </p:to>
                                    </p:set>
                                    <p:animEffect transition="in" filter="fade">
                                      <p:cBhvr>
                                        <p:cTn id="28" dur="1000"/>
                                        <p:tgtEl>
                                          <p:spTgt spid="23553">
                                            <p:txEl>
                                              <p:pRg st="3" end="3"/>
                                            </p:txEl>
                                          </p:spTgt>
                                        </p:tgtEl>
                                      </p:cBhvr>
                                    </p:animEffect>
                                    <p:anim calcmode="lin" valueType="num">
                                      <p:cBhvr>
                                        <p:cTn id="29" dur="1000" fill="hold"/>
                                        <p:tgtEl>
                                          <p:spTgt spid="2355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355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文本框 22532"/>
          <p:cNvSpPr txBox="1">
            <a:spLocks noChangeArrowheads="1"/>
          </p:cNvSpPr>
          <p:nvPr/>
        </p:nvSpPr>
        <p:spPr bwMode="auto">
          <a:xfrm>
            <a:off x="3744813" y="575791"/>
            <a:ext cx="3708412" cy="825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150000"/>
              </a:lnSpc>
            </a:pPr>
            <a:r>
              <a:rPr lang="zh-CN" altLang="en-US" sz="3600" b="1" dirty="0">
                <a:solidFill>
                  <a:srgbClr val="2864E6"/>
                </a:solidFill>
                <a:latin typeface="Times New Roman" pitchFamily="18" charset="0"/>
                <a:ea typeface="微软雅黑" pitchFamily="34" charset="-122"/>
                <a:cs typeface="Times New Roman" pitchFamily="18" charset="0"/>
              </a:rPr>
              <a:t>一、公司的类型</a:t>
            </a:r>
          </a:p>
        </p:txBody>
      </p:sp>
      <p:sp>
        <p:nvSpPr>
          <p:cNvPr id="24581" name="文本框 22533"/>
          <p:cNvSpPr txBox="1">
            <a:spLocks noChangeArrowheads="1"/>
          </p:cNvSpPr>
          <p:nvPr/>
        </p:nvSpPr>
        <p:spPr bwMode="auto">
          <a:xfrm>
            <a:off x="1008509" y="1400889"/>
            <a:ext cx="2298954" cy="662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150000"/>
              </a:lnSpc>
            </a:pPr>
            <a:r>
              <a:rPr lang="zh-CN" altLang="en-US" sz="2800" b="1" dirty="0">
                <a:solidFill>
                  <a:srgbClr val="2864E6"/>
                </a:solidFill>
                <a:latin typeface="Times New Roman" pitchFamily="18" charset="0"/>
                <a:ea typeface="微软雅黑" pitchFamily="34" charset="-122"/>
                <a:cs typeface="Times New Roman" pitchFamily="18" charset="0"/>
              </a:rPr>
              <a:t>  </a:t>
            </a:r>
            <a:r>
              <a:rPr lang="zh-CN" altLang="en-US" sz="2800" b="1" dirty="0" smtClean="0">
                <a:solidFill>
                  <a:srgbClr val="2864E6"/>
                </a:solidFill>
                <a:latin typeface="Times New Roman" pitchFamily="18" charset="0"/>
                <a:ea typeface="微软雅黑" pitchFamily="34" charset="-122"/>
                <a:cs typeface="Times New Roman" pitchFamily="18" charset="0"/>
              </a:rPr>
              <a:t>1</a:t>
            </a:r>
            <a:r>
              <a:rPr lang="en-US" altLang="zh-CN" sz="2800" b="1" dirty="0" smtClean="0">
                <a:solidFill>
                  <a:srgbClr val="2864E6"/>
                </a:solidFill>
                <a:latin typeface="Times New Roman" pitchFamily="18" charset="0"/>
                <a:ea typeface="微软雅黑" pitchFamily="34" charset="-122"/>
                <a:cs typeface="Times New Roman" pitchFamily="18" charset="0"/>
              </a:rPr>
              <a:t>.</a:t>
            </a:r>
            <a:r>
              <a:rPr lang="zh-CN" altLang="en-US" sz="2800" b="1" dirty="0" smtClean="0">
                <a:solidFill>
                  <a:srgbClr val="2864E6"/>
                </a:solidFill>
                <a:latin typeface="Times New Roman" pitchFamily="18" charset="0"/>
                <a:ea typeface="微软雅黑" pitchFamily="34" charset="-122"/>
                <a:cs typeface="Times New Roman" pitchFamily="18" charset="0"/>
              </a:rPr>
              <a:t>企业</a:t>
            </a:r>
            <a:endParaRPr lang="zh-CN" altLang="en-US" sz="2800" b="1" dirty="0">
              <a:solidFill>
                <a:srgbClr val="2864E6"/>
              </a:solidFill>
              <a:latin typeface="Times New Roman" pitchFamily="18" charset="0"/>
              <a:ea typeface="微软雅黑" pitchFamily="34" charset="-122"/>
              <a:cs typeface="Times New Roman" pitchFamily="18" charset="0"/>
            </a:endParaRPr>
          </a:p>
        </p:txBody>
      </p:sp>
      <p:sp>
        <p:nvSpPr>
          <p:cNvPr id="4" name="TextBox 3"/>
          <p:cNvSpPr txBox="1"/>
          <p:nvPr/>
        </p:nvSpPr>
        <p:spPr>
          <a:xfrm>
            <a:off x="1008830" y="4094511"/>
            <a:ext cx="9648751" cy="1384995"/>
          </a:xfrm>
          <a:prstGeom prst="rect">
            <a:avLst/>
          </a:prstGeom>
          <a:noFill/>
        </p:spPr>
        <p:txBody>
          <a:bodyPr wrap="square" rtlCol="0">
            <a:spAutoFit/>
          </a:bodyPr>
          <a:lstStyle/>
          <a:p>
            <a:pPr>
              <a:lnSpc>
                <a:spcPct val="150000"/>
              </a:lnSpc>
            </a:pPr>
            <a:r>
              <a:rPr lang="zh-CN" altLang="en-US" sz="2800" dirty="0">
                <a:solidFill>
                  <a:srgbClr val="2864E6"/>
                </a:solidFill>
                <a:latin typeface="Times New Roman" pitchFamily="18" charset="0"/>
                <a:ea typeface="微软雅黑" pitchFamily="34" charset="-122"/>
                <a:cs typeface="Times New Roman" pitchFamily="18" charset="0"/>
              </a:rPr>
              <a:t>（2）地位</a:t>
            </a:r>
            <a:r>
              <a:rPr lang="zh-CN" altLang="en-US" sz="2800" dirty="0">
                <a:latin typeface="Times New Roman" pitchFamily="18" charset="0"/>
                <a:ea typeface="微软雅黑" pitchFamily="34" charset="-122"/>
                <a:cs typeface="Times New Roman" pitchFamily="18" charset="0"/>
              </a:rPr>
              <a:t>：企业</a:t>
            </a:r>
            <a:r>
              <a:rPr lang="zh-CN" altLang="en-US" sz="2800" dirty="0" smtClean="0">
                <a:latin typeface="Times New Roman" pitchFamily="18" charset="0"/>
                <a:ea typeface="微软雅黑" pitchFamily="34" charset="-122"/>
                <a:cs typeface="Times New Roman" pitchFamily="18" charset="0"/>
              </a:rPr>
              <a:t>是市场经济活动的</a:t>
            </a:r>
            <a:r>
              <a:rPr lang="zh-CN" altLang="en-US" sz="2800" dirty="0">
                <a:latin typeface="Times New Roman" pitchFamily="18" charset="0"/>
                <a:ea typeface="微软雅黑" pitchFamily="34" charset="-122"/>
                <a:cs typeface="Times New Roman" pitchFamily="18" charset="0"/>
              </a:rPr>
              <a:t>主要参加者，是国民经济的细胞</a:t>
            </a:r>
            <a:r>
              <a:rPr lang="zh-CN" altLang="en-US" sz="2800" dirty="0" smtClean="0">
                <a:latin typeface="Times New Roman" pitchFamily="18" charset="0"/>
                <a:ea typeface="微软雅黑" pitchFamily="34" charset="-122"/>
                <a:cs typeface="Times New Roman" pitchFamily="18" charset="0"/>
              </a:rPr>
              <a:t>。</a:t>
            </a:r>
            <a:endParaRPr lang="zh-CN" altLang="en-US" sz="2800" dirty="0">
              <a:latin typeface="Times New Roman" pitchFamily="18" charset="0"/>
              <a:ea typeface="微软雅黑" pitchFamily="34" charset="-122"/>
              <a:cs typeface="Times New Roman" pitchFamily="18" charset="0"/>
            </a:endParaRPr>
          </a:p>
        </p:txBody>
      </p:sp>
      <p:sp>
        <p:nvSpPr>
          <p:cNvPr id="5" name="TextBox 4"/>
          <p:cNvSpPr txBox="1"/>
          <p:nvPr/>
        </p:nvSpPr>
        <p:spPr>
          <a:xfrm>
            <a:off x="1008509" y="2063186"/>
            <a:ext cx="9505056" cy="2031325"/>
          </a:xfrm>
          <a:prstGeom prst="rect">
            <a:avLst/>
          </a:prstGeom>
          <a:noFill/>
        </p:spPr>
        <p:txBody>
          <a:bodyPr wrap="square" rtlCol="0">
            <a:spAutoFit/>
          </a:bodyPr>
          <a:lstStyle/>
          <a:p>
            <a:pPr>
              <a:lnSpc>
                <a:spcPct val="150000"/>
              </a:lnSpc>
            </a:pPr>
            <a:r>
              <a:rPr lang="zh-CN" altLang="en-US" sz="2800" dirty="0">
                <a:solidFill>
                  <a:srgbClr val="2864E6"/>
                </a:solidFill>
                <a:latin typeface="Times New Roman" pitchFamily="18" charset="0"/>
                <a:ea typeface="微软雅黑" pitchFamily="34" charset="-122"/>
                <a:cs typeface="Times New Roman" pitchFamily="18" charset="0"/>
              </a:rPr>
              <a:t>（1）含义</a:t>
            </a:r>
            <a:r>
              <a:rPr lang="zh-CN" altLang="en-US" sz="2800" dirty="0">
                <a:latin typeface="Times New Roman" pitchFamily="18" charset="0"/>
                <a:ea typeface="微软雅黑" pitchFamily="34" charset="-122"/>
                <a:cs typeface="Times New Roman" pitchFamily="18" charset="0"/>
              </a:rPr>
              <a:t>：企业是</a:t>
            </a:r>
            <a:r>
              <a:rPr lang="zh-CN" altLang="en-US" sz="2800" dirty="0">
                <a:solidFill>
                  <a:srgbClr val="C00000"/>
                </a:solidFill>
                <a:latin typeface="Times New Roman" pitchFamily="18" charset="0"/>
                <a:ea typeface="微软雅黑" pitchFamily="34" charset="-122"/>
                <a:cs typeface="Times New Roman" pitchFamily="18" charset="0"/>
              </a:rPr>
              <a:t>以营利为目的</a:t>
            </a:r>
            <a:r>
              <a:rPr lang="zh-CN" altLang="en-US" sz="2800" dirty="0">
                <a:latin typeface="Times New Roman" pitchFamily="18" charset="0"/>
                <a:ea typeface="微软雅黑" pitchFamily="34" charset="-122"/>
                <a:cs typeface="Times New Roman" pitchFamily="18" charset="0"/>
              </a:rPr>
              <a:t>而</a:t>
            </a:r>
            <a:r>
              <a:rPr lang="zh-CN" altLang="en-US" sz="2800" dirty="0">
                <a:solidFill>
                  <a:srgbClr val="C00000"/>
                </a:solidFill>
                <a:latin typeface="Times New Roman" pitchFamily="18" charset="0"/>
                <a:ea typeface="微软雅黑" pitchFamily="34" charset="-122"/>
                <a:cs typeface="Times New Roman" pitchFamily="18" charset="0"/>
              </a:rPr>
              <a:t>从事生产经营活动</a:t>
            </a:r>
            <a:r>
              <a:rPr lang="zh-CN" altLang="en-US" sz="2800" dirty="0">
                <a:latin typeface="Times New Roman" pitchFamily="18" charset="0"/>
                <a:ea typeface="微软雅黑" pitchFamily="34" charset="-122"/>
                <a:cs typeface="Times New Roman" pitchFamily="18" charset="0"/>
              </a:rPr>
              <a:t>，向社会</a:t>
            </a:r>
            <a:r>
              <a:rPr lang="zh-CN" altLang="en-US" sz="2800" dirty="0">
                <a:solidFill>
                  <a:srgbClr val="C00000"/>
                </a:solidFill>
                <a:latin typeface="Times New Roman" pitchFamily="18" charset="0"/>
                <a:ea typeface="微软雅黑" pitchFamily="34" charset="-122"/>
                <a:cs typeface="Times New Roman" pitchFamily="18" charset="0"/>
              </a:rPr>
              <a:t>提供商品或服务</a:t>
            </a:r>
            <a:r>
              <a:rPr lang="zh-CN" altLang="en-US" sz="2800" dirty="0">
                <a:latin typeface="Times New Roman" pitchFamily="18" charset="0"/>
                <a:ea typeface="微软雅黑" pitchFamily="34" charset="-122"/>
                <a:cs typeface="Times New Roman" pitchFamily="18" charset="0"/>
              </a:rPr>
              <a:t>的</a:t>
            </a:r>
            <a:r>
              <a:rPr lang="zh-CN" altLang="en-US" sz="2800" dirty="0">
                <a:solidFill>
                  <a:srgbClr val="C00000"/>
                </a:solidFill>
                <a:latin typeface="Times New Roman" pitchFamily="18" charset="0"/>
                <a:ea typeface="微软雅黑" pitchFamily="34" charset="-122"/>
                <a:cs typeface="Times New Roman" pitchFamily="18" charset="0"/>
              </a:rPr>
              <a:t>经济组织</a:t>
            </a:r>
            <a:r>
              <a:rPr lang="zh-CN" altLang="en-US" sz="2800" dirty="0">
                <a:latin typeface="Times New Roman" pitchFamily="18" charset="0"/>
                <a:ea typeface="微软雅黑" pitchFamily="34" charset="-122"/>
                <a:cs typeface="Times New Roman" pitchFamily="18" charset="0"/>
              </a:rPr>
              <a:t>。（注意：国家机关、事业单位、以及社会团体不是企业</a:t>
            </a:r>
            <a:r>
              <a:rPr lang="zh-CN" altLang="en-US" sz="2800" dirty="0" smtClean="0">
                <a:latin typeface="Times New Roman" pitchFamily="18" charset="0"/>
                <a:ea typeface="微软雅黑" pitchFamily="34" charset="-122"/>
                <a:cs typeface="Times New Roman" pitchFamily="18" charset="0"/>
              </a:rPr>
              <a:t>）</a:t>
            </a:r>
            <a:endParaRPr lang="zh-CN" altLang="en-US" sz="2800" dirty="0">
              <a:latin typeface="Times New Roman" pitchFamily="18" charset="0"/>
              <a:ea typeface="微软雅黑" pitchFamily="34" charset="-122"/>
              <a:cs typeface="Times New Roman" pitchFamily="18" charset="0"/>
            </a:endParaRPr>
          </a:p>
        </p:txBody>
      </p:sp>
    </p:spTree>
    <p:extLst>
      <p:ext uri="{BB962C8B-B14F-4D97-AF65-F5344CB8AC3E}">
        <p14:creationId xmlns:p14="http://schemas.microsoft.com/office/powerpoint/2010/main" val="130505080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58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1" grpId="0"/>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文本框 23554"/>
          <p:cNvSpPr txBox="1">
            <a:spLocks noChangeArrowheads="1"/>
          </p:cNvSpPr>
          <p:nvPr/>
        </p:nvSpPr>
        <p:spPr bwMode="auto">
          <a:xfrm>
            <a:off x="2160637" y="834082"/>
            <a:ext cx="7920880"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150000"/>
              </a:lnSpc>
              <a:spcBef>
                <a:spcPts val="0"/>
              </a:spcBef>
            </a:pPr>
            <a:r>
              <a:rPr lang="zh-CN" altLang="en-US" sz="2800" dirty="0" smtClean="0">
                <a:latin typeface="Times New Roman" pitchFamily="18" charset="0"/>
                <a:ea typeface="微软雅黑" pitchFamily="34" charset="-122"/>
                <a:cs typeface="Times New Roman" pitchFamily="18" charset="0"/>
              </a:rPr>
              <a:t>                 请</a:t>
            </a:r>
            <a:r>
              <a:rPr lang="zh-CN" altLang="en-US" sz="2800" dirty="0">
                <a:latin typeface="Times New Roman" pitchFamily="18" charset="0"/>
                <a:ea typeface="微软雅黑" pitchFamily="34" charset="-122"/>
                <a:cs typeface="Times New Roman" pitchFamily="18" charset="0"/>
              </a:rPr>
              <a:t>判断，下面</a:t>
            </a:r>
            <a:r>
              <a:rPr lang="zh-CN" altLang="en-US" sz="2800" dirty="0" smtClean="0">
                <a:latin typeface="Times New Roman" pitchFamily="18" charset="0"/>
                <a:ea typeface="微软雅黑" pitchFamily="34" charset="-122"/>
                <a:cs typeface="Times New Roman" pitchFamily="18" charset="0"/>
              </a:rPr>
              <a:t>哪些属于</a:t>
            </a:r>
            <a:r>
              <a:rPr lang="zh-CN" altLang="en-US" sz="2800" dirty="0">
                <a:latin typeface="Times New Roman" pitchFamily="18" charset="0"/>
                <a:ea typeface="微软雅黑" pitchFamily="34" charset="-122"/>
                <a:cs typeface="Times New Roman" pitchFamily="18" charset="0"/>
              </a:rPr>
              <a:t>企业？</a:t>
            </a:r>
          </a:p>
          <a:p>
            <a:pPr>
              <a:lnSpc>
                <a:spcPct val="150000"/>
              </a:lnSpc>
              <a:spcBef>
                <a:spcPts val="0"/>
              </a:spcBef>
            </a:pPr>
            <a:r>
              <a:rPr lang="zh-CN" altLang="en-US" sz="2800" dirty="0">
                <a:latin typeface="Times New Roman" pitchFamily="18" charset="0"/>
                <a:ea typeface="微软雅黑" pitchFamily="34" charset="-122"/>
                <a:cs typeface="Times New Roman" pitchFamily="18" charset="0"/>
              </a:rPr>
              <a:t>A、县人民政府       </a:t>
            </a:r>
            <a:r>
              <a:rPr lang="zh-CN" altLang="en-US" sz="2800" dirty="0" smtClean="0">
                <a:latin typeface="Times New Roman" pitchFamily="18" charset="0"/>
                <a:ea typeface="微软雅黑" pitchFamily="34" charset="-122"/>
                <a:cs typeface="Times New Roman" pitchFamily="18" charset="0"/>
              </a:rPr>
              <a:t>               B、山东省实验中学</a:t>
            </a:r>
            <a:endParaRPr lang="zh-CN" altLang="en-US" sz="2800" dirty="0">
              <a:latin typeface="Times New Roman" pitchFamily="18" charset="0"/>
              <a:ea typeface="微软雅黑" pitchFamily="34" charset="-122"/>
              <a:cs typeface="Times New Roman" pitchFamily="18" charset="0"/>
            </a:endParaRPr>
          </a:p>
          <a:p>
            <a:pPr>
              <a:lnSpc>
                <a:spcPct val="150000"/>
              </a:lnSpc>
              <a:spcBef>
                <a:spcPts val="0"/>
              </a:spcBef>
            </a:pPr>
            <a:r>
              <a:rPr lang="zh-CN" altLang="en-US" sz="2800" dirty="0">
                <a:latin typeface="Times New Roman" pitchFamily="18" charset="0"/>
                <a:ea typeface="微软雅黑" pitchFamily="34" charset="-122"/>
                <a:cs typeface="Times New Roman" pitchFamily="18" charset="0"/>
              </a:rPr>
              <a:t>C、中国人民银行     </a:t>
            </a:r>
            <a:r>
              <a:rPr lang="zh-CN" altLang="en-US" sz="2800" dirty="0" smtClean="0">
                <a:latin typeface="Times New Roman" pitchFamily="18" charset="0"/>
                <a:ea typeface="微软雅黑" pitchFamily="34" charset="-122"/>
                <a:cs typeface="Times New Roman" pitchFamily="18" charset="0"/>
              </a:rPr>
              <a:t>     </a:t>
            </a:r>
            <a:r>
              <a:rPr lang="en-US" altLang="zh-CN" sz="2800" dirty="0" smtClean="0">
                <a:latin typeface="Times New Roman" pitchFamily="18" charset="0"/>
                <a:ea typeface="Times New Roman" pitchFamily="18" charset="0"/>
                <a:cs typeface="Times New Roman" pitchFamily="18" charset="0"/>
              </a:rPr>
              <a:t>	        </a:t>
            </a:r>
            <a:r>
              <a:rPr lang="zh-CN" altLang="en-US" sz="2800" dirty="0" smtClean="0">
                <a:latin typeface="Times New Roman" pitchFamily="18" charset="0"/>
                <a:ea typeface="微软雅黑" pitchFamily="34" charset="-122"/>
                <a:cs typeface="Times New Roman" pitchFamily="18" charset="0"/>
              </a:rPr>
              <a:t>D</a:t>
            </a:r>
            <a:r>
              <a:rPr lang="zh-CN" altLang="en-US" sz="2800" dirty="0">
                <a:latin typeface="Times New Roman" pitchFamily="18" charset="0"/>
                <a:ea typeface="微软雅黑" pitchFamily="34" charset="-122"/>
                <a:cs typeface="Times New Roman" pitchFamily="18" charset="0"/>
              </a:rPr>
              <a:t>、海尔集团    </a:t>
            </a:r>
          </a:p>
          <a:p>
            <a:pPr>
              <a:lnSpc>
                <a:spcPct val="150000"/>
              </a:lnSpc>
              <a:spcBef>
                <a:spcPts val="0"/>
              </a:spcBef>
            </a:pPr>
            <a:r>
              <a:rPr lang="zh-CN" altLang="en-US" sz="2800" dirty="0">
                <a:latin typeface="Times New Roman" pitchFamily="18" charset="0"/>
                <a:ea typeface="微软雅黑" pitchFamily="34" charset="-122"/>
                <a:cs typeface="Times New Roman" pitchFamily="18" charset="0"/>
              </a:rPr>
              <a:t>E、中国人寿保险公司 </a:t>
            </a:r>
            <a:r>
              <a:rPr lang="zh-CN" altLang="en-US" sz="2800" dirty="0" smtClean="0">
                <a:latin typeface="Times New Roman" pitchFamily="18" charset="0"/>
                <a:ea typeface="微软雅黑" pitchFamily="34" charset="-122"/>
                <a:cs typeface="Times New Roman" pitchFamily="18" charset="0"/>
              </a:rPr>
              <a:t>          F</a:t>
            </a:r>
            <a:r>
              <a:rPr lang="zh-CN" altLang="en-US" sz="2800" dirty="0">
                <a:latin typeface="Times New Roman" pitchFamily="18" charset="0"/>
                <a:ea typeface="微软雅黑" pitchFamily="34" charset="-122"/>
                <a:cs typeface="Times New Roman" pitchFamily="18" charset="0"/>
              </a:rPr>
              <a:t>、南方旅行社</a:t>
            </a:r>
          </a:p>
          <a:p>
            <a:pPr>
              <a:lnSpc>
                <a:spcPct val="150000"/>
              </a:lnSpc>
              <a:spcBef>
                <a:spcPts val="0"/>
              </a:spcBef>
            </a:pPr>
            <a:r>
              <a:rPr lang="zh-CN" altLang="en-US" sz="2800" dirty="0">
                <a:latin typeface="Times New Roman" pitchFamily="18" charset="0"/>
                <a:ea typeface="微软雅黑" pitchFamily="34" charset="-122"/>
                <a:cs typeface="Times New Roman" pitchFamily="18" charset="0"/>
              </a:rPr>
              <a:t>G</a:t>
            </a:r>
            <a:r>
              <a:rPr lang="zh-CN" altLang="en-US" sz="2800" dirty="0" smtClean="0">
                <a:latin typeface="Times New Roman" pitchFamily="18" charset="0"/>
                <a:ea typeface="微软雅黑" pitchFamily="34" charset="-122"/>
                <a:cs typeface="Times New Roman" pitchFamily="18" charset="0"/>
              </a:rPr>
              <a:t>、颍川文学社                       H、银座商场          </a:t>
            </a:r>
            <a:endParaRPr lang="zh-CN" altLang="en-US" sz="2800" dirty="0">
              <a:latin typeface="Times New Roman" pitchFamily="18" charset="0"/>
              <a:ea typeface="微软雅黑" pitchFamily="34" charset="-122"/>
              <a:cs typeface="Times New Roman" pitchFamily="18" charset="0"/>
            </a:endParaRPr>
          </a:p>
          <a:p>
            <a:pPr>
              <a:lnSpc>
                <a:spcPct val="150000"/>
              </a:lnSpc>
              <a:spcBef>
                <a:spcPts val="0"/>
              </a:spcBef>
            </a:pPr>
            <a:r>
              <a:rPr lang="zh-CN" altLang="en-US" sz="2800" dirty="0">
                <a:latin typeface="Times New Roman" pitchFamily="18" charset="0"/>
                <a:ea typeface="微软雅黑" pitchFamily="34" charset="-122"/>
                <a:cs typeface="Times New Roman" pitchFamily="18" charset="0"/>
              </a:rPr>
              <a:t>I、上海大众股份有限公司</a:t>
            </a:r>
          </a:p>
        </p:txBody>
      </p:sp>
      <p:pic>
        <p:nvPicPr>
          <p:cNvPr id="25605" name="图片 23557" descr="dh0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1800597" y="575791"/>
            <a:ext cx="1814326" cy="897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9" name="文本框 23558"/>
          <p:cNvSpPr txBox="1">
            <a:spLocks noChangeArrowheads="1"/>
          </p:cNvSpPr>
          <p:nvPr/>
        </p:nvSpPr>
        <p:spPr bwMode="auto">
          <a:xfrm>
            <a:off x="2520678" y="4846903"/>
            <a:ext cx="471684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0" hangingPunct="0">
              <a:lnSpc>
                <a:spcPct val="150000"/>
              </a:lnSpc>
              <a:spcBef>
                <a:spcPts val="0"/>
              </a:spcBef>
            </a:pPr>
            <a:r>
              <a:rPr lang="zh-CN" altLang="en-US" sz="2800" b="1" dirty="0">
                <a:solidFill>
                  <a:srgbClr val="FF0000"/>
                </a:solidFill>
                <a:latin typeface="Times New Roman" pitchFamily="18" charset="0"/>
                <a:ea typeface="微软雅黑" pitchFamily="34" charset="-122"/>
                <a:cs typeface="Times New Roman" pitchFamily="18" charset="0"/>
              </a:rPr>
              <a:t>答案：D  E  F  H  I  </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57181" y="4176191"/>
            <a:ext cx="2095500" cy="1695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676290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55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3559"/>
                                        </p:tgtEl>
                                        <p:attrNameLst>
                                          <p:attrName>style.visibility</p:attrName>
                                        </p:attrNameLst>
                                      </p:cBhvr>
                                      <p:to>
                                        <p:strVal val="visible"/>
                                      </p:to>
                                    </p:set>
                                    <p:anim calcmode="lin" valueType="num">
                                      <p:cBhvr additive="base">
                                        <p:cTn id="11" dur="500" fill="hold"/>
                                        <p:tgtEl>
                                          <p:spTgt spid="23559"/>
                                        </p:tgtEl>
                                        <p:attrNameLst>
                                          <p:attrName>ppt_x</p:attrName>
                                        </p:attrNameLst>
                                      </p:cBhvr>
                                      <p:tavLst>
                                        <p:tav tm="0">
                                          <p:val>
                                            <p:strVal val="#ppt_x"/>
                                          </p:val>
                                        </p:tav>
                                        <p:tav tm="100000">
                                          <p:val>
                                            <p:strVal val="#ppt_x"/>
                                          </p:val>
                                        </p:tav>
                                      </p:tavLst>
                                    </p:anim>
                                    <p:anim calcmode="lin" valueType="num">
                                      <p:cBhvr additive="base">
                                        <p:cTn id="12" dur="500" fill="hold"/>
                                        <p:tgtEl>
                                          <p:spTgt spid="2355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p:bldP spid="2355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矩形 24577"/>
          <p:cNvSpPr>
            <a:spLocks noChangeArrowheads="1"/>
          </p:cNvSpPr>
          <p:nvPr/>
        </p:nvSpPr>
        <p:spPr bwMode="auto">
          <a:xfrm>
            <a:off x="2016621" y="772687"/>
            <a:ext cx="2996540" cy="662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lnSpc>
                <a:spcPct val="150000"/>
              </a:lnSpc>
              <a:spcBef>
                <a:spcPts val="0"/>
              </a:spcBef>
            </a:pPr>
            <a:r>
              <a:rPr lang="zh-CN" altLang="en-US" sz="2800" dirty="0">
                <a:solidFill>
                  <a:srgbClr val="2864E6"/>
                </a:solidFill>
                <a:latin typeface="Times New Roman" pitchFamily="18" charset="0"/>
                <a:ea typeface="微软雅黑" pitchFamily="34" charset="-122"/>
                <a:cs typeface="Times New Roman" pitchFamily="18" charset="0"/>
              </a:rPr>
              <a:t>（</a:t>
            </a:r>
            <a:r>
              <a:rPr lang="en-US" altLang="zh-CN" sz="2800" dirty="0">
                <a:solidFill>
                  <a:srgbClr val="2864E6"/>
                </a:solidFill>
                <a:latin typeface="Times New Roman" pitchFamily="18" charset="0"/>
                <a:ea typeface="Times New Roman" pitchFamily="18" charset="0"/>
                <a:cs typeface="Times New Roman" pitchFamily="18" charset="0"/>
              </a:rPr>
              <a:t>3</a:t>
            </a:r>
            <a:r>
              <a:rPr lang="zh-CN" altLang="en-US" sz="2800" dirty="0">
                <a:solidFill>
                  <a:srgbClr val="2864E6"/>
                </a:solidFill>
                <a:latin typeface="Times New Roman" pitchFamily="18" charset="0"/>
                <a:ea typeface="微软雅黑" pitchFamily="34" charset="-122"/>
                <a:cs typeface="Times New Roman" pitchFamily="18" charset="0"/>
              </a:rPr>
              <a:t>）类型</a:t>
            </a:r>
          </a:p>
        </p:txBody>
      </p:sp>
      <p:sp>
        <p:nvSpPr>
          <p:cNvPr id="24579" name="文本框 24578"/>
          <p:cNvSpPr txBox="1">
            <a:spLocks noChangeArrowheads="1"/>
          </p:cNvSpPr>
          <p:nvPr/>
        </p:nvSpPr>
        <p:spPr bwMode="auto">
          <a:xfrm>
            <a:off x="2213626" y="1869779"/>
            <a:ext cx="3209261"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150000"/>
              </a:lnSpc>
              <a:spcBef>
                <a:spcPts val="0"/>
              </a:spcBef>
            </a:pPr>
            <a:r>
              <a:rPr lang="zh-CN" altLang="en-US" sz="2800" dirty="0" smtClean="0">
                <a:latin typeface="Times New Roman" pitchFamily="18" charset="0"/>
                <a:ea typeface="微软雅黑" pitchFamily="34" charset="-122"/>
                <a:cs typeface="Times New Roman" pitchFamily="18" charset="0"/>
              </a:rPr>
              <a:t>根据</a:t>
            </a:r>
            <a:r>
              <a:rPr lang="zh-CN" altLang="en-US" sz="2800" dirty="0">
                <a:latin typeface="Times New Roman" pitchFamily="18" charset="0"/>
                <a:ea typeface="微软雅黑" pitchFamily="34" charset="-122"/>
                <a:cs typeface="Times New Roman" pitchFamily="18" charset="0"/>
              </a:rPr>
              <a:t>所有制形式</a:t>
            </a:r>
          </a:p>
        </p:txBody>
      </p:sp>
      <p:sp>
        <p:nvSpPr>
          <p:cNvPr id="24581" name="矩形 24580"/>
          <p:cNvSpPr>
            <a:spLocks noChangeArrowheads="1"/>
          </p:cNvSpPr>
          <p:nvPr/>
        </p:nvSpPr>
        <p:spPr bwMode="auto">
          <a:xfrm>
            <a:off x="5365015" y="1030972"/>
            <a:ext cx="162095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lnSpc>
                <a:spcPct val="150000"/>
              </a:lnSpc>
              <a:spcBef>
                <a:spcPts val="0"/>
              </a:spcBef>
            </a:pPr>
            <a:r>
              <a:rPr lang="zh-CN" altLang="en-US" sz="2800" dirty="0">
                <a:latin typeface="Times New Roman" pitchFamily="18" charset="0"/>
                <a:ea typeface="微软雅黑" pitchFamily="34" charset="-122"/>
                <a:cs typeface="Times New Roman" pitchFamily="18" charset="0"/>
              </a:rPr>
              <a:t>国有企业</a:t>
            </a:r>
          </a:p>
        </p:txBody>
      </p:sp>
      <p:sp>
        <p:nvSpPr>
          <p:cNvPr id="24582" name="矩形 24581"/>
          <p:cNvSpPr>
            <a:spLocks noChangeArrowheads="1"/>
          </p:cNvSpPr>
          <p:nvPr/>
        </p:nvSpPr>
        <p:spPr bwMode="auto">
          <a:xfrm>
            <a:off x="5365015" y="1642988"/>
            <a:ext cx="162095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lnSpc>
                <a:spcPct val="150000"/>
              </a:lnSpc>
              <a:spcBef>
                <a:spcPts val="0"/>
              </a:spcBef>
            </a:pPr>
            <a:r>
              <a:rPr lang="zh-CN" altLang="en-US" sz="2800">
                <a:latin typeface="Times New Roman" pitchFamily="18" charset="0"/>
                <a:ea typeface="微软雅黑" pitchFamily="34" charset="-122"/>
                <a:cs typeface="Times New Roman" pitchFamily="18" charset="0"/>
              </a:rPr>
              <a:t>集体企业</a:t>
            </a:r>
          </a:p>
        </p:txBody>
      </p:sp>
      <p:sp>
        <p:nvSpPr>
          <p:cNvPr id="24583" name="矩形 24582"/>
          <p:cNvSpPr>
            <a:spLocks noChangeArrowheads="1"/>
          </p:cNvSpPr>
          <p:nvPr/>
        </p:nvSpPr>
        <p:spPr bwMode="auto">
          <a:xfrm>
            <a:off x="5365015" y="2255005"/>
            <a:ext cx="162095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lnSpc>
                <a:spcPct val="150000"/>
              </a:lnSpc>
              <a:spcBef>
                <a:spcPts val="0"/>
              </a:spcBef>
            </a:pPr>
            <a:r>
              <a:rPr lang="zh-CN" altLang="en-US" sz="2800">
                <a:latin typeface="Times New Roman" pitchFamily="18" charset="0"/>
                <a:ea typeface="微软雅黑" pitchFamily="34" charset="-122"/>
                <a:cs typeface="Times New Roman" pitchFamily="18" charset="0"/>
              </a:rPr>
              <a:t>私营企业</a:t>
            </a:r>
          </a:p>
        </p:txBody>
      </p:sp>
      <p:sp>
        <p:nvSpPr>
          <p:cNvPr id="24584" name="矩形 24583"/>
          <p:cNvSpPr>
            <a:spLocks noChangeArrowheads="1"/>
          </p:cNvSpPr>
          <p:nvPr/>
        </p:nvSpPr>
        <p:spPr bwMode="auto">
          <a:xfrm>
            <a:off x="5365015" y="2867021"/>
            <a:ext cx="3168352"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lnSpc>
                <a:spcPct val="150000"/>
              </a:lnSpc>
              <a:spcBef>
                <a:spcPts val="0"/>
              </a:spcBef>
            </a:pPr>
            <a:r>
              <a:rPr lang="zh-CN" altLang="en-US" sz="2800" dirty="0">
                <a:latin typeface="Times New Roman" pitchFamily="18" charset="0"/>
                <a:ea typeface="微软雅黑" pitchFamily="34" charset="-122"/>
                <a:cs typeface="Times New Roman" pitchFamily="18" charset="0"/>
              </a:rPr>
              <a:t>混合所有制企业等</a:t>
            </a:r>
          </a:p>
        </p:txBody>
      </p:sp>
      <p:sp>
        <p:nvSpPr>
          <p:cNvPr id="24585" name="左大括号 24584"/>
          <p:cNvSpPr>
            <a:spLocks/>
          </p:cNvSpPr>
          <p:nvPr/>
        </p:nvSpPr>
        <p:spPr bwMode="auto">
          <a:xfrm>
            <a:off x="5033916" y="1223620"/>
            <a:ext cx="182033" cy="2244061"/>
          </a:xfrm>
          <a:prstGeom prst="leftBrace">
            <a:avLst>
              <a:gd name="adj1" fmla="val 136463"/>
              <a:gd name="adj2" fmla="val 50000"/>
            </a:avLst>
          </a:prstGeom>
          <a:noFill/>
          <a:ln w="222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eaLnBrk="0" hangingPunct="0">
              <a:lnSpc>
                <a:spcPct val="150000"/>
              </a:lnSpc>
              <a:spcBef>
                <a:spcPts val="0"/>
              </a:spcBef>
              <a:buClr>
                <a:schemeClr val="accent1"/>
              </a:buClr>
              <a:buSzPct val="65000"/>
              <a:buFont typeface="Wingdings" pitchFamily="2" charset="2"/>
              <a:buNone/>
            </a:pPr>
            <a:endParaRPr lang="en-US" altLang="en-US" sz="2800">
              <a:latin typeface="Times New Roman" pitchFamily="18" charset="0"/>
              <a:ea typeface="Times New Roman" pitchFamily="18" charset="0"/>
              <a:cs typeface="Times New Roman" pitchFamily="18" charset="0"/>
            </a:endParaRPr>
          </a:p>
        </p:txBody>
      </p:sp>
      <p:sp>
        <p:nvSpPr>
          <p:cNvPr id="24586" name="文本框 24585"/>
          <p:cNvSpPr txBox="1">
            <a:spLocks noChangeArrowheads="1"/>
          </p:cNvSpPr>
          <p:nvPr/>
        </p:nvSpPr>
        <p:spPr bwMode="auto">
          <a:xfrm>
            <a:off x="2225604" y="4211031"/>
            <a:ext cx="3168352"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150000"/>
              </a:lnSpc>
              <a:spcBef>
                <a:spcPts val="0"/>
              </a:spcBef>
            </a:pPr>
            <a:r>
              <a:rPr lang="zh-CN" altLang="en-US" sz="2800" dirty="0">
                <a:latin typeface="Times New Roman" pitchFamily="18" charset="0"/>
                <a:ea typeface="微软雅黑" pitchFamily="34" charset="-122"/>
                <a:cs typeface="Times New Roman" pitchFamily="18" charset="0"/>
              </a:rPr>
              <a:t>现代企业组织形式</a:t>
            </a:r>
          </a:p>
        </p:txBody>
      </p:sp>
      <p:sp>
        <p:nvSpPr>
          <p:cNvPr id="24587" name="左大括号 24586"/>
          <p:cNvSpPr>
            <a:spLocks/>
          </p:cNvSpPr>
          <p:nvPr/>
        </p:nvSpPr>
        <p:spPr bwMode="auto">
          <a:xfrm>
            <a:off x="5329231" y="3873395"/>
            <a:ext cx="288052" cy="1584176"/>
          </a:xfrm>
          <a:prstGeom prst="leftBrace">
            <a:avLst>
              <a:gd name="adj1" fmla="val 107912"/>
              <a:gd name="adj2" fmla="val 50000"/>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pPr>
              <a:lnSpc>
                <a:spcPct val="150000"/>
              </a:lnSpc>
              <a:spcBef>
                <a:spcPts val="0"/>
              </a:spcBef>
            </a:pPr>
            <a:endParaRPr lang="zh-CN" altLang="en-US" sz="2800">
              <a:latin typeface="Times New Roman" pitchFamily="18" charset="0"/>
              <a:ea typeface="微软雅黑" pitchFamily="34" charset="-122"/>
              <a:cs typeface="Times New Roman" pitchFamily="18" charset="0"/>
            </a:endParaRPr>
          </a:p>
        </p:txBody>
      </p:sp>
      <p:sp>
        <p:nvSpPr>
          <p:cNvPr id="24588" name="文本框 24587"/>
          <p:cNvSpPr txBox="1">
            <a:spLocks noChangeArrowheads="1"/>
          </p:cNvSpPr>
          <p:nvPr/>
        </p:nvSpPr>
        <p:spPr bwMode="auto">
          <a:xfrm>
            <a:off x="5758228" y="3605685"/>
            <a:ext cx="2808312"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150000"/>
              </a:lnSpc>
              <a:spcBef>
                <a:spcPts val="0"/>
              </a:spcBef>
            </a:pPr>
            <a:r>
              <a:rPr lang="zh-CN" altLang="en-US" sz="2800" dirty="0">
                <a:latin typeface="Times New Roman" pitchFamily="18" charset="0"/>
                <a:ea typeface="微软雅黑" pitchFamily="34" charset="-122"/>
                <a:cs typeface="Times New Roman" pitchFamily="18" charset="0"/>
              </a:rPr>
              <a:t>个人独资企业</a:t>
            </a:r>
            <a:endParaRPr lang="en-US" sz="2800" dirty="0">
              <a:latin typeface="Times New Roman" pitchFamily="18" charset="0"/>
              <a:ea typeface="Times New Roman" pitchFamily="18" charset="0"/>
              <a:cs typeface="Times New Roman" pitchFamily="18" charset="0"/>
            </a:endParaRPr>
          </a:p>
        </p:txBody>
      </p:sp>
      <p:sp>
        <p:nvSpPr>
          <p:cNvPr id="24589" name="文本框 24588"/>
          <p:cNvSpPr txBox="1">
            <a:spLocks noChangeArrowheads="1"/>
          </p:cNvSpPr>
          <p:nvPr/>
        </p:nvSpPr>
        <p:spPr bwMode="auto">
          <a:xfrm>
            <a:off x="5758228" y="4307181"/>
            <a:ext cx="216024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150000"/>
              </a:lnSpc>
              <a:spcBef>
                <a:spcPts val="0"/>
              </a:spcBef>
            </a:pPr>
            <a:r>
              <a:rPr lang="zh-CN" altLang="en-US" sz="2800" dirty="0">
                <a:latin typeface="Times New Roman" pitchFamily="18" charset="0"/>
                <a:ea typeface="微软雅黑" pitchFamily="34" charset="-122"/>
                <a:cs typeface="Times New Roman" pitchFamily="18" charset="0"/>
              </a:rPr>
              <a:t>合伙企业</a:t>
            </a:r>
            <a:endParaRPr lang="en-US" sz="2800" dirty="0">
              <a:latin typeface="Times New Roman" pitchFamily="18" charset="0"/>
              <a:ea typeface="Times New Roman" pitchFamily="18" charset="0"/>
              <a:cs typeface="Times New Roman" pitchFamily="18" charset="0"/>
            </a:endParaRPr>
          </a:p>
        </p:txBody>
      </p:sp>
      <p:sp>
        <p:nvSpPr>
          <p:cNvPr id="24590" name="文本框 24589"/>
          <p:cNvSpPr txBox="1">
            <a:spLocks noChangeArrowheads="1"/>
          </p:cNvSpPr>
          <p:nvPr/>
        </p:nvSpPr>
        <p:spPr bwMode="auto">
          <a:xfrm>
            <a:off x="5756238" y="4949695"/>
            <a:ext cx="326458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150000"/>
              </a:lnSpc>
              <a:spcBef>
                <a:spcPts val="0"/>
              </a:spcBef>
            </a:pPr>
            <a:r>
              <a:rPr lang="zh-CN" altLang="en-US" sz="2800" dirty="0">
                <a:latin typeface="Times New Roman" pitchFamily="18" charset="0"/>
                <a:ea typeface="微软雅黑" pitchFamily="34" charset="-122"/>
                <a:cs typeface="Times New Roman" pitchFamily="18" charset="0"/>
              </a:rPr>
              <a:t>公司制企业</a:t>
            </a:r>
          </a:p>
        </p:txBody>
      </p:sp>
      <p:sp>
        <p:nvSpPr>
          <p:cNvPr id="24591" name="文本框 24590"/>
          <p:cNvSpPr txBox="1">
            <a:spLocks noChangeArrowheads="1"/>
          </p:cNvSpPr>
          <p:nvPr/>
        </p:nvSpPr>
        <p:spPr bwMode="auto">
          <a:xfrm>
            <a:off x="7532548" y="4930313"/>
            <a:ext cx="1656184" cy="662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150000"/>
              </a:lnSpc>
              <a:spcBef>
                <a:spcPts val="0"/>
              </a:spcBef>
            </a:pPr>
            <a:r>
              <a:rPr lang="zh-CN" altLang="en-US" sz="2800" dirty="0" smtClean="0">
                <a:solidFill>
                  <a:srgbClr val="C00000"/>
                </a:solidFill>
                <a:latin typeface="Times New Roman" pitchFamily="18" charset="0"/>
                <a:ea typeface="微软雅黑" pitchFamily="34" charset="-122"/>
                <a:cs typeface="Times New Roman" pitchFamily="18" charset="0"/>
              </a:rPr>
              <a:t>（</a:t>
            </a:r>
            <a:r>
              <a:rPr lang="zh-CN" altLang="en-US" sz="2800" dirty="0">
                <a:solidFill>
                  <a:srgbClr val="C00000"/>
                </a:solidFill>
                <a:latin typeface="Times New Roman" pitchFamily="18" charset="0"/>
                <a:ea typeface="微软雅黑" pitchFamily="34" charset="-122"/>
                <a:cs typeface="Times New Roman" pitchFamily="18" charset="0"/>
              </a:rPr>
              <a:t>公司）</a:t>
            </a:r>
          </a:p>
        </p:txBody>
      </p:sp>
    </p:spTree>
    <p:extLst>
      <p:ext uri="{BB962C8B-B14F-4D97-AF65-F5344CB8AC3E}">
        <p14:creationId xmlns:p14="http://schemas.microsoft.com/office/powerpoint/2010/main" val="265638050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57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4585"/>
                                        </p:tgtEl>
                                        <p:attrNameLst>
                                          <p:attrName>style.visibility</p:attrName>
                                        </p:attrNameLst>
                                      </p:cBhvr>
                                      <p:to>
                                        <p:strVal val="visible"/>
                                      </p:to>
                                    </p:set>
                                    <p:animEffect transition="in" filter="fade">
                                      <p:cBhvr>
                                        <p:cTn id="11" dur="500"/>
                                        <p:tgtEl>
                                          <p:spTgt spid="24585"/>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4581"/>
                                        </p:tgtEl>
                                        <p:attrNameLst>
                                          <p:attrName>style.visibility</p:attrName>
                                        </p:attrNameLst>
                                      </p:cBhvr>
                                      <p:to>
                                        <p:strVal val="visible"/>
                                      </p:to>
                                    </p:set>
                                    <p:animEffect transition="in" filter="fade">
                                      <p:cBhvr>
                                        <p:cTn id="14" dur="500"/>
                                        <p:tgtEl>
                                          <p:spTgt spid="24581"/>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4582"/>
                                        </p:tgtEl>
                                        <p:attrNameLst>
                                          <p:attrName>style.visibility</p:attrName>
                                        </p:attrNameLst>
                                      </p:cBhvr>
                                      <p:to>
                                        <p:strVal val="visible"/>
                                      </p:to>
                                    </p:set>
                                    <p:animEffect transition="in" filter="fade">
                                      <p:cBhvr>
                                        <p:cTn id="17" dur="500"/>
                                        <p:tgtEl>
                                          <p:spTgt spid="2458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4583"/>
                                        </p:tgtEl>
                                        <p:attrNameLst>
                                          <p:attrName>style.visibility</p:attrName>
                                        </p:attrNameLst>
                                      </p:cBhvr>
                                      <p:to>
                                        <p:strVal val="visible"/>
                                      </p:to>
                                    </p:set>
                                    <p:animEffect transition="in" filter="fade">
                                      <p:cBhvr>
                                        <p:cTn id="20" dur="500"/>
                                        <p:tgtEl>
                                          <p:spTgt spid="24583"/>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4584"/>
                                        </p:tgtEl>
                                        <p:attrNameLst>
                                          <p:attrName>style.visibility</p:attrName>
                                        </p:attrNameLst>
                                      </p:cBhvr>
                                      <p:to>
                                        <p:strVal val="visible"/>
                                      </p:to>
                                    </p:set>
                                    <p:animEffect transition="in" filter="fade">
                                      <p:cBhvr>
                                        <p:cTn id="23" dur="500"/>
                                        <p:tgtEl>
                                          <p:spTgt spid="24584"/>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24586"/>
                                        </p:tgtEl>
                                        <p:attrNameLst>
                                          <p:attrName>style.visibility</p:attrName>
                                        </p:attrNameLst>
                                      </p:cBhvr>
                                      <p:to>
                                        <p:strVal val="visible"/>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24587"/>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24590"/>
                                        </p:tgtEl>
                                        <p:attrNameLst>
                                          <p:attrName>style.visibility</p:attrName>
                                        </p:attrNameLst>
                                      </p:cBhvr>
                                      <p:to>
                                        <p:strVal val="visible"/>
                                      </p:to>
                                    </p:set>
                                  </p:childTnLst>
                                </p:cTn>
                              </p:par>
                              <p:par>
                                <p:cTn id="34" presetID="1" presetClass="entr" presetSubtype="0" fill="hold" grpId="0" nodeType="withEffect">
                                  <p:stCondLst>
                                    <p:cond delay="0"/>
                                  </p:stCondLst>
                                  <p:childTnLst>
                                    <p:set>
                                      <p:cBhvr>
                                        <p:cTn id="35" dur="1" fill="hold">
                                          <p:stCondLst>
                                            <p:cond delay="0"/>
                                          </p:stCondLst>
                                        </p:cTn>
                                        <p:tgtEl>
                                          <p:spTgt spid="24591"/>
                                        </p:tgtEl>
                                        <p:attrNameLst>
                                          <p:attrName>style.visibility</p:attrName>
                                        </p:attrNameLst>
                                      </p:cBhvr>
                                      <p:to>
                                        <p:strVal val="visible"/>
                                      </p:to>
                                    </p:set>
                                  </p:childTnLst>
                                </p:cTn>
                              </p:par>
                              <p:par>
                                <p:cTn id="36" presetID="1" presetClass="entr" presetSubtype="0" fill="hold" grpId="0" nodeType="withEffect">
                                  <p:stCondLst>
                                    <p:cond delay="0"/>
                                  </p:stCondLst>
                                  <p:childTnLst>
                                    <p:set>
                                      <p:cBhvr>
                                        <p:cTn id="37" dur="1" fill="hold">
                                          <p:stCondLst>
                                            <p:cond delay="0"/>
                                          </p:stCondLst>
                                        </p:cTn>
                                        <p:tgtEl>
                                          <p:spTgt spid="24588"/>
                                        </p:tgtEl>
                                        <p:attrNameLst>
                                          <p:attrName>style.visibility</p:attrName>
                                        </p:attrNameLst>
                                      </p:cBhvr>
                                      <p:to>
                                        <p:strVal val="visible"/>
                                      </p:to>
                                    </p:set>
                                  </p:childTnLst>
                                </p:cTn>
                              </p:par>
                              <p:par>
                                <p:cTn id="38" presetID="1" presetClass="entr" presetSubtype="0" fill="hold" grpId="0" nodeType="withEffect">
                                  <p:stCondLst>
                                    <p:cond delay="0"/>
                                  </p:stCondLst>
                                  <p:childTnLst>
                                    <p:set>
                                      <p:cBhvr>
                                        <p:cTn id="39" dur="1" fill="hold">
                                          <p:stCondLst>
                                            <p:cond delay="0"/>
                                          </p:stCondLst>
                                        </p:cTn>
                                        <p:tgtEl>
                                          <p:spTgt spid="2458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p:bldP spid="24581" grpId="0"/>
      <p:bldP spid="24582" grpId="0"/>
      <p:bldP spid="24583" grpId="0"/>
      <p:bldP spid="24584" grpId="0"/>
      <p:bldP spid="24585" grpId="0" animBg="1"/>
      <p:bldP spid="24586" grpId="0"/>
      <p:bldP spid="24587" grpId="0" animBg="1"/>
      <p:bldP spid="24588" grpId="0"/>
      <p:bldP spid="24589" grpId="0"/>
      <p:bldP spid="24590" grpId="0"/>
      <p:bldP spid="2459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文本框 25601">
            <a:hlinkClick r:id="rId2" action="ppaction://hlinksldjump"/>
          </p:cNvPr>
          <p:cNvSpPr txBox="1"/>
          <p:nvPr/>
        </p:nvSpPr>
        <p:spPr>
          <a:xfrm>
            <a:off x="1440557" y="882508"/>
            <a:ext cx="2904523" cy="662297"/>
          </a:xfrm>
          <a:prstGeom prst="rect">
            <a:avLst/>
          </a:prstGeom>
          <a:noFill/>
          <a:ln w="9525">
            <a:noFill/>
          </a:ln>
        </p:spPr>
        <p:txBody>
          <a:bodyPr>
            <a:spAutoFit/>
          </a:bodyPr>
          <a:lstStyle/>
          <a:p>
            <a:pPr eaLnBrk="0" hangingPunct="0">
              <a:lnSpc>
                <a:spcPct val="150000"/>
              </a:lnSpc>
              <a:spcBef>
                <a:spcPts val="0"/>
              </a:spcBef>
            </a:pPr>
            <a:r>
              <a:rPr lang="en-US" altLang="zh-CN" sz="2800" b="1" noProof="1" smtClean="0">
                <a:solidFill>
                  <a:srgbClr val="2864E6"/>
                </a:solidFill>
                <a:latin typeface="Times New Roman" pitchFamily="18" charset="0"/>
                <a:ea typeface="微软雅黑" pitchFamily="34" charset="-122"/>
                <a:cs typeface="Times New Roman" pitchFamily="18" charset="0"/>
              </a:rPr>
              <a:t>2</a:t>
            </a:r>
            <a:r>
              <a:rPr lang="en-US" altLang="zh-CN" sz="2800" b="1" noProof="1" smtClean="0">
                <a:solidFill>
                  <a:srgbClr val="2864E6"/>
                </a:solidFill>
                <a:latin typeface="Times New Roman" pitchFamily="18" charset="0"/>
                <a:ea typeface="Times New Roman" pitchFamily="18" charset="0"/>
                <a:cs typeface="Times New Roman" pitchFamily="18" charset="0"/>
              </a:rPr>
              <a:t>.</a:t>
            </a:r>
            <a:r>
              <a:rPr lang="zh-CN" altLang="en-US" sz="2800" b="1" noProof="1" smtClean="0">
                <a:solidFill>
                  <a:srgbClr val="2864E6"/>
                </a:solidFill>
                <a:latin typeface="Times New Roman" pitchFamily="18" charset="0"/>
                <a:ea typeface="微软雅黑" pitchFamily="34" charset="-122"/>
                <a:cs typeface="Times New Roman" pitchFamily="18" charset="0"/>
              </a:rPr>
              <a:t>公司</a:t>
            </a:r>
            <a:endParaRPr lang="zh-CN" altLang="en-US" sz="2800" b="1" noProof="1">
              <a:solidFill>
                <a:srgbClr val="2864E6"/>
              </a:solidFill>
              <a:latin typeface="Times New Roman" pitchFamily="18" charset="0"/>
              <a:ea typeface="微软雅黑" pitchFamily="34" charset="-122"/>
              <a:cs typeface="Times New Roman" pitchFamily="18" charset="0"/>
            </a:endParaRPr>
          </a:p>
        </p:txBody>
      </p:sp>
      <p:sp>
        <p:nvSpPr>
          <p:cNvPr id="27653" name="直接连接符 25605"/>
          <p:cNvSpPr>
            <a:spLocks noChangeShapeType="1"/>
          </p:cNvSpPr>
          <p:nvPr/>
        </p:nvSpPr>
        <p:spPr bwMode="auto">
          <a:xfrm flipV="1">
            <a:off x="8476009" y="3490130"/>
            <a:ext cx="0" cy="540015"/>
          </a:xfrm>
          <a:prstGeom prst="line">
            <a:avLst/>
          </a:prstGeom>
          <a:noFill/>
          <a:ln w="76200">
            <a:noFill/>
            <a:round/>
            <a:headEnd/>
            <a:tailEnd type="triangle" w="med" len="med"/>
          </a:ln>
          <a:extLst>
            <a:ext uri="{909E8E84-426E-40DD-AFC4-6F175D3DCCD1}">
              <a14:hiddenFill xmlns:a14="http://schemas.microsoft.com/office/drawing/2010/main">
                <a:noFill/>
              </a14:hiddenFill>
            </a:ext>
          </a:extLst>
        </p:spPr>
        <p:txBody>
          <a:bodyPr/>
          <a:lstStyle/>
          <a:p>
            <a:pPr>
              <a:lnSpc>
                <a:spcPct val="150000"/>
              </a:lnSpc>
              <a:spcBef>
                <a:spcPts val="0"/>
              </a:spcBef>
            </a:pPr>
            <a:endParaRPr lang="zh-CN" altLang="en-US" sz="2800">
              <a:latin typeface="Times New Roman" pitchFamily="18" charset="0"/>
              <a:ea typeface="微软雅黑" pitchFamily="34" charset="-122"/>
              <a:cs typeface="Times New Roman" pitchFamily="18" charset="0"/>
            </a:endParaRPr>
          </a:p>
        </p:txBody>
      </p:sp>
      <p:sp>
        <p:nvSpPr>
          <p:cNvPr id="25607" name="文本框 25606"/>
          <p:cNvSpPr txBox="1"/>
          <p:nvPr/>
        </p:nvSpPr>
        <p:spPr>
          <a:xfrm>
            <a:off x="1224533" y="1708945"/>
            <a:ext cx="9577064" cy="1384995"/>
          </a:xfrm>
          <a:prstGeom prst="rect">
            <a:avLst/>
          </a:prstGeom>
          <a:noFill/>
          <a:ln w="9525">
            <a:noFill/>
          </a:ln>
        </p:spPr>
        <p:txBody>
          <a:bodyPr wrap="square">
            <a:spAutoFit/>
          </a:bodyPr>
          <a:lstStyle/>
          <a:p>
            <a:pPr eaLnBrk="0" hangingPunct="0">
              <a:lnSpc>
                <a:spcPct val="150000"/>
              </a:lnSpc>
              <a:spcBef>
                <a:spcPts val="0"/>
              </a:spcBef>
            </a:pPr>
            <a:r>
              <a:rPr lang="zh-CN" altLang="en-US" sz="2800" noProof="1" smtClean="0">
                <a:solidFill>
                  <a:srgbClr val="2864E6"/>
                </a:solidFill>
                <a:latin typeface="Times New Roman" pitchFamily="18" charset="0"/>
                <a:ea typeface="微软雅黑" pitchFamily="34" charset="-122"/>
                <a:cs typeface="Times New Roman" pitchFamily="18" charset="0"/>
              </a:rPr>
              <a:t>（</a:t>
            </a:r>
            <a:r>
              <a:rPr lang="en-US" altLang="zh-CN" sz="2800" noProof="1" smtClean="0">
                <a:solidFill>
                  <a:srgbClr val="2864E6"/>
                </a:solidFill>
                <a:latin typeface="Times New Roman" pitchFamily="18" charset="0"/>
                <a:ea typeface="微软雅黑" pitchFamily="34" charset="-122"/>
                <a:cs typeface="Times New Roman" pitchFamily="18" charset="0"/>
              </a:rPr>
              <a:t>1</a:t>
            </a:r>
            <a:r>
              <a:rPr lang="zh-CN" altLang="en-US" sz="2800" noProof="1" smtClean="0">
                <a:solidFill>
                  <a:srgbClr val="2864E6"/>
                </a:solidFill>
                <a:latin typeface="Times New Roman" pitchFamily="18" charset="0"/>
                <a:ea typeface="微软雅黑" pitchFamily="34" charset="-122"/>
                <a:cs typeface="Times New Roman" pitchFamily="18" charset="0"/>
              </a:rPr>
              <a:t>）含义：</a:t>
            </a:r>
            <a:r>
              <a:rPr lang="zh-CN" altLang="en-US" sz="2800" noProof="1" smtClean="0">
                <a:latin typeface="Times New Roman" pitchFamily="18" charset="0"/>
                <a:ea typeface="微软雅黑" pitchFamily="34" charset="-122"/>
                <a:cs typeface="Times New Roman" pitchFamily="18" charset="0"/>
              </a:rPr>
              <a:t>公司</a:t>
            </a:r>
            <a:r>
              <a:rPr lang="zh-CN" altLang="en-US" sz="2800" noProof="1">
                <a:latin typeface="Times New Roman" pitchFamily="18" charset="0"/>
                <a:ea typeface="微软雅黑" pitchFamily="34" charset="-122"/>
                <a:cs typeface="Times New Roman" pitchFamily="18" charset="0"/>
              </a:rPr>
              <a:t>是</a:t>
            </a:r>
            <a:r>
              <a:rPr lang="zh-CN" altLang="en-US" sz="2800" noProof="1">
                <a:solidFill>
                  <a:srgbClr val="C00000"/>
                </a:solidFill>
                <a:latin typeface="Times New Roman" pitchFamily="18" charset="0"/>
                <a:ea typeface="微软雅黑" pitchFamily="34" charset="-122"/>
                <a:cs typeface="Times New Roman" pitchFamily="18" charset="0"/>
              </a:rPr>
              <a:t>依法设立</a:t>
            </a:r>
            <a:r>
              <a:rPr lang="zh-CN" altLang="en-US" sz="2800" noProof="1">
                <a:latin typeface="Times New Roman" pitchFamily="18" charset="0"/>
                <a:ea typeface="微软雅黑" pitchFamily="34" charset="-122"/>
                <a:cs typeface="Times New Roman" pitchFamily="18" charset="0"/>
              </a:rPr>
              <a:t>的，全部资本由</a:t>
            </a:r>
            <a:r>
              <a:rPr lang="zh-CN" altLang="en-US" sz="2800" noProof="1">
                <a:solidFill>
                  <a:srgbClr val="C00000"/>
                </a:solidFill>
                <a:latin typeface="Times New Roman" pitchFamily="18" charset="0"/>
                <a:ea typeface="微软雅黑" pitchFamily="34" charset="-122"/>
                <a:cs typeface="Times New Roman" pitchFamily="18" charset="0"/>
              </a:rPr>
              <a:t>股东共同出资</a:t>
            </a:r>
            <a:r>
              <a:rPr lang="zh-CN" altLang="en-US" sz="2800" noProof="1">
                <a:latin typeface="Times New Roman" pitchFamily="18" charset="0"/>
                <a:ea typeface="微软雅黑" pitchFamily="34" charset="-122"/>
                <a:cs typeface="Times New Roman" pitchFamily="18" charset="0"/>
              </a:rPr>
              <a:t>，</a:t>
            </a:r>
            <a:r>
              <a:rPr lang="en-US" altLang="x-none" sz="2800" noProof="1">
                <a:latin typeface="Times New Roman" pitchFamily="18" charset="0"/>
                <a:ea typeface="Times New Roman" pitchFamily="18" charset="0"/>
                <a:cs typeface="Times New Roman" pitchFamily="18" charset="0"/>
              </a:rPr>
              <a:t> </a:t>
            </a:r>
            <a:r>
              <a:rPr lang="zh-CN" altLang="en-US" sz="2800" noProof="1">
                <a:solidFill>
                  <a:srgbClr val="C00000"/>
                </a:solidFill>
                <a:latin typeface="Times New Roman" pitchFamily="18" charset="0"/>
                <a:ea typeface="微软雅黑" pitchFamily="34" charset="-122"/>
                <a:cs typeface="Times New Roman" pitchFamily="18" charset="0"/>
              </a:rPr>
              <a:t>以盈利为目的</a:t>
            </a:r>
            <a:r>
              <a:rPr lang="zh-CN" altLang="en-US" sz="2800" noProof="1" smtClean="0">
                <a:latin typeface="Times New Roman" pitchFamily="18" charset="0"/>
                <a:ea typeface="微软雅黑" pitchFamily="34" charset="-122"/>
                <a:cs typeface="Times New Roman" pitchFamily="18" charset="0"/>
              </a:rPr>
              <a:t>的</a:t>
            </a:r>
            <a:r>
              <a:rPr lang="zh-CN" altLang="en-US" sz="2800" noProof="1" smtClean="0">
                <a:solidFill>
                  <a:srgbClr val="C00000"/>
                </a:solidFill>
                <a:latin typeface="Times New Roman" pitchFamily="18" charset="0"/>
                <a:ea typeface="微软雅黑" pitchFamily="34" charset="-122"/>
                <a:cs typeface="Times New Roman" pitchFamily="18" charset="0"/>
              </a:rPr>
              <a:t>企业法人</a:t>
            </a:r>
            <a:r>
              <a:rPr lang="zh-CN" altLang="en-US" sz="2800" noProof="1" smtClean="0">
                <a:latin typeface="Times New Roman" pitchFamily="18" charset="0"/>
                <a:ea typeface="微软雅黑" pitchFamily="34" charset="-122"/>
                <a:cs typeface="Times New Roman" pitchFamily="18" charset="0"/>
              </a:rPr>
              <a:t>。</a:t>
            </a:r>
            <a:endParaRPr lang="zh-CN" altLang="en-US" sz="2800" noProof="1">
              <a:latin typeface="Times New Roman" pitchFamily="18" charset="0"/>
              <a:ea typeface="微软雅黑" pitchFamily="34" charset="-122"/>
              <a:cs typeface="Times New Roman" pitchFamily="18" charset="0"/>
            </a:endParaRPr>
          </a:p>
        </p:txBody>
      </p:sp>
      <p:sp>
        <p:nvSpPr>
          <p:cNvPr id="27663" name="直接连接符 25615"/>
          <p:cNvSpPr>
            <a:spLocks noChangeShapeType="1"/>
          </p:cNvSpPr>
          <p:nvPr/>
        </p:nvSpPr>
        <p:spPr bwMode="auto">
          <a:xfrm flipV="1">
            <a:off x="6013058" y="2825577"/>
            <a:ext cx="867723" cy="666053"/>
          </a:xfrm>
          <a:prstGeom prst="line">
            <a:avLst/>
          </a:prstGeom>
          <a:noFill/>
          <a:ln w="88900">
            <a:noFill/>
            <a:round/>
            <a:headEnd/>
            <a:tailEnd type="triangle" w="med" len="med"/>
          </a:ln>
          <a:extLst>
            <a:ext uri="{909E8E84-426E-40DD-AFC4-6F175D3DCCD1}">
              <a14:hiddenFill xmlns:a14="http://schemas.microsoft.com/office/drawing/2010/main">
                <a:noFill/>
              </a14:hiddenFill>
            </a:ext>
          </a:extLst>
        </p:spPr>
        <p:txBody>
          <a:bodyPr/>
          <a:lstStyle/>
          <a:p>
            <a:pPr>
              <a:lnSpc>
                <a:spcPct val="150000"/>
              </a:lnSpc>
              <a:spcBef>
                <a:spcPts val="0"/>
              </a:spcBef>
            </a:pPr>
            <a:endParaRPr lang="zh-CN" altLang="en-US" sz="2800">
              <a:latin typeface="Times New Roman" pitchFamily="18" charset="0"/>
              <a:ea typeface="微软雅黑" pitchFamily="34" charset="-122"/>
              <a:cs typeface="Times New Roman" pitchFamily="18" charset="0"/>
            </a:endParaRPr>
          </a:p>
        </p:txBody>
      </p:sp>
      <p:sp>
        <p:nvSpPr>
          <p:cNvPr id="25625" name="文本框 25624"/>
          <p:cNvSpPr txBox="1">
            <a:spLocks noChangeArrowheads="1"/>
          </p:cNvSpPr>
          <p:nvPr/>
        </p:nvSpPr>
        <p:spPr bwMode="auto">
          <a:xfrm>
            <a:off x="1296541" y="3151236"/>
            <a:ext cx="9083319" cy="1384995"/>
          </a:xfrm>
          <a:prstGeom prst="rect">
            <a:avLst/>
          </a:prstGeom>
          <a:noFill/>
          <a:ln>
            <a:noFill/>
          </a:ln>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150000"/>
              </a:lnSpc>
              <a:spcBef>
                <a:spcPts val="0"/>
              </a:spcBef>
            </a:pPr>
            <a:r>
              <a:rPr lang="zh-CN" altLang="en-US" sz="2800" dirty="0">
                <a:latin typeface="Times New Roman" pitchFamily="18" charset="0"/>
                <a:ea typeface="微软雅黑" pitchFamily="34" charset="-122"/>
                <a:cs typeface="Times New Roman" pitchFamily="18" charset="0"/>
              </a:rPr>
              <a:t>（公司只是企业的一种组织形式。 公司与企业是种属关系，凡公司均为企业，但企业未必都是公司</a:t>
            </a:r>
            <a:r>
              <a:rPr lang="zh-CN" altLang="en-US" sz="2800" dirty="0" smtClean="0">
                <a:latin typeface="Times New Roman" pitchFamily="18" charset="0"/>
                <a:ea typeface="微软雅黑" pitchFamily="34" charset="-122"/>
                <a:cs typeface="Times New Roman" pitchFamily="18" charset="0"/>
              </a:rPr>
              <a:t>。）</a:t>
            </a:r>
            <a:endParaRPr lang="zh-CN" altLang="en-US" sz="2800" dirty="0">
              <a:latin typeface="Times New Roman" pitchFamily="18" charset="0"/>
              <a:ea typeface="微软雅黑" pitchFamily="34" charset="-122"/>
              <a:cs typeface="Times New Roman" pitchFamily="18" charset="0"/>
            </a:endParaRPr>
          </a:p>
        </p:txBody>
      </p:sp>
    </p:spTree>
    <p:extLst>
      <p:ext uri="{BB962C8B-B14F-4D97-AF65-F5344CB8AC3E}">
        <p14:creationId xmlns:p14="http://schemas.microsoft.com/office/powerpoint/2010/main" val="194651769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60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6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7" grpId="0"/>
      <p:bldP spid="2562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377" name="表格 13376"/>
          <p:cNvGraphicFramePr/>
          <p:nvPr>
            <p:extLst>
              <p:ext uri="{D42A27DB-BD31-4B8C-83A1-F6EECF244321}">
                <p14:modId xmlns:p14="http://schemas.microsoft.com/office/powerpoint/2010/main" val="1896951454"/>
              </p:ext>
            </p:extLst>
          </p:nvPr>
        </p:nvGraphicFramePr>
        <p:xfrm>
          <a:off x="456832" y="1079847"/>
          <a:ext cx="10585176" cy="4464496"/>
        </p:xfrm>
        <a:graphic>
          <a:graphicData uri="http://schemas.openxmlformats.org/drawingml/2006/table">
            <a:tbl>
              <a:tblPr/>
              <a:tblGrid>
                <a:gridCol w="2404288"/>
                <a:gridCol w="3929079"/>
                <a:gridCol w="4251809"/>
              </a:tblGrid>
              <a:tr h="572223">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eaLnBrk="1" hangingPunct="1">
                        <a:lnSpc>
                          <a:spcPct val="150000"/>
                        </a:lnSpc>
                        <a:spcBef>
                          <a:spcPts val="0"/>
                        </a:spcBef>
                        <a:buNone/>
                      </a:pPr>
                      <a:endParaRPr lang="zh-CN" altLang="zh-CN" sz="2400" b="0" dirty="0">
                        <a:effectLst>
                          <a:outerShdw blurRad="38100" dist="38100" dir="2700000">
                            <a:srgbClr val="FFFFFF"/>
                          </a:outerShdw>
                        </a:effectLst>
                        <a:latin typeface="微软雅黑" pitchFamily="34" charset="-122"/>
                        <a:ea typeface="微软雅黑" pitchFamily="34" charset="-122"/>
                      </a:endParaRPr>
                    </a:p>
                  </a:txBody>
                  <a:tcPr marL="113406" marR="113406" marT="44243" marB="44243"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lnSpc>
                          <a:spcPct val="150000"/>
                        </a:lnSpc>
                        <a:spcBef>
                          <a:spcPts val="0"/>
                        </a:spcBef>
                        <a:buNone/>
                      </a:pPr>
                      <a:r>
                        <a:rPr lang="zh-CN" altLang="en-US" sz="2400" b="0" dirty="0" smtClean="0">
                          <a:solidFill>
                            <a:srgbClr val="2864E6"/>
                          </a:solidFill>
                          <a:effectLst/>
                          <a:latin typeface="微软雅黑" pitchFamily="34" charset="-122"/>
                          <a:ea typeface="微软雅黑" pitchFamily="34" charset="-122"/>
                        </a:rPr>
                        <a:t>有限责任公司</a:t>
                      </a:r>
                      <a:endParaRPr lang="zh-CN" altLang="en-US" sz="2400" b="0" dirty="0">
                        <a:solidFill>
                          <a:srgbClr val="2864E6"/>
                        </a:solidFill>
                        <a:effectLst/>
                        <a:latin typeface="微软雅黑" pitchFamily="34" charset="-122"/>
                        <a:ea typeface="微软雅黑" pitchFamily="34" charset="-122"/>
                      </a:endParaRPr>
                    </a:p>
                  </a:txBody>
                  <a:tcPr marL="113406" marR="113406" marT="44243" marB="44243"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lnSpc>
                          <a:spcPct val="150000"/>
                        </a:lnSpc>
                        <a:spcBef>
                          <a:spcPts val="0"/>
                        </a:spcBef>
                        <a:buNone/>
                      </a:pPr>
                      <a:r>
                        <a:rPr lang="zh-CN" altLang="en-US" sz="2400" b="0" dirty="0">
                          <a:solidFill>
                            <a:schemeClr val="tx1"/>
                          </a:solidFill>
                          <a:effectLst/>
                          <a:latin typeface="微软雅黑" pitchFamily="34" charset="-122"/>
                          <a:ea typeface="微软雅黑" pitchFamily="34" charset="-122"/>
                        </a:rPr>
                        <a:t>　</a:t>
                      </a:r>
                      <a:r>
                        <a:rPr lang="zh-CN" altLang="en-US" sz="2400" b="0" dirty="0">
                          <a:solidFill>
                            <a:srgbClr val="2864E6"/>
                          </a:solidFill>
                          <a:effectLst/>
                          <a:latin typeface="微软雅黑" pitchFamily="34" charset="-122"/>
                          <a:ea typeface="微软雅黑" pitchFamily="34" charset="-122"/>
                        </a:rPr>
                        <a:t>股份有限公司</a:t>
                      </a:r>
                    </a:p>
                  </a:txBody>
                  <a:tcPr marL="113406" marR="113406" marT="44243" marB="44243"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642676">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lnSpc>
                          <a:spcPct val="150000"/>
                        </a:lnSpc>
                        <a:spcBef>
                          <a:spcPts val="0"/>
                        </a:spcBef>
                        <a:buNone/>
                      </a:pPr>
                      <a:r>
                        <a:rPr lang="zh-CN" altLang="en-US" sz="2400" b="0" dirty="0">
                          <a:solidFill>
                            <a:schemeClr val="tx1"/>
                          </a:solidFill>
                          <a:effectLst/>
                          <a:latin typeface="微软雅黑" pitchFamily="34" charset="-122"/>
                          <a:ea typeface="微软雅黑" pitchFamily="34" charset="-122"/>
                        </a:rPr>
                        <a:t>公司资本</a:t>
                      </a:r>
                    </a:p>
                  </a:txBody>
                  <a:tcPr marL="113406" marR="113406" marT="44243" marB="44243"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eaLnBrk="1" hangingPunct="1">
                        <a:lnSpc>
                          <a:spcPct val="150000"/>
                        </a:lnSpc>
                        <a:spcBef>
                          <a:spcPts val="0"/>
                        </a:spcBef>
                        <a:buNone/>
                      </a:pPr>
                      <a:endParaRPr lang="zh-CN" altLang="zh-CN" sz="2400" b="0" dirty="0">
                        <a:effectLst>
                          <a:outerShdw blurRad="38100" dist="38100" dir="2700000">
                            <a:srgbClr val="FFFFFF"/>
                          </a:outerShdw>
                        </a:effectLst>
                        <a:latin typeface="微软雅黑" pitchFamily="34" charset="-122"/>
                        <a:ea typeface="微软雅黑" pitchFamily="34" charset="-122"/>
                      </a:endParaRPr>
                    </a:p>
                  </a:txBody>
                  <a:tcPr marL="113406" marR="113406" marT="44243" marB="44243"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eaLnBrk="1" hangingPunct="1">
                        <a:lnSpc>
                          <a:spcPct val="150000"/>
                        </a:lnSpc>
                        <a:spcBef>
                          <a:spcPts val="0"/>
                        </a:spcBef>
                        <a:buNone/>
                      </a:pPr>
                      <a:endParaRPr lang="zh-CN" altLang="zh-CN" sz="2400" b="0" dirty="0">
                        <a:effectLst>
                          <a:outerShdw blurRad="38100" dist="38100" dir="2700000">
                            <a:srgbClr val="FFFFFF"/>
                          </a:outerShdw>
                        </a:effectLst>
                        <a:latin typeface="微软雅黑" pitchFamily="34" charset="-122"/>
                        <a:ea typeface="微软雅黑" pitchFamily="34" charset="-122"/>
                      </a:endParaRPr>
                    </a:p>
                  </a:txBody>
                  <a:tcPr marL="113406" marR="113406" marT="44243" marB="44243"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664414">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lnSpc>
                          <a:spcPct val="150000"/>
                        </a:lnSpc>
                        <a:spcBef>
                          <a:spcPts val="0"/>
                        </a:spcBef>
                        <a:buNone/>
                      </a:pPr>
                      <a:r>
                        <a:rPr lang="zh-CN" altLang="en-US" sz="2400" b="0" dirty="0">
                          <a:solidFill>
                            <a:schemeClr val="tx1"/>
                          </a:solidFill>
                          <a:effectLst/>
                          <a:latin typeface="微软雅黑" pitchFamily="34" charset="-122"/>
                          <a:ea typeface="微软雅黑" pitchFamily="34" charset="-122"/>
                        </a:rPr>
                        <a:t>发起人数量</a:t>
                      </a:r>
                    </a:p>
                  </a:txBody>
                  <a:tcPr marL="113406" marR="113406" marT="44243" marB="44243"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eaLnBrk="1" hangingPunct="1">
                        <a:lnSpc>
                          <a:spcPct val="150000"/>
                        </a:lnSpc>
                        <a:spcBef>
                          <a:spcPts val="0"/>
                        </a:spcBef>
                        <a:buNone/>
                      </a:pPr>
                      <a:endParaRPr lang="zh-CN" altLang="zh-CN" sz="2400" b="0" dirty="0">
                        <a:effectLst>
                          <a:outerShdw blurRad="38100" dist="38100" dir="2700000">
                            <a:srgbClr val="FFFFFF"/>
                          </a:outerShdw>
                        </a:effectLst>
                        <a:latin typeface="微软雅黑" pitchFamily="34" charset="-122"/>
                        <a:ea typeface="微软雅黑" pitchFamily="34" charset="-122"/>
                      </a:endParaRPr>
                    </a:p>
                  </a:txBody>
                  <a:tcPr marL="113406" marR="113406" marT="44243" marB="44243"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eaLnBrk="1" hangingPunct="1">
                        <a:lnSpc>
                          <a:spcPct val="150000"/>
                        </a:lnSpc>
                        <a:spcBef>
                          <a:spcPts val="0"/>
                        </a:spcBef>
                        <a:buNone/>
                      </a:pPr>
                      <a:endParaRPr lang="zh-CN" altLang="zh-CN" sz="2400" b="0" dirty="0">
                        <a:effectLst>
                          <a:outerShdw blurRad="38100" dist="38100" dir="2700000">
                            <a:srgbClr val="FFFFFF"/>
                          </a:outerShdw>
                        </a:effectLst>
                        <a:latin typeface="微软雅黑" pitchFamily="34" charset="-122"/>
                        <a:ea typeface="微软雅黑" pitchFamily="34" charset="-122"/>
                      </a:endParaRPr>
                    </a:p>
                  </a:txBody>
                  <a:tcPr marL="113406" marR="113406" marT="44243" marB="44243"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634896">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lnSpc>
                          <a:spcPct val="150000"/>
                        </a:lnSpc>
                        <a:spcBef>
                          <a:spcPts val="0"/>
                        </a:spcBef>
                        <a:buNone/>
                      </a:pPr>
                      <a:r>
                        <a:rPr lang="zh-CN" altLang="en-US" sz="2400" b="0" dirty="0">
                          <a:solidFill>
                            <a:schemeClr val="tx1"/>
                          </a:solidFill>
                          <a:effectLst/>
                          <a:latin typeface="微软雅黑" pitchFamily="34" charset="-122"/>
                          <a:ea typeface="微软雅黑" pitchFamily="34" charset="-122"/>
                        </a:rPr>
                        <a:t>股东表决权</a:t>
                      </a:r>
                    </a:p>
                  </a:txBody>
                  <a:tcPr marL="113406" marR="113406" marT="44243" marB="44243"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eaLnBrk="1" hangingPunct="1">
                        <a:lnSpc>
                          <a:spcPct val="150000"/>
                        </a:lnSpc>
                        <a:spcBef>
                          <a:spcPts val="0"/>
                        </a:spcBef>
                        <a:buNone/>
                      </a:pPr>
                      <a:endParaRPr lang="zh-CN" altLang="zh-CN" sz="2400" b="0" dirty="0">
                        <a:effectLst>
                          <a:outerShdw blurRad="38100" dist="38100" dir="2700000">
                            <a:srgbClr val="FFFFFF"/>
                          </a:outerShdw>
                        </a:effectLst>
                        <a:latin typeface="微软雅黑" pitchFamily="34" charset="-122"/>
                        <a:ea typeface="微软雅黑" pitchFamily="34" charset="-122"/>
                      </a:endParaRPr>
                    </a:p>
                  </a:txBody>
                  <a:tcPr marL="113406" marR="113406" marT="44243" marB="44243"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eaLnBrk="1" hangingPunct="1">
                        <a:lnSpc>
                          <a:spcPct val="150000"/>
                        </a:lnSpc>
                        <a:spcBef>
                          <a:spcPts val="0"/>
                        </a:spcBef>
                        <a:buNone/>
                      </a:pPr>
                      <a:endParaRPr lang="zh-CN" altLang="zh-CN" sz="2400" b="0" dirty="0">
                        <a:effectLst>
                          <a:outerShdw blurRad="38100" dist="38100" dir="2700000">
                            <a:srgbClr val="FFFFFF"/>
                          </a:outerShdw>
                        </a:effectLst>
                        <a:latin typeface="微软雅黑" pitchFamily="34" charset="-122"/>
                        <a:ea typeface="微软雅黑" pitchFamily="34" charset="-122"/>
                      </a:endParaRPr>
                    </a:p>
                  </a:txBody>
                  <a:tcPr marL="113406" marR="113406" marT="44243" marB="44243"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619927">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lnSpc>
                          <a:spcPct val="150000"/>
                        </a:lnSpc>
                        <a:spcBef>
                          <a:spcPts val="0"/>
                        </a:spcBef>
                        <a:buNone/>
                      </a:pPr>
                      <a:r>
                        <a:rPr lang="zh-CN" altLang="en-US" sz="2400" b="0" dirty="0">
                          <a:solidFill>
                            <a:schemeClr val="tx1"/>
                          </a:solidFill>
                          <a:effectLst/>
                          <a:latin typeface="微软雅黑" pitchFamily="34" charset="-122"/>
                          <a:ea typeface="微软雅黑" pitchFamily="34" charset="-122"/>
                        </a:rPr>
                        <a:t>公司财务</a:t>
                      </a:r>
                    </a:p>
                  </a:txBody>
                  <a:tcPr marL="113406" marR="113406" marT="44243" marB="44243"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eaLnBrk="1" hangingPunct="1">
                        <a:lnSpc>
                          <a:spcPct val="150000"/>
                        </a:lnSpc>
                        <a:spcBef>
                          <a:spcPts val="0"/>
                        </a:spcBef>
                        <a:buNone/>
                      </a:pPr>
                      <a:endParaRPr lang="zh-CN" altLang="zh-CN" sz="2400" b="0" dirty="0">
                        <a:effectLst>
                          <a:outerShdw blurRad="38100" dist="38100" dir="2700000">
                            <a:srgbClr val="FFFFFF"/>
                          </a:outerShdw>
                        </a:effectLst>
                        <a:latin typeface="微软雅黑" pitchFamily="34" charset="-122"/>
                        <a:ea typeface="微软雅黑" pitchFamily="34" charset="-122"/>
                      </a:endParaRPr>
                    </a:p>
                  </a:txBody>
                  <a:tcPr marL="113406" marR="113406" marT="44243" marB="44243"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eaLnBrk="1" hangingPunct="1">
                        <a:lnSpc>
                          <a:spcPct val="150000"/>
                        </a:lnSpc>
                        <a:spcBef>
                          <a:spcPts val="0"/>
                        </a:spcBef>
                        <a:buNone/>
                      </a:pPr>
                      <a:endParaRPr lang="zh-CN" altLang="zh-CN" sz="2400" b="0" dirty="0">
                        <a:effectLst>
                          <a:outerShdw blurRad="38100" dist="38100" dir="2700000">
                            <a:srgbClr val="FFFFFF"/>
                          </a:outerShdw>
                        </a:effectLst>
                        <a:latin typeface="微软雅黑" pitchFamily="34" charset="-122"/>
                        <a:ea typeface="微软雅黑" pitchFamily="34" charset="-122"/>
                      </a:endParaRPr>
                    </a:p>
                  </a:txBody>
                  <a:tcPr marL="113406" marR="113406" marT="44243" marB="44243"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246028">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lnSpc>
                          <a:spcPct val="150000"/>
                        </a:lnSpc>
                        <a:spcBef>
                          <a:spcPts val="0"/>
                        </a:spcBef>
                        <a:buNone/>
                      </a:pPr>
                      <a:r>
                        <a:rPr lang="zh-CN" altLang="en-US" sz="2400" b="0" dirty="0">
                          <a:solidFill>
                            <a:schemeClr val="tx1"/>
                          </a:solidFill>
                          <a:effectLst/>
                          <a:latin typeface="微软雅黑" pitchFamily="34" charset="-122"/>
                          <a:ea typeface="微软雅黑" pitchFamily="34" charset="-122"/>
                        </a:rPr>
                        <a:t>公司的组织机构</a:t>
                      </a:r>
                    </a:p>
                  </a:txBody>
                  <a:tcPr marL="113406" marR="113406" marT="44243" marB="44243"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eaLnBrk="1" hangingPunct="1">
                        <a:lnSpc>
                          <a:spcPct val="150000"/>
                        </a:lnSpc>
                        <a:spcBef>
                          <a:spcPts val="0"/>
                        </a:spcBef>
                        <a:buNone/>
                      </a:pPr>
                      <a:endParaRPr lang="zh-CN" altLang="zh-CN" sz="2400" b="0" dirty="0">
                        <a:effectLst>
                          <a:outerShdw blurRad="38100" dist="38100" dir="2700000">
                            <a:srgbClr val="FFFFFF"/>
                          </a:outerShdw>
                        </a:effectLst>
                        <a:latin typeface="微软雅黑" pitchFamily="34" charset="-122"/>
                        <a:ea typeface="微软雅黑" pitchFamily="34" charset="-122"/>
                      </a:endParaRPr>
                    </a:p>
                  </a:txBody>
                  <a:tcPr marL="113406" marR="113406" marT="44243" marB="44243"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eaLnBrk="1" hangingPunct="1">
                        <a:lnSpc>
                          <a:spcPct val="150000"/>
                        </a:lnSpc>
                        <a:spcBef>
                          <a:spcPts val="0"/>
                        </a:spcBef>
                        <a:buNone/>
                      </a:pPr>
                      <a:endParaRPr lang="zh-CN" altLang="zh-CN" sz="2400" b="0" dirty="0">
                        <a:effectLst/>
                        <a:latin typeface="微软雅黑" pitchFamily="34" charset="-122"/>
                        <a:ea typeface="微软雅黑" pitchFamily="34" charset="-122"/>
                      </a:endParaRPr>
                    </a:p>
                  </a:txBody>
                  <a:tcPr marL="113406" marR="113406" marT="44243" marB="44243"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35876" name="Text Box 36"/>
          <p:cNvSpPr txBox="1">
            <a:spLocks noChangeArrowheads="1"/>
          </p:cNvSpPr>
          <p:nvPr/>
        </p:nvSpPr>
        <p:spPr bwMode="auto">
          <a:xfrm>
            <a:off x="3219262" y="1667580"/>
            <a:ext cx="3640101" cy="738664"/>
          </a:xfrm>
          <a:prstGeom prst="rect">
            <a:avLst/>
          </a:prstGeom>
          <a:noFill/>
          <a:ln w="9525">
            <a:noFill/>
            <a:miter lim="800000"/>
          </a:ln>
          <a:effectLst/>
        </p:spPr>
        <p:txBody>
          <a:bodyPr wrap="square">
            <a:spAutoFit/>
          </a:bodyPr>
          <a:lstStyle/>
          <a:p>
            <a:pPr>
              <a:lnSpc>
                <a:spcPct val="150000"/>
              </a:lnSpc>
              <a:spcBef>
                <a:spcPts val="0"/>
              </a:spcBef>
            </a:pPr>
            <a:r>
              <a:rPr lang="zh-CN" altLang="en-US" sz="2800" noProof="1" smtClean="0">
                <a:latin typeface="Times New Roman" pitchFamily="18" charset="0"/>
                <a:ea typeface="微软雅黑" pitchFamily="34" charset="-122"/>
                <a:cs typeface="Times New Roman" pitchFamily="18" charset="0"/>
              </a:rPr>
              <a:t>不必划分为等额股份</a:t>
            </a:r>
            <a:endParaRPr lang="zh-CN" altLang="en-US" sz="2800" noProof="1">
              <a:latin typeface="Times New Roman" pitchFamily="18" charset="0"/>
              <a:ea typeface="微软雅黑" pitchFamily="34" charset="-122"/>
              <a:cs typeface="Times New Roman" pitchFamily="18" charset="0"/>
            </a:endParaRPr>
          </a:p>
        </p:txBody>
      </p:sp>
      <p:sp>
        <p:nvSpPr>
          <p:cNvPr id="35877" name="Text Box 37"/>
          <p:cNvSpPr txBox="1">
            <a:spLocks noChangeArrowheads="1"/>
          </p:cNvSpPr>
          <p:nvPr/>
        </p:nvSpPr>
        <p:spPr bwMode="auto">
          <a:xfrm>
            <a:off x="7561889" y="1655911"/>
            <a:ext cx="2775069" cy="738664"/>
          </a:xfrm>
          <a:prstGeom prst="rect">
            <a:avLst/>
          </a:prstGeom>
          <a:noFill/>
          <a:ln w="9525">
            <a:noFill/>
            <a:miter lim="800000"/>
          </a:ln>
          <a:effectLst/>
        </p:spPr>
        <p:txBody>
          <a:bodyPr wrap="square">
            <a:spAutoFit/>
          </a:bodyPr>
          <a:lstStyle/>
          <a:p>
            <a:pPr>
              <a:lnSpc>
                <a:spcPct val="150000"/>
              </a:lnSpc>
              <a:spcBef>
                <a:spcPts val="0"/>
              </a:spcBef>
            </a:pPr>
            <a:r>
              <a:rPr lang="zh-CN" altLang="en-US" sz="2800" noProof="1">
                <a:latin typeface="Times New Roman" pitchFamily="18" charset="0"/>
                <a:ea typeface="微软雅黑" pitchFamily="34" charset="-122"/>
                <a:cs typeface="Times New Roman" pitchFamily="18" charset="0"/>
              </a:rPr>
              <a:t>划分为等额</a:t>
            </a:r>
            <a:r>
              <a:rPr lang="zh-CN" altLang="en-US" sz="2800" noProof="1" smtClean="0">
                <a:latin typeface="Times New Roman" pitchFamily="18" charset="0"/>
                <a:ea typeface="微软雅黑" pitchFamily="34" charset="-122"/>
                <a:cs typeface="Times New Roman" pitchFamily="18" charset="0"/>
              </a:rPr>
              <a:t>股份</a:t>
            </a:r>
            <a:endParaRPr lang="zh-CN" altLang="en-US" sz="2800" noProof="1">
              <a:latin typeface="Times New Roman" pitchFamily="18" charset="0"/>
              <a:ea typeface="微软雅黑" pitchFamily="34" charset="-122"/>
              <a:cs typeface="Times New Roman" pitchFamily="18" charset="0"/>
            </a:endParaRPr>
          </a:p>
        </p:txBody>
      </p:sp>
      <p:sp>
        <p:nvSpPr>
          <p:cNvPr id="35878" name="Text Box 38"/>
          <p:cNvSpPr txBox="1">
            <a:spLocks noChangeArrowheads="1"/>
          </p:cNvSpPr>
          <p:nvPr/>
        </p:nvSpPr>
        <p:spPr bwMode="auto">
          <a:xfrm>
            <a:off x="3501531" y="2290427"/>
            <a:ext cx="2568477" cy="738664"/>
          </a:xfrm>
          <a:prstGeom prst="rect">
            <a:avLst/>
          </a:prstGeom>
          <a:noFill/>
          <a:ln w="9525">
            <a:noFill/>
            <a:miter lim="800000"/>
          </a:ln>
          <a:effectLst/>
        </p:spPr>
        <p:txBody>
          <a:bodyPr wrap="square">
            <a:spAutoFit/>
          </a:bodyPr>
          <a:lstStyle/>
          <a:p>
            <a:pPr>
              <a:lnSpc>
                <a:spcPct val="150000"/>
              </a:lnSpc>
              <a:spcBef>
                <a:spcPts val="0"/>
              </a:spcBef>
              <a:buFontTx/>
              <a:buNone/>
              <a:defRPr/>
            </a:pPr>
            <a:r>
              <a:rPr kumimoji="1" lang="en-US" altLang="zh-CN" sz="2800" dirty="0">
                <a:latin typeface="Times New Roman" pitchFamily="18" charset="0"/>
                <a:ea typeface="Times New Roman" pitchFamily="18" charset="0"/>
                <a:cs typeface="Times New Roman" pitchFamily="18" charset="0"/>
              </a:rPr>
              <a:t>50</a:t>
            </a:r>
            <a:r>
              <a:rPr kumimoji="1" lang="zh-CN" altLang="en-US" sz="2800" dirty="0">
                <a:latin typeface="Times New Roman" pitchFamily="18" charset="0"/>
                <a:ea typeface="微软雅黑" pitchFamily="34" charset="-122"/>
                <a:cs typeface="Times New Roman" pitchFamily="18" charset="0"/>
              </a:rPr>
              <a:t>个以下</a:t>
            </a:r>
            <a:r>
              <a:rPr kumimoji="1" lang="zh-CN" altLang="en-US" sz="2800" dirty="0" smtClean="0">
                <a:latin typeface="Times New Roman" pitchFamily="18" charset="0"/>
                <a:ea typeface="微软雅黑" pitchFamily="34" charset="-122"/>
                <a:cs typeface="Times New Roman" pitchFamily="18" charset="0"/>
              </a:rPr>
              <a:t>股东</a:t>
            </a:r>
            <a:endParaRPr kumimoji="1" lang="zh-CN" altLang="en-US" sz="2800" dirty="0">
              <a:latin typeface="Times New Roman" pitchFamily="18" charset="0"/>
              <a:ea typeface="微软雅黑" pitchFamily="34" charset="-122"/>
              <a:cs typeface="Times New Roman" pitchFamily="18" charset="0"/>
            </a:endParaRPr>
          </a:p>
        </p:txBody>
      </p:sp>
      <p:sp>
        <p:nvSpPr>
          <p:cNvPr id="35879" name="Text Box 39"/>
          <p:cNvSpPr txBox="1">
            <a:spLocks noChangeArrowheads="1"/>
          </p:cNvSpPr>
          <p:nvPr/>
        </p:nvSpPr>
        <p:spPr bwMode="auto">
          <a:xfrm>
            <a:off x="7441608" y="2297155"/>
            <a:ext cx="3324034" cy="738664"/>
          </a:xfrm>
          <a:prstGeom prst="rect">
            <a:avLst/>
          </a:prstGeom>
          <a:noFill/>
          <a:ln w="9525">
            <a:noFill/>
            <a:miter lim="800000"/>
          </a:ln>
          <a:effectLst/>
        </p:spPr>
        <p:txBody>
          <a:bodyPr wrap="square">
            <a:spAutoFit/>
          </a:bodyPr>
          <a:lstStyle/>
          <a:p>
            <a:pPr>
              <a:lnSpc>
                <a:spcPct val="150000"/>
              </a:lnSpc>
              <a:spcBef>
                <a:spcPts val="0"/>
              </a:spcBef>
              <a:buFontTx/>
              <a:buNone/>
              <a:defRPr/>
            </a:pPr>
            <a:r>
              <a:rPr kumimoji="1" lang="en-US" altLang="zh-CN" sz="2800" dirty="0">
                <a:latin typeface="Times New Roman" pitchFamily="18" charset="0"/>
                <a:ea typeface="Times New Roman" pitchFamily="18" charset="0"/>
                <a:cs typeface="Times New Roman" pitchFamily="18" charset="0"/>
              </a:rPr>
              <a:t>2</a:t>
            </a:r>
            <a:r>
              <a:rPr kumimoji="1" lang="zh-CN" altLang="en-US" sz="2800" dirty="0">
                <a:latin typeface="Times New Roman" pitchFamily="18" charset="0"/>
                <a:ea typeface="微软雅黑" pitchFamily="34" charset="-122"/>
                <a:cs typeface="Times New Roman" pitchFamily="18" charset="0"/>
              </a:rPr>
              <a:t>人以上</a:t>
            </a:r>
            <a:r>
              <a:rPr kumimoji="1" lang="en-US" altLang="zh-CN" sz="2800" dirty="0">
                <a:latin typeface="Times New Roman" pitchFamily="18" charset="0"/>
                <a:ea typeface="Times New Roman" pitchFamily="18" charset="0"/>
                <a:cs typeface="Times New Roman" pitchFamily="18" charset="0"/>
              </a:rPr>
              <a:t>200</a:t>
            </a:r>
            <a:r>
              <a:rPr kumimoji="1" lang="zh-CN" altLang="en-US" sz="2800" dirty="0">
                <a:latin typeface="Times New Roman" pitchFamily="18" charset="0"/>
                <a:ea typeface="微软雅黑" pitchFamily="34" charset="-122"/>
                <a:cs typeface="Times New Roman" pitchFamily="18" charset="0"/>
              </a:rPr>
              <a:t>人</a:t>
            </a:r>
            <a:r>
              <a:rPr kumimoji="1" lang="zh-CN" altLang="en-US" sz="2800" dirty="0" smtClean="0">
                <a:latin typeface="Times New Roman" pitchFamily="18" charset="0"/>
                <a:ea typeface="微软雅黑" pitchFamily="34" charset="-122"/>
                <a:cs typeface="Times New Roman" pitchFamily="18" charset="0"/>
              </a:rPr>
              <a:t>以下</a:t>
            </a:r>
            <a:endParaRPr kumimoji="1" lang="zh-CN" altLang="en-US" sz="2800" dirty="0">
              <a:latin typeface="Times New Roman" pitchFamily="18" charset="0"/>
              <a:ea typeface="微软雅黑" pitchFamily="34" charset="-122"/>
              <a:cs typeface="Times New Roman" pitchFamily="18" charset="0"/>
            </a:endParaRPr>
          </a:p>
        </p:txBody>
      </p:sp>
      <p:sp>
        <p:nvSpPr>
          <p:cNvPr id="35882" name="Text Box 42"/>
          <p:cNvSpPr txBox="1">
            <a:spLocks noChangeArrowheads="1"/>
          </p:cNvSpPr>
          <p:nvPr/>
        </p:nvSpPr>
        <p:spPr bwMode="auto">
          <a:xfrm>
            <a:off x="2926933" y="2924392"/>
            <a:ext cx="4224761" cy="738664"/>
          </a:xfrm>
          <a:prstGeom prst="rect">
            <a:avLst/>
          </a:prstGeom>
          <a:noFill/>
          <a:ln w="9525">
            <a:noFill/>
            <a:miter lim="800000"/>
          </a:ln>
          <a:effectLst/>
        </p:spPr>
        <p:txBody>
          <a:bodyPr>
            <a:spAutoFit/>
          </a:bodyPr>
          <a:lstStyle/>
          <a:p>
            <a:pPr>
              <a:lnSpc>
                <a:spcPct val="150000"/>
              </a:lnSpc>
              <a:spcBef>
                <a:spcPts val="0"/>
              </a:spcBef>
              <a:buFontTx/>
              <a:buNone/>
              <a:defRPr/>
            </a:pPr>
            <a:r>
              <a:rPr kumimoji="1" lang="zh-CN" altLang="en-US" sz="2800" dirty="0">
                <a:latin typeface="Times New Roman" pitchFamily="18" charset="0"/>
                <a:ea typeface="微软雅黑" pitchFamily="34" charset="-122"/>
                <a:cs typeface="Times New Roman" pitchFamily="18" charset="0"/>
              </a:rPr>
              <a:t>按出资比例行使表决权</a:t>
            </a:r>
          </a:p>
        </p:txBody>
      </p:sp>
      <p:sp>
        <p:nvSpPr>
          <p:cNvPr id="35883" name="Text Box 43"/>
          <p:cNvSpPr txBox="1">
            <a:spLocks noChangeArrowheads="1"/>
          </p:cNvSpPr>
          <p:nvPr/>
        </p:nvSpPr>
        <p:spPr bwMode="auto">
          <a:xfrm>
            <a:off x="7801648" y="2923231"/>
            <a:ext cx="2754459" cy="738664"/>
          </a:xfrm>
          <a:prstGeom prst="rect">
            <a:avLst/>
          </a:prstGeom>
          <a:noFill/>
          <a:ln w="9525">
            <a:noFill/>
            <a:miter lim="800000"/>
          </a:ln>
          <a:effectLst/>
        </p:spPr>
        <p:txBody>
          <a:bodyPr wrap="square">
            <a:spAutoFit/>
          </a:bodyPr>
          <a:lstStyle/>
          <a:p>
            <a:pPr>
              <a:lnSpc>
                <a:spcPct val="150000"/>
              </a:lnSpc>
              <a:spcBef>
                <a:spcPts val="0"/>
              </a:spcBef>
              <a:buFontTx/>
              <a:buNone/>
              <a:defRPr/>
            </a:pPr>
            <a:r>
              <a:rPr kumimoji="1" lang="zh-CN" altLang="en-US" sz="2800" dirty="0">
                <a:latin typeface="Times New Roman" pitchFamily="18" charset="0"/>
                <a:ea typeface="微软雅黑" pitchFamily="34" charset="-122"/>
                <a:cs typeface="Times New Roman" pitchFamily="18" charset="0"/>
              </a:rPr>
              <a:t>一股一票原则</a:t>
            </a:r>
          </a:p>
        </p:txBody>
      </p:sp>
      <p:sp>
        <p:nvSpPr>
          <p:cNvPr id="35884" name="Text Box 44"/>
          <p:cNvSpPr txBox="1">
            <a:spLocks noChangeArrowheads="1"/>
          </p:cNvSpPr>
          <p:nvPr/>
        </p:nvSpPr>
        <p:spPr bwMode="auto">
          <a:xfrm>
            <a:off x="3432149" y="3582068"/>
            <a:ext cx="3720670" cy="738664"/>
          </a:xfrm>
          <a:prstGeom prst="rect">
            <a:avLst/>
          </a:prstGeom>
          <a:noFill/>
          <a:ln w="9525">
            <a:noFill/>
            <a:miter lim="800000"/>
          </a:ln>
          <a:effectLst/>
        </p:spPr>
        <p:txBody>
          <a:bodyPr>
            <a:spAutoFit/>
          </a:bodyPr>
          <a:lstStyle/>
          <a:p>
            <a:pPr>
              <a:lnSpc>
                <a:spcPct val="150000"/>
              </a:lnSpc>
              <a:spcBef>
                <a:spcPts val="0"/>
              </a:spcBef>
              <a:buFontTx/>
              <a:buNone/>
              <a:defRPr/>
            </a:pPr>
            <a:r>
              <a:rPr kumimoji="1" lang="zh-CN" altLang="en-US" sz="2800" dirty="0" smtClean="0">
                <a:latin typeface="Times New Roman" pitchFamily="18" charset="0"/>
                <a:ea typeface="微软雅黑" pitchFamily="34" charset="-122"/>
                <a:cs typeface="Times New Roman" pitchFamily="18" charset="0"/>
              </a:rPr>
              <a:t>不必向社会公开</a:t>
            </a:r>
            <a:endParaRPr kumimoji="1" lang="zh-CN" altLang="en-US" sz="2800" dirty="0">
              <a:latin typeface="Times New Roman" pitchFamily="18" charset="0"/>
              <a:ea typeface="微软雅黑" pitchFamily="34" charset="-122"/>
              <a:cs typeface="Times New Roman" pitchFamily="18" charset="0"/>
            </a:endParaRPr>
          </a:p>
        </p:txBody>
      </p:sp>
      <p:sp>
        <p:nvSpPr>
          <p:cNvPr id="35885" name="Text Box 45"/>
          <p:cNvSpPr txBox="1">
            <a:spLocks noChangeArrowheads="1"/>
          </p:cNvSpPr>
          <p:nvPr/>
        </p:nvSpPr>
        <p:spPr bwMode="auto">
          <a:xfrm>
            <a:off x="6716562" y="3582068"/>
            <a:ext cx="4608910" cy="738664"/>
          </a:xfrm>
          <a:prstGeom prst="rect">
            <a:avLst/>
          </a:prstGeom>
          <a:noFill/>
          <a:ln w="9525">
            <a:noFill/>
            <a:miter lim="800000"/>
          </a:ln>
          <a:effectLst/>
        </p:spPr>
        <p:txBody>
          <a:bodyPr wrap="square">
            <a:spAutoFit/>
          </a:bodyPr>
          <a:lstStyle/>
          <a:p>
            <a:pPr>
              <a:lnSpc>
                <a:spcPct val="150000"/>
              </a:lnSpc>
              <a:spcBef>
                <a:spcPts val="0"/>
              </a:spcBef>
              <a:buFontTx/>
              <a:buNone/>
              <a:defRPr/>
            </a:pPr>
            <a:r>
              <a:rPr kumimoji="1" lang="zh-CN" altLang="en-US" sz="2800" dirty="0">
                <a:latin typeface="Times New Roman" pitchFamily="18" charset="0"/>
                <a:ea typeface="微软雅黑" pitchFamily="34" charset="-122"/>
                <a:cs typeface="Times New Roman" pitchFamily="18" charset="0"/>
              </a:rPr>
              <a:t>上市公司必须向全社会公开</a:t>
            </a:r>
          </a:p>
        </p:txBody>
      </p:sp>
      <p:sp>
        <p:nvSpPr>
          <p:cNvPr id="35886" name="Text Box 46"/>
          <p:cNvSpPr txBox="1">
            <a:spLocks noChangeArrowheads="1"/>
          </p:cNvSpPr>
          <p:nvPr/>
        </p:nvSpPr>
        <p:spPr bwMode="auto">
          <a:xfrm>
            <a:off x="3000922" y="4248199"/>
            <a:ext cx="3738930" cy="1384995"/>
          </a:xfrm>
          <a:prstGeom prst="rect">
            <a:avLst/>
          </a:prstGeom>
          <a:noFill/>
          <a:ln w="9525">
            <a:noFill/>
            <a:miter lim="800000"/>
          </a:ln>
          <a:effectLst/>
        </p:spPr>
        <p:txBody>
          <a:bodyPr wrap="square">
            <a:spAutoFit/>
          </a:bodyPr>
          <a:lstStyle/>
          <a:p>
            <a:pPr>
              <a:lnSpc>
                <a:spcPct val="150000"/>
              </a:lnSpc>
              <a:spcBef>
                <a:spcPts val="0"/>
              </a:spcBef>
            </a:pPr>
            <a:r>
              <a:rPr lang="zh-CN" altLang="en-US" sz="2800" noProof="1">
                <a:latin typeface="Times New Roman" pitchFamily="18" charset="0"/>
                <a:ea typeface="微软雅黑" pitchFamily="34" charset="-122"/>
                <a:cs typeface="Times New Roman" pitchFamily="18" charset="0"/>
              </a:rPr>
              <a:t>规模小，可不设董事会和监事会</a:t>
            </a:r>
          </a:p>
        </p:txBody>
      </p:sp>
      <p:sp>
        <p:nvSpPr>
          <p:cNvPr id="3" name="TextBox 2"/>
          <p:cNvSpPr txBox="1"/>
          <p:nvPr/>
        </p:nvSpPr>
        <p:spPr>
          <a:xfrm>
            <a:off x="6956105" y="4198168"/>
            <a:ext cx="4295040" cy="1384995"/>
          </a:xfrm>
          <a:prstGeom prst="rect">
            <a:avLst/>
          </a:prstGeom>
          <a:noFill/>
        </p:spPr>
        <p:txBody>
          <a:bodyPr wrap="square" rtlCol="0">
            <a:spAutoFit/>
          </a:bodyPr>
          <a:lstStyle/>
          <a:p>
            <a:pPr>
              <a:lnSpc>
                <a:spcPct val="150000"/>
              </a:lnSpc>
            </a:pPr>
            <a:r>
              <a:rPr lang="zh-CN" altLang="en-US" sz="2800" dirty="0" smtClean="0">
                <a:latin typeface="微软雅黑" pitchFamily="34" charset="-122"/>
                <a:ea typeface="微软雅黑" pitchFamily="34" charset="-122"/>
              </a:rPr>
              <a:t>由股东大会、董事会、经理、监事会组成</a:t>
            </a:r>
            <a:endParaRPr lang="zh-CN" altLang="en-US" sz="2800" dirty="0">
              <a:latin typeface="微软雅黑" pitchFamily="34" charset="-122"/>
              <a:ea typeface="微软雅黑" pitchFamily="34" charset="-122"/>
            </a:endParaRPr>
          </a:p>
        </p:txBody>
      </p:sp>
      <p:sp>
        <p:nvSpPr>
          <p:cNvPr id="14" name="文本框 26658"/>
          <p:cNvSpPr txBox="1">
            <a:spLocks noChangeArrowheads="1"/>
          </p:cNvSpPr>
          <p:nvPr/>
        </p:nvSpPr>
        <p:spPr bwMode="auto">
          <a:xfrm>
            <a:off x="360437" y="359767"/>
            <a:ext cx="831990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800" dirty="0">
                <a:solidFill>
                  <a:srgbClr val="2864E6"/>
                </a:solidFill>
                <a:latin typeface="Times New Roman" pitchFamily="18" charset="0"/>
                <a:ea typeface="微软雅黑" pitchFamily="34" charset="-122"/>
                <a:cs typeface="Times New Roman" pitchFamily="18" charset="0"/>
              </a:rPr>
              <a:t>（</a:t>
            </a:r>
            <a:r>
              <a:rPr lang="en-US" altLang="zh-CN" sz="2800" dirty="0">
                <a:solidFill>
                  <a:srgbClr val="2864E6"/>
                </a:solidFill>
                <a:latin typeface="Times New Roman" pitchFamily="18" charset="0"/>
                <a:ea typeface="Times New Roman" pitchFamily="18" charset="0"/>
                <a:cs typeface="Times New Roman" pitchFamily="18" charset="0"/>
              </a:rPr>
              <a:t>2</a:t>
            </a:r>
            <a:r>
              <a:rPr lang="zh-CN" altLang="en-US" sz="2800" dirty="0">
                <a:solidFill>
                  <a:srgbClr val="2864E6"/>
                </a:solidFill>
                <a:latin typeface="Times New Roman" pitchFamily="18" charset="0"/>
                <a:ea typeface="微软雅黑" pitchFamily="34" charset="-122"/>
                <a:cs typeface="Times New Roman" pitchFamily="18" charset="0"/>
              </a:rPr>
              <a:t>）法定公司类型：</a:t>
            </a:r>
            <a:r>
              <a:rPr lang="zh-CN" altLang="en-US" sz="2800" dirty="0">
                <a:solidFill>
                  <a:srgbClr val="C00000"/>
                </a:solidFill>
                <a:latin typeface="Times New Roman" pitchFamily="18" charset="0"/>
                <a:ea typeface="微软雅黑" pitchFamily="34" charset="-122"/>
                <a:cs typeface="Times New Roman" pitchFamily="18" charset="0"/>
              </a:rPr>
              <a:t>有限责任公司和股份有限公司</a:t>
            </a:r>
          </a:p>
        </p:txBody>
      </p:sp>
    </p:spTree>
    <p:extLst>
      <p:ext uri="{BB962C8B-B14F-4D97-AF65-F5344CB8AC3E}">
        <p14:creationId xmlns:p14="http://schemas.microsoft.com/office/powerpoint/2010/main" val="249498951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337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35876"/>
                                        </p:tgtEl>
                                        <p:attrNameLst>
                                          <p:attrName>style.visibility</p:attrName>
                                        </p:attrNameLst>
                                      </p:cBhvr>
                                      <p:to>
                                        <p:strVal val="visible"/>
                                      </p:to>
                                    </p:set>
                                    <p:animEffect transition="in" filter="fade">
                                      <p:cBhvr>
                                        <p:cTn id="11" dur="1000"/>
                                        <p:tgtEl>
                                          <p:spTgt spid="35876"/>
                                        </p:tgtEl>
                                      </p:cBhvr>
                                    </p:animEffect>
                                    <p:anim calcmode="lin" valueType="num">
                                      <p:cBhvr>
                                        <p:cTn id="12" dur="1000" fill="hold"/>
                                        <p:tgtEl>
                                          <p:spTgt spid="35876"/>
                                        </p:tgtEl>
                                        <p:attrNameLst>
                                          <p:attrName>ppt_x</p:attrName>
                                        </p:attrNameLst>
                                      </p:cBhvr>
                                      <p:tavLst>
                                        <p:tav tm="0">
                                          <p:val>
                                            <p:strVal val="#ppt_x"/>
                                          </p:val>
                                        </p:tav>
                                        <p:tav tm="100000">
                                          <p:val>
                                            <p:strVal val="#ppt_x"/>
                                          </p:val>
                                        </p:tav>
                                      </p:tavLst>
                                    </p:anim>
                                    <p:anim calcmode="lin" valueType="num">
                                      <p:cBhvr>
                                        <p:cTn id="13" dur="1000" fill="hold"/>
                                        <p:tgtEl>
                                          <p:spTgt spid="35876"/>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nodeType="afterGroup">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35877"/>
                                        </p:tgtEl>
                                        <p:attrNameLst>
                                          <p:attrName>style.visibility</p:attrName>
                                        </p:attrNameLst>
                                      </p:cBhvr>
                                      <p:to>
                                        <p:strVal val="visible"/>
                                      </p:to>
                                    </p:set>
                                    <p:animEffect transition="in" filter="fade">
                                      <p:cBhvr>
                                        <p:cTn id="18" dur="1000"/>
                                        <p:tgtEl>
                                          <p:spTgt spid="35877"/>
                                        </p:tgtEl>
                                      </p:cBhvr>
                                    </p:animEffect>
                                    <p:anim calcmode="lin" valueType="num">
                                      <p:cBhvr>
                                        <p:cTn id="19" dur="1000" fill="hold"/>
                                        <p:tgtEl>
                                          <p:spTgt spid="35877"/>
                                        </p:tgtEl>
                                        <p:attrNameLst>
                                          <p:attrName>ppt_x</p:attrName>
                                        </p:attrNameLst>
                                      </p:cBhvr>
                                      <p:tavLst>
                                        <p:tav tm="0">
                                          <p:val>
                                            <p:strVal val="#ppt_x"/>
                                          </p:val>
                                        </p:tav>
                                        <p:tav tm="100000">
                                          <p:val>
                                            <p:strVal val="#ppt_x"/>
                                          </p:val>
                                        </p:tav>
                                      </p:tavLst>
                                    </p:anim>
                                    <p:anim calcmode="lin" valueType="num">
                                      <p:cBhvr>
                                        <p:cTn id="20" dur="1000" fill="hold"/>
                                        <p:tgtEl>
                                          <p:spTgt spid="35877"/>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nodeType="afterGroup">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35878"/>
                                        </p:tgtEl>
                                        <p:attrNameLst>
                                          <p:attrName>style.visibility</p:attrName>
                                        </p:attrNameLst>
                                      </p:cBhvr>
                                      <p:to>
                                        <p:strVal val="visible"/>
                                      </p:to>
                                    </p:set>
                                    <p:animEffect transition="in" filter="fade">
                                      <p:cBhvr>
                                        <p:cTn id="25" dur="1000"/>
                                        <p:tgtEl>
                                          <p:spTgt spid="35878"/>
                                        </p:tgtEl>
                                      </p:cBhvr>
                                    </p:animEffect>
                                    <p:anim calcmode="lin" valueType="num">
                                      <p:cBhvr>
                                        <p:cTn id="26" dur="1000" fill="hold"/>
                                        <p:tgtEl>
                                          <p:spTgt spid="35878"/>
                                        </p:tgtEl>
                                        <p:attrNameLst>
                                          <p:attrName>ppt_x</p:attrName>
                                        </p:attrNameLst>
                                      </p:cBhvr>
                                      <p:tavLst>
                                        <p:tav tm="0">
                                          <p:val>
                                            <p:strVal val="#ppt_x"/>
                                          </p:val>
                                        </p:tav>
                                        <p:tav tm="100000">
                                          <p:val>
                                            <p:strVal val="#ppt_x"/>
                                          </p:val>
                                        </p:tav>
                                      </p:tavLst>
                                    </p:anim>
                                    <p:anim calcmode="lin" valueType="num">
                                      <p:cBhvr>
                                        <p:cTn id="27" dur="1000" fill="hold"/>
                                        <p:tgtEl>
                                          <p:spTgt spid="35878"/>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35879"/>
                                        </p:tgtEl>
                                        <p:attrNameLst>
                                          <p:attrName>style.visibility</p:attrName>
                                        </p:attrNameLst>
                                      </p:cBhvr>
                                      <p:to>
                                        <p:strVal val="visible"/>
                                      </p:to>
                                    </p:set>
                                    <p:animEffect transition="in" filter="fade">
                                      <p:cBhvr>
                                        <p:cTn id="32" dur="1000"/>
                                        <p:tgtEl>
                                          <p:spTgt spid="35879"/>
                                        </p:tgtEl>
                                      </p:cBhvr>
                                    </p:animEffect>
                                    <p:anim calcmode="lin" valueType="num">
                                      <p:cBhvr>
                                        <p:cTn id="33" dur="1000" fill="hold"/>
                                        <p:tgtEl>
                                          <p:spTgt spid="35879"/>
                                        </p:tgtEl>
                                        <p:attrNameLst>
                                          <p:attrName>ppt_x</p:attrName>
                                        </p:attrNameLst>
                                      </p:cBhvr>
                                      <p:tavLst>
                                        <p:tav tm="0">
                                          <p:val>
                                            <p:strVal val="#ppt_x"/>
                                          </p:val>
                                        </p:tav>
                                        <p:tav tm="100000">
                                          <p:val>
                                            <p:strVal val="#ppt_x"/>
                                          </p:val>
                                        </p:tav>
                                      </p:tavLst>
                                    </p:anim>
                                    <p:anim calcmode="lin" valueType="num">
                                      <p:cBhvr>
                                        <p:cTn id="34" dur="1000" fill="hold"/>
                                        <p:tgtEl>
                                          <p:spTgt spid="35879"/>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nodeType="afterGroup">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35882"/>
                                        </p:tgtEl>
                                        <p:attrNameLst>
                                          <p:attrName>style.visibility</p:attrName>
                                        </p:attrNameLst>
                                      </p:cBhvr>
                                      <p:to>
                                        <p:strVal val="visible"/>
                                      </p:to>
                                    </p:set>
                                    <p:animEffect transition="in" filter="fade">
                                      <p:cBhvr>
                                        <p:cTn id="39" dur="1000"/>
                                        <p:tgtEl>
                                          <p:spTgt spid="35882"/>
                                        </p:tgtEl>
                                      </p:cBhvr>
                                    </p:animEffect>
                                    <p:anim calcmode="lin" valueType="num">
                                      <p:cBhvr>
                                        <p:cTn id="40" dur="1000" fill="hold"/>
                                        <p:tgtEl>
                                          <p:spTgt spid="35882"/>
                                        </p:tgtEl>
                                        <p:attrNameLst>
                                          <p:attrName>ppt_x</p:attrName>
                                        </p:attrNameLst>
                                      </p:cBhvr>
                                      <p:tavLst>
                                        <p:tav tm="0">
                                          <p:val>
                                            <p:strVal val="#ppt_x"/>
                                          </p:val>
                                        </p:tav>
                                        <p:tav tm="100000">
                                          <p:val>
                                            <p:strVal val="#ppt_x"/>
                                          </p:val>
                                        </p:tav>
                                      </p:tavLst>
                                    </p:anim>
                                    <p:anim calcmode="lin" valueType="num">
                                      <p:cBhvr>
                                        <p:cTn id="41" dur="1000" fill="hold"/>
                                        <p:tgtEl>
                                          <p:spTgt spid="35882"/>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nodeType="afterGroup">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35883"/>
                                        </p:tgtEl>
                                        <p:attrNameLst>
                                          <p:attrName>style.visibility</p:attrName>
                                        </p:attrNameLst>
                                      </p:cBhvr>
                                      <p:to>
                                        <p:strVal val="visible"/>
                                      </p:to>
                                    </p:set>
                                    <p:animEffect transition="in" filter="fade">
                                      <p:cBhvr>
                                        <p:cTn id="46" dur="1000"/>
                                        <p:tgtEl>
                                          <p:spTgt spid="35883"/>
                                        </p:tgtEl>
                                      </p:cBhvr>
                                    </p:animEffect>
                                    <p:anim calcmode="lin" valueType="num">
                                      <p:cBhvr>
                                        <p:cTn id="47" dur="1000" fill="hold"/>
                                        <p:tgtEl>
                                          <p:spTgt spid="35883"/>
                                        </p:tgtEl>
                                        <p:attrNameLst>
                                          <p:attrName>ppt_x</p:attrName>
                                        </p:attrNameLst>
                                      </p:cBhvr>
                                      <p:tavLst>
                                        <p:tav tm="0">
                                          <p:val>
                                            <p:strVal val="#ppt_x"/>
                                          </p:val>
                                        </p:tav>
                                        <p:tav tm="100000">
                                          <p:val>
                                            <p:strVal val="#ppt_x"/>
                                          </p:val>
                                        </p:tav>
                                      </p:tavLst>
                                    </p:anim>
                                    <p:anim calcmode="lin" valueType="num">
                                      <p:cBhvr>
                                        <p:cTn id="48" dur="1000" fill="hold"/>
                                        <p:tgtEl>
                                          <p:spTgt spid="35883"/>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nodeType="afterGroup">
                            <p:stCondLst>
                              <p:cond delay="0"/>
                            </p:stCondLst>
                            <p:childTnLst>
                              <p:par>
                                <p:cTn id="51" presetID="42" presetClass="entr" presetSubtype="0" fill="hold" grpId="0" nodeType="clickEffect">
                                  <p:stCondLst>
                                    <p:cond delay="0"/>
                                  </p:stCondLst>
                                  <p:childTnLst>
                                    <p:set>
                                      <p:cBhvr>
                                        <p:cTn id="52" dur="1" fill="hold">
                                          <p:stCondLst>
                                            <p:cond delay="0"/>
                                          </p:stCondLst>
                                        </p:cTn>
                                        <p:tgtEl>
                                          <p:spTgt spid="35884"/>
                                        </p:tgtEl>
                                        <p:attrNameLst>
                                          <p:attrName>style.visibility</p:attrName>
                                        </p:attrNameLst>
                                      </p:cBhvr>
                                      <p:to>
                                        <p:strVal val="visible"/>
                                      </p:to>
                                    </p:set>
                                    <p:animEffect transition="in" filter="fade">
                                      <p:cBhvr>
                                        <p:cTn id="53" dur="1000"/>
                                        <p:tgtEl>
                                          <p:spTgt spid="35884"/>
                                        </p:tgtEl>
                                      </p:cBhvr>
                                    </p:animEffect>
                                    <p:anim calcmode="lin" valueType="num">
                                      <p:cBhvr>
                                        <p:cTn id="54" dur="1000" fill="hold"/>
                                        <p:tgtEl>
                                          <p:spTgt spid="35884"/>
                                        </p:tgtEl>
                                        <p:attrNameLst>
                                          <p:attrName>ppt_x</p:attrName>
                                        </p:attrNameLst>
                                      </p:cBhvr>
                                      <p:tavLst>
                                        <p:tav tm="0">
                                          <p:val>
                                            <p:strVal val="#ppt_x"/>
                                          </p:val>
                                        </p:tav>
                                        <p:tav tm="100000">
                                          <p:val>
                                            <p:strVal val="#ppt_x"/>
                                          </p:val>
                                        </p:tav>
                                      </p:tavLst>
                                    </p:anim>
                                    <p:anim calcmode="lin" valueType="num">
                                      <p:cBhvr>
                                        <p:cTn id="55" dur="1000" fill="hold"/>
                                        <p:tgtEl>
                                          <p:spTgt spid="35884"/>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nodeType="afterGroup">
                            <p:stCondLst>
                              <p:cond delay="0"/>
                            </p:stCondLst>
                            <p:childTnLst>
                              <p:par>
                                <p:cTn id="58" presetID="42" presetClass="entr" presetSubtype="0" fill="hold" grpId="0" nodeType="clickEffect">
                                  <p:stCondLst>
                                    <p:cond delay="0"/>
                                  </p:stCondLst>
                                  <p:childTnLst>
                                    <p:set>
                                      <p:cBhvr>
                                        <p:cTn id="59" dur="1" fill="hold">
                                          <p:stCondLst>
                                            <p:cond delay="0"/>
                                          </p:stCondLst>
                                        </p:cTn>
                                        <p:tgtEl>
                                          <p:spTgt spid="35885"/>
                                        </p:tgtEl>
                                        <p:attrNameLst>
                                          <p:attrName>style.visibility</p:attrName>
                                        </p:attrNameLst>
                                      </p:cBhvr>
                                      <p:to>
                                        <p:strVal val="visible"/>
                                      </p:to>
                                    </p:set>
                                    <p:animEffect transition="in" filter="fade">
                                      <p:cBhvr>
                                        <p:cTn id="60" dur="1000"/>
                                        <p:tgtEl>
                                          <p:spTgt spid="35885"/>
                                        </p:tgtEl>
                                      </p:cBhvr>
                                    </p:animEffect>
                                    <p:anim calcmode="lin" valueType="num">
                                      <p:cBhvr>
                                        <p:cTn id="61" dur="1000" fill="hold"/>
                                        <p:tgtEl>
                                          <p:spTgt spid="35885"/>
                                        </p:tgtEl>
                                        <p:attrNameLst>
                                          <p:attrName>ppt_x</p:attrName>
                                        </p:attrNameLst>
                                      </p:cBhvr>
                                      <p:tavLst>
                                        <p:tav tm="0">
                                          <p:val>
                                            <p:strVal val="#ppt_x"/>
                                          </p:val>
                                        </p:tav>
                                        <p:tav tm="100000">
                                          <p:val>
                                            <p:strVal val="#ppt_x"/>
                                          </p:val>
                                        </p:tav>
                                      </p:tavLst>
                                    </p:anim>
                                    <p:anim calcmode="lin" valueType="num">
                                      <p:cBhvr>
                                        <p:cTn id="62" dur="1000" fill="hold"/>
                                        <p:tgtEl>
                                          <p:spTgt spid="35885"/>
                                        </p:tgtEl>
                                        <p:attrNameLst>
                                          <p:attrName>ppt_y</p:attrName>
                                        </p:attrNameLst>
                                      </p:cBhvr>
                                      <p:tavLst>
                                        <p:tav tm="0">
                                          <p:val>
                                            <p:strVal val="#ppt_y+.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42" presetClass="entr" presetSubtype="0" fill="hold" grpId="0" nodeType="clickEffect">
                                  <p:stCondLst>
                                    <p:cond delay="0"/>
                                  </p:stCondLst>
                                  <p:childTnLst>
                                    <p:set>
                                      <p:cBhvr>
                                        <p:cTn id="66" dur="1" fill="hold">
                                          <p:stCondLst>
                                            <p:cond delay="0"/>
                                          </p:stCondLst>
                                        </p:cTn>
                                        <p:tgtEl>
                                          <p:spTgt spid="35886"/>
                                        </p:tgtEl>
                                        <p:attrNameLst>
                                          <p:attrName>style.visibility</p:attrName>
                                        </p:attrNameLst>
                                      </p:cBhvr>
                                      <p:to>
                                        <p:strVal val="visible"/>
                                      </p:to>
                                    </p:set>
                                    <p:animEffect transition="in" filter="fade">
                                      <p:cBhvr>
                                        <p:cTn id="67" dur="1000"/>
                                        <p:tgtEl>
                                          <p:spTgt spid="35886"/>
                                        </p:tgtEl>
                                      </p:cBhvr>
                                    </p:animEffect>
                                    <p:anim calcmode="lin" valueType="num">
                                      <p:cBhvr>
                                        <p:cTn id="68" dur="1000" fill="hold"/>
                                        <p:tgtEl>
                                          <p:spTgt spid="35886"/>
                                        </p:tgtEl>
                                        <p:attrNameLst>
                                          <p:attrName>ppt_x</p:attrName>
                                        </p:attrNameLst>
                                      </p:cBhvr>
                                      <p:tavLst>
                                        <p:tav tm="0">
                                          <p:val>
                                            <p:strVal val="#ppt_x"/>
                                          </p:val>
                                        </p:tav>
                                        <p:tav tm="100000">
                                          <p:val>
                                            <p:strVal val="#ppt_x"/>
                                          </p:val>
                                        </p:tav>
                                      </p:tavLst>
                                    </p:anim>
                                    <p:anim calcmode="lin" valueType="num">
                                      <p:cBhvr>
                                        <p:cTn id="69" dur="1000" fill="hold"/>
                                        <p:tgtEl>
                                          <p:spTgt spid="35886"/>
                                        </p:tgtEl>
                                        <p:attrNameLst>
                                          <p:attrName>ppt_y</p:attrName>
                                        </p:attrNameLst>
                                      </p:cBhvr>
                                      <p:tavLst>
                                        <p:tav tm="0">
                                          <p:val>
                                            <p:strVal val="#ppt_y+.1"/>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42" presetClass="entr" presetSubtype="0" fill="hold" grpId="0" nodeType="clickEffect">
                                  <p:stCondLst>
                                    <p:cond delay="0"/>
                                  </p:stCondLst>
                                  <p:childTnLst>
                                    <p:set>
                                      <p:cBhvr>
                                        <p:cTn id="73" dur="1" fill="hold">
                                          <p:stCondLst>
                                            <p:cond delay="0"/>
                                          </p:stCondLst>
                                        </p:cTn>
                                        <p:tgtEl>
                                          <p:spTgt spid="3"/>
                                        </p:tgtEl>
                                        <p:attrNameLst>
                                          <p:attrName>style.visibility</p:attrName>
                                        </p:attrNameLst>
                                      </p:cBhvr>
                                      <p:to>
                                        <p:strVal val="visible"/>
                                      </p:to>
                                    </p:set>
                                    <p:animEffect transition="in" filter="fade">
                                      <p:cBhvr>
                                        <p:cTn id="74" dur="1000"/>
                                        <p:tgtEl>
                                          <p:spTgt spid="3"/>
                                        </p:tgtEl>
                                      </p:cBhvr>
                                    </p:animEffect>
                                    <p:anim calcmode="lin" valueType="num">
                                      <p:cBhvr>
                                        <p:cTn id="75" dur="1000" fill="hold"/>
                                        <p:tgtEl>
                                          <p:spTgt spid="3"/>
                                        </p:tgtEl>
                                        <p:attrNameLst>
                                          <p:attrName>ppt_x</p:attrName>
                                        </p:attrNameLst>
                                      </p:cBhvr>
                                      <p:tavLst>
                                        <p:tav tm="0">
                                          <p:val>
                                            <p:strVal val="#ppt_x"/>
                                          </p:val>
                                        </p:tav>
                                        <p:tav tm="100000">
                                          <p:val>
                                            <p:strVal val="#ppt_x"/>
                                          </p:val>
                                        </p:tav>
                                      </p:tavLst>
                                    </p:anim>
                                    <p:anim calcmode="lin" valueType="num">
                                      <p:cBhvr>
                                        <p:cTn id="7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76" grpId="0"/>
      <p:bldP spid="35877" grpId="0"/>
      <p:bldP spid="35878" grpId="0"/>
      <p:bldP spid="35879" grpId="0"/>
      <p:bldP spid="35882" grpId="0"/>
      <p:bldP spid="35883" grpId="0"/>
      <p:bldP spid="35884" grpId="0"/>
      <p:bldP spid="35885" grpId="0"/>
      <p:bldP spid="35886"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22" name="表格 30721"/>
          <p:cNvGraphicFramePr/>
          <p:nvPr>
            <p:extLst>
              <p:ext uri="{D42A27DB-BD31-4B8C-83A1-F6EECF244321}">
                <p14:modId xmlns:p14="http://schemas.microsoft.com/office/powerpoint/2010/main" val="451646498"/>
              </p:ext>
            </p:extLst>
          </p:nvPr>
        </p:nvGraphicFramePr>
        <p:xfrm>
          <a:off x="495666" y="1067364"/>
          <a:ext cx="10575556" cy="3528391"/>
        </p:xfrm>
        <a:graphic>
          <a:graphicData uri="http://schemas.openxmlformats.org/drawingml/2006/table">
            <a:tbl>
              <a:tblPr/>
              <a:tblGrid>
                <a:gridCol w="1344242"/>
                <a:gridCol w="3705105"/>
                <a:gridCol w="2920088"/>
                <a:gridCol w="2606121"/>
              </a:tblGrid>
              <a:tr h="936103">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buNone/>
                      </a:pPr>
                      <a:endParaRPr lang="en-US" altLang="zh-CN" sz="2300" b="1" dirty="0">
                        <a:solidFill>
                          <a:srgbClr val="000000"/>
                        </a:solidFill>
                        <a:effectLst>
                          <a:outerShdw blurRad="38100" dist="38100" dir="2700000">
                            <a:srgbClr val="FFFFFF"/>
                          </a:outerShdw>
                        </a:effectLst>
                      </a:endParaRPr>
                    </a:p>
                    <a:p>
                      <a:pPr marL="0" lvl="0" indent="0" algn="ctr">
                        <a:buNone/>
                      </a:pPr>
                      <a:endParaRPr lang="en-US" altLang="zh-CN" sz="2300" b="1" dirty="0">
                        <a:solidFill>
                          <a:srgbClr val="000000"/>
                        </a:solidFill>
                        <a:effectLst>
                          <a:outerShdw blurRad="38100" dist="38100" dir="2700000">
                            <a:srgbClr val="FFFFFF"/>
                          </a:outerShdw>
                        </a:effectLst>
                      </a:endParaRPr>
                    </a:p>
                  </a:txBody>
                  <a:tcPr marL="115221" marR="115221" marT="43201" marB="43201">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lang="zh-CN" altLang="en-US" sz="2300" b="1" dirty="0">
                        <a:effectLst>
                          <a:outerShdw blurRad="38100" dist="38100" dir="2700000">
                            <a:srgbClr val="FFFFFF"/>
                          </a:outerShdw>
                        </a:effectLst>
                      </a:endParaRPr>
                    </a:p>
                  </a:txBody>
                  <a:tcPr marL="115221" marR="115221" marT="43201" marB="4320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lang="zh-CN" altLang="en-US" sz="2300" b="1" dirty="0">
                        <a:effectLst>
                          <a:outerShdw blurRad="38100" dist="38100" dir="2700000">
                            <a:srgbClr val="FFFFFF"/>
                          </a:outerShdw>
                        </a:effectLst>
                      </a:endParaRPr>
                    </a:p>
                  </a:txBody>
                  <a:tcPr marL="115221" marR="115221" marT="43201" marB="4320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lang="zh-CN" altLang="en-US" sz="2300" b="1">
                        <a:effectLst>
                          <a:outerShdw blurRad="38100" dist="38100" dir="2700000">
                            <a:srgbClr val="FFFFFF"/>
                          </a:outerShdw>
                        </a:effectLst>
                      </a:endParaRPr>
                    </a:p>
                  </a:txBody>
                  <a:tcPr marL="115221" marR="115221" marT="43201" marB="43201">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296144">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buNone/>
                      </a:pPr>
                      <a:endParaRPr lang="zh-CN" altLang="en-US" sz="2800" b="0" dirty="0">
                        <a:effectLst/>
                        <a:latin typeface="微软雅黑" pitchFamily="34" charset="-122"/>
                        <a:ea typeface="微软雅黑" pitchFamily="34" charset="-122"/>
                      </a:endParaRPr>
                    </a:p>
                  </a:txBody>
                  <a:tcPr marL="115221" marR="115221" marT="43201" marB="43201">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lang="zh-CN" altLang="en-US" sz="2300" b="1">
                        <a:effectLst>
                          <a:outerShdw blurRad="38100" dist="38100" dir="2700000">
                            <a:srgbClr val="FFFFFF"/>
                          </a:outerShdw>
                        </a:effectLst>
                      </a:endParaRPr>
                    </a:p>
                  </a:txBody>
                  <a:tcPr marL="115221" marR="115221" marT="43201" marB="4320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lang="zh-CN" altLang="en-US" sz="2300" b="1" dirty="0">
                        <a:effectLst>
                          <a:outerShdw blurRad="38100" dist="38100" dir="2700000">
                            <a:srgbClr val="FFFFFF"/>
                          </a:outerShdw>
                        </a:effectLst>
                      </a:endParaRPr>
                    </a:p>
                  </a:txBody>
                  <a:tcPr marL="115221" marR="115221" marT="43201" marB="4320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lang="zh-CN" altLang="en-US" sz="2300" b="1" dirty="0">
                        <a:effectLst>
                          <a:outerShdw blurRad="38100" dist="38100" dir="2700000">
                            <a:srgbClr val="FFFFFF"/>
                          </a:outerShdw>
                        </a:effectLst>
                      </a:endParaRPr>
                    </a:p>
                  </a:txBody>
                  <a:tcPr marL="115221" marR="115221" marT="43201" marB="43201">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296144">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buNone/>
                      </a:pPr>
                      <a:endParaRPr lang="zh-CN" altLang="en-US" sz="2300" b="1" dirty="0">
                        <a:solidFill>
                          <a:srgbClr val="000000"/>
                        </a:solidFill>
                        <a:effectLst>
                          <a:outerShdw blurRad="38100" dist="38100" dir="2700000">
                            <a:srgbClr val="FFFFFF"/>
                          </a:outerShdw>
                        </a:effectLst>
                      </a:endParaRPr>
                    </a:p>
                  </a:txBody>
                  <a:tcPr marL="115221" marR="115221" marT="43201" marB="43201">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lang="zh-CN" altLang="en-US" sz="2300" b="1">
                        <a:effectLst>
                          <a:outerShdw blurRad="38100" dist="38100" dir="2700000">
                            <a:srgbClr val="FFFFFF"/>
                          </a:outerShdw>
                        </a:effectLst>
                      </a:endParaRPr>
                    </a:p>
                  </a:txBody>
                  <a:tcPr marL="115221" marR="115221" marT="43201" marB="4320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lang="zh-CN" altLang="en-US" sz="2300" b="1">
                        <a:effectLst>
                          <a:outerShdw blurRad="38100" dist="38100" dir="2700000">
                            <a:srgbClr val="FFFFFF"/>
                          </a:outerShdw>
                        </a:effectLst>
                      </a:endParaRPr>
                    </a:p>
                  </a:txBody>
                  <a:tcPr marL="115221" marR="115221" marT="43201" marB="4320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lang="zh-CN" altLang="en-US" sz="2300" b="1" dirty="0">
                        <a:effectLst>
                          <a:outerShdw blurRad="38100" dist="38100" dir="2700000">
                            <a:srgbClr val="FFFFFF"/>
                          </a:outerShdw>
                        </a:effectLst>
                      </a:endParaRPr>
                    </a:p>
                  </a:txBody>
                  <a:tcPr marL="115221" marR="115221" marT="43201" marB="43201">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30744" name="文本框 30743"/>
          <p:cNvSpPr txBox="1"/>
          <p:nvPr/>
        </p:nvSpPr>
        <p:spPr>
          <a:xfrm>
            <a:off x="2448669" y="1983304"/>
            <a:ext cx="2376263" cy="1308628"/>
          </a:xfrm>
          <a:prstGeom prst="rect">
            <a:avLst/>
          </a:prstGeom>
          <a:noFill/>
          <a:ln w="9525">
            <a:noFill/>
          </a:ln>
        </p:spPr>
        <p:txBody>
          <a:bodyPr wrap="square">
            <a:spAutoFit/>
          </a:bodyPr>
          <a:lstStyle/>
          <a:p>
            <a:pPr algn="ctr" eaLnBrk="0" hangingPunct="0">
              <a:lnSpc>
                <a:spcPct val="150000"/>
              </a:lnSpc>
              <a:spcBef>
                <a:spcPts val="0"/>
              </a:spcBef>
              <a:buClr>
                <a:schemeClr val="hlink"/>
              </a:buClr>
              <a:buSzPct val="70000"/>
              <a:buFont typeface="Wingdings" panose="05000000000000000000" pitchFamily="2" charset="2"/>
              <a:buNone/>
            </a:pPr>
            <a:r>
              <a:rPr lang="zh-CN" altLang="en-US" sz="2800" noProof="1">
                <a:latin typeface="Times New Roman" pitchFamily="18" charset="0"/>
                <a:ea typeface="微软雅黑" pitchFamily="34" charset="-122"/>
                <a:cs typeface="Times New Roman" pitchFamily="18" charset="0"/>
              </a:rPr>
              <a:t>股东大会</a:t>
            </a:r>
            <a:r>
              <a:rPr lang="zh-CN" altLang="en-US" sz="2800" noProof="1" smtClean="0">
                <a:latin typeface="Times New Roman" pitchFamily="18" charset="0"/>
                <a:ea typeface="微软雅黑" pitchFamily="34" charset="-122"/>
                <a:cs typeface="Times New Roman" pitchFamily="18" charset="0"/>
              </a:rPr>
              <a:t>及其</a:t>
            </a:r>
            <a:endParaRPr lang="en-US" altLang="zh-CN" sz="2800" noProof="1" smtClean="0">
              <a:latin typeface="Times New Roman" pitchFamily="18" charset="0"/>
              <a:ea typeface="微软雅黑" pitchFamily="34" charset="-122"/>
              <a:cs typeface="Times New Roman" pitchFamily="18" charset="0"/>
            </a:endParaRPr>
          </a:p>
          <a:p>
            <a:pPr algn="ctr" eaLnBrk="0" hangingPunct="0">
              <a:lnSpc>
                <a:spcPct val="150000"/>
              </a:lnSpc>
              <a:spcBef>
                <a:spcPts val="0"/>
              </a:spcBef>
              <a:buClr>
                <a:schemeClr val="hlink"/>
              </a:buClr>
              <a:buSzPct val="70000"/>
              <a:buFont typeface="Wingdings" panose="05000000000000000000" pitchFamily="2" charset="2"/>
              <a:buNone/>
            </a:pPr>
            <a:r>
              <a:rPr lang="zh-CN" altLang="en-US" sz="2800" noProof="1" smtClean="0">
                <a:latin typeface="Times New Roman" pitchFamily="18" charset="0"/>
                <a:ea typeface="微软雅黑" pitchFamily="34" charset="-122"/>
                <a:cs typeface="Times New Roman" pitchFamily="18" charset="0"/>
              </a:rPr>
              <a:t>选出的董事会</a:t>
            </a:r>
            <a:endParaRPr lang="zh-CN" altLang="en-US" sz="2800" noProof="1">
              <a:latin typeface="Times New Roman" pitchFamily="18" charset="0"/>
              <a:ea typeface="微软雅黑" pitchFamily="34" charset="-122"/>
              <a:cs typeface="Times New Roman" pitchFamily="18" charset="0"/>
            </a:endParaRPr>
          </a:p>
        </p:txBody>
      </p:sp>
      <p:sp>
        <p:nvSpPr>
          <p:cNvPr id="30745" name="文本框 30744"/>
          <p:cNvSpPr txBox="1"/>
          <p:nvPr/>
        </p:nvSpPr>
        <p:spPr>
          <a:xfrm>
            <a:off x="2830322" y="1165575"/>
            <a:ext cx="2768292" cy="662297"/>
          </a:xfrm>
          <a:prstGeom prst="rect">
            <a:avLst/>
          </a:prstGeom>
          <a:noFill/>
          <a:ln w="9525">
            <a:noFill/>
          </a:ln>
        </p:spPr>
        <p:txBody>
          <a:bodyPr wrap="square">
            <a:spAutoFit/>
          </a:bodyPr>
          <a:lstStyle/>
          <a:p>
            <a:pPr eaLnBrk="0" hangingPunct="0">
              <a:lnSpc>
                <a:spcPct val="150000"/>
              </a:lnSpc>
              <a:spcBef>
                <a:spcPts val="0"/>
              </a:spcBef>
              <a:buClr>
                <a:schemeClr val="hlink"/>
              </a:buClr>
              <a:buSzPct val="70000"/>
              <a:buFont typeface="Wingdings" panose="05000000000000000000" pitchFamily="2" charset="2"/>
              <a:buNone/>
            </a:pPr>
            <a:r>
              <a:rPr lang="zh-CN" altLang="en-US" sz="2800" noProof="1">
                <a:solidFill>
                  <a:srgbClr val="C00000"/>
                </a:solidFill>
                <a:latin typeface="Times New Roman" pitchFamily="18" charset="0"/>
                <a:ea typeface="微软雅黑" pitchFamily="34" charset="-122"/>
                <a:cs typeface="Times New Roman" pitchFamily="18" charset="0"/>
              </a:rPr>
              <a:t>决策</a:t>
            </a:r>
            <a:r>
              <a:rPr lang="zh-CN" altLang="en-US" sz="2800" noProof="1" smtClean="0">
                <a:solidFill>
                  <a:srgbClr val="C00000"/>
                </a:solidFill>
                <a:latin typeface="Times New Roman" pitchFamily="18" charset="0"/>
                <a:ea typeface="微软雅黑" pitchFamily="34" charset="-122"/>
                <a:cs typeface="Times New Roman" pitchFamily="18" charset="0"/>
              </a:rPr>
              <a:t>机构</a:t>
            </a:r>
            <a:endParaRPr lang="zh-CN" altLang="en-US" sz="2800" noProof="1">
              <a:solidFill>
                <a:srgbClr val="C00000"/>
              </a:solidFill>
              <a:latin typeface="Times New Roman" pitchFamily="18" charset="0"/>
              <a:ea typeface="微软雅黑" pitchFamily="34" charset="-122"/>
              <a:cs typeface="Times New Roman" pitchFamily="18" charset="0"/>
            </a:endParaRPr>
          </a:p>
        </p:txBody>
      </p:sp>
      <p:sp>
        <p:nvSpPr>
          <p:cNvPr id="30746" name="文本框 30745"/>
          <p:cNvSpPr txBox="1"/>
          <p:nvPr/>
        </p:nvSpPr>
        <p:spPr>
          <a:xfrm>
            <a:off x="2512029" y="3232111"/>
            <a:ext cx="2462443" cy="1384995"/>
          </a:xfrm>
          <a:prstGeom prst="rect">
            <a:avLst/>
          </a:prstGeom>
          <a:noFill/>
          <a:ln w="9525">
            <a:noFill/>
          </a:ln>
        </p:spPr>
        <p:txBody>
          <a:bodyPr wrap="square">
            <a:spAutoFit/>
          </a:bodyPr>
          <a:lstStyle/>
          <a:p>
            <a:pPr eaLnBrk="0" hangingPunct="0">
              <a:lnSpc>
                <a:spcPct val="150000"/>
              </a:lnSpc>
              <a:spcBef>
                <a:spcPts val="0"/>
              </a:spcBef>
              <a:buClr>
                <a:schemeClr val="hlink"/>
              </a:buClr>
              <a:buSzPct val="70000"/>
              <a:buFont typeface="Wingdings" panose="05000000000000000000" pitchFamily="2" charset="2"/>
              <a:buNone/>
            </a:pPr>
            <a:r>
              <a:rPr lang="zh-CN" altLang="en-US" sz="2800" noProof="1">
                <a:latin typeface="Times New Roman" pitchFamily="18" charset="0"/>
                <a:ea typeface="微软雅黑" pitchFamily="34" charset="-122"/>
                <a:cs typeface="Times New Roman" pitchFamily="18" charset="0"/>
              </a:rPr>
              <a:t>处理公司重大</a:t>
            </a:r>
          </a:p>
          <a:p>
            <a:pPr eaLnBrk="0" hangingPunct="0">
              <a:lnSpc>
                <a:spcPct val="150000"/>
              </a:lnSpc>
              <a:spcBef>
                <a:spcPts val="0"/>
              </a:spcBef>
              <a:buClr>
                <a:schemeClr val="hlink"/>
              </a:buClr>
              <a:buSzPct val="70000"/>
              <a:buFont typeface="Wingdings" panose="05000000000000000000" pitchFamily="2" charset="2"/>
              <a:buNone/>
            </a:pPr>
            <a:r>
              <a:rPr lang="zh-CN" altLang="en-US" sz="2800" noProof="1">
                <a:latin typeface="Times New Roman" pitchFamily="18" charset="0"/>
                <a:ea typeface="微软雅黑" pitchFamily="34" charset="-122"/>
                <a:cs typeface="Times New Roman" pitchFamily="18" charset="0"/>
              </a:rPr>
              <a:t>经营管理</a:t>
            </a:r>
            <a:r>
              <a:rPr lang="zh-CN" altLang="en-US" sz="2800" noProof="1" smtClean="0">
                <a:latin typeface="Times New Roman" pitchFamily="18" charset="0"/>
                <a:ea typeface="微软雅黑" pitchFamily="34" charset="-122"/>
                <a:cs typeface="Times New Roman" pitchFamily="18" charset="0"/>
              </a:rPr>
              <a:t>事宜</a:t>
            </a:r>
            <a:endParaRPr lang="zh-CN" altLang="en-US" sz="2800" noProof="1">
              <a:latin typeface="Times New Roman" pitchFamily="18" charset="0"/>
              <a:ea typeface="微软雅黑" pitchFamily="34" charset="-122"/>
              <a:cs typeface="Times New Roman" pitchFamily="18" charset="0"/>
            </a:endParaRPr>
          </a:p>
        </p:txBody>
      </p:sp>
      <p:sp>
        <p:nvSpPr>
          <p:cNvPr id="30747" name="文本框 30746"/>
          <p:cNvSpPr txBox="1"/>
          <p:nvPr/>
        </p:nvSpPr>
        <p:spPr>
          <a:xfrm>
            <a:off x="5669858" y="2268286"/>
            <a:ext cx="2694485" cy="738664"/>
          </a:xfrm>
          <a:prstGeom prst="rect">
            <a:avLst/>
          </a:prstGeom>
          <a:noFill/>
          <a:ln w="9525">
            <a:noFill/>
          </a:ln>
        </p:spPr>
        <p:txBody>
          <a:bodyPr wrap="square">
            <a:spAutoFit/>
          </a:bodyPr>
          <a:lstStyle/>
          <a:p>
            <a:pPr eaLnBrk="0" hangingPunct="0">
              <a:lnSpc>
                <a:spcPct val="150000"/>
              </a:lnSpc>
              <a:spcBef>
                <a:spcPts val="0"/>
              </a:spcBef>
              <a:buClr>
                <a:schemeClr val="hlink"/>
              </a:buClr>
              <a:buSzPct val="70000"/>
              <a:buFont typeface="Wingdings" panose="05000000000000000000" pitchFamily="2" charset="2"/>
              <a:buNone/>
            </a:pPr>
            <a:r>
              <a:rPr lang="zh-CN" altLang="en-US" sz="2800" noProof="1" smtClean="0">
                <a:latin typeface="Times New Roman" pitchFamily="18" charset="0"/>
                <a:ea typeface="微软雅黑" pitchFamily="34" charset="-122"/>
                <a:cs typeface="Times New Roman" pitchFamily="18" charset="0"/>
              </a:rPr>
              <a:t>总经理及其助手</a:t>
            </a:r>
            <a:endParaRPr lang="zh-CN" altLang="en-US" sz="2800" noProof="1">
              <a:latin typeface="Times New Roman" pitchFamily="18" charset="0"/>
              <a:ea typeface="微软雅黑" pitchFamily="34" charset="-122"/>
              <a:cs typeface="Times New Roman" pitchFamily="18" charset="0"/>
            </a:endParaRPr>
          </a:p>
        </p:txBody>
      </p:sp>
      <p:sp>
        <p:nvSpPr>
          <p:cNvPr id="30748" name="文本框 30747"/>
          <p:cNvSpPr txBox="1"/>
          <p:nvPr/>
        </p:nvSpPr>
        <p:spPr>
          <a:xfrm>
            <a:off x="6322219" y="1180748"/>
            <a:ext cx="1828329" cy="662297"/>
          </a:xfrm>
          <a:prstGeom prst="rect">
            <a:avLst/>
          </a:prstGeom>
          <a:noFill/>
          <a:ln w="9525">
            <a:noFill/>
          </a:ln>
        </p:spPr>
        <p:txBody>
          <a:bodyPr>
            <a:spAutoFit/>
          </a:bodyPr>
          <a:lstStyle/>
          <a:p>
            <a:pPr eaLnBrk="0" hangingPunct="0">
              <a:lnSpc>
                <a:spcPct val="150000"/>
              </a:lnSpc>
              <a:spcBef>
                <a:spcPts val="0"/>
              </a:spcBef>
              <a:buClr>
                <a:schemeClr val="hlink"/>
              </a:buClr>
              <a:buSzPct val="70000"/>
              <a:buFont typeface="Wingdings" panose="05000000000000000000" pitchFamily="2" charset="2"/>
              <a:buNone/>
            </a:pPr>
            <a:r>
              <a:rPr lang="zh-CN" altLang="en-US" sz="2800" noProof="1" smtClean="0">
                <a:solidFill>
                  <a:srgbClr val="C00000"/>
                </a:solidFill>
                <a:latin typeface="Times New Roman" pitchFamily="18" charset="0"/>
                <a:ea typeface="微软雅黑" pitchFamily="34" charset="-122"/>
                <a:cs typeface="Times New Roman" pitchFamily="18" charset="0"/>
              </a:rPr>
              <a:t>执行机构</a:t>
            </a:r>
            <a:endParaRPr lang="zh-CN" altLang="en-US" sz="2800" noProof="1">
              <a:solidFill>
                <a:srgbClr val="C00000"/>
              </a:solidFill>
              <a:latin typeface="Times New Roman" pitchFamily="18" charset="0"/>
              <a:ea typeface="微软雅黑" pitchFamily="34" charset="-122"/>
              <a:cs typeface="Times New Roman" pitchFamily="18" charset="0"/>
            </a:endParaRPr>
          </a:p>
        </p:txBody>
      </p:sp>
      <p:sp>
        <p:nvSpPr>
          <p:cNvPr id="30749" name="文本框 30748"/>
          <p:cNvSpPr txBox="1"/>
          <p:nvPr/>
        </p:nvSpPr>
        <p:spPr>
          <a:xfrm>
            <a:off x="6036168" y="3232111"/>
            <a:ext cx="2400432" cy="1384995"/>
          </a:xfrm>
          <a:prstGeom prst="rect">
            <a:avLst/>
          </a:prstGeom>
          <a:noFill/>
          <a:ln w="9525">
            <a:noFill/>
          </a:ln>
        </p:spPr>
        <p:txBody>
          <a:bodyPr>
            <a:spAutoFit/>
          </a:bodyPr>
          <a:lstStyle/>
          <a:p>
            <a:pPr eaLnBrk="0" hangingPunct="0">
              <a:lnSpc>
                <a:spcPct val="150000"/>
              </a:lnSpc>
              <a:spcBef>
                <a:spcPts val="0"/>
              </a:spcBef>
              <a:buClr>
                <a:schemeClr val="hlink"/>
              </a:buClr>
              <a:buSzPct val="70000"/>
              <a:buFont typeface="Wingdings" panose="05000000000000000000" pitchFamily="2" charset="2"/>
              <a:buNone/>
            </a:pPr>
            <a:r>
              <a:rPr lang="zh-CN" altLang="en-US" sz="2800" noProof="1">
                <a:latin typeface="Times New Roman" pitchFamily="18" charset="0"/>
                <a:ea typeface="微软雅黑" pitchFamily="34" charset="-122"/>
                <a:cs typeface="Times New Roman" pitchFamily="18" charset="0"/>
              </a:rPr>
              <a:t>负责公司的</a:t>
            </a:r>
          </a:p>
          <a:p>
            <a:pPr eaLnBrk="0" hangingPunct="0">
              <a:lnSpc>
                <a:spcPct val="150000"/>
              </a:lnSpc>
              <a:spcBef>
                <a:spcPts val="0"/>
              </a:spcBef>
              <a:buClr>
                <a:schemeClr val="hlink"/>
              </a:buClr>
              <a:buSzPct val="70000"/>
              <a:buFont typeface="Wingdings" panose="05000000000000000000" pitchFamily="2" charset="2"/>
              <a:buNone/>
            </a:pPr>
            <a:r>
              <a:rPr lang="zh-CN" altLang="en-US" sz="2800" noProof="1">
                <a:latin typeface="Times New Roman" pitchFamily="18" charset="0"/>
                <a:ea typeface="微软雅黑" pitchFamily="34" charset="-122"/>
                <a:cs typeface="Times New Roman" pitchFamily="18" charset="0"/>
              </a:rPr>
              <a:t>日常</a:t>
            </a:r>
            <a:r>
              <a:rPr lang="zh-CN" altLang="en-US" sz="2800" noProof="1" smtClean="0">
                <a:latin typeface="Times New Roman" pitchFamily="18" charset="0"/>
                <a:ea typeface="微软雅黑" pitchFamily="34" charset="-122"/>
                <a:cs typeface="Times New Roman" pitchFamily="18" charset="0"/>
              </a:rPr>
              <a:t>经营</a:t>
            </a:r>
            <a:endParaRPr lang="zh-CN" altLang="en-US" sz="2800" noProof="1">
              <a:latin typeface="Times New Roman" pitchFamily="18" charset="0"/>
              <a:ea typeface="微软雅黑" pitchFamily="34" charset="-122"/>
              <a:cs typeface="Times New Roman" pitchFamily="18" charset="0"/>
            </a:endParaRPr>
          </a:p>
        </p:txBody>
      </p:sp>
      <p:sp>
        <p:nvSpPr>
          <p:cNvPr id="30750" name="文本框 30749"/>
          <p:cNvSpPr txBox="1"/>
          <p:nvPr/>
        </p:nvSpPr>
        <p:spPr>
          <a:xfrm>
            <a:off x="9110082" y="2275602"/>
            <a:ext cx="1440259" cy="662297"/>
          </a:xfrm>
          <a:prstGeom prst="rect">
            <a:avLst/>
          </a:prstGeom>
          <a:noFill/>
          <a:ln w="9525">
            <a:noFill/>
          </a:ln>
        </p:spPr>
        <p:txBody>
          <a:bodyPr>
            <a:spAutoFit/>
          </a:bodyPr>
          <a:lstStyle/>
          <a:p>
            <a:pPr eaLnBrk="0" hangingPunct="0">
              <a:lnSpc>
                <a:spcPct val="150000"/>
              </a:lnSpc>
              <a:spcBef>
                <a:spcPts val="0"/>
              </a:spcBef>
              <a:buClr>
                <a:schemeClr val="hlink"/>
              </a:buClr>
              <a:buSzPct val="70000"/>
              <a:buFont typeface="Wingdings" panose="05000000000000000000" pitchFamily="2" charset="2"/>
              <a:buNone/>
            </a:pPr>
            <a:r>
              <a:rPr lang="zh-CN" altLang="en-US" sz="2800" noProof="1" smtClean="0">
                <a:latin typeface="Times New Roman" pitchFamily="18" charset="0"/>
                <a:ea typeface="微软雅黑" pitchFamily="34" charset="-122"/>
                <a:cs typeface="Times New Roman" pitchFamily="18" charset="0"/>
              </a:rPr>
              <a:t>监事会</a:t>
            </a:r>
            <a:endParaRPr lang="zh-CN" altLang="en-US" sz="2800" noProof="1">
              <a:latin typeface="Times New Roman" pitchFamily="18" charset="0"/>
              <a:ea typeface="微软雅黑" pitchFamily="34" charset="-122"/>
              <a:cs typeface="Times New Roman" pitchFamily="18" charset="0"/>
            </a:endParaRPr>
          </a:p>
        </p:txBody>
      </p:sp>
      <p:sp>
        <p:nvSpPr>
          <p:cNvPr id="30751" name="文本框 30750"/>
          <p:cNvSpPr txBox="1"/>
          <p:nvPr/>
        </p:nvSpPr>
        <p:spPr>
          <a:xfrm>
            <a:off x="8916048" y="1164406"/>
            <a:ext cx="1828329" cy="662297"/>
          </a:xfrm>
          <a:prstGeom prst="rect">
            <a:avLst/>
          </a:prstGeom>
          <a:noFill/>
          <a:ln w="9525">
            <a:noFill/>
          </a:ln>
        </p:spPr>
        <p:txBody>
          <a:bodyPr>
            <a:spAutoFit/>
          </a:bodyPr>
          <a:lstStyle/>
          <a:p>
            <a:pPr eaLnBrk="0" hangingPunct="0">
              <a:lnSpc>
                <a:spcPct val="150000"/>
              </a:lnSpc>
              <a:spcBef>
                <a:spcPts val="0"/>
              </a:spcBef>
              <a:buClr>
                <a:schemeClr val="hlink"/>
              </a:buClr>
              <a:buSzPct val="70000"/>
              <a:buFont typeface="Wingdings" panose="05000000000000000000" pitchFamily="2" charset="2"/>
              <a:buNone/>
            </a:pPr>
            <a:r>
              <a:rPr lang="zh-CN" altLang="en-US" sz="2800" noProof="1">
                <a:solidFill>
                  <a:srgbClr val="C00000"/>
                </a:solidFill>
                <a:latin typeface="Times New Roman" pitchFamily="18" charset="0"/>
                <a:ea typeface="微软雅黑" pitchFamily="34" charset="-122"/>
                <a:cs typeface="Times New Roman" pitchFamily="18" charset="0"/>
              </a:rPr>
              <a:t>监督</a:t>
            </a:r>
            <a:r>
              <a:rPr lang="zh-CN" altLang="en-US" sz="2800" noProof="1" smtClean="0">
                <a:solidFill>
                  <a:srgbClr val="C00000"/>
                </a:solidFill>
                <a:latin typeface="Times New Roman" pitchFamily="18" charset="0"/>
                <a:ea typeface="微软雅黑" pitchFamily="34" charset="-122"/>
                <a:cs typeface="Times New Roman" pitchFamily="18" charset="0"/>
              </a:rPr>
              <a:t>机构</a:t>
            </a:r>
            <a:endParaRPr lang="zh-CN" altLang="en-US" sz="2800" noProof="1">
              <a:solidFill>
                <a:srgbClr val="C00000"/>
              </a:solidFill>
              <a:latin typeface="Times New Roman" pitchFamily="18" charset="0"/>
              <a:ea typeface="微软雅黑" pitchFamily="34" charset="-122"/>
              <a:cs typeface="Times New Roman" pitchFamily="18" charset="0"/>
            </a:endParaRPr>
          </a:p>
        </p:txBody>
      </p:sp>
      <p:sp>
        <p:nvSpPr>
          <p:cNvPr id="30752" name="文本框 30751"/>
          <p:cNvSpPr txBox="1"/>
          <p:nvPr/>
        </p:nvSpPr>
        <p:spPr>
          <a:xfrm>
            <a:off x="8415092" y="3232111"/>
            <a:ext cx="2818553" cy="1384995"/>
          </a:xfrm>
          <a:prstGeom prst="rect">
            <a:avLst/>
          </a:prstGeom>
          <a:noFill/>
          <a:ln w="9525">
            <a:noFill/>
          </a:ln>
        </p:spPr>
        <p:txBody>
          <a:bodyPr wrap="square">
            <a:spAutoFit/>
          </a:bodyPr>
          <a:lstStyle/>
          <a:p>
            <a:pPr eaLnBrk="0" hangingPunct="0">
              <a:lnSpc>
                <a:spcPct val="150000"/>
              </a:lnSpc>
              <a:spcBef>
                <a:spcPts val="0"/>
              </a:spcBef>
              <a:buClr>
                <a:schemeClr val="hlink"/>
              </a:buClr>
              <a:buSzPct val="70000"/>
              <a:buFont typeface="Wingdings" panose="05000000000000000000" pitchFamily="2" charset="2"/>
              <a:buNone/>
            </a:pPr>
            <a:r>
              <a:rPr lang="zh-CN" altLang="en-US" sz="2800" noProof="1">
                <a:latin typeface="Times New Roman" pitchFamily="18" charset="0"/>
                <a:ea typeface="微软雅黑" pitchFamily="34" charset="-122"/>
                <a:cs typeface="Times New Roman" pitchFamily="18" charset="0"/>
              </a:rPr>
              <a:t>对董事会和经理</a:t>
            </a:r>
          </a:p>
          <a:p>
            <a:pPr eaLnBrk="0" hangingPunct="0">
              <a:lnSpc>
                <a:spcPct val="150000"/>
              </a:lnSpc>
              <a:spcBef>
                <a:spcPts val="0"/>
              </a:spcBef>
              <a:buClr>
                <a:schemeClr val="hlink"/>
              </a:buClr>
              <a:buSzPct val="70000"/>
              <a:buFont typeface="Wingdings" panose="05000000000000000000" pitchFamily="2" charset="2"/>
              <a:buNone/>
            </a:pPr>
            <a:r>
              <a:rPr lang="zh-CN" altLang="en-US" sz="2800" noProof="1">
                <a:latin typeface="Times New Roman" pitchFamily="18" charset="0"/>
                <a:ea typeface="微软雅黑" pitchFamily="34" charset="-122"/>
                <a:cs typeface="Times New Roman" pitchFamily="18" charset="0"/>
              </a:rPr>
              <a:t>的工作进行</a:t>
            </a:r>
            <a:r>
              <a:rPr lang="zh-CN" altLang="en-US" sz="2800" noProof="1" smtClean="0">
                <a:latin typeface="Times New Roman" pitchFamily="18" charset="0"/>
                <a:ea typeface="微软雅黑" pitchFamily="34" charset="-122"/>
                <a:cs typeface="Times New Roman" pitchFamily="18" charset="0"/>
              </a:rPr>
              <a:t>监督</a:t>
            </a:r>
            <a:endParaRPr lang="zh-CN" altLang="en-US" sz="2800" noProof="1">
              <a:latin typeface="Times New Roman" pitchFamily="18" charset="0"/>
              <a:ea typeface="微软雅黑" pitchFamily="34" charset="-122"/>
              <a:cs typeface="Times New Roman" pitchFamily="18" charset="0"/>
            </a:endParaRPr>
          </a:p>
        </p:txBody>
      </p:sp>
      <p:sp>
        <p:nvSpPr>
          <p:cNvPr id="30753" name="矩形 30752"/>
          <p:cNvSpPr/>
          <p:nvPr/>
        </p:nvSpPr>
        <p:spPr>
          <a:xfrm>
            <a:off x="756814" y="1180748"/>
            <a:ext cx="998181" cy="792021"/>
          </a:xfrm>
          <a:prstGeom prst="rect">
            <a:avLst/>
          </a:prstGeom>
          <a:noFill/>
          <a:ln w="9525">
            <a:noFill/>
          </a:ln>
        </p:spPr>
        <p:txBody>
          <a:bodyPr/>
          <a:lstStyle>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stStyle>
          <a:p>
            <a:pPr marL="0" indent="0">
              <a:lnSpc>
                <a:spcPct val="150000"/>
              </a:lnSpc>
              <a:spcBef>
                <a:spcPts val="0"/>
              </a:spcBef>
              <a:buFont typeface="Arial" pitchFamily="34" charset="0"/>
              <a:buNone/>
            </a:pPr>
            <a:r>
              <a:rPr lang="zh-CN" altLang="en-US" sz="2800" noProof="1">
                <a:solidFill>
                  <a:srgbClr val="2864E6"/>
                </a:solidFill>
                <a:latin typeface="Times New Roman" pitchFamily="18" charset="0"/>
                <a:ea typeface="微软雅黑" pitchFamily="34" charset="-122"/>
                <a:cs typeface="Times New Roman" pitchFamily="18" charset="0"/>
              </a:rPr>
              <a:t>性质</a:t>
            </a:r>
          </a:p>
        </p:txBody>
      </p:sp>
      <p:sp>
        <p:nvSpPr>
          <p:cNvPr id="30754" name="文本框 30753"/>
          <p:cNvSpPr txBox="1">
            <a:spLocks noChangeArrowheads="1"/>
          </p:cNvSpPr>
          <p:nvPr/>
        </p:nvSpPr>
        <p:spPr bwMode="auto">
          <a:xfrm>
            <a:off x="495666" y="4667763"/>
            <a:ext cx="10585176" cy="1308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150000"/>
              </a:lnSpc>
              <a:spcBef>
                <a:spcPts val="0"/>
              </a:spcBef>
            </a:pPr>
            <a:r>
              <a:rPr lang="zh-CN" altLang="en-US" sz="2800" dirty="0">
                <a:solidFill>
                  <a:srgbClr val="C00000"/>
                </a:solidFill>
                <a:latin typeface="Times New Roman" pitchFamily="18" charset="0"/>
                <a:ea typeface="微软雅黑" pitchFamily="34" charset="-122"/>
                <a:cs typeface="Times New Roman" pitchFamily="18" charset="0"/>
              </a:rPr>
              <a:t>优点：权责明确、互相制衡，提高</a:t>
            </a:r>
            <a:r>
              <a:rPr lang="zh-CN" altLang="en-US" sz="2800" dirty="0" smtClean="0">
                <a:solidFill>
                  <a:srgbClr val="C00000"/>
                </a:solidFill>
                <a:latin typeface="Times New Roman" pitchFamily="18" charset="0"/>
                <a:ea typeface="微软雅黑" pitchFamily="34" charset="-122"/>
                <a:cs typeface="Times New Roman" pitchFamily="18" charset="0"/>
              </a:rPr>
              <a:t>公司的</a:t>
            </a:r>
            <a:r>
              <a:rPr lang="zh-CN" altLang="en-US" sz="2800" dirty="0">
                <a:solidFill>
                  <a:srgbClr val="C00000"/>
                </a:solidFill>
                <a:latin typeface="Times New Roman" pitchFamily="18" charset="0"/>
                <a:ea typeface="微软雅黑" pitchFamily="34" charset="-122"/>
                <a:cs typeface="Times New Roman" pitchFamily="18" charset="0"/>
              </a:rPr>
              <a:t>运作效率和管理的科学性，使公司的发展具有充分的活力。</a:t>
            </a:r>
          </a:p>
        </p:txBody>
      </p:sp>
      <p:sp>
        <p:nvSpPr>
          <p:cNvPr id="2" name="矩形 30754"/>
          <p:cNvSpPr>
            <a:spLocks noChangeArrowheads="1"/>
          </p:cNvSpPr>
          <p:nvPr/>
        </p:nvSpPr>
        <p:spPr bwMode="auto">
          <a:xfrm>
            <a:off x="269624" y="305531"/>
            <a:ext cx="9409695" cy="792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50000"/>
              </a:lnSpc>
              <a:spcBef>
                <a:spcPts val="0"/>
              </a:spcBef>
            </a:pPr>
            <a:r>
              <a:rPr lang="zh-CN" altLang="en-US" sz="2800" dirty="0">
                <a:solidFill>
                  <a:srgbClr val="2864E6"/>
                </a:solidFill>
                <a:latin typeface="Times New Roman" pitchFamily="18" charset="0"/>
                <a:ea typeface="微软雅黑" pitchFamily="34" charset="-122"/>
                <a:cs typeface="Times New Roman" pitchFamily="18" charset="0"/>
              </a:rPr>
              <a:t>（</a:t>
            </a:r>
            <a:r>
              <a:rPr lang="en-US" altLang="zh-CN" sz="2800" dirty="0">
                <a:solidFill>
                  <a:srgbClr val="2864E6"/>
                </a:solidFill>
                <a:latin typeface="Times New Roman" pitchFamily="18" charset="0"/>
                <a:ea typeface="Times New Roman" pitchFamily="18" charset="0"/>
                <a:cs typeface="Times New Roman" pitchFamily="18" charset="0"/>
              </a:rPr>
              <a:t>3</a:t>
            </a:r>
            <a:r>
              <a:rPr lang="zh-CN" altLang="en-US" sz="2800" dirty="0">
                <a:solidFill>
                  <a:srgbClr val="2864E6"/>
                </a:solidFill>
                <a:latin typeface="Times New Roman" pitchFamily="18" charset="0"/>
                <a:ea typeface="微软雅黑" pitchFamily="34" charset="-122"/>
                <a:cs typeface="Times New Roman" pitchFamily="18" charset="0"/>
              </a:rPr>
              <a:t>）公司的组织机构及其职能</a:t>
            </a:r>
          </a:p>
        </p:txBody>
      </p:sp>
      <p:sp>
        <p:nvSpPr>
          <p:cNvPr id="30756" name="矩形 30755"/>
          <p:cNvSpPr/>
          <p:nvPr/>
        </p:nvSpPr>
        <p:spPr>
          <a:xfrm>
            <a:off x="721428" y="3430988"/>
            <a:ext cx="998181" cy="792021"/>
          </a:xfrm>
          <a:prstGeom prst="rect">
            <a:avLst/>
          </a:prstGeom>
          <a:noFill/>
          <a:ln w="9525">
            <a:noFill/>
          </a:ln>
        </p:spPr>
        <p:txBody>
          <a:bodyPr/>
          <a:lstStyle>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stStyle>
          <a:p>
            <a:pPr marL="0" indent="0">
              <a:lnSpc>
                <a:spcPct val="150000"/>
              </a:lnSpc>
              <a:spcBef>
                <a:spcPts val="0"/>
              </a:spcBef>
              <a:buFont typeface="Arial" pitchFamily="34" charset="0"/>
              <a:buNone/>
            </a:pPr>
            <a:r>
              <a:rPr lang="zh-CN" altLang="en-US" sz="2800" noProof="1">
                <a:solidFill>
                  <a:srgbClr val="2864E6"/>
                </a:solidFill>
                <a:latin typeface="Times New Roman" pitchFamily="18" charset="0"/>
                <a:ea typeface="微软雅黑" pitchFamily="34" charset="-122"/>
                <a:cs typeface="Times New Roman" pitchFamily="18" charset="0"/>
              </a:rPr>
              <a:t>职能</a:t>
            </a:r>
          </a:p>
        </p:txBody>
      </p:sp>
      <p:sp>
        <p:nvSpPr>
          <p:cNvPr id="4" name="TextBox 3"/>
          <p:cNvSpPr txBox="1"/>
          <p:nvPr/>
        </p:nvSpPr>
        <p:spPr>
          <a:xfrm>
            <a:off x="495666" y="1996548"/>
            <a:ext cx="1340519" cy="1384995"/>
          </a:xfrm>
          <a:prstGeom prst="rect">
            <a:avLst/>
          </a:prstGeom>
          <a:noFill/>
        </p:spPr>
        <p:txBody>
          <a:bodyPr wrap="square" rtlCol="0">
            <a:spAutoFit/>
          </a:bodyPr>
          <a:lstStyle/>
          <a:p>
            <a:pPr marL="0" lvl="0" indent="0" algn="ctr">
              <a:lnSpc>
                <a:spcPct val="150000"/>
              </a:lnSpc>
              <a:buNone/>
            </a:pPr>
            <a:r>
              <a:rPr lang="zh-CN" altLang="en-US" sz="2800" dirty="0">
                <a:solidFill>
                  <a:srgbClr val="2864E6"/>
                </a:solidFill>
                <a:latin typeface="微软雅黑" pitchFamily="34" charset="-122"/>
                <a:ea typeface="微软雅黑" pitchFamily="34" charset="-122"/>
              </a:rPr>
              <a:t>机构</a:t>
            </a:r>
          </a:p>
          <a:p>
            <a:pPr marL="0" lvl="0" indent="0" algn="ctr">
              <a:lnSpc>
                <a:spcPct val="150000"/>
              </a:lnSpc>
              <a:buNone/>
            </a:pPr>
            <a:r>
              <a:rPr lang="zh-CN" altLang="en-US" sz="2800" dirty="0" smtClean="0">
                <a:solidFill>
                  <a:srgbClr val="2864E6"/>
                </a:solidFill>
                <a:latin typeface="微软雅黑" pitchFamily="34" charset="-122"/>
                <a:ea typeface="微软雅黑" pitchFamily="34" charset="-122"/>
              </a:rPr>
              <a:t>名称</a:t>
            </a:r>
            <a:endParaRPr lang="zh-CN" altLang="en-US" sz="2800" dirty="0">
              <a:solidFill>
                <a:srgbClr val="2864E6"/>
              </a:solidFill>
              <a:latin typeface="微软雅黑" pitchFamily="34" charset="-122"/>
              <a:ea typeface="微软雅黑" pitchFamily="34" charset="-122"/>
            </a:endParaRPr>
          </a:p>
        </p:txBody>
      </p:sp>
    </p:spTree>
    <p:extLst>
      <p:ext uri="{BB962C8B-B14F-4D97-AF65-F5344CB8AC3E}">
        <p14:creationId xmlns:p14="http://schemas.microsoft.com/office/powerpoint/2010/main" val="202703651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fade">
                                      <p:cBhvr>
                                        <p:cTn id="7" dur="500"/>
                                        <p:tgtEl>
                                          <p:spTgt spid="307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0744"/>
                                        </p:tgtEl>
                                        <p:attrNameLst>
                                          <p:attrName>style.visibility</p:attrName>
                                        </p:attrNameLst>
                                      </p:cBhvr>
                                      <p:to>
                                        <p:strVal val="visible"/>
                                      </p:to>
                                    </p:set>
                                    <p:animEffect transition="in" filter="fade">
                                      <p:cBhvr>
                                        <p:cTn id="10" dur="500"/>
                                        <p:tgtEl>
                                          <p:spTgt spid="3074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0745"/>
                                        </p:tgtEl>
                                        <p:attrNameLst>
                                          <p:attrName>style.visibility</p:attrName>
                                        </p:attrNameLst>
                                      </p:cBhvr>
                                      <p:to>
                                        <p:strVal val="visible"/>
                                      </p:to>
                                    </p:set>
                                    <p:animEffect transition="in" filter="fade">
                                      <p:cBhvr>
                                        <p:cTn id="13" dur="500"/>
                                        <p:tgtEl>
                                          <p:spTgt spid="3074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0746"/>
                                        </p:tgtEl>
                                        <p:attrNameLst>
                                          <p:attrName>style.visibility</p:attrName>
                                        </p:attrNameLst>
                                      </p:cBhvr>
                                      <p:to>
                                        <p:strVal val="visible"/>
                                      </p:to>
                                    </p:set>
                                    <p:animEffect transition="in" filter="fade">
                                      <p:cBhvr>
                                        <p:cTn id="16" dur="500"/>
                                        <p:tgtEl>
                                          <p:spTgt spid="30746"/>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0747"/>
                                        </p:tgtEl>
                                        <p:attrNameLst>
                                          <p:attrName>style.visibility</p:attrName>
                                        </p:attrNameLst>
                                      </p:cBhvr>
                                      <p:to>
                                        <p:strVal val="visible"/>
                                      </p:to>
                                    </p:set>
                                    <p:animEffect transition="in" filter="fade">
                                      <p:cBhvr>
                                        <p:cTn id="19" dur="500"/>
                                        <p:tgtEl>
                                          <p:spTgt spid="3074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0748"/>
                                        </p:tgtEl>
                                        <p:attrNameLst>
                                          <p:attrName>style.visibility</p:attrName>
                                        </p:attrNameLst>
                                      </p:cBhvr>
                                      <p:to>
                                        <p:strVal val="visible"/>
                                      </p:to>
                                    </p:set>
                                    <p:animEffect transition="in" filter="fade">
                                      <p:cBhvr>
                                        <p:cTn id="22" dur="500"/>
                                        <p:tgtEl>
                                          <p:spTgt spid="30748"/>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0749"/>
                                        </p:tgtEl>
                                        <p:attrNameLst>
                                          <p:attrName>style.visibility</p:attrName>
                                        </p:attrNameLst>
                                      </p:cBhvr>
                                      <p:to>
                                        <p:strVal val="visible"/>
                                      </p:to>
                                    </p:set>
                                    <p:animEffect transition="in" filter="fade">
                                      <p:cBhvr>
                                        <p:cTn id="25" dur="500"/>
                                        <p:tgtEl>
                                          <p:spTgt spid="30749"/>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0750"/>
                                        </p:tgtEl>
                                        <p:attrNameLst>
                                          <p:attrName>style.visibility</p:attrName>
                                        </p:attrNameLst>
                                      </p:cBhvr>
                                      <p:to>
                                        <p:strVal val="visible"/>
                                      </p:to>
                                    </p:set>
                                    <p:animEffect transition="in" filter="fade">
                                      <p:cBhvr>
                                        <p:cTn id="28" dur="500"/>
                                        <p:tgtEl>
                                          <p:spTgt spid="3075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0751"/>
                                        </p:tgtEl>
                                        <p:attrNameLst>
                                          <p:attrName>style.visibility</p:attrName>
                                        </p:attrNameLst>
                                      </p:cBhvr>
                                      <p:to>
                                        <p:strVal val="visible"/>
                                      </p:to>
                                    </p:set>
                                    <p:animEffect transition="in" filter="fade">
                                      <p:cBhvr>
                                        <p:cTn id="31" dur="500"/>
                                        <p:tgtEl>
                                          <p:spTgt spid="3075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0752"/>
                                        </p:tgtEl>
                                        <p:attrNameLst>
                                          <p:attrName>style.visibility</p:attrName>
                                        </p:attrNameLst>
                                      </p:cBhvr>
                                      <p:to>
                                        <p:strVal val="visible"/>
                                      </p:to>
                                    </p:set>
                                    <p:animEffect transition="in" filter="fade">
                                      <p:cBhvr>
                                        <p:cTn id="34" dur="500"/>
                                        <p:tgtEl>
                                          <p:spTgt spid="30752"/>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0753"/>
                                        </p:tgtEl>
                                        <p:attrNameLst>
                                          <p:attrName>style.visibility</p:attrName>
                                        </p:attrNameLst>
                                      </p:cBhvr>
                                      <p:to>
                                        <p:strVal val="visible"/>
                                      </p:to>
                                    </p:set>
                                    <p:animEffect transition="in" filter="fade">
                                      <p:cBhvr>
                                        <p:cTn id="37" dur="500"/>
                                        <p:tgtEl>
                                          <p:spTgt spid="30753"/>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0756"/>
                                        </p:tgtEl>
                                        <p:attrNameLst>
                                          <p:attrName>style.visibility</p:attrName>
                                        </p:attrNameLst>
                                      </p:cBhvr>
                                      <p:to>
                                        <p:strVal val="visible"/>
                                      </p:to>
                                    </p:set>
                                    <p:animEffect transition="in" filter="fade">
                                      <p:cBhvr>
                                        <p:cTn id="40" dur="500"/>
                                        <p:tgtEl>
                                          <p:spTgt spid="30756"/>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fade">
                                      <p:cBhvr>
                                        <p:cTn id="43" dur="500"/>
                                        <p:tgtEl>
                                          <p:spTgt spid="4"/>
                                        </p:tgtEl>
                                      </p:cBhvr>
                                    </p:animEffect>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30754"/>
                                        </p:tgtEl>
                                        <p:attrNameLst>
                                          <p:attrName>style.visibility</p:attrName>
                                        </p:attrNameLst>
                                      </p:cBhvr>
                                      <p:to>
                                        <p:strVal val="visible"/>
                                      </p:to>
                                    </p:set>
                                    <p:anim calcmode="lin" valueType="num">
                                      <p:cBhvr additive="base">
                                        <p:cTn id="48" dur="500" fill="hold"/>
                                        <p:tgtEl>
                                          <p:spTgt spid="30754"/>
                                        </p:tgtEl>
                                        <p:attrNameLst>
                                          <p:attrName>ppt_x</p:attrName>
                                        </p:attrNameLst>
                                      </p:cBhvr>
                                      <p:tavLst>
                                        <p:tav tm="0">
                                          <p:val>
                                            <p:strVal val="#ppt_x"/>
                                          </p:val>
                                        </p:tav>
                                        <p:tav tm="100000">
                                          <p:val>
                                            <p:strVal val="#ppt_x"/>
                                          </p:val>
                                        </p:tav>
                                      </p:tavLst>
                                    </p:anim>
                                    <p:anim calcmode="lin" valueType="num">
                                      <p:cBhvr additive="base">
                                        <p:cTn id="49" dur="500" fill="hold"/>
                                        <p:tgtEl>
                                          <p:spTgt spid="307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4" grpId="0"/>
      <p:bldP spid="30745" grpId="0"/>
      <p:bldP spid="30746" grpId="0"/>
      <p:bldP spid="30747" grpId="0"/>
      <p:bldP spid="30748" grpId="0"/>
      <p:bldP spid="30749" grpId="0"/>
      <p:bldP spid="30750" grpId="0"/>
      <p:bldP spid="30751" grpId="0"/>
      <p:bldP spid="30752" grpId="0"/>
      <p:bldP spid="30753" grpId="0"/>
      <p:bldP spid="30754" grpId="0"/>
      <p:bldP spid="30756"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图片 31745" descr="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08122" y="2518845"/>
            <a:ext cx="3816424" cy="2394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6" name="Text Box 2"/>
          <p:cNvSpPr txBox="1">
            <a:spLocks noChangeArrowheads="1"/>
          </p:cNvSpPr>
          <p:nvPr/>
        </p:nvSpPr>
        <p:spPr bwMode="auto">
          <a:xfrm>
            <a:off x="1728589" y="1780181"/>
            <a:ext cx="8208912"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150000"/>
              </a:lnSpc>
              <a:spcBef>
                <a:spcPts val="0"/>
              </a:spcBef>
            </a:pPr>
            <a:r>
              <a:rPr lang="zh-CN" altLang="en-US" sz="2800" dirty="0">
                <a:latin typeface="Times New Roman" pitchFamily="18" charset="0"/>
                <a:ea typeface="微软雅黑" pitchFamily="34" charset="-122"/>
                <a:cs typeface="Times New Roman" pitchFamily="18" charset="0"/>
              </a:rPr>
              <a:t>公司制是现代企业的主要典型组织形式。优点有：</a:t>
            </a:r>
          </a:p>
        </p:txBody>
      </p:sp>
      <p:sp>
        <p:nvSpPr>
          <p:cNvPr id="31748" name="Text Box 3"/>
          <p:cNvSpPr txBox="1">
            <a:spLocks noChangeArrowheads="1"/>
          </p:cNvSpPr>
          <p:nvPr/>
        </p:nvSpPr>
        <p:spPr bwMode="auto">
          <a:xfrm>
            <a:off x="2283786" y="2700510"/>
            <a:ext cx="2811773"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150000"/>
              </a:lnSpc>
              <a:spcBef>
                <a:spcPts val="0"/>
              </a:spcBef>
            </a:pPr>
            <a:r>
              <a:rPr lang="zh-CN" altLang="en-US" sz="2800" dirty="0" smtClean="0">
                <a:solidFill>
                  <a:srgbClr val="C00000"/>
                </a:solidFill>
                <a:latin typeface="Times New Roman" pitchFamily="18" charset="0"/>
                <a:ea typeface="微软雅黑" pitchFamily="34" charset="-122"/>
                <a:cs typeface="Times New Roman" pitchFamily="18" charset="0"/>
              </a:rPr>
              <a:t>独立</a:t>
            </a:r>
            <a:r>
              <a:rPr lang="zh-CN" altLang="en-US" sz="2800" dirty="0">
                <a:solidFill>
                  <a:srgbClr val="C00000"/>
                </a:solidFill>
                <a:latin typeface="Times New Roman" pitchFamily="18" charset="0"/>
                <a:ea typeface="微软雅黑" pitchFamily="34" charset="-122"/>
                <a:cs typeface="Times New Roman" pitchFamily="18" charset="0"/>
              </a:rPr>
              <a:t>法人地位 </a:t>
            </a:r>
          </a:p>
          <a:p>
            <a:pPr eaLnBrk="0" hangingPunct="0">
              <a:lnSpc>
                <a:spcPct val="150000"/>
              </a:lnSpc>
              <a:spcBef>
                <a:spcPts val="0"/>
              </a:spcBef>
            </a:pPr>
            <a:r>
              <a:rPr lang="zh-CN" altLang="en-US" sz="2800" dirty="0" smtClean="0">
                <a:solidFill>
                  <a:srgbClr val="C00000"/>
                </a:solidFill>
                <a:latin typeface="Times New Roman" pitchFamily="18" charset="0"/>
                <a:ea typeface="微软雅黑" pitchFamily="34" charset="-122"/>
                <a:cs typeface="Times New Roman" pitchFamily="18" charset="0"/>
              </a:rPr>
              <a:t>有限</a:t>
            </a:r>
            <a:r>
              <a:rPr lang="zh-CN" altLang="en-US" sz="2800" dirty="0">
                <a:solidFill>
                  <a:srgbClr val="C00000"/>
                </a:solidFill>
                <a:latin typeface="Times New Roman" pitchFamily="18" charset="0"/>
                <a:ea typeface="微软雅黑" pitchFamily="34" charset="-122"/>
                <a:cs typeface="Times New Roman" pitchFamily="18" charset="0"/>
              </a:rPr>
              <a:t>责任制度 </a:t>
            </a:r>
          </a:p>
          <a:p>
            <a:pPr eaLnBrk="0" hangingPunct="0">
              <a:lnSpc>
                <a:spcPct val="150000"/>
              </a:lnSpc>
              <a:spcBef>
                <a:spcPts val="0"/>
              </a:spcBef>
            </a:pPr>
            <a:r>
              <a:rPr lang="zh-CN" altLang="en-US" sz="2800" dirty="0" smtClean="0">
                <a:solidFill>
                  <a:srgbClr val="C00000"/>
                </a:solidFill>
                <a:latin typeface="Times New Roman" pitchFamily="18" charset="0"/>
                <a:ea typeface="微软雅黑" pitchFamily="34" charset="-122"/>
                <a:cs typeface="Times New Roman" pitchFamily="18" charset="0"/>
              </a:rPr>
              <a:t>科学管理</a:t>
            </a:r>
            <a:r>
              <a:rPr lang="zh-CN" altLang="en-US" sz="2800" dirty="0">
                <a:solidFill>
                  <a:srgbClr val="C00000"/>
                </a:solidFill>
                <a:latin typeface="Times New Roman" pitchFamily="18" charset="0"/>
                <a:ea typeface="微软雅黑" pitchFamily="34" charset="-122"/>
                <a:cs typeface="Times New Roman" pitchFamily="18" charset="0"/>
              </a:rPr>
              <a:t>结构 </a:t>
            </a:r>
          </a:p>
        </p:txBody>
      </p:sp>
      <p:sp>
        <p:nvSpPr>
          <p:cNvPr id="31749" name="文本框 31749"/>
          <p:cNvSpPr txBox="1">
            <a:spLocks noChangeArrowheads="1"/>
          </p:cNvSpPr>
          <p:nvPr/>
        </p:nvSpPr>
        <p:spPr bwMode="auto">
          <a:xfrm>
            <a:off x="1635714" y="863823"/>
            <a:ext cx="3236784" cy="662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150000"/>
              </a:lnSpc>
              <a:spcBef>
                <a:spcPts val="0"/>
              </a:spcBef>
            </a:pPr>
            <a:r>
              <a:rPr lang="zh-CN" altLang="en-US" sz="2800" dirty="0">
                <a:solidFill>
                  <a:srgbClr val="2864E6"/>
                </a:solidFill>
                <a:latin typeface="Times New Roman" pitchFamily="18" charset="0"/>
                <a:ea typeface="微软雅黑" pitchFamily="34" charset="-122"/>
                <a:cs typeface="Times New Roman" pitchFamily="18" charset="0"/>
              </a:rPr>
              <a:t>（4）公司制的优点</a:t>
            </a:r>
          </a:p>
        </p:txBody>
      </p:sp>
    </p:spTree>
    <p:extLst>
      <p:ext uri="{BB962C8B-B14F-4D97-AF65-F5344CB8AC3E}">
        <p14:creationId xmlns:p14="http://schemas.microsoft.com/office/powerpoint/2010/main" val="417348766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74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174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1748"/>
                                        </p:tgtEl>
                                        <p:attrNameLst>
                                          <p:attrName>style.visibility</p:attrName>
                                        </p:attrNameLst>
                                      </p:cBhvr>
                                      <p:to>
                                        <p:strVal val="visible"/>
                                      </p:to>
                                    </p:set>
                                    <p:animEffect transition="in" filter="fade">
                                      <p:cBhvr>
                                        <p:cTn id="15" dur="1000"/>
                                        <p:tgtEl>
                                          <p:spTgt spid="31748"/>
                                        </p:tgtEl>
                                      </p:cBhvr>
                                    </p:animEffect>
                                    <p:anim calcmode="lin" valueType="num">
                                      <p:cBhvr>
                                        <p:cTn id="16" dur="1000" fill="hold"/>
                                        <p:tgtEl>
                                          <p:spTgt spid="31748"/>
                                        </p:tgtEl>
                                        <p:attrNameLst>
                                          <p:attrName>ppt_x</p:attrName>
                                        </p:attrNameLst>
                                      </p:cBhvr>
                                      <p:tavLst>
                                        <p:tav tm="0">
                                          <p:val>
                                            <p:strVal val="#ppt_x"/>
                                          </p:val>
                                        </p:tav>
                                        <p:tav tm="100000">
                                          <p:val>
                                            <p:strVal val="#ppt_x"/>
                                          </p:val>
                                        </p:tav>
                                      </p:tavLst>
                                    </p:anim>
                                    <p:anim calcmode="lin" valueType="num">
                                      <p:cBhvr>
                                        <p:cTn id="17" dur="1000" fill="hold"/>
                                        <p:tgtEl>
                                          <p:spTgt spid="317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p:bldP spid="3174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文本框 32769"/>
          <p:cNvSpPr txBox="1">
            <a:spLocks noChangeArrowheads="1"/>
          </p:cNvSpPr>
          <p:nvPr/>
        </p:nvSpPr>
        <p:spPr bwMode="auto">
          <a:xfrm>
            <a:off x="3528789" y="657095"/>
            <a:ext cx="4896544" cy="825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150000"/>
              </a:lnSpc>
              <a:spcBef>
                <a:spcPts val="0"/>
              </a:spcBef>
            </a:pPr>
            <a:r>
              <a:rPr lang="zh-CN" altLang="en-US" sz="3600" b="1" dirty="0">
                <a:solidFill>
                  <a:srgbClr val="2864E6"/>
                </a:solidFill>
                <a:latin typeface="Times New Roman" pitchFamily="18" charset="0"/>
                <a:ea typeface="微软雅黑" pitchFamily="34" charset="-122"/>
                <a:cs typeface="Times New Roman" pitchFamily="18" charset="0"/>
              </a:rPr>
              <a:t>二、公司的经营和发展</a:t>
            </a:r>
          </a:p>
        </p:txBody>
      </p:sp>
      <p:sp>
        <p:nvSpPr>
          <p:cNvPr id="32770" name="文本框 32770"/>
          <p:cNvSpPr txBox="1">
            <a:spLocks noChangeArrowheads="1"/>
          </p:cNvSpPr>
          <p:nvPr/>
        </p:nvSpPr>
        <p:spPr bwMode="auto">
          <a:xfrm>
            <a:off x="1224533" y="2231975"/>
            <a:ext cx="9721080"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150000"/>
              </a:lnSpc>
              <a:spcBef>
                <a:spcPts val="0"/>
              </a:spcBef>
            </a:pPr>
            <a:r>
              <a:rPr lang="zh-CN" altLang="en-US" sz="2800" dirty="0" smtClean="0">
                <a:solidFill>
                  <a:srgbClr val="2864E6"/>
                </a:solidFill>
                <a:latin typeface="Times New Roman" pitchFamily="18" charset="0"/>
                <a:ea typeface="微软雅黑" pitchFamily="34" charset="-122"/>
                <a:cs typeface="Times New Roman" pitchFamily="18" charset="0"/>
              </a:rPr>
              <a:t>含义</a:t>
            </a:r>
            <a:r>
              <a:rPr lang="zh-CN" altLang="en-US" sz="2800" dirty="0">
                <a:latin typeface="Times New Roman" pitchFamily="18" charset="0"/>
                <a:ea typeface="微软雅黑" pitchFamily="34" charset="-122"/>
                <a:cs typeface="Times New Roman" pitchFamily="18" charset="0"/>
              </a:rPr>
              <a:t>：公司的经营就是指公司为向社会提供产品和服务并获取利润而进行的所有活动的总称。</a:t>
            </a:r>
          </a:p>
          <a:p>
            <a:pPr eaLnBrk="0" hangingPunct="0">
              <a:lnSpc>
                <a:spcPct val="150000"/>
              </a:lnSpc>
              <a:spcBef>
                <a:spcPts val="0"/>
              </a:spcBef>
            </a:pPr>
            <a:r>
              <a:rPr lang="zh-CN" altLang="en-US" sz="2800" dirty="0" smtClean="0">
                <a:solidFill>
                  <a:srgbClr val="2864E6"/>
                </a:solidFill>
                <a:latin typeface="Times New Roman" pitchFamily="18" charset="0"/>
                <a:ea typeface="微软雅黑" pitchFamily="34" charset="-122"/>
                <a:cs typeface="Times New Roman" pitchFamily="18" charset="0"/>
              </a:rPr>
              <a:t>直接</a:t>
            </a:r>
            <a:r>
              <a:rPr lang="zh-CN" altLang="en-US" sz="2800" dirty="0">
                <a:solidFill>
                  <a:srgbClr val="2864E6"/>
                </a:solidFill>
                <a:latin typeface="Times New Roman" pitchFamily="18" charset="0"/>
                <a:ea typeface="微软雅黑" pitchFamily="34" charset="-122"/>
                <a:cs typeface="Times New Roman" pitchFamily="18" charset="0"/>
              </a:rPr>
              <a:t>目的</a:t>
            </a:r>
            <a:r>
              <a:rPr lang="zh-CN" altLang="en-US" sz="2800" dirty="0">
                <a:latin typeface="Times New Roman" pitchFamily="18" charset="0"/>
                <a:ea typeface="微软雅黑" pitchFamily="34" charset="-122"/>
                <a:cs typeface="Times New Roman" pitchFamily="18" charset="0"/>
              </a:rPr>
              <a:t>：</a:t>
            </a:r>
            <a:r>
              <a:rPr lang="zh-CN" altLang="en-US" sz="2800" dirty="0">
                <a:solidFill>
                  <a:srgbClr val="C00000"/>
                </a:solidFill>
                <a:latin typeface="Times New Roman" pitchFamily="18" charset="0"/>
                <a:ea typeface="微软雅黑" pitchFamily="34" charset="-122"/>
                <a:cs typeface="Times New Roman" pitchFamily="18" charset="0"/>
              </a:rPr>
              <a:t>获得利润</a:t>
            </a:r>
          </a:p>
        </p:txBody>
      </p:sp>
      <p:sp>
        <p:nvSpPr>
          <p:cNvPr id="2" name="TextBox 1"/>
          <p:cNvSpPr txBox="1"/>
          <p:nvPr/>
        </p:nvSpPr>
        <p:spPr>
          <a:xfrm>
            <a:off x="1256486" y="1569678"/>
            <a:ext cx="4788532" cy="662297"/>
          </a:xfrm>
          <a:prstGeom prst="rect">
            <a:avLst/>
          </a:prstGeom>
          <a:noFill/>
        </p:spPr>
        <p:txBody>
          <a:bodyPr wrap="square" rtlCol="0">
            <a:spAutoFit/>
          </a:bodyPr>
          <a:lstStyle/>
          <a:p>
            <a:pPr>
              <a:lnSpc>
                <a:spcPct val="150000"/>
              </a:lnSpc>
            </a:pPr>
            <a:r>
              <a:rPr lang="en-US" altLang="zh-CN" sz="2800" b="1" dirty="0">
                <a:solidFill>
                  <a:srgbClr val="2864E6"/>
                </a:solidFill>
                <a:latin typeface="Times New Roman" pitchFamily="18" charset="0"/>
                <a:ea typeface="Times New Roman" pitchFamily="18" charset="0"/>
                <a:cs typeface="Times New Roman" pitchFamily="18" charset="0"/>
              </a:rPr>
              <a:t>1.</a:t>
            </a:r>
            <a:r>
              <a:rPr lang="zh-CN" altLang="en-US" sz="2800" b="1" dirty="0">
                <a:solidFill>
                  <a:srgbClr val="2864E6"/>
                </a:solidFill>
                <a:latin typeface="Times New Roman" pitchFamily="18" charset="0"/>
                <a:ea typeface="微软雅黑" pitchFamily="34" charset="-122"/>
                <a:cs typeface="Times New Roman" pitchFamily="18" charset="0"/>
              </a:rPr>
              <a:t>公司经营的含义、直接</a:t>
            </a:r>
            <a:r>
              <a:rPr lang="zh-CN" altLang="en-US" sz="2800" b="1" dirty="0" smtClean="0">
                <a:solidFill>
                  <a:srgbClr val="2864E6"/>
                </a:solidFill>
                <a:latin typeface="Times New Roman" pitchFamily="18" charset="0"/>
                <a:ea typeface="微软雅黑" pitchFamily="34" charset="-122"/>
                <a:cs typeface="Times New Roman" pitchFamily="18" charset="0"/>
              </a:rPr>
              <a:t>目的</a:t>
            </a:r>
            <a:endParaRPr lang="zh-CN" altLang="en-US" sz="2800" b="1" dirty="0">
              <a:solidFill>
                <a:srgbClr val="2864E6"/>
              </a:solidFill>
              <a:latin typeface="Times New Roman" pitchFamily="18" charset="0"/>
              <a:ea typeface="微软雅黑" pitchFamily="34" charset="-122"/>
              <a:cs typeface="Times New Roman" pitchFamily="18" charset="0"/>
            </a:endParaRPr>
          </a:p>
        </p:txBody>
      </p:sp>
    </p:spTree>
    <p:extLst>
      <p:ext uri="{BB962C8B-B14F-4D97-AF65-F5344CB8AC3E}">
        <p14:creationId xmlns:p14="http://schemas.microsoft.com/office/powerpoint/2010/main" val="134473285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2770"/>
                                        </p:tgtEl>
                                        <p:attrNameLst>
                                          <p:attrName>style.visibility</p:attrName>
                                        </p:attrNameLst>
                                      </p:cBhvr>
                                      <p:to>
                                        <p:strVal val="visible"/>
                                      </p:to>
                                    </p:set>
                                    <p:animEffect transition="in" filter="fade">
                                      <p:cBhvr>
                                        <p:cTn id="11" dur="500"/>
                                        <p:tgtEl>
                                          <p:spTgt spid="327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33794"/>
          <p:cNvSpPr>
            <a:spLocks noGrp="1" noChangeArrowheads="1"/>
          </p:cNvSpPr>
          <p:nvPr>
            <p:ph idx="1"/>
          </p:nvPr>
        </p:nvSpPr>
        <p:spPr>
          <a:xfrm>
            <a:off x="360437" y="935831"/>
            <a:ext cx="10657184" cy="5328592"/>
          </a:xfrm>
        </p:spPr>
        <p:txBody>
          <a:bodyPr/>
          <a:lstStyle/>
          <a:p>
            <a:pPr marL="0" indent="0">
              <a:lnSpc>
                <a:spcPct val="150000"/>
              </a:lnSpc>
              <a:spcBef>
                <a:spcPts val="0"/>
              </a:spcBef>
              <a:buFontTx/>
              <a:buNone/>
            </a:pPr>
            <a:r>
              <a:rPr lang="zh-CN" altLang="en-US" sz="2800" dirty="0" smtClean="0">
                <a:latin typeface="Times New Roman" pitchFamily="18" charset="0"/>
                <a:ea typeface="微软雅黑" pitchFamily="34" charset="-122"/>
                <a:cs typeface="Times New Roman" pitchFamily="18" charset="0"/>
              </a:rPr>
              <a:t>海尔是我国企业中最重视品牌、实施品牌战略最有成果的企业。从二十世纪</a:t>
            </a:r>
            <a:r>
              <a:rPr lang="en-US" sz="2800" dirty="0" smtClean="0">
                <a:latin typeface="Times New Roman" pitchFamily="18" charset="0"/>
                <a:ea typeface="Times New Roman" pitchFamily="18" charset="0"/>
                <a:cs typeface="Times New Roman" pitchFamily="18" charset="0"/>
              </a:rPr>
              <a:t>80</a:t>
            </a:r>
            <a:r>
              <a:rPr lang="zh-CN" altLang="en-US" sz="2800" dirty="0" smtClean="0">
                <a:latin typeface="Times New Roman" pitchFamily="18" charset="0"/>
                <a:ea typeface="微软雅黑" pitchFamily="34" charset="-122"/>
                <a:cs typeface="Times New Roman" pitchFamily="18" charset="0"/>
              </a:rPr>
              <a:t>年代的名牌战略，</a:t>
            </a:r>
            <a:r>
              <a:rPr lang="en-US" sz="2800" dirty="0" smtClean="0">
                <a:latin typeface="Times New Roman" pitchFamily="18" charset="0"/>
                <a:ea typeface="Times New Roman" pitchFamily="18" charset="0"/>
                <a:cs typeface="Times New Roman" pitchFamily="18" charset="0"/>
              </a:rPr>
              <a:t>90</a:t>
            </a:r>
            <a:r>
              <a:rPr lang="zh-CN" altLang="en-US" sz="2800" dirty="0" smtClean="0">
                <a:latin typeface="Times New Roman" pitchFamily="18" charset="0"/>
                <a:ea typeface="微软雅黑" pitchFamily="34" charset="-122"/>
                <a:cs typeface="Times New Roman" pitchFamily="18" charset="0"/>
              </a:rPr>
              <a:t>年代的多元化战略和国际化战略，到今天的全球化品牌战略。从上世纪</a:t>
            </a:r>
            <a:r>
              <a:rPr lang="en-US" sz="2800" dirty="0" smtClean="0">
                <a:latin typeface="Times New Roman" pitchFamily="18" charset="0"/>
                <a:ea typeface="Times New Roman" pitchFamily="18" charset="0"/>
                <a:cs typeface="Times New Roman" pitchFamily="18" charset="0"/>
              </a:rPr>
              <a:t>80</a:t>
            </a:r>
            <a:r>
              <a:rPr lang="zh-CN" altLang="en-US" sz="2800" dirty="0" smtClean="0">
                <a:latin typeface="Times New Roman" pitchFamily="18" charset="0"/>
                <a:ea typeface="微软雅黑" pitchFamily="34" charset="-122"/>
                <a:cs typeface="Times New Roman" pitchFamily="18" charset="0"/>
              </a:rPr>
              <a:t>年代中期“砸冰箱”的故事，到最近提出做“世界品牌运营商”的总战略，海尔坚持科学管理、技术创新。始终秉承这样的质量观念：高标准、精细化、零缺陷的优秀的产品是优秀的人干出来的。海尔人始终坚持顾客至上、真诚到永远，承诺：只要您拨打一个电话，剩下的事由海尔来做。为企业赢得了良好的信誉与形象。</a:t>
            </a:r>
            <a:r>
              <a:rPr lang="zh-CN" altLang="en-US" sz="2800" dirty="0" smtClean="0">
                <a:solidFill>
                  <a:srgbClr val="FF0000"/>
                </a:solidFill>
                <a:latin typeface="Times New Roman" pitchFamily="18" charset="0"/>
                <a:ea typeface="微软雅黑" pitchFamily="34" charset="-122"/>
                <a:cs typeface="Times New Roman" pitchFamily="18" charset="0"/>
              </a:rPr>
              <a:t>海尔经营成功的主要因素有哪些？</a:t>
            </a:r>
          </a:p>
        </p:txBody>
      </p:sp>
      <p:sp>
        <p:nvSpPr>
          <p:cNvPr id="3" name="矩形 33796"/>
          <p:cNvSpPr>
            <a:spLocks noChangeArrowheads="1" noChangeShapeType="1" noTextEdit="1"/>
          </p:cNvSpPr>
          <p:nvPr/>
        </p:nvSpPr>
        <p:spPr bwMode="auto">
          <a:xfrm>
            <a:off x="648469" y="426811"/>
            <a:ext cx="2160240" cy="432048"/>
          </a:xfrm>
          <a:prstGeom prst="rect">
            <a:avLst/>
          </a:prstGeom>
        </p:spPr>
        <p:txBody>
          <a:bodyPr wrap="none" fromWordArt="1">
            <a:prstTxWarp prst="textPlain">
              <a:avLst>
                <a:gd name="adj" fmla="val 50000"/>
              </a:avLst>
            </a:prstTxWarp>
          </a:bodyPr>
          <a:lstStyle/>
          <a:p>
            <a:pPr algn="ctr">
              <a:lnSpc>
                <a:spcPct val="150000"/>
              </a:lnSpc>
              <a:spcBef>
                <a:spcPts val="0"/>
              </a:spcBef>
            </a:pPr>
            <a:r>
              <a:rPr lang="zh-CN" altLang="en-US" sz="2800" kern="10" dirty="0">
                <a:ln w="9525">
                  <a:solidFill>
                    <a:srgbClr val="000000"/>
                  </a:solidFill>
                  <a:round/>
                  <a:headEnd/>
                  <a:tailEnd/>
                </a:ln>
                <a:solidFill>
                  <a:srgbClr val="2864E6"/>
                </a:solidFill>
                <a:latin typeface="Times New Roman" pitchFamily="18" charset="0"/>
                <a:ea typeface="微软雅黑" pitchFamily="34" charset="-122"/>
                <a:cs typeface="Times New Roman" pitchFamily="18" charset="0"/>
              </a:rPr>
              <a:t>合作</a:t>
            </a:r>
            <a:r>
              <a:rPr lang="zh-CN" altLang="en-US" sz="2800" kern="10" dirty="0" smtClean="0">
                <a:ln w="9525">
                  <a:solidFill>
                    <a:srgbClr val="000000"/>
                  </a:solidFill>
                  <a:round/>
                  <a:headEnd/>
                  <a:tailEnd/>
                </a:ln>
                <a:solidFill>
                  <a:srgbClr val="2864E6"/>
                </a:solidFill>
                <a:latin typeface="Times New Roman" pitchFamily="18" charset="0"/>
                <a:ea typeface="微软雅黑" pitchFamily="34" charset="-122"/>
                <a:cs typeface="Times New Roman" pitchFamily="18" charset="0"/>
              </a:rPr>
              <a:t>探讨</a:t>
            </a:r>
            <a:endParaRPr lang="zh-CN" altLang="en-US" sz="2800" kern="10" dirty="0">
              <a:ln w="9525">
                <a:solidFill>
                  <a:srgbClr val="000000"/>
                </a:solidFill>
                <a:round/>
                <a:headEnd/>
                <a:tailEnd/>
              </a:ln>
              <a:solidFill>
                <a:srgbClr val="2864E6"/>
              </a:solidFill>
              <a:latin typeface="Times New Roman" pitchFamily="18" charset="0"/>
              <a:ea typeface="微软雅黑" pitchFamily="34" charset="-122"/>
              <a:cs typeface="Times New Roman" pitchFamily="18" charset="0"/>
            </a:endParaRPr>
          </a:p>
        </p:txBody>
      </p:sp>
    </p:spTree>
    <p:extLst>
      <p:ext uri="{BB962C8B-B14F-4D97-AF65-F5344CB8AC3E}">
        <p14:creationId xmlns:p14="http://schemas.microsoft.com/office/powerpoint/2010/main" val="195170506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标题 34817"/>
          <p:cNvSpPr>
            <a:spLocks noGrp="1" noChangeArrowheads="1"/>
          </p:cNvSpPr>
          <p:nvPr>
            <p:ph type="title"/>
          </p:nvPr>
        </p:nvSpPr>
        <p:spPr bwMode="auto">
          <a:xfrm>
            <a:off x="1440557" y="647799"/>
            <a:ext cx="4392488" cy="74852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l">
              <a:lnSpc>
                <a:spcPct val="150000"/>
              </a:lnSpc>
              <a:spcBef>
                <a:spcPts val="0"/>
              </a:spcBef>
            </a:pPr>
            <a:r>
              <a:rPr lang="zh-CN" altLang="en-US" sz="2800" b="1" dirty="0" smtClean="0">
                <a:solidFill>
                  <a:srgbClr val="2864E6"/>
                </a:solidFill>
                <a:latin typeface="Times New Roman" pitchFamily="18" charset="0"/>
                <a:ea typeface="微软雅黑" pitchFamily="34" charset="-122"/>
                <a:cs typeface="Times New Roman" pitchFamily="18" charset="0"/>
              </a:rPr>
              <a:t>2</a:t>
            </a:r>
            <a:r>
              <a:rPr lang="en-US" altLang="zh-CN" sz="2800" b="1" dirty="0" smtClean="0">
                <a:solidFill>
                  <a:srgbClr val="2864E6"/>
                </a:solidFill>
                <a:latin typeface="Times New Roman" pitchFamily="18" charset="0"/>
                <a:ea typeface="Times New Roman" pitchFamily="18" charset="0"/>
                <a:cs typeface="Times New Roman" pitchFamily="18" charset="0"/>
              </a:rPr>
              <a:t>.</a:t>
            </a:r>
            <a:r>
              <a:rPr lang="zh-CN" altLang="en-US" sz="2800" b="1" dirty="0" smtClean="0">
                <a:solidFill>
                  <a:srgbClr val="2864E6"/>
                </a:solidFill>
                <a:latin typeface="Times New Roman" pitchFamily="18" charset="0"/>
                <a:ea typeface="微软雅黑" pitchFamily="34" charset="-122"/>
                <a:cs typeface="Times New Roman" pitchFamily="18" charset="0"/>
              </a:rPr>
              <a:t>影响公司成功的主要因素</a:t>
            </a:r>
          </a:p>
        </p:txBody>
      </p:sp>
      <p:sp>
        <p:nvSpPr>
          <p:cNvPr id="34818" name="文本占位符 34818"/>
          <p:cNvSpPr>
            <a:spLocks noGrp="1" noChangeArrowheads="1"/>
          </p:cNvSpPr>
          <p:nvPr>
            <p:ph idx="1"/>
          </p:nvPr>
        </p:nvSpPr>
        <p:spPr bwMode="auto">
          <a:xfrm>
            <a:off x="1152525" y="1439887"/>
            <a:ext cx="9793088" cy="43924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lnSpc>
                <a:spcPct val="150000"/>
              </a:lnSpc>
              <a:spcBef>
                <a:spcPts val="0"/>
              </a:spcBef>
              <a:buFontTx/>
              <a:buNone/>
            </a:pPr>
            <a:r>
              <a:rPr lang="zh-CN" altLang="en-US" sz="2800" dirty="0" smtClean="0">
                <a:latin typeface="Times New Roman" pitchFamily="18" charset="0"/>
                <a:ea typeface="微软雅黑" pitchFamily="34" charset="-122"/>
                <a:cs typeface="Times New Roman" pitchFamily="18" charset="0"/>
              </a:rPr>
              <a:t>（</a:t>
            </a:r>
            <a:r>
              <a:rPr lang="en-US" altLang="zh-CN" sz="2800" dirty="0" smtClean="0">
                <a:latin typeface="Times New Roman" pitchFamily="18" charset="0"/>
                <a:ea typeface="微软雅黑" pitchFamily="34" charset="-122"/>
                <a:cs typeface="Times New Roman" pitchFamily="18" charset="0"/>
              </a:rPr>
              <a:t>1</a:t>
            </a:r>
            <a:r>
              <a:rPr lang="zh-CN" altLang="en-US" sz="2800" dirty="0" smtClean="0">
                <a:latin typeface="Times New Roman" pitchFamily="18" charset="0"/>
                <a:ea typeface="微软雅黑" pitchFamily="34" charset="-122"/>
                <a:cs typeface="Times New Roman" pitchFamily="18" charset="0"/>
              </a:rPr>
              <a:t>）</a:t>
            </a:r>
            <a:r>
              <a:rPr lang="zh-CN" altLang="en-US" sz="2800" dirty="0" smtClean="0">
                <a:solidFill>
                  <a:srgbClr val="C00000"/>
                </a:solidFill>
                <a:latin typeface="Times New Roman" pitchFamily="18" charset="0"/>
                <a:ea typeface="微软雅黑" pitchFamily="34" charset="-122"/>
                <a:cs typeface="Times New Roman" pitchFamily="18" charset="0"/>
              </a:rPr>
              <a:t>正确的经营战略</a:t>
            </a:r>
            <a:r>
              <a:rPr lang="en-US" sz="2800" dirty="0" smtClean="0">
                <a:latin typeface="Times New Roman" pitchFamily="18" charset="0"/>
                <a:ea typeface="Times New Roman" pitchFamily="18" charset="0"/>
                <a:cs typeface="Times New Roman" pitchFamily="18" charset="0"/>
              </a:rPr>
              <a:t>——</a:t>
            </a:r>
            <a:r>
              <a:rPr lang="zh-CN" altLang="en-US" sz="2800" dirty="0" smtClean="0">
                <a:latin typeface="Times New Roman" pitchFamily="18" charset="0"/>
                <a:ea typeface="微软雅黑" pitchFamily="34" charset="-122"/>
                <a:cs typeface="Times New Roman" pitchFamily="18" charset="0"/>
              </a:rPr>
              <a:t>首要条件</a:t>
            </a:r>
          </a:p>
          <a:p>
            <a:pPr marL="0" indent="0" latinLnBrk="0">
              <a:lnSpc>
                <a:spcPct val="150000"/>
              </a:lnSpc>
              <a:spcBef>
                <a:spcPts val="0"/>
              </a:spcBef>
              <a:buFontTx/>
              <a:buNone/>
            </a:pPr>
            <a:r>
              <a:rPr lang="zh-CN" altLang="en-US" sz="2800" dirty="0" smtClean="0">
                <a:latin typeface="Times New Roman" pitchFamily="18" charset="0"/>
                <a:ea typeface="微软雅黑" pitchFamily="34" charset="-122"/>
                <a:cs typeface="Times New Roman" pitchFamily="18" charset="0"/>
              </a:rPr>
              <a:t>（</a:t>
            </a:r>
            <a:r>
              <a:rPr lang="en-US" altLang="zh-CN" sz="2800" dirty="0" smtClean="0">
                <a:latin typeface="Times New Roman" pitchFamily="18" charset="0"/>
                <a:ea typeface="微软雅黑" pitchFamily="34" charset="-122"/>
                <a:cs typeface="Times New Roman" pitchFamily="18" charset="0"/>
              </a:rPr>
              <a:t>2</a:t>
            </a:r>
            <a:r>
              <a:rPr lang="zh-CN" altLang="en-US" sz="2800" dirty="0" smtClean="0">
                <a:latin typeface="Times New Roman" pitchFamily="18" charset="0"/>
                <a:ea typeface="微软雅黑" pitchFamily="34" charset="-122"/>
                <a:cs typeface="Times New Roman" pitchFamily="18" charset="0"/>
              </a:rPr>
              <a:t>）</a:t>
            </a:r>
            <a:r>
              <a:rPr lang="zh-CN" altLang="en-US" sz="2800" dirty="0" smtClean="0">
                <a:solidFill>
                  <a:srgbClr val="C00000"/>
                </a:solidFill>
                <a:latin typeface="Times New Roman" pitchFamily="18" charset="0"/>
                <a:ea typeface="微软雅黑" pitchFamily="34" charset="-122"/>
                <a:cs typeface="Times New Roman" pitchFamily="18" charset="0"/>
              </a:rPr>
              <a:t>依靠技术进步，科学管理等手段，形成自己的竞争优势</a:t>
            </a:r>
            <a:r>
              <a:rPr lang="en-US" sz="2800" dirty="0" smtClean="0">
                <a:latin typeface="Times New Roman" pitchFamily="18" charset="0"/>
                <a:ea typeface="Times New Roman" pitchFamily="18" charset="0"/>
                <a:cs typeface="Times New Roman" pitchFamily="18" charset="0"/>
              </a:rPr>
              <a:t>——</a:t>
            </a:r>
            <a:r>
              <a:rPr lang="zh-CN" altLang="en-US" sz="2800" dirty="0" smtClean="0">
                <a:latin typeface="Times New Roman" pitchFamily="18" charset="0"/>
                <a:ea typeface="微软雅黑" pitchFamily="34" charset="-122"/>
                <a:cs typeface="Times New Roman" pitchFamily="18" charset="0"/>
              </a:rPr>
              <a:t>根本方法</a:t>
            </a:r>
          </a:p>
          <a:p>
            <a:pPr marL="0" indent="0" latinLnBrk="0">
              <a:lnSpc>
                <a:spcPct val="150000"/>
              </a:lnSpc>
              <a:spcBef>
                <a:spcPts val="0"/>
              </a:spcBef>
              <a:buFontTx/>
              <a:buNone/>
            </a:pPr>
            <a:r>
              <a:rPr lang="zh-CN" altLang="en-US" sz="2800" dirty="0" smtClean="0">
                <a:latin typeface="Times New Roman" pitchFamily="18" charset="0"/>
                <a:ea typeface="微软雅黑" pitchFamily="34" charset="-122"/>
                <a:cs typeface="Times New Roman" pitchFamily="18" charset="0"/>
              </a:rPr>
              <a:t>（</a:t>
            </a:r>
            <a:r>
              <a:rPr lang="en-US" altLang="zh-CN" sz="2800" dirty="0" smtClean="0">
                <a:latin typeface="Times New Roman" pitchFamily="18" charset="0"/>
                <a:ea typeface="微软雅黑" pitchFamily="34" charset="-122"/>
                <a:cs typeface="Times New Roman" pitchFamily="18" charset="0"/>
              </a:rPr>
              <a:t>3</a:t>
            </a:r>
            <a:r>
              <a:rPr lang="zh-CN" altLang="en-US" sz="2800" dirty="0" smtClean="0">
                <a:latin typeface="Times New Roman" pitchFamily="18" charset="0"/>
                <a:ea typeface="微软雅黑" pitchFamily="34" charset="-122"/>
                <a:cs typeface="Times New Roman" pitchFamily="18" charset="0"/>
              </a:rPr>
              <a:t>）</a:t>
            </a:r>
            <a:r>
              <a:rPr lang="zh-CN" altLang="en-US" sz="2800" dirty="0" smtClean="0">
                <a:solidFill>
                  <a:srgbClr val="C00000"/>
                </a:solidFill>
                <a:latin typeface="Times New Roman" pitchFamily="18" charset="0"/>
                <a:ea typeface="微软雅黑" pitchFamily="34" charset="-122"/>
                <a:cs typeface="Times New Roman" pitchFamily="18" charset="0"/>
              </a:rPr>
              <a:t>诚信经营，树立良好的信誉和企业的形象</a:t>
            </a:r>
            <a:r>
              <a:rPr lang="en-US" sz="2800" dirty="0" smtClean="0">
                <a:latin typeface="Times New Roman" pitchFamily="18" charset="0"/>
                <a:ea typeface="Times New Roman" pitchFamily="18" charset="0"/>
                <a:cs typeface="Times New Roman" pitchFamily="18" charset="0"/>
              </a:rPr>
              <a:t>——</a:t>
            </a:r>
            <a:r>
              <a:rPr lang="zh-CN" altLang="en-US" sz="2800" dirty="0" smtClean="0">
                <a:latin typeface="Times New Roman" pitchFamily="18" charset="0"/>
                <a:ea typeface="微软雅黑" pitchFamily="34" charset="-122"/>
                <a:cs typeface="Times New Roman" pitchFamily="18" charset="0"/>
              </a:rPr>
              <a:t>重要因素</a:t>
            </a:r>
          </a:p>
          <a:p>
            <a:pPr marL="0" indent="0" latinLnBrk="0">
              <a:lnSpc>
                <a:spcPct val="150000"/>
              </a:lnSpc>
              <a:spcBef>
                <a:spcPts val="0"/>
              </a:spcBef>
              <a:buFontTx/>
              <a:buNone/>
            </a:pPr>
            <a:r>
              <a:rPr lang="zh-CN" altLang="en-US" sz="2800" dirty="0" smtClean="0">
                <a:latin typeface="Times New Roman" pitchFamily="18" charset="0"/>
                <a:ea typeface="微软雅黑" pitchFamily="34" charset="-122"/>
                <a:cs typeface="Times New Roman" pitchFamily="18" charset="0"/>
              </a:rPr>
              <a:t>（4）</a:t>
            </a:r>
            <a:r>
              <a:rPr lang="zh-CN" altLang="en-US" sz="2800" dirty="0" smtClean="0">
                <a:solidFill>
                  <a:srgbClr val="C00000"/>
                </a:solidFill>
                <a:latin typeface="Times New Roman" pitchFamily="18" charset="0"/>
                <a:ea typeface="微软雅黑" pitchFamily="34" charset="-122"/>
                <a:cs typeface="Times New Roman" pitchFamily="18" charset="0"/>
              </a:rPr>
              <a:t>其他</a:t>
            </a:r>
            <a:r>
              <a:rPr lang="zh-CN" altLang="en-US" sz="2800" dirty="0" smtClean="0">
                <a:latin typeface="Times New Roman" pitchFamily="18" charset="0"/>
                <a:ea typeface="微软雅黑" pitchFamily="34" charset="-122"/>
                <a:cs typeface="Times New Roman" pitchFamily="18" charset="0"/>
              </a:rPr>
              <a:t>：劳动者素质、现代企业制度、所有权和经营权分离等等</a:t>
            </a:r>
          </a:p>
        </p:txBody>
      </p:sp>
    </p:spTree>
    <p:extLst>
      <p:ext uri="{BB962C8B-B14F-4D97-AF65-F5344CB8AC3E}">
        <p14:creationId xmlns:p14="http://schemas.microsoft.com/office/powerpoint/2010/main" val="253284157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818">
                                            <p:txEl>
                                              <p:pRg st="0" end="0"/>
                                            </p:txEl>
                                          </p:spTgt>
                                        </p:tgtEl>
                                        <p:attrNameLst>
                                          <p:attrName>style.visibility</p:attrName>
                                        </p:attrNameLst>
                                      </p:cBhvr>
                                      <p:to>
                                        <p:strVal val="visible"/>
                                      </p:to>
                                    </p:set>
                                    <p:animEffect transition="in" filter="fade">
                                      <p:cBhvr>
                                        <p:cTn id="7" dur="500"/>
                                        <p:tgtEl>
                                          <p:spTgt spid="3481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4818">
                                            <p:txEl>
                                              <p:pRg st="1" end="1"/>
                                            </p:txEl>
                                          </p:spTgt>
                                        </p:tgtEl>
                                        <p:attrNameLst>
                                          <p:attrName>style.visibility</p:attrName>
                                        </p:attrNameLst>
                                      </p:cBhvr>
                                      <p:to>
                                        <p:strVal val="visible"/>
                                      </p:to>
                                    </p:set>
                                    <p:animEffect transition="in" filter="fade">
                                      <p:cBhvr>
                                        <p:cTn id="12" dur="500"/>
                                        <p:tgtEl>
                                          <p:spTgt spid="3481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4818">
                                            <p:txEl>
                                              <p:pRg st="2" end="2"/>
                                            </p:txEl>
                                          </p:spTgt>
                                        </p:tgtEl>
                                        <p:attrNameLst>
                                          <p:attrName>style.visibility</p:attrName>
                                        </p:attrNameLst>
                                      </p:cBhvr>
                                      <p:to>
                                        <p:strVal val="visible"/>
                                      </p:to>
                                    </p:set>
                                    <p:animEffect transition="in" filter="fade">
                                      <p:cBhvr>
                                        <p:cTn id="17" dur="500"/>
                                        <p:tgtEl>
                                          <p:spTgt spid="3481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4818">
                                            <p:txEl>
                                              <p:pRg st="3" end="3"/>
                                            </p:txEl>
                                          </p:spTgt>
                                        </p:tgtEl>
                                        <p:attrNameLst>
                                          <p:attrName>style.visibility</p:attrName>
                                        </p:attrNameLst>
                                      </p:cBhvr>
                                      <p:to>
                                        <p:strVal val="visible"/>
                                      </p:to>
                                    </p:set>
                                    <p:animEffect transition="in" filter="fade">
                                      <p:cBhvr>
                                        <p:cTn id="22" dur="500"/>
                                        <p:tgtEl>
                                          <p:spTgt spid="3481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矩形 35841"/>
          <p:cNvSpPr>
            <a:spLocks noChangeArrowheads="1" noChangeShapeType="1" noTextEdit="1"/>
          </p:cNvSpPr>
          <p:nvPr/>
        </p:nvSpPr>
        <p:spPr bwMode="auto">
          <a:xfrm>
            <a:off x="1872605" y="431775"/>
            <a:ext cx="2088232" cy="586181"/>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lnSpc>
                <a:spcPct val="150000"/>
              </a:lnSpc>
            </a:pPr>
            <a:r>
              <a:rPr lang="zh-CN" altLang="en-US" sz="2800" normalizeH="1" dirty="0">
                <a:solidFill>
                  <a:srgbClr val="2864E6"/>
                </a:solidFill>
                <a:latin typeface="Times New Roman" pitchFamily="18" charset="0"/>
                <a:ea typeface="微软雅黑" pitchFamily="34" charset="-122"/>
                <a:cs typeface="Times New Roman" pitchFamily="18" charset="0"/>
              </a:rPr>
              <a:t>合作探究</a:t>
            </a:r>
          </a:p>
        </p:txBody>
      </p:sp>
      <p:sp>
        <p:nvSpPr>
          <p:cNvPr id="35842" name="矩形 35842"/>
          <p:cNvSpPr>
            <a:spLocks noChangeArrowheads="1"/>
          </p:cNvSpPr>
          <p:nvPr/>
        </p:nvSpPr>
        <p:spPr bwMode="auto">
          <a:xfrm>
            <a:off x="1729441" y="3832781"/>
            <a:ext cx="8136052"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eaLnBrk="0" hangingPunct="0">
              <a:lnSpc>
                <a:spcPct val="150000"/>
              </a:lnSpc>
            </a:pPr>
            <a:r>
              <a:rPr lang="zh-CN" altLang="en-US" sz="2800" dirty="0">
                <a:latin typeface="Times New Roman" pitchFamily="18" charset="0"/>
                <a:ea typeface="微软雅黑" pitchFamily="34" charset="-122"/>
                <a:cs typeface="Times New Roman" pitchFamily="18" charset="0"/>
              </a:rPr>
              <a:t>海尔公司经营发展势头很好，想扩大规模，但又缺乏资金，而旁边一家有限责任公司时停时开。你觉得海尔公司的总裁会如何解决这个问题？ </a:t>
            </a:r>
          </a:p>
        </p:txBody>
      </p:sp>
      <p:pic>
        <p:nvPicPr>
          <p:cNvPr id="35843" name="图片 35843" descr="002">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05053" y="1381928"/>
            <a:ext cx="3600400" cy="2380565"/>
          </a:xfrm>
          <a:prstGeom prst="rect">
            <a:avLst/>
          </a:prstGeom>
          <a:noFill/>
          <a:ln w="9525">
            <a:solidFill>
              <a:srgbClr val="00FF00"/>
            </a:solidFill>
            <a:miter lim="800000"/>
            <a:headEnd/>
            <a:tailEnd/>
          </a:ln>
          <a:extLst>
            <a:ext uri="{909E8E84-426E-40DD-AFC4-6F175D3DCCD1}">
              <a14:hiddenFill xmlns:a14="http://schemas.microsoft.com/office/drawing/2010/main">
                <a:solidFill>
                  <a:srgbClr val="FFFFFF"/>
                </a:solidFill>
              </a14:hiddenFill>
            </a:ext>
          </a:extLst>
        </p:spPr>
      </p:pic>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56581" y="1349411"/>
            <a:ext cx="4046984" cy="2464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3708612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584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5842"/>
                                        </p:tgtEl>
                                        <p:attrNameLst>
                                          <p:attrName>style.visibility</p:attrName>
                                        </p:attrNameLst>
                                      </p:cBhvr>
                                      <p:to>
                                        <p:strVal val="visible"/>
                                      </p:to>
                                    </p:set>
                                    <p:animEffect transition="in" filter="fade">
                                      <p:cBhvr>
                                        <p:cTn id="15" dur="500"/>
                                        <p:tgtEl>
                                          <p:spTgt spid="358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文本占位符 36865"/>
          <p:cNvSpPr>
            <a:spLocks noGrp="1" noChangeArrowheads="1"/>
          </p:cNvSpPr>
          <p:nvPr>
            <p:ph idx="1"/>
          </p:nvPr>
        </p:nvSpPr>
        <p:spPr bwMode="auto">
          <a:xfrm>
            <a:off x="720477" y="843008"/>
            <a:ext cx="1925810" cy="64807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lnSpc>
                <a:spcPct val="150000"/>
              </a:lnSpc>
              <a:spcBef>
                <a:spcPts val="0"/>
              </a:spcBef>
              <a:buFontTx/>
              <a:buNone/>
            </a:pPr>
            <a:r>
              <a:rPr lang="zh-CN" altLang="en-US" sz="2800" dirty="0" smtClean="0">
                <a:solidFill>
                  <a:srgbClr val="2864E6"/>
                </a:solidFill>
                <a:latin typeface="Times New Roman" pitchFamily="18" charset="0"/>
                <a:ea typeface="微软雅黑" pitchFamily="34" charset="-122"/>
                <a:cs typeface="Times New Roman" pitchFamily="18" charset="0"/>
              </a:rPr>
              <a:t>（</a:t>
            </a:r>
            <a:r>
              <a:rPr lang="en-US" altLang="zh-CN" sz="2800" dirty="0" smtClean="0">
                <a:solidFill>
                  <a:srgbClr val="2864E6"/>
                </a:solidFill>
                <a:latin typeface="Times New Roman" pitchFamily="18" charset="0"/>
                <a:ea typeface="Times New Roman" pitchFamily="18" charset="0"/>
                <a:cs typeface="Times New Roman" pitchFamily="18" charset="0"/>
              </a:rPr>
              <a:t>1</a:t>
            </a:r>
            <a:r>
              <a:rPr lang="zh-CN" altLang="en-US" sz="2800" dirty="0" smtClean="0">
                <a:solidFill>
                  <a:srgbClr val="2864E6"/>
                </a:solidFill>
                <a:latin typeface="Times New Roman" pitchFamily="18" charset="0"/>
                <a:ea typeface="微软雅黑" pitchFamily="34" charset="-122"/>
                <a:cs typeface="Times New Roman" pitchFamily="18" charset="0"/>
              </a:rPr>
              <a:t>）兼并</a:t>
            </a:r>
          </a:p>
        </p:txBody>
      </p:sp>
      <p:sp>
        <p:nvSpPr>
          <p:cNvPr id="36866" name="矩形 36866"/>
          <p:cNvSpPr>
            <a:spLocks noChangeArrowheads="1"/>
          </p:cNvSpPr>
          <p:nvPr/>
        </p:nvSpPr>
        <p:spPr bwMode="auto">
          <a:xfrm>
            <a:off x="828408" y="215751"/>
            <a:ext cx="3385171" cy="662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lnSpc>
                <a:spcPct val="150000"/>
              </a:lnSpc>
              <a:spcBef>
                <a:spcPts val="0"/>
              </a:spcBef>
            </a:pPr>
            <a:r>
              <a:rPr lang="zh-CN" altLang="en-US" sz="2800" b="1" dirty="0" smtClean="0">
                <a:solidFill>
                  <a:srgbClr val="2864E6"/>
                </a:solidFill>
                <a:latin typeface="Times New Roman" pitchFamily="18" charset="0"/>
                <a:ea typeface="微软雅黑" pitchFamily="34" charset="-122"/>
                <a:cs typeface="Times New Roman" pitchFamily="18" charset="0"/>
              </a:rPr>
              <a:t>3</a:t>
            </a:r>
            <a:r>
              <a:rPr lang="en-US" altLang="zh-CN" sz="2800" b="1" dirty="0" smtClean="0">
                <a:solidFill>
                  <a:srgbClr val="2864E6"/>
                </a:solidFill>
                <a:latin typeface="Times New Roman" pitchFamily="18" charset="0"/>
                <a:ea typeface="微软雅黑" pitchFamily="34" charset="-122"/>
                <a:cs typeface="Times New Roman" pitchFamily="18" charset="0"/>
              </a:rPr>
              <a:t>.</a:t>
            </a:r>
            <a:r>
              <a:rPr lang="zh-CN" altLang="en-US" sz="2800" b="1" dirty="0" smtClean="0">
                <a:solidFill>
                  <a:srgbClr val="2864E6"/>
                </a:solidFill>
                <a:latin typeface="Times New Roman" pitchFamily="18" charset="0"/>
                <a:ea typeface="微软雅黑" pitchFamily="34" charset="-122"/>
                <a:cs typeface="Times New Roman" pitchFamily="18" charset="0"/>
              </a:rPr>
              <a:t>公司</a:t>
            </a:r>
            <a:r>
              <a:rPr lang="zh-CN" altLang="en-US" sz="2800" b="1" dirty="0">
                <a:solidFill>
                  <a:srgbClr val="2864E6"/>
                </a:solidFill>
                <a:latin typeface="Times New Roman" pitchFamily="18" charset="0"/>
                <a:ea typeface="微软雅黑" pitchFamily="34" charset="-122"/>
                <a:cs typeface="Times New Roman" pitchFamily="18" charset="0"/>
              </a:rPr>
              <a:t>的兼并与破产</a:t>
            </a:r>
          </a:p>
        </p:txBody>
      </p:sp>
      <p:sp>
        <p:nvSpPr>
          <p:cNvPr id="36867" name="文本框 36867"/>
          <p:cNvSpPr txBox="1">
            <a:spLocks noChangeArrowheads="1"/>
          </p:cNvSpPr>
          <p:nvPr/>
        </p:nvSpPr>
        <p:spPr bwMode="auto">
          <a:xfrm>
            <a:off x="792485" y="2743745"/>
            <a:ext cx="10153128" cy="2656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0237" tIns="35118" rIns="70237" bIns="35118">
            <a:spAutoFit/>
          </a:bodyPr>
          <a:lstStyle>
            <a:lvl1pPr defTabSz="703263">
              <a:defRPr>
                <a:solidFill>
                  <a:schemeClr val="tx1"/>
                </a:solidFill>
                <a:latin typeface="Arial" pitchFamily="34" charset="0"/>
                <a:ea typeface="宋体" pitchFamily="2" charset="-122"/>
              </a:defRPr>
            </a:lvl1pPr>
            <a:lvl2pPr defTabSz="703263">
              <a:defRPr>
                <a:solidFill>
                  <a:schemeClr val="tx1"/>
                </a:solidFill>
                <a:latin typeface="Arial" pitchFamily="34" charset="0"/>
                <a:ea typeface="宋体" pitchFamily="2" charset="-122"/>
              </a:defRPr>
            </a:lvl2pPr>
            <a:lvl3pPr defTabSz="703263">
              <a:defRPr>
                <a:solidFill>
                  <a:schemeClr val="tx1"/>
                </a:solidFill>
                <a:latin typeface="Arial" pitchFamily="34" charset="0"/>
                <a:ea typeface="宋体" pitchFamily="2" charset="-122"/>
              </a:defRPr>
            </a:lvl3pPr>
            <a:lvl4pPr defTabSz="703263">
              <a:defRPr>
                <a:solidFill>
                  <a:schemeClr val="tx1"/>
                </a:solidFill>
                <a:latin typeface="Arial" pitchFamily="34" charset="0"/>
                <a:ea typeface="宋体" pitchFamily="2" charset="-122"/>
              </a:defRPr>
            </a:lvl4pPr>
            <a:lvl5pPr defTabSz="703263">
              <a:defRPr>
                <a:solidFill>
                  <a:schemeClr val="tx1"/>
                </a:solidFill>
                <a:latin typeface="Arial" pitchFamily="34" charset="0"/>
                <a:ea typeface="宋体" pitchFamily="2" charset="-122"/>
              </a:defRPr>
            </a:lvl5pPr>
            <a:lvl6pPr defTabSz="703263" fontAlgn="base">
              <a:spcBef>
                <a:spcPct val="0"/>
              </a:spcBef>
              <a:spcAft>
                <a:spcPct val="0"/>
              </a:spcAft>
              <a:buFont typeface="Arial" pitchFamily="34" charset="0"/>
              <a:defRPr>
                <a:solidFill>
                  <a:schemeClr val="tx1"/>
                </a:solidFill>
                <a:latin typeface="Arial" pitchFamily="34" charset="0"/>
                <a:ea typeface="宋体" pitchFamily="2" charset="-122"/>
              </a:defRPr>
            </a:lvl6pPr>
            <a:lvl7pPr defTabSz="703263" fontAlgn="base">
              <a:spcBef>
                <a:spcPct val="0"/>
              </a:spcBef>
              <a:spcAft>
                <a:spcPct val="0"/>
              </a:spcAft>
              <a:buFont typeface="Arial" pitchFamily="34" charset="0"/>
              <a:defRPr>
                <a:solidFill>
                  <a:schemeClr val="tx1"/>
                </a:solidFill>
                <a:latin typeface="Arial" pitchFamily="34" charset="0"/>
                <a:ea typeface="宋体" pitchFamily="2" charset="-122"/>
              </a:defRPr>
            </a:lvl7pPr>
            <a:lvl8pPr defTabSz="703263" fontAlgn="base">
              <a:spcBef>
                <a:spcPct val="0"/>
              </a:spcBef>
              <a:spcAft>
                <a:spcPct val="0"/>
              </a:spcAft>
              <a:buFont typeface="Arial" pitchFamily="34" charset="0"/>
              <a:defRPr>
                <a:solidFill>
                  <a:schemeClr val="tx1"/>
                </a:solidFill>
                <a:latin typeface="Arial" pitchFamily="34" charset="0"/>
                <a:ea typeface="宋体" pitchFamily="2" charset="-122"/>
              </a:defRPr>
            </a:lvl8pPr>
            <a:lvl9pPr defTabSz="703263"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150000"/>
              </a:lnSpc>
              <a:spcBef>
                <a:spcPts val="0"/>
              </a:spcBef>
              <a:buClr>
                <a:schemeClr val="accent2"/>
              </a:buClr>
              <a:buSzPct val="80000"/>
            </a:pPr>
            <a:r>
              <a:rPr lang="zh-CN" altLang="en-US" sz="2800" dirty="0" smtClean="0">
                <a:solidFill>
                  <a:srgbClr val="2864E6"/>
                </a:solidFill>
                <a:latin typeface="Times New Roman" pitchFamily="18" charset="0"/>
                <a:ea typeface="微软雅黑" pitchFamily="34" charset="-122"/>
                <a:cs typeface="Times New Roman" pitchFamily="18" charset="0"/>
              </a:rPr>
              <a:t>②意义</a:t>
            </a:r>
            <a:r>
              <a:rPr lang="zh-CN" altLang="en-US" sz="2800" dirty="0">
                <a:solidFill>
                  <a:srgbClr val="2864E6"/>
                </a:solidFill>
                <a:latin typeface="Times New Roman" pitchFamily="18" charset="0"/>
                <a:ea typeface="微软雅黑" pitchFamily="34" charset="-122"/>
                <a:cs typeface="Times New Roman" pitchFamily="18" charset="0"/>
              </a:rPr>
              <a:t>（作用）</a:t>
            </a:r>
            <a:r>
              <a:rPr lang="zh-CN" altLang="en-US" sz="2800" dirty="0" smtClean="0">
                <a:latin typeface="Times New Roman" pitchFamily="18" charset="0"/>
                <a:ea typeface="微软雅黑" pitchFamily="34" charset="-122"/>
                <a:cs typeface="Times New Roman" pitchFamily="18" charset="0"/>
              </a:rPr>
              <a:t>：可以</a:t>
            </a:r>
            <a:r>
              <a:rPr lang="zh-CN" altLang="en-US" sz="2800" dirty="0">
                <a:latin typeface="Times New Roman" pitchFamily="18" charset="0"/>
                <a:ea typeface="微软雅黑" pitchFamily="34" charset="-122"/>
                <a:cs typeface="Times New Roman" pitchFamily="18" charset="0"/>
              </a:rPr>
              <a:t>扩大优势企业的规模，增强优势企业的实力。</a:t>
            </a:r>
            <a:r>
              <a:rPr lang="zh-CN" altLang="en-US" sz="2800" dirty="0">
                <a:solidFill>
                  <a:srgbClr val="C00000"/>
                </a:solidFill>
                <a:latin typeface="Times New Roman" pitchFamily="18" charset="0"/>
                <a:ea typeface="微软雅黑" pitchFamily="34" charset="-122"/>
                <a:cs typeface="Times New Roman" pitchFamily="18" charset="0"/>
              </a:rPr>
              <a:t>（对企业有益</a:t>
            </a:r>
            <a:r>
              <a:rPr lang="zh-CN" altLang="en-US" sz="2800" dirty="0" smtClean="0">
                <a:solidFill>
                  <a:srgbClr val="C00000"/>
                </a:solidFill>
                <a:latin typeface="Times New Roman" pitchFamily="18" charset="0"/>
                <a:ea typeface="微软雅黑" pitchFamily="34" charset="-122"/>
                <a:cs typeface="Times New Roman" pitchFamily="18" charset="0"/>
              </a:rPr>
              <a:t>）</a:t>
            </a:r>
            <a:r>
              <a:rPr lang="zh-CN" altLang="en-US" sz="2800" dirty="0" smtClean="0">
                <a:latin typeface="Times New Roman" pitchFamily="18" charset="0"/>
                <a:ea typeface="微软雅黑" pitchFamily="34" charset="-122"/>
                <a:cs typeface="Times New Roman" pitchFamily="18" charset="0"/>
              </a:rPr>
              <a:t>；兼并</a:t>
            </a:r>
            <a:r>
              <a:rPr lang="zh-CN" altLang="en-US" sz="2800" dirty="0">
                <a:latin typeface="Times New Roman" pitchFamily="18" charset="0"/>
                <a:ea typeface="微软雅黑" pitchFamily="34" charset="-122"/>
                <a:cs typeface="Times New Roman" pitchFamily="18" charset="0"/>
              </a:rPr>
              <a:t>还可以实现以优带劣的调整，把劣势转化为优势，提高企业和整个社会资源利用效率，有利于促进国家经济的发展。</a:t>
            </a:r>
            <a:r>
              <a:rPr lang="en-US" altLang="zh-CN" sz="2800" dirty="0">
                <a:latin typeface="Times New Roman" pitchFamily="18" charset="0"/>
                <a:ea typeface="Times New Roman" pitchFamily="18" charset="0"/>
                <a:cs typeface="Times New Roman" pitchFamily="18" charset="0"/>
              </a:rPr>
              <a:t>1+1&gt;2</a:t>
            </a:r>
            <a:r>
              <a:rPr lang="zh-CN" altLang="en-US" sz="2800" dirty="0">
                <a:latin typeface="Times New Roman" pitchFamily="18" charset="0"/>
                <a:ea typeface="微软雅黑" pitchFamily="34" charset="-122"/>
                <a:cs typeface="Times New Roman" pitchFamily="18" charset="0"/>
              </a:rPr>
              <a:t>。</a:t>
            </a:r>
            <a:r>
              <a:rPr lang="zh-CN" altLang="en-US" sz="2800" dirty="0">
                <a:solidFill>
                  <a:srgbClr val="C00000"/>
                </a:solidFill>
                <a:latin typeface="Times New Roman" pitchFamily="18" charset="0"/>
                <a:ea typeface="微软雅黑" pitchFamily="34" charset="-122"/>
                <a:cs typeface="Times New Roman" pitchFamily="18" charset="0"/>
              </a:rPr>
              <a:t>（对国家和社会有利</a:t>
            </a:r>
            <a:r>
              <a:rPr lang="zh-CN" altLang="en-US" sz="2800" dirty="0" smtClean="0">
                <a:solidFill>
                  <a:srgbClr val="C00000"/>
                </a:solidFill>
                <a:latin typeface="Times New Roman" pitchFamily="18" charset="0"/>
                <a:ea typeface="微软雅黑" pitchFamily="34" charset="-122"/>
                <a:cs typeface="Times New Roman" pitchFamily="18" charset="0"/>
              </a:rPr>
              <a:t>）</a:t>
            </a:r>
            <a:endParaRPr lang="zh-CN" altLang="en-US" sz="2800" dirty="0">
              <a:solidFill>
                <a:srgbClr val="C00000"/>
              </a:solidFill>
              <a:latin typeface="Times New Roman" pitchFamily="18" charset="0"/>
              <a:ea typeface="微软雅黑" pitchFamily="34" charset="-122"/>
              <a:cs typeface="Times New Roman" pitchFamily="18" charset="0"/>
            </a:endParaRPr>
          </a:p>
        </p:txBody>
      </p:sp>
      <p:sp>
        <p:nvSpPr>
          <p:cNvPr id="36870" name="文本框 36869"/>
          <p:cNvSpPr txBox="1">
            <a:spLocks noChangeArrowheads="1"/>
          </p:cNvSpPr>
          <p:nvPr/>
        </p:nvSpPr>
        <p:spPr bwMode="auto">
          <a:xfrm>
            <a:off x="1944613" y="5377209"/>
            <a:ext cx="7092788" cy="738597"/>
          </a:xfrm>
          <a:prstGeom prst="rect">
            <a:avLst/>
          </a:prstGeom>
          <a:solidFill>
            <a:srgbClr val="FFFF00"/>
          </a:solidFill>
          <a:ln w="9525">
            <a:solidFill>
              <a:schemeClr val="tx1"/>
            </a:solidFill>
            <a:miter lim="800000"/>
            <a:headEnd/>
            <a:tailEnd/>
          </a:ln>
          <a:extLst/>
        </p:spPr>
        <p:txBody>
          <a:bodyPr wrap="square" lIns="91366" tIns="45687" rIns="91366" bIns="45687">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150000"/>
              </a:lnSpc>
              <a:spcBef>
                <a:spcPts val="0"/>
              </a:spcBef>
            </a:pPr>
            <a:r>
              <a:rPr lang="zh-CN" altLang="en-US" sz="2800" dirty="0" smtClean="0">
                <a:solidFill>
                  <a:srgbClr val="C00000"/>
                </a:solidFill>
                <a:latin typeface="Times New Roman" pitchFamily="18" charset="0"/>
                <a:ea typeface="微软雅黑" pitchFamily="34" charset="-122"/>
                <a:cs typeface="Times New Roman" pitchFamily="18" charset="0"/>
              </a:rPr>
              <a:t>企业</a:t>
            </a:r>
            <a:r>
              <a:rPr lang="zh-CN" altLang="en-US" sz="2800" dirty="0">
                <a:solidFill>
                  <a:srgbClr val="C00000"/>
                </a:solidFill>
                <a:latin typeface="Times New Roman" pitchFamily="18" charset="0"/>
                <a:ea typeface="微软雅黑" pitchFamily="34" charset="-122"/>
                <a:cs typeface="Times New Roman" pitchFamily="18" charset="0"/>
              </a:rPr>
              <a:t>联合（强强联合）：大企业之间的联合</a:t>
            </a:r>
          </a:p>
        </p:txBody>
      </p:sp>
      <p:sp>
        <p:nvSpPr>
          <p:cNvPr id="3" name="TextBox 2"/>
          <p:cNvSpPr txBox="1"/>
          <p:nvPr/>
        </p:nvSpPr>
        <p:spPr>
          <a:xfrm>
            <a:off x="792486" y="1456487"/>
            <a:ext cx="9937104" cy="1384995"/>
          </a:xfrm>
          <a:prstGeom prst="rect">
            <a:avLst/>
          </a:prstGeom>
          <a:noFill/>
        </p:spPr>
        <p:txBody>
          <a:bodyPr wrap="square" rtlCol="0">
            <a:spAutoFit/>
          </a:bodyPr>
          <a:lstStyle/>
          <a:p>
            <a:pPr>
              <a:lnSpc>
                <a:spcPct val="150000"/>
              </a:lnSpc>
              <a:spcBef>
                <a:spcPts val="0"/>
              </a:spcBef>
            </a:pPr>
            <a:r>
              <a:rPr lang="zh-CN" altLang="en-US" sz="2800" dirty="0" smtClean="0">
                <a:solidFill>
                  <a:srgbClr val="2864E6"/>
                </a:solidFill>
                <a:latin typeface="Times New Roman" pitchFamily="18" charset="0"/>
                <a:ea typeface="微软雅黑" pitchFamily="34" charset="-122"/>
                <a:cs typeface="Times New Roman" pitchFamily="18" charset="0"/>
              </a:rPr>
              <a:t>①含义</a:t>
            </a:r>
            <a:r>
              <a:rPr lang="zh-CN" altLang="en-US" sz="2800" dirty="0" smtClean="0">
                <a:latin typeface="Times New Roman" pitchFamily="18" charset="0"/>
                <a:ea typeface="微软雅黑" pitchFamily="34" charset="-122"/>
                <a:cs typeface="Times New Roman" pitchFamily="18" charset="0"/>
              </a:rPr>
              <a:t>：</a:t>
            </a:r>
            <a:r>
              <a:rPr lang="zh-CN" altLang="zh-CN" sz="2800" dirty="0">
                <a:latin typeface="微软雅黑" pitchFamily="34" charset="-122"/>
                <a:ea typeface="微软雅黑" pitchFamily="34" charset="-122"/>
              </a:rPr>
              <a:t>由经济效益好的优势企业，</a:t>
            </a:r>
            <a:r>
              <a:rPr lang="zh-CN" altLang="en-US" sz="2800" dirty="0">
                <a:latin typeface="微软雅黑" pitchFamily="34" charset="-122"/>
                <a:ea typeface="微软雅黑" pitchFamily="34" charset="-122"/>
              </a:rPr>
              <a:t>兼并</a:t>
            </a:r>
            <a:r>
              <a:rPr lang="zh-CN" altLang="zh-CN" sz="2800" dirty="0">
                <a:latin typeface="微软雅黑" pitchFamily="34" charset="-122"/>
                <a:ea typeface="微软雅黑" pitchFamily="34" charset="-122"/>
              </a:rPr>
              <a:t>那些</a:t>
            </a:r>
            <a:r>
              <a:rPr lang="zh-CN" altLang="en-US" sz="2800" dirty="0">
                <a:latin typeface="微软雅黑" pitchFamily="34" charset="-122"/>
                <a:ea typeface="微软雅黑" pitchFamily="34" charset="-122"/>
              </a:rPr>
              <a:t>相对</a:t>
            </a:r>
            <a:r>
              <a:rPr lang="zh-CN" altLang="zh-CN" sz="2800" dirty="0">
                <a:latin typeface="微软雅黑" pitchFamily="34" charset="-122"/>
                <a:ea typeface="微软雅黑" pitchFamily="34" charset="-122"/>
              </a:rPr>
              <a:t>劣势企业的经济现象</a:t>
            </a:r>
            <a:r>
              <a:rPr lang="zh-CN" altLang="zh-CN" sz="2800" dirty="0" smtClean="0">
                <a:latin typeface="微软雅黑" pitchFamily="34" charset="-122"/>
                <a:ea typeface="微软雅黑" pitchFamily="34" charset="-122"/>
              </a:rPr>
              <a:t>。</a:t>
            </a:r>
            <a:r>
              <a:rPr lang="zh-CN" altLang="en-US" sz="2800" dirty="0" smtClean="0">
                <a:solidFill>
                  <a:srgbClr val="C00000"/>
                </a:solidFill>
                <a:latin typeface="Times New Roman" pitchFamily="18" charset="0"/>
                <a:ea typeface="微软雅黑" pitchFamily="34" charset="-122"/>
                <a:cs typeface="Times New Roman" pitchFamily="18" charset="0"/>
              </a:rPr>
              <a:t>（</a:t>
            </a:r>
            <a:r>
              <a:rPr lang="zh-CN" altLang="en-US" sz="2800" dirty="0">
                <a:solidFill>
                  <a:srgbClr val="C00000"/>
                </a:solidFill>
                <a:latin typeface="Times New Roman" pitchFamily="18" charset="0"/>
                <a:ea typeface="微软雅黑" pitchFamily="34" charset="-122"/>
                <a:cs typeface="Times New Roman" pitchFamily="18" charset="0"/>
              </a:rPr>
              <a:t>优并劣</a:t>
            </a:r>
            <a:r>
              <a:rPr lang="zh-CN" altLang="en-US" sz="2800" dirty="0" smtClean="0">
                <a:solidFill>
                  <a:srgbClr val="C00000"/>
                </a:solidFill>
                <a:latin typeface="Times New Roman" pitchFamily="18" charset="0"/>
                <a:ea typeface="微软雅黑" pitchFamily="34" charset="-122"/>
                <a:cs typeface="Times New Roman" pitchFamily="18" charset="0"/>
              </a:rPr>
              <a:t>）</a:t>
            </a:r>
            <a:endParaRPr lang="zh-CN" altLang="en-US" sz="2800" dirty="0">
              <a:solidFill>
                <a:srgbClr val="C00000"/>
              </a:solidFill>
              <a:latin typeface="Times New Roman" pitchFamily="18" charset="0"/>
              <a:ea typeface="微软雅黑" pitchFamily="34" charset="-122"/>
              <a:cs typeface="Times New Roman" pitchFamily="18" charset="0"/>
            </a:endParaRPr>
          </a:p>
        </p:txBody>
      </p:sp>
    </p:spTree>
    <p:extLst>
      <p:ext uri="{BB962C8B-B14F-4D97-AF65-F5344CB8AC3E}">
        <p14:creationId xmlns:p14="http://schemas.microsoft.com/office/powerpoint/2010/main" val="147730748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86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686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6870"/>
                                        </p:tgtEl>
                                        <p:attrNameLst>
                                          <p:attrName>style.visibility</p:attrName>
                                        </p:attrNameLst>
                                      </p:cBhvr>
                                      <p:to>
                                        <p:strVal val="visible"/>
                                      </p:to>
                                    </p:set>
                                    <p:anim calcmode="lin" valueType="num">
                                      <p:cBhvr additive="base">
                                        <p:cTn id="19" dur="500" fill="hold"/>
                                        <p:tgtEl>
                                          <p:spTgt spid="36870"/>
                                        </p:tgtEl>
                                        <p:attrNameLst>
                                          <p:attrName>ppt_x</p:attrName>
                                        </p:attrNameLst>
                                      </p:cBhvr>
                                      <p:tavLst>
                                        <p:tav tm="0">
                                          <p:val>
                                            <p:strVal val="#ppt_x"/>
                                          </p:val>
                                        </p:tav>
                                        <p:tav tm="100000">
                                          <p:val>
                                            <p:strVal val="#ppt_x"/>
                                          </p:val>
                                        </p:tav>
                                      </p:tavLst>
                                    </p:anim>
                                    <p:anim calcmode="lin" valueType="num">
                                      <p:cBhvr additive="base">
                                        <p:cTn id="20" dur="500" fill="hold"/>
                                        <p:tgtEl>
                                          <p:spTgt spid="368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5" grpId="0" build="p"/>
      <p:bldP spid="36867" grpId="0"/>
      <p:bldP spid="36870" grpId="0" animBg="1"/>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文本框 37889"/>
          <p:cNvSpPr txBox="1">
            <a:spLocks noChangeArrowheads="1"/>
          </p:cNvSpPr>
          <p:nvPr/>
        </p:nvSpPr>
        <p:spPr bwMode="auto">
          <a:xfrm>
            <a:off x="1368549" y="1079847"/>
            <a:ext cx="4104456"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150000"/>
              </a:lnSpc>
            </a:pPr>
            <a:r>
              <a:rPr lang="zh-CN" altLang="en-US" sz="2800" dirty="0" smtClean="0">
                <a:solidFill>
                  <a:srgbClr val="C00000"/>
                </a:solidFill>
                <a:latin typeface="微软雅黑" pitchFamily="34" charset="-122"/>
                <a:ea typeface="微软雅黑" pitchFamily="34" charset="-122"/>
              </a:rPr>
              <a:t>思考</a:t>
            </a:r>
            <a:r>
              <a:rPr lang="zh-CN" altLang="en-US" sz="2800" dirty="0" smtClean="0">
                <a:latin typeface="微软雅黑" pitchFamily="34" charset="-122"/>
                <a:ea typeface="微软雅黑" pitchFamily="34" charset="-122"/>
              </a:rPr>
              <a:t>：如果</a:t>
            </a:r>
            <a:r>
              <a:rPr lang="zh-CN" altLang="en-US" sz="2800" dirty="0">
                <a:latin typeface="微软雅黑" pitchFamily="34" charset="-122"/>
                <a:ea typeface="微软雅黑" pitchFamily="34" charset="-122"/>
              </a:rPr>
              <a:t>海尔旁边的这家时停时开的有限责任公司没选择和海尔合作，且又没想到好的经营策略，这家公司可能会面临怎样的困境？</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99828" y="1295871"/>
            <a:ext cx="5040560" cy="34606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5873599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4" name="文本框 38914"/>
          <p:cNvSpPr txBox="1">
            <a:spLocks noChangeArrowheads="1"/>
          </p:cNvSpPr>
          <p:nvPr/>
        </p:nvSpPr>
        <p:spPr bwMode="auto">
          <a:xfrm>
            <a:off x="2700721" y="4733738"/>
            <a:ext cx="5832648" cy="738597"/>
          </a:xfrm>
          <a:prstGeom prst="rect">
            <a:avLst/>
          </a:prstGeom>
          <a:solidFill>
            <a:srgbClr val="FFFF00"/>
          </a:solidFill>
          <a:ln>
            <a:solidFill>
              <a:schemeClr val="tx1"/>
            </a:solidFill>
          </a:ln>
          <a:extLst/>
        </p:spPr>
        <p:txBody>
          <a:bodyPr wrap="square" lIns="91366" tIns="45687" rIns="91366" bIns="45687">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ct val="150000"/>
              </a:lnSpc>
              <a:spcBef>
                <a:spcPts val="0"/>
              </a:spcBef>
            </a:pPr>
            <a:r>
              <a:rPr lang="zh-CN" altLang="en-US" sz="2800" dirty="0">
                <a:solidFill>
                  <a:srgbClr val="C00000"/>
                </a:solidFill>
                <a:latin typeface="Times New Roman" pitchFamily="18" charset="0"/>
                <a:ea typeface="微软雅黑" pitchFamily="34" charset="-122"/>
                <a:cs typeface="Times New Roman" pitchFamily="18" charset="0"/>
              </a:rPr>
              <a:t>国家的政策鼓励兼并，规范破产。 </a:t>
            </a:r>
          </a:p>
        </p:txBody>
      </p:sp>
      <p:sp>
        <p:nvSpPr>
          <p:cNvPr id="38915" name="矩形 38915"/>
          <p:cNvSpPr>
            <a:spLocks noChangeArrowheads="1"/>
          </p:cNvSpPr>
          <p:nvPr/>
        </p:nvSpPr>
        <p:spPr bwMode="auto">
          <a:xfrm>
            <a:off x="936502" y="620686"/>
            <a:ext cx="2016224" cy="662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lnSpc>
                <a:spcPct val="150000"/>
              </a:lnSpc>
              <a:spcBef>
                <a:spcPts val="0"/>
              </a:spcBef>
            </a:pPr>
            <a:r>
              <a:rPr lang="zh-CN" altLang="en-US" sz="2800" dirty="0">
                <a:solidFill>
                  <a:srgbClr val="2864E6"/>
                </a:solidFill>
                <a:latin typeface="Times New Roman" pitchFamily="18" charset="0"/>
                <a:ea typeface="微软雅黑" pitchFamily="34" charset="-122"/>
                <a:cs typeface="Times New Roman" pitchFamily="18" charset="0"/>
              </a:rPr>
              <a:t>（2）</a:t>
            </a:r>
            <a:r>
              <a:rPr lang="zh-CN" altLang="en-US" sz="2800" dirty="0" smtClean="0">
                <a:solidFill>
                  <a:srgbClr val="2864E6"/>
                </a:solidFill>
                <a:latin typeface="Times New Roman" pitchFamily="18" charset="0"/>
                <a:ea typeface="微软雅黑" pitchFamily="34" charset="-122"/>
                <a:cs typeface="Times New Roman" pitchFamily="18" charset="0"/>
              </a:rPr>
              <a:t>破产</a:t>
            </a:r>
            <a:endParaRPr lang="zh-CN" altLang="en-US" sz="2800" dirty="0">
              <a:solidFill>
                <a:srgbClr val="2864E6"/>
              </a:solidFill>
              <a:latin typeface="Times New Roman" pitchFamily="18" charset="0"/>
              <a:ea typeface="微软雅黑" pitchFamily="34" charset="-122"/>
              <a:cs typeface="Times New Roman" pitchFamily="18" charset="0"/>
            </a:endParaRPr>
          </a:p>
        </p:txBody>
      </p:sp>
      <p:sp>
        <p:nvSpPr>
          <p:cNvPr id="3" name="TextBox 2"/>
          <p:cNvSpPr txBox="1"/>
          <p:nvPr/>
        </p:nvSpPr>
        <p:spPr>
          <a:xfrm>
            <a:off x="958162" y="1349362"/>
            <a:ext cx="9919514" cy="1384995"/>
          </a:xfrm>
          <a:prstGeom prst="rect">
            <a:avLst/>
          </a:prstGeom>
          <a:noFill/>
        </p:spPr>
        <p:txBody>
          <a:bodyPr wrap="square" rtlCol="0">
            <a:spAutoFit/>
          </a:bodyPr>
          <a:lstStyle/>
          <a:p>
            <a:pPr>
              <a:lnSpc>
                <a:spcPct val="150000"/>
              </a:lnSpc>
              <a:spcBef>
                <a:spcPts val="0"/>
              </a:spcBef>
            </a:pPr>
            <a:r>
              <a:rPr lang="zh-CN" altLang="en-US" sz="2800" dirty="0" smtClean="0">
                <a:solidFill>
                  <a:srgbClr val="2864E6"/>
                </a:solidFill>
                <a:latin typeface="Times New Roman" pitchFamily="18" charset="0"/>
                <a:ea typeface="微软雅黑" pitchFamily="34" charset="-122"/>
                <a:cs typeface="Times New Roman" pitchFamily="18" charset="0"/>
              </a:rPr>
              <a:t>①含义</a:t>
            </a:r>
            <a:r>
              <a:rPr lang="zh-CN" altLang="en-US" sz="2800" dirty="0" smtClean="0">
                <a:latin typeface="Times New Roman" pitchFamily="18" charset="0"/>
                <a:ea typeface="微软雅黑" pitchFamily="34" charset="-122"/>
                <a:cs typeface="Times New Roman" pitchFamily="18" charset="0"/>
              </a:rPr>
              <a:t>：</a:t>
            </a:r>
            <a:r>
              <a:rPr lang="zh-CN" altLang="en-US" sz="2800" dirty="0">
                <a:latin typeface="Times New Roman" pitchFamily="18" charset="0"/>
                <a:ea typeface="微软雅黑" pitchFamily="34" charset="-122"/>
                <a:cs typeface="Times New Roman" pitchFamily="18" charset="0"/>
              </a:rPr>
              <a:t>企业到了长期亏损、资不抵债而且扭亏无望的情况下，按法定程序实施破产结算的经济现象</a:t>
            </a:r>
            <a:r>
              <a:rPr lang="zh-CN" altLang="en-US" sz="2800" dirty="0" smtClean="0">
                <a:latin typeface="Times New Roman" pitchFamily="18" charset="0"/>
                <a:ea typeface="微软雅黑" pitchFamily="34" charset="-122"/>
                <a:cs typeface="Times New Roman" pitchFamily="18" charset="0"/>
              </a:rPr>
              <a:t>。</a:t>
            </a:r>
            <a:endParaRPr lang="zh-CN" altLang="en-US" sz="2800" dirty="0">
              <a:latin typeface="Times New Roman" pitchFamily="18" charset="0"/>
              <a:ea typeface="微软雅黑" pitchFamily="34" charset="-122"/>
              <a:cs typeface="Times New Roman" pitchFamily="18" charset="0"/>
            </a:endParaRPr>
          </a:p>
        </p:txBody>
      </p:sp>
      <p:sp>
        <p:nvSpPr>
          <p:cNvPr id="4" name="TextBox 3"/>
          <p:cNvSpPr txBox="1"/>
          <p:nvPr/>
        </p:nvSpPr>
        <p:spPr>
          <a:xfrm>
            <a:off x="958162" y="2627265"/>
            <a:ext cx="9919514" cy="2031325"/>
          </a:xfrm>
          <a:prstGeom prst="rect">
            <a:avLst/>
          </a:prstGeom>
          <a:noFill/>
        </p:spPr>
        <p:txBody>
          <a:bodyPr wrap="square" rtlCol="0">
            <a:spAutoFit/>
          </a:bodyPr>
          <a:lstStyle/>
          <a:p>
            <a:pPr latinLnBrk="1">
              <a:lnSpc>
                <a:spcPct val="150000"/>
              </a:lnSpc>
              <a:spcBef>
                <a:spcPts val="0"/>
              </a:spcBef>
            </a:pPr>
            <a:r>
              <a:rPr lang="zh-CN" altLang="en-US" sz="2800" dirty="0" smtClean="0">
                <a:solidFill>
                  <a:srgbClr val="2864E6"/>
                </a:solidFill>
                <a:latin typeface="Times New Roman" pitchFamily="18" charset="0"/>
                <a:ea typeface="微软雅黑" pitchFamily="34" charset="-122"/>
                <a:cs typeface="Times New Roman" pitchFamily="18" charset="0"/>
              </a:rPr>
              <a:t>②意义</a:t>
            </a:r>
            <a:r>
              <a:rPr lang="zh-CN" altLang="en-US" sz="2800" dirty="0" smtClean="0">
                <a:latin typeface="Times New Roman" pitchFamily="18" charset="0"/>
                <a:ea typeface="微软雅黑" pitchFamily="34" charset="-122"/>
                <a:cs typeface="Times New Roman" pitchFamily="18" charset="0"/>
              </a:rPr>
              <a:t>：有利于</a:t>
            </a:r>
            <a:r>
              <a:rPr lang="zh-CN" altLang="en-US" sz="2800" dirty="0">
                <a:latin typeface="Times New Roman" pitchFamily="18" charset="0"/>
                <a:ea typeface="微软雅黑" pitchFamily="34" charset="-122"/>
                <a:cs typeface="Times New Roman" pitchFamily="18" charset="0"/>
              </a:rPr>
              <a:t>强化</a:t>
            </a:r>
            <a:r>
              <a:rPr lang="zh-CN" altLang="en-US" sz="2800" dirty="0">
                <a:solidFill>
                  <a:srgbClr val="C00000"/>
                </a:solidFill>
                <a:latin typeface="Times New Roman" pitchFamily="18" charset="0"/>
                <a:ea typeface="微软雅黑" pitchFamily="34" charset="-122"/>
                <a:cs typeface="Times New Roman" pitchFamily="18" charset="0"/>
              </a:rPr>
              <a:t>企业</a:t>
            </a:r>
            <a:r>
              <a:rPr lang="zh-CN" altLang="en-US" sz="2800" dirty="0">
                <a:latin typeface="Times New Roman" pitchFamily="18" charset="0"/>
                <a:ea typeface="微软雅黑" pitchFamily="34" charset="-122"/>
                <a:cs typeface="Times New Roman" pitchFamily="18" charset="0"/>
              </a:rPr>
              <a:t>的风险意识，促使企业在破产的压力下改善经营管理，提高企业竞争力。</a:t>
            </a:r>
          </a:p>
          <a:p>
            <a:pPr latinLnBrk="1">
              <a:lnSpc>
                <a:spcPct val="150000"/>
              </a:lnSpc>
              <a:spcBef>
                <a:spcPts val="0"/>
              </a:spcBef>
            </a:pPr>
            <a:r>
              <a:rPr lang="zh-CN" altLang="en-US" sz="2800" dirty="0">
                <a:latin typeface="Times New Roman" pitchFamily="18" charset="0"/>
                <a:ea typeface="微软雅黑" pitchFamily="34" charset="-122"/>
                <a:cs typeface="Times New Roman" pitchFamily="18" charset="0"/>
              </a:rPr>
              <a:t>有利于</a:t>
            </a:r>
            <a:r>
              <a:rPr lang="zh-CN" altLang="en-US" sz="2800" dirty="0">
                <a:solidFill>
                  <a:srgbClr val="C00000"/>
                </a:solidFill>
                <a:latin typeface="Times New Roman" pitchFamily="18" charset="0"/>
                <a:ea typeface="微软雅黑" pitchFamily="34" charset="-122"/>
                <a:cs typeface="Times New Roman" pitchFamily="18" charset="0"/>
              </a:rPr>
              <a:t>社会资源</a:t>
            </a:r>
            <a:r>
              <a:rPr lang="zh-CN" altLang="en-US" sz="2800" dirty="0">
                <a:latin typeface="Times New Roman" pitchFamily="18" charset="0"/>
                <a:ea typeface="微软雅黑" pitchFamily="34" charset="-122"/>
                <a:cs typeface="Times New Roman" pitchFamily="18" charset="0"/>
              </a:rPr>
              <a:t>的合理配置和</a:t>
            </a:r>
            <a:r>
              <a:rPr lang="zh-CN" altLang="en-US" sz="2800" dirty="0">
                <a:solidFill>
                  <a:srgbClr val="C00000"/>
                </a:solidFill>
                <a:latin typeface="Times New Roman" pitchFamily="18" charset="0"/>
                <a:ea typeface="微软雅黑" pitchFamily="34" charset="-122"/>
                <a:cs typeface="Times New Roman" pitchFamily="18" charset="0"/>
              </a:rPr>
              <a:t>产业结构</a:t>
            </a:r>
            <a:r>
              <a:rPr lang="zh-CN" altLang="en-US" sz="2800" dirty="0">
                <a:latin typeface="Times New Roman" pitchFamily="18" charset="0"/>
                <a:ea typeface="微软雅黑" pitchFamily="34" charset="-122"/>
                <a:cs typeface="Times New Roman" pitchFamily="18" charset="0"/>
              </a:rPr>
              <a:t>的合理调整</a:t>
            </a:r>
            <a:r>
              <a:rPr lang="zh-CN" altLang="en-US" sz="2800" dirty="0" smtClean="0">
                <a:latin typeface="Times New Roman" pitchFamily="18" charset="0"/>
                <a:ea typeface="微软雅黑" pitchFamily="34" charset="-122"/>
                <a:cs typeface="Times New Roman" pitchFamily="18" charset="0"/>
              </a:rPr>
              <a:t>。</a:t>
            </a:r>
            <a:endParaRPr lang="zh-CN" altLang="en-US" sz="2800" dirty="0">
              <a:latin typeface="Times New Roman" pitchFamily="18" charset="0"/>
              <a:ea typeface="微软雅黑" pitchFamily="34" charset="-122"/>
              <a:cs typeface="Times New Roman" pitchFamily="18" charset="0"/>
            </a:endParaRPr>
          </a:p>
        </p:txBody>
      </p:sp>
    </p:spTree>
    <p:extLst>
      <p:ext uri="{BB962C8B-B14F-4D97-AF65-F5344CB8AC3E}">
        <p14:creationId xmlns:p14="http://schemas.microsoft.com/office/powerpoint/2010/main" val="13763597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8914"/>
                                        </p:tgtEl>
                                        <p:attrNameLst>
                                          <p:attrName>style.visibility</p:attrName>
                                        </p:attrNameLst>
                                      </p:cBhvr>
                                      <p:to>
                                        <p:strVal val="visible"/>
                                      </p:to>
                                    </p:set>
                                    <p:anim calcmode="lin" valueType="num">
                                      <p:cBhvr additive="base">
                                        <p:cTn id="15" dur="500" fill="hold"/>
                                        <p:tgtEl>
                                          <p:spTgt spid="38914"/>
                                        </p:tgtEl>
                                        <p:attrNameLst>
                                          <p:attrName>ppt_x</p:attrName>
                                        </p:attrNameLst>
                                      </p:cBhvr>
                                      <p:tavLst>
                                        <p:tav tm="0">
                                          <p:val>
                                            <p:strVal val="#ppt_x"/>
                                          </p:val>
                                        </p:tav>
                                        <p:tav tm="100000">
                                          <p:val>
                                            <p:strVal val="#ppt_x"/>
                                          </p:val>
                                        </p:tav>
                                      </p:tavLst>
                                    </p:anim>
                                    <p:anim calcmode="lin" valueType="num">
                                      <p:cBhvr additive="base">
                                        <p:cTn id="16" dur="500" fill="hold"/>
                                        <p:tgtEl>
                                          <p:spTgt spid="389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4" grpId="0" animBg="1"/>
      <p:bldP spid="3" grpId="0"/>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文本框 44034"/>
          <p:cNvSpPr txBox="1">
            <a:spLocks noChangeArrowheads="1"/>
          </p:cNvSpPr>
          <p:nvPr/>
        </p:nvSpPr>
        <p:spPr bwMode="auto">
          <a:xfrm>
            <a:off x="1100021" y="3514759"/>
            <a:ext cx="9433048"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150000"/>
              </a:lnSpc>
              <a:spcBef>
                <a:spcPts val="0"/>
              </a:spcBef>
            </a:pPr>
            <a:r>
              <a:rPr lang="zh-CN" altLang="en-US" sz="2800" dirty="0">
                <a:latin typeface="Times New Roman" pitchFamily="18" charset="0"/>
                <a:ea typeface="微软雅黑" pitchFamily="34" charset="-122"/>
                <a:cs typeface="Times New Roman" pitchFamily="18" charset="0"/>
              </a:rPr>
              <a:t>微软创办人盖茨退休时表示，将把自己</a:t>
            </a:r>
            <a:r>
              <a:rPr lang="en-US" altLang="zh-CN" sz="2800" dirty="0">
                <a:latin typeface="Times New Roman" pitchFamily="18" charset="0"/>
                <a:ea typeface="Times New Roman" pitchFamily="18" charset="0"/>
                <a:cs typeface="Times New Roman" pitchFamily="18" charset="0"/>
              </a:rPr>
              <a:t>580</a:t>
            </a:r>
            <a:r>
              <a:rPr lang="zh-CN" altLang="en-US" sz="2800" dirty="0">
                <a:latin typeface="Times New Roman" pitchFamily="18" charset="0"/>
                <a:ea typeface="微软雅黑" pitchFamily="34" charset="-122"/>
                <a:cs typeface="Times New Roman" pitchFamily="18" charset="0"/>
              </a:rPr>
              <a:t>亿美元财产全数捐给慈善基金会。并表示：“我们决定不会把财产分给我们的子女。我们希望以最能够产生正面影响的方式回馈社会。</a:t>
            </a:r>
            <a:r>
              <a:rPr lang="zh-CN" altLang="en-US" sz="2800" dirty="0" smtClean="0">
                <a:latin typeface="Times New Roman" pitchFamily="18" charset="0"/>
                <a:ea typeface="微软雅黑" pitchFamily="34" charset="-122"/>
                <a:cs typeface="Times New Roman" pitchFamily="18" charset="0"/>
              </a:rPr>
              <a:t>”</a:t>
            </a:r>
            <a:r>
              <a:rPr lang="zh-CN" altLang="en-US" sz="2800" dirty="0">
                <a:solidFill>
                  <a:srgbClr val="C00000"/>
                </a:solidFill>
                <a:latin typeface="Times New Roman" pitchFamily="18" charset="0"/>
                <a:ea typeface="微软雅黑" pitchFamily="34" charset="-122"/>
                <a:cs typeface="Times New Roman" pitchFamily="18" charset="0"/>
              </a:rPr>
              <a:t>你如何看待企业追求利益与承担社会责任的</a:t>
            </a:r>
            <a:r>
              <a:rPr lang="zh-CN" altLang="en-US" sz="2800" dirty="0" smtClean="0">
                <a:solidFill>
                  <a:srgbClr val="C00000"/>
                </a:solidFill>
                <a:latin typeface="Times New Roman" pitchFamily="18" charset="0"/>
                <a:ea typeface="微软雅黑" pitchFamily="34" charset="-122"/>
                <a:cs typeface="Times New Roman" pitchFamily="18" charset="0"/>
              </a:rPr>
              <a:t>关系？</a:t>
            </a:r>
            <a:endParaRPr lang="zh-CN" altLang="en-US" sz="2800" dirty="0">
              <a:solidFill>
                <a:srgbClr val="C00000"/>
              </a:solidFill>
              <a:latin typeface="Times New Roman" pitchFamily="18" charset="0"/>
              <a:ea typeface="微软雅黑" pitchFamily="34" charset="-122"/>
              <a:cs typeface="Times New Roman" pitchFamily="18" charset="0"/>
            </a:endParaRPr>
          </a:p>
        </p:txBody>
      </p:sp>
      <p:pic>
        <p:nvPicPr>
          <p:cNvPr id="614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7932" t="-464" r="7932" b="464"/>
          <a:stretch/>
        </p:blipFill>
        <p:spPr bwMode="auto">
          <a:xfrm>
            <a:off x="2520677" y="280086"/>
            <a:ext cx="6048672" cy="33066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9057924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30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16621" y="4070942"/>
            <a:ext cx="4066583" cy="1041353"/>
          </a:xfrm>
          <a:prstGeom prst="rect">
            <a:avLst/>
          </a:prstGeom>
          <a:noFill/>
        </p:spPr>
        <p:txBody>
          <a:bodyPr wrap="none" lIns="86402" tIns="43201" rIns="86402" bIns="43201">
            <a:spAutoFit/>
          </a:bodyPr>
          <a:lstStyle/>
          <a:p>
            <a:pPr fontAlgn="auto">
              <a:spcBef>
                <a:spcPts val="0"/>
              </a:spcBef>
              <a:spcAft>
                <a:spcPts val="0"/>
              </a:spcAft>
              <a:defRPr/>
            </a:pPr>
            <a:r>
              <a:rPr lang="zh-CN" altLang="en-US" sz="6200" b="1" dirty="0">
                <a:effectLst>
                  <a:outerShdw blurRad="38100" dist="38100" dir="2700000" algn="tl">
                    <a:srgbClr val="000000">
                      <a:alpha val="43137"/>
                    </a:srgbClr>
                  </a:outerShdw>
                  <a:reflection blurRad="25400" stA="30000" endPos="30000" dist="50800" dir="5400000" sy="-100000" algn="bl" rotWithShape="0"/>
                </a:effectLst>
                <a:latin typeface="Times New Roman" pitchFamily="18" charset="0"/>
                <a:ea typeface="微软雅黑" pitchFamily="34" charset="-122"/>
                <a:cs typeface="Times New Roman" pitchFamily="18" charset="0"/>
              </a:rPr>
              <a:t>谢 谢 观 看</a:t>
            </a:r>
          </a:p>
        </p:txBody>
      </p:sp>
      <p:pic>
        <p:nvPicPr>
          <p:cNvPr id="3" name="Picture 3" descr="C:\Users\user\Desktop\未标题-4 拷贝.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19221" y="4549527"/>
            <a:ext cx="337960" cy="385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54">
            <a:hlinkClick r:id="rId3"/>
          </p:cNvPr>
          <p:cNvSpPr txBox="1">
            <a:spLocks noChangeArrowheads="1"/>
          </p:cNvSpPr>
          <p:nvPr/>
        </p:nvSpPr>
        <p:spPr bwMode="auto">
          <a:xfrm>
            <a:off x="7057181" y="4581262"/>
            <a:ext cx="4474806" cy="315009"/>
          </a:xfrm>
          <a:prstGeom prst="rect">
            <a:avLst/>
          </a:prstGeom>
          <a:noFill/>
          <a:ln w="9525">
            <a:noFill/>
            <a:miter lim="800000"/>
            <a:headEnd/>
            <a:tailEnd/>
          </a:ln>
        </p:spPr>
        <p:txBody>
          <a:bodyPr lIns="86381" tIns="43190" rIns="86381" bIns="43190" anchor="ctr"/>
          <a:lstStyle/>
          <a:p>
            <a:pPr>
              <a:spcBef>
                <a:spcPct val="50000"/>
              </a:spcBef>
              <a:defRPr/>
            </a:pPr>
            <a:r>
              <a:rPr lang="en-US" altLang="zh-CN" sz="1900" b="1" dirty="0">
                <a:latin typeface="Times New Roman" pitchFamily="18" charset="0"/>
                <a:ea typeface="微软雅黑" pitchFamily="34" charset="-122"/>
                <a:cs typeface="Times New Roman" pitchFamily="18" charset="0"/>
              </a:rPr>
              <a:t>http://www.91taoke.com</a:t>
            </a:r>
          </a:p>
        </p:txBody>
      </p:sp>
    </p:spTree>
    <p:extLst>
      <p:ext uri="{BB962C8B-B14F-4D97-AF65-F5344CB8AC3E}">
        <p14:creationId xmlns:p14="http://schemas.microsoft.com/office/powerpoint/2010/main" val="149525343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theme/theme1.xml><?xml version="1.0" encoding="utf-8"?>
<a:theme xmlns:a="http://schemas.openxmlformats.org/drawingml/2006/main" name="PPT模版">
  <a:themeElements>
    <a:clrScheme name="Office">
      <a:dk1>
        <a:sysClr val="windowText" lastClr="000000"/>
      </a:dk1>
      <a:lt1>
        <a:sysClr val="window" lastClr="C7EDCC"/>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C7EDCC"/>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A000120150302A06KPBG</Template>
  <TotalTime>152</TotalTime>
  <Words>1065</Words>
  <Application>Microsoft Office PowerPoint</Application>
  <PresentationFormat>自定义</PresentationFormat>
  <Paragraphs>109</Paragraphs>
  <Slides>20</Slides>
  <Notes>0</Notes>
  <HiddenSlides>0</HiddenSlides>
  <MMClips>0</MMClips>
  <ScaleCrop>false</ScaleCrop>
  <HeadingPairs>
    <vt:vector size="4" baseType="variant">
      <vt:variant>
        <vt:lpstr>主题</vt:lpstr>
      </vt:variant>
      <vt:variant>
        <vt:i4>1</vt:i4>
      </vt:variant>
      <vt:variant>
        <vt:lpstr>幻灯片标题</vt:lpstr>
      </vt:variant>
      <vt:variant>
        <vt:i4>20</vt:i4>
      </vt:variant>
    </vt:vector>
  </HeadingPairs>
  <TitlesOfParts>
    <vt:vector size="21" baseType="lpstr">
      <vt:lpstr>PPT模版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2.影响公司成功的主要因素</vt:lpstr>
      <vt:lpstr>PowerPoint 演示文稿</vt:lpstr>
      <vt:lpstr>PowerPoint 演示文稿</vt:lpstr>
      <vt:lpstr>PowerPoint 演示文稿</vt:lpstr>
      <vt:lpstr>PowerPoint 演示文稿</vt:lpstr>
      <vt:lpstr>PowerPoint 演示文稿</vt:lpstr>
      <vt:lpstr>PowerPoint 演示文稿</vt:lpstr>
    </vt:vector>
  </TitlesOfParts>
  <Company>Young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Terry</dc:creator>
  <cp:lastModifiedBy>Administrator</cp:lastModifiedBy>
  <cp:revision>28</cp:revision>
  <dcterms:created xsi:type="dcterms:W3CDTF">2016-11-15T01:36:28Z</dcterms:created>
  <dcterms:modified xsi:type="dcterms:W3CDTF">2018-05-03T06:22:17Z</dcterms:modified>
</cp:coreProperties>
</file>