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5"/>
  </p:notesMasterIdLst>
  <p:handoutMasterIdLst>
    <p:handoutMasterId r:id="rId66"/>
  </p:handoutMasterIdLst>
  <p:sldIdLst>
    <p:sldId id="300" r:id="rId2"/>
    <p:sldId id="260" r:id="rId3"/>
    <p:sldId id="265" r:id="rId4"/>
    <p:sldId id="286" r:id="rId5"/>
    <p:sldId id="301" r:id="rId6"/>
    <p:sldId id="302" r:id="rId7"/>
    <p:sldId id="303" r:id="rId8"/>
    <p:sldId id="304" r:id="rId9"/>
    <p:sldId id="297" r:id="rId10"/>
    <p:sldId id="307" r:id="rId11"/>
    <p:sldId id="308" r:id="rId12"/>
    <p:sldId id="725" r:id="rId13"/>
    <p:sldId id="726" r:id="rId14"/>
    <p:sldId id="318" r:id="rId15"/>
    <p:sldId id="727" r:id="rId16"/>
    <p:sldId id="728" r:id="rId17"/>
    <p:sldId id="729" r:id="rId18"/>
    <p:sldId id="730" r:id="rId19"/>
    <p:sldId id="731" r:id="rId20"/>
    <p:sldId id="732" r:id="rId21"/>
    <p:sldId id="733" r:id="rId22"/>
    <p:sldId id="734" r:id="rId23"/>
    <p:sldId id="735" r:id="rId24"/>
    <p:sldId id="736" r:id="rId25"/>
    <p:sldId id="737" r:id="rId26"/>
    <p:sldId id="738" r:id="rId27"/>
    <p:sldId id="739" r:id="rId28"/>
    <p:sldId id="740" r:id="rId29"/>
    <p:sldId id="741" r:id="rId30"/>
    <p:sldId id="743" r:id="rId31"/>
    <p:sldId id="742" r:id="rId32"/>
    <p:sldId id="744" r:id="rId33"/>
    <p:sldId id="745" r:id="rId34"/>
    <p:sldId id="746" r:id="rId35"/>
    <p:sldId id="747" r:id="rId36"/>
    <p:sldId id="749" r:id="rId37"/>
    <p:sldId id="748" r:id="rId38"/>
    <p:sldId id="334" r:id="rId39"/>
    <p:sldId id="335" r:id="rId40"/>
    <p:sldId id="750" r:id="rId41"/>
    <p:sldId id="751" r:id="rId42"/>
    <p:sldId id="752" r:id="rId43"/>
    <p:sldId id="753" r:id="rId44"/>
    <p:sldId id="754" r:id="rId45"/>
    <p:sldId id="755" r:id="rId46"/>
    <p:sldId id="756" r:id="rId47"/>
    <p:sldId id="757" r:id="rId48"/>
    <p:sldId id="340" r:id="rId49"/>
    <p:sldId id="758" r:id="rId50"/>
    <p:sldId id="759" r:id="rId51"/>
    <p:sldId id="760" r:id="rId52"/>
    <p:sldId id="761" r:id="rId53"/>
    <p:sldId id="762" r:id="rId54"/>
    <p:sldId id="763" r:id="rId55"/>
    <p:sldId id="764" r:id="rId56"/>
    <p:sldId id="765" r:id="rId57"/>
    <p:sldId id="766" r:id="rId58"/>
    <p:sldId id="767" r:id="rId59"/>
    <p:sldId id="769" r:id="rId60"/>
    <p:sldId id="768" r:id="rId61"/>
    <p:sldId id="770" r:id="rId62"/>
    <p:sldId id="771" r:id="rId63"/>
    <p:sldId id="773" r:id="rId64"/>
  </p:sldIdLst>
  <p:sldSz cx="23763288" cy="13322300"/>
  <p:notesSz cx="6858000" cy="9144000"/>
  <p:defaultTextStyle>
    <a:defPPr>
      <a:defRPr lang="zh-CN"/>
    </a:defPPr>
    <a:lvl1pPr algn="l" defTabSz="2117725" rtl="0" fontAlgn="base">
      <a:spcBef>
        <a:spcPct val="0"/>
      </a:spcBef>
      <a:spcAft>
        <a:spcPct val="0"/>
      </a:spcAft>
      <a:defRPr sz="4200" kern="1200">
        <a:solidFill>
          <a:schemeClr val="tx1"/>
        </a:solidFill>
        <a:latin typeface="Arial" pitchFamily="34" charset="0"/>
        <a:ea typeface="宋体" pitchFamily="2" charset="-122"/>
        <a:cs typeface="+mn-cs"/>
      </a:defRPr>
    </a:lvl1pPr>
    <a:lvl2pPr marL="1058863" indent="-601663" algn="l" defTabSz="2117725" rtl="0" fontAlgn="base">
      <a:spcBef>
        <a:spcPct val="0"/>
      </a:spcBef>
      <a:spcAft>
        <a:spcPct val="0"/>
      </a:spcAft>
      <a:defRPr sz="4200" kern="1200">
        <a:solidFill>
          <a:schemeClr val="tx1"/>
        </a:solidFill>
        <a:latin typeface="Arial" pitchFamily="34" charset="0"/>
        <a:ea typeface="宋体" pitchFamily="2" charset="-122"/>
        <a:cs typeface="+mn-cs"/>
      </a:defRPr>
    </a:lvl2pPr>
    <a:lvl3pPr marL="2117725" indent="-1203325" algn="l" defTabSz="2117725" rtl="0" fontAlgn="base">
      <a:spcBef>
        <a:spcPct val="0"/>
      </a:spcBef>
      <a:spcAft>
        <a:spcPct val="0"/>
      </a:spcAft>
      <a:defRPr sz="4200" kern="1200">
        <a:solidFill>
          <a:schemeClr val="tx1"/>
        </a:solidFill>
        <a:latin typeface="Arial" pitchFamily="34" charset="0"/>
        <a:ea typeface="宋体" pitchFamily="2" charset="-122"/>
        <a:cs typeface="+mn-cs"/>
      </a:defRPr>
    </a:lvl3pPr>
    <a:lvl4pPr marL="3178175" indent="-1806575" algn="l" defTabSz="2117725" rtl="0" fontAlgn="base">
      <a:spcBef>
        <a:spcPct val="0"/>
      </a:spcBef>
      <a:spcAft>
        <a:spcPct val="0"/>
      </a:spcAft>
      <a:defRPr sz="4200" kern="1200">
        <a:solidFill>
          <a:schemeClr val="tx1"/>
        </a:solidFill>
        <a:latin typeface="Arial" pitchFamily="34" charset="0"/>
        <a:ea typeface="宋体" pitchFamily="2" charset="-122"/>
        <a:cs typeface="+mn-cs"/>
      </a:defRPr>
    </a:lvl4pPr>
    <a:lvl5pPr marL="4237038" indent="-2408238" algn="l" defTabSz="2117725" rtl="0" fontAlgn="base">
      <a:spcBef>
        <a:spcPct val="0"/>
      </a:spcBef>
      <a:spcAft>
        <a:spcPct val="0"/>
      </a:spcAft>
      <a:defRPr sz="4200" kern="1200">
        <a:solidFill>
          <a:schemeClr val="tx1"/>
        </a:solidFill>
        <a:latin typeface="Arial" pitchFamily="34" charset="0"/>
        <a:ea typeface="宋体" pitchFamily="2" charset="-122"/>
        <a:cs typeface="+mn-cs"/>
      </a:defRPr>
    </a:lvl5pPr>
    <a:lvl6pPr marL="2286000" algn="l" defTabSz="914400" rtl="0" eaLnBrk="1" latinLnBrk="0" hangingPunct="1">
      <a:defRPr sz="4200" kern="1200">
        <a:solidFill>
          <a:schemeClr val="tx1"/>
        </a:solidFill>
        <a:latin typeface="Arial" pitchFamily="34" charset="0"/>
        <a:ea typeface="宋体" pitchFamily="2" charset="-122"/>
        <a:cs typeface="+mn-cs"/>
      </a:defRPr>
    </a:lvl6pPr>
    <a:lvl7pPr marL="2743200" algn="l" defTabSz="914400" rtl="0" eaLnBrk="1" latinLnBrk="0" hangingPunct="1">
      <a:defRPr sz="4200" kern="1200">
        <a:solidFill>
          <a:schemeClr val="tx1"/>
        </a:solidFill>
        <a:latin typeface="Arial" pitchFamily="34" charset="0"/>
        <a:ea typeface="宋体" pitchFamily="2" charset="-122"/>
        <a:cs typeface="+mn-cs"/>
      </a:defRPr>
    </a:lvl7pPr>
    <a:lvl8pPr marL="3200400" algn="l" defTabSz="914400" rtl="0" eaLnBrk="1" latinLnBrk="0" hangingPunct="1">
      <a:defRPr sz="4200" kern="1200">
        <a:solidFill>
          <a:schemeClr val="tx1"/>
        </a:solidFill>
        <a:latin typeface="Arial" pitchFamily="34" charset="0"/>
        <a:ea typeface="宋体" pitchFamily="2" charset="-122"/>
        <a:cs typeface="+mn-cs"/>
      </a:defRPr>
    </a:lvl8pPr>
    <a:lvl9pPr marL="3657600" algn="l" defTabSz="914400" rtl="0" eaLnBrk="1" latinLnBrk="0" hangingPunct="1">
      <a:defRPr sz="4200" kern="1200">
        <a:solidFill>
          <a:schemeClr val="tx1"/>
        </a:solidFill>
        <a:latin typeface="Arial" pitchFamily="34" charset="0"/>
        <a:ea typeface="宋体" pitchFamily="2" charset="-122"/>
        <a:cs typeface="+mn-cs"/>
      </a:defRPr>
    </a:lvl9pPr>
  </p:defaultTextStyle>
  <p:extLst>
    <p:ext uri="{EFAFB233-063F-42B5-8137-9DF3F51BA10A}">
      <p15:sldGuideLst xmlns:p15="http://schemas.microsoft.com/office/powerpoint/2012/main">
        <p15:guide id="1" orient="horz" pos="4196">
          <p15:clr>
            <a:srgbClr val="A4A3A4"/>
          </p15:clr>
        </p15:guide>
        <p15:guide id="2" pos="7485">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D6690"/>
    <a:srgbClr val="4DA9CF"/>
    <a:srgbClr val="CAE4F1"/>
    <a:srgbClr val="CC0000"/>
    <a:srgbClr val="8D80BB"/>
    <a:srgbClr val="FFFFFF"/>
    <a:srgbClr val="000000"/>
    <a:srgbClr val="00A7B4"/>
    <a:srgbClr val="DC6690"/>
    <a:srgbClr val="3F3F3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BC89EF96-8CEA-46FF-86C4-4CE0E7609802}" styleName="浅色样式 3 - 强调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中度样式 4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10A1B5D5-9B99-4C35-A422-299274C87663}" styleName="中度样式 1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E8B1032C-EA38-4F05-BA0D-38AFFFC7BED3}" styleName="浅色样式 3 - 强调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16D9F66E-5EB9-4882-86FB-DCBF35E3C3E4}" styleName="中度样式 4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41" autoAdjust="0"/>
    <p:restoredTop sz="94660"/>
  </p:normalViewPr>
  <p:slideViewPr>
    <p:cSldViewPr>
      <p:cViewPr varScale="1">
        <p:scale>
          <a:sx n="44" d="100"/>
          <a:sy n="44" d="100"/>
        </p:scale>
        <p:origin x="318" y="78"/>
      </p:cViewPr>
      <p:guideLst>
        <p:guide orient="horz" pos="4196"/>
        <p:guide pos="7485"/>
      </p:guideLst>
    </p:cSldViewPr>
  </p:slideViewPr>
  <p:notesTextViewPr>
    <p:cViewPr>
      <p:scale>
        <a:sx n="100" d="100"/>
        <a:sy n="100" d="100"/>
      </p:scale>
      <p:origin x="0" y="0"/>
    </p:cViewPr>
  </p:notesTextViewPr>
  <p:notesViewPr>
    <p:cSldViewPr>
      <p:cViewPr varScale="1">
        <p:scale>
          <a:sx n="68" d="100"/>
          <a:sy n="68" d="100"/>
        </p:scale>
        <p:origin x="-285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F3931F0-0F06-4D43-84F3-9562F0EEE9E7}" type="datetimeFigureOut">
              <a:rPr lang="zh-CN" altLang="en-US" smtClean="0"/>
              <a:pPr/>
              <a:t>2019/11/4</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3C85A7E-BC9E-4B02-A88E-93F2C7987CD2}" type="slidenum">
              <a:rPr lang="zh-CN" altLang="en-US" smtClean="0"/>
              <a:pPr/>
              <a:t>‹#›</a:t>
            </a:fld>
            <a:endParaRPr lang="zh-CN" altLang="en-US"/>
          </a:p>
        </p:txBody>
      </p:sp>
    </p:spTree>
    <p:extLst>
      <p:ext uri="{BB962C8B-B14F-4D97-AF65-F5344CB8AC3E}">
        <p14:creationId xmlns:p14="http://schemas.microsoft.com/office/powerpoint/2010/main" val="13074104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defRPr>
            </a:lvl1pPr>
          </a:lstStyle>
          <a:p>
            <a:pPr>
              <a:defRPr/>
            </a:pPr>
            <a:fld id="{7255D1F0-0559-45E3-AA3F-653AFB4BCBF4}" type="datetimeFigureOut">
              <a:rPr lang="zh-CN" altLang="en-US"/>
              <a:pPr>
                <a:defRPr/>
              </a:pPr>
              <a:t>2019/11/4</a:t>
            </a:fld>
            <a:endParaRPr lang="zh-CN" altLang="en-US"/>
          </a:p>
        </p:txBody>
      </p:sp>
      <p:sp>
        <p:nvSpPr>
          <p:cNvPr id="4" name="幻灯片图像占位符 3"/>
          <p:cNvSpPr>
            <a:spLocks noGrp="1" noRot="1" noChangeAspect="1"/>
          </p:cNvSpPr>
          <p:nvPr>
            <p:ph type="sldImg" idx="2"/>
          </p:nvPr>
        </p:nvSpPr>
        <p:spPr>
          <a:xfrm>
            <a:off x="371475" y="685800"/>
            <a:ext cx="611505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defRPr>
            </a:lvl1pPr>
          </a:lstStyle>
          <a:p>
            <a:pPr>
              <a:defRPr/>
            </a:pPr>
            <a:fld id="{09E6B5E2-414F-4B9B-AAB9-9B87664B65D6}" type="slidenum">
              <a:rPr lang="zh-CN" altLang="en-US"/>
              <a:pPr>
                <a:defRPr/>
              </a:pPr>
              <a:t>‹#›</a:t>
            </a:fld>
            <a:endParaRPr lang="zh-CN" altLang="en-US"/>
          </a:p>
        </p:txBody>
      </p:sp>
    </p:spTree>
    <p:extLst>
      <p:ext uri="{BB962C8B-B14F-4D97-AF65-F5344CB8AC3E}">
        <p14:creationId xmlns:p14="http://schemas.microsoft.com/office/powerpoint/2010/main" val="82332297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09E6B5E2-414F-4B9B-AAB9-9B87664B65D6}" type="slidenum">
              <a:rPr lang="zh-CN" altLang="en-US" smtClean="0"/>
              <a:pPr>
                <a:defRPr/>
              </a:pPr>
              <a:t>3</a:t>
            </a:fld>
            <a:endParaRPr lang="zh-CN" altLang="en-US"/>
          </a:p>
        </p:txBody>
      </p:sp>
    </p:spTree>
    <p:extLst>
      <p:ext uri="{BB962C8B-B14F-4D97-AF65-F5344CB8AC3E}">
        <p14:creationId xmlns:p14="http://schemas.microsoft.com/office/powerpoint/2010/main" val="15962498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09E6B5E2-414F-4B9B-AAB9-9B87664B65D6}" type="slidenum">
              <a:rPr lang="zh-CN" altLang="en-US" smtClean="0"/>
              <a:pPr>
                <a:defRPr/>
              </a:pPr>
              <a:t>9</a:t>
            </a:fld>
            <a:endParaRPr lang="zh-CN" altLang="en-US"/>
          </a:p>
        </p:txBody>
      </p:sp>
    </p:spTree>
    <p:extLst>
      <p:ext uri="{BB962C8B-B14F-4D97-AF65-F5344CB8AC3E}">
        <p14:creationId xmlns:p14="http://schemas.microsoft.com/office/powerpoint/2010/main" val="17601567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a:defRPr/>
            </a:pPr>
            <a:fld id="{09E6B5E2-414F-4B9B-AAB9-9B87664B65D6}" type="slidenum">
              <a:rPr lang="zh-CN" altLang="en-US" smtClean="0"/>
              <a:pPr>
                <a:defRPr/>
              </a:pPr>
              <a:t>63</a:t>
            </a:fld>
            <a:endParaRPr lang="zh-CN" altLang="en-US"/>
          </a:p>
        </p:txBody>
      </p:sp>
    </p:spTree>
    <p:extLst>
      <p:ext uri="{BB962C8B-B14F-4D97-AF65-F5344CB8AC3E}">
        <p14:creationId xmlns:p14="http://schemas.microsoft.com/office/powerpoint/2010/main" val="15385298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8" name="TextBox 7"/>
          <p:cNvSpPr txBox="1"/>
          <p:nvPr userDrawn="1"/>
        </p:nvSpPr>
        <p:spPr>
          <a:xfrm>
            <a:off x="7881116" y="5173950"/>
            <a:ext cx="8143932" cy="1631216"/>
          </a:xfrm>
          <a:prstGeom prst="rect">
            <a:avLst/>
          </a:prstGeom>
          <a:noFill/>
        </p:spPr>
        <p:txBody>
          <a:bodyPr wrap="square" rtlCol="0">
            <a:spAutoFit/>
          </a:bodyPr>
          <a:lstStyle/>
          <a:p>
            <a:endParaRPr lang="zh-CN" altLang="en-US" sz="10000" b="1" dirty="0">
              <a:solidFill>
                <a:srgbClr val="404040"/>
              </a:solidFill>
              <a:latin typeface="微软雅黑" pitchFamily="34" charset="-122"/>
              <a:ea typeface="微软雅黑" pitchFamily="34" charset="-122"/>
            </a:endParaRPr>
          </a:p>
        </p:txBody>
      </p:sp>
      <p:sp>
        <p:nvSpPr>
          <p:cNvPr id="9" name="TextBox 8"/>
          <p:cNvSpPr txBox="1"/>
          <p:nvPr userDrawn="1"/>
        </p:nvSpPr>
        <p:spPr>
          <a:xfrm>
            <a:off x="7921204" y="7589844"/>
            <a:ext cx="13249472" cy="825419"/>
          </a:xfrm>
          <a:prstGeom prst="rect">
            <a:avLst/>
          </a:prstGeom>
          <a:noFill/>
        </p:spPr>
        <p:txBody>
          <a:bodyPr wrap="square" rtlCol="0">
            <a:spAutoFit/>
          </a:bodyPr>
          <a:lstStyle/>
          <a:p>
            <a:pPr>
              <a:lnSpc>
                <a:spcPct val="150000"/>
              </a:lnSpc>
            </a:pPr>
            <a:endParaRPr lang="zh-CN" altLang="en-US" sz="3600" dirty="0">
              <a:solidFill>
                <a:schemeClr val="bg1">
                  <a:lumMod val="50000"/>
                </a:schemeClr>
              </a:solidFill>
              <a:latin typeface="微软雅黑" pitchFamily="34" charset="-122"/>
              <a:ea typeface="微软雅黑" pitchFamily="34" charset="-122"/>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extBox 6"/>
          <p:cNvSpPr txBox="1"/>
          <p:nvPr userDrawn="1"/>
        </p:nvSpPr>
        <p:spPr>
          <a:xfrm>
            <a:off x="7881116" y="4238094"/>
            <a:ext cx="13289560" cy="1046440"/>
          </a:xfrm>
          <a:prstGeom prst="rect">
            <a:avLst/>
          </a:prstGeom>
          <a:noFill/>
        </p:spPr>
        <p:txBody>
          <a:bodyPr wrap="square" rtlCol="0">
            <a:spAutoFit/>
          </a:bodyPr>
          <a:lstStyle/>
          <a:p>
            <a:endParaRPr lang="zh-CN" altLang="en-US" sz="6000" b="1" dirty="0">
              <a:solidFill>
                <a:srgbClr val="339B61"/>
              </a:solidFill>
              <a:latin typeface="微软雅黑" pitchFamily="34" charset="-122"/>
              <a:ea typeface="微软雅黑" pitchFamily="34" charset="-122"/>
            </a:endParaRPr>
          </a:p>
        </p:txBody>
      </p:sp>
      <p:sp>
        <p:nvSpPr>
          <p:cNvPr id="8" name="TextBox 7"/>
          <p:cNvSpPr txBox="1"/>
          <p:nvPr userDrawn="1"/>
        </p:nvSpPr>
        <p:spPr>
          <a:xfrm>
            <a:off x="7881116" y="5173950"/>
            <a:ext cx="8143932" cy="1631216"/>
          </a:xfrm>
          <a:prstGeom prst="rect">
            <a:avLst/>
          </a:prstGeom>
          <a:noFill/>
        </p:spPr>
        <p:txBody>
          <a:bodyPr wrap="square" rtlCol="0">
            <a:spAutoFit/>
          </a:bodyPr>
          <a:lstStyle/>
          <a:p>
            <a:endParaRPr lang="zh-CN" altLang="en-US" sz="10000" b="1" dirty="0">
              <a:solidFill>
                <a:srgbClr val="404040"/>
              </a:solidFill>
              <a:latin typeface="微软雅黑" pitchFamily="34" charset="-122"/>
              <a:ea typeface="微软雅黑" pitchFamily="34" charset="-122"/>
            </a:endParaRPr>
          </a:p>
        </p:txBody>
      </p:sp>
      <p:sp>
        <p:nvSpPr>
          <p:cNvPr id="9" name="TextBox 8"/>
          <p:cNvSpPr txBox="1"/>
          <p:nvPr userDrawn="1"/>
        </p:nvSpPr>
        <p:spPr>
          <a:xfrm>
            <a:off x="7921204" y="7589844"/>
            <a:ext cx="13249472" cy="825419"/>
          </a:xfrm>
          <a:prstGeom prst="rect">
            <a:avLst/>
          </a:prstGeom>
          <a:noFill/>
        </p:spPr>
        <p:txBody>
          <a:bodyPr wrap="square" rtlCol="0">
            <a:spAutoFit/>
          </a:bodyPr>
          <a:lstStyle/>
          <a:p>
            <a:pPr>
              <a:lnSpc>
                <a:spcPct val="150000"/>
              </a:lnSpc>
            </a:pPr>
            <a:endParaRPr lang="zh-CN" altLang="en-US" sz="3600" dirty="0">
              <a:solidFill>
                <a:schemeClr val="bg1">
                  <a:lumMod val="50000"/>
                </a:schemeClr>
              </a:solidFill>
              <a:latin typeface="微软雅黑" pitchFamily="34" charset="-122"/>
              <a:ea typeface="微软雅黑" pitchFamily="34" charset="-122"/>
            </a:endParaRPr>
          </a:p>
        </p:txBody>
      </p:sp>
    </p:spTree>
  </p:cSld>
  <p:clrMap bg1="lt1" tx1="dk1" bg2="lt2" tx2="dk2" accent1="accent1" accent2="accent2" accent3="accent3" accent4="accent4" accent5="accent5" accent6="accent6" hlink="hlink" folHlink="folHlink"/>
  <p:sldLayoutIdLst>
    <p:sldLayoutId id="2147483759" r:id="rId1"/>
  </p:sldLayoutIdLst>
  <p:txStyles>
    <p:titleStyle>
      <a:lvl1pPr algn="ctr" defTabSz="2117725" rtl="0" eaLnBrk="0" fontAlgn="base" hangingPunct="0">
        <a:spcBef>
          <a:spcPct val="0"/>
        </a:spcBef>
        <a:spcAft>
          <a:spcPct val="0"/>
        </a:spcAft>
        <a:defRPr sz="10200" kern="1200">
          <a:solidFill>
            <a:schemeClr val="tx1"/>
          </a:solidFill>
          <a:latin typeface="+mj-lt"/>
          <a:ea typeface="+mj-ea"/>
          <a:cs typeface="+mj-cs"/>
        </a:defRPr>
      </a:lvl1pPr>
      <a:lvl2pPr algn="ctr" defTabSz="2117725" rtl="0" eaLnBrk="0" fontAlgn="base" hangingPunct="0">
        <a:spcBef>
          <a:spcPct val="0"/>
        </a:spcBef>
        <a:spcAft>
          <a:spcPct val="0"/>
        </a:spcAft>
        <a:defRPr sz="10200">
          <a:solidFill>
            <a:schemeClr val="tx1"/>
          </a:solidFill>
          <a:latin typeface="Calibri" pitchFamily="34" charset="0"/>
          <a:ea typeface="宋体" charset="-122"/>
        </a:defRPr>
      </a:lvl2pPr>
      <a:lvl3pPr algn="ctr" defTabSz="2117725" rtl="0" eaLnBrk="0" fontAlgn="base" hangingPunct="0">
        <a:spcBef>
          <a:spcPct val="0"/>
        </a:spcBef>
        <a:spcAft>
          <a:spcPct val="0"/>
        </a:spcAft>
        <a:defRPr sz="10200">
          <a:solidFill>
            <a:schemeClr val="tx1"/>
          </a:solidFill>
          <a:latin typeface="Calibri" pitchFamily="34" charset="0"/>
          <a:ea typeface="宋体" charset="-122"/>
        </a:defRPr>
      </a:lvl3pPr>
      <a:lvl4pPr algn="ctr" defTabSz="2117725" rtl="0" eaLnBrk="0" fontAlgn="base" hangingPunct="0">
        <a:spcBef>
          <a:spcPct val="0"/>
        </a:spcBef>
        <a:spcAft>
          <a:spcPct val="0"/>
        </a:spcAft>
        <a:defRPr sz="10200">
          <a:solidFill>
            <a:schemeClr val="tx1"/>
          </a:solidFill>
          <a:latin typeface="Calibri" pitchFamily="34" charset="0"/>
          <a:ea typeface="宋体" charset="-122"/>
        </a:defRPr>
      </a:lvl4pPr>
      <a:lvl5pPr algn="ctr" defTabSz="2117725" rtl="0" eaLnBrk="0" fontAlgn="base" hangingPunct="0">
        <a:spcBef>
          <a:spcPct val="0"/>
        </a:spcBef>
        <a:spcAft>
          <a:spcPct val="0"/>
        </a:spcAft>
        <a:defRPr sz="10200">
          <a:solidFill>
            <a:schemeClr val="tx1"/>
          </a:solidFill>
          <a:latin typeface="Calibri" pitchFamily="34" charset="0"/>
          <a:ea typeface="宋体" charset="-122"/>
        </a:defRPr>
      </a:lvl5pPr>
      <a:lvl6pPr marL="457200" algn="ctr" defTabSz="2117725" rtl="0" fontAlgn="base">
        <a:spcBef>
          <a:spcPct val="0"/>
        </a:spcBef>
        <a:spcAft>
          <a:spcPct val="0"/>
        </a:spcAft>
        <a:defRPr sz="10200">
          <a:solidFill>
            <a:schemeClr val="tx1"/>
          </a:solidFill>
          <a:latin typeface="Calibri" pitchFamily="34" charset="0"/>
          <a:ea typeface="宋体" charset="-122"/>
        </a:defRPr>
      </a:lvl6pPr>
      <a:lvl7pPr marL="914400" algn="ctr" defTabSz="2117725" rtl="0" fontAlgn="base">
        <a:spcBef>
          <a:spcPct val="0"/>
        </a:spcBef>
        <a:spcAft>
          <a:spcPct val="0"/>
        </a:spcAft>
        <a:defRPr sz="10200">
          <a:solidFill>
            <a:schemeClr val="tx1"/>
          </a:solidFill>
          <a:latin typeface="Calibri" pitchFamily="34" charset="0"/>
          <a:ea typeface="宋体" charset="-122"/>
        </a:defRPr>
      </a:lvl7pPr>
      <a:lvl8pPr marL="1371600" algn="ctr" defTabSz="2117725" rtl="0" fontAlgn="base">
        <a:spcBef>
          <a:spcPct val="0"/>
        </a:spcBef>
        <a:spcAft>
          <a:spcPct val="0"/>
        </a:spcAft>
        <a:defRPr sz="10200">
          <a:solidFill>
            <a:schemeClr val="tx1"/>
          </a:solidFill>
          <a:latin typeface="Calibri" pitchFamily="34" charset="0"/>
          <a:ea typeface="宋体" charset="-122"/>
        </a:defRPr>
      </a:lvl8pPr>
      <a:lvl9pPr marL="1828800" algn="ctr" defTabSz="2117725" rtl="0" fontAlgn="base">
        <a:spcBef>
          <a:spcPct val="0"/>
        </a:spcBef>
        <a:spcAft>
          <a:spcPct val="0"/>
        </a:spcAft>
        <a:defRPr sz="10200">
          <a:solidFill>
            <a:schemeClr val="tx1"/>
          </a:solidFill>
          <a:latin typeface="Calibri" pitchFamily="34" charset="0"/>
          <a:ea typeface="宋体" charset="-122"/>
        </a:defRPr>
      </a:lvl9pPr>
    </p:titleStyle>
    <p:bodyStyle>
      <a:lvl1pPr marL="793750" indent="-793750" algn="l" defTabSz="2117725" rtl="0" eaLnBrk="0" fontAlgn="base" hangingPunct="0">
        <a:spcBef>
          <a:spcPct val="20000"/>
        </a:spcBef>
        <a:spcAft>
          <a:spcPct val="0"/>
        </a:spcAft>
        <a:buFont typeface="Arial" pitchFamily="34" charset="0"/>
        <a:buChar char="•"/>
        <a:defRPr sz="7400" kern="1200">
          <a:solidFill>
            <a:schemeClr val="tx1"/>
          </a:solidFill>
          <a:latin typeface="+mn-lt"/>
          <a:ea typeface="+mn-ea"/>
          <a:cs typeface="+mn-cs"/>
        </a:defRPr>
      </a:lvl1pPr>
      <a:lvl2pPr marL="1720850" indent="-661988" algn="l" defTabSz="2117725" rtl="0" eaLnBrk="0" fontAlgn="base" hangingPunct="0">
        <a:spcBef>
          <a:spcPct val="20000"/>
        </a:spcBef>
        <a:spcAft>
          <a:spcPct val="0"/>
        </a:spcAft>
        <a:buFont typeface="Arial" pitchFamily="34" charset="0"/>
        <a:buChar char="–"/>
        <a:defRPr sz="6500" kern="1200">
          <a:solidFill>
            <a:schemeClr val="tx1"/>
          </a:solidFill>
          <a:latin typeface="+mn-lt"/>
          <a:ea typeface="+mn-ea"/>
          <a:cs typeface="+mn-cs"/>
        </a:defRPr>
      </a:lvl2pPr>
      <a:lvl3pPr marL="2647950" indent="-528638" algn="l" defTabSz="2117725" rtl="0" eaLnBrk="0" fontAlgn="base" hangingPunct="0">
        <a:spcBef>
          <a:spcPct val="20000"/>
        </a:spcBef>
        <a:spcAft>
          <a:spcPct val="0"/>
        </a:spcAft>
        <a:buFont typeface="Arial" pitchFamily="34" charset="0"/>
        <a:buChar char="•"/>
        <a:defRPr sz="5600" kern="1200">
          <a:solidFill>
            <a:schemeClr val="tx1"/>
          </a:solidFill>
          <a:latin typeface="+mn-lt"/>
          <a:ea typeface="+mn-ea"/>
          <a:cs typeface="+mn-cs"/>
        </a:defRPr>
      </a:lvl3pPr>
      <a:lvl4pPr marL="3708400" indent="-528638" algn="l" defTabSz="2117725" rtl="0" eaLnBrk="0" fontAlgn="base" hangingPunct="0">
        <a:spcBef>
          <a:spcPct val="20000"/>
        </a:spcBef>
        <a:spcAft>
          <a:spcPct val="0"/>
        </a:spcAft>
        <a:buFont typeface="Arial" pitchFamily="34" charset="0"/>
        <a:buChar char="–"/>
        <a:defRPr sz="4600" kern="1200">
          <a:solidFill>
            <a:schemeClr val="tx1"/>
          </a:solidFill>
          <a:latin typeface="+mn-lt"/>
          <a:ea typeface="+mn-ea"/>
          <a:cs typeface="+mn-cs"/>
        </a:defRPr>
      </a:lvl4pPr>
      <a:lvl5pPr marL="4767263" indent="-528638" algn="l" defTabSz="2117725" rtl="0" eaLnBrk="0" fontAlgn="base" hangingPunct="0">
        <a:spcBef>
          <a:spcPct val="20000"/>
        </a:spcBef>
        <a:spcAft>
          <a:spcPct val="0"/>
        </a:spcAft>
        <a:buFont typeface="Arial" pitchFamily="34" charset="0"/>
        <a:buChar char="»"/>
        <a:defRPr sz="4600" kern="1200">
          <a:solidFill>
            <a:schemeClr val="tx1"/>
          </a:solidFill>
          <a:latin typeface="+mn-lt"/>
          <a:ea typeface="+mn-ea"/>
          <a:cs typeface="+mn-cs"/>
        </a:defRPr>
      </a:lvl5pPr>
      <a:lvl6pPr marL="5827586"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6pPr>
      <a:lvl7pPr marL="6887147"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7pPr>
      <a:lvl8pPr marL="7946708"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8pPr>
      <a:lvl9pPr marL="9006269"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9pPr>
    </p:bodyStyle>
    <p:otherStyle>
      <a:defPPr>
        <a:defRPr lang="zh-CN"/>
      </a:defPPr>
      <a:lvl1pPr marL="0" algn="l" defTabSz="2119122" rtl="0" eaLnBrk="1" latinLnBrk="0" hangingPunct="1">
        <a:defRPr sz="4200" kern="1200">
          <a:solidFill>
            <a:schemeClr val="tx1"/>
          </a:solidFill>
          <a:latin typeface="+mn-lt"/>
          <a:ea typeface="+mn-ea"/>
          <a:cs typeface="+mn-cs"/>
        </a:defRPr>
      </a:lvl1pPr>
      <a:lvl2pPr marL="1059561" algn="l" defTabSz="2119122" rtl="0" eaLnBrk="1" latinLnBrk="0" hangingPunct="1">
        <a:defRPr sz="4200" kern="1200">
          <a:solidFill>
            <a:schemeClr val="tx1"/>
          </a:solidFill>
          <a:latin typeface="+mn-lt"/>
          <a:ea typeface="+mn-ea"/>
          <a:cs typeface="+mn-cs"/>
        </a:defRPr>
      </a:lvl2pPr>
      <a:lvl3pPr marL="2119122" algn="l" defTabSz="2119122" rtl="0" eaLnBrk="1" latinLnBrk="0" hangingPunct="1">
        <a:defRPr sz="4200" kern="1200">
          <a:solidFill>
            <a:schemeClr val="tx1"/>
          </a:solidFill>
          <a:latin typeface="+mn-lt"/>
          <a:ea typeface="+mn-ea"/>
          <a:cs typeface="+mn-cs"/>
        </a:defRPr>
      </a:lvl3pPr>
      <a:lvl4pPr marL="3178683" algn="l" defTabSz="2119122" rtl="0" eaLnBrk="1" latinLnBrk="0" hangingPunct="1">
        <a:defRPr sz="4200" kern="1200">
          <a:solidFill>
            <a:schemeClr val="tx1"/>
          </a:solidFill>
          <a:latin typeface="+mn-lt"/>
          <a:ea typeface="+mn-ea"/>
          <a:cs typeface="+mn-cs"/>
        </a:defRPr>
      </a:lvl4pPr>
      <a:lvl5pPr marL="4238244" algn="l" defTabSz="2119122" rtl="0" eaLnBrk="1" latinLnBrk="0" hangingPunct="1">
        <a:defRPr sz="4200" kern="1200">
          <a:solidFill>
            <a:schemeClr val="tx1"/>
          </a:solidFill>
          <a:latin typeface="+mn-lt"/>
          <a:ea typeface="+mn-ea"/>
          <a:cs typeface="+mn-cs"/>
        </a:defRPr>
      </a:lvl5pPr>
      <a:lvl6pPr marL="5297805" algn="l" defTabSz="2119122" rtl="0" eaLnBrk="1" latinLnBrk="0" hangingPunct="1">
        <a:defRPr sz="4200" kern="1200">
          <a:solidFill>
            <a:schemeClr val="tx1"/>
          </a:solidFill>
          <a:latin typeface="+mn-lt"/>
          <a:ea typeface="+mn-ea"/>
          <a:cs typeface="+mn-cs"/>
        </a:defRPr>
      </a:lvl6pPr>
      <a:lvl7pPr marL="6357366" algn="l" defTabSz="2119122" rtl="0" eaLnBrk="1" latinLnBrk="0" hangingPunct="1">
        <a:defRPr sz="4200" kern="1200">
          <a:solidFill>
            <a:schemeClr val="tx1"/>
          </a:solidFill>
          <a:latin typeface="+mn-lt"/>
          <a:ea typeface="+mn-ea"/>
          <a:cs typeface="+mn-cs"/>
        </a:defRPr>
      </a:lvl7pPr>
      <a:lvl8pPr marL="7416927" algn="l" defTabSz="2119122" rtl="0" eaLnBrk="1" latinLnBrk="0" hangingPunct="1">
        <a:defRPr sz="4200" kern="1200">
          <a:solidFill>
            <a:schemeClr val="tx1"/>
          </a:solidFill>
          <a:latin typeface="+mn-lt"/>
          <a:ea typeface="+mn-ea"/>
          <a:cs typeface="+mn-cs"/>
        </a:defRPr>
      </a:lvl8pPr>
      <a:lvl9pPr marL="8476488" algn="l" defTabSz="2119122" rtl="0" eaLnBrk="1" latinLnBrk="0" hangingPunct="1">
        <a:defRPr sz="4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www.canpointgz.cn/faq"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slide" Target="slide9.xml"/></Relationships>
</file>

<file path=ppt/slides/_rels/slide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7" Type="http://schemas.openxmlformats.org/officeDocument/2006/relationships/slide" Target="slide48.xm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slide" Target="slide38.xml"/><Relationship Id="rId5" Type="http://schemas.openxmlformats.org/officeDocument/2006/relationships/slide" Target="slide10.xml"/><Relationship Id="rId4" Type="http://schemas.openxmlformats.org/officeDocument/2006/relationships/slide" Target="slide3.xml"/></Relationships>
</file>

<file path=ppt/slides/_rels/slide10.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6.emf"/></Relationships>
</file>

<file path=ppt/slides/_rels/slide4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6.emf"/></Relationships>
</file>

<file path=ppt/slides/_rels/slide4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6.emf"/></Relationships>
</file>

<file path=ppt/slides/_rels/slide6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6.emf"/></Relationships>
</file>

<file path=ppt/slides/_rels/slide6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emf"/><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Box 4"/>
          <p:cNvSpPr txBox="1"/>
          <p:nvPr/>
        </p:nvSpPr>
        <p:spPr>
          <a:xfrm>
            <a:off x="2358160" y="910332"/>
            <a:ext cx="9307460" cy="1200329"/>
          </a:xfrm>
          <a:prstGeom prst="rect">
            <a:avLst/>
          </a:prstGeom>
          <a:noFill/>
        </p:spPr>
        <p:txBody>
          <a:bodyPr wrap="square" rtlCol="0">
            <a:spAutoFit/>
          </a:bodyPr>
          <a:lstStyle/>
          <a:p>
            <a:r>
              <a:rPr lang="zh-CN" altLang="en-US" sz="7200" b="1" dirty="0">
                <a:solidFill>
                  <a:srgbClr val="DD6690"/>
                </a:solidFill>
                <a:latin typeface="微软雅黑" pitchFamily="34" charset="-122"/>
                <a:ea typeface="微软雅黑" pitchFamily="34" charset="-122"/>
              </a:rPr>
              <a:t>课件编辑说明</a:t>
            </a:r>
          </a:p>
        </p:txBody>
      </p:sp>
      <p:pic>
        <p:nvPicPr>
          <p:cNvPr id="4" name="图片 3"/>
          <p:cNvPicPr>
            <a:picLocks noChangeAspect="1"/>
          </p:cNvPicPr>
          <p:nvPr/>
        </p:nvPicPr>
        <p:blipFill>
          <a:blip r:embed="rId3"/>
          <a:stretch>
            <a:fillRect/>
          </a:stretch>
        </p:blipFill>
        <p:spPr>
          <a:xfrm>
            <a:off x="1369441" y="1150496"/>
            <a:ext cx="726923" cy="720000"/>
          </a:xfrm>
          <a:prstGeom prst="rect">
            <a:avLst/>
          </a:prstGeom>
        </p:spPr>
      </p:pic>
      <p:sp>
        <p:nvSpPr>
          <p:cNvPr id="6" name="TextBox 6"/>
          <p:cNvSpPr txBox="1"/>
          <p:nvPr/>
        </p:nvSpPr>
        <p:spPr>
          <a:xfrm>
            <a:off x="1152452" y="2700710"/>
            <a:ext cx="21458384" cy="9417963"/>
          </a:xfrm>
          <a:prstGeom prst="rect">
            <a:avLst/>
          </a:prstGeom>
          <a:noFill/>
        </p:spPr>
        <p:txBody>
          <a:bodyPr wrap="square" rtlCol="0">
            <a:spAutoFit/>
          </a:bodyPr>
          <a:lstStyle/>
          <a:p>
            <a:pPr>
              <a:lnSpc>
                <a:spcPct val="150000"/>
              </a:lnSpc>
            </a:pPr>
            <a:r>
              <a:rPr lang="en-US" altLang="zh-CN" sz="4000" b="1" dirty="0">
                <a:latin typeface="微软雅黑" panose="020B0503020204020204" pitchFamily="34" charset="-122"/>
                <a:ea typeface="微软雅黑" panose="020B0503020204020204" pitchFamily="34" charset="-122"/>
              </a:rPr>
              <a:t>1. </a:t>
            </a:r>
            <a:r>
              <a:rPr lang="zh-CN" altLang="zh-CN" sz="4000" dirty="0">
                <a:latin typeface="微软雅黑" panose="020B0503020204020204" pitchFamily="34" charset="-122"/>
                <a:ea typeface="微软雅黑" panose="020B0503020204020204" pitchFamily="34" charset="-122"/>
              </a:rPr>
              <a:t>本课件需用</a:t>
            </a:r>
            <a:r>
              <a:rPr lang="en-US" altLang="zh-CN" sz="4000" dirty="0">
                <a:latin typeface="微软雅黑" panose="020B0503020204020204" pitchFamily="34" charset="-122"/>
                <a:ea typeface="微软雅黑" panose="020B0503020204020204" pitchFamily="34" charset="-122"/>
              </a:rPr>
              <a:t>office2010</a:t>
            </a:r>
            <a:r>
              <a:rPr lang="zh-CN" altLang="zh-CN" sz="4000" dirty="0">
                <a:latin typeface="微软雅黑" panose="020B0503020204020204" pitchFamily="34" charset="-122"/>
                <a:ea typeface="微软雅黑" panose="020B0503020204020204" pitchFamily="34" charset="-122"/>
              </a:rPr>
              <a:t>及以上版本打开，如果您的电脑是</a:t>
            </a:r>
            <a:r>
              <a:rPr lang="en-US" altLang="zh-CN" sz="4000" dirty="0">
                <a:latin typeface="微软雅黑" panose="020B0503020204020204" pitchFamily="34" charset="-122"/>
                <a:ea typeface="微软雅黑" panose="020B0503020204020204" pitchFamily="34" charset="-122"/>
              </a:rPr>
              <a:t>office2007</a:t>
            </a:r>
            <a:r>
              <a:rPr lang="zh-CN" altLang="zh-CN" sz="4000" dirty="0">
                <a:latin typeface="微软雅黑" panose="020B0503020204020204" pitchFamily="34" charset="-122"/>
                <a:ea typeface="微软雅黑" panose="020B0503020204020204" pitchFamily="34" charset="-122"/>
              </a:rPr>
              <a:t>及以下版本或者</a:t>
            </a:r>
            <a:r>
              <a:rPr lang="en-US" altLang="zh-CN" sz="4000" dirty="0">
                <a:latin typeface="微软雅黑" panose="020B0503020204020204" pitchFamily="34" charset="-122"/>
                <a:ea typeface="微软雅黑" panose="020B0503020204020204" pitchFamily="34" charset="-122"/>
              </a:rPr>
              <a:t>WPS</a:t>
            </a:r>
            <a:r>
              <a:rPr lang="zh-CN" altLang="zh-CN" sz="4000" dirty="0">
                <a:latin typeface="微软雅黑" panose="020B0503020204020204" pitchFamily="34" charset="-122"/>
                <a:ea typeface="微软雅黑" panose="020B0503020204020204" pitchFamily="34" charset="-122"/>
              </a:rPr>
              <a:t>软件，可能会出现不可编辑的文档，建议您安装</a:t>
            </a:r>
            <a:r>
              <a:rPr lang="en-US" altLang="zh-CN" sz="4000" dirty="0">
                <a:latin typeface="微软雅黑" panose="020B0503020204020204" pitchFamily="34" charset="-122"/>
                <a:ea typeface="微软雅黑" panose="020B0503020204020204" pitchFamily="34" charset="-122"/>
              </a:rPr>
              <a:t>office2010</a:t>
            </a:r>
            <a:r>
              <a:rPr lang="zh-CN" altLang="zh-CN" sz="4000" dirty="0">
                <a:latin typeface="微软雅黑" panose="020B0503020204020204" pitchFamily="34" charset="-122"/>
                <a:ea typeface="微软雅黑" panose="020B0503020204020204" pitchFamily="34" charset="-122"/>
              </a:rPr>
              <a:t>及以上版本。</a:t>
            </a:r>
          </a:p>
          <a:p>
            <a:pPr>
              <a:lnSpc>
                <a:spcPct val="150000"/>
              </a:lnSpc>
            </a:pPr>
            <a:r>
              <a:rPr lang="en-US" altLang="zh-CN" sz="4000" b="1" dirty="0">
                <a:latin typeface="微软雅黑" panose="020B0503020204020204" pitchFamily="34" charset="-122"/>
                <a:ea typeface="微软雅黑" panose="020B0503020204020204" pitchFamily="34" charset="-122"/>
              </a:rPr>
              <a:t>2. </a:t>
            </a:r>
            <a:r>
              <a:rPr lang="zh-CN" altLang="zh-CN" sz="4000" dirty="0">
                <a:latin typeface="微软雅黑" panose="020B0503020204020204" pitchFamily="34" charset="-122"/>
                <a:ea typeface="微软雅黑" panose="020B0503020204020204" pitchFamily="34" charset="-122"/>
              </a:rPr>
              <a:t>因为课件中存在一些特殊符号，所以个别幻灯片在制作时插入了文档。如您需要修改课件，请双击插入的文档，即可进入编辑状态。如您在使用过程中遇到公式不显示或者乱码的情况，可能是因为您的电脑缺少字体，请</a:t>
            </a:r>
            <a:r>
              <a:rPr lang="zh-CN" altLang="en-US" sz="4000" dirty="0">
                <a:latin typeface="微软雅黑" panose="020B0503020204020204" pitchFamily="34" charset="-122"/>
                <a:ea typeface="微软雅黑" panose="020B0503020204020204" pitchFamily="34" charset="-122"/>
              </a:rPr>
              <a:t>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下载。 </a:t>
            </a:r>
          </a:p>
          <a:p>
            <a:pPr>
              <a:lnSpc>
                <a:spcPct val="150000"/>
              </a:lnSpc>
            </a:pPr>
            <a:r>
              <a:rPr lang="en-US" altLang="zh-CN" sz="4000" b="1" dirty="0">
                <a:latin typeface="微软雅黑" panose="020B0503020204020204" pitchFamily="34" charset="-122"/>
                <a:ea typeface="微软雅黑" panose="020B0503020204020204" pitchFamily="34" charset="-122"/>
              </a:rPr>
              <a:t>3. </a:t>
            </a:r>
            <a:r>
              <a:rPr lang="zh-CN" altLang="zh-CN" sz="4000" dirty="0">
                <a:latin typeface="微软雅黑" panose="020B0503020204020204" pitchFamily="34" charset="-122"/>
                <a:ea typeface="微软雅黑" panose="020B0503020204020204" pitchFamily="34" charset="-122"/>
              </a:rPr>
              <a:t>本课件显示比例为</a:t>
            </a:r>
            <a:r>
              <a:rPr lang="en-US" altLang="zh-CN" sz="4000" dirty="0">
                <a:latin typeface="微软雅黑" panose="020B0503020204020204" pitchFamily="34" charset="-122"/>
                <a:ea typeface="微软雅黑" panose="020B0503020204020204" pitchFamily="34" charset="-122"/>
              </a:rPr>
              <a:t>16:9</a:t>
            </a:r>
            <a:r>
              <a:rPr lang="zh-CN" altLang="zh-CN" sz="4000" dirty="0">
                <a:latin typeface="微软雅黑" panose="020B0503020204020204" pitchFamily="34" charset="-122"/>
                <a:ea typeface="微软雅黑" panose="020B0503020204020204" pitchFamily="34" charset="-122"/>
              </a:rPr>
              <a:t>，如您的电脑显示器分辨率为</a:t>
            </a:r>
            <a:r>
              <a:rPr lang="en-US" altLang="zh-CN" sz="4000" dirty="0">
                <a:latin typeface="微软雅黑" panose="020B0503020204020204" pitchFamily="34" charset="-122"/>
                <a:ea typeface="微软雅黑" panose="020B0503020204020204" pitchFamily="34" charset="-122"/>
              </a:rPr>
              <a:t>4:3</a:t>
            </a:r>
            <a:r>
              <a:rPr lang="zh-CN" altLang="zh-CN" sz="4000" dirty="0">
                <a:latin typeface="微软雅黑" panose="020B0503020204020204" pitchFamily="34" charset="-122"/>
                <a:ea typeface="微软雅黑" panose="020B0503020204020204" pitchFamily="34" charset="-122"/>
              </a:rPr>
              <a:t>，课件显示效果可能比较差，建议您将电脑显示器分辨率更改为</a:t>
            </a:r>
            <a:r>
              <a:rPr lang="en-US" altLang="zh-CN" sz="4000" dirty="0">
                <a:latin typeface="微软雅黑" panose="020B0503020204020204" pitchFamily="34" charset="-122"/>
                <a:ea typeface="微软雅黑" panose="020B0503020204020204" pitchFamily="34" charset="-122"/>
              </a:rPr>
              <a:t>16:9</a:t>
            </a:r>
            <a:r>
              <a:rPr lang="zh-CN" altLang="zh-CN" sz="4000" dirty="0">
                <a:latin typeface="微软雅黑" panose="020B0503020204020204" pitchFamily="34" charset="-122"/>
                <a:ea typeface="微软雅黑" panose="020B0503020204020204" pitchFamily="34" charset="-122"/>
              </a:rPr>
              <a:t>。如您不知如何更改，请</a:t>
            </a:r>
            <a:r>
              <a:rPr lang="en-US" altLang="zh-CN" sz="4000" dirty="0">
                <a:latin typeface="微软雅黑" panose="020B0503020204020204" pitchFamily="34" charset="-122"/>
                <a:ea typeface="微软雅黑" panose="020B0503020204020204" pitchFamily="34" charset="-122"/>
              </a:rPr>
              <a:t> </a:t>
            </a:r>
            <a:r>
              <a:rPr lang="en-US" altLang="zh-CN" sz="4000" dirty="0">
                <a:solidFill>
                  <a:srgbClr val="1865D6"/>
                </a:solidFill>
                <a:latin typeface="华文行楷" panose="02010800040101010101" pitchFamily="2" charset="-122"/>
                <a:ea typeface="华文行楷" panose="02010800040101010101" pitchFamily="2" charset="-122"/>
              </a:rPr>
              <a:t>360</a:t>
            </a:r>
            <a:r>
              <a:rPr lang="zh-CN" altLang="en-US" sz="4000" dirty="0">
                <a:solidFill>
                  <a:srgbClr val="1865D6"/>
                </a:solidFill>
                <a:latin typeface="华文行楷" panose="02010800040101010101" pitchFamily="2" charset="-122"/>
                <a:ea typeface="华文行楷" panose="02010800040101010101" pitchFamily="2" charset="-122"/>
              </a:rPr>
              <a:t>搜索“全品文教高中”</a:t>
            </a:r>
            <a:r>
              <a:rPr lang="zh-CN" altLang="zh-CN" sz="4000" dirty="0">
                <a:latin typeface="微软雅黑" panose="020B0503020204020204" pitchFamily="34" charset="-122"/>
                <a:ea typeface="微软雅黑" panose="020B0503020204020204" pitchFamily="34" charset="-122"/>
              </a:rPr>
              <a:t>或</a:t>
            </a:r>
            <a:r>
              <a:rPr lang="zh-CN" altLang="en-US" sz="4000" dirty="0">
                <a:latin typeface="微软雅黑" panose="020B0503020204020204" pitchFamily="34" charset="-122"/>
                <a:ea typeface="微软雅黑" panose="020B0503020204020204" pitchFamily="34" charset="-122"/>
              </a:rPr>
              <a:t>直接打开网页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，点击</a:t>
            </a:r>
            <a:r>
              <a:rPr lang="zh-CN" altLang="en-US" sz="4000" dirty="0">
                <a:solidFill>
                  <a:srgbClr val="1865D6"/>
                </a:solidFill>
                <a:latin typeface="华文行楷" panose="02010800040101010101" pitchFamily="2" charset="-122"/>
                <a:ea typeface="华文行楷" panose="02010800040101010101" pitchFamily="2" charset="-122"/>
              </a:rPr>
              <a:t>“常见问题” </a:t>
            </a:r>
            <a:r>
              <a:rPr lang="zh-CN" altLang="zh-CN" sz="4000" dirty="0">
                <a:latin typeface="微软雅黑" panose="020B0503020204020204" pitchFamily="34" charset="-122"/>
                <a:ea typeface="微软雅黑" panose="020B0503020204020204" pitchFamily="34" charset="-122"/>
              </a:rPr>
              <a:t>。 </a:t>
            </a:r>
          </a:p>
          <a:p>
            <a:pPr>
              <a:lnSpc>
                <a:spcPct val="150000"/>
              </a:lnSpc>
            </a:pPr>
            <a:r>
              <a:rPr lang="en-US" altLang="zh-CN" sz="4000" b="1" dirty="0">
                <a:latin typeface="微软雅黑" panose="020B0503020204020204" pitchFamily="34" charset="-122"/>
                <a:ea typeface="微软雅黑" panose="020B0503020204020204" pitchFamily="34" charset="-122"/>
              </a:rPr>
              <a:t>4. </a:t>
            </a:r>
            <a:r>
              <a:rPr lang="zh-CN" altLang="zh-CN" sz="4000" dirty="0">
                <a:latin typeface="微软雅黑" panose="020B0503020204020204" pitchFamily="34" charset="-122"/>
                <a:ea typeface="微软雅黑" panose="020B0503020204020204" pitchFamily="34" charset="-122"/>
              </a:rPr>
              <a:t>如您遇到有关课件技术方面的问题，请</a:t>
            </a:r>
            <a:r>
              <a:rPr lang="zh-CN" altLang="en-US" sz="4000" dirty="0">
                <a:latin typeface="微软雅黑" panose="020B0503020204020204" pitchFamily="34" charset="-122"/>
                <a:ea typeface="微软雅黑" panose="020B0503020204020204" pitchFamily="34" charset="-122"/>
              </a:rPr>
              <a:t>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，点击</a:t>
            </a:r>
            <a:r>
              <a:rPr lang="zh-CN" altLang="en-US" sz="4000" dirty="0">
                <a:solidFill>
                  <a:srgbClr val="1865D6"/>
                </a:solidFill>
                <a:latin typeface="华文行楷" panose="02010800040101010101" pitchFamily="2" charset="-122"/>
                <a:ea typeface="华文行楷" panose="02010800040101010101" pitchFamily="2" charset="-122"/>
              </a:rPr>
              <a:t>“常见问题”</a:t>
            </a:r>
            <a:r>
              <a:rPr lang="zh-CN" altLang="zh-CN" sz="4000" dirty="0">
                <a:latin typeface="微软雅黑" panose="020B0503020204020204" pitchFamily="34" charset="-122"/>
                <a:ea typeface="微软雅黑" panose="020B0503020204020204" pitchFamily="34" charset="-122"/>
              </a:rPr>
              <a:t>，或致电</a:t>
            </a:r>
            <a:r>
              <a:rPr lang="en-US" altLang="zh-CN" sz="4000" dirty="0">
                <a:latin typeface="微软雅黑" panose="020B0503020204020204" pitchFamily="34" charset="-122"/>
                <a:ea typeface="微软雅黑" panose="020B0503020204020204" pitchFamily="34" charset="-122"/>
              </a:rPr>
              <a:t>010-58818058</a:t>
            </a:r>
            <a:r>
              <a:rPr lang="zh-CN" altLang="zh-CN" sz="4000" dirty="0">
                <a:latin typeface="微软雅黑" panose="020B0503020204020204" pitchFamily="34" charset="-122"/>
                <a:ea typeface="微软雅黑" panose="020B0503020204020204" pitchFamily="34" charset="-122"/>
              </a:rPr>
              <a:t>；有关内容方面的问题，请致电</a:t>
            </a:r>
            <a:r>
              <a:rPr lang="en-US" altLang="zh-CN" sz="4000" dirty="0">
                <a:latin typeface="微软雅黑" panose="020B0503020204020204" pitchFamily="34" charset="-122"/>
                <a:ea typeface="微软雅黑" panose="020B0503020204020204" pitchFamily="34" charset="-122"/>
              </a:rPr>
              <a:t>010-58818084</a:t>
            </a:r>
            <a:r>
              <a:rPr lang="zh-CN" altLang="zh-CN" sz="4000" dirty="0">
                <a:latin typeface="微软雅黑" panose="020B0503020204020204" pitchFamily="34" charset="-122"/>
                <a:ea typeface="微软雅黑" panose="020B0503020204020204" pitchFamily="34" charset="-122"/>
              </a:rPr>
              <a:t>。</a:t>
            </a:r>
            <a:endParaRPr lang="zh-CN" altLang="zh-CN" sz="4000" dirty="0">
              <a:solidFill>
                <a:prstClr val="black"/>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61365651"/>
      </p:ext>
    </p:extLst>
  </p:cSld>
  <p:clrMapOvr>
    <a:masterClrMapping/>
  </p:clrMapOvr>
  <p:transition>
    <p:circle/>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extBox 6"/>
          <p:cNvSpPr txBox="1"/>
          <p:nvPr/>
        </p:nvSpPr>
        <p:spPr>
          <a:xfrm>
            <a:off x="2683220" y="5553366"/>
            <a:ext cx="4550990" cy="1477328"/>
          </a:xfrm>
          <a:prstGeom prst="rect">
            <a:avLst/>
          </a:prstGeom>
          <a:noFill/>
        </p:spPr>
        <p:txBody>
          <a:bodyPr wrap="none" rtlCol="0">
            <a:spAutoFit/>
          </a:bodyPr>
          <a:lstStyle/>
          <a:p>
            <a:pPr algn="ctr"/>
            <a:r>
              <a:rPr lang="en-US" altLang="zh-CN" sz="9000" i="1" spc="-150" dirty="0">
                <a:solidFill>
                  <a:schemeClr val="bg1"/>
                </a:solidFill>
                <a:latin typeface="方正粗黑宋简体" pitchFamily="2" charset="-122"/>
                <a:ea typeface="方正粗黑宋简体" pitchFamily="2" charset="-122"/>
              </a:rPr>
              <a:t>PART 02</a:t>
            </a:r>
          </a:p>
        </p:txBody>
      </p:sp>
      <p:sp>
        <p:nvSpPr>
          <p:cNvPr id="9" name="TextBox 8"/>
          <p:cNvSpPr txBox="1"/>
          <p:nvPr/>
        </p:nvSpPr>
        <p:spPr>
          <a:xfrm>
            <a:off x="3846873" y="6877174"/>
            <a:ext cx="2223687" cy="861774"/>
          </a:xfrm>
          <a:prstGeom prst="rect">
            <a:avLst/>
          </a:prstGeom>
          <a:noFill/>
        </p:spPr>
        <p:txBody>
          <a:bodyPr wrap="none" rtlCol="0">
            <a:spAutoFit/>
          </a:bodyPr>
          <a:lstStyle/>
          <a:p>
            <a:pPr algn="ctr"/>
            <a:r>
              <a:rPr lang="zh-CN" altLang="en-US" sz="5000" b="1" i="1" spc="300" dirty="0">
                <a:solidFill>
                  <a:schemeClr val="bg1"/>
                </a:solidFill>
                <a:latin typeface="微软雅黑" pitchFamily="34" charset="-122"/>
                <a:ea typeface="微软雅黑" pitchFamily="34" charset="-122"/>
              </a:rPr>
              <a:t>专题二</a:t>
            </a:r>
          </a:p>
        </p:txBody>
      </p:sp>
      <p:sp>
        <p:nvSpPr>
          <p:cNvPr id="10" name="矩形 9"/>
          <p:cNvSpPr/>
          <p:nvPr/>
        </p:nvSpPr>
        <p:spPr>
          <a:xfrm>
            <a:off x="9845867" y="3852838"/>
            <a:ext cx="12376444" cy="2677656"/>
          </a:xfrm>
          <a:prstGeom prst="rect">
            <a:avLst/>
          </a:prstGeom>
        </p:spPr>
        <p:txBody>
          <a:bodyPr wrap="square">
            <a:spAutoFit/>
          </a:bodyPr>
          <a:lstStyle/>
          <a:p>
            <a:r>
              <a:rPr lang="zh-CN" altLang="en-US" sz="7200" b="1" spc="300" dirty="0">
                <a:solidFill>
                  <a:srgbClr val="DD6690"/>
                </a:solidFill>
                <a:latin typeface="微软雅黑" pitchFamily="34" charset="-122"/>
                <a:ea typeface="微软雅黑" pitchFamily="34" charset="-122"/>
              </a:rPr>
              <a:t>专题二</a:t>
            </a:r>
            <a:endParaRPr lang="en-US" altLang="zh-CN" sz="7200" b="1" spc="300" dirty="0">
              <a:solidFill>
                <a:srgbClr val="DD6690"/>
              </a:solidFill>
              <a:latin typeface="微软雅黑" pitchFamily="34" charset="-122"/>
              <a:ea typeface="微软雅黑" pitchFamily="34" charset="-122"/>
            </a:endParaRPr>
          </a:p>
          <a:p>
            <a:r>
              <a:rPr lang="zh-CN" altLang="en-US" sz="9600" b="1" spc="300" dirty="0">
                <a:latin typeface="微软雅黑" pitchFamily="34" charset="-122"/>
                <a:ea typeface="微软雅黑" pitchFamily="34" charset="-122"/>
              </a:rPr>
              <a:t>短文改错</a:t>
            </a:r>
          </a:p>
        </p:txBody>
      </p:sp>
      <p:sp>
        <p:nvSpPr>
          <p:cNvPr id="13" name="矩形 12"/>
          <p:cNvSpPr/>
          <p:nvPr/>
        </p:nvSpPr>
        <p:spPr>
          <a:xfrm>
            <a:off x="9845867" y="6733158"/>
            <a:ext cx="12376444" cy="3770776"/>
          </a:xfrm>
          <a:prstGeom prst="rect">
            <a:avLst/>
          </a:prstGeom>
        </p:spPr>
        <p:txBody>
          <a:bodyPr wrap="square">
            <a:spAutoFit/>
          </a:bodyPr>
          <a:lstStyle/>
          <a:p>
            <a:pPr>
              <a:lnSpc>
                <a:spcPts val="7300"/>
              </a:lnSpc>
            </a:pPr>
            <a:r>
              <a:rPr lang="zh-CN" altLang="en-US" sz="5500" dirty="0">
                <a:latin typeface="微软雅黑" pitchFamily="34" charset="-122"/>
                <a:ea typeface="微软雅黑" pitchFamily="34" charset="-122"/>
                <a:hlinkClick r:id="rId4" action="ppaction://hlinksldjump"/>
              </a:rPr>
              <a:t>第</a:t>
            </a:r>
            <a:r>
              <a:rPr lang="en-US" altLang="zh-CN" sz="5500" dirty="0">
                <a:latin typeface="微软雅黑" pitchFamily="34" charset="-122"/>
                <a:ea typeface="微软雅黑" pitchFamily="34" charset="-122"/>
                <a:hlinkClick r:id="rId4" action="ppaction://hlinksldjump"/>
              </a:rPr>
              <a:t>1</a:t>
            </a:r>
            <a:r>
              <a:rPr lang="zh-CN" altLang="en-US" sz="5500" dirty="0">
                <a:latin typeface="微软雅黑" pitchFamily="34" charset="-122"/>
                <a:ea typeface="微软雅黑" pitchFamily="34" charset="-122"/>
                <a:hlinkClick r:id="rId4" action="ppaction://hlinksldjump"/>
              </a:rPr>
              <a:t>讲　词法错误</a:t>
            </a:r>
            <a:r>
              <a:rPr lang="zh-CN" altLang="en-US" sz="5500" dirty="0">
                <a:latin typeface="微软雅黑" pitchFamily="34" charset="-122"/>
                <a:ea typeface="微软雅黑" pitchFamily="34" charset="-122"/>
              </a:rPr>
              <a:t>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2</a:t>
            </a:r>
            <a:r>
              <a:rPr lang="zh-CN" altLang="en-US" sz="5500" dirty="0">
                <a:latin typeface="微软雅黑" pitchFamily="34" charset="-122"/>
                <a:ea typeface="微软雅黑" pitchFamily="34" charset="-122"/>
              </a:rPr>
              <a:t>讲　句法错误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3</a:t>
            </a:r>
            <a:r>
              <a:rPr lang="zh-CN" altLang="en-US" sz="5500" dirty="0">
                <a:latin typeface="微软雅黑" pitchFamily="34" charset="-122"/>
                <a:ea typeface="微软雅黑" pitchFamily="34" charset="-122"/>
              </a:rPr>
              <a:t>讲　行文逻辑错误	</a:t>
            </a:r>
          </a:p>
          <a:p>
            <a:pPr>
              <a:lnSpc>
                <a:spcPts val="7300"/>
              </a:lnSpc>
            </a:pPr>
            <a:endParaRPr lang="zh-CN" altLang="en-US" sz="5500" dirty="0">
              <a:latin typeface="微软雅黑" pitchFamily="34" charset="-122"/>
              <a:ea typeface="微软雅黑" pitchFamily="34" charset="-122"/>
            </a:endParaRPr>
          </a:p>
        </p:txBody>
      </p:sp>
    </p:spTree>
  </p:cSld>
  <p:clrMapOvr>
    <a:masterClrMapping/>
  </p:clrMapOvr>
  <p:transition>
    <p:pull dir="d"/>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pSp>
        <p:nvGrpSpPr>
          <p:cNvPr id="10" name="组合 9"/>
          <p:cNvGrpSpPr/>
          <p:nvPr/>
        </p:nvGrpSpPr>
        <p:grpSpPr>
          <a:xfrm>
            <a:off x="1512492" y="1345332"/>
            <a:ext cx="5785908" cy="769441"/>
            <a:chOff x="1512492" y="2497460"/>
            <a:chExt cx="5785908" cy="769441"/>
          </a:xfrm>
        </p:grpSpPr>
        <p:sp>
          <p:nvSpPr>
            <p:cNvPr id="11" name="TextBox 75"/>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考情分析</a:t>
              </a:r>
            </a:p>
          </p:txBody>
        </p:sp>
        <p:pic>
          <p:nvPicPr>
            <p:cNvPr id="12" name="图片 11"/>
            <p:cNvPicPr>
              <a:picLocks noChangeAspect="1"/>
            </p:cNvPicPr>
            <p:nvPr/>
          </p:nvPicPr>
          <p:blipFill>
            <a:blip r:embed="rId2" cstate="print"/>
            <a:stretch>
              <a:fillRect/>
            </a:stretch>
          </p:blipFill>
          <p:spPr>
            <a:xfrm>
              <a:off x="1512492" y="2672462"/>
              <a:ext cx="466690" cy="460296"/>
            </a:xfrm>
            <a:prstGeom prst="rect">
              <a:avLst/>
            </a:prstGeom>
          </p:spPr>
        </p:pic>
      </p:grpSp>
      <p:sp>
        <p:nvSpPr>
          <p:cNvPr id="6" name="矩形 5">
            <a:extLst>
              <a:ext uri="{FF2B5EF4-FFF2-40B4-BE49-F238E27FC236}">
                <a16:creationId xmlns:a16="http://schemas.microsoft.com/office/drawing/2014/main" id="{5BCF39B3-0D01-4069-85DD-BCBC28179AD0}"/>
              </a:ext>
            </a:extLst>
          </p:cNvPr>
          <p:cNvSpPr/>
          <p:nvPr/>
        </p:nvSpPr>
        <p:spPr>
          <a:xfrm>
            <a:off x="1425285" y="1980630"/>
            <a:ext cx="20912718" cy="9113649"/>
          </a:xfrm>
          <a:prstGeom prst="rect">
            <a:avLst/>
          </a:prstGeom>
        </p:spPr>
        <p:txBody>
          <a:bodyPr wrap="square">
            <a:spAutoFit/>
          </a:bodyPr>
          <a:lstStyle/>
          <a:p>
            <a:pPr>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【考纲解读】</a:t>
            </a:r>
          </a:p>
          <a:p>
            <a:pPr>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高考短文改错题是给出一篇约</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100</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词的短文</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文中有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10</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处错误</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要求考生对每个句子进行判断</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如有错误将其改正。错误类型包括词法、句法、行文逻辑等方面的错误。每句中最多有两处错误</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每处错误仅涉及一个单词的增加、删除或修改。</a:t>
            </a: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高考短文改错着重考查考生的语言基本功和正确使用英语进行表达的能力。此题型不仅要求考生牢固掌握一定的词汇和语法知识</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还要求考生具有一定的阅读理解和逻辑推理能力。它是为针对考生平时学习英语过程中</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尤其是在写作中常犯的错误而设计的。考生在平时写作中常出现的错误是短文改错考查的重点。 </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val="1016800460"/>
      </p:ext>
    </p:extLst>
  </p:cSld>
  <p:clrMapOvr>
    <a:masterClrMapping/>
  </p:clrMapOvr>
  <p:transition>
    <p:pull di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6" name="矩形 5">
            <a:extLst>
              <a:ext uri="{FF2B5EF4-FFF2-40B4-BE49-F238E27FC236}">
                <a16:creationId xmlns:a16="http://schemas.microsoft.com/office/drawing/2014/main" id="{5BCF39B3-0D01-4069-85DD-BCBC28179AD0}"/>
              </a:ext>
            </a:extLst>
          </p:cNvPr>
          <p:cNvSpPr/>
          <p:nvPr/>
        </p:nvSpPr>
        <p:spPr>
          <a:xfrm>
            <a:off x="1329332" y="1904790"/>
            <a:ext cx="20912718" cy="1110497"/>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命题透视</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p>
        </p:txBody>
      </p:sp>
      <p:graphicFrame>
        <p:nvGraphicFramePr>
          <p:cNvPr id="3" name="表格 2">
            <a:extLst>
              <a:ext uri="{FF2B5EF4-FFF2-40B4-BE49-F238E27FC236}">
                <a16:creationId xmlns:a16="http://schemas.microsoft.com/office/drawing/2014/main" id="{BDD39185-024B-4223-8CB8-DAA7D0186FD2}"/>
              </a:ext>
            </a:extLst>
          </p:cNvPr>
          <p:cNvGraphicFramePr>
            <a:graphicFrameLocks noGrp="1"/>
          </p:cNvGraphicFramePr>
          <p:nvPr>
            <p:extLst>
              <p:ext uri="{D42A27DB-BD31-4B8C-83A1-F6EECF244321}">
                <p14:modId xmlns:p14="http://schemas.microsoft.com/office/powerpoint/2010/main" val="1687342983"/>
              </p:ext>
            </p:extLst>
          </p:nvPr>
        </p:nvGraphicFramePr>
        <p:xfrm>
          <a:off x="1745837" y="3179407"/>
          <a:ext cx="20496213" cy="8640958"/>
        </p:xfrm>
        <a:graphic>
          <a:graphicData uri="http://schemas.openxmlformats.org/drawingml/2006/table">
            <a:tbl>
              <a:tblPr firstRow="1" firstCol="1" bandRow="1"/>
              <a:tblGrid>
                <a:gridCol w="1296789">
                  <a:extLst>
                    <a:ext uri="{9D8B030D-6E8A-4147-A177-3AD203B41FA5}">
                      <a16:colId xmlns:a16="http://schemas.microsoft.com/office/drawing/2014/main" val="887385439"/>
                    </a:ext>
                  </a:extLst>
                </a:gridCol>
                <a:gridCol w="1042552">
                  <a:extLst>
                    <a:ext uri="{9D8B030D-6E8A-4147-A177-3AD203B41FA5}">
                      <a16:colId xmlns:a16="http://schemas.microsoft.com/office/drawing/2014/main" val="3167507752"/>
                    </a:ext>
                  </a:extLst>
                </a:gridCol>
                <a:gridCol w="930981">
                  <a:extLst>
                    <a:ext uri="{9D8B030D-6E8A-4147-A177-3AD203B41FA5}">
                      <a16:colId xmlns:a16="http://schemas.microsoft.com/office/drawing/2014/main" val="3338337108"/>
                    </a:ext>
                  </a:extLst>
                </a:gridCol>
                <a:gridCol w="777342">
                  <a:extLst>
                    <a:ext uri="{9D8B030D-6E8A-4147-A177-3AD203B41FA5}">
                      <a16:colId xmlns:a16="http://schemas.microsoft.com/office/drawing/2014/main" val="4260707185"/>
                    </a:ext>
                  </a:extLst>
                </a:gridCol>
                <a:gridCol w="777342">
                  <a:extLst>
                    <a:ext uri="{9D8B030D-6E8A-4147-A177-3AD203B41FA5}">
                      <a16:colId xmlns:a16="http://schemas.microsoft.com/office/drawing/2014/main" val="382721691"/>
                    </a:ext>
                  </a:extLst>
                </a:gridCol>
                <a:gridCol w="777342">
                  <a:extLst>
                    <a:ext uri="{9D8B030D-6E8A-4147-A177-3AD203B41FA5}">
                      <a16:colId xmlns:a16="http://schemas.microsoft.com/office/drawing/2014/main" val="2467891658"/>
                    </a:ext>
                  </a:extLst>
                </a:gridCol>
                <a:gridCol w="1144978">
                  <a:extLst>
                    <a:ext uri="{9D8B030D-6E8A-4147-A177-3AD203B41FA5}">
                      <a16:colId xmlns:a16="http://schemas.microsoft.com/office/drawing/2014/main" val="1177437848"/>
                    </a:ext>
                  </a:extLst>
                </a:gridCol>
                <a:gridCol w="1296789">
                  <a:extLst>
                    <a:ext uri="{9D8B030D-6E8A-4147-A177-3AD203B41FA5}">
                      <a16:colId xmlns:a16="http://schemas.microsoft.com/office/drawing/2014/main" val="349788165"/>
                    </a:ext>
                  </a:extLst>
                </a:gridCol>
                <a:gridCol w="1296789">
                  <a:extLst>
                    <a:ext uri="{9D8B030D-6E8A-4147-A177-3AD203B41FA5}">
                      <a16:colId xmlns:a16="http://schemas.microsoft.com/office/drawing/2014/main" val="3700236153"/>
                    </a:ext>
                  </a:extLst>
                </a:gridCol>
                <a:gridCol w="1554683">
                  <a:extLst>
                    <a:ext uri="{9D8B030D-6E8A-4147-A177-3AD203B41FA5}">
                      <a16:colId xmlns:a16="http://schemas.microsoft.com/office/drawing/2014/main" val="751265614"/>
                    </a:ext>
                  </a:extLst>
                </a:gridCol>
                <a:gridCol w="1554683">
                  <a:extLst>
                    <a:ext uri="{9D8B030D-6E8A-4147-A177-3AD203B41FA5}">
                      <a16:colId xmlns:a16="http://schemas.microsoft.com/office/drawing/2014/main" val="2426465410"/>
                    </a:ext>
                  </a:extLst>
                </a:gridCol>
                <a:gridCol w="1042552">
                  <a:extLst>
                    <a:ext uri="{9D8B030D-6E8A-4147-A177-3AD203B41FA5}">
                      <a16:colId xmlns:a16="http://schemas.microsoft.com/office/drawing/2014/main" val="707688580"/>
                    </a:ext>
                  </a:extLst>
                </a:gridCol>
                <a:gridCol w="1296789">
                  <a:extLst>
                    <a:ext uri="{9D8B030D-6E8A-4147-A177-3AD203B41FA5}">
                      <a16:colId xmlns:a16="http://schemas.microsoft.com/office/drawing/2014/main" val="3024691105"/>
                    </a:ext>
                  </a:extLst>
                </a:gridCol>
                <a:gridCol w="1296789">
                  <a:extLst>
                    <a:ext uri="{9D8B030D-6E8A-4147-A177-3AD203B41FA5}">
                      <a16:colId xmlns:a16="http://schemas.microsoft.com/office/drawing/2014/main" val="3967118402"/>
                    </a:ext>
                  </a:extLst>
                </a:gridCol>
                <a:gridCol w="1556512">
                  <a:extLst>
                    <a:ext uri="{9D8B030D-6E8A-4147-A177-3AD203B41FA5}">
                      <a16:colId xmlns:a16="http://schemas.microsoft.com/office/drawing/2014/main" val="67505681"/>
                    </a:ext>
                  </a:extLst>
                </a:gridCol>
                <a:gridCol w="1556512">
                  <a:extLst>
                    <a:ext uri="{9D8B030D-6E8A-4147-A177-3AD203B41FA5}">
                      <a16:colId xmlns:a16="http://schemas.microsoft.com/office/drawing/2014/main" val="1706015029"/>
                    </a:ext>
                  </a:extLst>
                </a:gridCol>
                <a:gridCol w="1296789">
                  <a:extLst>
                    <a:ext uri="{9D8B030D-6E8A-4147-A177-3AD203B41FA5}">
                      <a16:colId xmlns:a16="http://schemas.microsoft.com/office/drawing/2014/main" val="1817491445"/>
                    </a:ext>
                  </a:extLst>
                </a:gridCol>
              </a:tblGrid>
              <a:tr h="1349999">
                <a:tc gridSpan="17">
                  <a:txBody>
                    <a:bodyPr/>
                    <a:lstStyle/>
                    <a:p>
                      <a:pPr algn="ctr">
                        <a:lnSpc>
                          <a:spcPct val="150000"/>
                        </a:lnSpc>
                        <a:spcAft>
                          <a:spcPts val="0"/>
                        </a:spcAft>
                      </a:pP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2017—2019</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年高考全国卷短文改错试题分析表</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4121261974"/>
                  </a:ext>
                </a:extLst>
              </a:tr>
              <a:tr h="2880319">
                <a:tc rowSpan="2">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年份</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卷别</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体裁</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词数</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错误类型</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gridSpan="11">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考点分布</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2078460762"/>
                  </a:ext>
                </a:extLst>
              </a:tr>
              <a:tr h="4410640">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错词</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多词</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缺词</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名词</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冠词</a:t>
                      </a:r>
                    </a:p>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数词</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动词</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代词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形容词</a:t>
                      </a:r>
                    </a:p>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副词</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介词</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连词</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关系</a:t>
                      </a:r>
                    </a:p>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词</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小品</a:t>
                      </a:r>
                    </a:p>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词</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非谓语</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固定</a:t>
                      </a:r>
                    </a:p>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句式</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21188718"/>
                  </a:ext>
                </a:extLst>
              </a:tr>
            </a:tbl>
          </a:graphicData>
        </a:graphic>
      </p:graphicFrame>
      <p:grpSp>
        <p:nvGrpSpPr>
          <p:cNvPr id="5" name="组合 4">
            <a:extLst>
              <a:ext uri="{FF2B5EF4-FFF2-40B4-BE49-F238E27FC236}">
                <a16:creationId xmlns:a16="http://schemas.microsoft.com/office/drawing/2014/main" id="{8A159154-C5B0-405B-B0A2-660DD5F9DBC3}"/>
              </a:ext>
            </a:extLst>
          </p:cNvPr>
          <p:cNvGrpSpPr/>
          <p:nvPr/>
        </p:nvGrpSpPr>
        <p:grpSpPr>
          <a:xfrm>
            <a:off x="1329332" y="1258268"/>
            <a:ext cx="5785908" cy="769441"/>
            <a:chOff x="1512492" y="2497460"/>
            <a:chExt cx="5785908" cy="769441"/>
          </a:xfrm>
        </p:grpSpPr>
        <p:sp>
          <p:nvSpPr>
            <p:cNvPr id="7" name="TextBox 75">
              <a:extLst>
                <a:ext uri="{FF2B5EF4-FFF2-40B4-BE49-F238E27FC236}">
                  <a16:creationId xmlns:a16="http://schemas.microsoft.com/office/drawing/2014/main" id="{02840A78-C488-4CBC-8912-E146296FEBF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考情分析</a:t>
              </a:r>
            </a:p>
          </p:txBody>
        </p:sp>
        <p:pic>
          <p:nvPicPr>
            <p:cNvPr id="8" name="图片 7">
              <a:extLst>
                <a:ext uri="{FF2B5EF4-FFF2-40B4-BE49-F238E27FC236}">
                  <a16:creationId xmlns:a16="http://schemas.microsoft.com/office/drawing/2014/main" id="{FC7FF04B-92FE-49AB-AF5F-C919EFC05A0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346033023"/>
      </p:ext>
    </p:extLst>
  </p:cSld>
  <p:clrMapOvr>
    <a:masterClrMapping/>
  </p:clrMapOvr>
  <p:transition>
    <p:pull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2" name="表格 1">
            <a:extLst>
              <a:ext uri="{FF2B5EF4-FFF2-40B4-BE49-F238E27FC236}">
                <a16:creationId xmlns:a16="http://schemas.microsoft.com/office/drawing/2014/main" id="{B97B836F-EE6A-4483-9331-E3BE7BD84AC3}"/>
              </a:ext>
            </a:extLst>
          </p:cNvPr>
          <p:cNvGraphicFramePr>
            <a:graphicFrameLocks noGrp="1"/>
          </p:cNvGraphicFramePr>
          <p:nvPr>
            <p:extLst>
              <p:ext uri="{D42A27DB-BD31-4B8C-83A1-F6EECF244321}">
                <p14:modId xmlns:p14="http://schemas.microsoft.com/office/powerpoint/2010/main" val="3569542071"/>
              </p:ext>
            </p:extLst>
          </p:nvPr>
        </p:nvGraphicFramePr>
        <p:xfrm>
          <a:off x="1480457" y="3460104"/>
          <a:ext cx="20496213" cy="8424924"/>
        </p:xfrm>
        <a:graphic>
          <a:graphicData uri="http://schemas.openxmlformats.org/drawingml/2006/table">
            <a:tbl>
              <a:tblPr firstRow="1" firstCol="1" bandRow="1"/>
              <a:tblGrid>
                <a:gridCol w="1751163">
                  <a:extLst>
                    <a:ext uri="{9D8B030D-6E8A-4147-A177-3AD203B41FA5}">
                      <a16:colId xmlns:a16="http://schemas.microsoft.com/office/drawing/2014/main" val="575850511"/>
                    </a:ext>
                  </a:extLst>
                </a:gridCol>
                <a:gridCol w="2880320">
                  <a:extLst>
                    <a:ext uri="{9D8B030D-6E8A-4147-A177-3AD203B41FA5}">
                      <a16:colId xmlns:a16="http://schemas.microsoft.com/office/drawing/2014/main" val="1962933367"/>
                    </a:ext>
                  </a:extLst>
                </a:gridCol>
                <a:gridCol w="2016224">
                  <a:extLst>
                    <a:ext uri="{9D8B030D-6E8A-4147-A177-3AD203B41FA5}">
                      <a16:colId xmlns:a16="http://schemas.microsoft.com/office/drawing/2014/main" val="478621501"/>
                    </a:ext>
                  </a:extLst>
                </a:gridCol>
                <a:gridCol w="936104">
                  <a:extLst>
                    <a:ext uri="{9D8B030D-6E8A-4147-A177-3AD203B41FA5}">
                      <a16:colId xmlns:a16="http://schemas.microsoft.com/office/drawing/2014/main" val="2123072916"/>
                    </a:ext>
                  </a:extLst>
                </a:gridCol>
                <a:gridCol w="1008112">
                  <a:extLst>
                    <a:ext uri="{9D8B030D-6E8A-4147-A177-3AD203B41FA5}">
                      <a16:colId xmlns:a16="http://schemas.microsoft.com/office/drawing/2014/main" val="2040226823"/>
                    </a:ext>
                  </a:extLst>
                </a:gridCol>
                <a:gridCol w="936104">
                  <a:extLst>
                    <a:ext uri="{9D8B030D-6E8A-4147-A177-3AD203B41FA5}">
                      <a16:colId xmlns:a16="http://schemas.microsoft.com/office/drawing/2014/main" val="1729529838"/>
                    </a:ext>
                  </a:extLst>
                </a:gridCol>
                <a:gridCol w="1296144">
                  <a:extLst>
                    <a:ext uri="{9D8B030D-6E8A-4147-A177-3AD203B41FA5}">
                      <a16:colId xmlns:a16="http://schemas.microsoft.com/office/drawing/2014/main" val="465881021"/>
                    </a:ext>
                  </a:extLst>
                </a:gridCol>
                <a:gridCol w="1080120">
                  <a:extLst>
                    <a:ext uri="{9D8B030D-6E8A-4147-A177-3AD203B41FA5}">
                      <a16:colId xmlns:a16="http://schemas.microsoft.com/office/drawing/2014/main" val="1826629683"/>
                    </a:ext>
                  </a:extLst>
                </a:gridCol>
                <a:gridCol w="936104">
                  <a:extLst>
                    <a:ext uri="{9D8B030D-6E8A-4147-A177-3AD203B41FA5}">
                      <a16:colId xmlns:a16="http://schemas.microsoft.com/office/drawing/2014/main" val="4027868099"/>
                    </a:ext>
                  </a:extLst>
                </a:gridCol>
                <a:gridCol w="864096">
                  <a:extLst>
                    <a:ext uri="{9D8B030D-6E8A-4147-A177-3AD203B41FA5}">
                      <a16:colId xmlns:a16="http://schemas.microsoft.com/office/drawing/2014/main" val="2517991394"/>
                    </a:ext>
                  </a:extLst>
                </a:gridCol>
                <a:gridCol w="1152128">
                  <a:extLst>
                    <a:ext uri="{9D8B030D-6E8A-4147-A177-3AD203B41FA5}">
                      <a16:colId xmlns:a16="http://schemas.microsoft.com/office/drawing/2014/main" val="256963228"/>
                    </a:ext>
                  </a:extLst>
                </a:gridCol>
                <a:gridCol w="1080120">
                  <a:extLst>
                    <a:ext uri="{9D8B030D-6E8A-4147-A177-3AD203B41FA5}">
                      <a16:colId xmlns:a16="http://schemas.microsoft.com/office/drawing/2014/main" val="1461975463"/>
                    </a:ext>
                  </a:extLst>
                </a:gridCol>
                <a:gridCol w="936104">
                  <a:extLst>
                    <a:ext uri="{9D8B030D-6E8A-4147-A177-3AD203B41FA5}">
                      <a16:colId xmlns:a16="http://schemas.microsoft.com/office/drawing/2014/main" val="1355450447"/>
                    </a:ext>
                  </a:extLst>
                </a:gridCol>
                <a:gridCol w="1080120">
                  <a:extLst>
                    <a:ext uri="{9D8B030D-6E8A-4147-A177-3AD203B41FA5}">
                      <a16:colId xmlns:a16="http://schemas.microsoft.com/office/drawing/2014/main" val="598503732"/>
                    </a:ext>
                  </a:extLst>
                </a:gridCol>
                <a:gridCol w="1008112">
                  <a:extLst>
                    <a:ext uri="{9D8B030D-6E8A-4147-A177-3AD203B41FA5}">
                      <a16:colId xmlns:a16="http://schemas.microsoft.com/office/drawing/2014/main" val="153022155"/>
                    </a:ext>
                  </a:extLst>
                </a:gridCol>
                <a:gridCol w="720080">
                  <a:extLst>
                    <a:ext uri="{9D8B030D-6E8A-4147-A177-3AD203B41FA5}">
                      <a16:colId xmlns:a16="http://schemas.microsoft.com/office/drawing/2014/main" val="1294426589"/>
                    </a:ext>
                  </a:extLst>
                </a:gridCol>
                <a:gridCol w="815058">
                  <a:extLst>
                    <a:ext uri="{9D8B030D-6E8A-4147-A177-3AD203B41FA5}">
                      <a16:colId xmlns:a16="http://schemas.microsoft.com/office/drawing/2014/main" val="1679355920"/>
                    </a:ext>
                  </a:extLst>
                </a:gridCol>
              </a:tblGrid>
              <a:tr h="4202692">
                <a:tc rowSpan="3">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2019</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Ⅰ</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记叙文</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95</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8</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3</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56244508"/>
                  </a:ext>
                </a:extLst>
              </a:tr>
              <a:tr h="2111116">
                <a:tc vMerge="1">
                  <a:txBody>
                    <a:bodyPr/>
                    <a:lstStyle/>
                    <a:p>
                      <a:endParaRPr lang="zh-CN" altLang="en-US"/>
                    </a:p>
                  </a:txBody>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Ⅱ</a:t>
                      </a: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记叙文</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105</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8</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5</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79430327"/>
                  </a:ext>
                </a:extLst>
              </a:tr>
              <a:tr h="2111116">
                <a:tc vMerge="1">
                  <a:txBody>
                    <a:bodyPr/>
                    <a:lstStyle/>
                    <a:p>
                      <a:endParaRPr lang="zh-CN" altLang="en-US"/>
                    </a:p>
                  </a:txBody>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Ⅲ</a:t>
                      </a: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说明文</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108</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8</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1</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09908984"/>
                  </a:ext>
                </a:extLst>
              </a:tr>
            </a:tbl>
          </a:graphicData>
        </a:graphic>
      </p:graphicFrame>
      <p:grpSp>
        <p:nvGrpSpPr>
          <p:cNvPr id="4" name="组合 3">
            <a:extLst>
              <a:ext uri="{FF2B5EF4-FFF2-40B4-BE49-F238E27FC236}">
                <a16:creationId xmlns:a16="http://schemas.microsoft.com/office/drawing/2014/main" id="{A1138DA6-6199-4C5A-863E-07906585C9F7}"/>
              </a:ext>
            </a:extLst>
          </p:cNvPr>
          <p:cNvGrpSpPr/>
          <p:nvPr/>
        </p:nvGrpSpPr>
        <p:grpSpPr>
          <a:xfrm>
            <a:off x="1355842" y="1156812"/>
            <a:ext cx="5785908" cy="769441"/>
            <a:chOff x="1512492" y="2497460"/>
            <a:chExt cx="5785908" cy="769441"/>
          </a:xfrm>
        </p:grpSpPr>
        <p:sp>
          <p:nvSpPr>
            <p:cNvPr id="5" name="TextBox 75">
              <a:extLst>
                <a:ext uri="{FF2B5EF4-FFF2-40B4-BE49-F238E27FC236}">
                  <a16:creationId xmlns:a16="http://schemas.microsoft.com/office/drawing/2014/main" id="{D1B8FEC4-BEEE-49D5-A2CA-9E0BE484D36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考情分析</a:t>
              </a:r>
            </a:p>
          </p:txBody>
        </p:sp>
        <p:pic>
          <p:nvPicPr>
            <p:cNvPr id="6" name="图片 5">
              <a:extLst>
                <a:ext uri="{FF2B5EF4-FFF2-40B4-BE49-F238E27FC236}">
                  <a16:creationId xmlns:a16="http://schemas.microsoft.com/office/drawing/2014/main" id="{BA75F9B0-C66B-4D69-B09E-DA8D3F2ACCE8}"/>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3" name="矩形 2">
            <a:extLst>
              <a:ext uri="{FF2B5EF4-FFF2-40B4-BE49-F238E27FC236}">
                <a16:creationId xmlns:a16="http://schemas.microsoft.com/office/drawing/2014/main" id="{2DDC0CBB-FBE4-466C-A4BE-E14B0FA3728E}"/>
              </a:ext>
            </a:extLst>
          </p:cNvPr>
          <p:cNvSpPr/>
          <p:nvPr/>
        </p:nvSpPr>
        <p:spPr>
          <a:xfrm>
            <a:off x="4248796" y="1954362"/>
            <a:ext cx="11899411" cy="988347"/>
          </a:xfrm>
          <a:prstGeom prst="rect">
            <a:avLst/>
          </a:prstGeom>
        </p:spPr>
        <p:txBody>
          <a:bodyPr wrap="non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2017—2019</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年高考全国卷短文改错试题分析表</a:t>
            </a:r>
          </a:p>
        </p:txBody>
      </p:sp>
      <p:graphicFrame>
        <p:nvGraphicFramePr>
          <p:cNvPr id="7" name="表格 6">
            <a:extLst>
              <a:ext uri="{FF2B5EF4-FFF2-40B4-BE49-F238E27FC236}">
                <a16:creationId xmlns:a16="http://schemas.microsoft.com/office/drawing/2014/main" id="{3EBF9B27-04B9-4A44-ABAB-7131F23974F2}"/>
              </a:ext>
            </a:extLst>
          </p:cNvPr>
          <p:cNvGraphicFramePr>
            <a:graphicFrameLocks noGrp="1"/>
          </p:cNvGraphicFramePr>
          <p:nvPr>
            <p:extLst>
              <p:ext uri="{D42A27DB-BD31-4B8C-83A1-F6EECF244321}">
                <p14:modId xmlns:p14="http://schemas.microsoft.com/office/powerpoint/2010/main" val="3573917196"/>
              </p:ext>
            </p:extLst>
          </p:nvPr>
        </p:nvGraphicFramePr>
        <p:xfrm>
          <a:off x="1470416" y="2010580"/>
          <a:ext cx="20506254" cy="1426446"/>
        </p:xfrm>
        <a:graphic>
          <a:graphicData uri="http://schemas.openxmlformats.org/drawingml/2006/table">
            <a:tbl>
              <a:tblPr/>
              <a:tblGrid>
                <a:gridCol w="20506254">
                  <a:extLst>
                    <a:ext uri="{9D8B030D-6E8A-4147-A177-3AD203B41FA5}">
                      <a16:colId xmlns:a16="http://schemas.microsoft.com/office/drawing/2014/main" val="1635596941"/>
                    </a:ext>
                  </a:extLst>
                </a:gridCol>
              </a:tblGrid>
              <a:tr h="1426446">
                <a:tc>
                  <a:txBody>
                    <a:bodyPr/>
                    <a:lstStyle/>
                    <a:p>
                      <a:endParaRPr lang="zh-CN" altLang="en-US" dirty="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2456930555"/>
                  </a:ext>
                </a:extLst>
              </a:tr>
            </a:tbl>
          </a:graphicData>
        </a:graphic>
      </p:graphicFrame>
    </p:spTree>
    <p:extLst>
      <p:ext uri="{BB962C8B-B14F-4D97-AF65-F5344CB8AC3E}">
        <p14:creationId xmlns:p14="http://schemas.microsoft.com/office/powerpoint/2010/main" val="627807477"/>
      </p:ext>
    </p:extLst>
  </p:cSld>
  <p:clrMapOvr>
    <a:masterClrMapping/>
  </p:clrMapOvr>
  <p:transition>
    <p:pull di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2" name="表格 1">
            <a:extLst>
              <a:ext uri="{FF2B5EF4-FFF2-40B4-BE49-F238E27FC236}">
                <a16:creationId xmlns:a16="http://schemas.microsoft.com/office/drawing/2014/main" id="{2ECB1E0D-AB45-4978-83CF-2B4CB3B876EB}"/>
              </a:ext>
            </a:extLst>
          </p:cNvPr>
          <p:cNvGraphicFramePr>
            <a:graphicFrameLocks noGrp="1"/>
          </p:cNvGraphicFramePr>
          <p:nvPr>
            <p:extLst>
              <p:ext uri="{D42A27DB-BD31-4B8C-83A1-F6EECF244321}">
                <p14:modId xmlns:p14="http://schemas.microsoft.com/office/powerpoint/2010/main" val="3708678276"/>
              </p:ext>
            </p:extLst>
          </p:nvPr>
        </p:nvGraphicFramePr>
        <p:xfrm>
          <a:off x="1152452" y="3132740"/>
          <a:ext cx="20496213" cy="8856978"/>
        </p:xfrm>
        <a:graphic>
          <a:graphicData uri="http://schemas.openxmlformats.org/drawingml/2006/table">
            <a:tbl>
              <a:tblPr firstRow="1" firstCol="1" bandRow="1"/>
              <a:tblGrid>
                <a:gridCol w="1656184">
                  <a:extLst>
                    <a:ext uri="{9D8B030D-6E8A-4147-A177-3AD203B41FA5}">
                      <a16:colId xmlns:a16="http://schemas.microsoft.com/office/drawing/2014/main" val="2484367345"/>
                    </a:ext>
                  </a:extLst>
                </a:gridCol>
                <a:gridCol w="2952328">
                  <a:extLst>
                    <a:ext uri="{9D8B030D-6E8A-4147-A177-3AD203B41FA5}">
                      <a16:colId xmlns:a16="http://schemas.microsoft.com/office/drawing/2014/main" val="4141306692"/>
                    </a:ext>
                  </a:extLst>
                </a:gridCol>
                <a:gridCol w="1800200">
                  <a:extLst>
                    <a:ext uri="{9D8B030D-6E8A-4147-A177-3AD203B41FA5}">
                      <a16:colId xmlns:a16="http://schemas.microsoft.com/office/drawing/2014/main" val="3350574848"/>
                    </a:ext>
                  </a:extLst>
                </a:gridCol>
                <a:gridCol w="1008112">
                  <a:extLst>
                    <a:ext uri="{9D8B030D-6E8A-4147-A177-3AD203B41FA5}">
                      <a16:colId xmlns:a16="http://schemas.microsoft.com/office/drawing/2014/main" val="911705471"/>
                    </a:ext>
                  </a:extLst>
                </a:gridCol>
                <a:gridCol w="1008112">
                  <a:extLst>
                    <a:ext uri="{9D8B030D-6E8A-4147-A177-3AD203B41FA5}">
                      <a16:colId xmlns:a16="http://schemas.microsoft.com/office/drawing/2014/main" val="1216177406"/>
                    </a:ext>
                  </a:extLst>
                </a:gridCol>
                <a:gridCol w="1224136">
                  <a:extLst>
                    <a:ext uri="{9D8B030D-6E8A-4147-A177-3AD203B41FA5}">
                      <a16:colId xmlns:a16="http://schemas.microsoft.com/office/drawing/2014/main" val="3788448476"/>
                    </a:ext>
                  </a:extLst>
                </a:gridCol>
                <a:gridCol w="936104">
                  <a:extLst>
                    <a:ext uri="{9D8B030D-6E8A-4147-A177-3AD203B41FA5}">
                      <a16:colId xmlns:a16="http://schemas.microsoft.com/office/drawing/2014/main" val="2991920025"/>
                    </a:ext>
                  </a:extLst>
                </a:gridCol>
                <a:gridCol w="936104">
                  <a:extLst>
                    <a:ext uri="{9D8B030D-6E8A-4147-A177-3AD203B41FA5}">
                      <a16:colId xmlns:a16="http://schemas.microsoft.com/office/drawing/2014/main" val="2961959217"/>
                    </a:ext>
                  </a:extLst>
                </a:gridCol>
                <a:gridCol w="936104">
                  <a:extLst>
                    <a:ext uri="{9D8B030D-6E8A-4147-A177-3AD203B41FA5}">
                      <a16:colId xmlns:a16="http://schemas.microsoft.com/office/drawing/2014/main" val="859137450"/>
                    </a:ext>
                  </a:extLst>
                </a:gridCol>
                <a:gridCol w="1008112">
                  <a:extLst>
                    <a:ext uri="{9D8B030D-6E8A-4147-A177-3AD203B41FA5}">
                      <a16:colId xmlns:a16="http://schemas.microsoft.com/office/drawing/2014/main" val="2144387474"/>
                    </a:ext>
                  </a:extLst>
                </a:gridCol>
                <a:gridCol w="1008112">
                  <a:extLst>
                    <a:ext uri="{9D8B030D-6E8A-4147-A177-3AD203B41FA5}">
                      <a16:colId xmlns:a16="http://schemas.microsoft.com/office/drawing/2014/main" val="1439578231"/>
                    </a:ext>
                  </a:extLst>
                </a:gridCol>
                <a:gridCol w="1152128">
                  <a:extLst>
                    <a:ext uri="{9D8B030D-6E8A-4147-A177-3AD203B41FA5}">
                      <a16:colId xmlns:a16="http://schemas.microsoft.com/office/drawing/2014/main" val="1225592295"/>
                    </a:ext>
                  </a:extLst>
                </a:gridCol>
                <a:gridCol w="1296144">
                  <a:extLst>
                    <a:ext uri="{9D8B030D-6E8A-4147-A177-3AD203B41FA5}">
                      <a16:colId xmlns:a16="http://schemas.microsoft.com/office/drawing/2014/main" val="3299225500"/>
                    </a:ext>
                  </a:extLst>
                </a:gridCol>
                <a:gridCol w="1080120">
                  <a:extLst>
                    <a:ext uri="{9D8B030D-6E8A-4147-A177-3AD203B41FA5}">
                      <a16:colId xmlns:a16="http://schemas.microsoft.com/office/drawing/2014/main" val="4242560828"/>
                    </a:ext>
                  </a:extLst>
                </a:gridCol>
                <a:gridCol w="1008112">
                  <a:extLst>
                    <a:ext uri="{9D8B030D-6E8A-4147-A177-3AD203B41FA5}">
                      <a16:colId xmlns:a16="http://schemas.microsoft.com/office/drawing/2014/main" val="1044710514"/>
                    </a:ext>
                  </a:extLst>
                </a:gridCol>
                <a:gridCol w="792088">
                  <a:extLst>
                    <a:ext uri="{9D8B030D-6E8A-4147-A177-3AD203B41FA5}">
                      <a16:colId xmlns:a16="http://schemas.microsoft.com/office/drawing/2014/main" val="212199700"/>
                    </a:ext>
                  </a:extLst>
                </a:gridCol>
                <a:gridCol w="694013">
                  <a:extLst>
                    <a:ext uri="{9D8B030D-6E8A-4147-A177-3AD203B41FA5}">
                      <a16:colId xmlns:a16="http://schemas.microsoft.com/office/drawing/2014/main" val="243500217"/>
                    </a:ext>
                  </a:extLst>
                </a:gridCol>
              </a:tblGrid>
              <a:tr h="3240358">
                <a:tc rowSpan="3">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2018</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Ⅰ</a:t>
                      </a: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记叙文</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112</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8</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3</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58201987"/>
                  </a:ext>
                </a:extLst>
              </a:tr>
              <a:tr h="2808310">
                <a:tc vMerge="1">
                  <a:txBody>
                    <a:bodyPr/>
                    <a:lstStyle/>
                    <a:p>
                      <a:endParaRPr lang="zh-CN" altLang="en-US"/>
                    </a:p>
                  </a:txBody>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Ⅱ</a:t>
                      </a: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记叙文</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97</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8</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3</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09425112"/>
                  </a:ext>
                </a:extLst>
              </a:tr>
              <a:tr h="2808310">
                <a:tc vMerge="1">
                  <a:txBody>
                    <a:bodyPr/>
                    <a:lstStyle/>
                    <a:p>
                      <a:endParaRPr lang="zh-CN" altLang="en-US"/>
                    </a:p>
                  </a:txBody>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Ⅲ</a:t>
                      </a: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记叙文</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102</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8</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36685383"/>
                  </a:ext>
                </a:extLst>
              </a:tr>
            </a:tbl>
          </a:graphicData>
        </a:graphic>
      </p:graphicFrame>
      <p:grpSp>
        <p:nvGrpSpPr>
          <p:cNvPr id="4" name="组合 3">
            <a:extLst>
              <a:ext uri="{FF2B5EF4-FFF2-40B4-BE49-F238E27FC236}">
                <a16:creationId xmlns:a16="http://schemas.microsoft.com/office/drawing/2014/main" id="{6AE0B38D-31A0-4943-B92A-57CEE1657CD0}"/>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6975DA4E-1566-47D0-95B0-58E9BF5C9E9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考情分析</a:t>
              </a:r>
            </a:p>
          </p:txBody>
        </p:sp>
        <p:pic>
          <p:nvPicPr>
            <p:cNvPr id="6" name="图片 5">
              <a:extLst>
                <a:ext uri="{FF2B5EF4-FFF2-40B4-BE49-F238E27FC236}">
                  <a16:creationId xmlns:a16="http://schemas.microsoft.com/office/drawing/2014/main" id="{424B8A13-8B02-41C8-BA46-C2340465A936}"/>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3" name="矩形 2">
            <a:extLst>
              <a:ext uri="{FF2B5EF4-FFF2-40B4-BE49-F238E27FC236}">
                <a16:creationId xmlns:a16="http://schemas.microsoft.com/office/drawing/2014/main" id="{E332F49D-01B5-490B-BF34-F4DBFF642DF3}"/>
              </a:ext>
            </a:extLst>
          </p:cNvPr>
          <p:cNvSpPr/>
          <p:nvPr/>
        </p:nvSpPr>
        <p:spPr>
          <a:xfrm>
            <a:off x="5040884" y="2060603"/>
            <a:ext cx="11899411" cy="988347"/>
          </a:xfrm>
          <a:prstGeom prst="rect">
            <a:avLst/>
          </a:prstGeom>
        </p:spPr>
        <p:txBody>
          <a:bodyPr wrap="non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2017—2019</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年高考全国卷短文改错试题分析表</a:t>
            </a:r>
          </a:p>
        </p:txBody>
      </p:sp>
      <p:graphicFrame>
        <p:nvGraphicFramePr>
          <p:cNvPr id="7" name="表格 6">
            <a:extLst>
              <a:ext uri="{FF2B5EF4-FFF2-40B4-BE49-F238E27FC236}">
                <a16:creationId xmlns:a16="http://schemas.microsoft.com/office/drawing/2014/main" id="{65B7246D-B183-44FD-AEDF-5121585ECCF3}"/>
              </a:ext>
            </a:extLst>
          </p:cNvPr>
          <p:cNvGraphicFramePr>
            <a:graphicFrameLocks noGrp="1"/>
          </p:cNvGraphicFramePr>
          <p:nvPr>
            <p:extLst>
              <p:ext uri="{D42A27DB-BD31-4B8C-83A1-F6EECF244321}">
                <p14:modId xmlns:p14="http://schemas.microsoft.com/office/powerpoint/2010/main" val="278547792"/>
              </p:ext>
            </p:extLst>
          </p:nvPr>
        </p:nvGraphicFramePr>
        <p:xfrm>
          <a:off x="1152452" y="2218340"/>
          <a:ext cx="20496213" cy="914400"/>
        </p:xfrm>
        <a:graphic>
          <a:graphicData uri="http://schemas.openxmlformats.org/drawingml/2006/table">
            <a:tbl>
              <a:tblPr/>
              <a:tblGrid>
                <a:gridCol w="20496213">
                  <a:extLst>
                    <a:ext uri="{9D8B030D-6E8A-4147-A177-3AD203B41FA5}">
                      <a16:colId xmlns:a16="http://schemas.microsoft.com/office/drawing/2014/main" val="1307370813"/>
                    </a:ext>
                  </a:extLst>
                </a:gridCol>
              </a:tblGrid>
              <a:tr h="914400">
                <a:tc>
                  <a:txBody>
                    <a:bodyPr/>
                    <a:lstStyle/>
                    <a:p>
                      <a:endParaRPr lang="zh-CN" altLang="en-US" dirty="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590492564"/>
                  </a:ext>
                </a:extLst>
              </a:tr>
            </a:tbl>
          </a:graphicData>
        </a:graphic>
      </p:graphicFrame>
    </p:spTree>
    <p:extLst>
      <p:ext uri="{BB962C8B-B14F-4D97-AF65-F5344CB8AC3E}">
        <p14:creationId xmlns:p14="http://schemas.microsoft.com/office/powerpoint/2010/main" val="2138667698"/>
      </p:ext>
    </p:extLst>
  </p:cSld>
  <p:clrMapOvr>
    <a:masterClrMapping/>
  </p:clrMapOvr>
  <p:transition>
    <p:pull di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3" name="表格 2">
            <a:extLst>
              <a:ext uri="{FF2B5EF4-FFF2-40B4-BE49-F238E27FC236}">
                <a16:creationId xmlns:a16="http://schemas.microsoft.com/office/drawing/2014/main" id="{8CECE48B-DFF3-4BFC-9B71-402034A4BBFB}"/>
              </a:ext>
            </a:extLst>
          </p:cNvPr>
          <p:cNvGraphicFramePr>
            <a:graphicFrameLocks noGrp="1"/>
          </p:cNvGraphicFramePr>
          <p:nvPr>
            <p:extLst>
              <p:ext uri="{D42A27DB-BD31-4B8C-83A1-F6EECF244321}">
                <p14:modId xmlns:p14="http://schemas.microsoft.com/office/powerpoint/2010/main" val="2651109152"/>
              </p:ext>
            </p:extLst>
          </p:nvPr>
        </p:nvGraphicFramePr>
        <p:xfrm>
          <a:off x="1502229" y="2848413"/>
          <a:ext cx="20496213" cy="9317272"/>
        </p:xfrm>
        <a:graphic>
          <a:graphicData uri="http://schemas.openxmlformats.org/drawingml/2006/table">
            <a:tbl>
              <a:tblPr firstRow="1" firstCol="1" bandRow="1"/>
              <a:tblGrid>
                <a:gridCol w="1656184">
                  <a:extLst>
                    <a:ext uri="{9D8B030D-6E8A-4147-A177-3AD203B41FA5}">
                      <a16:colId xmlns:a16="http://schemas.microsoft.com/office/drawing/2014/main" val="3340761776"/>
                    </a:ext>
                  </a:extLst>
                </a:gridCol>
                <a:gridCol w="3600400">
                  <a:extLst>
                    <a:ext uri="{9D8B030D-6E8A-4147-A177-3AD203B41FA5}">
                      <a16:colId xmlns:a16="http://schemas.microsoft.com/office/drawing/2014/main" val="602586020"/>
                    </a:ext>
                  </a:extLst>
                </a:gridCol>
                <a:gridCol w="1440160">
                  <a:extLst>
                    <a:ext uri="{9D8B030D-6E8A-4147-A177-3AD203B41FA5}">
                      <a16:colId xmlns:a16="http://schemas.microsoft.com/office/drawing/2014/main" val="3146972574"/>
                    </a:ext>
                  </a:extLst>
                </a:gridCol>
                <a:gridCol w="1008112">
                  <a:extLst>
                    <a:ext uri="{9D8B030D-6E8A-4147-A177-3AD203B41FA5}">
                      <a16:colId xmlns:a16="http://schemas.microsoft.com/office/drawing/2014/main" val="2505804769"/>
                    </a:ext>
                  </a:extLst>
                </a:gridCol>
                <a:gridCol w="936104">
                  <a:extLst>
                    <a:ext uri="{9D8B030D-6E8A-4147-A177-3AD203B41FA5}">
                      <a16:colId xmlns:a16="http://schemas.microsoft.com/office/drawing/2014/main" val="3882816871"/>
                    </a:ext>
                  </a:extLst>
                </a:gridCol>
                <a:gridCol w="1080120">
                  <a:extLst>
                    <a:ext uri="{9D8B030D-6E8A-4147-A177-3AD203B41FA5}">
                      <a16:colId xmlns:a16="http://schemas.microsoft.com/office/drawing/2014/main" val="2958079803"/>
                    </a:ext>
                  </a:extLst>
                </a:gridCol>
                <a:gridCol w="1008112">
                  <a:extLst>
                    <a:ext uri="{9D8B030D-6E8A-4147-A177-3AD203B41FA5}">
                      <a16:colId xmlns:a16="http://schemas.microsoft.com/office/drawing/2014/main" val="2565228480"/>
                    </a:ext>
                  </a:extLst>
                </a:gridCol>
                <a:gridCol w="1296144">
                  <a:extLst>
                    <a:ext uri="{9D8B030D-6E8A-4147-A177-3AD203B41FA5}">
                      <a16:colId xmlns:a16="http://schemas.microsoft.com/office/drawing/2014/main" val="542699361"/>
                    </a:ext>
                  </a:extLst>
                </a:gridCol>
                <a:gridCol w="1008112">
                  <a:extLst>
                    <a:ext uri="{9D8B030D-6E8A-4147-A177-3AD203B41FA5}">
                      <a16:colId xmlns:a16="http://schemas.microsoft.com/office/drawing/2014/main" val="2309412934"/>
                    </a:ext>
                  </a:extLst>
                </a:gridCol>
                <a:gridCol w="1152128">
                  <a:extLst>
                    <a:ext uri="{9D8B030D-6E8A-4147-A177-3AD203B41FA5}">
                      <a16:colId xmlns:a16="http://schemas.microsoft.com/office/drawing/2014/main" val="1095818271"/>
                    </a:ext>
                  </a:extLst>
                </a:gridCol>
                <a:gridCol w="936104">
                  <a:extLst>
                    <a:ext uri="{9D8B030D-6E8A-4147-A177-3AD203B41FA5}">
                      <a16:colId xmlns:a16="http://schemas.microsoft.com/office/drawing/2014/main" val="4277863724"/>
                    </a:ext>
                  </a:extLst>
                </a:gridCol>
                <a:gridCol w="1008112">
                  <a:extLst>
                    <a:ext uri="{9D8B030D-6E8A-4147-A177-3AD203B41FA5}">
                      <a16:colId xmlns:a16="http://schemas.microsoft.com/office/drawing/2014/main" val="1218397242"/>
                    </a:ext>
                  </a:extLst>
                </a:gridCol>
                <a:gridCol w="1080120">
                  <a:extLst>
                    <a:ext uri="{9D8B030D-6E8A-4147-A177-3AD203B41FA5}">
                      <a16:colId xmlns:a16="http://schemas.microsoft.com/office/drawing/2014/main" val="1602398862"/>
                    </a:ext>
                  </a:extLst>
                </a:gridCol>
                <a:gridCol w="864096">
                  <a:extLst>
                    <a:ext uri="{9D8B030D-6E8A-4147-A177-3AD203B41FA5}">
                      <a16:colId xmlns:a16="http://schemas.microsoft.com/office/drawing/2014/main" val="706834718"/>
                    </a:ext>
                  </a:extLst>
                </a:gridCol>
                <a:gridCol w="936104">
                  <a:extLst>
                    <a:ext uri="{9D8B030D-6E8A-4147-A177-3AD203B41FA5}">
                      <a16:colId xmlns:a16="http://schemas.microsoft.com/office/drawing/2014/main" val="1134401831"/>
                    </a:ext>
                  </a:extLst>
                </a:gridCol>
                <a:gridCol w="792088">
                  <a:extLst>
                    <a:ext uri="{9D8B030D-6E8A-4147-A177-3AD203B41FA5}">
                      <a16:colId xmlns:a16="http://schemas.microsoft.com/office/drawing/2014/main" val="3836572871"/>
                    </a:ext>
                  </a:extLst>
                </a:gridCol>
                <a:gridCol w="694013">
                  <a:extLst>
                    <a:ext uri="{9D8B030D-6E8A-4147-A177-3AD203B41FA5}">
                      <a16:colId xmlns:a16="http://schemas.microsoft.com/office/drawing/2014/main" val="794231631"/>
                    </a:ext>
                  </a:extLst>
                </a:gridCol>
              </a:tblGrid>
              <a:tr h="1258969">
                <a:tc rowSpan="3">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2017</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Ⅰ</a:t>
                      </a: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记叙文</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108</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8</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14623890"/>
                  </a:ext>
                </a:extLst>
              </a:tr>
              <a:tr h="1258969">
                <a:tc vMerge="1">
                  <a:txBody>
                    <a:bodyPr/>
                    <a:lstStyle/>
                    <a:p>
                      <a:endParaRPr lang="zh-CN" altLang="en-US"/>
                    </a:p>
                  </a:txBody>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Ⅱ</a:t>
                      </a: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记叙文</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92</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8</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3</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8491079"/>
                  </a:ext>
                </a:extLst>
              </a:tr>
              <a:tr h="1258969">
                <a:tc vMerge="1">
                  <a:txBody>
                    <a:bodyPr/>
                    <a:lstStyle/>
                    <a:p>
                      <a:endParaRPr lang="zh-CN" altLang="en-US"/>
                    </a:p>
                  </a:txBody>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Ⅲ</a:t>
                      </a: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记叙文</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109</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8</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3</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41456485"/>
                  </a:ext>
                </a:extLst>
              </a:tr>
              <a:tr h="5540365">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命题</a:t>
                      </a:r>
                    </a:p>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规律</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16">
                  <a:txBody>
                    <a:bodyPr/>
                    <a:lstStyle/>
                    <a:p>
                      <a:pP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选材特点</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以记叙文为主</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词数在</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90~120</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词之间</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话题是关于学生日常学习和生活的</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设错特点</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为学生平时写作中常犯的错误</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错误类型</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多词</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个</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、少词</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个</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和错词</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(8</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个</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p>
                  </a:txBody>
                  <a:tcPr marL="53975" marR="539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2686673249"/>
                  </a:ext>
                </a:extLst>
              </a:tr>
            </a:tbl>
          </a:graphicData>
        </a:graphic>
      </p:graphicFrame>
      <p:grpSp>
        <p:nvGrpSpPr>
          <p:cNvPr id="4" name="组合 3">
            <a:extLst>
              <a:ext uri="{FF2B5EF4-FFF2-40B4-BE49-F238E27FC236}">
                <a16:creationId xmlns:a16="http://schemas.microsoft.com/office/drawing/2014/main" id="{F1A01D70-08F8-41C9-AD64-0AAC41D9C173}"/>
              </a:ext>
            </a:extLst>
          </p:cNvPr>
          <p:cNvGrpSpPr/>
          <p:nvPr/>
        </p:nvGrpSpPr>
        <p:grpSpPr>
          <a:xfrm>
            <a:off x="1224460" y="1152244"/>
            <a:ext cx="5785908" cy="769441"/>
            <a:chOff x="1512492" y="2497460"/>
            <a:chExt cx="5785908" cy="769441"/>
          </a:xfrm>
        </p:grpSpPr>
        <p:sp>
          <p:nvSpPr>
            <p:cNvPr id="5" name="TextBox 75">
              <a:extLst>
                <a:ext uri="{FF2B5EF4-FFF2-40B4-BE49-F238E27FC236}">
                  <a16:creationId xmlns:a16="http://schemas.microsoft.com/office/drawing/2014/main" id="{949C60A8-F032-469C-AF96-06D410C8EFD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考情分析</a:t>
              </a:r>
            </a:p>
          </p:txBody>
        </p:sp>
        <p:pic>
          <p:nvPicPr>
            <p:cNvPr id="6" name="图片 5">
              <a:extLst>
                <a:ext uri="{FF2B5EF4-FFF2-40B4-BE49-F238E27FC236}">
                  <a16:creationId xmlns:a16="http://schemas.microsoft.com/office/drawing/2014/main" id="{8E576A4F-524E-4A64-B54D-5DB9DC29479C}"/>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2" name="矩形 1">
            <a:extLst>
              <a:ext uri="{FF2B5EF4-FFF2-40B4-BE49-F238E27FC236}">
                <a16:creationId xmlns:a16="http://schemas.microsoft.com/office/drawing/2014/main" id="{9EDB2511-6A05-4779-9CC4-309ADA4CE222}"/>
              </a:ext>
            </a:extLst>
          </p:cNvPr>
          <p:cNvSpPr/>
          <p:nvPr/>
        </p:nvSpPr>
        <p:spPr>
          <a:xfrm>
            <a:off x="4698879" y="1750482"/>
            <a:ext cx="11899411" cy="988347"/>
          </a:xfrm>
          <a:prstGeom prst="rect">
            <a:avLst/>
          </a:prstGeom>
        </p:spPr>
        <p:txBody>
          <a:bodyPr wrap="non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2017—2019</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年高考全国卷短文改错试题分析表</a:t>
            </a:r>
          </a:p>
        </p:txBody>
      </p:sp>
      <p:graphicFrame>
        <p:nvGraphicFramePr>
          <p:cNvPr id="7" name="表格 6">
            <a:extLst>
              <a:ext uri="{FF2B5EF4-FFF2-40B4-BE49-F238E27FC236}">
                <a16:creationId xmlns:a16="http://schemas.microsoft.com/office/drawing/2014/main" id="{DF113C19-632F-4415-A183-A0D2E74D7498}"/>
              </a:ext>
            </a:extLst>
          </p:cNvPr>
          <p:cNvGraphicFramePr>
            <a:graphicFrameLocks noGrp="1"/>
          </p:cNvGraphicFramePr>
          <p:nvPr>
            <p:extLst>
              <p:ext uri="{D42A27DB-BD31-4B8C-83A1-F6EECF244321}">
                <p14:modId xmlns:p14="http://schemas.microsoft.com/office/powerpoint/2010/main" val="3919489904"/>
              </p:ext>
            </p:extLst>
          </p:nvPr>
        </p:nvGraphicFramePr>
        <p:xfrm>
          <a:off x="1502229" y="1921685"/>
          <a:ext cx="20532543" cy="899892"/>
        </p:xfrm>
        <a:graphic>
          <a:graphicData uri="http://schemas.openxmlformats.org/drawingml/2006/table">
            <a:tbl>
              <a:tblPr/>
              <a:tblGrid>
                <a:gridCol w="20532543">
                  <a:extLst>
                    <a:ext uri="{9D8B030D-6E8A-4147-A177-3AD203B41FA5}">
                      <a16:colId xmlns:a16="http://schemas.microsoft.com/office/drawing/2014/main" val="3514799665"/>
                    </a:ext>
                  </a:extLst>
                </a:gridCol>
              </a:tblGrid>
              <a:tr h="899892">
                <a:tc>
                  <a:txBody>
                    <a:bodyPr/>
                    <a:lstStyle/>
                    <a:p>
                      <a:endParaRPr lang="zh-CN" altLang="en-US" dirty="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1273701599"/>
                  </a:ext>
                </a:extLst>
              </a:tr>
            </a:tbl>
          </a:graphicData>
        </a:graphic>
      </p:graphicFrame>
    </p:spTree>
    <p:extLst>
      <p:ext uri="{BB962C8B-B14F-4D97-AF65-F5344CB8AC3E}">
        <p14:creationId xmlns:p14="http://schemas.microsoft.com/office/powerpoint/2010/main" val="3824164343"/>
      </p:ext>
    </p:extLst>
  </p:cSld>
  <p:clrMapOvr>
    <a:masterClrMapping/>
  </p:clrMapOvr>
  <p:transition>
    <p:pull dir="d"/>
  </p:transition>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2" name="矩形 11"/>
          <p:cNvSpPr/>
          <p:nvPr/>
        </p:nvSpPr>
        <p:spPr>
          <a:xfrm>
            <a:off x="8281244" y="5322322"/>
            <a:ext cx="12376444" cy="2677656"/>
          </a:xfrm>
          <a:prstGeom prst="rect">
            <a:avLst/>
          </a:prstGeom>
        </p:spPr>
        <p:txBody>
          <a:bodyPr wrap="square">
            <a:spAutoFit/>
          </a:bodyPr>
          <a:lstStyle/>
          <a:p>
            <a:r>
              <a:rPr lang="zh-CN" altLang="en-US" sz="7200" b="1" spc="300" dirty="0">
                <a:solidFill>
                  <a:srgbClr val="DD6690"/>
                </a:solidFill>
                <a:latin typeface="微软雅黑" pitchFamily="34" charset="-122"/>
                <a:ea typeface="微软雅黑" pitchFamily="34" charset="-122"/>
                <a:hlinkClick r:id="rId4" action="ppaction://hlinksldjump"/>
              </a:rPr>
              <a:t>第</a:t>
            </a:r>
            <a:r>
              <a:rPr lang="en-US" altLang="zh-CN" sz="7200" b="1" spc="300" dirty="0">
                <a:solidFill>
                  <a:srgbClr val="DD6690"/>
                </a:solidFill>
                <a:latin typeface="微软雅黑" pitchFamily="34" charset="-122"/>
                <a:ea typeface="微软雅黑" pitchFamily="34" charset="-122"/>
                <a:hlinkClick r:id="rId4" action="ppaction://hlinksldjump"/>
              </a:rPr>
              <a:t>1</a:t>
            </a:r>
            <a:r>
              <a:rPr lang="zh-CN" altLang="en-US" sz="7200" b="1" spc="300" dirty="0">
                <a:solidFill>
                  <a:srgbClr val="DD6690"/>
                </a:solidFill>
                <a:latin typeface="微软雅黑" pitchFamily="34" charset="-122"/>
                <a:ea typeface="微软雅黑" pitchFamily="34" charset="-122"/>
                <a:hlinkClick r:id="rId4" action="ppaction://hlinksldjump"/>
              </a:rPr>
              <a:t>讲</a:t>
            </a:r>
            <a:endParaRPr lang="en-US" altLang="zh-CN" sz="7200" b="1" spc="300" dirty="0">
              <a:solidFill>
                <a:srgbClr val="DD6690"/>
              </a:solidFill>
              <a:latin typeface="微软雅黑" pitchFamily="34" charset="-122"/>
              <a:ea typeface="微软雅黑" pitchFamily="34" charset="-122"/>
              <a:hlinkClick r:id="rId4" action="ppaction://hlinksldjump"/>
            </a:endParaRPr>
          </a:p>
          <a:p>
            <a:r>
              <a:rPr lang="zh-CN" altLang="en-US" sz="9600" b="1" spc="300" dirty="0">
                <a:latin typeface="微软雅黑" pitchFamily="34" charset="-122"/>
                <a:ea typeface="微软雅黑" pitchFamily="34" charset="-122"/>
                <a:hlinkClick r:id="rId4" action="ppaction://hlinksldjump"/>
              </a:rPr>
              <a:t>词法错误</a:t>
            </a:r>
            <a:endParaRPr lang="zh-CN" altLang="en-US" sz="9600" b="1" spc="300" dirty="0">
              <a:latin typeface="微软雅黑" pitchFamily="34" charset="-122"/>
              <a:ea typeface="微软雅黑" pitchFamily="34" charset="-122"/>
            </a:endParaRPr>
          </a:p>
        </p:txBody>
      </p:sp>
      <p:sp>
        <p:nvSpPr>
          <p:cNvPr id="13" name="矩形 12"/>
          <p:cNvSpPr/>
          <p:nvPr/>
        </p:nvSpPr>
        <p:spPr>
          <a:xfrm>
            <a:off x="8281244" y="8944982"/>
            <a:ext cx="11880850" cy="2834622"/>
          </a:xfrm>
          <a:prstGeom prst="rect">
            <a:avLst/>
          </a:prstGeom>
        </p:spPr>
        <p:txBody>
          <a:bodyPr>
            <a:spAutoFit/>
          </a:bodyPr>
          <a:lstStyle/>
          <a:p>
            <a:pPr>
              <a:lnSpc>
                <a:spcPts val="7300"/>
              </a:lnSpc>
            </a:pPr>
            <a:r>
              <a:rPr lang="zh-CN" altLang="en-US" sz="5500" dirty="0">
                <a:solidFill>
                  <a:schemeClr val="bg1"/>
                </a:solidFill>
                <a:latin typeface="微软雅黑" pitchFamily="34" charset="-122"/>
                <a:ea typeface="微软雅黑" pitchFamily="34" charset="-122"/>
                <a:hlinkClick r:id="rId5" action="ppaction://hlinksldjump"/>
              </a:rPr>
              <a:t>专题导读</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6" action="ppaction://hlinksldjump"/>
              </a:rPr>
              <a:t>真题典例</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7" action="ppaction://hlinksldjump"/>
              </a:rPr>
              <a:t>模拟演练</a:t>
            </a:r>
            <a:endParaRPr lang="en-US" altLang="zh-CN" sz="5500" dirty="0">
              <a:solidFill>
                <a:schemeClr val="bg1"/>
              </a:solidFill>
              <a:latin typeface="微软雅黑" pitchFamily="34" charset="-122"/>
              <a:ea typeface="微软雅黑" pitchFamily="34" charset="-122"/>
            </a:endParaRPr>
          </a:p>
        </p:txBody>
      </p:sp>
    </p:spTree>
  </p:cSld>
  <p:clrMapOvr>
    <a:masterClrMapping/>
  </p:clrMapOvr>
  <p:transition>
    <p:pull di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pSp>
        <p:nvGrpSpPr>
          <p:cNvPr id="10" name="组合 9"/>
          <p:cNvGrpSpPr/>
          <p:nvPr/>
        </p:nvGrpSpPr>
        <p:grpSpPr>
          <a:xfrm>
            <a:off x="1512492" y="1345332"/>
            <a:ext cx="5785908" cy="769441"/>
            <a:chOff x="1512492" y="2497460"/>
            <a:chExt cx="5785908" cy="769441"/>
          </a:xfrm>
        </p:grpSpPr>
        <p:sp>
          <p:nvSpPr>
            <p:cNvPr id="11" name="TextBox 75"/>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p:cNvPicPr>
              <a:picLocks noChangeAspect="1"/>
            </p:cNvPicPr>
            <p:nvPr/>
          </p:nvPicPr>
          <p:blipFill>
            <a:blip r:embed="rId2" cstate="print"/>
            <a:stretch>
              <a:fillRect/>
            </a:stretch>
          </p:blipFill>
          <p:spPr>
            <a:xfrm>
              <a:off x="1512492" y="2672462"/>
              <a:ext cx="466690" cy="460296"/>
            </a:xfrm>
            <a:prstGeom prst="rect">
              <a:avLst/>
            </a:prstGeom>
          </p:spPr>
        </p:pic>
      </p:grpSp>
      <p:sp>
        <p:nvSpPr>
          <p:cNvPr id="7" name="矩形 6">
            <a:extLst>
              <a:ext uri="{FF2B5EF4-FFF2-40B4-BE49-F238E27FC236}">
                <a16:creationId xmlns:a16="http://schemas.microsoft.com/office/drawing/2014/main" id="{DC6C4405-F67B-4054-8558-3348A1F5C21A}"/>
              </a:ext>
            </a:extLst>
          </p:cNvPr>
          <p:cNvSpPr/>
          <p:nvPr/>
        </p:nvSpPr>
        <p:spPr>
          <a:xfrm>
            <a:off x="1425285" y="2114773"/>
            <a:ext cx="20912718" cy="4572983"/>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词法的测试包括</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定冠词和不定冠词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名词的单复数和名词所有格</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动词的时态、语态和非谓语动词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人称代词的格、物主代词、指示代词、连接代词、不定代词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介词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短语</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及其和名词、形容词、动词的搭配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形容词、副词的区别及其比较级和最高级</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固定搭配和习惯用法等。</a:t>
            </a:r>
          </a:p>
        </p:txBody>
      </p:sp>
    </p:spTree>
    <p:extLst>
      <p:ext uri="{BB962C8B-B14F-4D97-AF65-F5344CB8AC3E}">
        <p14:creationId xmlns:p14="http://schemas.microsoft.com/office/powerpoint/2010/main" val="3224104720"/>
      </p:ext>
    </p:extLst>
  </p:cSld>
  <p:clrMapOvr>
    <a:masterClrMapping/>
  </p:clrMapOvr>
  <p:transition>
    <p:pull di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6" name="矩形 5">
            <a:extLst>
              <a:ext uri="{FF2B5EF4-FFF2-40B4-BE49-F238E27FC236}">
                <a16:creationId xmlns:a16="http://schemas.microsoft.com/office/drawing/2014/main" id="{5BCF39B3-0D01-4069-85DD-BCBC28179AD0}"/>
              </a:ext>
            </a:extLst>
          </p:cNvPr>
          <p:cNvSpPr/>
          <p:nvPr/>
        </p:nvSpPr>
        <p:spPr>
          <a:xfrm>
            <a:off x="811140" y="2264401"/>
            <a:ext cx="20912718" cy="1110497"/>
          </a:xfrm>
          <a:prstGeom prst="rect">
            <a:avLst/>
          </a:prstGeom>
        </p:spPr>
        <p:txBody>
          <a:bodyPr wrap="square">
            <a:spAutoFit/>
          </a:bodyPr>
          <a:lstStyle/>
          <a:p>
            <a:pPr>
              <a:lnSpc>
                <a:spcPct val="150000"/>
              </a:lnSpc>
              <a:spcAft>
                <a:spcPts val="0"/>
              </a:spcAft>
            </a:pPr>
            <a:r>
              <a:rPr lang="zh-CN" altLang="zh-CN" sz="5000" dirty="0">
                <a:latin typeface="微软雅黑" panose="020B0503020204020204" pitchFamily="34" charset="-122"/>
                <a:ea typeface="微软雅黑" panose="020B0503020204020204" pitchFamily="34" charset="-122"/>
              </a:rPr>
              <a:t>考点一　</a:t>
            </a:r>
            <a:r>
              <a:rPr lang="zh-CN" altLang="en-US" sz="5000" dirty="0">
                <a:latin typeface="微软雅黑" panose="020B0503020204020204" pitchFamily="34" charset="-122"/>
                <a:ea typeface="微软雅黑" panose="020B0503020204020204" pitchFamily="34" charset="-122"/>
              </a:rPr>
              <a:t>冠词的误用</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 name="矩形 4">
            <a:extLst>
              <a:ext uri="{FF2B5EF4-FFF2-40B4-BE49-F238E27FC236}">
                <a16:creationId xmlns:a16="http://schemas.microsoft.com/office/drawing/2014/main" id="{8777D22E-0D56-486E-94BD-F8BBC3FF4CB9}"/>
              </a:ext>
            </a:extLst>
          </p:cNvPr>
          <p:cNvSpPr/>
          <p:nvPr/>
        </p:nvSpPr>
        <p:spPr>
          <a:xfrm>
            <a:off x="504380" y="3312596"/>
            <a:ext cx="20912718" cy="1110497"/>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p:txBody>
      </p:sp>
      <p:sp>
        <p:nvSpPr>
          <p:cNvPr id="7" name="矩形 6">
            <a:extLst>
              <a:ext uri="{FF2B5EF4-FFF2-40B4-BE49-F238E27FC236}">
                <a16:creationId xmlns:a16="http://schemas.microsoft.com/office/drawing/2014/main" id="{D4893826-FFC0-4DD0-BC1C-C803557B02A7}"/>
              </a:ext>
            </a:extLst>
          </p:cNvPr>
          <p:cNvSpPr/>
          <p:nvPr/>
        </p:nvSpPr>
        <p:spPr>
          <a:xfrm>
            <a:off x="856423" y="4493516"/>
            <a:ext cx="20333254" cy="226465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1.</a:t>
            </a:r>
            <a:r>
              <a:rPr lang="en-US" altLang="zh-CN" sz="50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2019·</a:t>
            </a:r>
            <a:r>
              <a:rPr lang="zh-CN" altLang="zh-CN" sz="50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Ⅲ</a:t>
            </a:r>
            <a:r>
              <a:rPr lang="en-US" altLang="zh-CN" sz="50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Each of my cafes will have a different theme and an unique style.</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704247" y="6897988"/>
            <a:ext cx="20993242" cy="3149501"/>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513507" y="6765720"/>
            <a:ext cx="9576321"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513507" y="7712407"/>
            <a:ext cx="20685297"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考查冠词的用法。</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用在元音音素前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用在辅音因素前。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unique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是以辅音音素开头的单词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所以前面用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。故把</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6A0D1C00-C919-4317-9929-AB9CEC0F498A}"/>
              </a:ext>
            </a:extLst>
          </p:cNvPr>
          <p:cNvGrpSpPr/>
          <p:nvPr/>
        </p:nvGrpSpPr>
        <p:grpSpPr>
          <a:xfrm>
            <a:off x="811140" y="1584476"/>
            <a:ext cx="5785908" cy="769441"/>
            <a:chOff x="1512492" y="2497460"/>
            <a:chExt cx="5785908" cy="769441"/>
          </a:xfrm>
        </p:grpSpPr>
        <p:sp>
          <p:nvSpPr>
            <p:cNvPr id="12" name="TextBox 75">
              <a:extLst>
                <a:ext uri="{FF2B5EF4-FFF2-40B4-BE49-F238E27FC236}">
                  <a16:creationId xmlns:a16="http://schemas.microsoft.com/office/drawing/2014/main" id="{D80ADEC4-6998-4012-9A5D-F7BCDDB1A78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3" name="图片 12">
              <a:extLst>
                <a:ext uri="{FF2B5EF4-FFF2-40B4-BE49-F238E27FC236}">
                  <a16:creationId xmlns:a16="http://schemas.microsoft.com/office/drawing/2014/main" id="{1150ADC5-96F5-4230-9805-24FBC54E3F66}"/>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89160922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24460" y="2199855"/>
            <a:ext cx="20162240"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2018·</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During my last winter holiday, I went to countryside with my father to visit my grandparents.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957528" y="4599137"/>
            <a:ext cx="19853108" cy="3209178"/>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957528" y="4400843"/>
            <a:ext cx="17692868"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countryside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前加</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957528" y="5543656"/>
            <a:ext cx="18989012"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考查冠词。句意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去年寒假期间</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和父亲去乡下拜访爷爷奶奶。此处特指去的是乡下</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故加定冠词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1654F8AE-B056-4AAF-B483-D89AB70FACEC}"/>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8B331604-26AE-4DBA-BB26-FD68A35BFE0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1E3C7B79-6940-47BE-8CDF-542226C17C4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53165850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25317" y="2037174"/>
            <a:ext cx="19929335"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2017·</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They live far from the school, and it takes them about a hour and a half to go to work every day.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887802" y="4364975"/>
            <a:ext cx="20498897" cy="3494735"/>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880992" y="4352093"/>
            <a:ext cx="19713620"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第一个</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或</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one</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927376" y="5519134"/>
            <a:ext cx="20027276"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考查冠词的用法。名词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hour</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虽然以辅音字母开头</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但首字母的发音为元音</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故此处用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或</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one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均可。</a:t>
            </a:r>
          </a:p>
          <a:p>
            <a:pPr>
              <a:lnSpc>
                <a:spcPct val="150000"/>
              </a:lnSpc>
              <a:spcAft>
                <a:spcPts val="0"/>
              </a:spcAft>
            </a:pPr>
            <a:endParaRPr lang="zh-CN" altLang="en-US" sz="5000" dirty="0">
              <a:latin typeface="微软雅黑" panose="020B0503020204020204" pitchFamily="34" charset="-122"/>
              <a:ea typeface="微软雅黑" panose="020B0503020204020204" pitchFamily="34" charset="-122"/>
            </a:endParaRPr>
          </a:p>
        </p:txBody>
      </p:sp>
      <p:grpSp>
        <p:nvGrpSpPr>
          <p:cNvPr id="8" name="组合 7">
            <a:extLst>
              <a:ext uri="{FF2B5EF4-FFF2-40B4-BE49-F238E27FC236}">
                <a16:creationId xmlns:a16="http://schemas.microsoft.com/office/drawing/2014/main" id="{47F3973D-DEAA-4453-ADD9-6E78732E69CE}"/>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1631BC52-810B-45EB-9FA3-331836280D0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44747F4B-CE4F-4F11-AF82-AF2C2568B06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71680802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64420" y="2130069"/>
            <a:ext cx="20339248" cy="4572983"/>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【易错考点归纳】</a:t>
            </a:r>
          </a:p>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①</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不定冠词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和</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an</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的混用</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②</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可数名词单数前遗漏不定冠词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③</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不可数名词或表示类别的复数名词前加不定冠词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④</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定冠词和不定冠词的混用</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⑤</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某些习语或固定搭配中冠词的误用。</a:t>
            </a:r>
          </a:p>
        </p:txBody>
      </p:sp>
      <p:grpSp>
        <p:nvGrpSpPr>
          <p:cNvPr id="4" name="组合 3">
            <a:extLst>
              <a:ext uri="{FF2B5EF4-FFF2-40B4-BE49-F238E27FC236}">
                <a16:creationId xmlns:a16="http://schemas.microsoft.com/office/drawing/2014/main" id="{635AB89F-2D85-4AF1-B40F-45354165332C}"/>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1B3392AB-8118-4216-86F3-E51304C6FA2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A898DA26-A650-46DA-8E14-A3BD3BD3C764}"/>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856038771"/>
      </p:ext>
    </p:extLst>
  </p:cSld>
  <p:clrMapOvr>
    <a:masterClrMapping/>
  </p:clrMapOvr>
  <p:transition>
    <p:pull di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6" name="矩形 5">
            <a:extLst>
              <a:ext uri="{FF2B5EF4-FFF2-40B4-BE49-F238E27FC236}">
                <a16:creationId xmlns:a16="http://schemas.microsoft.com/office/drawing/2014/main" id="{5BCF39B3-0D01-4069-85DD-BCBC28179AD0}"/>
              </a:ext>
            </a:extLst>
          </p:cNvPr>
          <p:cNvSpPr/>
          <p:nvPr/>
        </p:nvSpPr>
        <p:spPr>
          <a:xfrm>
            <a:off x="854042" y="2036299"/>
            <a:ext cx="20912718" cy="1110497"/>
          </a:xfrm>
          <a:prstGeom prst="rect">
            <a:avLst/>
          </a:prstGeom>
        </p:spPr>
        <p:txBody>
          <a:bodyPr wrap="square">
            <a:spAutoFit/>
          </a:bodyPr>
          <a:lstStyle/>
          <a:p>
            <a:pPr>
              <a:lnSpc>
                <a:spcPct val="150000"/>
              </a:lnSpc>
              <a:spcAft>
                <a:spcPts val="0"/>
              </a:spcAft>
            </a:pPr>
            <a:r>
              <a:rPr lang="zh-CN" altLang="zh-CN" sz="5000" dirty="0">
                <a:latin typeface="微软雅黑" panose="020B0503020204020204" pitchFamily="34" charset="-122"/>
                <a:ea typeface="微软雅黑" panose="020B0503020204020204" pitchFamily="34" charset="-122"/>
              </a:rPr>
              <a:t>考点</a:t>
            </a:r>
            <a:r>
              <a:rPr lang="zh-CN" altLang="en-US" sz="5000" dirty="0">
                <a:latin typeface="微软雅黑" panose="020B0503020204020204" pitchFamily="34" charset="-122"/>
                <a:ea typeface="微软雅黑" panose="020B0503020204020204" pitchFamily="34" charset="-122"/>
              </a:rPr>
              <a:t>二</a:t>
            </a:r>
            <a:r>
              <a:rPr lang="zh-CN" altLang="zh-CN" sz="5000" dirty="0">
                <a:latin typeface="微软雅黑" panose="020B0503020204020204" pitchFamily="34" charset="-122"/>
                <a:ea typeface="微软雅黑" panose="020B0503020204020204" pitchFamily="34" charset="-122"/>
              </a:rPr>
              <a:t>　</a:t>
            </a:r>
            <a:r>
              <a:rPr lang="zh-CN" altLang="en-US" sz="5000" dirty="0">
                <a:latin typeface="微软雅黑" panose="020B0503020204020204" pitchFamily="34" charset="-122"/>
                <a:ea typeface="微软雅黑" panose="020B0503020204020204" pitchFamily="34" charset="-122"/>
              </a:rPr>
              <a:t>代词的误用</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 name="矩形 4">
            <a:extLst>
              <a:ext uri="{FF2B5EF4-FFF2-40B4-BE49-F238E27FC236}">
                <a16:creationId xmlns:a16="http://schemas.microsoft.com/office/drawing/2014/main" id="{8777D22E-0D56-486E-94BD-F8BBC3FF4CB9}"/>
              </a:ext>
            </a:extLst>
          </p:cNvPr>
          <p:cNvSpPr/>
          <p:nvPr/>
        </p:nvSpPr>
        <p:spPr>
          <a:xfrm>
            <a:off x="525543" y="2994217"/>
            <a:ext cx="20912718" cy="1110497"/>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p:txBody>
      </p:sp>
      <p:sp>
        <p:nvSpPr>
          <p:cNvPr id="7" name="矩形 6">
            <a:extLst>
              <a:ext uri="{FF2B5EF4-FFF2-40B4-BE49-F238E27FC236}">
                <a16:creationId xmlns:a16="http://schemas.microsoft.com/office/drawing/2014/main" id="{D4893826-FFC0-4DD0-BC1C-C803557B02A7}"/>
              </a:ext>
            </a:extLst>
          </p:cNvPr>
          <p:cNvSpPr/>
          <p:nvPr/>
        </p:nvSpPr>
        <p:spPr>
          <a:xfrm>
            <a:off x="854041" y="4045814"/>
            <a:ext cx="20584219"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2018·</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They would say to us that playing card games would help my brain.</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906616" y="6419714"/>
            <a:ext cx="20209257" cy="3418821"/>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525543" y="6297137"/>
            <a:ext cx="19060957"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us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me</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531655" y="7407634"/>
            <a:ext cx="20584219"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考查代词。根据后面的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help my brain</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玩扑克牌游戏有助于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的大脑得到锻炼</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因此这里的意思是</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对我说</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us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6829F4D8-1452-4BDC-B114-F03642F0AD6D}"/>
              </a:ext>
            </a:extLst>
          </p:cNvPr>
          <p:cNvGrpSpPr/>
          <p:nvPr/>
        </p:nvGrpSpPr>
        <p:grpSpPr>
          <a:xfrm>
            <a:off x="854042" y="1207225"/>
            <a:ext cx="5785908" cy="769441"/>
            <a:chOff x="1512492" y="2497460"/>
            <a:chExt cx="5785908" cy="769441"/>
          </a:xfrm>
        </p:grpSpPr>
        <p:sp>
          <p:nvSpPr>
            <p:cNvPr id="12" name="TextBox 75">
              <a:extLst>
                <a:ext uri="{FF2B5EF4-FFF2-40B4-BE49-F238E27FC236}">
                  <a16:creationId xmlns:a16="http://schemas.microsoft.com/office/drawing/2014/main" id="{47FC34F1-5484-493B-9B20-711DB1FEB72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3" name="图片 12">
              <a:extLst>
                <a:ext uri="{FF2B5EF4-FFF2-40B4-BE49-F238E27FC236}">
                  <a16:creationId xmlns:a16="http://schemas.microsoft.com/office/drawing/2014/main" id="{7976F63F-A07A-4373-A3C6-EB7D7226CC08}"/>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00194783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24782" y="2226735"/>
            <a:ext cx="19497822" cy="1104213"/>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2018·</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 had done myself homework, but I was shy.</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648396" y="3577053"/>
            <a:ext cx="20090232" cy="4572979"/>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648396" y="3260773"/>
            <a:ext cx="19154128"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myself</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或</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648396" y="4341507"/>
            <a:ext cx="19154128"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考查代词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冠词。此处表示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已经完成了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作业</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故用形容词性物主代词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my</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修饰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homework,</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作定语。此题也可以把</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myself</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改为定冠词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修饰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homework</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B72ABB80-FBEB-4E08-AE88-083CE702496A}"/>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411DFBF1-48E0-4E6B-A87B-D31F2716251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A0A837A4-6A7F-44F4-85D6-71406D385B5C}"/>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01720210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24460" y="2114773"/>
            <a:ext cx="19010112"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3.It was the first time I had lived far away from my home, so I found difficult to fit in.</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779108" y="4507291"/>
            <a:ext cx="19455463" cy="3810037"/>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807082" y="4373148"/>
            <a:ext cx="9576321"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found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后加</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it</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807082" y="5483645"/>
            <a:ext cx="1877941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考查代词。此处是</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find+it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形容词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 do”</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结构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其中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作形式宾语。</a:t>
            </a: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C9EE6A1B-C5B3-4EF5-8973-16E271C58F0B}"/>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BFD5BCE9-D581-4744-A05B-FE64347D78C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A1A6265F-8A5C-411E-B664-BAAD7D2CEECF}"/>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59259021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15670" y="2185487"/>
            <a:ext cx="20339248" cy="4572983"/>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【易错考点归纳】</a:t>
            </a:r>
          </a:p>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①</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代词指代的人或事物前后不一致</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②</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代词的单复数误用</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③</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“it”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一词使用不当</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包括用于从句中作形式主语或形式宾语</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④</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不定代词或反身代词的误用。</a:t>
            </a:r>
          </a:p>
        </p:txBody>
      </p:sp>
      <p:grpSp>
        <p:nvGrpSpPr>
          <p:cNvPr id="4" name="组合 3">
            <a:extLst>
              <a:ext uri="{FF2B5EF4-FFF2-40B4-BE49-F238E27FC236}">
                <a16:creationId xmlns:a16="http://schemas.microsoft.com/office/drawing/2014/main" id="{716C59F4-4124-429B-A876-277970720E6D}"/>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F1C86925-0153-4F26-873B-32425808462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C97149C2-1FD3-4C5D-8AD9-F80F92FC4528}"/>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04470396"/>
      </p:ext>
    </p:extLst>
  </p:cSld>
  <p:clrMapOvr>
    <a:masterClrMapping/>
  </p:clrMapOvr>
  <p:transition>
    <p:pull dir="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6" name="矩形 5">
            <a:extLst>
              <a:ext uri="{FF2B5EF4-FFF2-40B4-BE49-F238E27FC236}">
                <a16:creationId xmlns:a16="http://schemas.microsoft.com/office/drawing/2014/main" id="{5BCF39B3-0D01-4069-85DD-BCBC28179AD0}"/>
              </a:ext>
            </a:extLst>
          </p:cNvPr>
          <p:cNvSpPr/>
          <p:nvPr/>
        </p:nvSpPr>
        <p:spPr>
          <a:xfrm>
            <a:off x="954690" y="2090999"/>
            <a:ext cx="20912718" cy="1110497"/>
          </a:xfrm>
          <a:prstGeom prst="rect">
            <a:avLst/>
          </a:prstGeom>
        </p:spPr>
        <p:txBody>
          <a:bodyPr wrap="square">
            <a:spAutoFit/>
          </a:bodyPr>
          <a:lstStyle/>
          <a:p>
            <a:pPr>
              <a:lnSpc>
                <a:spcPct val="150000"/>
              </a:lnSpc>
              <a:spcAft>
                <a:spcPts val="0"/>
              </a:spcAft>
            </a:pPr>
            <a:r>
              <a:rPr lang="zh-CN" altLang="en-US" sz="5000" dirty="0">
                <a:latin typeface="微软雅黑" panose="020B0503020204020204" pitchFamily="34" charset="-122"/>
                <a:ea typeface="微软雅黑" panose="020B0503020204020204" pitchFamily="34" charset="-122"/>
              </a:rPr>
              <a:t>考点三　 介词</a:t>
            </a:r>
            <a:r>
              <a:rPr lang="en-US" altLang="zh-CN" sz="5000" dirty="0">
                <a:latin typeface="微软雅黑" panose="020B0503020204020204" pitchFamily="34" charset="-122"/>
                <a:ea typeface="微软雅黑" panose="020B0503020204020204" pitchFamily="34" charset="-122"/>
              </a:rPr>
              <a:t>(</a:t>
            </a:r>
            <a:r>
              <a:rPr lang="zh-CN" altLang="en-US" sz="5000" dirty="0">
                <a:latin typeface="微软雅黑" panose="020B0503020204020204" pitchFamily="34" charset="-122"/>
                <a:ea typeface="微软雅黑" panose="020B0503020204020204" pitchFamily="34" charset="-122"/>
              </a:rPr>
              <a:t>短语</a:t>
            </a:r>
            <a:r>
              <a:rPr lang="en-US" altLang="zh-CN" sz="5000" dirty="0">
                <a:latin typeface="微软雅黑" panose="020B0503020204020204" pitchFamily="34" charset="-122"/>
                <a:ea typeface="微软雅黑" panose="020B0503020204020204" pitchFamily="34" charset="-122"/>
              </a:rPr>
              <a:t>) </a:t>
            </a:r>
            <a:r>
              <a:rPr lang="zh-CN" altLang="en-US" sz="5000" dirty="0">
                <a:latin typeface="微软雅黑" panose="020B0503020204020204" pitchFamily="34" charset="-122"/>
                <a:ea typeface="微软雅黑" panose="020B0503020204020204" pitchFamily="34" charset="-122"/>
              </a:rPr>
              <a:t>的误用</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 name="矩形 4">
            <a:extLst>
              <a:ext uri="{FF2B5EF4-FFF2-40B4-BE49-F238E27FC236}">
                <a16:creationId xmlns:a16="http://schemas.microsoft.com/office/drawing/2014/main" id="{8777D22E-0D56-486E-94BD-F8BBC3FF4CB9}"/>
              </a:ext>
            </a:extLst>
          </p:cNvPr>
          <p:cNvSpPr/>
          <p:nvPr/>
        </p:nvSpPr>
        <p:spPr>
          <a:xfrm>
            <a:off x="529378" y="3174386"/>
            <a:ext cx="20912718" cy="1110497"/>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p:txBody>
      </p:sp>
      <p:sp>
        <p:nvSpPr>
          <p:cNvPr id="7" name="矩形 6">
            <a:extLst>
              <a:ext uri="{FF2B5EF4-FFF2-40B4-BE49-F238E27FC236}">
                <a16:creationId xmlns:a16="http://schemas.microsoft.com/office/drawing/2014/main" id="{D4893826-FFC0-4DD0-BC1C-C803557B02A7}"/>
              </a:ext>
            </a:extLst>
          </p:cNvPr>
          <p:cNvSpPr/>
          <p:nvPr/>
        </p:nvSpPr>
        <p:spPr>
          <a:xfrm>
            <a:off x="864420" y="4261109"/>
            <a:ext cx="19658184"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2016·</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浙江卷</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While they chatted, my father would lift my sister and me up to sit in the top of the fridge.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864420" y="6606867"/>
            <a:ext cx="18866096" cy="2502556"/>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017919" y="6551289"/>
            <a:ext cx="9576321"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on</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1017919" y="7579097"/>
            <a:ext cx="19988810"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固定词组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:on the top of…</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的上面。</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8CBB0F9B-4E38-426A-BF0B-E8920AB424B4}"/>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C2A2D4DF-E058-4962-BF63-55671D62293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3" name="图片 12">
              <a:extLst>
                <a:ext uri="{FF2B5EF4-FFF2-40B4-BE49-F238E27FC236}">
                  <a16:creationId xmlns:a16="http://schemas.microsoft.com/office/drawing/2014/main" id="{14085AE9-8B41-4B31-B9EE-42D6F72AF6A6}"/>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87407511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55852" y="2096082"/>
            <a:ext cx="19138759" cy="1104213"/>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2016·</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Now I am leaving home to college.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33933" y="3809066"/>
            <a:ext cx="19726919" cy="2852084"/>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512492" y="3710421"/>
            <a:ext cx="9576321"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for</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1512492" y="5005262"/>
            <a:ext cx="13698355"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固定词组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:leave…for…</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离开</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7674E882-2460-4022-B457-5E50B9CACB3C}"/>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593BFF80-7237-4E2C-AB8F-E72969F91D8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2C1AFD27-0891-4FC1-A92E-AE7471072DB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08811514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52452" y="2238894"/>
            <a:ext cx="18866096"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3.A big storm destroyed two villages in South Africa on last Friday, causing 4 deaths.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749850" y="5057647"/>
            <a:ext cx="18866096" cy="3767379"/>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167228" y="4755533"/>
            <a:ext cx="9576321"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去掉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on</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1144811" y="5911830"/>
            <a:ext cx="18081649"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考查固定用法。</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last Friday</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是一个完整的时间状语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前面不需要介词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故删除</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on</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DDD85956-FB33-4F82-9284-B42B2B924EEC}"/>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75E394F0-C3EB-4A87-99E1-F86217DEBF9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785519EB-067B-47D9-8535-81DA68271B82}"/>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15252887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80444" y="2114773"/>
            <a:ext cx="20339248" cy="5727145"/>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【易错考点归纳】</a:t>
            </a:r>
          </a:p>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①</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介词与其他各类词的搭配错误</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②</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涉及动词时</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如果动词是及物动词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其后直接接宾语</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不需要介词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如果其后有介词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那这个介词就是多余的</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③</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不及物动词不可以直接接宾语</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如果接宾语需借助恰当的介词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如果缺少了这个介词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就会出现错误。</a:t>
            </a:r>
          </a:p>
        </p:txBody>
      </p:sp>
      <p:grpSp>
        <p:nvGrpSpPr>
          <p:cNvPr id="4" name="组合 3">
            <a:extLst>
              <a:ext uri="{FF2B5EF4-FFF2-40B4-BE49-F238E27FC236}">
                <a16:creationId xmlns:a16="http://schemas.microsoft.com/office/drawing/2014/main" id="{4225917C-3C3B-4613-A7DD-BE1E6AB411C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DA9C5FFD-DB5E-4A4A-83C7-0DB64B093FA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C2488574-C339-46BE-9781-DDB62C71915C}"/>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624308066"/>
      </p:ext>
    </p:extLst>
  </p:cSld>
  <p:clrMapOvr>
    <a:masterClrMapping/>
  </p:clrMapOvr>
  <p:transition>
    <p:pull dir="d"/>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6" name="矩形 5">
            <a:extLst>
              <a:ext uri="{FF2B5EF4-FFF2-40B4-BE49-F238E27FC236}">
                <a16:creationId xmlns:a16="http://schemas.microsoft.com/office/drawing/2014/main" id="{5BCF39B3-0D01-4069-85DD-BCBC28179AD0}"/>
              </a:ext>
            </a:extLst>
          </p:cNvPr>
          <p:cNvSpPr/>
          <p:nvPr/>
        </p:nvSpPr>
        <p:spPr>
          <a:xfrm>
            <a:off x="864420" y="2404667"/>
            <a:ext cx="20912718" cy="1110497"/>
          </a:xfrm>
          <a:prstGeom prst="rect">
            <a:avLst/>
          </a:prstGeom>
        </p:spPr>
        <p:txBody>
          <a:bodyPr wrap="square">
            <a:spAutoFit/>
          </a:bodyPr>
          <a:lstStyle/>
          <a:p>
            <a:pPr>
              <a:lnSpc>
                <a:spcPct val="150000"/>
              </a:lnSpc>
              <a:spcAft>
                <a:spcPts val="0"/>
              </a:spcAft>
            </a:pPr>
            <a:r>
              <a:rPr lang="zh-CN" altLang="en-US" sz="5000" dirty="0">
                <a:latin typeface="微软雅黑" panose="020B0503020204020204" pitchFamily="34" charset="-122"/>
                <a:ea typeface="微软雅黑" panose="020B0503020204020204" pitchFamily="34" charset="-122"/>
              </a:rPr>
              <a:t>考点四　 连词的误用</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 name="矩形 4">
            <a:extLst>
              <a:ext uri="{FF2B5EF4-FFF2-40B4-BE49-F238E27FC236}">
                <a16:creationId xmlns:a16="http://schemas.microsoft.com/office/drawing/2014/main" id="{8777D22E-0D56-486E-94BD-F8BBC3FF4CB9}"/>
              </a:ext>
            </a:extLst>
          </p:cNvPr>
          <p:cNvSpPr/>
          <p:nvPr/>
        </p:nvSpPr>
        <p:spPr>
          <a:xfrm>
            <a:off x="525543" y="3421144"/>
            <a:ext cx="20912718" cy="1110497"/>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p:txBody>
      </p:sp>
      <p:sp>
        <p:nvSpPr>
          <p:cNvPr id="7" name="矩形 6">
            <a:extLst>
              <a:ext uri="{FF2B5EF4-FFF2-40B4-BE49-F238E27FC236}">
                <a16:creationId xmlns:a16="http://schemas.microsoft.com/office/drawing/2014/main" id="{D4893826-FFC0-4DD0-BC1C-C803557B02A7}"/>
              </a:ext>
            </a:extLst>
          </p:cNvPr>
          <p:cNvSpPr/>
          <p:nvPr/>
        </p:nvSpPr>
        <p:spPr>
          <a:xfrm>
            <a:off x="864420" y="4493516"/>
            <a:ext cx="19586176"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When I studied chemistry in high school, I reconsidered my goal or decided to be a doctor.</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864420" y="6943057"/>
            <a:ext cx="21314368" cy="4559624"/>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097765" y="6906665"/>
            <a:ext cx="11716857"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or</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and</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1067707" y="8017162"/>
            <a:ext cx="20709431"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考查连词。句意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在高中学化学的时候</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我重新考虑了自己的目标并决定成为一名医生。</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重新考虑目标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决定成为一名医生</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之间是顺承关系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不是选择关系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or</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and</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2E1EFA93-F820-4A3E-9FC7-314F2E11D703}"/>
              </a:ext>
            </a:extLst>
          </p:cNvPr>
          <p:cNvGrpSpPr/>
          <p:nvPr/>
        </p:nvGrpSpPr>
        <p:grpSpPr>
          <a:xfrm>
            <a:off x="864420" y="1567612"/>
            <a:ext cx="5785908" cy="769441"/>
            <a:chOff x="1512492" y="2497460"/>
            <a:chExt cx="5785908" cy="769441"/>
          </a:xfrm>
        </p:grpSpPr>
        <p:sp>
          <p:nvSpPr>
            <p:cNvPr id="12" name="TextBox 75">
              <a:extLst>
                <a:ext uri="{FF2B5EF4-FFF2-40B4-BE49-F238E27FC236}">
                  <a16:creationId xmlns:a16="http://schemas.microsoft.com/office/drawing/2014/main" id="{F240678D-3DE2-4C40-AE3E-FE0179961A0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3" name="图片 12">
              <a:extLst>
                <a:ext uri="{FF2B5EF4-FFF2-40B4-BE49-F238E27FC236}">
                  <a16:creationId xmlns:a16="http://schemas.microsoft.com/office/drawing/2014/main" id="{0D8B4A82-1192-4EB2-AAA7-A86096FDCD83}"/>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3199771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62554" y="2094451"/>
            <a:ext cx="20240170"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2018·</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the end of our trip, I told my father that I planned to return every two years, but he agreed.</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52952" y="4556341"/>
            <a:ext cx="19313667" cy="3418822"/>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417562" y="4407407"/>
            <a:ext cx="9576321"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but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改成</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and</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1425559" y="5309495"/>
            <a:ext cx="18448973"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考查并列连词的用法。</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计划每两年回来一次</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父亲同意了。此处是顺承关系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but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改成</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and</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6712DF18-581D-44CB-8B62-9796FFA6D396}"/>
              </a:ext>
            </a:extLst>
          </p:cNvPr>
          <p:cNvGrpSpPr/>
          <p:nvPr/>
        </p:nvGrpSpPr>
        <p:grpSpPr>
          <a:xfrm>
            <a:off x="1445923" y="1211189"/>
            <a:ext cx="5785908" cy="769441"/>
            <a:chOff x="1512492" y="2497460"/>
            <a:chExt cx="5785908" cy="769441"/>
          </a:xfrm>
        </p:grpSpPr>
        <p:sp>
          <p:nvSpPr>
            <p:cNvPr id="9" name="TextBox 75">
              <a:extLst>
                <a:ext uri="{FF2B5EF4-FFF2-40B4-BE49-F238E27FC236}">
                  <a16:creationId xmlns:a16="http://schemas.microsoft.com/office/drawing/2014/main" id="{C80DE668-FCA1-4116-B4D1-8D8E0047F5B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2A4AF43D-FA8D-4488-AC8F-47801CDBDB96}"/>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89206799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1008" y="2123286"/>
            <a:ext cx="17961475"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3.Besides,it’s common that the young or middle-aged sit on the bus when the elderly have to stand.</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63230" y="4605605"/>
            <a:ext cx="18195278" cy="4572969"/>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470646" y="4524317"/>
            <a:ext cx="9576321"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改成</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while</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1512492" y="5858759"/>
            <a:ext cx="17929991"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考查连词的用法。此处用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while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表示前后分句的对比</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故把</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when</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改成</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while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1BE65159-A944-4807-B979-DD5DE64AD1AC}"/>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5FEA3D8F-064D-437F-AA30-C50E082D389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3189C6BA-4252-4E05-BEAF-815129C012F3}"/>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38064467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08436" y="2130069"/>
            <a:ext cx="20339248" cy="6881307"/>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【易错考点归纳】</a:t>
            </a:r>
          </a:p>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并列连词错误主要有三种情况</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①</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混淆并列、选择、转折等逻辑关系。</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②</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受汉语影响而引起的连词的多余</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如英语中</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although/though</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不能与</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but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连用</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,because</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不能与</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so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连用。</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③</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注意常考句式</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be doing/be about to do…when…</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中</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when</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的应用</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祈使句</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+and/or+</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陈述句</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中</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and/or</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的应用。</a:t>
            </a:r>
          </a:p>
        </p:txBody>
      </p:sp>
      <p:grpSp>
        <p:nvGrpSpPr>
          <p:cNvPr id="4" name="组合 3">
            <a:extLst>
              <a:ext uri="{FF2B5EF4-FFF2-40B4-BE49-F238E27FC236}">
                <a16:creationId xmlns:a16="http://schemas.microsoft.com/office/drawing/2014/main" id="{67060B8A-F97C-43E4-9A6A-8A8C21F70FB4}"/>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1C950898-1127-4F41-8A16-FBE4DE5EFF1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BC1ABAD4-3318-4F17-95B5-10F50DCFDC14}"/>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91622951"/>
      </p:ext>
    </p:extLst>
  </p:cSld>
  <p:clrMapOvr>
    <a:masterClrMapping/>
  </p:clrMapOvr>
  <p:transition>
    <p:pull dir="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6" name="矩形 5">
            <a:extLst>
              <a:ext uri="{FF2B5EF4-FFF2-40B4-BE49-F238E27FC236}">
                <a16:creationId xmlns:a16="http://schemas.microsoft.com/office/drawing/2014/main" id="{5BCF39B3-0D01-4069-85DD-BCBC28179AD0}"/>
              </a:ext>
            </a:extLst>
          </p:cNvPr>
          <p:cNvSpPr/>
          <p:nvPr/>
        </p:nvSpPr>
        <p:spPr>
          <a:xfrm>
            <a:off x="972891" y="2307058"/>
            <a:ext cx="20912718" cy="1110497"/>
          </a:xfrm>
          <a:prstGeom prst="rect">
            <a:avLst/>
          </a:prstGeom>
        </p:spPr>
        <p:txBody>
          <a:bodyPr wrap="square">
            <a:spAutoFit/>
          </a:bodyPr>
          <a:lstStyle/>
          <a:p>
            <a:pPr>
              <a:lnSpc>
                <a:spcPct val="150000"/>
              </a:lnSpc>
              <a:spcAft>
                <a:spcPts val="0"/>
              </a:spcAft>
            </a:pPr>
            <a:r>
              <a:rPr lang="zh-CN" altLang="en-US" sz="5000" dirty="0">
                <a:latin typeface="微软雅黑" panose="020B0503020204020204" pitchFamily="34" charset="-122"/>
                <a:ea typeface="微软雅黑" panose="020B0503020204020204" pitchFamily="34" charset="-122"/>
              </a:rPr>
              <a:t>考点五　 名词</a:t>
            </a:r>
            <a:r>
              <a:rPr lang="en-US" altLang="zh-CN" sz="5000" dirty="0">
                <a:latin typeface="微软雅黑" panose="020B0503020204020204" pitchFamily="34" charset="-122"/>
                <a:ea typeface="微软雅黑" panose="020B0503020204020204" pitchFamily="34" charset="-122"/>
              </a:rPr>
              <a:t>/</a:t>
            </a:r>
            <a:r>
              <a:rPr lang="zh-CN" altLang="en-US" sz="5000" dirty="0">
                <a:latin typeface="微软雅黑" panose="020B0503020204020204" pitchFamily="34" charset="-122"/>
                <a:ea typeface="微软雅黑" panose="020B0503020204020204" pitchFamily="34" charset="-122"/>
              </a:rPr>
              <a:t>数词的误用</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 name="矩形 4">
            <a:extLst>
              <a:ext uri="{FF2B5EF4-FFF2-40B4-BE49-F238E27FC236}">
                <a16:creationId xmlns:a16="http://schemas.microsoft.com/office/drawing/2014/main" id="{8777D22E-0D56-486E-94BD-F8BBC3FF4CB9}"/>
              </a:ext>
            </a:extLst>
          </p:cNvPr>
          <p:cNvSpPr/>
          <p:nvPr/>
        </p:nvSpPr>
        <p:spPr>
          <a:xfrm>
            <a:off x="935844" y="3566790"/>
            <a:ext cx="20912718" cy="1110497"/>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p:txBody>
      </p:sp>
      <p:sp>
        <p:nvSpPr>
          <p:cNvPr id="7" name="矩形 6">
            <a:extLst>
              <a:ext uri="{FF2B5EF4-FFF2-40B4-BE49-F238E27FC236}">
                <a16:creationId xmlns:a16="http://schemas.microsoft.com/office/drawing/2014/main" id="{D4893826-FFC0-4DD0-BC1C-C803557B02A7}"/>
              </a:ext>
            </a:extLst>
          </p:cNvPr>
          <p:cNvSpPr/>
          <p:nvPr/>
        </p:nvSpPr>
        <p:spPr>
          <a:xfrm>
            <a:off x="972891" y="4737845"/>
            <a:ext cx="20465370"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Since I was a kid, I’ve considered different job I would like to do.</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794499" y="7056779"/>
            <a:ext cx="20465369" cy="4540188"/>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950745" y="6960710"/>
            <a:ext cx="9576321"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job</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jobs</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992920" y="8105124"/>
            <a:ext cx="20033740"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考查名词复数。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“job(</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工作</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职业</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为可数名词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different(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不同的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修饰时意思为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不同种类的工作</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应该用名词的复数形式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job</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jobs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89AB5D0A-3AED-4B99-9A14-2EA6CD5E68C5}"/>
              </a:ext>
            </a:extLst>
          </p:cNvPr>
          <p:cNvGrpSpPr/>
          <p:nvPr/>
        </p:nvGrpSpPr>
        <p:grpSpPr>
          <a:xfrm>
            <a:off x="1224460" y="1550332"/>
            <a:ext cx="5785908" cy="769441"/>
            <a:chOff x="1512492" y="2497460"/>
            <a:chExt cx="5785908" cy="769441"/>
          </a:xfrm>
        </p:grpSpPr>
        <p:sp>
          <p:nvSpPr>
            <p:cNvPr id="12" name="TextBox 75">
              <a:extLst>
                <a:ext uri="{FF2B5EF4-FFF2-40B4-BE49-F238E27FC236}">
                  <a16:creationId xmlns:a16="http://schemas.microsoft.com/office/drawing/2014/main" id="{96BC00A5-FFD9-4A0C-9C1D-A492F56843F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3" name="图片 12">
              <a:extLst>
                <a:ext uri="{FF2B5EF4-FFF2-40B4-BE49-F238E27FC236}">
                  <a16:creationId xmlns:a16="http://schemas.microsoft.com/office/drawing/2014/main" id="{3B0E7B0A-EE93-450B-BB2B-6F77B72C0C11}"/>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03181821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1720" y="2199026"/>
            <a:ext cx="19904979"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2018·</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 classroom is a place for learning and that includes learning from textbooks, and mistake as well.</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5876" y="4675797"/>
            <a:ext cx="19014719" cy="3094460"/>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471941" y="4675797"/>
            <a:ext cx="9576321"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mistake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mistakes</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1516986" y="5873211"/>
            <a:ext cx="17493450"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考查名词复数。与前面的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textbooks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并列</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故用复数形式。</a:t>
            </a:r>
          </a:p>
          <a:p>
            <a:pPr>
              <a:lnSpc>
                <a:spcPct val="150000"/>
              </a:lnSpc>
              <a:spcAft>
                <a:spcPts val="0"/>
              </a:spcAft>
            </a:pP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B0426A18-B903-47BE-94A4-B01DD076E820}"/>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630F182D-FC7A-4252-8B3C-50136AB0315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E0D4D254-5432-4B27-BF44-E27AFF76B533}"/>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26504181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997156" y="2047297"/>
            <a:ext cx="20754030"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2018·</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When I was little, Friday’s night was our family game night.</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022100" y="4756836"/>
            <a:ext cx="20076568" cy="3850658"/>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022100" y="4942324"/>
            <a:ext cx="9576321"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Friday’s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Friday</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1022100" y="6052821"/>
            <a:ext cx="20019912"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考查名词。根据句意可知这里指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周五晚上</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Friday</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属于无生命的事物</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不需要使用所有格</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Friday’s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Friday</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FAE44F5C-5E71-4CFE-B313-1E7D4C56FD51}"/>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201AA33B-B412-4F86-9397-62625ED9975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FF9B002D-E9D9-49D5-A017-CE3DE9D2BCC4}"/>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74480519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80444" y="2111470"/>
            <a:ext cx="19514167"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4.</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Then, when I was in the five grade, I wanted to be a teacher because I liked my English teacher so much.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080443" y="4515145"/>
            <a:ext cx="19514167" cy="3418821"/>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019657" y="4500685"/>
            <a:ext cx="9576321"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five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fifth</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1019657" y="5483685"/>
            <a:ext cx="19862987"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考查序数词。年级、班级是按数字顺序排列的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在几年级</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中的数词需要用序数词。故将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five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fifth</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D5ECA244-D19A-4D0F-BD43-E98953B8AFDF}"/>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D52C3210-B7D9-4105-B134-308E37249C0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8B6DB039-400A-45B9-95BE-84C0DCF2F26F}"/>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18467516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20404" y="2114773"/>
            <a:ext cx="20339248" cy="6881307"/>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【易错考点归纳】</a:t>
            </a:r>
          </a:p>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名词错误主要有三种情况</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①</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名词数的错用</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该用单数时错用复数或相反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误把不可数名词用作复数</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②</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词性的错用</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该用所有格时错用普通格</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③</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该用名词时错用动词或形容词。</a:t>
            </a:r>
          </a:p>
          <a:p>
            <a:pPr indent="6604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数词错误有两种情况</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①</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该用序数词时错用基数词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②</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该用复数时错用单数或相反。</a:t>
            </a:r>
          </a:p>
        </p:txBody>
      </p:sp>
      <p:grpSp>
        <p:nvGrpSpPr>
          <p:cNvPr id="4" name="组合 3">
            <a:extLst>
              <a:ext uri="{FF2B5EF4-FFF2-40B4-BE49-F238E27FC236}">
                <a16:creationId xmlns:a16="http://schemas.microsoft.com/office/drawing/2014/main" id="{DEE33F03-9E32-4DCB-A648-700C1145A83B}"/>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8E9A1B59-07C1-4813-9831-F4AFDA46812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1936F63B-2922-4CC8-AD25-7BD836F6BBA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608464844"/>
      </p:ext>
    </p:extLst>
  </p:cSld>
  <p:clrMapOvr>
    <a:masterClrMapping/>
  </p:clrMapOvr>
  <p:transition>
    <p:pull dir="d"/>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6" name="矩形 5">
            <a:extLst>
              <a:ext uri="{FF2B5EF4-FFF2-40B4-BE49-F238E27FC236}">
                <a16:creationId xmlns:a16="http://schemas.microsoft.com/office/drawing/2014/main" id="{5BCF39B3-0D01-4069-85DD-BCBC28179AD0}"/>
              </a:ext>
            </a:extLst>
          </p:cNvPr>
          <p:cNvSpPr/>
          <p:nvPr/>
        </p:nvSpPr>
        <p:spPr>
          <a:xfrm>
            <a:off x="1080444" y="2141988"/>
            <a:ext cx="20912718" cy="1110497"/>
          </a:xfrm>
          <a:prstGeom prst="rect">
            <a:avLst/>
          </a:prstGeom>
        </p:spPr>
        <p:txBody>
          <a:bodyPr wrap="square">
            <a:spAutoFit/>
          </a:bodyPr>
          <a:lstStyle/>
          <a:p>
            <a:pPr>
              <a:lnSpc>
                <a:spcPct val="150000"/>
              </a:lnSpc>
              <a:spcAft>
                <a:spcPts val="0"/>
              </a:spcAft>
            </a:pPr>
            <a:r>
              <a:rPr lang="zh-CN" altLang="en-US" sz="5000" dirty="0">
                <a:latin typeface="微软雅黑" panose="020B0503020204020204" pitchFamily="34" charset="-122"/>
                <a:ea typeface="微软雅黑" panose="020B0503020204020204" pitchFamily="34" charset="-122"/>
              </a:rPr>
              <a:t>考点六　 形容词和副词的功能及其比较级和最高级的误用</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 name="矩形 4">
            <a:extLst>
              <a:ext uri="{FF2B5EF4-FFF2-40B4-BE49-F238E27FC236}">
                <a16:creationId xmlns:a16="http://schemas.microsoft.com/office/drawing/2014/main" id="{8777D22E-0D56-486E-94BD-F8BBC3FF4CB9}"/>
              </a:ext>
            </a:extLst>
          </p:cNvPr>
          <p:cNvSpPr/>
          <p:nvPr/>
        </p:nvSpPr>
        <p:spPr>
          <a:xfrm>
            <a:off x="660345" y="3320321"/>
            <a:ext cx="20912718" cy="1110497"/>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p:txBody>
      </p:sp>
      <p:sp>
        <p:nvSpPr>
          <p:cNvPr id="7" name="矩形 6">
            <a:extLst>
              <a:ext uri="{FF2B5EF4-FFF2-40B4-BE49-F238E27FC236}">
                <a16:creationId xmlns:a16="http://schemas.microsoft.com/office/drawing/2014/main" id="{D4893826-FFC0-4DD0-BC1C-C803557B02A7}"/>
              </a:ext>
            </a:extLst>
          </p:cNvPr>
          <p:cNvSpPr/>
          <p:nvPr/>
        </p:nvSpPr>
        <p:spPr>
          <a:xfrm>
            <a:off x="864420" y="4126223"/>
            <a:ext cx="20708643"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 became interesting in playing football thanks to a small accident.</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705627" y="6625587"/>
            <a:ext cx="20912717" cy="3563955"/>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864420" y="6572805"/>
            <a:ext cx="10451943"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interesting</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interested</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864420" y="7871509"/>
            <a:ext cx="20708643"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考查形容词用法。句意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多亏一个偶然的小事件</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我对踢足球产生了兴趣。主语是</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interesting</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interested</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1260A8E8-E09D-44CB-9946-AD527572F4C8}"/>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BE0756C8-39C0-4685-BA93-C74557ED395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3" name="图片 12">
              <a:extLst>
                <a:ext uri="{FF2B5EF4-FFF2-40B4-BE49-F238E27FC236}">
                  <a16:creationId xmlns:a16="http://schemas.microsoft.com/office/drawing/2014/main" id="{0846D06E-0407-4824-999E-F8D39839CD84}"/>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44793779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14773"/>
            <a:ext cx="18434048"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 stopped the ball and kicked it hardly back to the playground.</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684456" y="4531334"/>
            <a:ext cx="18262083" cy="3641984"/>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649392" y="4373148"/>
            <a:ext cx="9576321"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hardly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hard</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1654064" y="5589651"/>
            <a:ext cx="18262083"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考查副词。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hard</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努力地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费力地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;hardly</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几乎不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几乎没有。句意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我挡住足球</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并使劲将它踢回操场。故将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hardly</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hard</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48EE2211-84CC-4A22-90DC-517A43FC1A43}"/>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12430D91-E638-4837-ABDD-1ADC2D5F181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4804A86B-F971-49EE-B35A-34EA4343B31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82892685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43608"/>
            <a:ext cx="19802200"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First, I wanted to be a fireman, whose uniform looked so coolly.</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533040" y="4482571"/>
            <a:ext cx="19061571" cy="3418822"/>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618998" y="4370343"/>
            <a:ext cx="9576321"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coolly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cool</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1645553" y="5480840"/>
            <a:ext cx="189490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考查形容词的用法。句中的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“looked(</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看起来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为系动词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系动词后需用形容词作表语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coolly</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cool</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95045127-A1F1-4B78-92DA-5460FD73CFCB}"/>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183FF88B-B290-4DCD-973B-8F6F362D624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570D0712-043A-422D-98C9-2364E43F991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7168376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226735"/>
            <a:ext cx="19514168"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4.</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What I want is not just an ordinarily cafe but a very special one.</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22424" y="4731214"/>
            <a:ext cx="19200180" cy="4810247"/>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384856" y="4676622"/>
            <a:ext cx="9576321"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ordinarily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ordinary</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1340347" y="5941071"/>
            <a:ext cx="19182257"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考查形容词的用法。修饰名词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cafe,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应用形容词。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ordinarily </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是副词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故把</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ordinarily</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ordinary</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3F343E98-3702-4E04-8AB4-2445B2B3A0EB}"/>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5C853A4F-DC8E-4154-BAA1-6F245EA6355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19EDF288-CC8E-4B41-9157-98FFE0B5F4A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72854880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1980630"/>
            <a:ext cx="19082120"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5.</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2016·</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They were also the best and worse years in my life.</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47654" y="4524916"/>
            <a:ext cx="20011053" cy="3418821"/>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477231" y="4390773"/>
            <a:ext cx="9576321"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worse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worst</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1528284" y="5456225"/>
            <a:ext cx="19436175"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考查形容词的最高级。由</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best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可知此处也应该用最高级形式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worst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F6EAC93D-EF39-4AE5-B64A-E4D246518E58}"/>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39AC1AB0-CF27-4338-9478-498CF0360F3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D2445C90-20B2-4E8E-B57B-C9C6BB4752DF}"/>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84419268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64420" y="2114773"/>
            <a:ext cx="20339248" cy="8035469"/>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【易错考点归纳】</a:t>
            </a:r>
          </a:p>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形容词、副词错误主要有四种情况</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①</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形容词之间或副词之间的错用</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由于词形或词义的接近而引起的错误</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v.</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ing</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形容词与</a:t>
            </a:r>
            <a:r>
              <a:rPr lang="en-US" altLang="zh-CN" sz="50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v.</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-ed</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形容词的错用。</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②</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比较级的错用</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除了原级、比较级、最高级互相之间的错用</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还要注意比较级的重复。</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③</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形容词与副词错用</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作定语、表语时应用形容词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作状语时一般用副词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作伴随状语时用形容词。</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④</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形容词与名词的错用</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该用形容词时错用名词。</a:t>
            </a:r>
          </a:p>
        </p:txBody>
      </p:sp>
      <p:grpSp>
        <p:nvGrpSpPr>
          <p:cNvPr id="4" name="组合 3">
            <a:extLst>
              <a:ext uri="{FF2B5EF4-FFF2-40B4-BE49-F238E27FC236}">
                <a16:creationId xmlns:a16="http://schemas.microsoft.com/office/drawing/2014/main" id="{2F41D5B4-BE9D-4119-BDFC-E81642EED492}"/>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88CB7AD7-49D7-43CD-ABF0-EFF5BAFF970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B6A04E43-6DA0-4D45-AFFC-F9B17079A19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680596170"/>
      </p:ext>
    </p:extLst>
  </p:cSld>
  <p:clrMapOvr>
    <a:masterClrMapping/>
  </p:clrMapOvr>
  <p:transition>
    <p:pull dir="d"/>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24892" y="2127167"/>
            <a:ext cx="20001768" cy="10129311"/>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660400">
              <a:lnSpc>
                <a:spcPct val="150000"/>
              </a:lnSpc>
              <a:spcAft>
                <a:spcPts val="0"/>
              </a:spcAft>
            </a:pPr>
            <a:r>
              <a:rPr lang="en-US" altLang="zh-CN" sz="44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44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44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44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a:t>
            </a:r>
            <a:r>
              <a:rPr lang="en-US" altLang="zh-CN" sz="44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pPr>
            <a:r>
              <a:rPr lang="en-US" altLang="zh-CN" sz="4400" dirty="0">
                <a:solidFill>
                  <a:srgbClr val="000000"/>
                </a:solidFill>
                <a:latin typeface="微软雅黑" panose="020B0503020204020204" pitchFamily="34" charset="-122"/>
                <a:cs typeface="Times New Roman" panose="02020603050405020304" pitchFamily="18" charset="0"/>
              </a:rPr>
              <a:t>    I became interesting in playing football thanks to a small accident. One afternoon where I was in primary school, I was walking by the school playground. Suddenly football fell just in front of me but almost hit me. I stopped the ball and kicked it hardly back to the playground. To everyone’s surprising, the ball went into the net. All the football player on the playground cheered loudly, say that I had a talent for football. From now on, I started to play my football with classmates after school. I am a good player now.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1BE93F9C-B7C3-46DE-8802-05E056291C1C}"/>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51AD3848-B1CE-4400-B177-DEB669F647A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3" name="图片 12">
              <a:extLst>
                <a:ext uri="{FF2B5EF4-FFF2-40B4-BE49-F238E27FC236}">
                  <a16:creationId xmlns:a16="http://schemas.microsoft.com/office/drawing/2014/main" id="{BA763CD6-D24E-4778-AE52-CF0945E6A40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433177665"/>
      </p:ext>
    </p:extLst>
  </p:cSld>
  <p:clrMapOvr>
    <a:masterClrMapping/>
  </p:clrMapOvr>
  <p:transition>
    <p:pull dir="d"/>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881366" y="2114773"/>
            <a:ext cx="22305534" cy="10245155"/>
          </a:xfrm>
          <a:prstGeom prst="rect">
            <a:avLst/>
          </a:prstGeom>
        </p:spPr>
      </p:pic>
      <mc:AlternateContent xmlns:mc="http://schemas.openxmlformats.org/markup-compatibility/2006" xmlns:a14="http://schemas.microsoft.com/office/drawing/2010/main">
        <mc:Choice Requires="a14">
          <p:sp>
            <p:nvSpPr>
              <p:cNvPr id="11" name="矩形 10">
                <a:extLst>
                  <a:ext uri="{FF2B5EF4-FFF2-40B4-BE49-F238E27FC236}">
                    <a16:creationId xmlns:a16="http://schemas.microsoft.com/office/drawing/2014/main" id="{8B9204FA-9E7C-4F61-BA97-DFA5CBCCC003}"/>
                  </a:ext>
                </a:extLst>
              </p:cNvPr>
              <p:cNvSpPr/>
              <p:nvPr/>
            </p:nvSpPr>
            <p:spPr>
              <a:xfrm>
                <a:off x="1314220" y="1968217"/>
                <a:ext cx="21567702" cy="11640751"/>
              </a:xfrm>
              <a:prstGeom prst="rect">
                <a:avLst/>
              </a:prstGeom>
            </p:spPr>
            <p:txBody>
              <a:bodyPr wrap="square">
                <a:spAutoFit/>
              </a:bodyPr>
              <a:lstStyle/>
              <a:p>
                <a:pPr indent="355600">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 became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interesting</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interested</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in playing football thanks to a small accident. One afternoon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where</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when</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I was in primary school, I was walking by the school playground. Suddenly </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a</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football fell just in front of me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but</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and</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almost hit me. I stopped the ball and kicked it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hardly</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hard</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back to the playground. To everyone’s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surprising</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surprise</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the ball went into the net. All the football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player</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players</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on the playground cheered loudly,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say</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saying</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that I had a talent for football. From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now</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then</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on, I started to play </a:t>
                </a:r>
                <a:r>
                  <a:rPr lang="en-US" altLang="zh-CN" sz="4400" strike="sngStrike"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my</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football with classmates after school. I am a good player now.</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mc:Choice>
        <mc:Fallback xmlns="">
          <p:sp>
            <p:nvSpPr>
              <p:cNvPr id="11" name="矩形 10">
                <a:extLst>
                  <a:ext uri="{FF2B5EF4-FFF2-40B4-BE49-F238E27FC236}">
                    <a16:creationId xmlns:a16="http://schemas.microsoft.com/office/drawing/2014/main" id="{8B9204FA-9E7C-4F61-BA97-DFA5CBCCC003}"/>
                  </a:ext>
                </a:extLst>
              </p:cNvPr>
              <p:cNvSpPr>
                <a:spLocks noRot="1" noChangeAspect="1" noMove="1" noResize="1" noEditPoints="1" noAdjustHandles="1" noChangeArrowheads="1" noChangeShapeType="1" noTextEdit="1"/>
              </p:cNvSpPr>
              <p:nvPr/>
            </p:nvSpPr>
            <p:spPr>
              <a:xfrm>
                <a:off x="1314220" y="1968217"/>
                <a:ext cx="21567702" cy="11640751"/>
              </a:xfrm>
              <a:prstGeom prst="rect">
                <a:avLst/>
              </a:prstGeom>
              <a:blipFill>
                <a:blip r:embed="rId3"/>
                <a:stretch>
                  <a:fillRect l="-1159" r="-1300"/>
                </a:stretch>
              </a:blipFill>
            </p:spPr>
            <p:txBody>
              <a:bodyPr/>
              <a:lstStyle/>
              <a:p>
                <a:r>
                  <a:rPr lang="zh-CN" altLang="en-US">
                    <a:noFill/>
                  </a:rPr>
                  <a:t> </a:t>
                </a:r>
              </a:p>
            </p:txBody>
          </p:sp>
        </mc:Fallback>
      </mc:AlternateContent>
      <p:grpSp>
        <p:nvGrpSpPr>
          <p:cNvPr id="5" name="组合 4">
            <a:extLst>
              <a:ext uri="{FF2B5EF4-FFF2-40B4-BE49-F238E27FC236}">
                <a16:creationId xmlns:a16="http://schemas.microsoft.com/office/drawing/2014/main" id="{3D88849D-F9E3-4F0A-86FE-E772628048EE}"/>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0BB787CD-29D6-4A39-AB31-760987C8F6E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7" name="图片 6">
              <a:extLst>
                <a:ext uri="{FF2B5EF4-FFF2-40B4-BE49-F238E27FC236}">
                  <a16:creationId xmlns:a16="http://schemas.microsoft.com/office/drawing/2014/main" id="{2DBCA99A-C103-48A8-B1EF-3A16F9F736B8}"/>
                </a:ext>
              </a:extLst>
            </p:cNvPr>
            <p:cNvPicPr>
              <a:picLocks noChangeAspect="1"/>
            </p:cNvPicPr>
            <p:nvPr/>
          </p:nvPicPr>
          <p:blipFill>
            <a:blip r:embed="rId4"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13706113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52452" y="2288254"/>
            <a:ext cx="22034448" cy="9232573"/>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512492" y="2074650"/>
            <a:ext cx="21458384" cy="10129311"/>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本文是一篇记叙文。由于一次偶然的经历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喜欢上了踢足球</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后来经过自己努力</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成了一名优秀的球员。</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1.interesting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interested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考查形容词。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“interest(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使感兴趣</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使关注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的形容词有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interesting(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有趣的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常修饰物</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而</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interested(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感兴趣的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常修饰人。本句的意思为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多亏一个偶然的小事件</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我对踢足球产生了兴趣。主语是</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interesting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interested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2.where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考查定语从句。先行词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one afternoon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在定语从句中作时间状语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所以关系词使用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where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3.</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football</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前加</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考查冠词。名词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football</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为可数名词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前边需要有限定词。这里</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football</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第一次出现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football</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前加</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5" name="组合 4">
            <a:extLst>
              <a:ext uri="{FF2B5EF4-FFF2-40B4-BE49-F238E27FC236}">
                <a16:creationId xmlns:a16="http://schemas.microsoft.com/office/drawing/2014/main" id="{AA92A0EB-6C26-4121-B8D3-948B79F71E08}"/>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358AC2B7-D031-41E2-BB8B-2F8C36C6C72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7" name="图片 6">
              <a:extLst>
                <a:ext uri="{FF2B5EF4-FFF2-40B4-BE49-F238E27FC236}">
                  <a16:creationId xmlns:a16="http://schemas.microsoft.com/office/drawing/2014/main" id="{38862EA0-6B76-4FC0-96BE-1ACA3D1300A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68376257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96468" y="2328377"/>
            <a:ext cx="21170352" cy="9113649"/>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296468" y="2114773"/>
            <a:ext cx="21170352" cy="9113649"/>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4.but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考查连词。句意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突然一个足球落在我前边并且差点打到我。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足球落下来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打到我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两个动作是顺承关系</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不是转折关系。故将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but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5.hardly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hard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考查副词。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hard(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努力地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费力地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hardly(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几乎不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几乎没有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都为副词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但是词义不同。文中表示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挡住足球</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并费力地将它踢回操场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hardly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hard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6.surprising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surprise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考查固定搭配。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 one’s+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令某人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 one’s surprise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让某人惊讶的是</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surprising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surprise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7.player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players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考查名词的数。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player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为可数名词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all(</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所有的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后需要用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player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的复数形式。故将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player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players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p:txBody>
      </p:sp>
      <p:grpSp>
        <p:nvGrpSpPr>
          <p:cNvPr id="5" name="组合 4">
            <a:extLst>
              <a:ext uri="{FF2B5EF4-FFF2-40B4-BE49-F238E27FC236}">
                <a16:creationId xmlns:a16="http://schemas.microsoft.com/office/drawing/2014/main" id="{EDD5D2EB-D1C9-4E94-80CB-505230EBED89}"/>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1DE42E29-3F29-4E74-9129-C232B488F2D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7" name="图片 6">
              <a:extLst>
                <a:ext uri="{FF2B5EF4-FFF2-40B4-BE49-F238E27FC236}">
                  <a16:creationId xmlns:a16="http://schemas.microsoft.com/office/drawing/2014/main" id="{5E6BE67F-0040-4258-85D8-C980AE00EE4F}"/>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51547388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52452" y="2336915"/>
            <a:ext cx="20738304" cy="6280244"/>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512492" y="2336915"/>
            <a:ext cx="20378264" cy="6086218"/>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8.say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saying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考查非谓语动词。句中谓语动词为</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cheered,say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在这里作伴随状语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与主语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players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是主动关系</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say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saying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9.now</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考查上下文逻辑。结合语境可知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文中指从那时开始</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放学后跟同学们一起踢足球。表示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从那时起</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需用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from then on,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now</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10.</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去掉　考查固定搭配。踢足球的英语表达为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“play football”,</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中间不能加冠词或代词。故将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去掉。</a:t>
            </a:r>
          </a:p>
        </p:txBody>
      </p:sp>
      <p:grpSp>
        <p:nvGrpSpPr>
          <p:cNvPr id="5" name="组合 4">
            <a:extLst>
              <a:ext uri="{FF2B5EF4-FFF2-40B4-BE49-F238E27FC236}">
                <a16:creationId xmlns:a16="http://schemas.microsoft.com/office/drawing/2014/main" id="{8EE5E55F-0100-425F-AC31-CFBE081688A0}"/>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27681FE4-9C35-4431-90B8-0BF2C40A0C3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7" name="图片 6">
              <a:extLst>
                <a:ext uri="{FF2B5EF4-FFF2-40B4-BE49-F238E27FC236}">
                  <a16:creationId xmlns:a16="http://schemas.microsoft.com/office/drawing/2014/main" id="{6C25BED5-1D96-41B3-9945-CB1E145C3CA8}"/>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72992300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80444" y="1260550"/>
            <a:ext cx="20001768" cy="10123797"/>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660400">
              <a:lnSpc>
                <a:spcPct val="150000"/>
              </a:lnSpc>
              <a:spcAft>
                <a:spcPts val="0"/>
              </a:spcAft>
            </a:pPr>
            <a:r>
              <a:rPr lang="en-US" altLang="zh-CN" sz="44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44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2018·</a:t>
            </a:r>
            <a:r>
              <a:rPr lang="zh-CN" altLang="zh-CN" sz="44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44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a:t>
            </a:r>
            <a:r>
              <a:rPr lang="en-US" altLang="zh-CN" sz="44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During my last winter holiday, I went to countryside with my father to visit my grandparents. I find a big change there. The first time I went there, they were living in a small house with dogs, ducks, and another animals. Last winter when I went here again, they had a big separate house to raise dozens of chicken. They also had a small pond which they raised fish. My grandpa said last summer they earned quite a lot by sell the fish. I felt happily that their life had improved. At the end of our trip, I told my father that I planned to return for every two years, but he agreed.</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B594F673-CC8A-405B-9CD9-554527BB5A9E}"/>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9BBB359C-1F50-462B-90B7-E8D0FFC961C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6" name="图片 5">
              <a:extLst>
                <a:ext uri="{FF2B5EF4-FFF2-40B4-BE49-F238E27FC236}">
                  <a16:creationId xmlns:a16="http://schemas.microsoft.com/office/drawing/2014/main" id="{BDE03849-617C-4175-9F51-EA513DC5AF69}"/>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843956010"/>
      </p:ext>
    </p:extLst>
  </p:cSld>
  <p:clrMapOvr>
    <a:masterClrMapping/>
  </p:clrMapOvr>
  <p:transition>
    <p:pull dir="d"/>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02498" y="2241187"/>
            <a:ext cx="21705621" cy="10186423"/>
          </a:xfrm>
          <a:prstGeom prst="rect">
            <a:avLst/>
          </a:prstGeom>
        </p:spPr>
      </p:pic>
      <mc:AlternateContent xmlns:mc="http://schemas.openxmlformats.org/markup-compatibility/2006" xmlns:a14="http://schemas.microsoft.com/office/drawing/2010/main">
        <mc:Choice Requires="a14">
          <p:sp>
            <p:nvSpPr>
              <p:cNvPr id="11" name="矩形 10">
                <a:extLst>
                  <a:ext uri="{FF2B5EF4-FFF2-40B4-BE49-F238E27FC236}">
                    <a16:creationId xmlns:a16="http://schemas.microsoft.com/office/drawing/2014/main" id="{8B9204FA-9E7C-4F61-BA97-DFA5CBCCC003}"/>
                  </a:ext>
                </a:extLst>
              </p:cNvPr>
              <p:cNvSpPr/>
              <p:nvPr/>
            </p:nvSpPr>
            <p:spPr>
              <a:xfrm>
                <a:off x="1308926" y="1780891"/>
                <a:ext cx="21733957" cy="11824134"/>
              </a:xfrm>
              <a:prstGeom prst="rect">
                <a:avLst/>
              </a:prstGeom>
            </p:spPr>
            <p:txBody>
              <a:bodyPr wrap="square">
                <a:spAutoFit/>
              </a:bodyPr>
              <a:lstStyle/>
              <a:p>
                <a:pPr indent="355600">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During my last winter holiday, I went to </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the</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countryside with my father to visit my grandparents. I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find</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found</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 big change there. The first time I went there, they were living in a small house with dogs, ducks, and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another</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other</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animals. Last winter when I went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here</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there</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again, they had a big separate house to raise dozens of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chicken</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chickens</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They also had a small pond </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in</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或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which</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where</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they raised fish. My grandpa said last summer they earned quite a lot by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sell</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selling</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the fish. I felt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happily</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happy</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that their life had improved. At the end of our trip, I told my father that I planned to return</a:t>
                </a:r>
                <a:r>
                  <a:rPr lang="en-US" altLang="zh-CN" sz="4400" strike="sngStrike"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for </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every two years,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but</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and</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he agreed.</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mc:Choice>
        <mc:Fallback xmlns="">
          <p:sp>
            <p:nvSpPr>
              <p:cNvPr id="11" name="矩形 10">
                <a:extLst>
                  <a:ext uri="{FF2B5EF4-FFF2-40B4-BE49-F238E27FC236}">
                    <a16:creationId xmlns:a16="http://schemas.microsoft.com/office/drawing/2014/main" id="{8B9204FA-9E7C-4F61-BA97-DFA5CBCCC003}"/>
                  </a:ext>
                </a:extLst>
              </p:cNvPr>
              <p:cNvSpPr>
                <a:spLocks noRot="1" noChangeAspect="1" noMove="1" noResize="1" noEditPoints="1" noAdjustHandles="1" noChangeArrowheads="1" noChangeShapeType="1" noTextEdit="1"/>
              </p:cNvSpPr>
              <p:nvPr/>
            </p:nvSpPr>
            <p:spPr>
              <a:xfrm>
                <a:off x="1308926" y="1780891"/>
                <a:ext cx="21733957" cy="11824134"/>
              </a:xfrm>
              <a:prstGeom prst="rect">
                <a:avLst/>
              </a:prstGeom>
              <a:blipFill>
                <a:blip r:embed="rId3"/>
                <a:stretch>
                  <a:fillRect l="-1150" r="-1487"/>
                </a:stretch>
              </a:blipFill>
            </p:spPr>
            <p:txBody>
              <a:bodyPr/>
              <a:lstStyle/>
              <a:p>
                <a:r>
                  <a:rPr lang="zh-CN" altLang="en-US">
                    <a:noFill/>
                  </a:rPr>
                  <a:t> </a:t>
                </a:r>
              </a:p>
            </p:txBody>
          </p:sp>
        </mc:Fallback>
      </mc:AlternateContent>
      <p:grpSp>
        <p:nvGrpSpPr>
          <p:cNvPr id="5" name="组合 4">
            <a:extLst>
              <a:ext uri="{FF2B5EF4-FFF2-40B4-BE49-F238E27FC236}">
                <a16:creationId xmlns:a16="http://schemas.microsoft.com/office/drawing/2014/main" id="{7D7AC4AD-469A-4F75-9138-9378EECE5781}"/>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75147B09-42B0-4700-8350-F110C8040EF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7" name="图片 6">
              <a:extLst>
                <a:ext uri="{FF2B5EF4-FFF2-40B4-BE49-F238E27FC236}">
                  <a16:creationId xmlns:a16="http://schemas.microsoft.com/office/drawing/2014/main" id="{CF9E003D-CA51-4313-9D4F-E3F697E24262}"/>
                </a:ext>
              </a:extLst>
            </p:cNvPr>
            <p:cNvPicPr>
              <a:picLocks noChangeAspect="1"/>
            </p:cNvPicPr>
            <p:nvPr/>
          </p:nvPicPr>
          <p:blipFill>
            <a:blip r:embed="rId4"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78942060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67983" y="2296777"/>
            <a:ext cx="20378264" cy="8152453"/>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467983" y="2162634"/>
            <a:ext cx="20378264" cy="9113649"/>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本文是一篇记叙文。文章主要讲述了作者在去年寒假期间和父亲去乡下拜访爷爷奶奶过程中的所见所闻</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由此讲述了乡下的巨大变化。</a:t>
            </a: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1.countryside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前加</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考查冠词。去年寒假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和父亲去乡下拜访爷爷奶奶。此处特指去的是乡下</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故加定冠词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2.find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改成</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found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考查动词的时态。根据文章中的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during my last winter holiday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事件发生在过去</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故用一般过去时。故将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find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改成</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found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3.another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改成</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other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考查形容词的用法。他们住在一个小房子里</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院子里有狗、鸭子和其他动物。根据句意可知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another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改成</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other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5" name="组合 4">
            <a:extLst>
              <a:ext uri="{FF2B5EF4-FFF2-40B4-BE49-F238E27FC236}">
                <a16:creationId xmlns:a16="http://schemas.microsoft.com/office/drawing/2014/main" id="{BA67302B-AAE9-4A90-A586-A6175CF58FBC}"/>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B601C3A4-A892-4022-A001-8E89A7A30B4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7" name="图片 6">
              <a:extLst>
                <a:ext uri="{FF2B5EF4-FFF2-40B4-BE49-F238E27FC236}">
                  <a16:creationId xmlns:a16="http://schemas.microsoft.com/office/drawing/2014/main" id="{0231CE0F-25D9-4F9A-AECC-182E0790C93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25933162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008436" y="2226816"/>
            <a:ext cx="20378264" cy="9070841"/>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296468" y="2039939"/>
            <a:ext cx="20378264" cy="9133206"/>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4.here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改成</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there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考查副词及语意理解。去年冬天</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又一次去了那里。故将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here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改成</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there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5.chicken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改成</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chickens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考查名词复数。他们在一个大的独立的房子里养了许多只鸡。根据前文的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dozens of</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其后用名词复数形式。</a:t>
            </a: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6.which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改成</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 which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或</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where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考查定语从句的关系词。他们还有一个小池塘</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里面养着鱼。此处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 small pond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是先行词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其在后面的定语从句中作地点状语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 which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或</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where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7.sell</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改成</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selling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考查动名词。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爷爷说去年夏天他们通过卖鱼挣了一大笔钱。此处介词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后用动名词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selling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p:txBody>
      </p:sp>
      <p:grpSp>
        <p:nvGrpSpPr>
          <p:cNvPr id="5" name="组合 4">
            <a:extLst>
              <a:ext uri="{FF2B5EF4-FFF2-40B4-BE49-F238E27FC236}">
                <a16:creationId xmlns:a16="http://schemas.microsoft.com/office/drawing/2014/main" id="{4C05D0B5-83D5-47B7-A56A-42E47D0111D3}"/>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8C16FEC2-FBFB-4411-A42E-750DB31A9D4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7" name="图片 6">
              <a:extLst>
                <a:ext uri="{FF2B5EF4-FFF2-40B4-BE49-F238E27FC236}">
                  <a16:creationId xmlns:a16="http://schemas.microsoft.com/office/drawing/2014/main" id="{E4B0FAD2-1BD5-412C-B93A-588E3FEF274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10766878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965833" y="2232382"/>
            <a:ext cx="20738304" cy="6280244"/>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296468" y="2082943"/>
            <a:ext cx="20378264" cy="6086218"/>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8.happily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改成</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happy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考查形容词作表语。他们的生活有了很大提高</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感到很高兴。此处形容词作表语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happily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改成</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happy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9.</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删除</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考查介词的用法。时间名词由</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every,each,last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等词修饰时</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其前不用介词。故删除</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10.but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改成</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考查并列连词的用法。</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计划每两年回来一次</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父亲同意了。此处是顺承关系</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but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改成</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p:txBody>
      </p:sp>
      <p:grpSp>
        <p:nvGrpSpPr>
          <p:cNvPr id="5" name="组合 4">
            <a:extLst>
              <a:ext uri="{FF2B5EF4-FFF2-40B4-BE49-F238E27FC236}">
                <a16:creationId xmlns:a16="http://schemas.microsoft.com/office/drawing/2014/main" id="{515952B2-8957-4CCC-BB3C-20FF2290F35B}"/>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C2B4D893-6412-4FB9-BC1E-BF95902D942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7" name="图片 6">
              <a:extLst>
                <a:ext uri="{FF2B5EF4-FFF2-40B4-BE49-F238E27FC236}">
                  <a16:creationId xmlns:a16="http://schemas.microsoft.com/office/drawing/2014/main" id="{D144E284-E6B6-4B61-AEB6-38AF96BDC7C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45593434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24892" y="2127167"/>
            <a:ext cx="19281688"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Ⅰ.</a:t>
            </a: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单句改错</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1.After a hour or so we began to feel very frightened.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881576" y="4532079"/>
            <a:ext cx="19713036" cy="3412537"/>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006613" y="4497937"/>
            <a:ext cx="9510186"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 </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1BE93F9C-B7C3-46DE-8802-05E056291C1C}"/>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51AD3848-B1CE-4400-B177-DEB669F647A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3" name="图片 12">
              <a:extLst>
                <a:ext uri="{FF2B5EF4-FFF2-40B4-BE49-F238E27FC236}">
                  <a16:creationId xmlns:a16="http://schemas.microsoft.com/office/drawing/2014/main" id="{BA763CD6-D24E-4778-AE52-CF0945E6A400}"/>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
        <p:nvSpPr>
          <p:cNvPr id="14" name="矩形 13">
            <a:extLst>
              <a:ext uri="{FF2B5EF4-FFF2-40B4-BE49-F238E27FC236}">
                <a16:creationId xmlns:a16="http://schemas.microsoft.com/office/drawing/2014/main" id="{BCF03C87-518B-4140-A96B-D0A1C8D6C5B0}"/>
              </a:ext>
            </a:extLst>
          </p:cNvPr>
          <p:cNvSpPr/>
          <p:nvPr/>
        </p:nvSpPr>
        <p:spPr>
          <a:xfrm>
            <a:off x="1006612" y="5720829"/>
            <a:ext cx="19587999"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hour</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的读音是以元音音素开头的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val="357432098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52452" y="2114773"/>
            <a:ext cx="19370152"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2.Some people read the books or watch television while others have sports.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864420" y="4613868"/>
            <a:ext cx="19658184" cy="3412534"/>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173001" y="4507291"/>
            <a:ext cx="9510186"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去掉 </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a:extLst>
              <a:ext uri="{FF2B5EF4-FFF2-40B4-BE49-F238E27FC236}">
                <a16:creationId xmlns:a16="http://schemas.microsoft.com/office/drawing/2014/main" id="{BCF03C87-518B-4140-A96B-D0A1C8D6C5B0}"/>
              </a:ext>
            </a:extLst>
          </p:cNvPr>
          <p:cNvSpPr/>
          <p:nvPr/>
        </p:nvSpPr>
        <p:spPr>
          <a:xfrm>
            <a:off x="1152452" y="5822806"/>
            <a:ext cx="19082120" cy="3095656"/>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因为这里的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books </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表泛指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不表特指。</a:t>
            </a:r>
          </a:p>
          <a:p>
            <a:pPr>
              <a:lnSpc>
                <a:spcPct val="150000"/>
              </a:lnSpc>
              <a:spcAft>
                <a:spcPts val="0"/>
              </a:spcAft>
            </a:pPr>
            <a:endParaRPr lang="zh-CN" altLang="zh-CN" sz="3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033037E8-156B-4B33-A971-57C2FB3EA79B}"/>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7F99D4A2-16F1-46BA-8A28-3E23B9EA9CE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0" name="图片 9">
              <a:extLst>
                <a:ext uri="{FF2B5EF4-FFF2-40B4-BE49-F238E27FC236}">
                  <a16:creationId xmlns:a16="http://schemas.microsoft.com/office/drawing/2014/main" id="{C648EC27-8CBB-44D8-B92F-59036A9DF88B}"/>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76924613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57147" y="2106354"/>
            <a:ext cx="20015704" cy="1104213"/>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3.There is public library in every town in Britain.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39227" y="3558083"/>
            <a:ext cx="19455384" cy="4572984"/>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357146" y="3416340"/>
            <a:ext cx="18661401"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public library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前加 </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a:extLst>
              <a:ext uri="{FF2B5EF4-FFF2-40B4-BE49-F238E27FC236}">
                <a16:creationId xmlns:a16="http://schemas.microsoft.com/office/drawing/2014/main" id="{BCF03C87-518B-4140-A96B-D0A1C8D6C5B0}"/>
              </a:ext>
            </a:extLst>
          </p:cNvPr>
          <p:cNvSpPr/>
          <p:nvPr/>
        </p:nvSpPr>
        <p:spPr>
          <a:xfrm>
            <a:off x="1505866" y="4734597"/>
            <a:ext cx="19088745" cy="4249818"/>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因为这里的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public library </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是单数可数名词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表泛指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故在其前加</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3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487480E4-0247-4C85-986A-29CE346DFE8D}"/>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C290AB65-48E8-479F-B1F7-2BF5EC5B701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0" name="图片 9">
              <a:extLst>
                <a:ext uri="{FF2B5EF4-FFF2-40B4-BE49-F238E27FC236}">
                  <a16:creationId xmlns:a16="http://schemas.microsoft.com/office/drawing/2014/main" id="{CC49CECC-E96E-431B-8ACE-CDA321138088}"/>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59933937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02653" y="2016509"/>
            <a:ext cx="19992785" cy="1104213"/>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4.Suddenly,I caught a sight of my English teacher in the crowd.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952740" y="3493781"/>
            <a:ext cx="19065808" cy="2739764"/>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102653" y="3273635"/>
            <a:ext cx="9510186"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去掉 </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a:extLst>
              <a:ext uri="{FF2B5EF4-FFF2-40B4-BE49-F238E27FC236}">
                <a16:creationId xmlns:a16="http://schemas.microsoft.com/office/drawing/2014/main" id="{BCF03C87-518B-4140-A96B-D0A1C8D6C5B0}"/>
              </a:ext>
            </a:extLst>
          </p:cNvPr>
          <p:cNvSpPr/>
          <p:nvPr/>
        </p:nvSpPr>
        <p:spPr>
          <a:xfrm>
            <a:off x="1102653" y="4639551"/>
            <a:ext cx="9510186" cy="318798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catch sight of</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看见</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瞥见。</a:t>
            </a:r>
          </a:p>
          <a:p>
            <a:pPr>
              <a:lnSpc>
                <a:spcPct val="150000"/>
              </a:lnSpc>
              <a:spcAft>
                <a:spcPts val="0"/>
              </a:spcAft>
            </a:pPr>
            <a:endParaRPr lang="zh-CN" altLang="zh-CN" sz="3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8D67EA58-F120-4056-B7BD-FC9AE860FE5E}"/>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CC9E9D6E-F7A1-4CE5-AD31-004B96CA245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0" name="图片 9">
              <a:extLst>
                <a:ext uri="{FF2B5EF4-FFF2-40B4-BE49-F238E27FC236}">
                  <a16:creationId xmlns:a16="http://schemas.microsoft.com/office/drawing/2014/main" id="{C987391B-561D-431B-B139-E7C78713A14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66454126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80444" y="2016509"/>
            <a:ext cx="19586176" cy="1104213"/>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5.Each player must obey captain, who is the leader of the team.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027712" y="3635106"/>
            <a:ext cx="19350876" cy="3412532"/>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055804" y="3576032"/>
            <a:ext cx="9510186"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captain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前加 </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a:extLst>
              <a:ext uri="{FF2B5EF4-FFF2-40B4-BE49-F238E27FC236}">
                <a16:creationId xmlns:a16="http://schemas.microsoft.com/office/drawing/2014/main" id="{BCF03C87-518B-4140-A96B-D0A1C8D6C5B0}"/>
              </a:ext>
            </a:extLst>
          </p:cNvPr>
          <p:cNvSpPr/>
          <p:nvPr/>
        </p:nvSpPr>
        <p:spPr>
          <a:xfrm>
            <a:off x="1090230" y="4987342"/>
            <a:ext cx="16336029"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captain </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在此处表示特指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故加定冠词。</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56D8BCE7-7953-4D47-9983-09428F86D7BC}"/>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FC005C55-32EE-466A-B2A0-0DC0D946FCA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0" name="图片 9">
              <a:extLst>
                <a:ext uri="{FF2B5EF4-FFF2-40B4-BE49-F238E27FC236}">
                  <a16:creationId xmlns:a16="http://schemas.microsoft.com/office/drawing/2014/main" id="{ABC885EF-E25D-4239-87E1-84088BEA944B}"/>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82363222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04174" y="1980630"/>
            <a:ext cx="19790135"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6.We stopped to rest for a while and to drink some waters from a stream.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41655" y="4456683"/>
            <a:ext cx="19064925" cy="2852540"/>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304174" y="4319054"/>
            <a:ext cx="9510186"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waters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water</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a:extLst>
              <a:ext uri="{FF2B5EF4-FFF2-40B4-BE49-F238E27FC236}">
                <a16:creationId xmlns:a16="http://schemas.microsoft.com/office/drawing/2014/main" id="{BCF03C87-518B-4140-A96B-D0A1C8D6C5B0}"/>
              </a:ext>
            </a:extLst>
          </p:cNvPr>
          <p:cNvSpPr/>
          <p:nvPr/>
        </p:nvSpPr>
        <p:spPr>
          <a:xfrm>
            <a:off x="1288746" y="5767841"/>
            <a:ext cx="13545226" cy="3095656"/>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water</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当</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水</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讲时为不可数名词。</a:t>
            </a:r>
          </a:p>
          <a:p>
            <a:pPr>
              <a:lnSpc>
                <a:spcPct val="150000"/>
              </a:lnSpc>
              <a:spcAft>
                <a:spcPts val="0"/>
              </a:spcAft>
            </a:pPr>
            <a:endParaRPr lang="zh-CN" altLang="zh-CN" sz="3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E29F6C06-621F-4930-BCC1-518B46FCE70A}"/>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8DC80898-06B3-442B-9004-E4B257D7C46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0" name="图片 9">
              <a:extLst>
                <a:ext uri="{FF2B5EF4-FFF2-40B4-BE49-F238E27FC236}">
                  <a16:creationId xmlns:a16="http://schemas.microsoft.com/office/drawing/2014/main" id="{A066F5AF-B92F-4F25-9A6E-49CFE1ED4A1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66100303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52452" y="2157778"/>
            <a:ext cx="18506056"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7.They were eager to know everything about China and asked me lots of question.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39822" y="4623355"/>
            <a:ext cx="19166758" cy="3621968"/>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366211" y="4593301"/>
            <a:ext cx="10235754"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question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 </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questions</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a:extLst>
              <a:ext uri="{FF2B5EF4-FFF2-40B4-BE49-F238E27FC236}">
                <a16:creationId xmlns:a16="http://schemas.microsoft.com/office/drawing/2014/main" id="{BCF03C87-518B-4140-A96B-D0A1C8D6C5B0}"/>
              </a:ext>
            </a:extLst>
          </p:cNvPr>
          <p:cNvSpPr/>
          <p:nvPr/>
        </p:nvSpPr>
        <p:spPr>
          <a:xfrm>
            <a:off x="1366210" y="5880946"/>
            <a:ext cx="18506055" cy="5080814"/>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因其前有表示复数意义的修饰语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lots of,</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且</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question</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为可数名词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故应用复数形式。</a:t>
            </a:r>
          </a:p>
          <a:p>
            <a:pPr>
              <a:lnSpc>
                <a:spcPct val="150000"/>
              </a:lnSpc>
              <a:spcAft>
                <a:spcPts val="0"/>
              </a:spcAft>
            </a:pPr>
            <a:endParaRPr lang="zh-CN" altLang="zh-CN" sz="3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3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76885967-536B-4130-B180-236BB6F41330}"/>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5135E59A-6F20-4BD5-B125-371E8DA067E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0" name="图片 9">
              <a:extLst>
                <a:ext uri="{FF2B5EF4-FFF2-40B4-BE49-F238E27FC236}">
                  <a16:creationId xmlns:a16="http://schemas.microsoft.com/office/drawing/2014/main" id="{DF0B9EF5-5716-478E-BA28-9CB1E1C610D8}"/>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49012595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71021" y="1932032"/>
            <a:ext cx="20143583"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8.Nowadays millions of people of all ages take pleasure in a hobby which is both interested and fun.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57854" y="4434214"/>
            <a:ext cx="19192741" cy="4027136"/>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271021" y="4434213"/>
            <a:ext cx="10788676"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interested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 </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interesting</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a:extLst>
              <a:ext uri="{FF2B5EF4-FFF2-40B4-BE49-F238E27FC236}">
                <a16:creationId xmlns:a16="http://schemas.microsoft.com/office/drawing/2014/main" id="{BCF03C87-518B-4140-A96B-D0A1C8D6C5B0}"/>
              </a:ext>
            </a:extLst>
          </p:cNvPr>
          <p:cNvSpPr/>
          <p:nvPr/>
        </p:nvSpPr>
        <p:spPr>
          <a:xfrm>
            <a:off x="1271020" y="5788516"/>
            <a:ext cx="19755639" cy="5080814"/>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指某事物是</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有趣的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有吸引力的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interesting,</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而表示某人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对</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感兴趣</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时</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interested</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3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3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75D05289-5DFA-46CF-89EB-79F23AB9B360}"/>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2E38F5C7-51E1-4A0E-9DF8-F8156D2C5AE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0" name="图片 9">
              <a:extLst>
                <a:ext uri="{FF2B5EF4-FFF2-40B4-BE49-F238E27FC236}">
                  <a16:creationId xmlns:a16="http://schemas.microsoft.com/office/drawing/2014/main" id="{CDAF83B2-9E6E-47CA-B43A-B5E7B116B19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88512655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75711" y="2086520"/>
            <a:ext cx="20184195"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9.You can find all kinds of information in just a few minute on the Internet.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51427" y="4474829"/>
            <a:ext cx="19847241" cy="2618370"/>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251427" y="4450785"/>
            <a:ext cx="10788676"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minute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minutes</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a:extLst>
              <a:ext uri="{FF2B5EF4-FFF2-40B4-BE49-F238E27FC236}">
                <a16:creationId xmlns:a16="http://schemas.microsoft.com/office/drawing/2014/main" id="{BCF03C87-518B-4140-A96B-D0A1C8D6C5B0}"/>
              </a:ext>
            </a:extLst>
          </p:cNvPr>
          <p:cNvSpPr/>
          <p:nvPr/>
        </p:nvSpPr>
        <p:spPr>
          <a:xfrm>
            <a:off x="1283630" y="5623773"/>
            <a:ext cx="17726806" cy="3095656"/>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 few</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后面的名词应用复数形式。</a:t>
            </a:r>
          </a:p>
          <a:p>
            <a:pPr>
              <a:lnSpc>
                <a:spcPct val="150000"/>
              </a:lnSpc>
              <a:spcAft>
                <a:spcPts val="0"/>
              </a:spcAft>
            </a:pPr>
            <a:endParaRPr lang="zh-CN" altLang="zh-CN" sz="3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F6667B1F-5523-491B-A3D4-BDFCD3B255A8}"/>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B3C510EE-28DF-4277-B176-37915C57B1A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0" name="图片 9">
              <a:extLst>
                <a:ext uri="{FF2B5EF4-FFF2-40B4-BE49-F238E27FC236}">
                  <a16:creationId xmlns:a16="http://schemas.microsoft.com/office/drawing/2014/main" id="{A2D7B6D7-61E5-4021-9ABE-27509F8700D2}"/>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84841651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80444" y="2426233"/>
            <a:ext cx="19082120" cy="1104213"/>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10.Without enough knowledges, you can never teach well.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31934" y="3838240"/>
            <a:ext cx="19082120" cy="3747879"/>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231934" y="3855316"/>
            <a:ext cx="11381196"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knowledges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knowledge</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a:extLst>
              <a:ext uri="{FF2B5EF4-FFF2-40B4-BE49-F238E27FC236}">
                <a16:creationId xmlns:a16="http://schemas.microsoft.com/office/drawing/2014/main" id="{BCF03C87-518B-4140-A96B-D0A1C8D6C5B0}"/>
              </a:ext>
            </a:extLst>
          </p:cNvPr>
          <p:cNvSpPr/>
          <p:nvPr/>
        </p:nvSpPr>
        <p:spPr>
          <a:xfrm>
            <a:off x="1231934" y="5278516"/>
            <a:ext cx="17202438" cy="3095656"/>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knowledge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是不可数名词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没有复数形式。</a:t>
            </a:r>
          </a:p>
          <a:p>
            <a:pPr>
              <a:lnSpc>
                <a:spcPct val="150000"/>
              </a:lnSpc>
              <a:spcAft>
                <a:spcPts val="0"/>
              </a:spcAft>
            </a:pPr>
            <a:endParaRPr lang="zh-CN" altLang="zh-CN" sz="3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F8C0F84D-0D32-4310-9FD0-0185BC59AFC1}"/>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A2A5ABEF-8FAC-4ED4-BF67-6B3FCA9A9DC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0" name="图片 9">
              <a:extLst>
                <a:ext uri="{FF2B5EF4-FFF2-40B4-BE49-F238E27FC236}">
                  <a16:creationId xmlns:a16="http://schemas.microsoft.com/office/drawing/2014/main" id="{2867813B-B141-49CC-8130-80A9FA655F6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96359053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14773"/>
            <a:ext cx="20738304" cy="7076809"/>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Ⅱ.</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短文改错</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gn="ct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词数</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:116</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话题</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志愿者活动　文体</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记叙文</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Last month, I took part in a volunteer activity in a village. We start off by bus at 9 o’clock. After a three-hour drive, we saw the village surrounded by hills. It was very difficulty to drive on the rocky road, so we got on the bus and walked there. The villagers standing by road welcomed us warm.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6E90E3A4-8889-4EF4-BAD7-8FA6A4DB1F84}"/>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B325F162-46B2-4026-AFA4-361A4EF59FA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46A8EB7B-4E0E-41CE-8F58-7C1B28814C56}"/>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931641081"/>
      </p:ext>
    </p:extLst>
  </p:cSld>
  <p:clrMapOvr>
    <a:masterClrMapping/>
  </p:clrMapOvr>
  <p:transition>
    <p:pull dir="d"/>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900424" y="2484686"/>
            <a:ext cx="21962440" cy="6061146"/>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Cooked with those vegetable grown by the villagers, the lunch was tasted delicious. After lunch, we played games with the village children. Then, we visited an old man live alone on the hillside. We sang a few songs, what made him really happy.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I think when doing volunteer work, you help others and you gain happy in return.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307A36DC-DA5A-4658-84EE-2CA0B601B520}"/>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B6B58B42-9D2B-4032-9BF6-7EB8A6ED082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287F227D-BBCA-4C2D-A754-855CAB47B0B3}"/>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49964326"/>
      </p:ext>
    </p:extLst>
  </p:cSld>
  <p:clrMapOvr>
    <a:masterClrMapping/>
  </p:clrMapOvr>
  <p:transition>
    <p:pull dir="d"/>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80474" y="2268101"/>
            <a:ext cx="20378264" cy="7000324"/>
          </a:xfrm>
          <a:prstGeom prst="rect">
            <a:avLst/>
          </a:prstGeom>
        </p:spPr>
      </p:pic>
      <mc:AlternateContent xmlns:mc="http://schemas.openxmlformats.org/markup-compatibility/2006" xmlns:a14="http://schemas.microsoft.com/office/drawing/2010/main">
        <mc:Choice Requires="a14">
          <p:sp>
            <p:nvSpPr>
              <p:cNvPr id="11" name="矩形 10">
                <a:extLst>
                  <a:ext uri="{FF2B5EF4-FFF2-40B4-BE49-F238E27FC236}">
                    <a16:creationId xmlns:a16="http://schemas.microsoft.com/office/drawing/2014/main" id="{8B9204FA-9E7C-4F61-BA97-DFA5CBCCC003}"/>
                  </a:ext>
                </a:extLst>
              </p:cNvPr>
              <p:cNvSpPr/>
              <p:nvPr/>
            </p:nvSpPr>
            <p:spPr>
              <a:xfrm>
                <a:off x="1480474" y="2133958"/>
                <a:ext cx="20378264" cy="7420942"/>
              </a:xfrm>
              <a:prstGeom prst="rect">
                <a:avLst/>
              </a:prstGeom>
            </p:spPr>
            <p:txBody>
              <a:bodyPr wrap="square">
                <a:spAutoFit/>
              </a:bodyPr>
              <a:lstStyle/>
              <a:p>
                <a:pPr indent="355600">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Last month, I took part in a volunteer activity in a village. We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start</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started</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off by bus at 9 o’clock. After a three-hour drive, we saw the village surrounded by hills. It was very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difficulty</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difficult</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to drive on the rocky road, so we got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on</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off</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the bus and walked there. The villagers standing by </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the</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road welcomed us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warm</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warmly</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mc:Choice>
        <mc:Fallback xmlns="">
          <p:sp>
            <p:nvSpPr>
              <p:cNvPr id="11" name="矩形 10">
                <a:extLst>
                  <a:ext uri="{FF2B5EF4-FFF2-40B4-BE49-F238E27FC236}">
                    <a16:creationId xmlns:a16="http://schemas.microsoft.com/office/drawing/2014/main" id="{8B9204FA-9E7C-4F61-BA97-DFA5CBCCC003}"/>
                  </a:ext>
                </a:extLst>
              </p:cNvPr>
              <p:cNvSpPr>
                <a:spLocks noRot="1" noChangeAspect="1" noMove="1" noResize="1" noEditPoints="1" noAdjustHandles="1" noChangeArrowheads="1" noChangeShapeType="1" noTextEdit="1"/>
              </p:cNvSpPr>
              <p:nvPr/>
            </p:nvSpPr>
            <p:spPr>
              <a:xfrm>
                <a:off x="1480474" y="2133958"/>
                <a:ext cx="20378264" cy="7420942"/>
              </a:xfrm>
              <a:prstGeom prst="rect">
                <a:avLst/>
              </a:prstGeom>
              <a:blipFill>
                <a:blip r:embed="rId3"/>
                <a:stretch>
                  <a:fillRect l="-1226" r="-718"/>
                </a:stretch>
              </a:blipFill>
            </p:spPr>
            <p:txBody>
              <a:bodyPr/>
              <a:lstStyle/>
              <a:p>
                <a:r>
                  <a:rPr lang="zh-CN" altLang="en-US">
                    <a:noFill/>
                  </a:rPr>
                  <a:t> </a:t>
                </a:r>
              </a:p>
            </p:txBody>
          </p:sp>
        </mc:Fallback>
      </mc:AlternateContent>
      <p:grpSp>
        <p:nvGrpSpPr>
          <p:cNvPr id="5" name="组合 4">
            <a:extLst>
              <a:ext uri="{FF2B5EF4-FFF2-40B4-BE49-F238E27FC236}">
                <a16:creationId xmlns:a16="http://schemas.microsoft.com/office/drawing/2014/main" id="{47E151E3-C37A-496B-AFB0-8A8719321C59}"/>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9514CF20-2DA4-4655-BB08-6D5630E91EA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7" name="图片 6">
              <a:extLst>
                <a:ext uri="{FF2B5EF4-FFF2-40B4-BE49-F238E27FC236}">
                  <a16:creationId xmlns:a16="http://schemas.microsoft.com/office/drawing/2014/main" id="{CF46398D-9F99-48D4-A6A5-057AB100F5A7}"/>
                </a:ext>
              </a:extLst>
            </p:cNvPr>
            <p:cNvPicPr>
              <a:picLocks noChangeAspect="1"/>
            </p:cNvPicPr>
            <p:nvPr/>
          </p:nvPicPr>
          <p:blipFill>
            <a:blip r:embed="rId4"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59142690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97777" y="2400159"/>
            <a:ext cx="20378264" cy="7864421"/>
          </a:xfrm>
          <a:prstGeom prst="rect">
            <a:avLst/>
          </a:prstGeom>
        </p:spPr>
      </p:pic>
      <mc:AlternateContent xmlns:mc="http://schemas.openxmlformats.org/markup-compatibility/2006" xmlns:a14="http://schemas.microsoft.com/office/drawing/2010/main">
        <mc:Choice Requires="a14">
          <p:sp>
            <p:nvSpPr>
              <p:cNvPr id="11" name="矩形 10">
                <a:extLst>
                  <a:ext uri="{FF2B5EF4-FFF2-40B4-BE49-F238E27FC236}">
                    <a16:creationId xmlns:a16="http://schemas.microsoft.com/office/drawing/2014/main" id="{8B9204FA-9E7C-4F61-BA97-DFA5CBCCC003}"/>
                  </a:ext>
                </a:extLst>
              </p:cNvPr>
              <p:cNvSpPr/>
              <p:nvPr/>
            </p:nvSpPr>
            <p:spPr>
              <a:xfrm>
                <a:off x="1692512" y="2230466"/>
                <a:ext cx="20378264" cy="8691675"/>
              </a:xfrm>
              <a:prstGeom prst="rect">
                <a:avLst/>
              </a:prstGeom>
            </p:spPr>
            <p:txBody>
              <a:bodyPr wrap="square">
                <a:spAutoFit/>
              </a:bodyPr>
              <a:lstStyle/>
              <a:p>
                <a:pPr indent="355600">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Cooked with those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vegetable</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vegetables</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grown by the villagers, the lunch </a:t>
                </a:r>
                <a:r>
                  <a:rPr lang="en-US" altLang="zh-CN" sz="4400" strike="sngStrike"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was</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tasted delicious. After lunch, we played games with the village children. Then, we visited an old man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live</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living</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alone on the hillside. We sang a few songs,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what</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which</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made him really happy.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I think when doing volunteer work, you help others and you gain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happy</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happiness</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in return.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mc:Choice>
        <mc:Fallback xmlns="">
          <p:sp>
            <p:nvSpPr>
              <p:cNvPr id="11" name="矩形 10">
                <a:extLst>
                  <a:ext uri="{FF2B5EF4-FFF2-40B4-BE49-F238E27FC236}">
                    <a16:creationId xmlns:a16="http://schemas.microsoft.com/office/drawing/2014/main" id="{8B9204FA-9E7C-4F61-BA97-DFA5CBCCC003}"/>
                  </a:ext>
                </a:extLst>
              </p:cNvPr>
              <p:cNvSpPr>
                <a:spLocks noRot="1" noChangeAspect="1" noMove="1" noResize="1" noEditPoints="1" noAdjustHandles="1" noChangeArrowheads="1" noChangeShapeType="1" noTextEdit="1"/>
              </p:cNvSpPr>
              <p:nvPr/>
            </p:nvSpPr>
            <p:spPr>
              <a:xfrm>
                <a:off x="1692512" y="2230466"/>
                <a:ext cx="20378264" cy="8691675"/>
              </a:xfrm>
              <a:prstGeom prst="rect">
                <a:avLst/>
              </a:prstGeom>
              <a:blipFill>
                <a:blip r:embed="rId3"/>
                <a:stretch>
                  <a:fillRect l="-1226" r="-2184"/>
                </a:stretch>
              </a:blipFill>
            </p:spPr>
            <p:txBody>
              <a:bodyPr/>
              <a:lstStyle/>
              <a:p>
                <a:r>
                  <a:rPr lang="zh-CN" altLang="en-US">
                    <a:noFill/>
                  </a:rPr>
                  <a:t> </a:t>
                </a:r>
              </a:p>
            </p:txBody>
          </p:sp>
        </mc:Fallback>
      </mc:AlternateContent>
      <p:grpSp>
        <p:nvGrpSpPr>
          <p:cNvPr id="5" name="组合 4">
            <a:extLst>
              <a:ext uri="{FF2B5EF4-FFF2-40B4-BE49-F238E27FC236}">
                <a16:creationId xmlns:a16="http://schemas.microsoft.com/office/drawing/2014/main" id="{0FF5D678-35F1-47D3-A6F9-F4A39E964B26}"/>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3EB0984C-E33B-4111-85C2-A63DAFA233F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7" name="图片 6">
              <a:extLst>
                <a:ext uri="{FF2B5EF4-FFF2-40B4-BE49-F238E27FC236}">
                  <a16:creationId xmlns:a16="http://schemas.microsoft.com/office/drawing/2014/main" id="{E77BDFB4-C542-4BE1-AC00-66706CF44527}"/>
                </a:ext>
              </a:extLst>
            </p:cNvPr>
            <p:cNvPicPr>
              <a:picLocks noChangeAspect="1"/>
            </p:cNvPicPr>
            <p:nvPr/>
          </p:nvPicPr>
          <p:blipFill>
            <a:blip r:embed="rId4"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20417459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5232" y="1520334"/>
            <a:ext cx="20738304" cy="12155122"/>
          </a:xfrm>
          <a:prstGeom prst="rect">
            <a:avLst/>
          </a:prstGeom>
        </p:spPr>
        <p:txBody>
          <a:bodyPr wrap="square">
            <a:spAutoFit/>
          </a:bodyPr>
          <a:lstStyle/>
          <a:p>
            <a:pPr indent="660400" algn="ct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词数</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:104</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话题</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童年趣事　文体</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记叙文</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When I was six years old, I was a innocent and lovely girl. One day, my father asked me, “How can fish only live in water?” I thought about it with cautions and then replied, “That’s because there is some cats on the bank.” My father said, “Although your answer sounds a little ridiculous, but I think you are smart.” I was happy to hear them then. Maybe it seemed an amused answer then. But now, I think it is benefit to me. And now I am smart. I dare said I could have a happy childhood just owing my parents’ love for me.</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br>
              <a:rPr lang="en-US" altLang="zh-CN" sz="4400" dirty="0">
                <a:solidFill>
                  <a:srgbClr val="000000"/>
                </a:solidFill>
                <a:latin typeface="微软雅黑" panose="020B0503020204020204" pitchFamily="34" charset="-122"/>
                <a:cs typeface="Times New Roman" panose="02020603050405020304" pitchFamily="18" charset="0"/>
              </a:rPr>
            </a:b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7A280FCB-9DA1-4D0F-857C-EE990680CCB7}"/>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624D3C08-008F-4B75-B759-5BC9D10C18D3}"/>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D5176FE4-E019-4F44-B4B2-57C4802E444D}"/>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704544252"/>
      </p:ext>
    </p:extLst>
  </p:cSld>
  <p:clrMapOvr>
    <a:masterClrMapping/>
  </p:clrMapOvr>
  <p:transition>
    <p:pull dir="d"/>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3"/>
          <a:stretch>
            <a:fillRect/>
          </a:stretch>
        </p:blipFill>
        <p:spPr>
          <a:xfrm>
            <a:off x="967701" y="2008042"/>
            <a:ext cx="21818424" cy="10384697"/>
          </a:xfrm>
          <a:prstGeom prst="rect">
            <a:avLst/>
          </a:prstGeom>
        </p:spPr>
      </p:pic>
      <mc:AlternateContent xmlns:mc="http://schemas.openxmlformats.org/markup-compatibility/2006" xmlns:a14="http://schemas.microsoft.com/office/drawing/2010/main">
        <mc:Choice Requires="a14">
          <p:sp>
            <p:nvSpPr>
              <p:cNvPr id="11" name="矩形 10">
                <a:extLst>
                  <a:ext uri="{FF2B5EF4-FFF2-40B4-BE49-F238E27FC236}">
                    <a16:creationId xmlns:a16="http://schemas.microsoft.com/office/drawing/2014/main" id="{8B9204FA-9E7C-4F61-BA97-DFA5CBCCC003}"/>
                  </a:ext>
                </a:extLst>
              </p:cNvPr>
              <p:cNvSpPr/>
              <p:nvPr/>
            </p:nvSpPr>
            <p:spPr>
              <a:xfrm>
                <a:off x="1127462" y="1873899"/>
                <a:ext cx="21658663" cy="13958758"/>
              </a:xfrm>
              <a:prstGeom prst="rect">
                <a:avLst/>
              </a:prstGeom>
            </p:spPr>
            <p:txBody>
              <a:bodyPr wrap="square">
                <a:spAutoFit/>
              </a:bodyPr>
              <a:lstStyle/>
              <a:p>
                <a:pPr indent="355600">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When I was six years old, I was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a</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an</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innocent and lovely girl. One day, my father asked me,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How</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Why</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can fish only live in water?” I thought about it with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cautions</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caution</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and then replied, “That’s because there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is</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are</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some cats on the bank.” My father said, “Although your answer sounds a little ridiculous, </a:t>
                </a:r>
                <a:r>
                  <a:rPr lang="en-US" altLang="zh-CN" sz="4400" strike="sngStrike"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but</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I think you are smart.” I was happy to hear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them</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that</m:t>
                        </m:r>
                        <m:r>
                          <m:rPr>
                            <m:nor/>
                          </m:rPr>
                          <a:rPr lang="en-US" altLang="zh-CN" sz="440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m:t>/</m:t>
                        </m:r>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it</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then. Maybe it seemed an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amused</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amusing</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answer then. But now, I think it is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benefit</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beneficial</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to me. And now I am smart. I dare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said</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say</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I could have a happy childhood just owing </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to</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my parents’ love for me.</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br>
                  <a:rPr lang="en-US" altLang="zh-CN" sz="4400" dirty="0">
                    <a:solidFill>
                      <a:srgbClr val="A50021"/>
                    </a:solidFill>
                    <a:latin typeface="Times New Roman" panose="02020603050405020304" pitchFamily="18" charset="0"/>
                    <a:ea typeface="方正兰亭黑_GBK" panose="02000000000000000000" pitchFamily="2" charset="-122"/>
                  </a:rPr>
                </a:br>
                <a:r>
                  <a:rPr lang="en-US" altLang="zh-CN" sz="4400" dirty="0">
                    <a:solidFill>
                      <a:srgbClr val="A50021"/>
                    </a:solidFill>
                    <a:latin typeface="Times New Roman" panose="02020603050405020304" pitchFamily="18" charset="0"/>
                    <a:ea typeface="方正兰亭黑_GBK" panose="02000000000000000000" pitchFamily="2" charset="-122"/>
                    <a:cs typeface="Times New Roman" panose="02020603050405020304" pitchFamily="18" charset="0"/>
                  </a:rPr>
                  <a:t>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mc:Choice>
        <mc:Fallback xmlns="">
          <p:sp>
            <p:nvSpPr>
              <p:cNvPr id="11" name="矩形 10">
                <a:extLst>
                  <a:ext uri="{FF2B5EF4-FFF2-40B4-BE49-F238E27FC236}">
                    <a16:creationId xmlns:a16="http://schemas.microsoft.com/office/drawing/2014/main" id="{8B9204FA-9E7C-4F61-BA97-DFA5CBCCC003}"/>
                  </a:ext>
                </a:extLst>
              </p:cNvPr>
              <p:cNvSpPr>
                <a:spLocks noRot="1" noChangeAspect="1" noMove="1" noResize="1" noEditPoints="1" noAdjustHandles="1" noChangeArrowheads="1" noChangeShapeType="1" noTextEdit="1"/>
              </p:cNvSpPr>
              <p:nvPr/>
            </p:nvSpPr>
            <p:spPr>
              <a:xfrm>
                <a:off x="1127462" y="1873899"/>
                <a:ext cx="21658663" cy="13958758"/>
              </a:xfrm>
              <a:prstGeom prst="rect">
                <a:avLst/>
              </a:prstGeom>
              <a:blipFill>
                <a:blip r:embed="rId4"/>
                <a:stretch>
                  <a:fillRect l="-1154" r="-816"/>
                </a:stretch>
              </a:blipFill>
            </p:spPr>
            <p:txBody>
              <a:bodyPr/>
              <a:lstStyle/>
              <a:p>
                <a:r>
                  <a:rPr lang="zh-CN" altLang="en-US">
                    <a:noFill/>
                  </a:rPr>
                  <a:t> </a:t>
                </a:r>
              </a:p>
            </p:txBody>
          </p:sp>
        </mc:Fallback>
      </mc:AlternateContent>
      <p:grpSp>
        <p:nvGrpSpPr>
          <p:cNvPr id="5" name="组合 4">
            <a:extLst>
              <a:ext uri="{FF2B5EF4-FFF2-40B4-BE49-F238E27FC236}">
                <a16:creationId xmlns:a16="http://schemas.microsoft.com/office/drawing/2014/main" id="{81C005D5-9630-4A62-89AC-B900865ECEC1}"/>
              </a:ext>
            </a:extLst>
          </p:cNvPr>
          <p:cNvGrpSpPr/>
          <p:nvPr/>
        </p:nvGrpSpPr>
        <p:grpSpPr>
          <a:xfrm>
            <a:off x="967701" y="1003323"/>
            <a:ext cx="5785908" cy="769441"/>
            <a:chOff x="1512492" y="2497460"/>
            <a:chExt cx="5785908" cy="769441"/>
          </a:xfrm>
        </p:grpSpPr>
        <p:sp>
          <p:nvSpPr>
            <p:cNvPr id="6" name="TextBox 75">
              <a:extLst>
                <a:ext uri="{FF2B5EF4-FFF2-40B4-BE49-F238E27FC236}">
                  <a16:creationId xmlns:a16="http://schemas.microsoft.com/office/drawing/2014/main" id="{0628C77D-6EE8-4293-8586-5884937673C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7" name="图片 6">
              <a:extLst>
                <a:ext uri="{FF2B5EF4-FFF2-40B4-BE49-F238E27FC236}">
                  <a16:creationId xmlns:a16="http://schemas.microsoft.com/office/drawing/2014/main" id="{207DD55B-BE99-44A4-AAF7-75B84DBA7199}"/>
                </a:ext>
              </a:extLst>
            </p:cNvPr>
            <p:cNvPicPr>
              <a:picLocks noChangeAspect="1"/>
            </p:cNvPicPr>
            <p:nvPr/>
          </p:nvPicPr>
          <p:blipFill>
            <a:blip r:embed="rId5"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52010122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4162</TotalTime>
  <Words>5176</Words>
  <Application>Microsoft Office PowerPoint</Application>
  <PresentationFormat>自定义</PresentationFormat>
  <Paragraphs>429</Paragraphs>
  <Slides>63</Slides>
  <Notes>3</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63</vt:i4>
      </vt:variant>
    </vt:vector>
  </HeadingPairs>
  <TitlesOfParts>
    <vt:vector size="72" baseType="lpstr">
      <vt:lpstr>NEU-B4-S92</vt:lpstr>
      <vt:lpstr>方正粗黑宋简体</vt:lpstr>
      <vt:lpstr>华文行楷</vt:lpstr>
      <vt:lpstr>微软雅黑</vt:lpstr>
      <vt:lpstr>Arial</vt:lpstr>
      <vt:lpstr>Calibri</vt:lpstr>
      <vt:lpstr>Cambria Math</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Administrator</cp:lastModifiedBy>
  <cp:revision>622</cp:revision>
  <dcterms:created xsi:type="dcterms:W3CDTF">2016-01-31T01:38:40Z</dcterms:created>
  <dcterms:modified xsi:type="dcterms:W3CDTF">2019-11-04T07:34:01Z</dcterms:modified>
</cp:coreProperties>
</file>