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40"/>
  </p:notesMasterIdLst>
  <p:sldIdLst>
    <p:sldId id="256" r:id="rId3"/>
    <p:sldId id="258" r:id="rId4"/>
    <p:sldId id="259" r:id="rId5"/>
    <p:sldId id="261" r:id="rId6"/>
    <p:sldId id="257" r:id="rId7"/>
    <p:sldId id="260" r:id="rId8"/>
    <p:sldId id="280" r:id="rId9"/>
    <p:sldId id="281" r:id="rId10"/>
    <p:sldId id="282" r:id="rId11"/>
    <p:sldId id="283" r:id="rId12"/>
    <p:sldId id="284" r:id="rId13"/>
    <p:sldId id="285" r:id="rId14"/>
    <p:sldId id="286" r:id="rId15"/>
    <p:sldId id="287" r:id="rId16"/>
    <p:sldId id="288" r:id="rId17"/>
    <p:sldId id="289" r:id="rId18"/>
    <p:sldId id="294" r:id="rId19"/>
    <p:sldId id="296" r:id="rId20"/>
    <p:sldId id="297" r:id="rId21"/>
    <p:sldId id="290" r:id="rId22"/>
    <p:sldId id="291" r:id="rId23"/>
    <p:sldId id="292" r:id="rId24"/>
    <p:sldId id="293" r:id="rId25"/>
    <p:sldId id="263" r:id="rId26"/>
    <p:sldId id="262" r:id="rId27"/>
    <p:sldId id="265" r:id="rId28"/>
    <p:sldId id="266" r:id="rId29"/>
    <p:sldId id="268" r:id="rId30"/>
    <p:sldId id="270" r:id="rId31"/>
    <p:sldId id="273" r:id="rId32"/>
    <p:sldId id="295" r:id="rId33"/>
    <p:sldId id="279" r:id="rId34"/>
    <p:sldId id="274" r:id="rId35"/>
    <p:sldId id="275" r:id="rId36"/>
    <p:sldId id="276" r:id="rId37"/>
    <p:sldId id="277" r:id="rId38"/>
    <p:sldId id="278" r:id="rId3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4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47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C21B9-9D75-49EE-9143-3384E6AF3852}" type="datetimeFigureOut">
              <a:rPr lang="zh-CN" altLang="en-US" smtClean="0"/>
              <a:t>2017/11/28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C4B5A1-28B4-45A1-A8DB-EDDD6BE7A2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081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25A004-C308-4954-8B0A-B96EF9881E09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257DAE5-227D-491B-8288-53419CD89716}" type="slidenum">
              <a:rPr kumimoji="1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329563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437E479-BC4F-445F-9CA4-805AE579F742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3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E58E0-7845-4262-9207-8FA73176D74E}" type="slidenum">
              <a:rPr kumimoji="1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789138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ECF2A1A-5820-49C3-9123-FF8D517BC17A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E34EA6-2460-4381-82D7-43479357BFB2}" type="slidenum">
              <a:rPr kumimoji="1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4177111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5B5D896-4F2F-4DF1-8BFA-C9C793109B96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D3B6C3-AF4D-4356-B1A0-40AA342361EF}" type="slidenum">
              <a:rPr kumimoji="1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264293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B1010A5-0917-435D-8895-73F9897607FC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F336ABA-D110-47A8-8CA7-F12779EAC56E}" type="slidenum">
              <a:rPr kumimoji="1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344789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C4B5A1-28B4-45A1-A8DB-EDDD6BE7A2F0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6361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31E47F-D8CE-4F2A-A385-3014CE2E8B30}" type="slidenum">
              <a:rPr kumimoji="0" lang="en-US" altLang="zh-CN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398294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2F1B3EF-4DB9-411D-A528-A34EB90EE50F}" type="slidenum">
              <a:rPr kumimoji="0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751EAAC-BC1A-4238-9AEB-50E9DAAE17B0}" type="slidenum">
              <a:rPr kumimoji="1" lang="en-US" altLang="zh-CN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1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79026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CC985F0-79FC-4F17-A387-B2FEE3A642C8}" type="slidenum">
              <a:rPr lang="en-US" altLang="zh-CN"/>
              <a:pPr/>
              <a:t>32</a:t>
            </a:fld>
            <a:endParaRPr lang="en-US" altLang="zh-CN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</p:spPr>
        <p:txBody>
          <a:bodyPr/>
          <a:lstStyle/>
          <a:p>
            <a:pPr eaLnBrk="1" hangingPunct="1"/>
            <a:endParaRPr lang="zh-CN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标题，剪贴画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剪贴画占位符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1AB27F55-9FA1-4673-B0BF-996D377D482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352308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altLang="zh-CN"/>
              <a:t>Click to edit Master subtitle style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64CCE1-D9DE-456E-A57D-3A47C978CAD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758102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BE1129-3676-4BC2-8344-4F40388FA87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0002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altLang="zh-CN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DD7F30-5B18-48B7-947A-A3A30AF2B65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52237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D30BFF-DA8E-4A83-8235-D8A91BCF985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856751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6D98A-CF9A-443E-B3BD-156DF7F1BF0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581712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3B0EF-09CC-4F11-A0B3-35EE3983F7D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45474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C046FA-3DC4-4AEC-84BD-84474870D95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820092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088504-B43C-4358-B37F-F784A75684D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04735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1F959B-76FA-4F4B-9023-3E701BBB33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1986554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A26F04-BE51-42DD-9623-580DCB0123C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040912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/>
              <a:t>Click to edit Master title style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/>
              <a:t>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9D3DB5-DB07-4DB3-80A9-2AC3347084E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1994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2017/11/28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EA2494A-365C-4D0E-A796-0FDE79F8986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00937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9184" y="836712"/>
            <a:ext cx="73448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latin typeface="隶书" pitchFamily="49" charset="-122"/>
                <a:ea typeface="隶书" pitchFamily="49" charset="-122"/>
              </a:rPr>
              <a:t>富贵不能淫，</a:t>
            </a:r>
            <a:endParaRPr lang="en-US" altLang="zh-CN" sz="6000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6000" dirty="0">
                <a:latin typeface="隶书" pitchFamily="49" charset="-122"/>
                <a:ea typeface="隶书" pitchFamily="49" charset="-122"/>
              </a:rPr>
              <a:t>威武不能屈，</a:t>
            </a:r>
            <a:endParaRPr lang="en-US" altLang="zh-CN" sz="6000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6000" dirty="0">
                <a:latin typeface="隶书" pitchFamily="49" charset="-122"/>
                <a:ea typeface="隶书" pitchFamily="49" charset="-122"/>
              </a:rPr>
              <a:t>贫贱不能移。</a:t>
            </a:r>
            <a:endParaRPr lang="en-US" altLang="zh-CN" sz="6000" dirty="0">
              <a:latin typeface="隶书" pitchFamily="49" charset="-122"/>
              <a:ea typeface="隶书" pitchFamily="49" charset="-122"/>
            </a:endParaRPr>
          </a:p>
          <a:p>
            <a:r>
              <a:rPr lang="en-US" altLang="zh-CN" sz="6000" dirty="0">
                <a:latin typeface="隶书" pitchFamily="49" charset="-122"/>
                <a:ea typeface="隶书" pitchFamily="49" charset="-122"/>
              </a:rPr>
              <a:t>   ——</a:t>
            </a:r>
            <a:r>
              <a:rPr lang="zh-CN" altLang="en-US" sz="6000" dirty="0">
                <a:latin typeface="隶书" pitchFamily="49" charset="-122"/>
                <a:ea typeface="隶书" pitchFamily="49" charset="-122"/>
              </a:rPr>
              <a:t>孟子</a:t>
            </a:r>
          </a:p>
        </p:txBody>
      </p:sp>
    </p:spTree>
    <p:extLst>
      <p:ext uri="{BB962C8B-B14F-4D97-AF65-F5344CB8AC3E}">
        <p14:creationId xmlns:p14="http://schemas.microsoft.com/office/powerpoint/2010/main" val="323267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200">
                <a:ea typeface="华文行楷" pitchFamily="2" charset="-122"/>
              </a:rPr>
              <a:t>亚圣</a:t>
            </a:r>
            <a:r>
              <a:rPr lang="en-US" altLang="zh-CN" sz="4200">
                <a:ea typeface="华文行楷" pitchFamily="2" charset="-122"/>
              </a:rPr>
              <a:t>——</a:t>
            </a:r>
            <a:r>
              <a:rPr lang="zh-CN" altLang="en-US" sz="4200">
                <a:ea typeface="华文行楷" pitchFamily="2" charset="-122"/>
              </a:rPr>
              <a:t>孟子</a:t>
            </a:r>
          </a:p>
        </p:txBody>
      </p:sp>
      <p:sp>
        <p:nvSpPr>
          <p:cNvPr id="210947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355976" y="1484784"/>
            <a:ext cx="4100513" cy="4535487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zh-CN" altLang="en-US" sz="2800" b="1" dirty="0"/>
              <a:t>孟子（约公元前</a:t>
            </a:r>
            <a:r>
              <a:rPr lang="en-US" altLang="zh-CN" sz="2800" b="1" dirty="0"/>
              <a:t>372—289</a:t>
            </a:r>
            <a:r>
              <a:rPr lang="zh-CN" altLang="en-US" sz="2800" b="1" dirty="0"/>
              <a:t>），名轲，字子舆，</a:t>
            </a:r>
            <a:r>
              <a:rPr lang="zh-CN" altLang="en-US" sz="2800" b="1" dirty="0">
                <a:solidFill>
                  <a:srgbClr val="660066"/>
                </a:solidFill>
              </a:rPr>
              <a:t>战国时思想家、教育家。</a:t>
            </a:r>
            <a:r>
              <a:rPr lang="zh-CN" altLang="en-US" sz="2800" b="1" dirty="0"/>
              <a:t>与孔子并称</a:t>
            </a:r>
            <a:r>
              <a:rPr lang="zh-CN" altLang="en-US" sz="2800" b="1" dirty="0">
                <a:solidFill>
                  <a:srgbClr val="FF0000"/>
                </a:solidFill>
              </a:rPr>
              <a:t>“孔孟”</a:t>
            </a:r>
            <a:r>
              <a:rPr lang="zh-CN" altLang="en-US" sz="2800" b="1" dirty="0"/>
              <a:t>， 是</a:t>
            </a:r>
            <a:r>
              <a:rPr lang="zh-CN" altLang="en-US" sz="2800" b="1" dirty="0">
                <a:solidFill>
                  <a:srgbClr val="FF0000"/>
                </a:solidFill>
              </a:rPr>
              <a:t>儒家思想</a:t>
            </a:r>
            <a:r>
              <a:rPr lang="zh-CN" altLang="en-US" sz="2800" b="1" dirty="0"/>
              <a:t>的代表人物。</a:t>
            </a:r>
          </a:p>
          <a:p>
            <a:pPr>
              <a:lnSpc>
                <a:spcPct val="90000"/>
              </a:lnSpc>
            </a:pPr>
            <a:r>
              <a:rPr lang="zh-CN" altLang="en-US" sz="2800" b="1" dirty="0"/>
              <a:t>孟轲发展了孔子的“礼治”和“德政”思想，提倡“王道”，主张</a:t>
            </a:r>
            <a:r>
              <a:rPr lang="zh-CN" altLang="en-US" sz="2800" b="1" dirty="0">
                <a:solidFill>
                  <a:srgbClr val="FF0000"/>
                </a:solidFill>
              </a:rPr>
              <a:t>“仁政”，</a:t>
            </a:r>
            <a:r>
              <a:rPr lang="zh-CN" altLang="en-US" sz="2800" b="1" dirty="0"/>
              <a:t> 被后世尊为“</a:t>
            </a:r>
            <a:r>
              <a:rPr lang="zh-CN" altLang="en-US" sz="2800" b="1" dirty="0">
                <a:solidFill>
                  <a:srgbClr val="FF0000"/>
                </a:solidFill>
              </a:rPr>
              <a:t>亚圣</a:t>
            </a:r>
            <a:r>
              <a:rPr lang="zh-CN" altLang="en-US" sz="2800" b="1" dirty="0"/>
              <a:t>”。</a:t>
            </a:r>
            <a:endParaRPr lang="zh-CN" altLang="en-US" sz="2800" dirty="0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altLang="zh-CN" sz="2800" dirty="0"/>
          </a:p>
        </p:txBody>
      </p:sp>
      <p:pic>
        <p:nvPicPr>
          <p:cNvPr id="210948" name="Picture 4" descr="mengzi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8600" y="1600200"/>
            <a:ext cx="3738563" cy="4953000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1650684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6" grpId="0" autoUpdateAnimBg="0"/>
      <p:bldP spid="210947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899" name="Picture 3" descr="图片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96188" cy="6837363"/>
          </a:xfrm>
          <a:prstGeom prst="rect">
            <a:avLst/>
          </a:prstGeom>
          <a:noFill/>
        </p:spPr>
      </p:pic>
      <p:sp>
        <p:nvSpPr>
          <p:cNvPr id="208898" name="WordArt 2"/>
          <p:cNvSpPr>
            <a:spLocks noChangeArrowheads="1" noChangeShapeType="1" noTextEdit="1"/>
          </p:cNvSpPr>
          <p:nvPr/>
        </p:nvSpPr>
        <p:spPr bwMode="auto">
          <a:xfrm rot="5400000">
            <a:off x="4149725" y="2627313"/>
            <a:ext cx="5846763" cy="1112837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auto"/>
            <a:r>
              <a:rPr lang="zh-CN" altLang="en-US" sz="4800" kern="10">
                <a:ln w="9525">
                  <a:solidFill>
                    <a:srgbClr val="800000"/>
                  </a:solidFill>
                  <a:miter lim="800000"/>
                  <a:headEnd/>
                  <a:tailEnd/>
                </a:ln>
                <a:solidFill>
                  <a:srgbClr val="800000"/>
                </a:solidFill>
                <a:effectLst>
                  <a:outerShdw dist="35921" dir="2700000" algn="ctr" rotWithShape="0">
                    <a:srgbClr val="B2B2B2">
                      <a:alpha val="80000"/>
                    </a:srgbClr>
                  </a:outerShdw>
                </a:effectLst>
                <a:latin typeface="隶书"/>
                <a:ea typeface="隶书"/>
              </a:rPr>
              <a:t>得道多助，失道寡助</a:t>
            </a:r>
          </a:p>
        </p:txBody>
      </p:sp>
    </p:spTree>
    <p:extLst>
      <p:ext uri="{BB962C8B-B14F-4D97-AF65-F5344CB8AC3E}">
        <p14:creationId xmlns:p14="http://schemas.microsoft.com/office/powerpoint/2010/main" val="2398639596"/>
      </p:ext>
    </p:extLst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89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836613"/>
            <a:ext cx="460774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dirty="0">
                <a:latin typeface="黑体" pitchFamily="49" charset="-122"/>
                <a:ea typeface="黑体" pitchFamily="49" charset="-122"/>
              </a:rPr>
              <a:t>    本文选自</a:t>
            </a:r>
            <a:r>
              <a:rPr lang="en-US" altLang="zh-CN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孟子</a:t>
            </a:r>
            <a:r>
              <a:rPr lang="en-US" altLang="zh-CN" dirty="0">
                <a:latin typeface="黑体" pitchFamily="49" charset="-122"/>
                <a:ea typeface="黑体" pitchFamily="49" charset="-122"/>
              </a:rPr>
              <a:t>•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公孙丑下</a:t>
            </a:r>
            <a:r>
              <a:rPr lang="en-US" altLang="zh-CN" dirty="0">
                <a:latin typeface="黑体" pitchFamily="49" charset="-122"/>
                <a:ea typeface="黑体" pitchFamily="49" charset="-122"/>
              </a:rPr>
              <a:t>》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是一篇短论，论述了战争中</a:t>
            </a:r>
            <a:r>
              <a:rPr lang="zh-CN" altLang="en-US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民心向背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的问题，指出</a:t>
            </a:r>
            <a:r>
              <a:rPr lang="zh-CN" altLang="en-US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民心所向，是战争胜负的主要因素，</a:t>
            </a:r>
            <a:r>
              <a:rPr lang="zh-CN" altLang="en-US" dirty="0">
                <a:latin typeface="黑体" pitchFamily="49" charset="-122"/>
                <a:ea typeface="黑体" pitchFamily="49" charset="-122"/>
              </a:rPr>
              <a:t>突出“人和”在战争胜负中的决定性作用，体现了孟子的“仁政”思想。</a:t>
            </a:r>
            <a:br>
              <a:rPr lang="zh-CN" altLang="en-US" dirty="0">
                <a:latin typeface="黑体" pitchFamily="49" charset="-122"/>
                <a:ea typeface="黑体" pitchFamily="49" charset="-122"/>
              </a:rPr>
            </a:br>
            <a:endParaRPr lang="zh-CN" altLang="en-US" dirty="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28" name="Picture 4" descr="http://image.syn.cn/Images/200710090958217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124744"/>
            <a:ext cx="3694956" cy="424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直接连接符 2"/>
          <p:cNvCxnSpPr/>
          <p:nvPr/>
        </p:nvCxnSpPr>
        <p:spPr>
          <a:xfrm>
            <a:off x="2963866" y="2348880"/>
            <a:ext cx="1584176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3805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1340768"/>
            <a:ext cx="74168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学习目标：</a:t>
            </a:r>
            <a:endParaRPr lang="en-US" altLang="zh-CN" sz="2800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、能准确</a:t>
            </a:r>
            <a:r>
              <a:rPr lang="zh-CN" altLang="en-US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翻译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全文，</a:t>
            </a:r>
            <a:r>
              <a:rPr lang="zh-CN" altLang="en-US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积累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重点文言词。</a:t>
            </a:r>
            <a:endParaRPr lang="en-US" altLang="zh-CN" sz="2800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、能说出</a:t>
            </a:r>
            <a:r>
              <a:rPr lang="zh-CN" altLang="en-US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本文的观点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及论述过程。</a:t>
            </a:r>
            <a:endParaRPr lang="en-US" altLang="zh-CN" sz="2800" dirty="0">
              <a:latin typeface="黑体" pitchFamily="49" charset="-122"/>
              <a:ea typeface="黑体" pitchFamily="49" charset="-122"/>
            </a:endParaRPr>
          </a:p>
          <a:p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、能够</a:t>
            </a:r>
            <a:r>
              <a:rPr lang="zh-CN" altLang="en-US" sz="28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背诵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全文</a:t>
            </a:r>
            <a:r>
              <a:rPr lang="en-US" altLang="zh-CN" sz="2800" dirty="0">
                <a:latin typeface="黑体" pitchFamily="49" charset="-122"/>
                <a:ea typeface="黑体" pitchFamily="49" charset="-122"/>
              </a:rPr>
              <a:t>,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初步感知孟子文章的特色。</a:t>
            </a:r>
          </a:p>
        </p:txBody>
      </p:sp>
    </p:spTree>
    <p:extLst>
      <p:ext uri="{BB962C8B-B14F-4D97-AF65-F5344CB8AC3E}">
        <p14:creationId xmlns:p14="http://schemas.microsoft.com/office/powerpoint/2010/main" val="21805490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23364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初读课文，读准节奏。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1560" y="1196752"/>
            <a:ext cx="83529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    天时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不如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地利，地利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不如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人和。</a:t>
            </a:r>
          </a:p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    三里之城，七里之郭，环而攻之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而不胜。夫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环而攻之，必有得天时者矣，然而不胜者，是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天时不如地利也。</a:t>
            </a:r>
          </a:p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    城非不高也，池非不深也，兵革非不坚利也，米粟非不多也，委而去之，是地利不如人和也。</a:t>
            </a:r>
          </a:p>
          <a:p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    故曰，域民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不以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封疆之界，固国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不以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山溪之险，威天下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不以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兵革之利。得道者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多助，失道者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寡助。寡助之至，亲戚畔之。多助之至，天下顺之。以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天下之所顺，攻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亲戚之所畔，故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君子</a:t>
            </a:r>
            <a:r>
              <a:rPr lang="en-US" alt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/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有不战，战必胜矣。</a:t>
            </a:r>
          </a:p>
          <a:p>
            <a:endParaRPr lang="zh-CN" altLang="en-US" sz="2800" dirty="0"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3038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23850" y="1484313"/>
            <a:ext cx="84963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天时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不如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地利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99CC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地利不如</a:t>
            </a:r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人和</a:t>
            </a:r>
            <a:r>
              <a:rPr kumimoji="0" lang="zh-CN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。</a:t>
            </a:r>
            <a:r>
              <a:rPr kumimoji="0" lang="zh-CN" alt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250825" y="3716338"/>
            <a:ext cx="84963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有利于作战的天气、时令，比不上有利于作战的地理形势；有利于作战的地理形势，比不上作战中的人心所向、内部团结。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39750" y="2205038"/>
            <a:ext cx="2520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天气、时令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348038" y="692150"/>
            <a:ext cx="2879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地理形势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572000" y="2276475"/>
            <a:ext cx="43211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人心所向、内部团结</a:t>
            </a:r>
          </a:p>
        </p:txBody>
      </p:sp>
    </p:spTree>
    <p:extLst>
      <p:ext uri="{BB962C8B-B14F-4D97-AF65-F5344CB8AC3E}">
        <p14:creationId xmlns:p14="http://schemas.microsoft.com/office/powerpoint/2010/main" val="24451192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  <p:bldP spid="5125" grpId="0"/>
      <p:bldP spid="51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179388" y="1268413"/>
            <a:ext cx="878510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三里之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城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，七里之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郭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环而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攻之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而不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胜。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夫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环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而攻之，必有得天时者矣，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然而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不胜者，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是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天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时不如地利也。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500563" y="538163"/>
            <a:ext cx="2016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表修饰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5940425" y="765175"/>
            <a:ext cx="12969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却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948488" y="692150"/>
            <a:ext cx="14398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发语词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403350" y="765175"/>
            <a:ext cx="13684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内城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203575" y="765175"/>
            <a:ext cx="12239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外城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4356100" y="1844675"/>
            <a:ext cx="5762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围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7524750" y="2997200"/>
            <a:ext cx="10080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这</a:t>
            </a: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4572000" y="2997200"/>
            <a:ext cx="20875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这样、却</a:t>
            </a: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179388" y="4149725"/>
            <a:ext cx="8569325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方圆三里的内城，只有方圆七里的外城，包围起来攻打它却不能取胜。包围起来攻打它，一定是得到有利于作战的天气、时令了，可是不能取胜，这是因为有利于作战的天气、时令比不上有利于作战的地理形势。 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28125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  <p:bldP spid="6148" grpId="0"/>
      <p:bldP spid="6149" grpId="0"/>
      <p:bldP spid="6150" grpId="0"/>
      <p:bldP spid="6151" grpId="0"/>
      <p:bldP spid="6152" grpId="0"/>
      <p:bldP spid="6153" grpId="0"/>
      <p:bldP spid="6154" grpId="0"/>
      <p:bldP spid="61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23850" y="1268413"/>
            <a:ext cx="8351838" cy="176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城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非不高也，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池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非不深也，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兵革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非不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坚利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也，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米粟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非不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也，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去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之，是地利不如人和也。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250825" y="4365625"/>
            <a:ext cx="8497888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城墙不是不高，护城河不是不深，武器装备不是不精良，粮食供给不是不充足，但守城一方弃城而逃，这是因为有利于作战的地理形势比不上作战中的人心所向、内部团结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203575" y="3141663"/>
            <a:ext cx="576263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marR="0" lvl="0" indent="0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3200" i="0" u="none" strike="noStrike" cap="none" spc="0" normalizeH="0" baseline="0">
                <a:ln>
                  <a:noFill/>
                </a:ln>
                <a:solidFill>
                  <a:srgbClr val="0000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2pPr marL="742950" indent="-28575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/>
              <a:t>放弃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4067175" y="3141663"/>
            <a:ext cx="935038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marR="0" lvl="0" indent="0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3200" i="0" u="none" strike="noStrike" cap="none" spc="0" normalizeH="0" baseline="0">
                <a:ln>
                  <a:noFill/>
                </a:ln>
                <a:solidFill>
                  <a:srgbClr val="0000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2pPr marL="742950" indent="-28575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dirty="0"/>
              <a:t>离开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250825" y="692150"/>
            <a:ext cx="15128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城墙</a:t>
            </a:r>
          </a:p>
        </p:txBody>
      </p:sp>
      <p:sp>
        <p:nvSpPr>
          <p:cNvPr id="7175" name="Text Box 6"/>
          <p:cNvSpPr txBox="1">
            <a:spLocks noChangeArrowheads="1"/>
          </p:cNvSpPr>
          <p:nvPr/>
        </p:nvSpPr>
        <p:spPr bwMode="auto">
          <a:xfrm>
            <a:off x="2268538" y="692150"/>
            <a:ext cx="23034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护城河。</a:t>
            </a:r>
          </a:p>
        </p:txBody>
      </p:sp>
      <p:sp>
        <p:nvSpPr>
          <p:cNvPr id="7176" name="Text Box 7"/>
          <p:cNvSpPr txBox="1">
            <a:spLocks noChangeArrowheads="1"/>
          </p:cNvSpPr>
          <p:nvPr/>
        </p:nvSpPr>
        <p:spPr bwMode="auto">
          <a:xfrm>
            <a:off x="1763713" y="1773238"/>
            <a:ext cx="73802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泛指武器装备。兵，兵器。革，</a:t>
            </a:r>
            <a:r>
              <a:rPr kumimoji="1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甲胄</a:t>
            </a: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。　　</a:t>
            </a:r>
          </a:p>
        </p:txBody>
      </p:sp>
      <p:sp>
        <p:nvSpPr>
          <p:cNvPr id="7177" name="Text Box 8"/>
          <p:cNvSpPr txBox="1">
            <a:spLocks noChangeArrowheads="1"/>
          </p:cNvSpPr>
          <p:nvPr/>
        </p:nvSpPr>
        <p:spPr bwMode="auto">
          <a:xfrm>
            <a:off x="6300788" y="692150"/>
            <a:ext cx="22320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坚固、锋利。</a:t>
            </a:r>
          </a:p>
        </p:txBody>
      </p:sp>
      <p:sp>
        <p:nvSpPr>
          <p:cNvPr id="7178" name="Text Box 9"/>
          <p:cNvSpPr txBox="1">
            <a:spLocks noChangeArrowheads="1"/>
          </p:cNvSpPr>
          <p:nvPr/>
        </p:nvSpPr>
        <p:spPr bwMode="auto">
          <a:xfrm>
            <a:off x="250825" y="3068638"/>
            <a:ext cx="19446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指粮食。</a:t>
            </a:r>
          </a:p>
        </p:txBody>
      </p:sp>
      <p:sp>
        <p:nvSpPr>
          <p:cNvPr id="7179" name="Text Box 10"/>
          <p:cNvSpPr txBox="1">
            <a:spLocks noChangeArrowheads="1"/>
          </p:cNvSpPr>
          <p:nvPr/>
        </p:nvSpPr>
        <p:spPr bwMode="auto">
          <a:xfrm>
            <a:off x="1763713" y="3068638"/>
            <a:ext cx="22336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marR="0" lvl="0" indent="0" fontAlgn="base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3200" i="0" u="none" strike="noStrike" cap="none" spc="0" normalizeH="0" baseline="0">
                <a:ln>
                  <a:noFill/>
                </a:ln>
                <a:solidFill>
                  <a:srgbClr val="0000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defRPr>
            </a:lvl1pPr>
            <a:lvl2pPr marL="742950" indent="-28575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/>
              <a:t>充足</a:t>
            </a:r>
          </a:p>
        </p:txBody>
      </p:sp>
    </p:spTree>
    <p:extLst>
      <p:ext uri="{BB962C8B-B14F-4D97-AF65-F5344CB8AC3E}">
        <p14:creationId xmlns:p14="http://schemas.microsoft.com/office/powerpoint/2010/main" val="6084222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  <p:bldP spid="7173" grpId="0"/>
      <p:bldP spid="7174" grpId="0"/>
      <p:bldP spid="7175" grpId="0"/>
      <p:bldP spid="7176" grpId="0"/>
      <p:bldP spid="7177" grpId="0"/>
      <p:bldP spid="7178" grpId="0"/>
      <p:bldP spid="717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825" y="4581525"/>
            <a:ext cx="8713788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所以说，使人民定居下来不迁到别的地方去，不能依靠划定边疆的界限，巩固国防不能靠山河的险要，震慑天下不能靠武力的强大。能施行“仁政”的君主，帮助支持他的人就多，不施行“仁政”的君主，帮助支持他的人就少。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23850" y="1341438"/>
            <a:ext cx="8820150" cy="2043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故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曰：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域民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不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以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封疆之界，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固国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不以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山溪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之险，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天下不以兵革之利。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得道者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多助，失道者寡助。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5148263" y="692150"/>
            <a:ext cx="16209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巩固国防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250825" y="3500438"/>
            <a:ext cx="9028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震慑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979613" y="692150"/>
            <a:ext cx="27368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 dirty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依靠、凭借</a:t>
            </a:r>
          </a:p>
        </p:txBody>
      </p:sp>
      <p:sp>
        <p:nvSpPr>
          <p:cNvPr id="8200" name="Text Box 3"/>
          <p:cNvSpPr txBox="1">
            <a:spLocks noChangeArrowheads="1"/>
          </p:cNvSpPr>
          <p:nvPr/>
        </p:nvSpPr>
        <p:spPr bwMode="auto">
          <a:xfrm>
            <a:off x="1187450" y="1989138"/>
            <a:ext cx="51117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限制（不迁移到别的地方去）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372225" y="2133600"/>
            <a:ext cx="230346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山川地势</a:t>
            </a:r>
          </a:p>
        </p:txBody>
      </p:sp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3348038" y="3706813"/>
            <a:ext cx="43926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施行“仁政”的君主</a:t>
            </a:r>
          </a:p>
        </p:txBody>
      </p:sp>
    </p:spTree>
    <p:extLst>
      <p:ext uri="{BB962C8B-B14F-4D97-AF65-F5344CB8AC3E}">
        <p14:creationId xmlns:p14="http://schemas.microsoft.com/office/powerpoint/2010/main" val="224494827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8197" grpId="0"/>
      <p:bldP spid="8198" grpId="0"/>
      <p:bldP spid="8199" grpId="0"/>
      <p:bldP spid="8200" grpId="0"/>
      <p:bldP spid="820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388" y="4437063"/>
            <a:ext cx="8964612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9999"/>
              </a:buClr>
              <a:buSzPct val="75000"/>
              <a:buFont typeface="Wingdings" panose="05000000000000000000" pitchFamily="2" charset="2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帮助他的人少到了极点，内外亲属都会背叛他；帮助他的人多到了极点，天下的人都会归顺他。凭借天下人都归顺他的条件，去攻打连内外亲属都背叛他的人，所以，（能施行仁政的）君主不战则已，战就一定能胜利。 　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23850" y="1412875"/>
            <a:ext cx="8640763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寡助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之至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亲戚畔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之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,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多助之至，天下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顺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之。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0808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以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80808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天下之所顺，攻亲戚之所畔，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故君子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有不战，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战必胜矣。 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187450" y="765175"/>
            <a:ext cx="5966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到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258888" y="1916113"/>
            <a:ext cx="100860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极点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195513" y="836613"/>
            <a:ext cx="30684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通“叛”，背叛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7812088" y="692150"/>
            <a:ext cx="1000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凭借</a:t>
            </a:r>
          </a:p>
        </p:txBody>
      </p:sp>
      <p:sp>
        <p:nvSpPr>
          <p:cNvPr id="9224" name="Text Box 10"/>
          <p:cNvSpPr txBox="1">
            <a:spLocks noChangeArrowheads="1"/>
          </p:cNvSpPr>
          <p:nvPr/>
        </p:nvSpPr>
        <p:spPr bwMode="auto">
          <a:xfrm>
            <a:off x="5867400" y="1916113"/>
            <a:ext cx="23764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归顺，服从</a:t>
            </a:r>
            <a:endParaRPr kumimoji="0" lang="zh-CN" altLang="en-US" sz="3600" i="0" u="none" strike="noStrike" kern="1200" cap="none" spc="0" normalizeH="0" baseline="0" noProof="0">
              <a:ln>
                <a:noFill/>
              </a:ln>
              <a:solidFill>
                <a:srgbClr val="0944FF"/>
              </a:solidFill>
              <a:uLnTx/>
              <a:uFillTx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225" name="Text Box 5"/>
          <p:cNvSpPr txBox="1">
            <a:spLocks noChangeArrowheads="1"/>
          </p:cNvSpPr>
          <p:nvPr/>
        </p:nvSpPr>
        <p:spPr bwMode="auto">
          <a:xfrm>
            <a:off x="2411413" y="1916113"/>
            <a:ext cx="18325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内外亲属</a:t>
            </a:r>
          </a:p>
        </p:txBody>
      </p:sp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5003800" y="2997200"/>
            <a:ext cx="16557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i="0" u="none" strike="noStrike" kern="1200" cap="none" spc="0" normalizeH="0" baseline="0" noProof="0">
                <a:ln>
                  <a:noFill/>
                </a:ln>
                <a:solidFill>
                  <a:srgbClr val="0944FF"/>
                </a:solidFill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</a:p>
        </p:txBody>
      </p:sp>
      <p:sp>
        <p:nvSpPr>
          <p:cNvPr id="9227" name="Text Box 11"/>
          <p:cNvSpPr txBox="1">
            <a:spLocks noChangeArrowheads="1"/>
          </p:cNvSpPr>
          <p:nvPr/>
        </p:nvSpPr>
        <p:spPr bwMode="auto">
          <a:xfrm>
            <a:off x="6227763" y="3068638"/>
            <a:ext cx="21590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200" noProof="0" dirty="0">
                <a:solidFill>
                  <a:srgbClr val="0944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施行仁政的君主</a:t>
            </a:r>
            <a:endParaRPr kumimoji="0" lang="zh-CN" altLang="en-US" sz="3200" i="0" u="none" strike="noStrike" kern="1200" cap="none" spc="0" normalizeH="0" baseline="0" noProof="0" dirty="0">
              <a:ln>
                <a:noFill/>
              </a:ln>
              <a:solidFill>
                <a:srgbClr val="0944FF"/>
              </a:solidFill>
              <a:uLnTx/>
              <a:uFillTx/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8642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  <p:bldP spid="9225" grpId="0"/>
      <p:bldP spid="92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2349500"/>
            <a:ext cx="8532812" cy="1008063"/>
          </a:xfrm>
          <a:custGeom>
            <a:avLst/>
            <a:gdLst/>
            <a:ahLst/>
            <a:cxnLst/>
            <a:rect l="0" t="0" r="0" b="0"/>
            <a:pathLst/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92075" tIns="46037" rIns="92075" bIns="46037"/>
          <a:lstStyle/>
          <a:p>
            <a:pPr algn="l"/>
            <a:r>
              <a:rPr lang="en-US" altLang="zh-CN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、本文的中心论点是什么？</a:t>
            </a:r>
            <a:br>
              <a:rPr lang="zh-CN" altLang="en-US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br>
              <a:rPr lang="zh-CN" altLang="en-US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br>
              <a:rPr lang="zh-CN" altLang="en-US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1042988" y="476250"/>
            <a:ext cx="3546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400" b="1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思考下列问题</a:t>
            </a:r>
          </a:p>
        </p:txBody>
      </p:sp>
    </p:spTree>
    <p:extLst>
      <p:ext uri="{BB962C8B-B14F-4D97-AF65-F5344CB8AC3E}">
        <p14:creationId xmlns:p14="http://schemas.microsoft.com/office/powerpoint/2010/main" val="243500126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457200" y="1371600"/>
            <a:ext cx="16668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论点：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609600" y="2514600"/>
            <a:ext cx="7275513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3300"/>
                </a:solidFill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  <a:hlinkClick r:id="rId3" action="ppaction://hlinksldjump"/>
              </a:rPr>
              <a:t>天时不如地利，地利不如人和。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得道者多助，失道者寡助</a:t>
            </a:r>
          </a:p>
        </p:txBody>
      </p:sp>
      <p:sp>
        <p:nvSpPr>
          <p:cNvPr id="13316" name="WordArt 5"/>
          <p:cNvSpPr>
            <a:spLocks noChangeArrowheads="1" noChangeShapeType="1" noTextEdit="1"/>
          </p:cNvSpPr>
          <p:nvPr/>
        </p:nvSpPr>
        <p:spPr bwMode="auto">
          <a:xfrm>
            <a:off x="7086600" y="3276600"/>
            <a:ext cx="1019175" cy="1019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0" b="0" i="0" u="none" strike="noStrike" kern="10" cap="none" spc="0" normalizeH="0" baseline="0" noProof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？</a:t>
            </a:r>
          </a:p>
        </p:txBody>
      </p:sp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611188" y="2492375"/>
            <a:ext cx="72755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天时不如地利，地利不如人和。</a:t>
            </a:r>
            <a:endParaRPr kumimoji="1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uLnTx/>
              <a:uFillTx/>
              <a:latin typeface="Times New Roman" panose="02020603050405020304" pitchFamily="18" charset="0"/>
              <a:ea typeface="隶书" panose="02010509060101010101" pitchFamily="49" charset="-122"/>
              <a:cs typeface="+mn-cs"/>
              <a:hlinkClick r:id="rId3" action="ppaction://hlinksldjump"/>
            </a:endParaRPr>
          </a:p>
        </p:txBody>
      </p:sp>
    </p:spTree>
    <p:extLst>
      <p:ext uri="{BB962C8B-B14F-4D97-AF65-F5344CB8AC3E}">
        <p14:creationId xmlns:p14="http://schemas.microsoft.com/office/powerpoint/2010/main" val="16704940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1341438"/>
            <a:ext cx="7417196" cy="5237162"/>
          </a:xfrm>
          <a:custGeom>
            <a:avLst/>
            <a:gdLst/>
            <a:ahLst/>
            <a:cxnLst/>
            <a:rect l="0" t="0" r="0" b="0"/>
            <a:pathLst/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92075" tIns="46037" rIns="92075" bIns="46037"/>
          <a:lstStyle/>
          <a:p>
            <a:pPr algn="l"/>
            <a:br>
              <a:rPr lang="zh-CN" altLang="en-US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br>
              <a:rPr lang="zh-CN" altLang="en-US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lang="zh-CN" altLang="en-US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323528" y="548680"/>
            <a:ext cx="8908376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400" b="1" i="1" u="none" strike="noStrike" kern="120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思考下列问题</a:t>
            </a:r>
            <a:endParaRPr kumimoji="1" lang="en-US" altLang="zh-CN" sz="4400" b="1" i="1" u="none" strike="noStrike" kern="1200" cap="none" spc="0" normalizeH="0" baseline="0" noProof="0" dirty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44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、中心论点提出来后作者是怎样进行论证的？使用什么论证方法？</a:t>
            </a:r>
            <a:br>
              <a:rPr lang="zh-CN" altLang="en-US" sz="4400" dirty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endParaRPr kumimoji="1" lang="zh-CN" altLang="en-US" sz="4400" b="1" i="1" u="none" strike="noStrike" kern="1200" cap="none" spc="0" normalizeH="0" baseline="0" noProof="0" dirty="0">
              <a:ln>
                <a:noFill/>
              </a:ln>
              <a:solidFill>
                <a:srgbClr val="333399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6031389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BD06455_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438400"/>
            <a:ext cx="1020763" cy="101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81000" y="1143000"/>
            <a:ext cx="1066800" cy="617538"/>
          </a:xfrm>
          <a:prstGeom prst="rect">
            <a:avLst/>
          </a:prstGeom>
          <a:solidFill>
            <a:srgbClr val="FF6600"/>
          </a:solidFill>
          <a:ln w="38100">
            <a:solidFill>
              <a:srgbClr val="0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天时</a:t>
            </a:r>
          </a:p>
        </p:txBody>
      </p:sp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1371600" y="2590800"/>
            <a:ext cx="990600" cy="990600"/>
          </a:xfrm>
          <a:prstGeom prst="curvedRightArrow">
            <a:avLst>
              <a:gd name="adj1" fmla="val 20000"/>
              <a:gd name="adj2" fmla="val 40000"/>
              <a:gd name="adj3" fmla="val 33333"/>
            </a:avLst>
          </a:prstGeom>
          <a:solidFill>
            <a:srgbClr val="727DE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3" name="AutoShape 5"/>
          <p:cNvSpPr>
            <a:spLocks noChangeArrowheads="1"/>
          </p:cNvSpPr>
          <p:nvPr/>
        </p:nvSpPr>
        <p:spPr bwMode="auto">
          <a:xfrm>
            <a:off x="3581400" y="2667000"/>
            <a:ext cx="838200" cy="990600"/>
          </a:xfrm>
          <a:prstGeom prst="curvedLeftArrow">
            <a:avLst>
              <a:gd name="adj1" fmla="val 23636"/>
              <a:gd name="adj2" fmla="val 47273"/>
              <a:gd name="adj3" fmla="val 33333"/>
            </a:avLst>
          </a:prstGeom>
          <a:solidFill>
            <a:srgbClr val="727DE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514600" y="1981200"/>
            <a:ext cx="1143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而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539750" y="2708275"/>
            <a:ext cx="10080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环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4495800" y="2895600"/>
            <a:ext cx="9144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攻</a:t>
            </a:r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2667000" y="3276600"/>
            <a:ext cx="8382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之</a:t>
            </a:r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5105400" y="1219200"/>
            <a:ext cx="1143000" cy="617538"/>
          </a:xfrm>
          <a:prstGeom prst="rect">
            <a:avLst/>
          </a:prstGeom>
          <a:solidFill>
            <a:srgbClr val="FF6600"/>
          </a:solidFill>
          <a:ln w="38100">
            <a:solidFill>
              <a:srgbClr val="00008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地利</a:t>
            </a:r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>
            <a:off x="838200" y="1828800"/>
            <a:ext cx="0" cy="1143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 flipH="1">
            <a:off x="990600" y="3733800"/>
            <a:ext cx="160020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21" name="Line 13"/>
          <p:cNvSpPr>
            <a:spLocks noChangeShapeType="1"/>
          </p:cNvSpPr>
          <p:nvPr/>
        </p:nvSpPr>
        <p:spPr bwMode="auto">
          <a:xfrm>
            <a:off x="1828800" y="1600200"/>
            <a:ext cx="3124200" cy="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22" name="Text Box 14"/>
          <p:cNvSpPr txBox="1">
            <a:spLocks noChangeArrowheads="1"/>
          </p:cNvSpPr>
          <p:nvPr/>
        </p:nvSpPr>
        <p:spPr bwMode="auto">
          <a:xfrm>
            <a:off x="2590800" y="914400"/>
            <a:ext cx="1447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1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不如</a:t>
            </a:r>
          </a:p>
        </p:txBody>
      </p:sp>
      <p:sp>
        <p:nvSpPr>
          <p:cNvPr id="17423" name="WordArt 15"/>
          <p:cNvSpPr>
            <a:spLocks noChangeArrowheads="1" noChangeShapeType="1" noTextEdit="1"/>
          </p:cNvSpPr>
          <p:nvPr/>
        </p:nvSpPr>
        <p:spPr bwMode="auto">
          <a:xfrm>
            <a:off x="609600" y="4267200"/>
            <a:ext cx="942975" cy="533400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不胜</a:t>
            </a:r>
          </a:p>
        </p:txBody>
      </p:sp>
      <p:sp>
        <p:nvSpPr>
          <p:cNvPr id="17424" name="WordArt 16"/>
          <p:cNvSpPr>
            <a:spLocks noChangeArrowheads="1" noChangeShapeType="1" noTextEdit="1"/>
          </p:cNvSpPr>
          <p:nvPr/>
        </p:nvSpPr>
        <p:spPr bwMode="auto">
          <a:xfrm>
            <a:off x="5410200" y="4343400"/>
            <a:ext cx="561975" cy="561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1" u="none" strike="noStrike" kern="10" cap="none" spc="0" normalizeH="0" baseline="0" noProof="0">
                <a:ln w="6350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FFCC00"/>
                </a:solidFill>
                <a:effectLst>
                  <a:outerShdw dist="35921" dir="2700000" algn="ctr" rotWithShape="0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胜</a:t>
            </a:r>
          </a:p>
        </p:txBody>
      </p:sp>
      <p:sp>
        <p:nvSpPr>
          <p:cNvPr id="17425" name="Line 17"/>
          <p:cNvSpPr>
            <a:spLocks noChangeShapeType="1"/>
          </p:cNvSpPr>
          <p:nvPr/>
        </p:nvSpPr>
        <p:spPr bwMode="auto">
          <a:xfrm flipV="1">
            <a:off x="5791200" y="2133600"/>
            <a:ext cx="0" cy="2057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26" name="Line 18"/>
          <p:cNvSpPr>
            <a:spLocks noChangeShapeType="1"/>
          </p:cNvSpPr>
          <p:nvPr/>
        </p:nvSpPr>
        <p:spPr bwMode="auto">
          <a:xfrm>
            <a:off x="3124200" y="4724400"/>
            <a:ext cx="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27" name="Text Box 19"/>
          <p:cNvSpPr txBox="1">
            <a:spLocks noChangeArrowheads="1"/>
          </p:cNvSpPr>
          <p:nvPr/>
        </p:nvSpPr>
        <p:spPr bwMode="auto">
          <a:xfrm>
            <a:off x="685800" y="5105400"/>
            <a:ext cx="77724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000" b="0" i="1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举例证明论点一：天时不如地利</a:t>
            </a:r>
          </a:p>
        </p:txBody>
      </p:sp>
      <p:sp>
        <p:nvSpPr>
          <p:cNvPr id="17428" name="Text Box 21"/>
          <p:cNvSpPr txBox="1">
            <a:spLocks noChangeArrowheads="1"/>
          </p:cNvSpPr>
          <p:nvPr/>
        </p:nvSpPr>
        <p:spPr bwMode="auto">
          <a:xfrm>
            <a:off x="4572000" y="4419600"/>
            <a:ext cx="838200" cy="4572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守方</a:t>
            </a:r>
          </a:p>
        </p:txBody>
      </p:sp>
      <p:sp>
        <p:nvSpPr>
          <p:cNvPr id="17429" name="Rectangle 22"/>
          <p:cNvSpPr>
            <a:spLocks noChangeArrowheads="1"/>
          </p:cNvSpPr>
          <p:nvPr/>
        </p:nvSpPr>
        <p:spPr bwMode="auto">
          <a:xfrm>
            <a:off x="2895600" y="4572000"/>
            <a:ext cx="533400" cy="228600"/>
          </a:xfrm>
          <a:prstGeom prst="rect">
            <a:avLst/>
          </a:prstGeom>
          <a:solidFill>
            <a:srgbClr val="E9E2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30" name="Line 23"/>
          <p:cNvSpPr>
            <a:spLocks noChangeShapeType="1"/>
          </p:cNvSpPr>
          <p:nvPr/>
        </p:nvSpPr>
        <p:spPr bwMode="auto">
          <a:xfrm>
            <a:off x="1524000" y="4648200"/>
            <a:ext cx="1447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431" name="Line 24"/>
          <p:cNvSpPr>
            <a:spLocks noChangeShapeType="1"/>
          </p:cNvSpPr>
          <p:nvPr/>
        </p:nvSpPr>
        <p:spPr bwMode="auto">
          <a:xfrm flipH="1">
            <a:off x="3352800" y="4648200"/>
            <a:ext cx="1143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91310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3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7" dur="5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 autoUpdateAnimBg="0"/>
      <p:bldP spid="17412" grpId="0" animBg="1"/>
      <p:bldP spid="17413" grpId="0" animBg="1"/>
      <p:bldP spid="17414" grpId="0" autoUpdateAnimBg="0"/>
      <p:bldP spid="17415" grpId="0" autoUpdateAnimBg="0"/>
      <p:bldP spid="17416" grpId="0" autoUpdateAnimBg="0"/>
      <p:bldP spid="17417" grpId="0" autoUpdateAnimBg="0"/>
      <p:bldP spid="17418" grpId="0" animBg="1" autoUpdateAnimBg="0"/>
      <p:bldP spid="17422" grpId="0" autoUpdateAnimBg="0"/>
      <p:bldP spid="17427" grpId="0" autoUpdateAnimBg="0"/>
      <p:bldP spid="17428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54025" y="409575"/>
            <a:ext cx="733425" cy="12192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守城：</a:t>
            </a:r>
          </a:p>
        </p:txBody>
      </p:sp>
      <p:pic>
        <p:nvPicPr>
          <p:cNvPr id="19459" name="Picture 3" descr="j03320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762000"/>
            <a:ext cx="1557338" cy="180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3200400" y="1524000"/>
            <a:ext cx="5334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城高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114800" y="2667000"/>
            <a:ext cx="106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池深</a:t>
            </a: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5410200" y="990600"/>
            <a:ext cx="4572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兵革利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4038600" y="381000"/>
            <a:ext cx="10668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粮多</a:t>
            </a:r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1219200" y="1676400"/>
            <a:ext cx="914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守方</a:t>
            </a:r>
          </a:p>
        </p:txBody>
      </p:sp>
      <p:sp>
        <p:nvSpPr>
          <p:cNvPr id="19465" name="AutoShape 9"/>
          <p:cNvSpPr>
            <a:spLocks noChangeArrowheads="1"/>
          </p:cNvSpPr>
          <p:nvPr/>
        </p:nvSpPr>
        <p:spPr bwMode="auto">
          <a:xfrm>
            <a:off x="2057400" y="3352800"/>
            <a:ext cx="4572000" cy="152400"/>
          </a:xfrm>
          <a:prstGeom prst="cube">
            <a:avLst>
              <a:gd name="adj" fmla="val 25000"/>
            </a:avLst>
          </a:prstGeom>
          <a:solidFill>
            <a:srgbClr val="727DE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1066800" y="3886200"/>
            <a:ext cx="1143000" cy="576263"/>
          </a:xfrm>
          <a:prstGeom prst="rect">
            <a:avLst/>
          </a:prstGeom>
          <a:solidFill>
            <a:srgbClr val="FF6600"/>
          </a:solidFill>
          <a:ln w="57150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地利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7467600" y="1600200"/>
            <a:ext cx="9144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攻方</a:t>
            </a:r>
          </a:p>
        </p:txBody>
      </p:sp>
      <p:sp>
        <p:nvSpPr>
          <p:cNvPr id="19468" name="Line 12"/>
          <p:cNvSpPr>
            <a:spLocks noChangeShapeType="1"/>
          </p:cNvSpPr>
          <p:nvPr/>
        </p:nvSpPr>
        <p:spPr bwMode="auto">
          <a:xfrm>
            <a:off x="4572000" y="3048000"/>
            <a:ext cx="0" cy="304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>
            <a:off x="2057400" y="3352800"/>
            <a:ext cx="0" cy="533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70" name="Line 14"/>
          <p:cNvSpPr>
            <a:spLocks noChangeShapeType="1"/>
          </p:cNvSpPr>
          <p:nvPr/>
        </p:nvSpPr>
        <p:spPr bwMode="auto">
          <a:xfrm>
            <a:off x="1981200" y="4495800"/>
            <a:ext cx="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323850" y="4941888"/>
            <a:ext cx="18716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委而去之</a:t>
            </a: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2819400" y="6096000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73" name="WordArt 17"/>
          <p:cNvSpPr>
            <a:spLocks noChangeArrowheads="1" noChangeShapeType="1" noTextEdit="1"/>
          </p:cNvSpPr>
          <p:nvPr/>
        </p:nvSpPr>
        <p:spPr bwMode="auto">
          <a:xfrm>
            <a:off x="2362200" y="4876800"/>
            <a:ext cx="457200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0" cap="none" spc="0" normalizeH="0" baseline="0" noProof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败</a:t>
            </a:r>
          </a:p>
        </p:txBody>
      </p:sp>
      <p:sp>
        <p:nvSpPr>
          <p:cNvPr id="19474" name="Line 18"/>
          <p:cNvSpPr>
            <a:spLocks noChangeShapeType="1"/>
          </p:cNvSpPr>
          <p:nvPr/>
        </p:nvSpPr>
        <p:spPr bwMode="auto">
          <a:xfrm flipH="1">
            <a:off x="7956550" y="2133600"/>
            <a:ext cx="44450" cy="22320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75" name="WordArt 19"/>
          <p:cNvSpPr>
            <a:spLocks noChangeArrowheads="1" noChangeShapeType="1" noTextEdit="1"/>
          </p:cNvSpPr>
          <p:nvPr/>
        </p:nvSpPr>
        <p:spPr bwMode="auto">
          <a:xfrm rot="-589541">
            <a:off x="7712075" y="4405313"/>
            <a:ext cx="863600" cy="7445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/>
                  </a:outerShdw>
                </a:effectLst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胜</a:t>
            </a:r>
          </a:p>
        </p:txBody>
      </p:sp>
      <p:sp>
        <p:nvSpPr>
          <p:cNvPr id="19476" name="Text Box 20"/>
          <p:cNvSpPr txBox="1">
            <a:spLocks noChangeArrowheads="1"/>
          </p:cNvSpPr>
          <p:nvPr/>
        </p:nvSpPr>
        <p:spPr bwMode="auto">
          <a:xfrm>
            <a:off x="5867400" y="4797425"/>
            <a:ext cx="990600" cy="576263"/>
          </a:xfrm>
          <a:prstGeom prst="rect">
            <a:avLst/>
          </a:prstGeom>
          <a:solidFill>
            <a:srgbClr val="FF6600"/>
          </a:solidFill>
          <a:ln w="57150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人和</a:t>
            </a:r>
          </a:p>
        </p:txBody>
      </p:sp>
      <p:sp>
        <p:nvSpPr>
          <p:cNvPr id="19477" name="Line 21"/>
          <p:cNvSpPr>
            <a:spLocks noChangeShapeType="1"/>
          </p:cNvSpPr>
          <p:nvPr/>
        </p:nvSpPr>
        <p:spPr bwMode="auto">
          <a:xfrm flipH="1">
            <a:off x="6948488" y="5013325"/>
            <a:ext cx="762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78" name="Line 22"/>
          <p:cNvSpPr>
            <a:spLocks noChangeShapeType="1"/>
          </p:cNvSpPr>
          <p:nvPr/>
        </p:nvSpPr>
        <p:spPr bwMode="auto">
          <a:xfrm>
            <a:off x="2268538" y="4149725"/>
            <a:ext cx="3657600" cy="990600"/>
          </a:xfrm>
          <a:prstGeom prst="line">
            <a:avLst/>
          </a:prstGeom>
          <a:noFill/>
          <a:ln w="76200" cmpd="tri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79" name="Text Box 23"/>
          <p:cNvSpPr txBox="1">
            <a:spLocks noChangeArrowheads="1"/>
          </p:cNvSpPr>
          <p:nvPr/>
        </p:nvSpPr>
        <p:spPr bwMode="auto">
          <a:xfrm rot="780000">
            <a:off x="3429000" y="3886200"/>
            <a:ext cx="17049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F33CC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不如</a:t>
            </a:r>
          </a:p>
        </p:txBody>
      </p:sp>
      <p:sp>
        <p:nvSpPr>
          <p:cNvPr id="19480" name="Text Box 25"/>
          <p:cNvSpPr txBox="1">
            <a:spLocks noChangeArrowheads="1"/>
          </p:cNvSpPr>
          <p:nvPr/>
        </p:nvSpPr>
        <p:spPr bwMode="auto">
          <a:xfrm>
            <a:off x="1187450" y="5661025"/>
            <a:ext cx="69342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举例证明论点二：地利不如人和</a:t>
            </a:r>
          </a:p>
        </p:txBody>
      </p:sp>
      <p:sp>
        <p:nvSpPr>
          <p:cNvPr id="19481" name="Line 26"/>
          <p:cNvSpPr>
            <a:spLocks noChangeShapeType="1"/>
          </p:cNvSpPr>
          <p:nvPr/>
        </p:nvSpPr>
        <p:spPr bwMode="auto">
          <a:xfrm>
            <a:off x="2286000" y="1905000"/>
            <a:ext cx="914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19482" name="AutoShape 28"/>
          <p:cNvCxnSpPr>
            <a:cxnSpLocks noChangeShapeType="1"/>
          </p:cNvCxnSpPr>
          <p:nvPr/>
        </p:nvCxnSpPr>
        <p:spPr bwMode="auto">
          <a:xfrm flipV="1">
            <a:off x="5105400" y="2514600"/>
            <a:ext cx="533400" cy="457200"/>
          </a:xfrm>
          <a:prstGeom prst="bentConnector3">
            <a:avLst>
              <a:gd name="adj1" fmla="val 99995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3" name="AutoShape 29"/>
          <p:cNvCxnSpPr>
            <a:cxnSpLocks noChangeShapeType="1"/>
            <a:stCxn id="19460" idx="2"/>
          </p:cNvCxnSpPr>
          <p:nvPr/>
        </p:nvCxnSpPr>
        <p:spPr bwMode="auto">
          <a:xfrm rot="16200000" flipH="1">
            <a:off x="3578225" y="2359025"/>
            <a:ext cx="501650" cy="7239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4" name="AutoShape 30"/>
          <p:cNvCxnSpPr>
            <a:cxnSpLocks noChangeShapeType="1"/>
            <a:endCxn id="19460" idx="0"/>
          </p:cNvCxnSpPr>
          <p:nvPr/>
        </p:nvCxnSpPr>
        <p:spPr bwMode="auto">
          <a:xfrm rot="5400000">
            <a:off x="3295650" y="781050"/>
            <a:ext cx="914400" cy="571500"/>
          </a:xfrm>
          <a:prstGeom prst="bentConnector3">
            <a:avLst>
              <a:gd name="adj1" fmla="val -1741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485" name="AutoShape 31"/>
          <p:cNvCxnSpPr>
            <a:cxnSpLocks noChangeShapeType="1"/>
            <a:stCxn id="19462" idx="0"/>
          </p:cNvCxnSpPr>
          <p:nvPr/>
        </p:nvCxnSpPr>
        <p:spPr bwMode="auto">
          <a:xfrm rot="5400000" flipH="1">
            <a:off x="5181600" y="533400"/>
            <a:ext cx="381000" cy="5334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2063267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9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9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9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92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3" dur="300"/>
                                        <p:tgtEl>
                                          <p:spTgt spid="19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utoUpdateAnimBg="0"/>
      <p:bldP spid="19461" grpId="0" autoUpdateAnimBg="0"/>
      <p:bldP spid="19462" grpId="0" autoUpdateAnimBg="0"/>
      <p:bldP spid="19463" grpId="0" autoUpdateAnimBg="0"/>
      <p:bldP spid="19464" grpId="0" autoUpdateAnimBg="0"/>
      <p:bldP spid="19465" grpId="0" animBg="1"/>
      <p:bldP spid="19466" grpId="0" animBg="1" autoUpdateAnimBg="0"/>
      <p:bldP spid="19467" grpId="0" autoUpdateAnimBg="0"/>
      <p:bldP spid="19471" grpId="0" autoUpdateAnimBg="0"/>
      <p:bldP spid="19476" grpId="0" animBg="1" autoUpdateAnimBg="0"/>
      <p:bldP spid="19479" grpId="0" autoUpdateAnimBg="0"/>
      <p:bldP spid="19480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836712"/>
            <a:ext cx="806489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中心论点：天时不如地利，地利不如人和。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844824"/>
            <a:ext cx="79208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举例论证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：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从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进攻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一方的失利论证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“天时不如地利”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。</a:t>
            </a: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从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防御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一方的失利论证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“地利不如人和”。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3491880" y="3717032"/>
            <a:ext cx="4536504" cy="2376264"/>
          </a:xfrm>
          <a:prstGeom prst="cloudCallout">
            <a:avLst>
              <a:gd name="adj1" fmla="val -32171"/>
              <a:gd name="adj2" fmla="val -933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天时、地利、人和哪个因素最关键？</a:t>
            </a:r>
          </a:p>
        </p:txBody>
      </p:sp>
      <p:sp>
        <p:nvSpPr>
          <p:cNvPr id="5" name="云形标注 4"/>
          <p:cNvSpPr/>
          <p:nvPr/>
        </p:nvSpPr>
        <p:spPr>
          <a:xfrm>
            <a:off x="3491880" y="3717032"/>
            <a:ext cx="4536504" cy="2376264"/>
          </a:xfrm>
          <a:prstGeom prst="cloudCallout">
            <a:avLst>
              <a:gd name="adj1" fmla="val -32171"/>
              <a:gd name="adj2" fmla="val -9339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7200" dirty="0">
                <a:solidFill>
                  <a:srgbClr val="FFFF00"/>
                </a:solidFill>
                <a:latin typeface="隶书" pitchFamily="49" charset="-122"/>
                <a:ea typeface="隶书" pitchFamily="49" charset="-122"/>
              </a:rPr>
              <a:t>战争需要</a:t>
            </a:r>
            <a:r>
              <a:rPr kumimoji="0" lang="zh-CN" altLang="en-US" sz="7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人和</a:t>
            </a:r>
          </a:p>
        </p:txBody>
      </p:sp>
    </p:spTree>
    <p:extLst>
      <p:ext uri="{BB962C8B-B14F-4D97-AF65-F5344CB8AC3E}">
        <p14:creationId xmlns:p14="http://schemas.microsoft.com/office/powerpoint/2010/main" val="3997381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95536" y="1700808"/>
            <a:ext cx="8229600" cy="452596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C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  故曰，域民不以封疆之界，固国不以山溪之险，威天下不以兵革之利。得道者多助，失道者寡助。寡助之至，亲戚畔之；多助之至，天下顺之。以天下之所顺，攻亲戚之所畔；故君子有不战，战必胜矣。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3528" y="620688"/>
            <a:ext cx="73448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战争         治国</a:t>
            </a:r>
          </a:p>
        </p:txBody>
      </p:sp>
      <p:sp>
        <p:nvSpPr>
          <p:cNvPr id="4" name="右箭头 3"/>
          <p:cNvSpPr/>
          <p:nvPr/>
        </p:nvSpPr>
        <p:spPr>
          <a:xfrm>
            <a:off x="2483768" y="908720"/>
            <a:ext cx="79208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668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381000" y="1676400"/>
            <a:ext cx="990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itchFamily="18" charset="0"/>
                <a:ea typeface="隶书" pitchFamily="49" charset="-122"/>
                <a:cs typeface="+mn-cs"/>
              </a:rPr>
              <a:t>战争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581400" y="762000"/>
            <a:ext cx="1371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itchFamily="18" charset="0"/>
                <a:ea typeface="隶书" pitchFamily="49" charset="-122"/>
                <a:cs typeface="+mn-cs"/>
              </a:rPr>
              <a:t>域民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581400" y="1905000"/>
            <a:ext cx="16764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itchFamily="18" charset="0"/>
                <a:ea typeface="隶书" pitchFamily="49" charset="-122"/>
                <a:cs typeface="+mn-cs"/>
              </a:rPr>
              <a:t>固国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581400" y="3200400"/>
            <a:ext cx="1524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itchFamily="18" charset="0"/>
                <a:ea typeface="隶书" pitchFamily="49" charset="-122"/>
                <a:cs typeface="+mn-cs"/>
              </a:rPr>
              <a:t>威天下</a:t>
            </a:r>
          </a:p>
        </p:txBody>
      </p:sp>
      <p:sp>
        <p:nvSpPr>
          <p:cNvPr id="8198" name="Line 6"/>
          <p:cNvSpPr>
            <a:spLocks noChangeShapeType="1"/>
          </p:cNvSpPr>
          <p:nvPr/>
        </p:nvSpPr>
        <p:spPr bwMode="auto">
          <a:xfrm>
            <a:off x="1219200" y="2286000"/>
            <a:ext cx="10668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2286000" y="1752600"/>
            <a:ext cx="7620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itchFamily="18" charset="0"/>
                <a:ea typeface="隶书" pitchFamily="49" charset="-122"/>
                <a:cs typeface="+mn-cs"/>
              </a:rPr>
              <a:t>治国</a:t>
            </a:r>
          </a:p>
        </p:txBody>
      </p:sp>
      <p:sp>
        <p:nvSpPr>
          <p:cNvPr id="8200" name="Line 8"/>
          <p:cNvSpPr>
            <a:spLocks noChangeShapeType="1"/>
          </p:cNvSpPr>
          <p:nvPr/>
        </p:nvSpPr>
        <p:spPr bwMode="auto">
          <a:xfrm flipV="1">
            <a:off x="5715000" y="2276475"/>
            <a:ext cx="2170113" cy="9525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867400" y="1628775"/>
            <a:ext cx="2017713" cy="116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339933"/>
                </a:solidFill>
                <a:effectLst/>
                <a:uLnTx/>
                <a:uFillTx/>
                <a:latin typeface="Times New Roman" pitchFamily="18" charset="0"/>
                <a:ea typeface="隶书" pitchFamily="49" charset="-122"/>
                <a:cs typeface="+mn-cs"/>
              </a:rPr>
              <a:t>得道多助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339933"/>
                </a:solidFill>
                <a:effectLst/>
                <a:uLnTx/>
                <a:uFillTx/>
                <a:latin typeface="Times New Roman" pitchFamily="18" charset="0"/>
                <a:ea typeface="隶书" pitchFamily="49" charset="-122"/>
                <a:cs typeface="+mn-cs"/>
              </a:rPr>
              <a:t>失道寡助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6516688" y="0"/>
            <a:ext cx="2057400" cy="4667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宋体" panose="02010600030101010101" pitchFamily="2" charset="-122"/>
                <a:cs typeface="+mn-cs"/>
              </a:rPr>
              <a:t>主张（结论）</a:t>
            </a:r>
          </a:p>
        </p:txBody>
      </p:sp>
      <p:sp>
        <p:nvSpPr>
          <p:cNvPr id="8203" name="Text Box 11"/>
          <p:cNvSpPr txBox="1">
            <a:spLocks noChangeArrowheads="1"/>
          </p:cNvSpPr>
          <p:nvPr/>
        </p:nvSpPr>
        <p:spPr bwMode="auto">
          <a:xfrm>
            <a:off x="7956550" y="908050"/>
            <a:ext cx="73342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itchFamily="18" charset="0"/>
                <a:ea typeface="隶书" pitchFamily="49" charset="-122"/>
                <a:cs typeface="+mn-cs"/>
              </a:rPr>
              <a:t>施行“仁政”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381000" y="0"/>
            <a:ext cx="1752600" cy="4667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宋体" panose="02010600030101010101" pitchFamily="2" charset="-122"/>
                <a:cs typeface="+mn-cs"/>
              </a:rPr>
              <a:t>论点范围</a:t>
            </a:r>
          </a:p>
        </p:txBody>
      </p:sp>
      <p:sp>
        <p:nvSpPr>
          <p:cNvPr id="8208" name="AutoShape 16"/>
          <p:cNvSpPr>
            <a:spLocks noChangeArrowheads="1"/>
          </p:cNvSpPr>
          <p:nvPr/>
        </p:nvSpPr>
        <p:spPr bwMode="auto">
          <a:xfrm>
            <a:off x="2286000" y="333375"/>
            <a:ext cx="4157663" cy="123825"/>
          </a:xfrm>
          <a:custGeom>
            <a:avLst/>
            <a:gdLst>
              <a:gd name="T0" fmla="*/ 3118247 w 21600"/>
              <a:gd name="T1" fmla="*/ 0 h 21600"/>
              <a:gd name="T2" fmla="*/ 0 w 21600"/>
              <a:gd name="T3" fmla="*/ 61913 h 21600"/>
              <a:gd name="T4" fmla="*/ 3118247 w 21600"/>
              <a:gd name="T5" fmla="*/ 123825 h 21600"/>
              <a:gd name="T6" fmla="*/ 4157663 w 21600"/>
              <a:gd name="T7" fmla="*/ 61913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 flipV="1">
            <a:off x="2819400" y="1143000"/>
            <a:ext cx="914400" cy="9906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12" name="Line 20"/>
          <p:cNvSpPr>
            <a:spLocks noChangeShapeType="1"/>
          </p:cNvSpPr>
          <p:nvPr/>
        </p:nvSpPr>
        <p:spPr bwMode="auto">
          <a:xfrm>
            <a:off x="2895600" y="2362200"/>
            <a:ext cx="685800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13" name="Line 21"/>
          <p:cNvSpPr>
            <a:spLocks noChangeShapeType="1"/>
          </p:cNvSpPr>
          <p:nvPr/>
        </p:nvSpPr>
        <p:spPr bwMode="auto">
          <a:xfrm>
            <a:off x="2819400" y="2667000"/>
            <a:ext cx="838200" cy="6858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</p:spPr>
        <p:txBody>
          <a:bodyPr wrap="none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14" name="AutoShape 22"/>
          <p:cNvSpPr>
            <a:spLocks/>
          </p:cNvSpPr>
          <p:nvPr/>
        </p:nvSpPr>
        <p:spPr bwMode="auto">
          <a:xfrm>
            <a:off x="4876800" y="1066800"/>
            <a:ext cx="381000" cy="2514600"/>
          </a:xfrm>
          <a:prstGeom prst="rightBrace">
            <a:avLst>
              <a:gd name="adj1" fmla="val 55000"/>
              <a:gd name="adj2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15" name="Text Box 23"/>
          <p:cNvSpPr txBox="1">
            <a:spLocks noChangeArrowheads="1"/>
          </p:cNvSpPr>
          <p:nvPr/>
        </p:nvSpPr>
        <p:spPr bwMode="auto">
          <a:xfrm>
            <a:off x="0" y="2976563"/>
            <a:ext cx="305911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/>
                <a:ea typeface="隶书" pitchFamily="49" charset="-122"/>
                <a:cs typeface="+mn-cs"/>
              </a:rPr>
              <a:t>战争事例</a:t>
            </a:r>
          </a:p>
        </p:txBody>
      </p:sp>
      <p:sp>
        <p:nvSpPr>
          <p:cNvPr id="8216" name="AutoShape 24"/>
          <p:cNvSpPr>
            <a:spLocks noChangeArrowheads="1"/>
          </p:cNvSpPr>
          <p:nvPr/>
        </p:nvSpPr>
        <p:spPr bwMode="auto">
          <a:xfrm>
            <a:off x="1042988" y="3695700"/>
            <a:ext cx="288925" cy="647700"/>
          </a:xfrm>
          <a:prstGeom prst="downArrow">
            <a:avLst>
              <a:gd name="adj1" fmla="val 50000"/>
              <a:gd name="adj2" fmla="val 5604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217" name="WordArt 25"/>
          <p:cNvSpPr>
            <a:spLocks noChangeArrowheads="1" noChangeShapeType="1" noTextEdit="1"/>
          </p:cNvSpPr>
          <p:nvPr/>
        </p:nvSpPr>
        <p:spPr bwMode="auto">
          <a:xfrm>
            <a:off x="250825" y="4343400"/>
            <a:ext cx="1871663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505"/>
              </a:avLst>
            </a:prstTxWarp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" cap="none" spc="-360" normalizeH="0" baseline="0" noProof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/>
                <a:uLnTx/>
                <a:uFillTx/>
                <a:latin typeface="隶书"/>
                <a:ea typeface="隶书"/>
                <a:cs typeface="+mn-cs"/>
              </a:rPr>
              <a:t>类　推</a:t>
            </a:r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0" y="4776788"/>
            <a:ext cx="2700338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/>
                <a:ea typeface="隶书" pitchFamily="49" charset="-122"/>
                <a:cs typeface="+mn-cs"/>
              </a:rPr>
              <a:t>治国道理</a:t>
            </a:r>
          </a:p>
        </p:txBody>
      </p:sp>
    </p:spTree>
    <p:extLst>
      <p:ext uri="{BB962C8B-B14F-4D97-AF65-F5344CB8AC3E}">
        <p14:creationId xmlns:p14="http://schemas.microsoft.com/office/powerpoint/2010/main" val="12230765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  <p:bldP spid="8195" grpId="0" autoUpdateAnimBg="0"/>
      <p:bldP spid="8196" grpId="0" autoUpdateAnimBg="0"/>
      <p:bldP spid="8197" grpId="0" autoUpdateAnimBg="0"/>
      <p:bldP spid="8198" grpId="0" animBg="1"/>
      <p:bldP spid="8199" grpId="0" autoUpdateAnimBg="0"/>
      <p:bldP spid="8200" grpId="0" animBg="1"/>
      <p:bldP spid="8201" grpId="0" autoUpdateAnimBg="0"/>
      <p:bldP spid="8203" grpId="0" autoUpdateAnimBg="0"/>
      <p:bldP spid="8208" grpId="0" animBg="1"/>
      <p:bldP spid="8211" grpId="0" animBg="1"/>
      <p:bldP spid="8212" grpId="0" animBg="1"/>
      <p:bldP spid="8213" grpId="0" animBg="1"/>
      <p:bldP spid="8214" grpId="0" animBg="1"/>
      <p:bldP spid="8215" grpId="0"/>
      <p:bldP spid="8216" grpId="0" animBg="1"/>
      <p:bldP spid="8217" grpId="0" animBg="1"/>
      <p:bldP spid="82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1115616" y="2492896"/>
            <a:ext cx="7849244" cy="1049362"/>
          </a:xfrm>
          <a:custGeom>
            <a:avLst/>
            <a:gdLst/>
            <a:ahLst/>
            <a:cxnLst/>
            <a:rect l="0" t="0" r="0" b="0"/>
            <a:pathLst/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</a:extLst>
        </p:spPr>
        <p:txBody>
          <a:bodyPr lIns="92075" tIns="46037" rIns="92075" bIns="46037"/>
          <a:lstStyle/>
          <a:p>
            <a:pPr algn="l"/>
            <a:r>
              <a:rPr lang="en-US" altLang="zh-CN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问题既然已经得到了论证，</a:t>
            </a:r>
            <a:br>
              <a:rPr lang="en-US" altLang="zh-CN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为何还要写后面的内容</a:t>
            </a:r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755576" y="836712"/>
            <a:ext cx="35464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4400" b="1" i="1" u="none" strike="noStrike" kern="1200" cap="none" spc="0" normalizeH="0" baseline="0" noProof="0" dirty="0">
                <a:ln>
                  <a:noFill/>
                </a:ln>
                <a:solidFill>
                  <a:srgbClr val="333399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思考下列问题</a:t>
            </a:r>
          </a:p>
        </p:txBody>
      </p:sp>
    </p:spTree>
    <p:extLst>
      <p:ext uri="{BB962C8B-B14F-4D97-AF65-F5344CB8AC3E}">
        <p14:creationId xmlns:p14="http://schemas.microsoft.com/office/powerpoint/2010/main" val="68695339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/>
          <p:cNvSpPr txBox="1">
            <a:spLocks noChangeArrowheads="1"/>
          </p:cNvSpPr>
          <p:nvPr/>
        </p:nvSpPr>
        <p:spPr bwMode="auto">
          <a:xfrm>
            <a:off x="1042988" y="549275"/>
            <a:ext cx="74898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论点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</a:t>
            </a: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天时不如地利，地利不如人和</a:t>
            </a:r>
          </a:p>
        </p:txBody>
      </p:sp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971550" y="1557338"/>
            <a:ext cx="14398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分论点</a:t>
            </a:r>
          </a:p>
        </p:txBody>
      </p:sp>
      <p:sp>
        <p:nvSpPr>
          <p:cNvPr id="23556" name="AutoShape 6"/>
          <p:cNvSpPr>
            <a:spLocks/>
          </p:cNvSpPr>
          <p:nvPr/>
        </p:nvSpPr>
        <p:spPr bwMode="auto">
          <a:xfrm>
            <a:off x="2124075" y="1412875"/>
            <a:ext cx="71438" cy="792163"/>
          </a:xfrm>
          <a:prstGeom prst="leftBrace">
            <a:avLst>
              <a:gd name="adj1" fmla="val 92407"/>
              <a:gd name="adj2" fmla="val 50000"/>
            </a:avLst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57" name="Text Box 7"/>
          <p:cNvSpPr txBox="1">
            <a:spLocks noChangeArrowheads="1"/>
          </p:cNvSpPr>
          <p:nvPr/>
        </p:nvSpPr>
        <p:spPr bwMode="auto">
          <a:xfrm>
            <a:off x="2124075" y="1268413"/>
            <a:ext cx="45291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天时不如地利</a:t>
            </a: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——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进攻</a:t>
            </a:r>
          </a:p>
        </p:txBody>
      </p:sp>
      <p:sp>
        <p:nvSpPr>
          <p:cNvPr id="23558" name="Text Box 9"/>
          <p:cNvSpPr txBox="1">
            <a:spLocks noChangeArrowheads="1"/>
          </p:cNvSpPr>
          <p:nvPr/>
        </p:nvSpPr>
        <p:spPr bwMode="auto">
          <a:xfrm>
            <a:off x="2124075" y="1844675"/>
            <a:ext cx="4248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地利不如人和</a:t>
            </a:r>
            <a:r>
              <a:rPr kumimoji="1" lang="en-US" altLang="zh-CN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——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防御</a:t>
            </a:r>
          </a:p>
        </p:txBody>
      </p:sp>
      <p:sp>
        <p:nvSpPr>
          <p:cNvPr id="23559" name="Text Box 10"/>
          <p:cNvSpPr txBox="1">
            <a:spLocks noChangeArrowheads="1"/>
          </p:cNvSpPr>
          <p:nvPr/>
        </p:nvSpPr>
        <p:spPr bwMode="auto">
          <a:xfrm>
            <a:off x="1187450" y="3284538"/>
            <a:ext cx="16160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类比</a:t>
            </a:r>
          </a:p>
        </p:txBody>
      </p:sp>
      <p:sp>
        <p:nvSpPr>
          <p:cNvPr id="23560" name="AutoShape 11"/>
          <p:cNvSpPr>
            <a:spLocks/>
          </p:cNvSpPr>
          <p:nvPr/>
        </p:nvSpPr>
        <p:spPr bwMode="auto">
          <a:xfrm>
            <a:off x="2124075" y="2997200"/>
            <a:ext cx="144463" cy="1368425"/>
          </a:xfrm>
          <a:prstGeom prst="leftBrace">
            <a:avLst>
              <a:gd name="adj1" fmla="val 78937"/>
              <a:gd name="adj2" fmla="val 50000"/>
            </a:avLst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61" name="Text Box 12"/>
          <p:cNvSpPr txBox="1">
            <a:spLocks noChangeArrowheads="1"/>
          </p:cNvSpPr>
          <p:nvPr/>
        </p:nvSpPr>
        <p:spPr bwMode="auto">
          <a:xfrm>
            <a:off x="2195513" y="2781300"/>
            <a:ext cx="15033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域民</a:t>
            </a:r>
          </a:p>
        </p:txBody>
      </p:sp>
      <p:sp>
        <p:nvSpPr>
          <p:cNvPr id="23562" name="Text Box 13"/>
          <p:cNvSpPr txBox="1">
            <a:spLocks noChangeArrowheads="1"/>
          </p:cNvSpPr>
          <p:nvPr/>
        </p:nvSpPr>
        <p:spPr bwMode="auto">
          <a:xfrm>
            <a:off x="2268538" y="3429000"/>
            <a:ext cx="12350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固国</a:t>
            </a:r>
          </a:p>
        </p:txBody>
      </p:sp>
      <p:sp>
        <p:nvSpPr>
          <p:cNvPr id="23563" name="Text Box 14"/>
          <p:cNvSpPr txBox="1">
            <a:spLocks noChangeArrowheads="1"/>
          </p:cNvSpPr>
          <p:nvPr/>
        </p:nvSpPr>
        <p:spPr bwMode="auto">
          <a:xfrm>
            <a:off x="2268538" y="4005263"/>
            <a:ext cx="16160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威天下</a:t>
            </a:r>
          </a:p>
        </p:txBody>
      </p:sp>
      <p:sp>
        <p:nvSpPr>
          <p:cNvPr id="23564" name="Line 15"/>
          <p:cNvSpPr>
            <a:spLocks noChangeShapeType="1"/>
          </p:cNvSpPr>
          <p:nvPr/>
        </p:nvSpPr>
        <p:spPr bwMode="auto">
          <a:xfrm>
            <a:off x="5795963" y="1484313"/>
            <a:ext cx="431800" cy="2159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65" name="Line 16"/>
          <p:cNvSpPr>
            <a:spLocks noChangeShapeType="1"/>
          </p:cNvSpPr>
          <p:nvPr/>
        </p:nvSpPr>
        <p:spPr bwMode="auto">
          <a:xfrm flipV="1">
            <a:off x="5867400" y="1700213"/>
            <a:ext cx="360363" cy="398462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66" name="Text Box 17"/>
          <p:cNvSpPr txBox="1">
            <a:spLocks noChangeArrowheads="1"/>
          </p:cNvSpPr>
          <p:nvPr/>
        </p:nvSpPr>
        <p:spPr bwMode="auto">
          <a:xfrm>
            <a:off x="6227763" y="1196975"/>
            <a:ext cx="24479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战争中需要“人和”</a:t>
            </a:r>
          </a:p>
        </p:txBody>
      </p:sp>
      <p:sp>
        <p:nvSpPr>
          <p:cNvPr id="23567" name="Line 18"/>
          <p:cNvSpPr>
            <a:spLocks noChangeShapeType="1"/>
          </p:cNvSpPr>
          <p:nvPr/>
        </p:nvSpPr>
        <p:spPr bwMode="auto">
          <a:xfrm>
            <a:off x="3276600" y="3068638"/>
            <a:ext cx="1655763" cy="360362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68" name="Line 20"/>
          <p:cNvSpPr>
            <a:spLocks noChangeShapeType="1"/>
          </p:cNvSpPr>
          <p:nvPr/>
        </p:nvSpPr>
        <p:spPr bwMode="auto">
          <a:xfrm flipV="1">
            <a:off x="3203575" y="3429000"/>
            <a:ext cx="1728788" cy="287338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69" name="Line 21"/>
          <p:cNvSpPr>
            <a:spLocks noChangeShapeType="1"/>
          </p:cNvSpPr>
          <p:nvPr/>
        </p:nvSpPr>
        <p:spPr bwMode="auto">
          <a:xfrm flipV="1">
            <a:off x="3563938" y="3429000"/>
            <a:ext cx="1368425" cy="720725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70" name="Text Box 22"/>
          <p:cNvSpPr txBox="1">
            <a:spLocks noChangeArrowheads="1"/>
          </p:cNvSpPr>
          <p:nvPr/>
        </p:nvSpPr>
        <p:spPr bwMode="auto">
          <a:xfrm>
            <a:off x="5003800" y="3068638"/>
            <a:ext cx="35290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治国需要“人和”</a:t>
            </a:r>
          </a:p>
        </p:txBody>
      </p:sp>
      <p:sp>
        <p:nvSpPr>
          <p:cNvPr id="23571" name="Text Box 23"/>
          <p:cNvSpPr txBox="1">
            <a:spLocks noChangeArrowheads="1"/>
          </p:cNvSpPr>
          <p:nvPr/>
        </p:nvSpPr>
        <p:spPr bwMode="auto">
          <a:xfrm>
            <a:off x="1187450" y="4941888"/>
            <a:ext cx="15398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结论</a:t>
            </a:r>
          </a:p>
        </p:txBody>
      </p:sp>
      <p:sp>
        <p:nvSpPr>
          <p:cNvPr id="23572" name="Text Box 24"/>
          <p:cNvSpPr txBox="1">
            <a:spLocks noChangeArrowheads="1"/>
          </p:cNvSpPr>
          <p:nvPr/>
        </p:nvSpPr>
        <p:spPr bwMode="auto">
          <a:xfrm>
            <a:off x="2268538" y="4797425"/>
            <a:ext cx="41036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得道者多助</a:t>
            </a:r>
            <a:r>
              <a:rPr kumimoji="1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——</a:t>
            </a: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顺之</a:t>
            </a:r>
          </a:p>
        </p:txBody>
      </p:sp>
      <p:sp>
        <p:nvSpPr>
          <p:cNvPr id="23573" name="Text Box 25"/>
          <p:cNvSpPr txBox="1">
            <a:spLocks noChangeArrowheads="1"/>
          </p:cNvSpPr>
          <p:nvPr/>
        </p:nvSpPr>
        <p:spPr bwMode="auto">
          <a:xfrm>
            <a:off x="2268538" y="5300663"/>
            <a:ext cx="42481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失道者寡助</a:t>
            </a:r>
            <a:r>
              <a:rPr kumimoji="1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——</a:t>
            </a: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畔之</a:t>
            </a:r>
          </a:p>
        </p:txBody>
      </p:sp>
      <p:sp>
        <p:nvSpPr>
          <p:cNvPr id="23574" name="AutoShape 26"/>
          <p:cNvSpPr>
            <a:spLocks/>
          </p:cNvSpPr>
          <p:nvPr/>
        </p:nvSpPr>
        <p:spPr bwMode="auto">
          <a:xfrm>
            <a:off x="2195513" y="5013325"/>
            <a:ext cx="144462" cy="576263"/>
          </a:xfrm>
          <a:prstGeom prst="leftBrace">
            <a:avLst>
              <a:gd name="adj1" fmla="val 33242"/>
              <a:gd name="adj2" fmla="val 50000"/>
            </a:avLst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CN" altLang="zh-CN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75" name="Text Box 32"/>
          <p:cNvSpPr txBox="1">
            <a:spLocks noChangeArrowheads="1"/>
          </p:cNvSpPr>
          <p:nvPr/>
        </p:nvSpPr>
        <p:spPr bwMode="auto">
          <a:xfrm>
            <a:off x="4356100" y="1557338"/>
            <a:ext cx="12239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论证</a:t>
            </a:r>
          </a:p>
        </p:txBody>
      </p:sp>
      <p:sp>
        <p:nvSpPr>
          <p:cNvPr id="23576" name="Line 37"/>
          <p:cNvSpPr>
            <a:spLocks noChangeShapeType="1"/>
          </p:cNvSpPr>
          <p:nvPr/>
        </p:nvSpPr>
        <p:spPr bwMode="auto">
          <a:xfrm flipH="1" flipV="1">
            <a:off x="4427538" y="1557338"/>
            <a:ext cx="649287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77" name="Line 39"/>
          <p:cNvSpPr>
            <a:spLocks noChangeShapeType="1"/>
          </p:cNvSpPr>
          <p:nvPr/>
        </p:nvSpPr>
        <p:spPr bwMode="auto">
          <a:xfrm flipH="1" flipV="1">
            <a:off x="4356100" y="2133600"/>
            <a:ext cx="647700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78" name="Line 40"/>
          <p:cNvSpPr>
            <a:spLocks noChangeShapeType="1"/>
          </p:cNvSpPr>
          <p:nvPr/>
        </p:nvSpPr>
        <p:spPr bwMode="auto">
          <a:xfrm flipH="1">
            <a:off x="3779838" y="3716338"/>
            <a:ext cx="2376487" cy="1081087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79" name="Text Box 41"/>
          <p:cNvSpPr txBox="1">
            <a:spLocks noChangeArrowheads="1"/>
          </p:cNvSpPr>
          <p:nvPr/>
        </p:nvSpPr>
        <p:spPr bwMode="auto">
          <a:xfrm>
            <a:off x="6011863" y="5084763"/>
            <a:ext cx="2579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dist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施行“仁政”</a:t>
            </a:r>
          </a:p>
        </p:txBody>
      </p:sp>
      <p:sp>
        <p:nvSpPr>
          <p:cNvPr id="23580" name="Text Box 42"/>
          <p:cNvSpPr txBox="1">
            <a:spLocks noChangeArrowheads="1"/>
          </p:cNvSpPr>
          <p:nvPr/>
        </p:nvSpPr>
        <p:spPr bwMode="auto">
          <a:xfrm>
            <a:off x="1692275" y="6021388"/>
            <a:ext cx="3095625" cy="579437"/>
          </a:xfrm>
          <a:prstGeom prst="rect">
            <a:avLst/>
          </a:prstGeom>
          <a:solidFill>
            <a:srgbClr val="727D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（对比论证</a:t>
            </a: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99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）</a:t>
            </a:r>
          </a:p>
        </p:txBody>
      </p:sp>
      <p:sp>
        <p:nvSpPr>
          <p:cNvPr id="23581" name="Line 43"/>
          <p:cNvSpPr>
            <a:spLocks noChangeShapeType="1"/>
          </p:cNvSpPr>
          <p:nvPr/>
        </p:nvSpPr>
        <p:spPr bwMode="auto">
          <a:xfrm>
            <a:off x="3203575" y="5734050"/>
            <a:ext cx="0" cy="393700"/>
          </a:xfrm>
          <a:prstGeom prst="line">
            <a:avLst/>
          </a:prstGeom>
          <a:noFill/>
          <a:ln w="38100">
            <a:solidFill>
              <a:srgbClr val="D54F4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82" name="Line 44"/>
          <p:cNvSpPr>
            <a:spLocks noChangeShapeType="1"/>
          </p:cNvSpPr>
          <p:nvPr/>
        </p:nvSpPr>
        <p:spPr bwMode="auto">
          <a:xfrm>
            <a:off x="2411413" y="5300663"/>
            <a:ext cx="3529012" cy="0"/>
          </a:xfrm>
          <a:prstGeom prst="line">
            <a:avLst/>
          </a:prstGeom>
          <a:noFill/>
          <a:ln w="57150" cmpd="thickThin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583" name="Text Box 46"/>
          <p:cNvSpPr txBox="1">
            <a:spLocks noChangeArrowheads="1"/>
          </p:cNvSpPr>
          <p:nvPr/>
        </p:nvSpPr>
        <p:spPr bwMode="auto">
          <a:xfrm>
            <a:off x="4572000" y="2276475"/>
            <a:ext cx="2447925" cy="519113"/>
          </a:xfrm>
          <a:prstGeom prst="rect">
            <a:avLst/>
          </a:prstGeom>
          <a:solidFill>
            <a:srgbClr val="727D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（举例论证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99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14158617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7" dur="50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23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 nodeType="clickPar">
                      <p:stCondLst>
                        <p:cond delay="indefinite"/>
                      </p:stCondLst>
                      <p:childTnLst>
                        <p:par>
                          <p:cTn id="1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3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3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3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23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49" dur="500"/>
                                        <p:tgtEl>
                                          <p:spTgt spid="23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 nodeType="clickPar">
                      <p:stCondLst>
                        <p:cond delay="indefinite"/>
                      </p:stCondLst>
                      <p:childTnLst>
                        <p:par>
                          <p:cTn id="1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4" dur="500"/>
                                        <p:tgtEl>
                                          <p:spTgt spid="23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3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3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 nodeType="clickPar">
                      <p:stCondLst>
                        <p:cond delay="indefinite"/>
                      </p:stCondLst>
                      <p:childTnLst>
                        <p:par>
                          <p:cTn id="1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23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3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3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 nodeType="clickPar">
                      <p:stCondLst>
                        <p:cond delay="indefinite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7" dur="500"/>
                                        <p:tgtEl>
                                          <p:spTgt spid="23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utoUpdateAnimBg="0"/>
      <p:bldP spid="23555" grpId="0" autoUpdateAnimBg="0"/>
      <p:bldP spid="23556" grpId="0" animBg="1"/>
      <p:bldP spid="23557" grpId="0" autoUpdateAnimBg="0"/>
      <p:bldP spid="23558" grpId="0" autoUpdateAnimBg="0"/>
      <p:bldP spid="23559" grpId="0" autoUpdateAnimBg="0"/>
      <p:bldP spid="23560" grpId="0" animBg="1"/>
      <p:bldP spid="23561" grpId="0" autoUpdateAnimBg="0"/>
      <p:bldP spid="23562" grpId="0" autoUpdateAnimBg="0"/>
      <p:bldP spid="23563" grpId="0" autoUpdateAnimBg="0"/>
      <p:bldP spid="23566" grpId="0" autoUpdateAnimBg="0"/>
      <p:bldP spid="23570" grpId="0" autoUpdateAnimBg="0"/>
      <p:bldP spid="23571" grpId="0" autoUpdateAnimBg="0"/>
      <p:bldP spid="23572" grpId="0" autoUpdateAnimBg="0"/>
      <p:bldP spid="23573" grpId="0" autoUpdateAnimBg="0"/>
      <p:bldP spid="23574" grpId="0" animBg="1"/>
      <p:bldP spid="23575" grpId="0" autoUpdateAnimBg="0"/>
      <p:bldP spid="23579" grpId="0" autoUpdateAnimBg="0"/>
      <p:bldP spid="23580" grpId="0" animBg="1" autoUpdateAnimBg="0"/>
      <p:bldP spid="23583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468313" y="836613"/>
            <a:ext cx="24479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摆出观点</a:t>
            </a:r>
          </a:p>
        </p:txBody>
      </p:sp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468313" y="2924175"/>
            <a:ext cx="35020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论证观点</a:t>
            </a: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539750" y="4652963"/>
            <a:ext cx="35020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得出结论</a:t>
            </a: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6175375" y="434975"/>
            <a:ext cx="2644775" cy="8334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结构图解</a:t>
            </a: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2771775" y="692150"/>
            <a:ext cx="43926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天时不如地利，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地利不如人和</a:t>
            </a: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2700338" y="2708275"/>
            <a:ext cx="51085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天时不如地利</a:t>
            </a: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2700338" y="3573463"/>
            <a:ext cx="51085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地利不如人和</a:t>
            </a: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2771775" y="4652963"/>
            <a:ext cx="3744913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得道多助，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失道寡助。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5867400" y="1557338"/>
            <a:ext cx="29273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战争事例</a:t>
            </a:r>
          </a:p>
        </p:txBody>
      </p:sp>
      <p:sp>
        <p:nvSpPr>
          <p:cNvPr id="24587" name="Text Box 11"/>
          <p:cNvSpPr txBox="1">
            <a:spLocks noChangeArrowheads="1"/>
          </p:cNvSpPr>
          <p:nvPr/>
        </p:nvSpPr>
        <p:spPr bwMode="auto">
          <a:xfrm>
            <a:off x="5867400" y="4365625"/>
            <a:ext cx="29273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治国道理</a:t>
            </a:r>
          </a:p>
        </p:txBody>
      </p:sp>
      <p:sp>
        <p:nvSpPr>
          <p:cNvPr id="24588" name="AutoShape 12"/>
          <p:cNvSpPr>
            <a:spLocks noChangeArrowheads="1"/>
          </p:cNvSpPr>
          <p:nvPr/>
        </p:nvSpPr>
        <p:spPr bwMode="auto">
          <a:xfrm>
            <a:off x="7164388" y="2565400"/>
            <a:ext cx="647700" cy="2016125"/>
          </a:xfrm>
          <a:prstGeom prst="downArrow">
            <a:avLst>
              <a:gd name="adj1" fmla="val 50000"/>
              <a:gd name="adj2" fmla="val 77819"/>
            </a:avLst>
          </a:prstGeom>
          <a:solidFill>
            <a:srgbClr val="727DE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89" name="WordArt 13"/>
          <p:cNvSpPr>
            <a:spLocks noChangeArrowheads="1" noChangeShapeType="1" noTextEdit="1"/>
          </p:cNvSpPr>
          <p:nvPr/>
        </p:nvSpPr>
        <p:spPr bwMode="auto">
          <a:xfrm>
            <a:off x="6227763" y="2852738"/>
            <a:ext cx="2376487" cy="1150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" cap="none" spc="-360" normalizeH="0" baseline="0" noProof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类　比</a:t>
            </a:r>
          </a:p>
        </p:txBody>
      </p:sp>
      <p:sp>
        <p:nvSpPr>
          <p:cNvPr id="24590" name="AutoShape 14"/>
          <p:cNvSpPr>
            <a:spLocks/>
          </p:cNvSpPr>
          <p:nvPr/>
        </p:nvSpPr>
        <p:spPr bwMode="auto">
          <a:xfrm>
            <a:off x="2627313" y="2924175"/>
            <a:ext cx="215900" cy="1225550"/>
          </a:xfrm>
          <a:prstGeom prst="leftBrace">
            <a:avLst>
              <a:gd name="adj1" fmla="val 47304"/>
              <a:gd name="adj2" fmla="val 50000"/>
            </a:avLst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591" name="WordArt 15"/>
          <p:cNvSpPr>
            <a:spLocks noChangeArrowheads="1" noChangeShapeType="1" noTextEdit="1"/>
          </p:cNvSpPr>
          <p:nvPr/>
        </p:nvSpPr>
        <p:spPr bwMode="auto">
          <a:xfrm>
            <a:off x="971550" y="1628775"/>
            <a:ext cx="1008063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总</a:t>
            </a:r>
          </a:p>
        </p:txBody>
      </p:sp>
      <p:sp>
        <p:nvSpPr>
          <p:cNvPr id="24592" name="WordArt 16"/>
          <p:cNvSpPr>
            <a:spLocks noChangeArrowheads="1" noChangeShapeType="1" noTextEdit="1"/>
          </p:cNvSpPr>
          <p:nvPr/>
        </p:nvSpPr>
        <p:spPr bwMode="auto">
          <a:xfrm>
            <a:off x="827088" y="5300663"/>
            <a:ext cx="1008062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总</a:t>
            </a:r>
          </a:p>
        </p:txBody>
      </p:sp>
      <p:sp>
        <p:nvSpPr>
          <p:cNvPr id="24593" name="WordArt 17"/>
          <p:cNvSpPr>
            <a:spLocks noChangeArrowheads="1" noChangeShapeType="1" noTextEdit="1"/>
          </p:cNvSpPr>
          <p:nvPr/>
        </p:nvSpPr>
        <p:spPr bwMode="auto">
          <a:xfrm>
            <a:off x="827088" y="3500438"/>
            <a:ext cx="1292225" cy="11096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0" cap="none" spc="0" normalizeH="0" baseline="0" noProof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uLnTx/>
                <a:uFillTx/>
                <a:latin typeface="华文行楷" panose="02010800040101010101" pitchFamily="2" charset="-122"/>
                <a:ea typeface="华文行楷" panose="02010800040101010101" pitchFamily="2" charset="-122"/>
                <a:cs typeface="+mn-cs"/>
              </a:rPr>
              <a:t>分</a:t>
            </a:r>
          </a:p>
        </p:txBody>
      </p:sp>
    </p:spTree>
    <p:extLst>
      <p:ext uri="{BB962C8B-B14F-4D97-AF65-F5344CB8AC3E}">
        <p14:creationId xmlns:p14="http://schemas.microsoft.com/office/powerpoint/2010/main" val="8037159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 tmFilter="0,0; .5, 1; 1, 1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/>
      <p:bldP spid="24580" grpId="0"/>
      <p:bldP spid="24582" grpId="0"/>
      <p:bldP spid="24583" grpId="0"/>
      <p:bldP spid="24584" grpId="0"/>
      <p:bldP spid="24585" grpId="0"/>
      <p:bldP spid="24586" grpId="0"/>
      <p:bldP spid="24587" grpId="0"/>
      <p:bldP spid="24588" grpId="0" animBg="1"/>
      <p:bldP spid="2459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body" sz="half" idx="2"/>
          </p:nvPr>
        </p:nvSpPr>
        <p:spPr>
          <a:xfrm>
            <a:off x="468313" y="692150"/>
            <a:ext cx="7991475" cy="5616575"/>
          </a:xfrm>
          <a:solidFill>
            <a:schemeClr val="bg1"/>
          </a:solidFill>
        </p:spPr>
        <p:txBody>
          <a:bodyPr/>
          <a:lstStyle/>
          <a:p>
            <a:pPr>
              <a:buFontTx/>
              <a:buNone/>
            </a:pPr>
            <a:r>
              <a:rPr lang="en-US" altLang="zh-CN" dirty="0"/>
              <a:t>1</a:t>
            </a:r>
            <a:r>
              <a:rPr lang="zh-CN" altLang="en-US" dirty="0"/>
              <a:t>、文中所论述的决定战争胜负的最重要的因素是</a:t>
            </a:r>
            <a:r>
              <a:rPr lang="en-US" altLang="zh-CN" dirty="0"/>
              <a:t>____  </a:t>
            </a:r>
            <a:r>
              <a:rPr lang="zh-CN" altLang="en-US" dirty="0"/>
              <a:t>从中可以反映孟子</a:t>
            </a:r>
            <a:r>
              <a:rPr lang="en-US" altLang="zh-CN" dirty="0"/>
              <a:t>_______ </a:t>
            </a:r>
            <a:r>
              <a:rPr lang="zh-CN" altLang="en-US" dirty="0"/>
              <a:t>的政治思想。</a:t>
            </a:r>
          </a:p>
          <a:p>
            <a:pPr>
              <a:buFontTx/>
              <a:buNone/>
            </a:pPr>
            <a:r>
              <a:rPr lang="en-US" altLang="zh-CN" dirty="0"/>
              <a:t>2</a:t>
            </a:r>
            <a:r>
              <a:rPr lang="zh-CN" altLang="en-US" dirty="0"/>
              <a:t>、全文论述的中心论点句是</a:t>
            </a:r>
            <a:r>
              <a:rPr lang="en-US" altLang="zh-CN" dirty="0"/>
              <a:t>______________________</a:t>
            </a:r>
            <a:r>
              <a:rPr lang="zh-CN" altLang="en-US" dirty="0"/>
              <a:t>。</a:t>
            </a:r>
          </a:p>
          <a:p>
            <a:pPr>
              <a:buFontTx/>
              <a:buNone/>
            </a:pPr>
            <a:r>
              <a:rPr lang="zh-CN" altLang="en-US" dirty="0"/>
              <a:t>    作者围绕它展开论述，其意图是借论战来阐明</a:t>
            </a:r>
            <a:r>
              <a:rPr lang="en-US" altLang="zh-CN" dirty="0"/>
              <a:t>______________________________</a:t>
            </a:r>
            <a:r>
              <a:rPr lang="zh-CN" altLang="en-US" sz="2900" dirty="0"/>
              <a:t>。</a:t>
            </a:r>
          </a:p>
        </p:txBody>
      </p:sp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197100" y="1125538"/>
            <a:ext cx="13668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人和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6515100" y="1196975"/>
            <a:ext cx="20177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民贵君轻</a:t>
            </a:r>
          </a:p>
        </p:txBody>
      </p:sp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7812088" y="328453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606" name="Text Box 6"/>
          <p:cNvSpPr txBox="1">
            <a:spLocks noChangeArrowheads="1"/>
          </p:cNvSpPr>
          <p:nvPr/>
        </p:nvSpPr>
        <p:spPr bwMode="auto">
          <a:xfrm>
            <a:off x="682625" y="2708275"/>
            <a:ext cx="48974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天时不如地利，地利不如人和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1258888" y="4221163"/>
            <a:ext cx="62658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实行“仁政”的重要性</a:t>
            </a:r>
          </a:p>
        </p:txBody>
      </p:sp>
    </p:spTree>
    <p:extLst>
      <p:ext uri="{BB962C8B-B14F-4D97-AF65-F5344CB8AC3E}">
        <p14:creationId xmlns:p14="http://schemas.microsoft.com/office/powerpoint/2010/main" val="14025895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 animBg="1"/>
      <p:bldP spid="25603" grpId="0"/>
      <p:bldP spid="25604" grpId="0"/>
      <p:bldP spid="25606" grpId="0"/>
      <p:bldP spid="2560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1485404"/>
            <a:ext cx="8229600" cy="5688012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CN" altLang="en-US" b="1" dirty="0">
                <a:latin typeface="黑体" pitchFamily="49" charset="-122"/>
                <a:ea typeface="黑体" pitchFamily="49" charset="-122"/>
              </a:rPr>
              <a:t>天时不如地利，地利不如人和。</a:t>
            </a:r>
          </a:p>
          <a:p>
            <a:pPr eaLnBrk="1" hangingPunct="1">
              <a:defRPr/>
            </a:pPr>
            <a:endParaRPr lang="zh-CN" altLang="en-US" b="1" dirty="0">
              <a:latin typeface="黑体" pitchFamily="49" charset="-122"/>
              <a:ea typeface="黑体" pitchFamily="49" charset="-122"/>
            </a:endParaRPr>
          </a:p>
          <a:p>
            <a:pPr eaLnBrk="1" hangingPunct="1">
              <a:defRPr/>
            </a:pPr>
            <a:endParaRPr lang="en-US" altLang="zh-CN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1619250" y="6022479"/>
            <a:ext cx="67691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摆出观点，提携全文。 </a:t>
            </a:r>
          </a:p>
        </p:txBody>
      </p:sp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684213" y="2674630"/>
            <a:ext cx="7993062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32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天时：</a:t>
            </a:r>
            <a:endParaRPr lang="zh-CN" altLang="en-US" sz="320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r>
              <a:rPr lang="zh-CN" altLang="en-US" sz="32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地利：</a:t>
            </a:r>
            <a:br>
              <a:rPr lang="zh-CN" altLang="en-US" sz="320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</a:br>
            <a:r>
              <a:rPr lang="zh-CN" altLang="en-US" sz="3200">
                <a:solidFill>
                  <a:schemeClr val="tx2"/>
                </a:solidFill>
                <a:latin typeface="黑体" pitchFamily="49" charset="-122"/>
                <a:ea typeface="黑体" pitchFamily="49" charset="-122"/>
              </a:rPr>
              <a:t>人和：</a:t>
            </a:r>
          </a:p>
          <a:p>
            <a:pPr>
              <a:defRPr/>
            </a:pPr>
            <a:endParaRPr lang="zh-CN" altLang="en-US" sz="3200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endParaRPr lang="zh-CN" altLang="en-US" sz="3200">
              <a:solidFill>
                <a:schemeClr val="tx2"/>
              </a:solidFill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endParaRPr lang="zh-CN" altLang="en-US" sz="32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endParaRPr lang="zh-CN" altLang="en-US" sz="32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>
              <a:defRPr/>
            </a:pPr>
            <a:endParaRPr lang="en-US" altLang="zh-CN" sz="32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1979613" y="2628821"/>
            <a:ext cx="611981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有利于作战的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天气、时令。</a:t>
            </a:r>
          </a:p>
        </p:txBody>
      </p:sp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1979613" y="3203496"/>
            <a:ext cx="597693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有利于作战的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地理形势</a:t>
            </a:r>
            <a:r>
              <a:rPr lang="zh-CN" altLang="en-US" sz="32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68615" name="Text Box 7"/>
          <p:cNvSpPr txBox="1">
            <a:spLocks noChangeArrowheads="1"/>
          </p:cNvSpPr>
          <p:nvPr/>
        </p:nvSpPr>
        <p:spPr bwMode="auto">
          <a:xfrm>
            <a:off x="1908175" y="3708321"/>
            <a:ext cx="72358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指作战中的</a:t>
            </a: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人心所向，内部团结。</a:t>
            </a:r>
          </a:p>
        </p:txBody>
      </p:sp>
      <p:sp>
        <p:nvSpPr>
          <p:cNvPr id="68616" name="Text Box 8"/>
          <p:cNvSpPr txBox="1">
            <a:spLocks noChangeArrowheads="1"/>
          </p:cNvSpPr>
          <p:nvPr/>
        </p:nvSpPr>
        <p:spPr bwMode="auto">
          <a:xfrm>
            <a:off x="323850" y="4581029"/>
            <a:ext cx="8497888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孟子用“天时”“地利”“人和”来概括有利于作战的各种客观条件和主观条件。</a:t>
            </a:r>
            <a:br>
              <a:rPr lang="zh-CN" altLang="en-US" sz="32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</a:br>
            <a:endParaRPr lang="zh-CN" altLang="en-US" sz="3200" dirty="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0602" y="701988"/>
            <a:ext cx="79205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黑体" pitchFamily="49" charset="-122"/>
                <a:ea typeface="黑体" pitchFamily="49" charset="-122"/>
              </a:rPr>
              <a:t>本文的中心论点是？</a:t>
            </a:r>
          </a:p>
        </p:txBody>
      </p:sp>
    </p:spTree>
    <p:extLst>
      <p:ext uri="{BB962C8B-B14F-4D97-AF65-F5344CB8AC3E}">
        <p14:creationId xmlns:p14="http://schemas.microsoft.com/office/powerpoint/2010/main" val="11129945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1" grpId="0"/>
      <p:bldP spid="68612" grpId="0"/>
      <p:bldP spid="68613" grpId="0"/>
      <p:bldP spid="68614" grpId="0"/>
      <p:bldP spid="68615" grpId="0"/>
      <p:bldP spid="686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858219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55576" y="1124744"/>
            <a:ext cx="720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黑体" pitchFamily="49" charset="-122"/>
                <a:ea typeface="黑体" pitchFamily="49" charset="-122"/>
              </a:rPr>
              <a:t>    孟子是如何论证“天时不如地利，地利不如人和”这个观点的？运用了什么论证方法？</a:t>
            </a:r>
          </a:p>
        </p:txBody>
      </p:sp>
    </p:spTree>
    <p:extLst>
      <p:ext uri="{BB962C8B-B14F-4D97-AF65-F5344CB8AC3E}">
        <p14:creationId xmlns:p14="http://schemas.microsoft.com/office/powerpoint/2010/main" val="14506215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0"/>
            <a:ext cx="8785225" cy="5688013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三里之城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七里之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郭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环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而攻之而不胜。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夫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环而攻之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必有得天时者矣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;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然而不胜者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是天时不如地利也。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0" y="5589588"/>
            <a:ext cx="97218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000" b="1" dirty="0">
                <a:latin typeface="隶书" pitchFamily="49" charset="-122"/>
                <a:ea typeface="隶书" pitchFamily="49" charset="-122"/>
              </a:rPr>
              <a:t>从</a:t>
            </a:r>
            <a:r>
              <a:rPr lang="zh-CN" altLang="en-US" sz="40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进攻</a:t>
            </a:r>
            <a:r>
              <a:rPr lang="zh-CN" altLang="en-US" sz="4000" b="1" dirty="0">
                <a:latin typeface="隶书" pitchFamily="49" charset="-122"/>
                <a:ea typeface="隶书" pitchFamily="49" charset="-122"/>
              </a:rPr>
              <a:t>一方的失利论证</a:t>
            </a:r>
            <a:r>
              <a:rPr lang="zh-CN" altLang="en-US" sz="4000" b="1" dirty="0">
                <a:solidFill>
                  <a:srgbClr val="FF0000"/>
                </a:solidFill>
                <a:latin typeface="Arial"/>
                <a:ea typeface="隶书" pitchFamily="49" charset="-122"/>
              </a:rPr>
              <a:t>“</a:t>
            </a:r>
            <a:r>
              <a:rPr lang="zh-CN" altLang="en-US" sz="40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天时不如地利</a:t>
            </a:r>
            <a:r>
              <a:rPr lang="zh-CN" altLang="en-US" sz="4000" b="1" dirty="0">
                <a:solidFill>
                  <a:srgbClr val="FF0000"/>
                </a:solidFill>
                <a:latin typeface="Arial"/>
                <a:ea typeface="隶书" pitchFamily="49" charset="-122"/>
              </a:rPr>
              <a:t>”</a:t>
            </a:r>
            <a:r>
              <a:rPr lang="zh-CN" altLang="en-US" sz="4000" b="1" dirty="0">
                <a:latin typeface="隶书" pitchFamily="49" charset="-122"/>
                <a:ea typeface="隶书" pitchFamily="49" charset="-122"/>
              </a:rPr>
              <a:t>。 </a:t>
            </a:r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323850" y="1873250"/>
            <a:ext cx="9359900" cy="356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38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三里</a:t>
            </a:r>
            <a:r>
              <a:rPr lang="zh-CN" altLang="en-US" sz="3800" b="1">
                <a:solidFill>
                  <a:srgbClr val="660066"/>
                </a:solidFill>
                <a:latin typeface="隶书" pitchFamily="49" charset="-122"/>
                <a:ea typeface="隶书" pitchFamily="49" charset="-122"/>
              </a:rPr>
              <a:t>之</a:t>
            </a:r>
            <a:r>
              <a:rPr lang="zh-CN" altLang="en-US" sz="38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城：</a:t>
            </a:r>
          </a:p>
          <a:p>
            <a:pPr>
              <a:defRPr/>
            </a:pPr>
            <a:r>
              <a:rPr lang="zh-CN" altLang="en-US" sz="38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郭：</a:t>
            </a:r>
            <a:br>
              <a:rPr lang="zh-CN" altLang="en-US" sz="38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</a:br>
            <a:r>
              <a:rPr lang="zh-CN" altLang="en-US" sz="3800" b="1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环而</a:t>
            </a:r>
            <a:r>
              <a:rPr lang="zh-CN" altLang="en-US" sz="38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攻之</a:t>
            </a:r>
            <a:r>
              <a:rPr lang="zh-CN" altLang="en-US" sz="3800" b="1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而</a:t>
            </a:r>
            <a:r>
              <a:rPr lang="zh-CN" altLang="en-US" sz="38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不胜：</a:t>
            </a:r>
          </a:p>
          <a:p>
            <a:pPr>
              <a:defRPr/>
            </a:pPr>
            <a:br>
              <a:rPr lang="zh-CN" altLang="en-US" sz="38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</a:br>
            <a:r>
              <a:rPr lang="zh-CN" altLang="en-US" sz="3800" b="1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夫</a:t>
            </a:r>
            <a:r>
              <a:rPr lang="zh-CN" altLang="en-US" sz="38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环而攻之：</a:t>
            </a:r>
            <a:endParaRPr lang="zh-CN" altLang="en-US" sz="3800" b="1">
              <a:solidFill>
                <a:srgbClr val="0000FF"/>
              </a:solidFill>
              <a:latin typeface="隶书" pitchFamily="49" charset="-122"/>
              <a:ea typeface="隶书" pitchFamily="49" charset="-122"/>
            </a:endParaRPr>
          </a:p>
          <a:p>
            <a:pPr>
              <a:defRPr/>
            </a:pPr>
            <a:r>
              <a:rPr lang="zh-CN" altLang="en-US" sz="3800" b="1">
                <a:solidFill>
                  <a:srgbClr val="FF3300"/>
                </a:solidFill>
                <a:latin typeface="隶书" pitchFamily="49" charset="-122"/>
                <a:ea typeface="隶书" pitchFamily="49" charset="-122"/>
              </a:rPr>
              <a:t>是</a:t>
            </a:r>
            <a:r>
              <a:rPr lang="zh-CN" altLang="en-US" sz="3800" b="1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：</a:t>
            </a:r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2627313" y="1871663"/>
            <a:ext cx="496887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方圆三里</a:t>
            </a:r>
            <a:r>
              <a:rPr lang="zh-CN" altLang="en-US" sz="3200" dirty="0">
                <a:solidFill>
                  <a:srgbClr val="660066"/>
                </a:solidFill>
                <a:latin typeface="黑体" pitchFamily="2" charset="-122"/>
                <a:ea typeface="黑体" pitchFamily="2" charset="-122"/>
              </a:rPr>
              <a:t>的</a:t>
            </a:r>
            <a:r>
              <a:rPr lang="zh-CN" altLang="en-US" sz="32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内城。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1331913" y="2592388"/>
            <a:ext cx="69119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古义：外城。  今义：姓氏</a:t>
            </a:r>
          </a:p>
        </p:txBody>
      </p:sp>
      <p:sp>
        <p:nvSpPr>
          <p:cNvPr id="69639" name="Text Box 7"/>
          <p:cNvSpPr txBox="1">
            <a:spLocks noChangeArrowheads="1"/>
          </p:cNvSpPr>
          <p:nvPr/>
        </p:nvSpPr>
        <p:spPr bwMode="auto">
          <a:xfrm>
            <a:off x="179388" y="3600450"/>
            <a:ext cx="86407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环，围。  而：表修饰关系，着；表转折，却。</a:t>
            </a:r>
          </a:p>
        </p:txBody>
      </p:sp>
      <p:sp>
        <p:nvSpPr>
          <p:cNvPr id="69640" name="Text Box 8"/>
          <p:cNvSpPr txBox="1">
            <a:spLocks noChangeArrowheads="1"/>
          </p:cNvSpPr>
          <p:nvPr/>
        </p:nvSpPr>
        <p:spPr bwMode="auto">
          <a:xfrm>
            <a:off x="3203575" y="4248150"/>
            <a:ext cx="55451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夫</a:t>
            </a:r>
            <a:r>
              <a:rPr lang="en-US" altLang="zh-CN" sz="320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fú</a:t>
            </a:r>
            <a:r>
              <a:rPr lang="zh-CN" altLang="en-US" sz="320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，句首发语词。</a:t>
            </a:r>
          </a:p>
        </p:txBody>
      </p:sp>
      <p:sp>
        <p:nvSpPr>
          <p:cNvPr id="69641" name="Text Box 9"/>
          <p:cNvSpPr txBox="1">
            <a:spLocks noChangeArrowheads="1"/>
          </p:cNvSpPr>
          <p:nvPr/>
        </p:nvSpPr>
        <p:spPr bwMode="auto">
          <a:xfrm>
            <a:off x="1331913" y="4895850"/>
            <a:ext cx="748823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>
                <a:solidFill>
                  <a:srgbClr val="660066"/>
                </a:solidFill>
                <a:latin typeface="黑体" pitchFamily="2" charset="-122"/>
                <a:ea typeface="黑体" pitchFamily="2" charset="-122"/>
              </a:rPr>
              <a:t>古义：这   今义：判断动词</a:t>
            </a:r>
            <a:r>
              <a:rPr lang="zh-CN" altLang="en-US" sz="320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 </a:t>
            </a:r>
            <a:endParaRPr lang="zh-CN" altLang="en-US" sz="320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/>
      <p:bldP spid="69637" grpId="0"/>
      <p:bldP spid="69638" grpId="0"/>
      <p:bldP spid="69640" grpId="0"/>
      <p:bldP spid="6964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3850" y="188913"/>
            <a:ext cx="8569325" cy="177323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城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非不高也，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池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非不深也，兵革非不坚利也，米粟非不多也；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委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而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去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之，是地利不如人和也。</a:t>
            </a: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179388" y="5805488"/>
            <a:ext cx="87852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从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防御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一方的失利论证</a:t>
            </a:r>
            <a:r>
              <a:rPr lang="zh-CN" altLang="en-US" sz="3600" b="1" dirty="0">
                <a:solidFill>
                  <a:srgbClr val="FF0000"/>
                </a:solidFill>
                <a:latin typeface="Arial"/>
                <a:ea typeface="隶书" pitchFamily="49" charset="-122"/>
              </a:rPr>
              <a:t>“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地利不如人和</a:t>
            </a:r>
            <a:r>
              <a:rPr lang="zh-CN" altLang="en-US" sz="3600" b="1" dirty="0">
                <a:solidFill>
                  <a:srgbClr val="FF0000"/>
                </a:solidFill>
                <a:latin typeface="Arial"/>
                <a:ea typeface="隶书" pitchFamily="49" charset="-122"/>
              </a:rPr>
              <a:t>”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。</a:t>
            </a:r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 </a:t>
            </a:r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>
            <a:off x="468313" y="1773238"/>
            <a:ext cx="8353425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defRPr/>
            </a:pP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城：</a:t>
            </a:r>
            <a:r>
              <a:rPr lang="zh-CN" altLang="en-US" sz="36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  </a:t>
            </a:r>
            <a:r>
              <a:rPr lang="zh-CN" altLang="en-US" sz="3600" b="1">
                <a:solidFill>
                  <a:srgbClr val="0000FF"/>
                </a:solidFill>
              </a:rPr>
              <a:t>        </a:t>
            </a: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池：</a:t>
            </a:r>
            <a:r>
              <a:rPr lang="zh-CN" altLang="en-US" sz="36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　　</a:t>
            </a:r>
          </a:p>
          <a:p>
            <a:pPr>
              <a:defRPr/>
            </a:pP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兵革：</a:t>
            </a:r>
            <a:r>
              <a:rPr lang="zh-CN" altLang="en-US" sz="36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 </a:t>
            </a:r>
          </a:p>
          <a:p>
            <a:pPr>
              <a:defRPr/>
            </a:pP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坚利：</a:t>
            </a:r>
            <a:r>
              <a:rPr lang="zh-CN" altLang="en-US" sz="36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 </a:t>
            </a: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 </a:t>
            </a:r>
          </a:p>
          <a:p>
            <a:pPr>
              <a:defRPr/>
            </a:pP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米粟</a:t>
            </a:r>
            <a:r>
              <a:rPr lang="en-US" altLang="zh-CN" sz="3600" b="1">
                <a:latin typeface="隶书" pitchFamily="49" charset="-122"/>
                <a:ea typeface="隶书" pitchFamily="49" charset="-122"/>
              </a:rPr>
              <a:t>(</a:t>
            </a:r>
            <a:r>
              <a:rPr lang="en-US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s</a:t>
            </a:r>
            <a:r>
              <a:rPr lang="en-US" altLang="zh-CN" sz="3600" b="1">
                <a:solidFill>
                  <a:srgbClr val="FF0000"/>
                </a:solidFill>
                <a:latin typeface="Arial"/>
                <a:ea typeface="隶书" pitchFamily="49" charset="-122"/>
              </a:rPr>
              <a:t>ù</a:t>
            </a:r>
            <a:r>
              <a:rPr lang="en-US" altLang="zh-CN" sz="3600" b="1">
                <a:latin typeface="隶书" pitchFamily="49" charset="-122"/>
                <a:ea typeface="隶书" pitchFamily="49" charset="-122"/>
              </a:rPr>
              <a:t>)</a:t>
            </a: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：</a:t>
            </a:r>
            <a:r>
              <a:rPr lang="zh-CN" altLang="en-US" sz="36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         </a:t>
            </a: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多：</a:t>
            </a:r>
            <a:r>
              <a:rPr lang="zh-CN" altLang="en-US" sz="36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 </a:t>
            </a:r>
            <a:br>
              <a:rPr lang="zh-CN" altLang="en-US" sz="3600" b="1">
                <a:latin typeface="隶书" pitchFamily="49" charset="-122"/>
                <a:ea typeface="隶书" pitchFamily="49" charset="-122"/>
              </a:rPr>
            </a:br>
            <a:r>
              <a:rPr lang="zh-CN" altLang="en-US" sz="3600" b="1" u="sng">
                <a:latin typeface="隶书" pitchFamily="49" charset="-122"/>
                <a:ea typeface="隶书" pitchFamily="49" charset="-122"/>
              </a:rPr>
              <a:t>委</a:t>
            </a: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而</a:t>
            </a:r>
            <a:r>
              <a:rPr lang="zh-CN" altLang="en-US" sz="3600" b="1" u="sng">
                <a:latin typeface="隶书" pitchFamily="49" charset="-122"/>
                <a:ea typeface="隶书" pitchFamily="49" charset="-122"/>
              </a:rPr>
              <a:t>去</a:t>
            </a:r>
            <a:r>
              <a:rPr lang="zh-CN" altLang="en-US" sz="3600" b="1">
                <a:latin typeface="隶书" pitchFamily="49" charset="-122"/>
                <a:ea typeface="隶书" pitchFamily="49" charset="-122"/>
              </a:rPr>
              <a:t>之：</a:t>
            </a:r>
            <a:r>
              <a:rPr lang="zh-CN" altLang="en-US" sz="3600" b="1">
                <a:solidFill>
                  <a:srgbClr val="660066"/>
                </a:solidFill>
                <a:latin typeface="隶书" pitchFamily="49" charset="-122"/>
                <a:ea typeface="隶书" pitchFamily="49" charset="-122"/>
              </a:rPr>
              <a:t> </a:t>
            </a:r>
          </a:p>
          <a:p>
            <a:pPr>
              <a:defRPr/>
            </a:pPr>
            <a:r>
              <a:rPr lang="zh-CN" altLang="en-US" sz="3600" b="1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 </a:t>
            </a:r>
          </a:p>
          <a:p>
            <a:pPr>
              <a:defRPr/>
            </a:pPr>
            <a:endParaRPr lang="en-US" altLang="zh-CN" sz="3600" b="1">
              <a:solidFill>
                <a:srgbClr val="0000FF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70661" name="Text Box 5"/>
          <p:cNvSpPr txBox="1">
            <a:spLocks noChangeArrowheads="1"/>
          </p:cNvSpPr>
          <p:nvPr/>
        </p:nvSpPr>
        <p:spPr bwMode="auto">
          <a:xfrm>
            <a:off x="1331913" y="1773238"/>
            <a:ext cx="14398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城墙</a:t>
            </a:r>
          </a:p>
        </p:txBody>
      </p:sp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3708400" y="1773238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护城河。</a:t>
            </a:r>
          </a:p>
        </p:txBody>
      </p:sp>
      <p:sp>
        <p:nvSpPr>
          <p:cNvPr id="70663" name="Text Box 7"/>
          <p:cNvSpPr txBox="1">
            <a:spLocks noChangeArrowheads="1"/>
          </p:cNvSpPr>
          <p:nvPr/>
        </p:nvSpPr>
        <p:spPr bwMode="auto">
          <a:xfrm>
            <a:off x="1763713" y="2349500"/>
            <a:ext cx="73802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泛指武器装备。兵，兵器。革，</a:t>
            </a:r>
            <a:r>
              <a:rPr kumimoji="1"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甲胄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。　　</a:t>
            </a:r>
          </a:p>
        </p:txBody>
      </p:sp>
      <p:sp>
        <p:nvSpPr>
          <p:cNvPr id="70664" name="Text Box 8"/>
          <p:cNvSpPr txBox="1">
            <a:spLocks noChangeArrowheads="1"/>
          </p:cNvSpPr>
          <p:nvPr/>
        </p:nvSpPr>
        <p:spPr bwMode="auto">
          <a:xfrm>
            <a:off x="1763713" y="2924175"/>
            <a:ext cx="54006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坚固锋利。</a:t>
            </a:r>
          </a:p>
        </p:txBody>
      </p:sp>
      <p:sp>
        <p:nvSpPr>
          <p:cNvPr id="70665" name="Text Box 9"/>
          <p:cNvSpPr txBox="1">
            <a:spLocks noChangeArrowheads="1"/>
          </p:cNvSpPr>
          <p:nvPr/>
        </p:nvSpPr>
        <p:spPr bwMode="auto">
          <a:xfrm>
            <a:off x="2700338" y="3429000"/>
            <a:ext cx="19446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指粮食。</a:t>
            </a:r>
          </a:p>
        </p:txBody>
      </p:sp>
      <p:sp>
        <p:nvSpPr>
          <p:cNvPr id="70666" name="Text Box 10"/>
          <p:cNvSpPr txBox="1">
            <a:spLocks noChangeArrowheads="1"/>
          </p:cNvSpPr>
          <p:nvPr/>
        </p:nvSpPr>
        <p:spPr bwMode="auto">
          <a:xfrm>
            <a:off x="5867400" y="3429000"/>
            <a:ext cx="22336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充足</a:t>
            </a:r>
          </a:p>
        </p:txBody>
      </p:sp>
      <p:sp>
        <p:nvSpPr>
          <p:cNvPr id="70667" name="Text Box 11"/>
          <p:cNvSpPr txBox="1">
            <a:spLocks noChangeArrowheads="1"/>
          </p:cNvSpPr>
          <p:nvPr/>
        </p:nvSpPr>
        <p:spPr bwMode="auto">
          <a:xfrm>
            <a:off x="2771775" y="4005263"/>
            <a:ext cx="41052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solidFill>
                  <a:srgbClr val="660066"/>
                </a:solidFill>
                <a:latin typeface="黑体" pitchFamily="2" charset="-122"/>
                <a:ea typeface="黑体" pitchFamily="2" charset="-122"/>
              </a:rPr>
              <a:t>弃城而逃。</a:t>
            </a:r>
            <a:endParaRPr lang="zh-CN" altLang="en-US" sz="32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70668" name="Text Box 12"/>
          <p:cNvSpPr txBox="1">
            <a:spLocks noChangeArrowheads="1"/>
          </p:cNvSpPr>
          <p:nvPr/>
        </p:nvSpPr>
        <p:spPr bwMode="auto">
          <a:xfrm>
            <a:off x="395288" y="4652963"/>
            <a:ext cx="8280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委，古义：放弃。 今义：委任</a:t>
            </a:r>
          </a:p>
          <a:p>
            <a:pPr>
              <a:defRPr/>
            </a:pP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去，古义：离开 。今义：到</a:t>
            </a:r>
            <a:r>
              <a:rPr lang="en-US" altLang="zh-CN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……</a:t>
            </a:r>
            <a:r>
              <a:rPr lang="zh-CN" altLang="en-US" sz="32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去</a:t>
            </a:r>
            <a:endParaRPr lang="zh-CN" altLang="en-US" sz="320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9" grpId="0"/>
      <p:bldP spid="70661" grpId="0"/>
      <p:bldP spid="70662" grpId="0"/>
      <p:bldP spid="70663" grpId="0"/>
      <p:bldP spid="70664" grpId="0"/>
      <p:bldP spid="70665" grpId="0"/>
      <p:bldP spid="70666" grpId="0"/>
      <p:bldP spid="70667" grpId="0"/>
      <p:bldP spid="7066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1520" y="188640"/>
            <a:ext cx="8229600" cy="452596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故曰，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域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民不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以封疆之界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，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固国不以山溪之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险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，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威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天下不以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兵革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之利。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得道者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多助，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失道者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寡助。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寡助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之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至，亲戚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畔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之；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多助之至，天下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顺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之。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以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天下之所顺，攻亲戚之所畔；</a:t>
            </a:r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黑体" pitchFamily="2" charset="-122"/>
              <a:ea typeface="黑体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故君子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有不战</a:t>
            </a:r>
            <a:r>
              <a:rPr kumimoji="0" lang="zh-CN" altLang="en-US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黑体" pitchFamily="2" charset="-122"/>
                <a:ea typeface="黑体" pitchFamily="2" charset="-122"/>
                <a:cs typeface="+mn-cs"/>
              </a:rPr>
              <a:t>，战必胜矣。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860032" y="2780928"/>
            <a:ext cx="48245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得道者：实行仁政的君主。</a:t>
            </a:r>
            <a:endParaRPr lang="en-US" altLang="zh-CN" sz="2800" dirty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2800" dirty="0">
                <a:latin typeface="隶书" pitchFamily="49" charset="-122"/>
                <a:ea typeface="隶书" pitchFamily="49" charset="-122"/>
              </a:rPr>
              <a:t>失道者：不实行仁政的君主。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79388" y="-603250"/>
            <a:ext cx="8785225" cy="45259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buFontTx/>
              <a:buNone/>
              <a:defRPr/>
            </a:pPr>
            <a:endParaRPr lang="en-US" altLang="zh-CN" sz="4000" b="1" dirty="0">
              <a:ea typeface="隶书" pitchFamily="49" charset="-122"/>
            </a:endParaRPr>
          </a:p>
          <a:p>
            <a:pPr eaLnBrk="1" hangingPunct="1">
              <a:defRPr/>
            </a:pPr>
            <a:r>
              <a:rPr lang="zh-CN" altLang="en-US" sz="4000" b="1" dirty="0">
                <a:ea typeface="隶书" pitchFamily="49" charset="-122"/>
              </a:rPr>
              <a:t>寡助</a:t>
            </a:r>
            <a:r>
              <a:rPr lang="zh-CN" altLang="en-US" sz="4000" b="1" u="sng" dirty="0">
                <a:ea typeface="隶书" pitchFamily="49" charset="-122"/>
              </a:rPr>
              <a:t>之</a:t>
            </a:r>
            <a:r>
              <a:rPr lang="zh-CN" altLang="en-US" sz="4000" b="1" dirty="0">
                <a:ea typeface="隶书" pitchFamily="49" charset="-122"/>
              </a:rPr>
              <a:t>至：</a:t>
            </a:r>
            <a:r>
              <a:rPr lang="zh-CN" altLang="en-US" sz="4000" b="1" dirty="0">
                <a:solidFill>
                  <a:srgbClr val="0000FF"/>
                </a:solidFill>
                <a:ea typeface="隶书" pitchFamily="49" charset="-122"/>
              </a:rPr>
              <a:t> </a:t>
            </a:r>
          </a:p>
          <a:p>
            <a:pPr eaLnBrk="1" hangingPunct="1">
              <a:defRPr/>
            </a:pPr>
            <a:endParaRPr lang="zh-CN" altLang="en-US" sz="4000" b="1" dirty="0">
              <a:solidFill>
                <a:srgbClr val="0000FF"/>
              </a:solidFill>
              <a:ea typeface="隶书" pitchFamily="49" charset="-122"/>
            </a:endParaRPr>
          </a:p>
          <a:p>
            <a:pPr eaLnBrk="1" hangingPunct="1">
              <a:defRPr/>
            </a:pPr>
            <a:r>
              <a:rPr lang="zh-CN" altLang="en-US" sz="4000" b="1" u="sng" dirty="0">
                <a:ea typeface="隶书" pitchFamily="49" charset="-122"/>
              </a:rPr>
              <a:t>亲戚畔</a:t>
            </a:r>
            <a:r>
              <a:rPr lang="zh-CN" altLang="en-US" sz="4000" b="1" dirty="0">
                <a:ea typeface="隶书" pitchFamily="49" charset="-122"/>
              </a:rPr>
              <a:t>之：亲戚</a:t>
            </a:r>
          </a:p>
          <a:p>
            <a:pPr eaLnBrk="1" hangingPunct="1">
              <a:defRPr/>
            </a:pPr>
            <a:r>
              <a:rPr lang="zh-CN" altLang="en-US" sz="4000" b="1" dirty="0">
                <a:solidFill>
                  <a:srgbClr val="FF0000"/>
                </a:solidFill>
                <a:ea typeface="隶书" pitchFamily="49" charset="-122"/>
              </a:rPr>
              <a:t>畔</a:t>
            </a:r>
            <a:r>
              <a:rPr lang="en-US" altLang="zh-CN" sz="4000" b="1" dirty="0">
                <a:solidFill>
                  <a:srgbClr val="FF0000"/>
                </a:solidFill>
                <a:ea typeface="隶书" pitchFamily="49" charset="-122"/>
              </a:rPr>
              <a:t>:                       </a:t>
            </a:r>
            <a:r>
              <a:rPr lang="zh-CN" altLang="en-US" sz="4000" b="1" dirty="0">
                <a:solidFill>
                  <a:srgbClr val="0000FF"/>
                </a:solidFill>
                <a:ea typeface="隶书" pitchFamily="49" charset="-122"/>
              </a:rPr>
              <a:t>之</a:t>
            </a:r>
            <a:r>
              <a:rPr lang="en-US" altLang="zh-CN" sz="4000" b="1" dirty="0">
                <a:solidFill>
                  <a:srgbClr val="0000FF"/>
                </a:solidFill>
                <a:ea typeface="隶书" pitchFamily="49" charset="-122"/>
              </a:rPr>
              <a:t>: </a:t>
            </a:r>
            <a:r>
              <a:rPr lang="en-US" altLang="zh-CN" sz="4000" b="1" dirty="0">
                <a:latin typeface="黑体" pitchFamily="2" charset="-122"/>
                <a:ea typeface="黑体" pitchFamily="2" charset="-122"/>
              </a:rPr>
              <a:t> </a:t>
            </a:r>
            <a:endParaRPr lang="en-US" altLang="zh-CN" sz="4000" b="1" dirty="0">
              <a:solidFill>
                <a:srgbClr val="FF0000"/>
              </a:solidFill>
              <a:ea typeface="隶书" pitchFamily="49" charset="-122"/>
            </a:endParaRPr>
          </a:p>
          <a:p>
            <a:pPr eaLnBrk="1" hangingPunct="1">
              <a:defRPr/>
            </a:pPr>
            <a:r>
              <a:rPr lang="zh-CN" altLang="en-US" sz="4000" b="1" dirty="0">
                <a:ea typeface="隶书" pitchFamily="49" charset="-122"/>
              </a:rPr>
              <a:t>天下</a:t>
            </a:r>
            <a:r>
              <a:rPr lang="zh-CN" altLang="en-US" sz="4000" b="1" u="sng" dirty="0">
                <a:ea typeface="隶书" pitchFamily="49" charset="-122"/>
              </a:rPr>
              <a:t>顺</a:t>
            </a:r>
            <a:r>
              <a:rPr lang="zh-CN" altLang="en-US" sz="4000" b="1" dirty="0">
                <a:ea typeface="隶书" pitchFamily="49" charset="-122"/>
              </a:rPr>
              <a:t>之：</a:t>
            </a:r>
            <a:r>
              <a:rPr lang="zh-CN" altLang="en-US" sz="4000" b="1" dirty="0">
                <a:solidFill>
                  <a:srgbClr val="0000FF"/>
                </a:solidFill>
                <a:ea typeface="隶书" pitchFamily="49" charset="-122"/>
              </a:rPr>
              <a:t> </a:t>
            </a:r>
            <a:endParaRPr lang="zh-CN" altLang="en-US" sz="4000" b="1" dirty="0">
              <a:ea typeface="隶书" pitchFamily="49" charset="-122"/>
            </a:endParaRPr>
          </a:p>
          <a:p>
            <a:pPr eaLnBrk="1" hangingPunct="1">
              <a:defRPr/>
            </a:pPr>
            <a:r>
              <a:rPr lang="zh-CN" altLang="en-US" sz="4000" b="1" u="sng" dirty="0">
                <a:ea typeface="隶书" pitchFamily="49" charset="-122"/>
              </a:rPr>
              <a:t>故</a:t>
            </a:r>
            <a:r>
              <a:rPr lang="zh-CN" altLang="en-US" sz="4000" b="1" dirty="0">
                <a:ea typeface="隶书" pitchFamily="49" charset="-122"/>
              </a:rPr>
              <a:t>君子</a:t>
            </a:r>
            <a:r>
              <a:rPr lang="zh-CN" altLang="en-US" sz="4000" b="1" u="sng" dirty="0">
                <a:ea typeface="隶书" pitchFamily="49" charset="-122"/>
              </a:rPr>
              <a:t>有不战</a:t>
            </a:r>
            <a:r>
              <a:rPr lang="zh-CN" altLang="en-US" sz="4000" b="1" dirty="0">
                <a:ea typeface="隶书" pitchFamily="49" charset="-122"/>
              </a:rPr>
              <a:t>：</a:t>
            </a:r>
            <a:endParaRPr lang="zh-CN" altLang="en-US" sz="4000" b="1" dirty="0">
              <a:solidFill>
                <a:srgbClr val="0000FF"/>
              </a:solidFill>
              <a:ea typeface="隶书" pitchFamily="49" charset="-122"/>
            </a:endParaRPr>
          </a:p>
          <a:p>
            <a:pPr eaLnBrk="1" hangingPunct="1">
              <a:buFontTx/>
              <a:buNone/>
              <a:defRPr/>
            </a:pPr>
            <a:endParaRPr lang="en-US" altLang="zh-CN" sz="4000" b="1" dirty="0">
              <a:solidFill>
                <a:srgbClr val="0000FF"/>
              </a:solidFill>
              <a:ea typeface="隶书" pitchFamily="49" charset="-122"/>
            </a:endParaRPr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250825" y="5013325"/>
            <a:ext cx="864235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44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深入论证</a:t>
            </a:r>
            <a:r>
              <a:rPr lang="zh-CN" altLang="en-US" sz="4400" b="1">
                <a:solidFill>
                  <a:srgbClr val="FF0000"/>
                </a:solidFill>
                <a:latin typeface="Arial"/>
                <a:ea typeface="隶书" pitchFamily="49" charset="-122"/>
              </a:rPr>
              <a:t>“</a:t>
            </a:r>
            <a:r>
              <a:rPr lang="zh-CN" altLang="en-US" sz="44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得道</a:t>
            </a:r>
            <a:r>
              <a:rPr lang="zh-CN" altLang="en-US" sz="4400" b="1">
                <a:solidFill>
                  <a:srgbClr val="FF0000"/>
                </a:solidFill>
                <a:latin typeface="Arial"/>
                <a:ea typeface="隶书" pitchFamily="49" charset="-122"/>
              </a:rPr>
              <a:t>”</a:t>
            </a:r>
            <a:r>
              <a:rPr lang="zh-CN" altLang="en-US" sz="44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即</a:t>
            </a:r>
            <a:r>
              <a:rPr lang="zh-CN" altLang="en-US" sz="4400" b="1">
                <a:solidFill>
                  <a:srgbClr val="FF0000"/>
                </a:solidFill>
                <a:latin typeface="Arial"/>
                <a:ea typeface="隶书" pitchFamily="49" charset="-122"/>
              </a:rPr>
              <a:t>“</a:t>
            </a:r>
            <a:r>
              <a:rPr lang="zh-CN" altLang="en-US" sz="44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得人和</a:t>
            </a:r>
            <a:r>
              <a:rPr lang="zh-CN" altLang="en-US" sz="4400" b="1">
                <a:solidFill>
                  <a:srgbClr val="FF0000"/>
                </a:solidFill>
                <a:latin typeface="Arial"/>
                <a:ea typeface="隶书" pitchFamily="49" charset="-122"/>
              </a:rPr>
              <a:t>”</a:t>
            </a:r>
            <a:r>
              <a:rPr lang="zh-CN" altLang="en-US" sz="44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则</a:t>
            </a:r>
            <a:r>
              <a:rPr lang="zh-CN" altLang="en-US" sz="4400" b="1">
                <a:solidFill>
                  <a:srgbClr val="FF0000"/>
                </a:solidFill>
                <a:latin typeface="Arial"/>
                <a:ea typeface="隶书" pitchFamily="49" charset="-122"/>
              </a:rPr>
              <a:t>“</a:t>
            </a:r>
            <a:r>
              <a:rPr lang="zh-CN" altLang="en-US" sz="44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战必胜</a:t>
            </a:r>
            <a:r>
              <a:rPr lang="zh-CN" altLang="en-US" sz="4400" b="1">
                <a:solidFill>
                  <a:srgbClr val="FF0000"/>
                </a:solidFill>
                <a:latin typeface="Arial"/>
                <a:ea typeface="隶书" pitchFamily="49" charset="-122"/>
              </a:rPr>
              <a:t>”</a:t>
            </a:r>
            <a:r>
              <a:rPr lang="zh-CN" altLang="en-US" sz="44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。 </a:t>
            </a:r>
          </a:p>
        </p:txBody>
      </p:sp>
      <p:sp>
        <p:nvSpPr>
          <p:cNvPr id="15364" name="AutoShape 4"/>
          <p:cNvSpPr>
            <a:spLocks/>
          </p:cNvSpPr>
          <p:nvPr/>
        </p:nvSpPr>
        <p:spPr bwMode="auto">
          <a:xfrm>
            <a:off x="3995936" y="1105446"/>
            <a:ext cx="431800" cy="719137"/>
          </a:xfrm>
          <a:prstGeom prst="leftBrace">
            <a:avLst>
              <a:gd name="adj1" fmla="val 13879"/>
              <a:gd name="adj2" fmla="val 50000"/>
            </a:avLst>
          </a:prstGeom>
          <a:noFill/>
          <a:ln w="9525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4356299" y="692696"/>
            <a:ext cx="30684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 dirty="0">
                <a:ea typeface="隶书" pitchFamily="49" charset="-122"/>
              </a:rPr>
              <a:t>古义：内外亲属</a:t>
            </a:r>
          </a:p>
        </p:txBody>
      </p:sp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4356299" y="1268958"/>
            <a:ext cx="53562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ea typeface="隶书" pitchFamily="49" charset="-122"/>
              </a:rPr>
              <a:t>今义：因婚姻联成的关系</a:t>
            </a:r>
          </a:p>
        </p:txBody>
      </p:sp>
      <p:sp>
        <p:nvSpPr>
          <p:cNvPr id="73735" name="Text Box 7"/>
          <p:cNvSpPr txBox="1">
            <a:spLocks noChangeArrowheads="1"/>
          </p:cNvSpPr>
          <p:nvPr/>
        </p:nvSpPr>
        <p:spPr bwMode="auto">
          <a:xfrm>
            <a:off x="2987675" y="260350"/>
            <a:ext cx="56880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zh-CN" altLang="en-US" sz="3200" b="1">
                <a:solidFill>
                  <a:srgbClr val="0000FF"/>
                </a:solidFill>
              </a:rPr>
              <a:t>之，动词，到。至，极点。</a:t>
            </a:r>
            <a:endParaRPr lang="zh-CN" altLang="en-US" sz="3200"/>
          </a:p>
        </p:txBody>
      </p:sp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1259632" y="1916832"/>
            <a:ext cx="31686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2800" b="1" dirty="0">
                <a:solidFill>
                  <a:srgbClr val="FF0000"/>
                </a:solidFill>
              </a:rPr>
              <a:t>通“叛”，背叛。</a:t>
            </a:r>
          </a:p>
        </p:txBody>
      </p:sp>
      <p:sp>
        <p:nvSpPr>
          <p:cNvPr id="73737" name="Text Box 9"/>
          <p:cNvSpPr txBox="1">
            <a:spLocks noChangeArrowheads="1"/>
          </p:cNvSpPr>
          <p:nvPr/>
        </p:nvSpPr>
        <p:spPr bwMode="auto">
          <a:xfrm>
            <a:off x="4716016" y="1916832"/>
            <a:ext cx="3457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 dirty="0">
                <a:solidFill>
                  <a:srgbClr val="0000FF"/>
                </a:solidFill>
              </a:rPr>
              <a:t>他，代词。</a:t>
            </a:r>
          </a:p>
        </p:txBody>
      </p:sp>
      <p:sp>
        <p:nvSpPr>
          <p:cNvPr id="73738" name="Text Box 10"/>
          <p:cNvSpPr txBox="1">
            <a:spLocks noChangeArrowheads="1"/>
          </p:cNvSpPr>
          <p:nvPr/>
        </p:nvSpPr>
        <p:spPr bwMode="auto">
          <a:xfrm>
            <a:off x="3131840" y="2492896"/>
            <a:ext cx="55451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600" b="1" dirty="0">
                <a:solidFill>
                  <a:srgbClr val="0000FF"/>
                </a:solidFill>
              </a:rPr>
              <a:t>顺，归顺，服从。</a:t>
            </a:r>
          </a:p>
        </p:txBody>
      </p:sp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323528" y="3789040"/>
            <a:ext cx="84248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zh-CN" altLang="en-US" sz="3200" b="1" dirty="0">
                <a:solidFill>
                  <a:srgbClr val="0000FF"/>
                </a:solidFill>
              </a:rPr>
              <a:t>故，所以。       有不战</a:t>
            </a:r>
            <a:r>
              <a:rPr lang="en-US" altLang="zh-CN" sz="3200" b="1" dirty="0">
                <a:solidFill>
                  <a:srgbClr val="0000FF"/>
                </a:solidFill>
              </a:rPr>
              <a:t>:</a:t>
            </a:r>
            <a:r>
              <a:rPr lang="zh-CN" altLang="en-US" sz="3200" b="1" dirty="0">
                <a:solidFill>
                  <a:srgbClr val="0000FF"/>
                </a:solidFill>
              </a:rPr>
              <a:t>不战则已。</a:t>
            </a:r>
            <a:endParaRPr lang="zh-CN" altLang="en-US" sz="3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/>
      <p:bldP spid="73733" grpId="0"/>
      <p:bldP spid="73734" grpId="0"/>
      <p:bldP spid="73735" grpId="0"/>
      <p:bldP spid="73736" grpId="0"/>
      <p:bldP spid="7373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611188" y="908050"/>
            <a:ext cx="35020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ea typeface="黑体" pitchFamily="2" charset="-122"/>
              </a:rPr>
              <a:t>摆出观点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68313" y="2924175"/>
            <a:ext cx="35020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ea typeface="黑体" pitchFamily="2" charset="-122"/>
              </a:rPr>
              <a:t>论证观点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39750" y="4652963"/>
            <a:ext cx="350202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ea typeface="黑体" pitchFamily="2" charset="-122"/>
              </a:rPr>
              <a:t>得出结论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508750" y="0"/>
            <a:ext cx="1832553" cy="5847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sz="3200" b="1">
                <a:solidFill>
                  <a:srgbClr val="FF0000"/>
                </a:solidFill>
                <a:ea typeface="黑体" pitchFamily="2" charset="-122"/>
              </a:rPr>
              <a:t>结构图解</a:t>
            </a:r>
          </a:p>
        </p:txBody>
      </p:sp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2771775" y="692150"/>
            <a:ext cx="439261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ea typeface="黑体" pitchFamily="2" charset="-122"/>
              </a:rPr>
              <a:t>天时不如地利，</a:t>
            </a:r>
          </a:p>
          <a:p>
            <a:pPr>
              <a:defRPr/>
            </a:pPr>
            <a:r>
              <a:rPr lang="zh-CN" altLang="en-US" sz="3200" b="1">
                <a:ea typeface="黑体" pitchFamily="2" charset="-122"/>
              </a:rPr>
              <a:t>地利不如人和</a:t>
            </a:r>
          </a:p>
        </p:txBody>
      </p:sp>
      <p:sp>
        <p:nvSpPr>
          <p:cNvPr id="10247" name="Rectangle 7"/>
          <p:cNvSpPr>
            <a:spLocks noChangeArrowheads="1"/>
          </p:cNvSpPr>
          <p:nvPr/>
        </p:nvSpPr>
        <p:spPr bwMode="auto">
          <a:xfrm>
            <a:off x="2700338" y="2708275"/>
            <a:ext cx="510857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ea typeface="黑体" pitchFamily="2" charset="-122"/>
              </a:rPr>
              <a:t>天时不如地利</a:t>
            </a:r>
          </a:p>
        </p:txBody>
      </p:sp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2700338" y="3573463"/>
            <a:ext cx="510857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ea typeface="黑体" pitchFamily="2" charset="-122"/>
              </a:rPr>
              <a:t>地利不如人和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2771775" y="4652963"/>
            <a:ext cx="374491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solidFill>
                  <a:srgbClr val="0000FF"/>
                </a:solidFill>
                <a:ea typeface="黑体" pitchFamily="2" charset="-122"/>
              </a:rPr>
              <a:t>得道多助，</a:t>
            </a:r>
          </a:p>
          <a:p>
            <a:pPr>
              <a:defRPr/>
            </a:pPr>
            <a:r>
              <a:rPr lang="zh-CN" altLang="en-US" sz="3200" b="1">
                <a:solidFill>
                  <a:srgbClr val="0000FF"/>
                </a:solidFill>
                <a:ea typeface="黑体" pitchFamily="2" charset="-122"/>
              </a:rPr>
              <a:t>失道寡助。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5867400" y="1557338"/>
            <a:ext cx="3276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solidFill>
                  <a:srgbClr val="FF0000"/>
                </a:solidFill>
                <a:ea typeface="隶书" pitchFamily="49" charset="-122"/>
              </a:rPr>
              <a:t>战争事例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5867400" y="4365625"/>
            <a:ext cx="32766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200" b="1">
                <a:solidFill>
                  <a:srgbClr val="FF0000"/>
                </a:solidFill>
                <a:ea typeface="隶书" pitchFamily="49" charset="-122"/>
              </a:rPr>
              <a:t>治国道理</a:t>
            </a:r>
          </a:p>
        </p:txBody>
      </p:sp>
      <p:sp>
        <p:nvSpPr>
          <p:cNvPr id="10252" name="AutoShape 12"/>
          <p:cNvSpPr>
            <a:spLocks noChangeArrowheads="1"/>
          </p:cNvSpPr>
          <p:nvPr/>
        </p:nvSpPr>
        <p:spPr bwMode="auto">
          <a:xfrm>
            <a:off x="7164388" y="2565400"/>
            <a:ext cx="647700" cy="2016125"/>
          </a:xfrm>
          <a:prstGeom prst="downArrow">
            <a:avLst>
              <a:gd name="adj1" fmla="val 50000"/>
              <a:gd name="adj2" fmla="val 7781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 sz="3200"/>
          </a:p>
        </p:txBody>
      </p:sp>
      <p:sp>
        <p:nvSpPr>
          <p:cNvPr id="10253" name="WordArt 13"/>
          <p:cNvSpPr>
            <a:spLocks noChangeArrowheads="1" noChangeShapeType="1" noTextEdit="1"/>
          </p:cNvSpPr>
          <p:nvPr/>
        </p:nvSpPr>
        <p:spPr bwMode="auto">
          <a:xfrm>
            <a:off x="6227763" y="2852738"/>
            <a:ext cx="2376487" cy="1150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200" b="1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隶书"/>
                <a:ea typeface="隶书"/>
              </a:rPr>
              <a:t>类　推</a:t>
            </a:r>
          </a:p>
        </p:txBody>
      </p:sp>
      <p:sp>
        <p:nvSpPr>
          <p:cNvPr id="10254" name="AutoShape 14"/>
          <p:cNvSpPr>
            <a:spLocks/>
          </p:cNvSpPr>
          <p:nvPr/>
        </p:nvSpPr>
        <p:spPr bwMode="auto">
          <a:xfrm>
            <a:off x="2627313" y="2924175"/>
            <a:ext cx="215900" cy="1225550"/>
          </a:xfrm>
          <a:prstGeom prst="leftBrace">
            <a:avLst>
              <a:gd name="adj1" fmla="val 47304"/>
              <a:gd name="adj2" fmla="val 50000"/>
            </a:avLst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 sz="3200"/>
          </a:p>
        </p:txBody>
      </p:sp>
      <p:sp>
        <p:nvSpPr>
          <p:cNvPr id="10255" name="WordArt 15"/>
          <p:cNvSpPr>
            <a:spLocks noChangeArrowheads="1" noChangeShapeType="1" noTextEdit="1"/>
          </p:cNvSpPr>
          <p:nvPr/>
        </p:nvSpPr>
        <p:spPr bwMode="auto">
          <a:xfrm>
            <a:off x="971550" y="1628775"/>
            <a:ext cx="1008063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200" b="1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华文行楷"/>
                <a:ea typeface="华文行楷"/>
              </a:rPr>
              <a:t>总</a:t>
            </a:r>
          </a:p>
        </p:txBody>
      </p:sp>
      <p:sp>
        <p:nvSpPr>
          <p:cNvPr id="10256" name="WordArt 16"/>
          <p:cNvSpPr>
            <a:spLocks noChangeArrowheads="1" noChangeShapeType="1" noTextEdit="1"/>
          </p:cNvSpPr>
          <p:nvPr/>
        </p:nvSpPr>
        <p:spPr bwMode="auto">
          <a:xfrm>
            <a:off x="827088" y="5300663"/>
            <a:ext cx="1008062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2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华文行楷"/>
                <a:ea typeface="华文行楷"/>
              </a:rPr>
              <a:t>总</a:t>
            </a:r>
          </a:p>
        </p:txBody>
      </p:sp>
      <p:sp>
        <p:nvSpPr>
          <p:cNvPr id="10257" name="WordArt 17"/>
          <p:cNvSpPr>
            <a:spLocks noChangeArrowheads="1" noChangeShapeType="1" noTextEdit="1"/>
          </p:cNvSpPr>
          <p:nvPr/>
        </p:nvSpPr>
        <p:spPr bwMode="auto">
          <a:xfrm>
            <a:off x="827088" y="3500438"/>
            <a:ext cx="1292225" cy="11096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200" b="1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华文行楷"/>
                <a:ea typeface="华文行楷"/>
              </a:rPr>
              <a:t>分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/>
      <p:bldP spid="10244" grpId="0"/>
      <p:bldP spid="10246" grpId="0"/>
      <p:bldP spid="10247" grpId="0"/>
      <p:bldP spid="10248" grpId="0"/>
      <p:bldP spid="10249" grpId="0"/>
      <p:bldP spid="10250" grpId="0"/>
      <p:bldP spid="10251" grpId="0"/>
      <p:bldP spid="10252" grpId="0" animBg="1"/>
      <p:bldP spid="10253" grpId="0" animBg="1"/>
      <p:bldP spid="10254" grpId="0" animBg="1"/>
      <p:bldP spid="10255" grpId="0" animBg="1"/>
      <p:bldP spid="10256" grpId="0" animBg="1"/>
      <p:bldP spid="1025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23364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初读课文，读准节奏。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11560" y="1196752"/>
            <a:ext cx="83529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天时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______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/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，地利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</a:p>
          <a:p>
            <a:pPr lvl="0"/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 三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，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，环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。夫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，必有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，然而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，是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______</a:t>
            </a:r>
            <a:r>
              <a:rPr lang="zh-CN" altLang="en-US" sz="2800" dirty="0">
                <a:latin typeface="黑体" pitchFamily="49" charset="-122"/>
                <a:ea typeface="黑体" pitchFamily="49" charset="-122"/>
              </a:rPr>
              <a:t>。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lvl="0"/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城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，池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，兵革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，米粟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，委而去之，是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。</a:t>
            </a:r>
          </a:p>
          <a:p>
            <a:pPr lvl="0"/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    故曰，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，固国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/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。得道者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/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多助，失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。寡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。多助之至，天下顺之。以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，攻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/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，故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/</a:t>
            </a:r>
            <a:r>
              <a:rPr lang="en-US" altLang="zh-CN" sz="2800" dirty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_____, _____.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17167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6600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65000"/>
              </a:lnSpc>
              <a:spcBef>
                <a:spcPct val="50000"/>
              </a:spcBef>
            </a:pPr>
            <a:endParaRPr kumimoji="1" lang="en-US" altLang="zh-CN" sz="3200" b="1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1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</a:t>
            </a:r>
            <a:r>
              <a:rPr kumimoji="1" lang="zh-CN" altLang="en-US" sz="3200" b="1" u="sng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是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天时不如地利也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2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</a:t>
            </a:r>
            <a:r>
              <a:rPr kumimoji="1" lang="zh-CN" altLang="en-US" sz="3200" b="1" u="sng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池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非不深也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3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</a:t>
            </a:r>
            <a:r>
              <a:rPr kumimoji="1" lang="zh-CN" altLang="en-US" sz="3200" b="1" u="sng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兵革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非不坚利也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4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</a:t>
            </a:r>
            <a:r>
              <a:rPr kumimoji="1" lang="zh-CN" altLang="en-US" sz="3200" b="1" u="sng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委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而</a:t>
            </a:r>
            <a:r>
              <a:rPr kumimoji="1" lang="zh-CN" altLang="en-US" sz="3200" b="1" u="sng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去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之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5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</a:t>
            </a:r>
            <a:r>
              <a:rPr kumimoji="1" lang="zh-CN" altLang="en-US" sz="3200" b="1" u="sng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人和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6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</a:t>
            </a:r>
            <a:r>
              <a:rPr kumimoji="1" lang="zh-CN" altLang="en-US" sz="3200" b="1" u="sng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域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民                               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7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</a:t>
            </a:r>
            <a:r>
              <a:rPr kumimoji="1" lang="zh-CN" altLang="en-US" sz="3200" b="1" u="sng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固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国        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8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</a:t>
            </a:r>
            <a:r>
              <a:rPr kumimoji="1" lang="zh-CN" altLang="en-US" sz="3200" b="1" u="sng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威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天下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9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、寡助之</a:t>
            </a:r>
            <a:r>
              <a:rPr kumimoji="1" lang="zh-CN" altLang="en-US" sz="3200" b="1" u="sng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至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                      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 </a:t>
            </a: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10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、亲戚畔</a:t>
            </a:r>
            <a:r>
              <a:rPr kumimoji="1" lang="zh-CN" altLang="en-US" sz="3200" b="1" u="sng">
                <a:solidFill>
                  <a:srgbClr val="FF3300"/>
                </a:solidFill>
                <a:latin typeface="Times New Roman" pitchFamily="18" charset="0"/>
                <a:ea typeface="华文中宋" pitchFamily="2" charset="-122"/>
              </a:rPr>
              <a:t>之</a:t>
            </a:r>
            <a:endParaRPr kumimoji="1" lang="zh-CN" altLang="en-US" sz="3200" b="1" u="sng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kumimoji="1" lang="en-US" altLang="zh-CN" sz="3200" b="1">
                <a:latin typeface="华文中宋" pitchFamily="2" charset="-122"/>
                <a:ea typeface="华文中宋" pitchFamily="2" charset="-122"/>
              </a:rPr>
              <a:t>11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、亲戚</a:t>
            </a:r>
            <a:r>
              <a:rPr kumimoji="1" lang="zh-CN" altLang="en-US" sz="3200" b="1" u="sng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畔</a:t>
            </a:r>
            <a:r>
              <a:rPr kumimoji="1" lang="zh-CN" altLang="en-US" sz="3200" b="1">
                <a:latin typeface="华文中宋" pitchFamily="2" charset="-122"/>
                <a:ea typeface="华文中宋" pitchFamily="2" charset="-122"/>
              </a:rPr>
              <a:t>之</a:t>
            </a:r>
            <a:endParaRPr kumimoji="1" lang="zh-CN" altLang="en-US" sz="2800" b="1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4356100" y="476250"/>
            <a:ext cx="3846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代词，这（就是）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3492500" y="981075"/>
            <a:ext cx="1752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护城河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3581400" y="1557338"/>
            <a:ext cx="5562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chemeClr val="tx2">
                    <a:lumMod val="75000"/>
                  </a:schemeClr>
                </a:solidFill>
                <a:latin typeface="隶书" pitchFamily="49" charset="-122"/>
                <a:ea typeface="隶书" pitchFamily="49" charset="-122"/>
              </a:rPr>
              <a:t>武器装备，兵：兵器   革：甲胄</a:t>
            </a:r>
          </a:p>
        </p:txBody>
      </p:sp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2362200" y="2209800"/>
            <a:ext cx="3962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chemeClr val="tx2">
                    <a:lumMod val="75000"/>
                  </a:schemeClr>
                </a:solidFill>
                <a:latin typeface="隶书" pitchFamily="49" charset="-122"/>
                <a:ea typeface="隶书" pitchFamily="49" charset="-122"/>
              </a:rPr>
              <a:t>委：放弃    去：离开</a:t>
            </a: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1524000" y="2743200"/>
            <a:ext cx="3657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人心所向，上下团结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1600200" y="3352800"/>
            <a:ext cx="7148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界限，</a:t>
            </a:r>
            <a:r>
              <a:rPr kumimoji="1" lang="zh-CN" altLang="en-US" sz="2400"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名词用作动词，</a:t>
            </a:r>
            <a:r>
              <a:rPr kumimoji="1" lang="zh-CN" altLang="en-US" sz="2800"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这里意思是限制</a:t>
            </a:r>
            <a:r>
              <a:rPr kumimoji="1" lang="zh-CN" altLang="en-US" sz="240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1676400" y="3810000"/>
            <a:ext cx="628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形容词用作动词，巩固      </a:t>
            </a:r>
            <a:r>
              <a:rPr kumimoji="1" lang="zh-CN" altLang="en-US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kumimoji="1" lang="en-US" altLang="zh-CN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(</a:t>
            </a:r>
            <a:r>
              <a:rPr kumimoji="1" lang="zh-CN" altLang="en-US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国防</a:t>
            </a:r>
            <a:r>
              <a:rPr kumimoji="1" lang="en-US" altLang="zh-CN" sz="24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)</a:t>
            </a:r>
          </a:p>
        </p:txBody>
      </p:sp>
      <p:sp>
        <p:nvSpPr>
          <p:cNvPr id="31754" name="Text Box 10"/>
          <p:cNvSpPr txBox="1">
            <a:spLocks noChangeArrowheads="1"/>
          </p:cNvSpPr>
          <p:nvPr/>
        </p:nvSpPr>
        <p:spPr bwMode="auto">
          <a:xfrm>
            <a:off x="1981200" y="4419600"/>
            <a:ext cx="44624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形容词用作动词，威慑</a:t>
            </a:r>
            <a:endParaRPr kumimoji="1" lang="zh-CN" altLang="en-US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ea typeface="隶书" pitchFamily="49" charset="-122"/>
            </a:endParaRP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2438400" y="5029200"/>
            <a:ext cx="3286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      </a:t>
            </a:r>
            <a:r>
              <a:rPr kumimoji="1" lang="zh-CN" altLang="en-US" sz="2800"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极点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2667000" y="6096000"/>
            <a:ext cx="3200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通“叛”，背叛</a:t>
            </a: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2987675" y="5516563"/>
            <a:ext cx="32766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ea typeface="隶书" pitchFamily="49" charset="-122"/>
              </a:rPr>
              <a:t>他，指寡助之君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autoUpdateAnimBg="0"/>
      <p:bldP spid="31748" grpId="0" autoUpdateAnimBg="0"/>
      <p:bldP spid="31749" grpId="0" autoUpdateAnimBg="0"/>
      <p:bldP spid="31750" grpId="0" autoUpdateAnimBg="0"/>
      <p:bldP spid="31751" grpId="0" autoUpdateAnimBg="0"/>
      <p:bldP spid="31752" grpId="0" autoUpdateAnimBg="0"/>
      <p:bldP spid="31753" grpId="0" autoUpdateAnimBg="0"/>
      <p:bldP spid="31754" grpId="0" autoUpdateAnimBg="0"/>
      <p:bldP spid="31755" grpId="0" autoUpdateAnimBg="0"/>
      <p:bldP spid="31756" grpId="0" autoUpdateAnimBg="0"/>
      <p:bldP spid="31757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2" y="-27384"/>
            <a:ext cx="9360272" cy="4525963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字词小结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en-US" altLang="zh-CN" dirty="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．古今异义。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郭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　　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古义：</a:t>
            </a:r>
            <a:r>
              <a:rPr lang="zh-CN" altLang="en-US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外城 七里之郭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今义：姓氏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池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　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古义：</a:t>
            </a:r>
            <a:r>
              <a:rPr lang="zh-CN" altLang="en-US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护城河 池非不深也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今义：池塘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去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　　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古义：</a:t>
            </a:r>
            <a:r>
              <a:rPr lang="zh-CN" altLang="en-US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离开 委而去之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今义：到</a:t>
            </a:r>
            <a:r>
              <a:rPr lang="en-US" altLang="zh-CN" dirty="0">
                <a:latin typeface="黑体" pitchFamily="2" charset="-122"/>
                <a:ea typeface="黑体" pitchFamily="2" charset="-122"/>
              </a:rPr>
              <a:t>……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去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亲戚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　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古义：</a:t>
            </a:r>
            <a:r>
              <a:rPr lang="zh-CN" altLang="en-US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内亲外戚 亲戚畔之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今义：跟自己家庭有婚姻关系的家庭或它的成员。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8313" y="908050"/>
            <a:ext cx="8229600" cy="4525963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委　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古义：</a:t>
            </a:r>
            <a:r>
              <a:rPr lang="zh-CN" altLang="en-US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放弃 委而去之</a:t>
            </a:r>
            <a:endParaRPr lang="en-US" altLang="zh-CN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今义：委任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域　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古义：</a:t>
            </a:r>
            <a:r>
              <a:rPr lang="zh-CN" altLang="en-US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界限，限制 域民不以封疆之界</a:t>
            </a:r>
            <a:endParaRPr lang="en-US" altLang="zh-CN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今义：地域</a:t>
            </a: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是　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古义：</a:t>
            </a:r>
            <a:r>
              <a:rPr lang="zh-CN" altLang="en-US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这 是天时不如地利也</a:t>
            </a:r>
            <a:endParaRPr lang="en-US" altLang="zh-CN" dirty="0">
              <a:solidFill>
                <a:srgbClr val="0000FF"/>
              </a:solidFill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buNone/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今义：判断动词</a:t>
            </a:r>
            <a:br>
              <a:rPr lang="zh-CN" altLang="en-US" dirty="0">
                <a:latin typeface="黑体" pitchFamily="2" charset="-122"/>
                <a:ea typeface="黑体" pitchFamily="2" charset="-122"/>
              </a:rPr>
            </a:br>
            <a:endParaRPr lang="zh-CN" altLang="en-US" dirty="0"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uiExpand="1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260350"/>
            <a:ext cx="9144000" cy="4525963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zh-CN" dirty="0">
                <a:latin typeface="黑体" pitchFamily="2" charset="-122"/>
                <a:ea typeface="黑体" pitchFamily="2" charset="-122"/>
              </a:rPr>
              <a:t>2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．通假字。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畔通</a:t>
            </a:r>
            <a:r>
              <a:rPr lang="zh-CN" altLang="en-US" dirty="0">
                <a:solidFill>
                  <a:srgbClr val="FF0000"/>
                </a:solidFill>
                <a:ea typeface="黑体" pitchFamily="2" charset="-122"/>
              </a:rPr>
              <a:t>“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叛</a:t>
            </a:r>
            <a:r>
              <a:rPr lang="zh-CN" altLang="en-US" dirty="0">
                <a:solidFill>
                  <a:srgbClr val="FF0000"/>
                </a:solidFill>
                <a:ea typeface="黑体" pitchFamily="2" charset="-122"/>
              </a:rPr>
              <a:t>”</a:t>
            </a:r>
            <a:r>
              <a:rPr lang="zh-CN" altLang="en-US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，背叛。</a:t>
            </a:r>
            <a:r>
              <a:rPr lang="zh-CN" altLang="en-US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亲戚畔之。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altLang="zh-CN" dirty="0">
                <a:latin typeface="黑体" pitchFamily="2" charset="-122"/>
                <a:ea typeface="黑体" pitchFamily="2" charset="-122"/>
              </a:rPr>
              <a:t>3</a:t>
            </a:r>
            <a:r>
              <a:rPr lang="zh-CN" altLang="en-US" dirty="0">
                <a:latin typeface="黑体" pitchFamily="2" charset="-122"/>
                <a:ea typeface="黑体" pitchFamily="2" charset="-122"/>
              </a:rPr>
              <a:t>．虚词。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之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代词 他 </a:t>
            </a:r>
            <a:br>
              <a:rPr lang="zh-CN" altLang="en-US" dirty="0">
                <a:latin typeface="黑体" pitchFamily="2" charset="-122"/>
                <a:ea typeface="黑体" pitchFamily="2" charset="-122"/>
              </a:rPr>
            </a:br>
            <a:r>
              <a:rPr lang="zh-CN" altLang="en-US" dirty="0">
                <a:latin typeface="黑体" pitchFamily="2" charset="-122"/>
                <a:ea typeface="黑体" pitchFamily="2" charset="-122"/>
              </a:rPr>
              <a:t>助词 的 </a:t>
            </a:r>
            <a:br>
              <a:rPr lang="zh-CN" altLang="en-US" dirty="0">
                <a:latin typeface="黑体" pitchFamily="2" charset="-122"/>
                <a:ea typeface="黑体" pitchFamily="2" charset="-122"/>
              </a:rPr>
            </a:br>
            <a:r>
              <a:rPr lang="zh-CN" altLang="en-US" dirty="0">
                <a:latin typeface="黑体" pitchFamily="2" charset="-122"/>
                <a:ea typeface="黑体" pitchFamily="2" charset="-122"/>
              </a:rPr>
              <a:t>动词 到 </a:t>
            </a:r>
            <a:endParaRPr lang="en-US" altLang="zh-CN" dirty="0">
              <a:latin typeface="黑体" pitchFamily="2" charset="-122"/>
              <a:ea typeface="黑体" pitchFamily="2" charset="-122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而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zh-CN" altLang="en-US" dirty="0">
                <a:latin typeface="黑体" pitchFamily="2" charset="-122"/>
                <a:ea typeface="黑体" pitchFamily="2" charset="-122"/>
              </a:rPr>
              <a:t>表并列 并且 </a:t>
            </a:r>
            <a:br>
              <a:rPr lang="zh-CN" altLang="en-US" dirty="0">
                <a:latin typeface="黑体" pitchFamily="2" charset="-122"/>
                <a:ea typeface="黑体" pitchFamily="2" charset="-122"/>
              </a:rPr>
            </a:br>
            <a:r>
              <a:rPr lang="zh-CN" altLang="en-US" dirty="0">
                <a:latin typeface="黑体" pitchFamily="2" charset="-122"/>
                <a:ea typeface="黑体" pitchFamily="2" charset="-122"/>
              </a:rPr>
              <a:t>表修饰 着、地 </a:t>
            </a:r>
            <a:br>
              <a:rPr lang="zh-CN" altLang="en-US" dirty="0">
                <a:latin typeface="黑体" pitchFamily="2" charset="-122"/>
                <a:ea typeface="黑体" pitchFamily="2" charset="-122"/>
              </a:rPr>
            </a:br>
            <a:r>
              <a:rPr lang="zh-CN" altLang="en-US" dirty="0">
                <a:latin typeface="黑体" pitchFamily="2" charset="-122"/>
                <a:ea typeface="黑体" pitchFamily="2" charset="-122"/>
              </a:rPr>
              <a:t>表转折 却、但是 </a:t>
            </a:r>
            <a:br>
              <a:rPr lang="zh-CN" altLang="en-US" dirty="0">
                <a:latin typeface="黑体" pitchFamily="2" charset="-122"/>
                <a:ea typeface="黑体" pitchFamily="2" charset="-122"/>
              </a:rPr>
            </a:br>
            <a:endParaRPr lang="zh-CN" altLang="en-US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411760" y="2132856"/>
            <a:ext cx="4572000" cy="166814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亲戚畔之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三里之城</a:t>
            </a:r>
          </a:p>
          <a:p>
            <a:pPr marL="342900" lvl="0" indent="-342900">
              <a:lnSpc>
                <a:spcPct val="8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zh-CN" altLang="en-US" sz="32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寡助之至</a:t>
            </a:r>
          </a:p>
        </p:txBody>
      </p:sp>
      <p:sp>
        <p:nvSpPr>
          <p:cNvPr id="6" name="矩形 5"/>
          <p:cNvSpPr/>
          <p:nvPr/>
        </p:nvSpPr>
        <p:spPr>
          <a:xfrm>
            <a:off x="3744416" y="3822603"/>
            <a:ext cx="4572000" cy="17666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泉香而酒冽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夫环而攻之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zh-CN" altLang="en-US" sz="3200" dirty="0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攻之而不胜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 uiExpand="1" build="p"/>
      <p:bldP spid="3" grpId="0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052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61100" y="0"/>
            <a:ext cx="288290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476250"/>
            <a:ext cx="6192838" cy="4525963"/>
          </a:xfrm>
        </p:spPr>
        <p:txBody>
          <a:bodyPr/>
          <a:lstStyle/>
          <a:p>
            <a:pPr eaLnBrk="1" hangingPunct="1">
              <a:buFontTx/>
              <a:buNone/>
              <a:defRPr/>
            </a:pPr>
            <a:endParaRPr lang="en-US" altLang="zh-CN" sz="4800" b="1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eaLnBrk="1" hangingPunct="1">
              <a:buFontTx/>
              <a:buNone/>
              <a:defRPr/>
            </a:pPr>
            <a:endParaRPr lang="en-US" altLang="zh-CN" sz="4800" b="1" dirty="0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  <a:p>
            <a:pPr eaLnBrk="1" hangingPunct="1">
              <a:buFontTx/>
              <a:buNone/>
              <a:defRPr/>
            </a:pPr>
            <a:r>
              <a:rPr lang="zh-CN" altLang="en-US" sz="4800" b="1" dirty="0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　　你知道孟子的有关故事或语录吗？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549275"/>
            <a:ext cx="8229600" cy="4525963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4800" b="1">
                <a:effectLst>
                  <a:outerShdw blurRad="38100" dist="38100" dir="2700000" algn="tl">
                    <a:srgbClr val="C0C0C0"/>
                  </a:outerShdw>
                </a:effectLst>
                <a:ea typeface="隶书" pitchFamily="49" charset="-122"/>
              </a:rPr>
              <a:t>孟子语录：</a:t>
            </a:r>
          </a:p>
          <a:p>
            <a:pPr eaLnBrk="1" hangingPunct="1">
              <a:defRPr/>
            </a:pPr>
            <a:endParaRPr lang="en-US" altLang="zh-CN" sz="4800" b="1">
              <a:effectLst>
                <a:outerShdw blurRad="38100" dist="38100" dir="2700000" algn="tl">
                  <a:srgbClr val="C0C0C0"/>
                </a:outerShdw>
              </a:effectLst>
              <a:ea typeface="隶书" pitchFamily="49" charset="-122"/>
            </a:endParaRPr>
          </a:p>
        </p:txBody>
      </p:sp>
      <p:pic>
        <p:nvPicPr>
          <p:cNvPr id="17411" name="Picture 3" descr="zj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12038" y="0"/>
            <a:ext cx="1731962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611188" y="1412875"/>
            <a:ext cx="5535612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老吾老，以及人之老；</a:t>
            </a:r>
          </a:p>
          <a:p>
            <a:pPr>
              <a:defRPr/>
            </a:pPr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幼吾幼，以及人之幼。 </a:t>
            </a:r>
          </a:p>
        </p:txBody>
      </p:sp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611188" y="2997200"/>
            <a:ext cx="55356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defRPr/>
            </a:pPr>
            <a:r>
              <a:rPr lang="zh-CN" altLang="en-US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itchFamily="2" charset="-122"/>
              </a:rPr>
              <a:t>尽信书，则不如无书。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74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2133</Words>
  <Application>Microsoft Office PowerPoint</Application>
  <PresentationFormat>全屏显示(4:3)</PresentationFormat>
  <Paragraphs>342</Paragraphs>
  <Slides>37</Slides>
  <Notes>9</Notes>
  <HiddenSlides>9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37</vt:i4>
      </vt:variant>
    </vt:vector>
  </HeadingPairs>
  <TitlesOfParts>
    <vt:vector size="49" baseType="lpstr">
      <vt:lpstr>黑体</vt:lpstr>
      <vt:lpstr>华文行楷</vt:lpstr>
      <vt:lpstr>华文中宋</vt:lpstr>
      <vt:lpstr>楷体_GB2312</vt:lpstr>
      <vt:lpstr>隶书</vt:lpstr>
      <vt:lpstr>宋体</vt:lpstr>
      <vt:lpstr>Arial</vt:lpstr>
      <vt:lpstr>Calibri</vt:lpstr>
      <vt:lpstr>Times New Roman</vt:lpstr>
      <vt:lpstr>Wingdings</vt:lpstr>
      <vt:lpstr>Office 主题</vt:lpstr>
      <vt:lpstr>默认设计模板</vt:lpstr>
      <vt:lpstr>PowerPoint 演示文稿</vt:lpstr>
      <vt:lpstr>亚圣——孟子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1、本文的中心论点是什么？   </vt:lpstr>
      <vt:lpstr>PowerPoint 演示文稿</vt:lpstr>
      <vt:lpstr> 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3.问题既然已经得到了论证， 为何还要写后面的内容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Nat</dc:creator>
  <cp:lastModifiedBy>NAT</cp:lastModifiedBy>
  <cp:revision>23</cp:revision>
  <dcterms:created xsi:type="dcterms:W3CDTF">2013-11-12T07:54:32Z</dcterms:created>
  <dcterms:modified xsi:type="dcterms:W3CDTF">2017-11-28T03:17:52Z</dcterms:modified>
</cp:coreProperties>
</file>