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gif" ContentType="image/gif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4" r:id="rId2"/>
  </p:sldMasterIdLst>
  <p:notesMasterIdLst>
    <p:notesMasterId r:id="rId37"/>
  </p:notesMasterIdLst>
  <p:sldIdLst>
    <p:sldId id="333" r:id="rId3"/>
    <p:sldId id="264" r:id="rId4"/>
    <p:sldId id="266" r:id="rId5"/>
    <p:sldId id="267" r:id="rId6"/>
    <p:sldId id="268" r:id="rId7"/>
    <p:sldId id="269" r:id="rId8"/>
    <p:sldId id="274" r:id="rId9"/>
    <p:sldId id="279" r:id="rId10"/>
    <p:sldId id="335" r:id="rId11"/>
    <p:sldId id="336" r:id="rId12"/>
    <p:sldId id="337" r:id="rId13"/>
    <p:sldId id="338" r:id="rId14"/>
    <p:sldId id="284" r:id="rId15"/>
    <p:sldId id="339" r:id="rId16"/>
    <p:sldId id="340" r:id="rId17"/>
    <p:sldId id="285" r:id="rId18"/>
    <p:sldId id="286" r:id="rId19"/>
    <p:sldId id="334" r:id="rId20"/>
    <p:sldId id="289" r:id="rId21"/>
    <p:sldId id="324" r:id="rId22"/>
    <p:sldId id="294" r:id="rId23"/>
    <p:sldId id="290" r:id="rId24"/>
    <p:sldId id="302" r:id="rId25"/>
    <p:sldId id="305" r:id="rId26"/>
    <p:sldId id="308" r:id="rId27"/>
    <p:sldId id="332" r:id="rId28"/>
    <p:sldId id="313" r:id="rId29"/>
    <p:sldId id="315" r:id="rId30"/>
    <p:sldId id="316" r:id="rId31"/>
    <p:sldId id="318" r:id="rId32"/>
    <p:sldId id="325" r:id="rId33"/>
    <p:sldId id="327" r:id="rId34"/>
    <p:sldId id="330" r:id="rId35"/>
    <p:sldId id="262" r:id="rId36"/>
  </p:sldIdLst>
  <p:sldSz cx="1219835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26" y="-474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image" Target="../media/image5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image" Target="../media/image9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e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image" Target="../media/image28.png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image" Target="../media/image31.emf"/></Relationships>
</file>

<file path=ppt/drawings/_rels/vmlDrawing8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image" Target="../media/image33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9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DF1919-36C2-4F7C-9C2C-C8515F966855}" type="datetimeFigureOut">
              <a:rPr lang="zh-CN" altLang="en-US" smtClean="0"/>
              <a:t>2018/11/26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BC164AB-A7DB-48EA-B5E4-4655A6333D2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8106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BC164AB-A7DB-48EA-B5E4-4655A6333D2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80930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0535B-89AD-4D78-89E9-55F5F7174BA8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05352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0535B-89AD-4D78-89E9-55F5F7174BA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05352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0535B-89AD-4D78-89E9-55F5F7174BA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05352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0535B-89AD-4D78-89E9-55F5F7174BA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05352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0535B-89AD-4D78-89E9-55F5F7174BA8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05352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5C0535B-89AD-4D78-89E9-55F5F7174BA8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0535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876" y="2130426"/>
            <a:ext cx="10368598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753" y="3886200"/>
            <a:ext cx="853884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16564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828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585" y="4406901"/>
            <a:ext cx="10368598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585" y="2906713"/>
            <a:ext cx="10368598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6570178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917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0828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476968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918" y="1535113"/>
            <a:ext cx="538972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918" y="2174875"/>
            <a:ext cx="538972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6593" y="1535113"/>
            <a:ext cx="539184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6593" y="2174875"/>
            <a:ext cx="539184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80456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3985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71573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3050"/>
            <a:ext cx="401317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6" y="273051"/>
            <a:ext cx="6819216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18" y="1435101"/>
            <a:ext cx="401317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26397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962" y="4800600"/>
            <a:ext cx="731901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962" y="612775"/>
            <a:ext cx="731901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962" y="5367338"/>
            <a:ext cx="731901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68896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8643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804" y="274639"/>
            <a:ext cx="2744629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274639"/>
            <a:ext cx="803058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22826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背景色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1" y="0"/>
            <a:ext cx="12196761" cy="6857206"/>
          </a:xfrm>
          <a:prstGeom prst="rect">
            <a:avLst/>
          </a:prstGeom>
          <a:solidFill>
            <a:srgbClr val="E3F4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44" tIns="22872" rIns="45744" bIns="22872" rtlCol="0" anchor="ctr"/>
          <a:lstStyle/>
          <a:p>
            <a:pPr algn="ctr"/>
            <a:endParaRPr lang="zh-CN" altLang="en-US" sz="3000" b="1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矩形 12"/>
          <p:cNvSpPr/>
          <p:nvPr userDrawn="1"/>
        </p:nvSpPr>
        <p:spPr bwMode="auto">
          <a:xfrm>
            <a:off x="630988" y="341319"/>
            <a:ext cx="10993044" cy="6175362"/>
          </a:xfrm>
          <a:prstGeom prst="rect">
            <a:avLst/>
          </a:prstGeom>
          <a:noFill/>
          <a:ln w="3175" cap="flat" cmpd="sng" algn="ctr">
            <a:solidFill>
              <a:schemeClr val="bg1">
                <a:lumMod val="8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45618" tIns="22809" rIns="45618" bIns="22809" numCol="1" rtlCol="0" anchor="t" anchorCtr="0" compatLnSpc="1"/>
          <a:lstStyle/>
          <a:p>
            <a:pPr marL="0" marR="0" indent="0" algn="l" defTabSz="455851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</a:pPr>
            <a:endParaRPr kumimoji="0" lang="zh-CN" altLang="en-US" sz="10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584857" y="6516531"/>
            <a:ext cx="1190811" cy="201284"/>
          </a:xfrm>
          <a:prstGeom prst="rect">
            <a:avLst/>
          </a:prstGeom>
        </p:spPr>
        <p:txBody>
          <a:bodyPr vert="horz" lIns="32709" tIns="16355" rIns="32709" bIns="16355" rtlCol="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fld id="{34D9412B-E72F-4293-9024-D00619268A69}" type="datetime1">
              <a:rPr lang="zh-CN" altLang="en-US" smtClean="0"/>
              <a:t>2018/11/26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7540676" y="6516531"/>
            <a:ext cx="2877413" cy="201284"/>
          </a:xfrm>
          <a:prstGeom prst="rect">
            <a:avLst/>
          </a:prstGeom>
        </p:spPr>
        <p:txBody>
          <a:bodyPr vert="horz" lIns="32709" tIns="16355" rIns="32709" bIns="16355" rtlCol="0" anchor="ctr"/>
          <a:lstStyle>
            <a:lvl1pPr algn="l">
              <a:defRPr sz="12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32</a:t>
            </a:r>
            <a:r>
              <a:rPr lang="zh-CN" altLang="en-US"/>
              <a:t>课  基本不等式及其应用  第（</a:t>
            </a:r>
            <a:r>
              <a:rPr lang="en-US" altLang="zh-CN"/>
              <a:t>3</a:t>
            </a:r>
            <a:r>
              <a:rPr lang="zh-CN" altLang="en-US"/>
              <a:t>）题            </a:t>
            </a:r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10440813" y="6516531"/>
            <a:ext cx="1190811" cy="201284"/>
          </a:xfrm>
          <a:prstGeom prst="rect">
            <a:avLst/>
          </a:prstGeom>
        </p:spPr>
        <p:txBody>
          <a:bodyPr vert="horz" lIns="32709" tIns="16355" rIns="32709" bIns="16355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zh-CN" altLang="en-US" sz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</a:rPr>
              <a:t>页码</a:t>
            </a:r>
            <a:fld id="{0C913308-F349-4B6D-A68A-DD1791B4A57B}" type="slidenum">
              <a:rPr lang="zh-CN" altLang="en-US" smtClean="0">
                <a:solidFill>
                  <a:schemeClr val="tx1"/>
                </a:solidFill>
              </a:rPr>
              <a:pPr/>
              <a:t>‹#›</a:t>
            </a:fld>
            <a:endParaRPr lang="zh-CN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4183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876" y="2130426"/>
            <a:ext cx="10368598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9753" y="3886200"/>
            <a:ext cx="853884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87139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77208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585" y="4406901"/>
            <a:ext cx="10368598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585" y="2906713"/>
            <a:ext cx="10368598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7944444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917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00828" y="1600201"/>
            <a:ext cx="5387605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35240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918" y="1535113"/>
            <a:ext cx="538972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918" y="2174875"/>
            <a:ext cx="538972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6593" y="1535113"/>
            <a:ext cx="5391840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6593" y="2174875"/>
            <a:ext cx="5391840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327758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4429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63716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3050"/>
            <a:ext cx="401317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9216" y="273051"/>
            <a:ext cx="6819216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918" y="1435101"/>
            <a:ext cx="401317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91966835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90962" y="4800600"/>
            <a:ext cx="731901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90962" y="612775"/>
            <a:ext cx="731901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90962" y="5367338"/>
            <a:ext cx="731901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45931320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918" y="274638"/>
            <a:ext cx="1097851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1600201"/>
            <a:ext cx="10978515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38112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43804" y="274639"/>
            <a:ext cx="2744629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918" y="274639"/>
            <a:ext cx="803058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74662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-1588" y="0"/>
            <a:ext cx="12199938" cy="476250"/>
          </a:xfrm>
          <a:prstGeom prst="rect">
            <a:avLst/>
          </a:prstGeom>
          <a:gradFill rotWithShape="1">
            <a:gsLst>
              <a:gs pos="0">
                <a:srgbClr val="001D31"/>
              </a:gs>
              <a:gs pos="100000">
                <a:srgbClr val="0099FF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endParaRPr lang="zh-CN" altLang="zh-CN" smtClean="0">
              <a:latin typeface="Calibri" pitchFamily="34" charset="0"/>
            </a:endParaRPr>
          </a:p>
        </p:txBody>
      </p:sp>
      <p:pic>
        <p:nvPicPr>
          <p:cNvPr id="1027" name="Picture 15" descr="91淘课logo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2588" y="6151563"/>
            <a:ext cx="163671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04679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86" r:id="rId1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Group 71"/>
          <p:cNvGrpSpPr>
            <a:grpSpLocks/>
          </p:cNvGrpSpPr>
          <p:nvPr userDrawn="1"/>
        </p:nvGrpSpPr>
        <p:grpSpPr bwMode="auto">
          <a:xfrm>
            <a:off x="6675438" y="476250"/>
            <a:ext cx="5522912" cy="6381750"/>
            <a:chOff x="40" y="391"/>
            <a:chExt cx="2608" cy="3810"/>
          </a:xfrm>
        </p:grpSpPr>
        <p:sp>
          <p:nvSpPr>
            <p:cNvPr id="3080" name="AutoShape 72"/>
            <p:cNvSpPr>
              <a:spLocks noChangeArrowheads="1"/>
            </p:cNvSpPr>
            <p:nvPr/>
          </p:nvSpPr>
          <p:spPr bwMode="auto">
            <a:xfrm>
              <a:off x="40" y="391"/>
              <a:ext cx="2608" cy="3810"/>
            </a:xfrm>
            <a:prstGeom prst="roundRect">
              <a:avLst>
                <a:gd name="adj" fmla="val 8014"/>
              </a:avLst>
            </a:prstGeom>
            <a:solidFill>
              <a:srgbClr val="F8F8F8"/>
            </a:solidFill>
            <a:ln w="9525">
              <a:solidFill>
                <a:srgbClr val="99CCFF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 smtClean="0">
                <a:ea typeface="黑体" pitchFamily="49" charset="-122"/>
              </a:endParaRPr>
            </a:p>
          </p:txBody>
        </p:sp>
        <p:sp>
          <p:nvSpPr>
            <p:cNvPr id="3081" name="AutoShape 73"/>
            <p:cNvSpPr>
              <a:spLocks noChangeArrowheads="1"/>
            </p:cNvSpPr>
            <p:nvPr/>
          </p:nvSpPr>
          <p:spPr bwMode="auto">
            <a:xfrm>
              <a:off x="95" y="456"/>
              <a:ext cx="2503" cy="3710"/>
            </a:xfrm>
            <a:prstGeom prst="roundRect">
              <a:avLst>
                <a:gd name="adj" fmla="val 7912"/>
              </a:avLst>
            </a:prstGeom>
            <a:solidFill>
              <a:srgbClr val="99CCFF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 smtClean="0">
                <a:ea typeface="黑体" pitchFamily="49" charset="-122"/>
              </a:endParaRPr>
            </a:p>
          </p:txBody>
        </p:sp>
      </p:grpSp>
      <p:grpSp>
        <p:nvGrpSpPr>
          <p:cNvPr id="3075" name="Group 74"/>
          <p:cNvGrpSpPr>
            <a:grpSpLocks/>
          </p:cNvGrpSpPr>
          <p:nvPr userDrawn="1"/>
        </p:nvGrpSpPr>
        <p:grpSpPr bwMode="auto">
          <a:xfrm>
            <a:off x="0" y="476250"/>
            <a:ext cx="6675438" cy="6421438"/>
            <a:chOff x="40" y="391"/>
            <a:chExt cx="2608" cy="3810"/>
          </a:xfrm>
        </p:grpSpPr>
        <p:sp>
          <p:nvSpPr>
            <p:cNvPr id="3078" name="AutoShape 75"/>
            <p:cNvSpPr>
              <a:spLocks noChangeArrowheads="1"/>
            </p:cNvSpPr>
            <p:nvPr/>
          </p:nvSpPr>
          <p:spPr bwMode="auto">
            <a:xfrm>
              <a:off x="40" y="391"/>
              <a:ext cx="2608" cy="3810"/>
            </a:xfrm>
            <a:prstGeom prst="roundRect">
              <a:avLst>
                <a:gd name="adj" fmla="val 8014"/>
              </a:avLst>
            </a:prstGeom>
            <a:solidFill>
              <a:srgbClr val="F8F8F8"/>
            </a:solidFill>
            <a:ln w="9525">
              <a:solidFill>
                <a:srgbClr val="80CB35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 smtClean="0">
                <a:ea typeface="黑体" pitchFamily="49" charset="-122"/>
              </a:endParaRPr>
            </a:p>
          </p:txBody>
        </p:sp>
        <p:sp>
          <p:nvSpPr>
            <p:cNvPr id="3079" name="AutoShape 76"/>
            <p:cNvSpPr>
              <a:spLocks noChangeArrowheads="1"/>
            </p:cNvSpPr>
            <p:nvPr/>
          </p:nvSpPr>
          <p:spPr bwMode="auto">
            <a:xfrm>
              <a:off x="95" y="456"/>
              <a:ext cx="2504" cy="3710"/>
            </a:xfrm>
            <a:prstGeom prst="roundRect">
              <a:avLst>
                <a:gd name="adj" fmla="val 7912"/>
              </a:avLst>
            </a:prstGeom>
            <a:solidFill>
              <a:schemeClr val="bg1">
                <a:alpha val="50195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 eaLnBrk="1" hangingPunct="1">
                <a:defRPr/>
              </a:pPr>
              <a:endParaRPr lang="zh-CN" altLang="en-US" b="1" smtClean="0">
                <a:ea typeface="黑体" pitchFamily="49" charset="-122"/>
              </a:endParaRPr>
            </a:p>
          </p:txBody>
        </p:sp>
      </p:grpSp>
      <p:sp>
        <p:nvSpPr>
          <p:cNvPr id="10248" name="Rectangle 7"/>
          <p:cNvSpPr>
            <a:spLocks noChangeArrowheads="1"/>
          </p:cNvSpPr>
          <p:nvPr userDrawn="1"/>
        </p:nvSpPr>
        <p:spPr bwMode="auto">
          <a:xfrm>
            <a:off x="-1588" y="0"/>
            <a:ext cx="12199938" cy="476250"/>
          </a:xfrm>
          <a:prstGeom prst="rect">
            <a:avLst/>
          </a:prstGeom>
          <a:gradFill rotWithShape="1">
            <a:gsLst>
              <a:gs pos="0">
                <a:srgbClr val="001D31"/>
              </a:gs>
              <a:gs pos="100000">
                <a:srgbClr val="0099FF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defRPr/>
            </a:pPr>
            <a:endParaRPr lang="zh-CN" altLang="zh-CN" smtClean="0">
              <a:latin typeface="Calibri" pitchFamily="34" charset="0"/>
            </a:endParaRPr>
          </a:p>
        </p:txBody>
      </p:sp>
      <p:pic>
        <p:nvPicPr>
          <p:cNvPr id="3077" name="Picture 15" descr="91淘课logo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2588" y="6151563"/>
            <a:ext cx="1636712" cy="649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1269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flash&#21160;&#30011;&#65306;&#30005;&#23481;&#22120;&#20805;&#30005;.swf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flash&#21160;&#30011;&#65306;&#30005;&#23481;&#22120;&#25918;&#30005;.swf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2.doc"/><Relationship Id="rId7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emf"/><Relationship Id="rId5" Type="http://schemas.openxmlformats.org/officeDocument/2006/relationships/oleObject" Target="../embeddings/Microsoft_Word_97_-_2003_Document3.doc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4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0.emf"/><Relationship Id="rId5" Type="http://schemas.openxmlformats.org/officeDocument/2006/relationships/oleObject" Target="../embeddings/Microsoft_Word_97_-_2003_Document5.doc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6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2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23.png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7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7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9.png"/><Relationship Id="rId5" Type="http://schemas.openxmlformats.org/officeDocument/2006/relationships/oleObject" Target="../embeddings/oleObject2.bin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8.doc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2.emf"/><Relationship Id="rId5" Type="http://schemas.openxmlformats.org/officeDocument/2006/relationships/package" Target="../embeddings/Microsoft_Word_Document1.docx"/><Relationship Id="rId4" Type="http://schemas.openxmlformats.org/officeDocument/2006/relationships/image" Target="../media/image31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9.doc"/><Relationship Id="rId2" Type="http://schemas.openxmlformats.org/officeDocument/2006/relationships/slideLayout" Target="../slideLayouts/slideLayout19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4.emf"/><Relationship Id="rId5" Type="http://schemas.openxmlformats.org/officeDocument/2006/relationships/oleObject" Target="../embeddings/Microsoft_Word_97_-_2003_Document10.doc"/><Relationship Id="rId4" Type="http://schemas.openxmlformats.org/officeDocument/2006/relationships/image" Target="../media/image33.emf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36.emf"/><Relationship Id="rId4" Type="http://schemas.openxmlformats.org/officeDocument/2006/relationships/oleObject" Target="../embeddings/Microsoft_Word_97_-_2003_Document11.doc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2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3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39.emf"/><Relationship Id="rId4" Type="http://schemas.openxmlformats.org/officeDocument/2006/relationships/oleObject" Target="../embeddings/Microsoft_Word_97_-_2003_Document13.doc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4.doc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40.png"/><Relationship Id="rId4" Type="http://schemas.openxmlformats.org/officeDocument/2006/relationships/image" Target="../media/image41.emf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Word_97_-_2003_Document15.doc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43.emf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4010943" y="1844824"/>
            <a:ext cx="5426621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800" b="1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第</a:t>
            </a:r>
            <a:r>
              <a:rPr lang="zh-CN" altLang="en-US" sz="4800" b="1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一</a:t>
            </a:r>
            <a:r>
              <a:rPr lang="zh-CN" altLang="en-US" sz="4800" b="1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章 静电场</a:t>
            </a:r>
            <a:endParaRPr lang="zh-CN" altLang="en-US" sz="4800" b="1" dirty="0">
              <a:solidFill>
                <a:srgbClr val="FF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4098798" y="3212977"/>
            <a:ext cx="6120680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4400" b="1" dirty="0" smtClean="0">
                <a:solidFill>
                  <a:schemeClr val="bg1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</a:t>
            </a:r>
            <a:r>
              <a:rPr lang="zh-CN" altLang="en-US" sz="4400" b="1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电容器</a:t>
            </a:r>
            <a:r>
              <a:rPr lang="zh-CN" altLang="en-US" sz="4400" b="1" dirty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</a:t>
            </a:r>
            <a:r>
              <a:rPr lang="zh-CN" altLang="en-US" sz="4400" b="1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    </a:t>
            </a:r>
            <a:r>
              <a:rPr lang="zh-CN" altLang="en-US" sz="4400" b="1" dirty="0" smtClean="0">
                <a:solidFill>
                  <a:srgbClr val="FF0000"/>
                </a:solidFill>
                <a:latin typeface="Times New Roman" pitchFamily="18" charset="0"/>
                <a:ea typeface="微软雅黑" pitchFamily="34" charset="-122"/>
                <a:cs typeface="Times New Roman" pitchFamily="18" charset="0"/>
              </a:rPr>
              <a:t>电容</a:t>
            </a:r>
            <a:endParaRPr lang="zh-CN" altLang="en-US" sz="4400" b="1" dirty="0">
              <a:solidFill>
                <a:srgbClr val="FF0000"/>
              </a:solidFill>
              <a:latin typeface="Times New Roman" pitchFamily="18" charset="0"/>
              <a:ea typeface="微软雅黑" pitchFamily="34" charset="-122"/>
              <a:cs typeface="Times New Roman" pitchFamily="18" charset="0"/>
            </a:endParaRPr>
          </a:p>
        </p:txBody>
      </p:sp>
      <p:pic>
        <p:nvPicPr>
          <p:cNvPr id="6" name="Picture 74" descr="老师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7529" y="3441700"/>
            <a:ext cx="4576500" cy="3259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0802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4519" y="2069559"/>
            <a:ext cx="11161240" cy="720080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2)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构造：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两个彼此绝缘又互相靠近的导体组成一个电容器．</a:t>
            </a:r>
          </a:p>
        </p:txBody>
      </p:sp>
      <p:sp>
        <p:nvSpPr>
          <p:cNvPr id="2" name="矩形 1"/>
          <p:cNvSpPr/>
          <p:nvPr/>
        </p:nvSpPr>
        <p:spPr>
          <a:xfrm>
            <a:off x="201564" y="773415"/>
            <a:ext cx="39549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  <a:ea typeface="宋体" charset="-122"/>
                <a:cs typeface="Times New Roman" pitchFamily="18" charset="0"/>
              </a:rPr>
              <a:t>．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电容器的功能和构造</a:t>
            </a:r>
            <a:endParaRPr lang="zh-CN" altLang="en-US" sz="2800" dirty="0">
              <a:solidFill>
                <a:srgbClr val="0000FF"/>
              </a:solidFill>
              <a:latin typeface="Times New Roman" pitchFamily="18" charset="0"/>
              <a:ea typeface="宋体" charset="-122"/>
              <a:cs typeface="Times New Roman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4519" y="1349479"/>
            <a:ext cx="53912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(1)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功能：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储存电荷和电能的元件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4519" y="116632"/>
            <a:ext cx="25124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一、电容器</a:t>
            </a:r>
            <a:endParaRPr lang="zh-CN" altLang="en-US" sz="3200" dirty="0">
              <a:solidFill>
                <a:srgbClr val="FF0000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194519" y="3725743"/>
            <a:ext cx="11593288" cy="1584176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Tx/>
              <a:buNone/>
            </a:pPr>
            <a:r>
              <a:rPr lang="en-US" altLang="zh-CN" sz="2800" dirty="0" smtClean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(4)</a:t>
            </a:r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电容器的电荷量：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电容器工作时，它的两块金属板的相对表面总是分别带上等量异种电荷＋</a:t>
            </a:r>
            <a:r>
              <a:rPr lang="en-US" altLang="zh-CN" sz="2800" i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和－</a:t>
            </a:r>
            <a:r>
              <a:rPr lang="en-US" altLang="zh-CN" sz="2800" i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，任意一块极板所带电荷量的绝对值．叫做电容器的电荷量． </a:t>
            </a:r>
          </a:p>
          <a:p>
            <a:endParaRPr lang="en-US" altLang="zh-CN" sz="2800" dirty="0"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4518" y="2700788"/>
            <a:ext cx="118598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2800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(3)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平行板电容器：</a:t>
            </a:r>
            <a:r>
              <a:rPr lang="zh-CN" altLang="en-US" sz="2800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两块彼此隔开平行放置的金属板构成的最简单的电容器．两块金属板称为电容器的两极．</a:t>
            </a:r>
          </a:p>
        </p:txBody>
      </p:sp>
      <p:sp>
        <p:nvSpPr>
          <p:cNvPr id="8" name="矩形 7"/>
          <p:cNvSpPr/>
          <p:nvPr/>
        </p:nvSpPr>
        <p:spPr>
          <a:xfrm>
            <a:off x="10783" y="5136742"/>
            <a:ext cx="43140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zh-CN" altLang="en-US" sz="2800" kern="0" dirty="0" smtClean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（</a:t>
            </a:r>
            <a:r>
              <a:rPr lang="en-US" altLang="zh-CN" sz="2800" kern="0" dirty="0" smtClean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5</a:t>
            </a:r>
            <a:r>
              <a:rPr lang="zh-CN" altLang="en-US" sz="2800" kern="0" dirty="0" smtClean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）击穿电压</a:t>
            </a:r>
            <a:r>
              <a:rPr lang="zh-CN" altLang="en-US" sz="2800" kern="0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和额定电压</a:t>
            </a:r>
            <a:endParaRPr lang="zh-CN" altLang="en-US" sz="2800" kern="0" dirty="0">
              <a:solidFill>
                <a:srgbClr val="FF0000"/>
              </a:solidFill>
              <a:latin typeface="Times New Roman" pitchFamily="18" charset="0"/>
              <a:ea typeface="宋体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19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2" grpId="0"/>
      <p:bldP spid="3" grpId="0"/>
      <p:bldP spid="1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10543" y="2276872"/>
            <a:ext cx="11665296" cy="2088232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 dirty="0" smtClean="0">
                <a:latin typeface="Times New Roman" pitchFamily="18" charset="0"/>
                <a:ea typeface="宋体" charset="-122"/>
                <a:cs typeface="Times New Roman" pitchFamily="18" charset="0"/>
              </a:rPr>
              <a:t>(</a:t>
            </a:r>
            <a:r>
              <a:rPr lang="en-US" altLang="zh-CN" sz="2800" dirty="0">
                <a:latin typeface="Times New Roman" pitchFamily="18" charset="0"/>
                <a:ea typeface="宋体" charset="-122"/>
                <a:cs typeface="Times New Roman" pitchFamily="18" charset="0"/>
              </a:rPr>
              <a:t>1)</a:t>
            </a:r>
            <a:r>
              <a:rPr lang="zh-CN" altLang="en-US" sz="2800" dirty="0">
                <a:latin typeface="Times New Roman" pitchFamily="18" charset="0"/>
                <a:ea typeface="宋体" charset="-122"/>
                <a:cs typeface="Times New Roman" pitchFamily="18" charset="0"/>
              </a:rPr>
              <a:t>充电：电源使电容器的两极板带上等量异种电荷的过程．如图甲．</a:t>
            </a:r>
          </a:p>
        </p:txBody>
      </p:sp>
      <p:pic>
        <p:nvPicPr>
          <p:cNvPr id="8195" name="Picture 3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751" y="3402473"/>
            <a:ext cx="6936569" cy="24825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矩形 1"/>
          <p:cNvSpPr/>
          <p:nvPr/>
        </p:nvSpPr>
        <p:spPr>
          <a:xfrm>
            <a:off x="416054" y="889556"/>
            <a:ext cx="39549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  <a:ea typeface="宋体" charset="-122"/>
                <a:cs typeface="Times New Roman" pitchFamily="18" charset="0"/>
              </a:rPr>
              <a:t>．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电容器的充电和放电</a:t>
            </a:r>
            <a:endParaRPr lang="zh-CN" altLang="en-US" sz="2800" dirty="0">
              <a:solidFill>
                <a:srgbClr val="0000FF"/>
              </a:solidFill>
              <a:latin typeface="Times New Roman" pitchFamily="18" charset="0"/>
              <a:ea typeface="宋体" charset="-122"/>
              <a:cs typeface="Times New Roman" pitchFamily="18" charset="0"/>
            </a:endParaRPr>
          </a:p>
        </p:txBody>
      </p:sp>
      <p:sp>
        <p:nvSpPr>
          <p:cNvPr id="7" name="Text Box 28"/>
          <p:cNvSpPr txBox="1">
            <a:spLocks noChangeArrowheads="1"/>
          </p:cNvSpPr>
          <p:nvPr/>
        </p:nvSpPr>
        <p:spPr bwMode="auto">
          <a:xfrm>
            <a:off x="338535" y="1422620"/>
            <a:ext cx="10381927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zh-CN" altLang="en-US" sz="2800" dirty="0" smtClean="0">
                <a:latin typeface="黑体" pitchFamily="2" charset="-122"/>
                <a:ea typeface="黑体" pitchFamily="2" charset="-122"/>
              </a:rPr>
              <a:t>将</a:t>
            </a:r>
            <a:r>
              <a:rPr lang="zh-CN" altLang="en-US" sz="2800" dirty="0">
                <a:latin typeface="黑体" pitchFamily="2" charset="-122"/>
                <a:ea typeface="黑体" pitchFamily="2" charset="-122"/>
              </a:rPr>
              <a:t>电容器两个极板带上</a:t>
            </a:r>
            <a:r>
              <a:rPr lang="zh-CN" altLang="en-US" sz="28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等量异种电荷</a:t>
            </a:r>
            <a:r>
              <a:rPr lang="zh-CN" altLang="en-US" sz="2800" dirty="0">
                <a:latin typeface="黑体" pitchFamily="2" charset="-122"/>
                <a:ea typeface="黑体" pitchFamily="2" charset="-122"/>
              </a:rPr>
              <a:t>的过程，叫电容器的</a:t>
            </a:r>
            <a:r>
              <a:rPr lang="zh-CN" altLang="en-US" sz="2800" dirty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充电</a:t>
            </a:r>
            <a:r>
              <a:rPr lang="zh-CN" altLang="en-US" sz="2800" dirty="0" smtClean="0">
                <a:latin typeface="黑体" pitchFamily="2" charset="-122"/>
                <a:ea typeface="黑体" pitchFamily="2" charset="-122"/>
              </a:rPr>
              <a:t>。</a:t>
            </a:r>
            <a:endParaRPr lang="zh-CN" altLang="en-US" sz="2800" dirty="0"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1869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4519" y="908720"/>
            <a:ext cx="11881320" cy="1053107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2)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放电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：用导线将充好电的电容器的两极板相连，使</a:t>
            </a:r>
            <a:r>
              <a:rPr lang="zh-CN" altLang="en-US" sz="2800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两极板的异种电荷中和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的过程，如图乙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</a:t>
            </a:r>
            <a:endParaRPr lang="zh-CN" altLang="en-US" sz="2800" dirty="0"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pic>
        <p:nvPicPr>
          <p:cNvPr id="3" name="Picture 3">
            <a:hlinkClick r:id="rId2" action="ppaction://hlinkfile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687" y="2177851"/>
            <a:ext cx="8496944" cy="3041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94519" y="5418211"/>
            <a:ext cx="116652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(3)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电容器充放电时的能量转化：充电后，电容器储存了电能．放电时，储存的电能释放出来，转化为其他形式的能．</a:t>
            </a:r>
          </a:p>
        </p:txBody>
      </p:sp>
    </p:spTree>
    <p:extLst>
      <p:ext uri="{BB962C8B-B14F-4D97-AF65-F5344CB8AC3E}">
        <p14:creationId xmlns:p14="http://schemas.microsoft.com/office/powerpoint/2010/main" val="874833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2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 build="p"/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82551" y="764704"/>
            <a:ext cx="2971775" cy="6223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Tx/>
              <a:buNone/>
            </a:pP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</a:rPr>
              <a:t>二、</a:t>
            </a:r>
            <a:r>
              <a:rPr lang="zh-CN" altLang="en-US" dirty="0" smtClean="0">
                <a:solidFill>
                  <a:srgbClr val="FF0000"/>
                </a:solidFill>
                <a:latin typeface="黑体" pitchFamily="2" charset="-122"/>
                <a:ea typeface="黑体" pitchFamily="2" charset="-122"/>
                <a:cs typeface="Times New Roman" pitchFamily="18" charset="0"/>
              </a:rPr>
              <a:t>电容</a:t>
            </a:r>
            <a:endParaRPr lang="zh-CN" altLang="en-US" dirty="0">
              <a:solidFill>
                <a:srgbClr val="FF0000"/>
              </a:solidFill>
              <a:latin typeface="黑体" pitchFamily="2" charset="-122"/>
              <a:ea typeface="黑体" pitchFamily="2" charset="-122"/>
              <a:cs typeface="Times New Roman" pitchFamily="18" charset="0"/>
            </a:endParaRPr>
          </a:p>
        </p:txBody>
      </p:sp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0185660"/>
              </p:ext>
            </p:extLst>
          </p:nvPr>
        </p:nvGraphicFramePr>
        <p:xfrm>
          <a:off x="574006" y="1531020"/>
          <a:ext cx="11036300" cy="539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2" name="Document" r:id="rId3" imgW="8348951" imgH="4087863" progId="Word.Document.8">
                  <p:embed/>
                </p:oleObj>
              </mc:Choice>
              <mc:Fallback>
                <p:oleObj name="Document" r:id="rId3" imgW="8348951" imgH="4087863" progId="Word.Documen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4006" y="1531020"/>
                        <a:ext cx="11036300" cy="53911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41267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84337363"/>
              </p:ext>
            </p:extLst>
          </p:nvPr>
        </p:nvGraphicFramePr>
        <p:xfrm>
          <a:off x="244475" y="554038"/>
          <a:ext cx="11564938" cy="3695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" name="Document" r:id="rId3" imgW="8818805" imgH="2831444" progId="Word.Document.8">
                  <p:embed/>
                </p:oleObj>
              </mc:Choice>
              <mc:Fallback>
                <p:oleObj name="Document" r:id="rId3" imgW="8818805" imgH="2831444" progId="Word.Document.8">
                  <p:embed/>
                  <p:pic>
                    <p:nvPicPr>
                      <p:cNvPr id="0" name="对象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4475" y="554038"/>
                        <a:ext cx="11564938" cy="3695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对象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79098769"/>
              </p:ext>
            </p:extLst>
          </p:nvPr>
        </p:nvGraphicFramePr>
        <p:xfrm>
          <a:off x="266527" y="2348880"/>
          <a:ext cx="11509375" cy="2586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" name="Document" r:id="rId5" imgW="8666569" imgH="1956100" progId="Word.Document.8">
                  <p:embed/>
                </p:oleObj>
              </mc:Choice>
              <mc:Fallback>
                <p:oleObj name="Document" r:id="rId5" imgW="8666569" imgH="195610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527" y="2348880"/>
                        <a:ext cx="11509375" cy="25860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183" y="4293096"/>
            <a:ext cx="2706509" cy="171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93838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13489" y="770759"/>
            <a:ext cx="11305256" cy="3600399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28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</a:t>
            </a:r>
            <a:r>
              <a:rPr lang="zh-CN" altLang="en-US" sz="280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．平行板电容器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(1)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基本结构：由两块彼此绝缘、互相靠近的平行金属板组成，是最简单的，也是最基本的电容器．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(2)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板间电场：板间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除边缘外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形成匀强电场，电场强度大小为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E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＝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U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/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，方向垂直极板平面．</a:t>
            </a:r>
          </a:p>
        </p:txBody>
      </p:sp>
      <p:sp>
        <p:nvSpPr>
          <p:cNvPr id="2" name="矩形 1"/>
          <p:cNvSpPr/>
          <p:nvPr/>
        </p:nvSpPr>
        <p:spPr>
          <a:xfrm>
            <a:off x="213489" y="188640"/>
            <a:ext cx="358143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kern="0" dirty="0" smtClean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三、平行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板电容器</a:t>
            </a:r>
            <a:r>
              <a:rPr lang="zh-CN" altLang="en-US" sz="3200" b="1" kern="0" dirty="0">
                <a:solidFill>
                  <a:srgbClr val="FF0000"/>
                </a:solidFill>
                <a:latin typeface="Times New Roman" pitchFamily="18" charset="0"/>
                <a:ea typeface="宋体" charset="-122"/>
                <a:cs typeface="Times New Roman" pitchFamily="18" charset="0"/>
              </a:rPr>
              <a:t> </a:t>
            </a:r>
            <a:endParaRPr lang="zh-CN" alt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42591" y="4492996"/>
            <a:ext cx="3600450" cy="1763713"/>
            <a:chOff x="4534694" y="4394200"/>
            <a:chExt cx="3600450" cy="1763713"/>
          </a:xfrm>
        </p:grpSpPr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4915694" y="4775200"/>
              <a:ext cx="2481263" cy="1022350"/>
              <a:chOff x="3686" y="2409"/>
              <a:chExt cx="1563" cy="644"/>
            </a:xfrm>
          </p:grpSpPr>
          <p:sp>
            <p:nvSpPr>
              <p:cNvPr id="6" name="Rectangle 5"/>
              <p:cNvSpPr>
                <a:spLocks noChangeArrowheads="1"/>
              </p:cNvSpPr>
              <p:nvPr/>
            </p:nvSpPr>
            <p:spPr bwMode="auto">
              <a:xfrm>
                <a:off x="3686" y="2409"/>
                <a:ext cx="1553" cy="54"/>
              </a:xfrm>
              <a:prstGeom prst="rect">
                <a:avLst/>
              </a:prstGeom>
              <a:gradFill rotWithShape="1">
                <a:gsLst>
                  <a:gs pos="0">
                    <a:srgbClr val="C0C0C0"/>
                  </a:gs>
                  <a:gs pos="100000">
                    <a:srgbClr val="C0C0C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7" name="Rectangle 6"/>
              <p:cNvSpPr>
                <a:spLocks noChangeArrowheads="1"/>
              </p:cNvSpPr>
              <p:nvPr/>
            </p:nvSpPr>
            <p:spPr bwMode="auto">
              <a:xfrm>
                <a:off x="3696" y="2999"/>
                <a:ext cx="1553" cy="54"/>
              </a:xfrm>
              <a:prstGeom prst="rect">
                <a:avLst/>
              </a:prstGeom>
              <a:gradFill rotWithShape="1">
                <a:gsLst>
                  <a:gs pos="0">
                    <a:srgbClr val="C0C0C0"/>
                  </a:gs>
                  <a:gs pos="100000">
                    <a:srgbClr val="C0C0C0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8" name="Group 7"/>
            <p:cNvGrpSpPr>
              <a:grpSpLocks/>
            </p:cNvGrpSpPr>
            <p:nvPr/>
          </p:nvGrpSpPr>
          <p:grpSpPr bwMode="auto">
            <a:xfrm>
              <a:off x="6190457" y="4465638"/>
              <a:ext cx="1692275" cy="1692275"/>
              <a:chOff x="4218" y="1956"/>
              <a:chExt cx="1066" cy="1066"/>
            </a:xfrm>
          </p:grpSpPr>
          <p:sp>
            <p:nvSpPr>
              <p:cNvPr id="9" name="Line 8"/>
              <p:cNvSpPr>
                <a:spLocks noChangeShapeType="1"/>
              </p:cNvSpPr>
              <p:nvPr/>
            </p:nvSpPr>
            <p:spPr bwMode="auto">
              <a:xfrm>
                <a:off x="4218" y="1956"/>
                <a:ext cx="0" cy="22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Line 9"/>
              <p:cNvSpPr>
                <a:spLocks noChangeShapeType="1"/>
              </p:cNvSpPr>
              <p:nvPr/>
            </p:nvSpPr>
            <p:spPr bwMode="auto">
              <a:xfrm>
                <a:off x="4218" y="2795"/>
                <a:ext cx="0" cy="227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1" name="Line 10"/>
              <p:cNvSpPr>
                <a:spLocks noChangeShapeType="1"/>
              </p:cNvSpPr>
              <p:nvPr/>
            </p:nvSpPr>
            <p:spPr bwMode="auto">
              <a:xfrm>
                <a:off x="4218" y="3022"/>
                <a:ext cx="106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2" name="Line 11"/>
              <p:cNvSpPr>
                <a:spLocks noChangeShapeType="1"/>
              </p:cNvSpPr>
              <p:nvPr/>
            </p:nvSpPr>
            <p:spPr bwMode="auto">
              <a:xfrm>
                <a:off x="4218" y="1956"/>
                <a:ext cx="1066" cy="0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3" name="Line 12"/>
              <p:cNvSpPr>
                <a:spLocks noChangeShapeType="1"/>
              </p:cNvSpPr>
              <p:nvPr/>
            </p:nvSpPr>
            <p:spPr bwMode="auto">
              <a:xfrm>
                <a:off x="5284" y="1956"/>
                <a:ext cx="0" cy="106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4" name="Line 13"/>
              <p:cNvSpPr>
                <a:spLocks noChangeShapeType="1"/>
              </p:cNvSpPr>
              <p:nvPr/>
            </p:nvSpPr>
            <p:spPr bwMode="auto">
              <a:xfrm>
                <a:off x="5284" y="2546"/>
                <a:ext cx="0" cy="476"/>
              </a:xfrm>
              <a:prstGeom prst="line">
                <a:avLst/>
              </a:prstGeom>
              <a:noFill/>
              <a:ln w="19050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endParaRPr lang="zh-CN" altLang="en-US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grpSp>
          <p:nvGrpSpPr>
            <p:cNvPr id="15" name="Group 14"/>
            <p:cNvGrpSpPr>
              <a:grpSpLocks/>
            </p:cNvGrpSpPr>
            <p:nvPr/>
          </p:nvGrpSpPr>
          <p:grpSpPr bwMode="auto">
            <a:xfrm>
              <a:off x="4534694" y="4394200"/>
              <a:ext cx="3067050" cy="1727200"/>
              <a:chOff x="3375" y="2886"/>
              <a:chExt cx="1932" cy="1088"/>
            </a:xfrm>
          </p:grpSpPr>
          <p:sp>
            <p:nvSpPr>
              <p:cNvPr id="16" name="Text Box 15"/>
              <p:cNvSpPr txBox="1">
                <a:spLocks noChangeArrowheads="1"/>
              </p:cNvSpPr>
              <p:nvPr/>
            </p:nvSpPr>
            <p:spPr bwMode="auto">
              <a:xfrm>
                <a:off x="3538" y="3113"/>
                <a:ext cx="1769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 sz="20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＋ ＋ ＋ ＋ ＋ ＋ ＋ ＋ </a:t>
                </a:r>
              </a:p>
            </p:txBody>
          </p:sp>
          <p:sp>
            <p:nvSpPr>
              <p:cNvPr id="17" name="Text Box 16"/>
              <p:cNvSpPr txBox="1">
                <a:spLocks noChangeArrowheads="1"/>
              </p:cNvSpPr>
              <p:nvPr/>
            </p:nvSpPr>
            <p:spPr bwMode="auto">
              <a:xfrm>
                <a:off x="3611" y="3566"/>
                <a:ext cx="1605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zh-CN" sz="18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－</a:t>
                </a:r>
                <a:r>
                  <a:rPr lang="zh-CN" altLang="en-US" sz="20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zh-CN" altLang="zh-CN" sz="18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－</a:t>
                </a:r>
                <a:r>
                  <a:rPr lang="zh-CN" altLang="en-US" sz="20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zh-CN" altLang="zh-CN" sz="18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－</a:t>
                </a:r>
                <a:r>
                  <a:rPr lang="zh-CN" altLang="en-US" sz="20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zh-CN" altLang="zh-CN" sz="18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－</a:t>
                </a:r>
                <a:r>
                  <a:rPr lang="zh-CN" altLang="en-US" sz="20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zh-CN" altLang="zh-CN" sz="18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－</a:t>
                </a:r>
                <a:r>
                  <a:rPr lang="zh-CN" altLang="en-US" sz="20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zh-CN" altLang="zh-CN" sz="18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－</a:t>
                </a:r>
                <a:r>
                  <a:rPr lang="zh-CN" altLang="en-US" sz="20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zh-CN" altLang="zh-CN" sz="18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－</a:t>
                </a:r>
                <a:r>
                  <a:rPr lang="zh-CN" altLang="en-US" sz="20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zh-CN" altLang="zh-CN" sz="18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－</a:t>
                </a:r>
                <a:r>
                  <a:rPr lang="zh-CN" altLang="en-US" sz="20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 </a:t>
                </a:r>
              </a:p>
            </p:txBody>
          </p:sp>
          <p:sp>
            <p:nvSpPr>
              <p:cNvPr id="18" name="Text Box 17"/>
              <p:cNvSpPr txBox="1">
                <a:spLocks noChangeArrowheads="1"/>
              </p:cNvSpPr>
              <p:nvPr/>
            </p:nvSpPr>
            <p:spPr bwMode="auto">
              <a:xfrm>
                <a:off x="3375" y="2886"/>
                <a:ext cx="480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 sz="20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＋</a:t>
                </a:r>
                <a:r>
                  <a:rPr lang="en-US" altLang="zh-CN" sz="2000" i="1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Q</a:t>
                </a:r>
              </a:p>
            </p:txBody>
          </p:sp>
          <p:sp>
            <p:nvSpPr>
              <p:cNvPr id="19" name="Text Box 18"/>
              <p:cNvSpPr txBox="1">
                <a:spLocks noChangeArrowheads="1"/>
              </p:cNvSpPr>
              <p:nvPr/>
            </p:nvSpPr>
            <p:spPr bwMode="auto">
              <a:xfrm>
                <a:off x="3375" y="3724"/>
                <a:ext cx="480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algn="l"/>
                <a:r>
                  <a:rPr lang="zh-CN" altLang="en-US" sz="2000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－</a:t>
                </a:r>
                <a:r>
                  <a:rPr lang="en-US" altLang="zh-CN" sz="2000" i="1" dirty="0">
                    <a:solidFill>
                      <a:schemeClr val="hlink"/>
                    </a:solidFill>
                    <a:latin typeface="Times New Roman" pitchFamily="18" charset="0"/>
                    <a:cs typeface="Times New Roman" pitchFamily="18" charset="0"/>
                  </a:rPr>
                  <a:t>Q</a:t>
                </a:r>
              </a:p>
            </p:txBody>
          </p:sp>
        </p:grpSp>
        <p:sp>
          <p:nvSpPr>
            <p:cNvPr id="20" name="Text Box 20"/>
            <p:cNvSpPr txBox="1">
              <a:spLocks noChangeArrowheads="1"/>
            </p:cNvSpPr>
            <p:nvPr/>
          </p:nvSpPr>
          <p:spPr bwMode="auto">
            <a:xfrm>
              <a:off x="7630319" y="5005388"/>
              <a:ext cx="504825" cy="51911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l"/>
              <a:r>
                <a:rPr lang="en-US" altLang="zh-CN" sz="2800" b="0" i="1" dirty="0">
                  <a:solidFill>
                    <a:schemeClr val="tx1"/>
                  </a:solidFill>
                  <a:latin typeface="Times New Roman" pitchFamily="18" charset="0"/>
                  <a:ea typeface="华文中宋" pitchFamily="2" charset="-122"/>
                  <a:cs typeface="Times New Roman" pitchFamily="18" charset="0"/>
                </a:rPr>
                <a:t>U</a:t>
              </a:r>
            </a:p>
          </p:txBody>
        </p:sp>
      </p:grpSp>
      <p:sp>
        <p:nvSpPr>
          <p:cNvPr id="4" name="矩形 3"/>
          <p:cNvSpPr/>
          <p:nvPr/>
        </p:nvSpPr>
        <p:spPr>
          <a:xfrm>
            <a:off x="4659015" y="3660381"/>
            <a:ext cx="6099175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zh-CN" sz="3200" b="1" dirty="0"/>
              <a:t>平行板电容器的电容</a:t>
            </a:r>
            <a:r>
              <a:rPr lang="en-US" altLang="zh-CN" sz="3200" b="1" i="1" dirty="0"/>
              <a:t>C</a:t>
            </a:r>
            <a:r>
              <a:rPr lang="zh-CN" altLang="zh-CN" sz="3200" b="1" dirty="0"/>
              <a:t>与极板的正对面积</a:t>
            </a:r>
            <a:r>
              <a:rPr lang="en-US" altLang="zh-CN" sz="3200" b="1" i="1" dirty="0"/>
              <a:t>S</a:t>
            </a:r>
            <a:r>
              <a:rPr lang="zh-CN" altLang="zh-CN" sz="3200" b="1" dirty="0"/>
              <a:t>及板间的电介质的相对介电常数</a:t>
            </a:r>
            <a:r>
              <a:rPr lang="en-US" altLang="zh-CN" sz="3200" b="1" i="1" dirty="0" err="1"/>
              <a:t>ε</a:t>
            </a:r>
            <a:r>
              <a:rPr lang="en-US" altLang="zh-CN" sz="3200" b="1" baseline="-25000" dirty="0" err="1"/>
              <a:t>r</a:t>
            </a:r>
            <a:r>
              <a:rPr lang="zh-CN" altLang="zh-CN" sz="3200" b="1" dirty="0"/>
              <a:t>成正比，与极板间距离</a:t>
            </a:r>
            <a:r>
              <a:rPr lang="en-US" altLang="zh-CN" sz="3200" b="1" i="1" dirty="0"/>
              <a:t>d</a:t>
            </a:r>
            <a:r>
              <a:rPr lang="zh-CN" altLang="zh-CN" sz="3200" b="1" dirty="0"/>
              <a:t>成</a:t>
            </a:r>
            <a:r>
              <a:rPr lang="zh-CN" altLang="zh-CN" sz="3200" b="1" dirty="0" smtClean="0"/>
              <a:t>反比</a:t>
            </a:r>
            <a:r>
              <a:rPr lang="zh-CN" altLang="en-US" sz="3200" b="1" dirty="0"/>
              <a:t>，</a:t>
            </a:r>
            <a:r>
              <a:rPr lang="zh-CN" altLang="zh-CN" sz="3200" b="1" dirty="0" smtClean="0"/>
              <a:t>则</a:t>
            </a:r>
            <a:r>
              <a:rPr lang="en-US" altLang="zh-CN" sz="3200" b="1" i="1" dirty="0"/>
              <a:t>C</a:t>
            </a:r>
            <a:r>
              <a:rPr lang="zh-CN" altLang="zh-CN" sz="3200" b="1" dirty="0" smtClean="0"/>
              <a:t>＝</a:t>
            </a:r>
            <a:endParaRPr lang="zh-CN" altLang="zh-CN" sz="3200" dirty="0"/>
          </a:p>
        </p:txBody>
      </p:sp>
      <p:pic>
        <p:nvPicPr>
          <p:cNvPr id="37889" name="Picture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6232"/>
          <a:stretch/>
        </p:blipFill>
        <p:spPr bwMode="auto">
          <a:xfrm>
            <a:off x="8561072" y="4962505"/>
            <a:ext cx="1008112" cy="1099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70431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94117133"/>
              </p:ext>
            </p:extLst>
          </p:nvPr>
        </p:nvGraphicFramePr>
        <p:xfrm>
          <a:off x="1052337" y="476672"/>
          <a:ext cx="5562600" cy="2574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4" name="Document" r:id="rId3" imgW="4199036" imgH="1957612" progId="Word.Document.8">
                  <p:embed/>
                </p:oleObj>
              </mc:Choice>
              <mc:Fallback>
                <p:oleObj name="Document" r:id="rId3" imgW="4199036" imgH="195761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2337" y="476672"/>
                        <a:ext cx="5562600" cy="2574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826457"/>
              </p:ext>
            </p:extLst>
          </p:nvPr>
        </p:nvGraphicFramePr>
        <p:xfrm>
          <a:off x="206300" y="1403350"/>
          <a:ext cx="11293475" cy="5976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5" name="Document" r:id="rId5" imgW="8530541" imgH="4535348" progId="Word.Document.8">
                  <p:embed/>
                </p:oleObj>
              </mc:Choice>
              <mc:Fallback>
                <p:oleObj name="Document" r:id="rId5" imgW="8530541" imgH="4535348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300" y="1403350"/>
                        <a:ext cx="11293475" cy="5976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94371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DDB4CE5B-A8C8-4061-8455-6F1A5733A2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10671436" y="2216744"/>
            <a:ext cx="1351407" cy="2298030"/>
          </a:xfrm>
          <a:prstGeom prst="rect">
            <a:avLst/>
          </a:prstGeom>
        </p:spPr>
      </p:pic>
      <p:pic>
        <p:nvPicPr>
          <p:cNvPr id="52" name="图片 51">
            <a:hlinkClick r:id="" action="ppaction://hlinkshowjump?jump=firstslide"/>
            <a:extLst>
              <a:ext uri="{FF2B5EF4-FFF2-40B4-BE49-F238E27FC236}">
                <a16:creationId xmlns:a16="http://schemas.microsoft.com/office/drawing/2014/main" xmlns="" id="{5E7EADDB-BD11-4913-8A3D-F07819D58D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9194" y="5721920"/>
            <a:ext cx="700044" cy="699235"/>
          </a:xfrm>
          <a:prstGeom prst="rect">
            <a:avLst/>
          </a:prstGeom>
        </p:spPr>
      </p:pic>
      <p:sp>
        <p:nvSpPr>
          <p:cNvPr id="54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10784574" y="2889003"/>
            <a:ext cx="1351406" cy="1003186"/>
          </a:xfrm>
          <a:prstGeom prst="rect">
            <a:avLst/>
          </a:prstGeom>
        </p:spPr>
        <p:txBody>
          <a:bodyPr vert="horz" lIns="32712" tIns="16356" rIns="32712" bIns="16356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1800" b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23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课  </a:t>
            </a:r>
            <a:endParaRPr lang="en-US" altLang="zh-CN" sz="1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zh-CN" altLang="en-US" sz="1800" b="0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800" b="0" dirty="0"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1</a:t>
            </a:r>
            <a:r>
              <a:rPr lang="zh-CN" altLang="en-US" sz="1800" b="0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题</a:t>
            </a:r>
          </a:p>
          <a:p>
            <a:pPr algn="ctr"/>
            <a:r>
              <a:rPr lang="en-US" altLang="zh-CN" sz="18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P122</a:t>
            </a:r>
            <a:endParaRPr lang="zh-CN" altLang="en-US" sz="18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DE5E80A0-5DF4-48C5-9BBE-EC9C0439A2D6}"/>
              </a:ext>
            </a:extLst>
          </p:cNvPr>
          <p:cNvGrpSpPr/>
          <p:nvPr/>
        </p:nvGrpSpPr>
        <p:grpSpPr>
          <a:xfrm>
            <a:off x="633241" y="368228"/>
            <a:ext cx="2138351" cy="427451"/>
            <a:chOff x="1265164" y="736542"/>
            <a:chExt cx="4272250" cy="855000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两</a:t>
              </a:r>
              <a:endParaRPr lang="zh-CN" altLang="en-US" sz="2400" b="1" dirty="0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组</a:t>
              </a:r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题</a:t>
              </a: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讲</a:t>
              </a:r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透</a:t>
              </a: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780"/>
          <a:stretch/>
        </p:blipFill>
        <p:spPr bwMode="auto">
          <a:xfrm>
            <a:off x="909196" y="981011"/>
            <a:ext cx="9765849" cy="2022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279" y="3285000"/>
            <a:ext cx="4638608" cy="246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00" t="37093" r="28288"/>
          <a:stretch/>
        </p:blipFill>
        <p:spPr bwMode="auto">
          <a:xfrm>
            <a:off x="7144379" y="3141001"/>
            <a:ext cx="3011930" cy="26971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矩形 14"/>
          <p:cNvSpPr/>
          <p:nvPr/>
        </p:nvSpPr>
        <p:spPr>
          <a:xfrm>
            <a:off x="7432711" y="2349005"/>
            <a:ext cx="360415" cy="600095"/>
          </a:xfrm>
          <a:prstGeom prst="rect">
            <a:avLst/>
          </a:prstGeom>
        </p:spPr>
        <p:txBody>
          <a:bodyPr wrap="square" lIns="45747" tIns="22874" rIns="45747" bIns="22874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D</a:t>
            </a:r>
            <a:endParaRPr lang="zh-CN" altLang="en-US" sz="36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0536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DDB4CE5B-A8C8-4061-8455-6F1A5733A2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10671436" y="2216744"/>
            <a:ext cx="1351407" cy="2298030"/>
          </a:xfrm>
          <a:prstGeom prst="rect">
            <a:avLst/>
          </a:prstGeom>
        </p:spPr>
      </p:pic>
      <p:pic>
        <p:nvPicPr>
          <p:cNvPr id="52" name="图片 51">
            <a:hlinkClick r:id="" action="ppaction://hlinkshowjump?jump=firstslide"/>
            <a:extLst>
              <a:ext uri="{FF2B5EF4-FFF2-40B4-BE49-F238E27FC236}">
                <a16:creationId xmlns:a16="http://schemas.microsoft.com/office/drawing/2014/main" xmlns="" id="{5E7EADDB-BD11-4913-8A3D-F07819D58D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9194" y="5721920"/>
            <a:ext cx="700044" cy="699235"/>
          </a:xfrm>
          <a:prstGeom prst="rect">
            <a:avLst/>
          </a:prstGeom>
        </p:spPr>
      </p:pic>
      <p:sp>
        <p:nvSpPr>
          <p:cNvPr id="54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10784574" y="2889003"/>
            <a:ext cx="1351406" cy="1003186"/>
          </a:xfrm>
          <a:prstGeom prst="rect">
            <a:avLst/>
          </a:prstGeom>
        </p:spPr>
        <p:txBody>
          <a:bodyPr vert="horz" lIns="32712" tIns="16356" rIns="32712" bIns="16356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1800" b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23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课  </a:t>
            </a:r>
            <a:endParaRPr lang="en-US" altLang="zh-CN" sz="1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zh-CN" altLang="en-US" sz="1800" b="0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800" b="0" dirty="0"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2</a:t>
            </a:r>
            <a:r>
              <a:rPr lang="zh-CN" altLang="en-US" sz="1800" b="0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题</a:t>
            </a:r>
          </a:p>
          <a:p>
            <a:pPr algn="ctr"/>
            <a:r>
              <a:rPr lang="en-US" altLang="zh-CN" sz="18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P122</a:t>
            </a:r>
            <a:endParaRPr lang="zh-CN" altLang="en-US" sz="18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DE5E80A0-5DF4-48C5-9BBE-EC9C0439A2D6}"/>
              </a:ext>
            </a:extLst>
          </p:cNvPr>
          <p:cNvGrpSpPr/>
          <p:nvPr/>
        </p:nvGrpSpPr>
        <p:grpSpPr>
          <a:xfrm>
            <a:off x="633241" y="368228"/>
            <a:ext cx="2138351" cy="427451"/>
            <a:chOff x="1265164" y="736542"/>
            <a:chExt cx="4272250" cy="855000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两</a:t>
              </a:r>
              <a:endParaRPr lang="zh-CN" altLang="en-US" sz="2400" b="1" dirty="0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组</a:t>
              </a:r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题</a:t>
              </a: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讲</a:t>
              </a:r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透</a:t>
              </a:r>
            </a:p>
          </p:txBody>
        </p:sp>
      </p:grp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445" y="945012"/>
            <a:ext cx="9143746" cy="3186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0421" y="3786737"/>
            <a:ext cx="2661511" cy="27845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5445" y="4220996"/>
            <a:ext cx="3568111" cy="23502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矩形 13"/>
          <p:cNvSpPr/>
          <p:nvPr/>
        </p:nvSpPr>
        <p:spPr>
          <a:xfrm>
            <a:off x="3360019" y="3573000"/>
            <a:ext cx="360415" cy="600095"/>
          </a:xfrm>
          <a:prstGeom prst="rect">
            <a:avLst/>
          </a:prstGeom>
        </p:spPr>
        <p:txBody>
          <a:bodyPr wrap="square" lIns="45747" tIns="22874" rIns="45747" bIns="22874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A</a:t>
            </a:r>
            <a:endParaRPr lang="zh-CN" altLang="en-US" sz="36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0715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DDB4CE5B-A8C8-4061-8455-6F1A5733A2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10671436" y="2216744"/>
            <a:ext cx="1351407" cy="2298030"/>
          </a:xfrm>
          <a:prstGeom prst="rect">
            <a:avLst/>
          </a:prstGeom>
        </p:spPr>
      </p:pic>
      <p:pic>
        <p:nvPicPr>
          <p:cNvPr id="52" name="图片 51">
            <a:hlinkClick r:id="" action="ppaction://hlinkshowjump?jump=firstslide"/>
            <a:extLst>
              <a:ext uri="{FF2B5EF4-FFF2-40B4-BE49-F238E27FC236}">
                <a16:creationId xmlns:a16="http://schemas.microsoft.com/office/drawing/2014/main" xmlns="" id="{5E7EADDB-BD11-4913-8A3D-F07819D58D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9194" y="5721920"/>
            <a:ext cx="700044" cy="699235"/>
          </a:xfrm>
          <a:prstGeom prst="rect">
            <a:avLst/>
          </a:prstGeom>
        </p:spPr>
      </p:pic>
      <p:sp>
        <p:nvSpPr>
          <p:cNvPr id="54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10784574" y="2889003"/>
            <a:ext cx="1351406" cy="1003186"/>
          </a:xfrm>
          <a:prstGeom prst="rect">
            <a:avLst/>
          </a:prstGeom>
        </p:spPr>
        <p:txBody>
          <a:bodyPr vert="horz" lIns="32712" tIns="16356" rIns="32712" bIns="16356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1800" b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23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课  </a:t>
            </a:r>
            <a:endParaRPr lang="en-US" altLang="zh-CN" sz="1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方法便笺</a:t>
            </a:r>
            <a:endParaRPr lang="zh-CN" altLang="en-US" sz="1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en-US" altLang="zh-CN" sz="18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P122</a:t>
            </a:r>
            <a:endParaRPr lang="zh-CN" altLang="en-US" sz="18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172499" y="441014"/>
            <a:ext cx="5954164" cy="6097350"/>
            <a:chOff x="4552802" y="1170162"/>
            <a:chExt cx="14200187" cy="14558519"/>
          </a:xfrm>
        </p:grpSpPr>
        <p:pic>
          <p:nvPicPr>
            <p:cNvPr id="6146" name="Picture 2"/>
            <p:cNvPicPr>
              <a:picLocks noChangeAspect="1" noChangeArrowheads="1"/>
            </p:cNvPicPr>
            <p:nvPr/>
          </p:nvPicPr>
          <p:blipFill rotWithShape="1">
            <a:blip r:embed="rId5" cstate="print">
              <a:clrChange>
                <a:clrFrom>
                  <a:srgbClr val="E8F7FE"/>
                </a:clrFrom>
                <a:clrTo>
                  <a:srgbClr val="E8F7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24"/>
            <a:stretch/>
          </p:blipFill>
          <p:spPr bwMode="auto">
            <a:xfrm>
              <a:off x="4584494" y="1170162"/>
              <a:ext cx="14158971" cy="85899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147" name="Picture 3"/>
            <p:cNvPicPr>
              <a:picLocks noChangeAspect="1" noChangeArrowheads="1"/>
            </p:cNvPicPr>
            <p:nvPr/>
          </p:nvPicPr>
          <p:blipFill>
            <a:blip r:embed="rId6" cstate="print">
              <a:clrChange>
                <a:clrFrom>
                  <a:srgbClr val="E8F7FE"/>
                </a:clrFrom>
                <a:clrTo>
                  <a:srgbClr val="E8F7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2802" y="9775556"/>
              <a:ext cx="14200187" cy="59531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21058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DDB4CE5B-A8C8-4061-8455-6F1A5733A2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10671436" y="2216744"/>
            <a:ext cx="1351407" cy="2298030"/>
          </a:xfrm>
          <a:prstGeom prst="rect">
            <a:avLst/>
          </a:prstGeom>
        </p:spPr>
      </p:pic>
      <p:pic>
        <p:nvPicPr>
          <p:cNvPr id="52" name="图片 51">
            <a:hlinkClick r:id="" action="ppaction://hlinkshowjump?jump=firstslide"/>
            <a:extLst>
              <a:ext uri="{FF2B5EF4-FFF2-40B4-BE49-F238E27FC236}">
                <a16:creationId xmlns:a16="http://schemas.microsoft.com/office/drawing/2014/main" xmlns="" id="{5E7EADDB-BD11-4913-8A3D-F07819D58D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9194" y="5721920"/>
            <a:ext cx="700044" cy="699235"/>
          </a:xfrm>
          <a:prstGeom prst="rect">
            <a:avLst/>
          </a:prstGeom>
        </p:spPr>
      </p:pic>
      <p:sp>
        <p:nvSpPr>
          <p:cNvPr id="54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10784574" y="2889003"/>
            <a:ext cx="1351406" cy="1003186"/>
          </a:xfrm>
          <a:prstGeom prst="rect">
            <a:avLst/>
          </a:prstGeom>
        </p:spPr>
        <p:txBody>
          <a:bodyPr vert="horz" lIns="32712" tIns="16356" rIns="32712" bIns="16356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1800" b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23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课  </a:t>
            </a:r>
            <a:endParaRPr lang="en-US" altLang="zh-CN" sz="1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1800">
                <a:latin typeface="宋体" panose="02010600030101010101" pitchFamily="2" charset="-122"/>
                <a:ea typeface="宋体" panose="02010600030101010101" pitchFamily="2" charset="-122"/>
              </a:rPr>
              <a:t>方法便笺</a:t>
            </a:r>
            <a:r>
              <a:rPr lang="en-US" altLang="zh-CN" sz="1800" b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P123</a:t>
            </a:r>
            <a:endParaRPr lang="zh-CN" altLang="en-US" sz="18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2999604" y="431140"/>
            <a:ext cx="5391504" cy="6057846"/>
            <a:chOff x="5992962" y="1602210"/>
            <a:chExt cx="10771782" cy="12117095"/>
          </a:xfrm>
        </p:grpSpPr>
        <p:pic>
          <p:nvPicPr>
            <p:cNvPr id="10242" name="Picture 2"/>
            <p:cNvPicPr>
              <a:picLocks noChangeAspect="1" noChangeArrowheads="1"/>
            </p:cNvPicPr>
            <p:nvPr/>
          </p:nvPicPr>
          <p:blipFill>
            <a:blip r:embed="rId5">
              <a:clrChange>
                <a:clrFrom>
                  <a:srgbClr val="E8F7FE"/>
                </a:clrFrom>
                <a:clrTo>
                  <a:srgbClr val="E8F7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2962" y="1602210"/>
              <a:ext cx="10723563" cy="705643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43" name="Picture 3"/>
            <p:cNvPicPr>
              <a:picLocks noChangeAspect="1" noChangeArrowheads="1"/>
            </p:cNvPicPr>
            <p:nvPr/>
          </p:nvPicPr>
          <p:blipFill>
            <a:blip r:embed="rId6">
              <a:clrChange>
                <a:clrFrom>
                  <a:srgbClr val="E8F7FE"/>
                </a:clrFrom>
                <a:clrTo>
                  <a:srgbClr val="E8F7FE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92962" y="8678091"/>
              <a:ext cx="10771782" cy="504121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12788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62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3422082"/>
              </p:ext>
            </p:extLst>
          </p:nvPr>
        </p:nvGraphicFramePr>
        <p:xfrm>
          <a:off x="156964" y="1916832"/>
          <a:ext cx="11126787" cy="4843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5" name="Document" r:id="rId3" imgW="8404192" imgH="3667742" progId="Word.Document.8">
                  <p:embed/>
                </p:oleObj>
              </mc:Choice>
              <mc:Fallback>
                <p:oleObj name="Document" r:id="rId3" imgW="8404192" imgH="3667742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964" y="1916832"/>
                        <a:ext cx="11126787" cy="4843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22511" y="544324"/>
            <a:ext cx="2160240" cy="584775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特别提示</a:t>
            </a:r>
            <a:endParaRPr lang="zh-CN" altLang="en-US" sz="3200" b="1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1105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DDB4CE5B-A8C8-4061-8455-6F1A5733A2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10671436" y="2216744"/>
            <a:ext cx="1351407" cy="2298030"/>
          </a:xfrm>
          <a:prstGeom prst="rect">
            <a:avLst/>
          </a:prstGeom>
        </p:spPr>
      </p:pic>
      <p:pic>
        <p:nvPicPr>
          <p:cNvPr id="52" name="图片 51">
            <a:hlinkClick r:id="" action="ppaction://hlinkshowjump?jump=firstslide"/>
            <a:extLst>
              <a:ext uri="{FF2B5EF4-FFF2-40B4-BE49-F238E27FC236}">
                <a16:creationId xmlns:a16="http://schemas.microsoft.com/office/drawing/2014/main" xmlns="" id="{5E7EADDB-BD11-4913-8A3D-F07819D58D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9194" y="5721920"/>
            <a:ext cx="700044" cy="699235"/>
          </a:xfrm>
          <a:prstGeom prst="rect">
            <a:avLst/>
          </a:prstGeom>
        </p:spPr>
      </p:pic>
      <p:sp>
        <p:nvSpPr>
          <p:cNvPr id="54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10784574" y="2889003"/>
            <a:ext cx="1351406" cy="1003186"/>
          </a:xfrm>
          <a:prstGeom prst="rect">
            <a:avLst/>
          </a:prstGeom>
        </p:spPr>
        <p:txBody>
          <a:bodyPr vert="horz" lIns="32712" tIns="16356" rIns="32712" bIns="16356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1800" b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23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课  </a:t>
            </a:r>
            <a:endParaRPr lang="en-US" altLang="zh-CN" sz="1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zh-CN" altLang="en-US" sz="1800" b="0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800" b="0" dirty="0"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3</a:t>
            </a:r>
            <a:r>
              <a:rPr lang="zh-CN" altLang="en-US" sz="1800" b="0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题</a:t>
            </a:r>
          </a:p>
          <a:p>
            <a:pPr algn="ctr"/>
            <a:r>
              <a:rPr lang="en-US" altLang="zh-CN" sz="18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P122</a:t>
            </a:r>
            <a:endParaRPr lang="zh-CN" altLang="en-US" sz="18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DE5E80A0-5DF4-48C5-9BBE-EC9C0439A2D6}"/>
              </a:ext>
            </a:extLst>
          </p:cNvPr>
          <p:cNvGrpSpPr/>
          <p:nvPr/>
        </p:nvGrpSpPr>
        <p:grpSpPr>
          <a:xfrm>
            <a:off x="633241" y="368228"/>
            <a:ext cx="2138351" cy="427451"/>
            <a:chOff x="1265164" y="736542"/>
            <a:chExt cx="4272250" cy="855000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两</a:t>
              </a:r>
              <a:endParaRPr lang="zh-CN" altLang="en-US" sz="2400" b="1" dirty="0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组</a:t>
              </a:r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题</a:t>
              </a: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讲</a:t>
              </a:r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透</a:t>
              </a:r>
            </a:p>
          </p:txBody>
        </p:sp>
      </p:grp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DE9"/>
              </a:clrFrom>
              <a:clrTo>
                <a:srgbClr val="FFFDE9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8916" y="1116132"/>
            <a:ext cx="8030245" cy="54191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9762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图片 52">
            <a:extLst>
              <a:ext uri="{FF2B5EF4-FFF2-40B4-BE49-F238E27FC236}">
                <a16:creationId xmlns:a16="http://schemas.microsoft.com/office/drawing/2014/main" xmlns="" id="{DDB4CE5B-A8C8-4061-8455-6F1A5733A20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499"/>
          <a:stretch/>
        </p:blipFill>
        <p:spPr>
          <a:xfrm>
            <a:off x="10671436" y="2216744"/>
            <a:ext cx="1351407" cy="2298030"/>
          </a:xfrm>
          <a:prstGeom prst="rect">
            <a:avLst/>
          </a:prstGeom>
        </p:spPr>
      </p:pic>
      <p:pic>
        <p:nvPicPr>
          <p:cNvPr id="52" name="图片 51">
            <a:hlinkClick r:id="" action="ppaction://hlinkshowjump?jump=firstslide"/>
            <a:extLst>
              <a:ext uri="{FF2B5EF4-FFF2-40B4-BE49-F238E27FC236}">
                <a16:creationId xmlns:a16="http://schemas.microsoft.com/office/drawing/2014/main" xmlns="" id="{5E7EADDB-BD11-4913-8A3D-F07819D58D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9194" y="5721920"/>
            <a:ext cx="700044" cy="699235"/>
          </a:xfrm>
          <a:prstGeom prst="rect">
            <a:avLst/>
          </a:prstGeom>
        </p:spPr>
      </p:pic>
      <p:sp>
        <p:nvSpPr>
          <p:cNvPr id="54" name="页脚占位符 11">
            <a:extLst>
              <a:ext uri="{FF2B5EF4-FFF2-40B4-BE49-F238E27FC236}">
                <a16:creationId xmlns:a16="http://schemas.microsoft.com/office/drawing/2014/main" xmlns="" id="{C7CE62B0-C29B-4074-A627-1BEF25E9505B}"/>
              </a:ext>
            </a:extLst>
          </p:cNvPr>
          <p:cNvSpPr txBox="1">
            <a:spLocks/>
          </p:cNvSpPr>
          <p:nvPr/>
        </p:nvSpPr>
        <p:spPr>
          <a:xfrm>
            <a:off x="10784574" y="2889003"/>
            <a:ext cx="1351406" cy="1003186"/>
          </a:xfrm>
          <a:prstGeom prst="rect">
            <a:avLst/>
          </a:prstGeom>
        </p:spPr>
        <p:txBody>
          <a:bodyPr vert="horz" lIns="32712" tIns="16356" rIns="32712" bIns="16356" rtlCol="0" anchor="ctr"/>
          <a:lstStyle>
            <a:defPPr>
              <a:defRPr lang="zh-CN"/>
            </a:defPPr>
            <a:lvl1pPr marL="0" algn="l" defTabSz="1827530" rtl="0" eaLnBrk="1" latinLnBrk="0" hangingPunct="1">
              <a:defRPr sz="2400" b="1" kern="1200">
                <a:solidFill>
                  <a:schemeClr val="tx1"/>
                </a:solidFill>
                <a:latin typeface="方正书宋_GBK" panose="03000509000000000000" pitchFamily="65" charset="-122"/>
                <a:ea typeface="方正书宋_GBK" panose="03000509000000000000" pitchFamily="65" charset="-122"/>
                <a:cs typeface="+mn-cs"/>
              </a:defRPr>
            </a:lvl1pPr>
            <a:lvl2pPr marL="9137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82816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274193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36556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57009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48386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397625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311390" algn="l" defTabSz="1827530" rtl="0" eaLnBrk="1" latinLnBrk="0" hangingPunct="1">
              <a:defRPr sz="3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en-US" altLang="zh-CN" sz="1800" b="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23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课  </a:t>
            </a:r>
            <a:endParaRPr lang="en-US" altLang="zh-CN" sz="1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algn="ctr"/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第</a:t>
            </a:r>
            <a:r>
              <a:rPr lang="zh-CN" altLang="en-US" sz="1800" b="0" dirty="0">
                <a:latin typeface="宋体" panose="02010600030101010101" pitchFamily="2" charset="-122"/>
                <a:ea typeface="宋体" panose="02010600030101010101" pitchFamily="2" charset="-122"/>
              </a:rPr>
              <a:t>（</a:t>
            </a:r>
            <a:r>
              <a:rPr lang="en-US" altLang="zh-CN" sz="1800" b="0" dirty="0"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3</a:t>
            </a:r>
            <a:r>
              <a:rPr lang="zh-CN" altLang="en-US" sz="1800" b="0" dirty="0"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r>
              <a:rPr lang="zh-CN" altLang="en-US" sz="1800" dirty="0">
                <a:latin typeface="宋体" panose="02010600030101010101" pitchFamily="2" charset="-122"/>
                <a:ea typeface="宋体" panose="02010600030101010101" pitchFamily="2" charset="-122"/>
              </a:rPr>
              <a:t>题</a:t>
            </a:r>
          </a:p>
          <a:p>
            <a:pPr algn="ctr"/>
            <a:r>
              <a:rPr lang="en-US" altLang="zh-CN" sz="1800" b="0" dirty="0">
                <a:solidFill>
                  <a:srgbClr val="FF0000"/>
                </a:solidFill>
                <a:latin typeface="Times New Roman" pitchFamily="18" charset="0"/>
                <a:ea typeface="宋体" panose="02010600030101010101" pitchFamily="2" charset="-122"/>
                <a:cs typeface="Times New Roman" pitchFamily="18" charset="0"/>
              </a:rPr>
              <a:t>P122</a:t>
            </a:r>
            <a:endParaRPr lang="zh-CN" altLang="en-US" sz="1800" b="0" dirty="0">
              <a:solidFill>
                <a:srgbClr val="FF0000"/>
              </a:solidFill>
              <a:latin typeface="Times New Roman" pitchFamily="18" charset="0"/>
              <a:ea typeface="宋体" panose="02010600030101010101" pitchFamily="2" charset="-122"/>
              <a:cs typeface="Times New Roman" pitchFamily="18" charset="0"/>
            </a:endParaRP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DE5E80A0-5DF4-48C5-9BBE-EC9C0439A2D6}"/>
              </a:ext>
            </a:extLst>
          </p:cNvPr>
          <p:cNvGrpSpPr/>
          <p:nvPr/>
        </p:nvGrpSpPr>
        <p:grpSpPr>
          <a:xfrm>
            <a:off x="633241" y="368228"/>
            <a:ext cx="2138351" cy="427451"/>
            <a:chOff x="1265164" y="736542"/>
            <a:chExt cx="4272250" cy="855000"/>
          </a:xfrm>
        </p:grpSpPr>
        <p:sp>
          <p:nvSpPr>
            <p:cNvPr id="9" name="椭圆 8">
              <a:extLst>
                <a:ext uri="{FF2B5EF4-FFF2-40B4-BE49-F238E27FC236}">
                  <a16:creationId xmlns:a16="http://schemas.microsoft.com/office/drawing/2014/main" xmlns="" id="{1DFAF587-FD9E-4ABA-B416-88FDD9D788F1}"/>
                </a:ext>
              </a:extLst>
            </p:cNvPr>
            <p:cNvSpPr/>
            <p:nvPr/>
          </p:nvSpPr>
          <p:spPr>
            <a:xfrm>
              <a:off x="126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两</a:t>
              </a:r>
              <a:endParaRPr lang="zh-CN" altLang="en-US" sz="2400" b="1" dirty="0"/>
            </a:p>
          </p:txBody>
        </p:sp>
        <p:sp>
          <p:nvSpPr>
            <p:cNvPr id="10" name="椭圆 9">
              <a:extLst>
                <a:ext uri="{FF2B5EF4-FFF2-40B4-BE49-F238E27FC236}">
                  <a16:creationId xmlns:a16="http://schemas.microsoft.com/office/drawing/2014/main" xmlns="" id="{7A91DE96-A8C1-4EC5-A4DF-0F031932AEF4}"/>
                </a:ext>
              </a:extLst>
            </p:cNvPr>
            <p:cNvSpPr/>
            <p:nvPr/>
          </p:nvSpPr>
          <p:spPr>
            <a:xfrm>
              <a:off x="2120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组</a:t>
              </a:r>
            </a:p>
          </p:txBody>
        </p:sp>
        <p:sp>
          <p:nvSpPr>
            <p:cNvPr id="11" name="椭圆 10">
              <a:extLst>
                <a:ext uri="{FF2B5EF4-FFF2-40B4-BE49-F238E27FC236}">
                  <a16:creationId xmlns:a16="http://schemas.microsoft.com/office/drawing/2014/main" xmlns="" id="{33471659-237D-4FE2-8C75-23AE3F9383AA}"/>
                </a:ext>
              </a:extLst>
            </p:cNvPr>
            <p:cNvSpPr/>
            <p:nvPr/>
          </p:nvSpPr>
          <p:spPr>
            <a:xfrm>
              <a:off x="297516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题</a:t>
              </a:r>
            </a:p>
          </p:txBody>
        </p:sp>
        <p:sp>
          <p:nvSpPr>
            <p:cNvPr id="12" name="椭圆 11">
              <a:extLst>
                <a:ext uri="{FF2B5EF4-FFF2-40B4-BE49-F238E27FC236}">
                  <a16:creationId xmlns:a16="http://schemas.microsoft.com/office/drawing/2014/main" xmlns="" id="{5BAEB2DE-9074-48E7-8ABC-A3B90BBD349D}"/>
                </a:ext>
              </a:extLst>
            </p:cNvPr>
            <p:cNvSpPr/>
            <p:nvPr/>
          </p:nvSpPr>
          <p:spPr>
            <a:xfrm>
              <a:off x="3827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讲</a:t>
              </a:r>
            </a:p>
          </p:txBody>
        </p:sp>
        <p:sp>
          <p:nvSpPr>
            <p:cNvPr id="13" name="椭圆 12">
              <a:extLst>
                <a:ext uri="{FF2B5EF4-FFF2-40B4-BE49-F238E27FC236}">
                  <a16:creationId xmlns:a16="http://schemas.microsoft.com/office/drawing/2014/main" xmlns="" id="{7A681F9B-A515-4A27-B54D-78403A986C4D}"/>
                </a:ext>
              </a:extLst>
            </p:cNvPr>
            <p:cNvSpPr/>
            <p:nvPr/>
          </p:nvSpPr>
          <p:spPr>
            <a:xfrm>
              <a:off x="4682414" y="736542"/>
              <a:ext cx="855000" cy="855000"/>
            </a:xfrm>
            <a:prstGeom prst="ellipse">
              <a:avLst/>
            </a:prstGeom>
            <a:solidFill>
              <a:srgbClr val="00AEE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/>
                <a:t>透</a:t>
              </a:r>
            </a:p>
          </p:txBody>
        </p:sp>
      </p:grp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4721" y="989088"/>
            <a:ext cx="8951105" cy="3334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26" r="62493"/>
          <a:stretch/>
        </p:blipFill>
        <p:spPr bwMode="auto">
          <a:xfrm>
            <a:off x="1184720" y="4320032"/>
            <a:ext cx="2620222" cy="221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 descr="C:\Users\dell\Desktop\第23课\导图23课-普查讲1\导图第23课-普查讲1-43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1258" y="4431826"/>
            <a:ext cx="3794107" cy="2103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矩形 13"/>
          <p:cNvSpPr/>
          <p:nvPr/>
        </p:nvSpPr>
        <p:spPr>
          <a:xfrm>
            <a:off x="1846275" y="3836901"/>
            <a:ext cx="360415" cy="600095"/>
          </a:xfrm>
          <a:prstGeom prst="rect">
            <a:avLst/>
          </a:prstGeom>
        </p:spPr>
        <p:txBody>
          <a:bodyPr wrap="square" lIns="45747" tIns="22874" rIns="45747" bIns="22874">
            <a:spAutoFit/>
          </a:bodyPr>
          <a:lstStyle/>
          <a:p>
            <a:r>
              <a:rPr lang="en-US" altLang="zh-CN" sz="3600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D</a:t>
            </a:r>
            <a:endParaRPr lang="zh-CN" altLang="en-US" sz="3600" dirty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0290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194519" y="1739136"/>
            <a:ext cx="11881320" cy="4746645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2800" b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1)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按电容是否可变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①固定电容器：固定电容器的电容是固定不变的，如聚苯乙烯电容器和电解电容器．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②可变电容器：是一种可以改变电容大小的电容器，通常由两组铝片</a:t>
            </a:r>
            <a:r>
              <a:rPr lang="zh-CN" altLang="en-US" sz="2800" b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组成</a:t>
            </a:r>
            <a:r>
              <a:rPr lang="en-US" altLang="zh-CN" sz="2800" b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,</a:t>
            </a:r>
            <a:r>
              <a:rPr lang="zh-CN" altLang="en-US" sz="2800" b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其中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一组固定不动的叫定片，另一组可以转动的叫动片，转动动片时，两组铝片的正对面积发生变化，电容就随着改变．可变电容器的绝缘物质通常为空气或塑料介质．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10170" y="764704"/>
            <a:ext cx="3506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zh-CN" altLang="en-US" sz="2800" kern="0" dirty="0" smtClean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四、常见</a:t>
            </a:r>
            <a:r>
              <a:rPr lang="zh-CN" altLang="en-US" sz="2800" kern="0" dirty="0">
                <a:solidFill>
                  <a:srgbClr val="00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的电容器</a:t>
            </a:r>
          </a:p>
        </p:txBody>
      </p:sp>
      <p:sp>
        <p:nvSpPr>
          <p:cNvPr id="3" name="矩形 2"/>
          <p:cNvSpPr/>
          <p:nvPr/>
        </p:nvSpPr>
        <p:spPr>
          <a:xfrm>
            <a:off x="238601" y="1349479"/>
            <a:ext cx="28777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fontAlgn="base" hangingPunct="0">
              <a:spcBef>
                <a:spcPct val="20000"/>
              </a:spcBef>
              <a:spcAft>
                <a:spcPct val="0"/>
              </a:spcAft>
            </a:pPr>
            <a:r>
              <a:rPr lang="en-US" altLang="zh-CN" sz="2800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</a:t>
            </a:r>
            <a:r>
              <a:rPr lang="zh-CN" altLang="en-US" sz="2800" kern="0" dirty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．电容器的种类</a:t>
            </a:r>
            <a:endParaRPr lang="zh-CN" altLang="en-US" sz="2800" kern="0" dirty="0">
              <a:solidFill>
                <a:srgbClr val="0000FF"/>
              </a:solidFill>
              <a:latin typeface="Times New Roman" pitchFamily="18" charset="0"/>
              <a:ea typeface="宋体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382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26567" y="1412776"/>
            <a:ext cx="8352928" cy="1296144"/>
          </a:xfrm>
        </p:spPr>
        <p:txBody>
          <a:bodyPr/>
          <a:lstStyle/>
          <a:p>
            <a:pPr marL="0" indent="0">
              <a:buNone/>
            </a:pP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(2)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按照电介质不同</a:t>
            </a:r>
          </a:p>
          <a:p>
            <a:pPr marL="0" indent="0">
              <a:buNone/>
            </a:pP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有纸介电容器、陶瓷电容器和电解电容器等．</a:t>
            </a:r>
          </a:p>
          <a:p>
            <a:endParaRPr lang="en-US" altLang="zh-CN" sz="2800" b="1" dirty="0"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graphicFrame>
        <p:nvGraphicFramePr>
          <p:cNvPr id="2867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16944204"/>
              </p:ext>
            </p:extLst>
          </p:nvPr>
        </p:nvGraphicFramePr>
        <p:xfrm>
          <a:off x="770582" y="2780928"/>
          <a:ext cx="7766050" cy="4032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9" name="Document" r:id="rId3" imgW="5983041" imgH="3113687" progId="Word.Document.8">
                  <p:embed/>
                </p:oleObj>
              </mc:Choice>
              <mc:Fallback>
                <p:oleObj name="Document" r:id="rId3" imgW="5983041" imgH="3113687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70582" y="2780928"/>
                        <a:ext cx="7766050" cy="4032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15664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86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86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4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529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6266665"/>
              </p:ext>
            </p:extLst>
          </p:nvPr>
        </p:nvGraphicFramePr>
        <p:xfrm>
          <a:off x="1512084" y="1833587"/>
          <a:ext cx="8644733" cy="440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17" name="Image" r:id="rId3" imgW="9866667" imgH="6704762" progId="Photoshop.Image.7">
                  <p:embed/>
                </p:oleObj>
              </mc:Choice>
              <mc:Fallback>
                <p:oleObj name="Image" r:id="rId3" imgW="9866667" imgH="6704762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12084" y="1833587"/>
                        <a:ext cx="8644733" cy="4403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05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4514086"/>
              </p:ext>
            </p:extLst>
          </p:nvPr>
        </p:nvGraphicFramePr>
        <p:xfrm>
          <a:off x="4875039" y="1978842"/>
          <a:ext cx="4589206" cy="3887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18" name="Image" r:id="rId5" imgW="5257143" imgH="5942857" progId="Photoshop.Image.7">
                  <p:embed/>
                </p:oleObj>
              </mc:Choice>
              <mc:Fallback>
                <p:oleObj name="Image" r:id="rId5" imgW="5257143" imgH="5942857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75039" y="1978842"/>
                        <a:ext cx="4589206" cy="38877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5306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66867870"/>
              </p:ext>
            </p:extLst>
          </p:nvPr>
        </p:nvGraphicFramePr>
        <p:xfrm>
          <a:off x="6219885" y="5915049"/>
          <a:ext cx="1344783" cy="296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19" name="Image" r:id="rId7" imgW="1638095" imgH="482370" progId="Photoshop.Image.7">
                  <p:embed/>
                </p:oleObj>
              </mc:Choice>
              <mc:Fallback>
                <p:oleObj name="Image" r:id="rId7" imgW="1638095" imgH="482370" progId="Photoshop.Image.7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clrChange>
                          <a:clrFrom>
                            <a:srgbClr val="FFFFFF"/>
                          </a:clrFrom>
                          <a:clrTo>
                            <a:srgbClr val="FFFFFF">
                              <a:alpha val="0"/>
                            </a:srgbClr>
                          </a:clrTo>
                        </a:clrChange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19885" y="5915049"/>
                        <a:ext cx="1344783" cy="296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4803031" y="1031963"/>
            <a:ext cx="2088232" cy="58477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课堂小结</a:t>
            </a:r>
            <a:endParaRPr lang="zh-CN" altLang="en-US" sz="3200" dirty="0">
              <a:solidFill>
                <a:srgbClr val="FFFF00"/>
              </a:solidFill>
              <a:latin typeface="黑体" pitchFamily="2" charset="-122"/>
              <a:ea typeface="黑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232571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5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5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5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755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0077107"/>
              </p:ext>
            </p:extLst>
          </p:nvPr>
        </p:nvGraphicFramePr>
        <p:xfrm>
          <a:off x="193675" y="1558925"/>
          <a:ext cx="6245225" cy="597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32" name="Document" r:id="rId3" imgW="4769227" imgH="4569283" progId="Word.Document.8">
                  <p:embed/>
                </p:oleObj>
              </mc:Choice>
              <mc:Fallback>
                <p:oleObj name="Document" r:id="rId3" imgW="4769227" imgH="4569283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675" y="1558925"/>
                        <a:ext cx="6245225" cy="5975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45950757"/>
              </p:ext>
            </p:extLst>
          </p:nvPr>
        </p:nvGraphicFramePr>
        <p:xfrm>
          <a:off x="6819900" y="839788"/>
          <a:ext cx="5053013" cy="54117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33" name="文档" r:id="rId5" imgW="5087251" imgH="5468648" progId="Word.Document.12">
                  <p:embed/>
                </p:oleObj>
              </mc:Choice>
              <mc:Fallback>
                <p:oleObj name="文档" r:id="rId5" imgW="5087251" imgH="5468648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819900" y="839788"/>
                        <a:ext cx="5053013" cy="54117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63559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0400737"/>
              </p:ext>
            </p:extLst>
          </p:nvPr>
        </p:nvGraphicFramePr>
        <p:xfrm>
          <a:off x="6889750" y="1628800"/>
          <a:ext cx="5048250" cy="57578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09" name="Document" r:id="rId3" imgW="3810270" imgH="4366218" progId="Word.Document.8">
                  <p:embed/>
                </p:oleObj>
              </mc:Choice>
              <mc:Fallback>
                <p:oleObj name="Document" r:id="rId3" imgW="3810270" imgH="4366218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89750" y="1628800"/>
                        <a:ext cx="5048250" cy="57578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" name="对象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0286493"/>
              </p:ext>
            </p:extLst>
          </p:nvPr>
        </p:nvGraphicFramePr>
        <p:xfrm>
          <a:off x="193675" y="1558925"/>
          <a:ext cx="6245225" cy="597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810" name="Document" r:id="rId5" imgW="4769227" imgH="4569283" progId="Word.Document.8">
                  <p:embed/>
                </p:oleObj>
              </mc:Choice>
              <mc:Fallback>
                <p:oleObj name="Document" r:id="rId5" imgW="4769227" imgH="4569283" progId="Word.Document.8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3675" y="1558925"/>
                        <a:ext cx="6245225" cy="5975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26677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698575" y="3645024"/>
            <a:ext cx="2016224" cy="44448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32801" y="2696488"/>
            <a:ext cx="2016224" cy="44448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866" name="Rectangle 2"/>
          <p:cNvSpPr>
            <a:spLocks noGrp="1" noChangeArrowheads="1"/>
          </p:cNvSpPr>
          <p:nvPr>
            <p:ph idx="1"/>
          </p:nvPr>
        </p:nvSpPr>
        <p:spPr>
          <a:xfrm>
            <a:off x="194520" y="756146"/>
            <a:ext cx="6480719" cy="2600846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例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、两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块大小、形状完全相同的金属平板平行放置，构成一平行板电容器，与它相连接的电路如图所示．接通开关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，电源即给电容器充电．则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　　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</a:p>
        </p:txBody>
      </p:sp>
      <p:pic>
        <p:nvPicPr>
          <p:cNvPr id="36869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319" y="633834"/>
            <a:ext cx="3168352" cy="1547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94519" y="2696488"/>
            <a:ext cx="6264696" cy="404488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．保持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接通，减小两极板间的距离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,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则两极板间电场的电场强度减小</a:t>
            </a:r>
          </a:p>
          <a:p>
            <a:pPr marL="0" indent="0"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．保持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接通，在两极板间插入一块介质，则极板上的电荷量增大</a:t>
            </a:r>
          </a:p>
          <a:p>
            <a:pPr marL="0" indent="0"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．断开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，减小两极板间的距离，则两极板间的电势差减小</a:t>
            </a:r>
          </a:p>
          <a:p>
            <a:pPr marL="0" indent="0"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．断开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，在两极板间插入一块介质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,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则两极板间的电势差增大</a:t>
            </a:r>
            <a:endParaRPr lang="zh-CN" altLang="en-US" sz="2800" dirty="0"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22790" y="2896771"/>
            <a:ext cx="10801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电容器两极板上的电势差</a:t>
            </a:r>
            <a:r>
              <a:rPr lang="en-US" altLang="zh-CN" sz="2800" i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U</a:t>
            </a:r>
            <a:r>
              <a:rPr lang="zh-CN" altLang="en-US" sz="28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不变</a:t>
            </a:r>
            <a:endParaRPr lang="zh-CN" altLang="en-US" sz="2800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6" name="右箭头 5"/>
          <p:cNvSpPr/>
          <p:nvPr/>
        </p:nvSpPr>
        <p:spPr>
          <a:xfrm>
            <a:off x="7886886" y="4286082"/>
            <a:ext cx="432048" cy="267886"/>
          </a:xfrm>
          <a:prstGeom prst="rightArrow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8403431" y="3140968"/>
            <a:ext cx="1080120" cy="2592288"/>
            <a:chOff x="8547447" y="3140968"/>
            <a:chExt cx="792088" cy="2592288"/>
          </a:xfrm>
        </p:grpSpPr>
        <p:cxnSp>
          <p:nvCxnSpPr>
            <p:cNvPr id="13" name="直接连接符 12"/>
            <p:cNvCxnSpPr/>
            <p:nvPr/>
          </p:nvCxnSpPr>
          <p:spPr>
            <a:xfrm>
              <a:off x="8547447" y="3140968"/>
              <a:ext cx="0" cy="25922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直接箭头连接符 14"/>
            <p:cNvCxnSpPr/>
            <p:nvPr/>
          </p:nvCxnSpPr>
          <p:spPr>
            <a:xfrm>
              <a:off x="8547447" y="3140968"/>
              <a:ext cx="792088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箭头连接符 16"/>
            <p:cNvCxnSpPr/>
            <p:nvPr/>
          </p:nvCxnSpPr>
          <p:spPr>
            <a:xfrm>
              <a:off x="8547447" y="5733256"/>
              <a:ext cx="792088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9483551" y="2879358"/>
            <a:ext cx="2569569" cy="523220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8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zh-C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altLang="zh-CN" sz="28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altLang="zh-CN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altLang="zh-CN" sz="28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2800" b="1" i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zh-CN" altLang="en-US" sz="2800" b="1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增大</a:t>
            </a:r>
            <a:endParaRPr lang="zh-CN" altLang="en-US" sz="28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403431" y="2712725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4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减小</a:t>
            </a:r>
            <a:endParaRPr lang="zh-CN" altLang="en-US" sz="2400" dirty="0"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493441" y="5317757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插入介质</a:t>
            </a:r>
            <a:endParaRPr lang="zh-CN" altLang="en-US" sz="2400" dirty="0"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555558" y="5291840"/>
            <a:ext cx="2232249" cy="830997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i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4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增大，</a:t>
            </a:r>
            <a:r>
              <a:rPr lang="en-US" altLang="zh-CN" sz="2400" i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en-US" altLang="zh-CN" sz="24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=</a:t>
            </a:r>
            <a:r>
              <a:rPr lang="en-US" altLang="zh-CN" sz="2400" i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CU</a:t>
            </a:r>
            <a:r>
              <a:rPr lang="zh-CN" altLang="en-US" sz="24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</a:t>
            </a:r>
            <a:endParaRPr lang="en-US" altLang="zh-CN" sz="2400" dirty="0" smtClean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r>
              <a:rPr lang="en-US" altLang="zh-CN" sz="2400" i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zh-CN" altLang="en-US" sz="24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增大</a:t>
            </a:r>
            <a:endParaRPr lang="zh-CN" altLang="en-US" sz="2400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767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0" grpId="0" animBg="1"/>
      <p:bldP spid="4" grpId="0"/>
      <p:bldP spid="6" grpId="0" animBg="1"/>
      <p:bldP spid="19" grpId="0" animBg="1"/>
      <p:bldP spid="20" grpId="0"/>
      <p:bldP spid="21" grpId="0"/>
      <p:bldP spid="2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"/>
          <p:cNvSpPr>
            <a:spLocks noGrp="1" noChangeArrowheads="1"/>
          </p:cNvSpPr>
          <p:nvPr>
            <p:ph idx="1"/>
          </p:nvPr>
        </p:nvSpPr>
        <p:spPr>
          <a:xfrm>
            <a:off x="194520" y="756146"/>
            <a:ext cx="6480719" cy="2600846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例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、两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块大小、形状完全相同的金属平板平行放置，构成一平行板电容器，与它相连接的电路如图所示．接通开关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，电源即给电容器充电．则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　　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</a:p>
        </p:txBody>
      </p:sp>
      <p:sp>
        <p:nvSpPr>
          <p:cNvPr id="9" name="矩形 8"/>
          <p:cNvSpPr/>
          <p:nvPr/>
        </p:nvSpPr>
        <p:spPr>
          <a:xfrm>
            <a:off x="751485" y="5488764"/>
            <a:ext cx="1254729" cy="44448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732801" y="4650769"/>
            <a:ext cx="1254729" cy="444480"/>
          </a:xfrm>
          <a:prstGeom prst="rect">
            <a:avLst/>
          </a:prstGeom>
          <a:solidFill>
            <a:srgbClr val="FF99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5319" y="633834"/>
            <a:ext cx="3168352" cy="1547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7022790" y="2896771"/>
            <a:ext cx="108012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电容器两极板上的电荷量</a:t>
            </a:r>
            <a:r>
              <a:rPr lang="en-US" altLang="zh-CN" sz="2800" i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zh-CN" altLang="en-US" sz="28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不变</a:t>
            </a:r>
            <a:endParaRPr lang="zh-CN" altLang="en-US" sz="2800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13" name="右箭头 12"/>
          <p:cNvSpPr/>
          <p:nvPr/>
        </p:nvSpPr>
        <p:spPr>
          <a:xfrm>
            <a:off x="7886886" y="4286082"/>
            <a:ext cx="432048" cy="267886"/>
          </a:xfrm>
          <a:prstGeom prst="rightArrow">
            <a:avLst/>
          </a:prstGeom>
          <a:solidFill>
            <a:srgbClr val="00B05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8403431" y="3140968"/>
            <a:ext cx="1080120" cy="2592288"/>
            <a:chOff x="8547447" y="3140968"/>
            <a:chExt cx="792088" cy="2592288"/>
          </a:xfrm>
        </p:grpSpPr>
        <p:cxnSp>
          <p:nvCxnSpPr>
            <p:cNvPr id="15" name="直接连接符 14"/>
            <p:cNvCxnSpPr/>
            <p:nvPr/>
          </p:nvCxnSpPr>
          <p:spPr>
            <a:xfrm>
              <a:off x="8547447" y="3140968"/>
              <a:ext cx="0" cy="2592288"/>
            </a:xfrm>
            <a:prstGeom prst="line">
              <a:avLst/>
            </a:prstGeom>
            <a:ln w="3810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直接箭头连接符 15"/>
            <p:cNvCxnSpPr/>
            <p:nvPr/>
          </p:nvCxnSpPr>
          <p:spPr>
            <a:xfrm>
              <a:off x="8547447" y="3140968"/>
              <a:ext cx="792088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直接箭头连接符 16"/>
            <p:cNvCxnSpPr/>
            <p:nvPr/>
          </p:nvCxnSpPr>
          <p:spPr>
            <a:xfrm>
              <a:off x="8547447" y="5733256"/>
              <a:ext cx="792088" cy="0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8403431" y="2712725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4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减小</a:t>
            </a:r>
            <a:endParaRPr lang="zh-CN" altLang="en-US" sz="2400" dirty="0"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493441" y="5317757"/>
            <a:ext cx="9001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黑体" pitchFamily="2" charset="-122"/>
                <a:ea typeface="黑体" pitchFamily="2" charset="-122"/>
              </a:rPr>
              <a:t>插入介质</a:t>
            </a:r>
            <a:endParaRPr lang="zh-CN" altLang="en-US" sz="2400" dirty="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555558" y="2713037"/>
            <a:ext cx="2232249" cy="830997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i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4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增大，</a:t>
            </a:r>
            <a:r>
              <a:rPr lang="en-US" altLang="zh-CN" sz="2400" i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en-US" altLang="zh-CN" sz="24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=</a:t>
            </a:r>
            <a:r>
              <a:rPr lang="en-US" altLang="zh-CN" sz="2400" i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CU</a:t>
            </a:r>
            <a:r>
              <a:rPr lang="zh-CN" altLang="en-US" sz="24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</a:t>
            </a:r>
            <a:endParaRPr lang="en-US" altLang="zh-CN" sz="2400" dirty="0" smtClean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r>
              <a:rPr lang="en-US" altLang="zh-CN" sz="2400" i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U</a:t>
            </a:r>
            <a:r>
              <a:rPr lang="zh-CN" altLang="en-US" sz="24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减小</a:t>
            </a:r>
            <a:endParaRPr lang="zh-CN" altLang="en-US" sz="2400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9530012" y="5295505"/>
            <a:ext cx="2232249" cy="830997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US" altLang="zh-CN" sz="2400" i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4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增大，</a:t>
            </a:r>
            <a:r>
              <a:rPr lang="en-US" altLang="zh-CN" sz="2400" i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en-US" altLang="zh-CN" sz="24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=</a:t>
            </a:r>
            <a:r>
              <a:rPr lang="en-US" altLang="zh-CN" sz="2400" i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CU</a:t>
            </a:r>
            <a:r>
              <a:rPr lang="zh-CN" altLang="en-US" sz="24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</a:t>
            </a:r>
            <a:endParaRPr lang="en-US" altLang="zh-CN" sz="2400" dirty="0" smtClean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r>
              <a:rPr lang="en-US" altLang="zh-CN" sz="2400" i="1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U</a:t>
            </a:r>
            <a:r>
              <a:rPr lang="zh-CN" altLang="en-US" sz="2400" dirty="0" smtClean="0">
                <a:solidFill>
                  <a:srgbClr val="0000FF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减小</a:t>
            </a:r>
            <a:endParaRPr lang="zh-CN" altLang="en-US" sz="2400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333831" y="2060848"/>
            <a:ext cx="8292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BC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24" name="Rectangle 2"/>
          <p:cNvSpPr txBox="1">
            <a:spLocks noChangeArrowheads="1"/>
          </p:cNvSpPr>
          <p:nvPr/>
        </p:nvSpPr>
        <p:spPr>
          <a:xfrm>
            <a:off x="194519" y="2696488"/>
            <a:ext cx="6264696" cy="404488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．保持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接通，减小两极板间的距离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,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则两极板间电场的电场强度减小</a:t>
            </a:r>
          </a:p>
          <a:p>
            <a:pPr marL="0" indent="0"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．保持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接通，在两极板间插入一块介质，则极板上的电荷量增大</a:t>
            </a:r>
          </a:p>
          <a:p>
            <a:pPr marL="0" indent="0"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．断开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，减小两极板间的距离，则两极板间的电势差减小</a:t>
            </a:r>
          </a:p>
          <a:p>
            <a:pPr marL="0" indent="0"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．断开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，在两极板间插入一块介质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,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则两极板间的电势差增大</a:t>
            </a:r>
            <a:endParaRPr lang="zh-CN" altLang="en-US" sz="2800" dirty="0"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9286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/>
      <p:bldP spid="13" grpId="0" animBg="1"/>
      <p:bldP spid="19" grpId="0"/>
      <p:bldP spid="20" grpId="0"/>
      <p:bldP spid="21" grpId="0" animBg="1"/>
      <p:bldP spid="22" grpId="0" animBg="1"/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idx="1"/>
          </p:nvPr>
        </p:nvSpPr>
        <p:spPr>
          <a:xfrm>
            <a:off x="266526" y="548680"/>
            <a:ext cx="6323517" cy="2043004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例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3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、如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图所示，是一个由电池、电阻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与平行板电容器组成的串联电路，在增大电容器两极板间距离的过程中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　　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</a:p>
        </p:txBody>
      </p:sp>
      <p:pic>
        <p:nvPicPr>
          <p:cNvPr id="4506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926" y="2517105"/>
            <a:ext cx="2210108" cy="14188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266527" y="3889847"/>
            <a:ext cx="5224531" cy="313955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lnSpc>
                <a:spcPct val="150000"/>
              </a:lnSpc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．电阻</a:t>
            </a:r>
            <a:r>
              <a:rPr lang="en-US" altLang="zh-CN" sz="2800" i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中没有电流</a:t>
            </a:r>
          </a:p>
          <a:p>
            <a:pPr marL="0" indent="0">
              <a:lnSpc>
                <a:spcPct val="150000"/>
              </a:lnSpc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．电容器的电容变小</a:t>
            </a:r>
          </a:p>
          <a:p>
            <a:pPr marL="0" indent="0">
              <a:lnSpc>
                <a:spcPct val="150000"/>
              </a:lnSpc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．电阻</a:t>
            </a:r>
            <a:r>
              <a:rPr lang="en-US" altLang="zh-CN" sz="2800" i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中有从</a:t>
            </a:r>
            <a:r>
              <a:rPr lang="en-US" altLang="zh-CN" sz="2800" i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流向</a:t>
            </a:r>
            <a:r>
              <a:rPr lang="en-US" altLang="zh-CN" sz="2800" i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的电流</a:t>
            </a:r>
          </a:p>
          <a:p>
            <a:pPr marL="0" indent="0">
              <a:lnSpc>
                <a:spcPct val="150000"/>
              </a:lnSpc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．电阻</a:t>
            </a:r>
            <a:r>
              <a:rPr lang="en-US" altLang="zh-CN" sz="2800" i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中有从</a:t>
            </a:r>
            <a:r>
              <a:rPr lang="en-US" altLang="zh-CN" sz="2800" i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流向</a:t>
            </a:r>
            <a:r>
              <a:rPr lang="en-US" altLang="zh-CN" sz="2800" i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的电流</a:t>
            </a:r>
            <a:endParaRPr lang="zh-CN" altLang="en-US" sz="2800" dirty="0"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6093490"/>
              </p:ext>
            </p:extLst>
          </p:nvPr>
        </p:nvGraphicFramePr>
        <p:xfrm>
          <a:off x="6963271" y="1268760"/>
          <a:ext cx="4932363" cy="5718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00" name="Document" r:id="rId4" imgW="3803790" imgH="4430348" progId="Word.Document.8">
                  <p:embed/>
                </p:oleObj>
              </mc:Choice>
              <mc:Fallback>
                <p:oleObj name="Document" r:id="rId4" imgW="3803790" imgH="4430348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63271" y="1268760"/>
                        <a:ext cx="4932363" cy="5718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451103" y="1988840"/>
            <a:ext cx="8186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BC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701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813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2737190"/>
              </p:ext>
            </p:extLst>
          </p:nvPr>
        </p:nvGraphicFramePr>
        <p:xfrm>
          <a:off x="626567" y="1170582"/>
          <a:ext cx="10947400" cy="5138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16" name="Document" r:id="rId3" imgW="8263084" imgH="3886923" progId="Word.Document.8">
                  <p:embed/>
                </p:oleObj>
              </mc:Choice>
              <mc:Fallback>
                <p:oleObj name="Document" r:id="rId3" imgW="8263084" imgH="3886923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6567" y="1170582"/>
                        <a:ext cx="10947400" cy="5138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55884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idx="1"/>
          </p:nvPr>
        </p:nvSpPr>
        <p:spPr>
          <a:xfrm>
            <a:off x="173609" y="764704"/>
            <a:ext cx="6357614" cy="3528392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2800" b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例</a:t>
            </a:r>
            <a:r>
              <a:rPr lang="en-US" altLang="zh-CN" sz="2800" b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4</a:t>
            </a:r>
            <a:r>
              <a:rPr lang="zh-CN" altLang="en-US" sz="2800" b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、如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图所示，一平行板电容器跟一电源相接，当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闭合时，平行板电容器极板</a:t>
            </a:r>
            <a:r>
              <a:rPr lang="en-US" altLang="zh-CN" sz="2800" b="1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间的一带电液滴恰好静止．若将两板间距离增大为原来的两倍，那么液滴的运动状态如何变化？若先将</a:t>
            </a:r>
            <a:r>
              <a:rPr lang="en-US" altLang="zh-CN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b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断开，再将两板间距离增大为原来的两倍，液滴的运动状态又将如何变化？</a:t>
            </a:r>
          </a:p>
        </p:txBody>
      </p:sp>
      <p:pic>
        <p:nvPicPr>
          <p:cNvPr id="51205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687" y="4156502"/>
            <a:ext cx="3303720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1474747"/>
              </p:ext>
            </p:extLst>
          </p:nvPr>
        </p:nvGraphicFramePr>
        <p:xfrm>
          <a:off x="6963271" y="1268760"/>
          <a:ext cx="4827587" cy="5111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824" name="Document" r:id="rId4" imgW="3658891" imgH="3881180" progId="Word.Document.8">
                  <p:embed/>
                </p:oleObj>
              </mc:Choice>
              <mc:Fallback>
                <p:oleObj name="Document" r:id="rId4" imgW="3658891" imgH="3881180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63271" y="1268760"/>
                        <a:ext cx="4827587" cy="5111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22735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对象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6992543"/>
              </p:ext>
            </p:extLst>
          </p:nvPr>
        </p:nvGraphicFramePr>
        <p:xfrm>
          <a:off x="7179295" y="1124744"/>
          <a:ext cx="4340225" cy="5743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50" name="Document" r:id="rId3" imgW="3353109" imgH="4465025" progId="Word.Document.8">
                  <p:embed/>
                </p:oleObj>
              </mc:Choice>
              <mc:Fallback>
                <p:oleObj name="Document" r:id="rId3" imgW="3353109" imgH="4465025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79295" y="1124744"/>
                        <a:ext cx="4340225" cy="57435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3FB564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173609" y="764704"/>
            <a:ext cx="6357614" cy="352839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Tx/>
              <a:buNone/>
            </a:pPr>
            <a:r>
              <a:rPr lang="zh-CN" altLang="en-US" sz="2800" b="1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例</a:t>
            </a:r>
            <a:r>
              <a:rPr lang="en-US" altLang="zh-CN" sz="2800" b="1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4</a:t>
            </a:r>
            <a:r>
              <a:rPr lang="zh-CN" altLang="en-US" sz="2800" b="1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、如图所示，一平行板电容器跟一电源相接，当</a:t>
            </a:r>
            <a:r>
              <a:rPr lang="en-US" altLang="zh-CN" sz="2800" b="1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b="1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闭合时，平行板电容器极板</a:t>
            </a:r>
            <a:r>
              <a:rPr lang="en-US" altLang="zh-CN" sz="2800" b="1" i="1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b="1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b="1" i="1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b="1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间的一带电液滴恰好静止．若将两板间距离增大为原来的两倍，那么液滴的运动状态如何变化？若先将</a:t>
            </a:r>
            <a:r>
              <a:rPr lang="en-US" altLang="zh-CN" sz="2800" b="1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b="1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断开，再将两板间距离增大为原来的两倍，液滴的运动状态又将如何变化？</a:t>
            </a:r>
            <a:endParaRPr lang="zh-CN" altLang="en-US" sz="2800" b="1" dirty="0"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687" y="4156502"/>
            <a:ext cx="3303720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8620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10543" y="1413792"/>
            <a:ext cx="11809312" cy="4535488"/>
          </a:xfrm>
        </p:spPr>
        <p:txBody>
          <a:bodyPr/>
          <a:lstStyle/>
          <a:p>
            <a:pPr marL="0" indent="0">
              <a:lnSpc>
                <a:spcPct val="135000"/>
              </a:lnSpc>
              <a:buNone/>
            </a:pP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随堂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练习</a:t>
            </a:r>
            <a:endParaRPr lang="en-US" altLang="zh-CN" sz="2800" dirty="0" smtClean="0"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 marL="0" indent="0">
              <a:lnSpc>
                <a:spcPct val="135000"/>
              </a:lnSpc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.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下列说法正确的是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　　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 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  <a:endParaRPr lang="en-US" altLang="zh-CN" sz="2800" dirty="0"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 marL="0" indent="0">
              <a:lnSpc>
                <a:spcPct val="135000"/>
              </a:lnSpc>
              <a:buNone/>
            </a:pP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．任何两个靠得很近的导体都能构成电容器，与是否带电无关</a:t>
            </a:r>
          </a:p>
          <a:p>
            <a:pPr marL="0" indent="0">
              <a:lnSpc>
                <a:spcPct val="135000"/>
              </a:lnSpc>
              <a:buNone/>
            </a:pP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．电容器是盛放电荷和电能的仪器，只有带电的电容才能称为电容器</a:t>
            </a:r>
          </a:p>
          <a:p>
            <a:pPr marL="0" indent="0">
              <a:lnSpc>
                <a:spcPct val="135000"/>
              </a:lnSpc>
              <a:buNone/>
            </a:pP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．电容器的带电荷量为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 C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，说明每个极板的带电荷量为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 C</a:t>
            </a:r>
          </a:p>
          <a:p>
            <a:pPr marL="0" indent="0">
              <a:lnSpc>
                <a:spcPct val="135000"/>
              </a:lnSpc>
              <a:buNone/>
            </a:pP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．电容器的带电荷量为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 C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，说明每个极板的带电荷量的绝对值均为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2 C</a:t>
            </a:r>
            <a:endParaRPr lang="en-US" altLang="zh-CN" sz="2800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866927" y="2186716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4799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70125" y="1052736"/>
            <a:ext cx="10957642" cy="1917203"/>
          </a:xfrm>
        </p:spPr>
        <p:txBody>
          <a:bodyPr/>
          <a:lstStyle/>
          <a:p>
            <a:pPr marL="0" indent="0">
              <a:lnSpc>
                <a:spcPct val="200000"/>
              </a:lnSpc>
              <a:buNone/>
            </a:pPr>
            <a:r>
              <a:rPr lang="en-US" altLang="zh-CN" dirty="0">
                <a:latin typeface="Times New Roman" pitchFamily="18" charset="0"/>
                <a:ea typeface="宋体" charset="-122"/>
                <a:cs typeface="Times New Roman" pitchFamily="18" charset="0"/>
              </a:rPr>
              <a:t>2</a:t>
            </a:r>
            <a:r>
              <a:rPr lang="zh-CN" altLang="en-US" dirty="0" smtClean="0">
                <a:latin typeface="Times New Roman" pitchFamily="18" charset="0"/>
                <a:ea typeface="宋体" charset="-122"/>
                <a:cs typeface="Times New Roman" pitchFamily="18" charset="0"/>
              </a:rPr>
              <a:t>．如</a:t>
            </a:r>
            <a:r>
              <a:rPr lang="zh-CN" altLang="en-US" dirty="0">
                <a:latin typeface="Times New Roman" pitchFamily="18" charset="0"/>
                <a:ea typeface="宋体" charset="-122"/>
                <a:cs typeface="Times New Roman" pitchFamily="18" charset="0"/>
              </a:rPr>
              <a:t>图所示，四个图象描述了对给定的电容器充电时，电容器电量</a:t>
            </a:r>
            <a:r>
              <a:rPr lang="en-US" altLang="zh-CN" i="1" dirty="0">
                <a:latin typeface="Times New Roman" pitchFamily="18" charset="0"/>
                <a:ea typeface="宋体" charset="-122"/>
                <a:cs typeface="Times New Roman" pitchFamily="18" charset="0"/>
              </a:rPr>
              <a:t>Q</a:t>
            </a:r>
            <a:r>
              <a:rPr lang="zh-CN" altLang="en-US" dirty="0">
                <a:latin typeface="Times New Roman" pitchFamily="18" charset="0"/>
                <a:ea typeface="宋体" charset="-122"/>
                <a:cs typeface="Times New Roman" pitchFamily="18" charset="0"/>
              </a:rPr>
              <a:t>、电压</a:t>
            </a:r>
            <a:r>
              <a:rPr lang="en-US" altLang="zh-CN" i="1" dirty="0">
                <a:latin typeface="Times New Roman" pitchFamily="18" charset="0"/>
                <a:ea typeface="宋体" charset="-122"/>
                <a:cs typeface="Times New Roman" pitchFamily="18" charset="0"/>
              </a:rPr>
              <a:t>U</a:t>
            </a:r>
            <a:r>
              <a:rPr lang="zh-CN" altLang="en-US" dirty="0">
                <a:latin typeface="Times New Roman" pitchFamily="18" charset="0"/>
                <a:ea typeface="宋体" charset="-122"/>
                <a:cs typeface="Times New Roman" pitchFamily="18" charset="0"/>
              </a:rPr>
              <a:t>和电容</a:t>
            </a:r>
            <a:r>
              <a:rPr lang="en-US" altLang="zh-CN" i="1" dirty="0">
                <a:latin typeface="Times New Roman" pitchFamily="18" charset="0"/>
                <a:ea typeface="宋体" charset="-122"/>
                <a:cs typeface="Times New Roman" pitchFamily="18" charset="0"/>
              </a:rPr>
              <a:t>C</a:t>
            </a:r>
            <a:r>
              <a:rPr lang="zh-CN" altLang="en-US" dirty="0">
                <a:latin typeface="Times New Roman" pitchFamily="18" charset="0"/>
                <a:ea typeface="宋体" charset="-122"/>
                <a:cs typeface="Times New Roman" pitchFamily="18" charset="0"/>
              </a:rPr>
              <a:t>三者的关系，正确的图象有</a:t>
            </a:r>
            <a:r>
              <a:rPr lang="en-US" altLang="zh-CN" dirty="0">
                <a:latin typeface="Times New Roman" pitchFamily="18" charset="0"/>
                <a:ea typeface="宋体" charset="-122"/>
                <a:cs typeface="Times New Roman" pitchFamily="18" charset="0"/>
              </a:rPr>
              <a:t>(</a:t>
            </a:r>
            <a:r>
              <a:rPr lang="zh-CN" altLang="en-US" dirty="0">
                <a:latin typeface="Times New Roman" pitchFamily="18" charset="0"/>
                <a:ea typeface="宋体" charset="-122"/>
                <a:cs typeface="Times New Roman" pitchFamily="18" charset="0"/>
              </a:rPr>
              <a:t>　　</a:t>
            </a:r>
            <a:r>
              <a:rPr lang="en-US" altLang="zh-CN" dirty="0">
                <a:latin typeface="Times New Roman" pitchFamily="18" charset="0"/>
                <a:ea typeface="宋体" charset="-122"/>
                <a:cs typeface="Times New Roman" pitchFamily="18" charset="0"/>
              </a:rPr>
              <a:t>)</a:t>
            </a:r>
          </a:p>
          <a:p>
            <a:pPr>
              <a:lnSpc>
                <a:spcPct val="200000"/>
              </a:lnSpc>
            </a:pPr>
            <a:endParaRPr lang="en-US" altLang="zh-CN" dirty="0">
              <a:latin typeface="Times New Roman" pitchFamily="18" charset="0"/>
              <a:ea typeface="宋体" charset="-122"/>
              <a:cs typeface="Times New Roman" pitchFamily="18" charset="0"/>
            </a:endParaRPr>
          </a:p>
          <a:p>
            <a:pPr>
              <a:lnSpc>
                <a:spcPct val="200000"/>
              </a:lnSpc>
            </a:pPr>
            <a:endParaRPr lang="en-US" altLang="zh-CN" dirty="0">
              <a:latin typeface="Times New Roman" pitchFamily="18" charset="0"/>
              <a:ea typeface="宋体" charset="-122"/>
              <a:cs typeface="Times New Roman" pitchFamily="18" charset="0"/>
            </a:endParaRPr>
          </a:p>
          <a:p>
            <a:pPr marL="0" indent="0">
              <a:lnSpc>
                <a:spcPct val="200000"/>
              </a:lnSpc>
              <a:buNone/>
            </a:pPr>
            <a:endParaRPr lang="en-US" altLang="zh-CN" dirty="0">
              <a:latin typeface="Times New Roman" pitchFamily="18" charset="0"/>
              <a:ea typeface="宋体" charset="-122"/>
              <a:cs typeface="Times New Roman" pitchFamily="18" charset="0"/>
            </a:endParaRPr>
          </a:p>
        </p:txBody>
      </p:sp>
      <p:pic>
        <p:nvPicPr>
          <p:cNvPr id="583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4181" y="3717032"/>
            <a:ext cx="10186259" cy="20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0135238" y="2420888"/>
            <a:ext cx="7040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CD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36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58620" y="1412776"/>
            <a:ext cx="11129187" cy="4333875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3</a:t>
            </a:r>
            <a:r>
              <a:rPr lang="zh-CN" altLang="en-US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．某电容器上标有“</a:t>
            </a:r>
            <a:r>
              <a:rPr lang="en-US" altLang="zh-CN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1.5 μF,9 V”</a:t>
            </a:r>
            <a:r>
              <a:rPr lang="zh-CN" altLang="en-US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的字样，则</a:t>
            </a:r>
            <a:r>
              <a:rPr lang="en-US" altLang="zh-CN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　</a:t>
            </a:r>
            <a:r>
              <a:rPr lang="zh-CN" altLang="en-US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 </a:t>
            </a:r>
            <a:r>
              <a:rPr lang="zh-CN" altLang="en-US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　</a:t>
            </a:r>
            <a:r>
              <a:rPr lang="en-US" altLang="zh-CN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．该电容器所带电荷量不能超过</a:t>
            </a:r>
            <a:r>
              <a:rPr lang="en-US" altLang="zh-CN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1.5×10</a:t>
            </a:r>
            <a:r>
              <a:rPr lang="zh-CN" altLang="en-US" baseline="300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－</a:t>
            </a:r>
            <a:r>
              <a:rPr lang="en-US" altLang="zh-CN" baseline="300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6</a:t>
            </a:r>
            <a:r>
              <a:rPr lang="en-US" altLang="zh-CN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 C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．该电容器所加电压不能超过</a:t>
            </a:r>
            <a:r>
              <a:rPr lang="en-US" altLang="zh-CN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9 V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．该电容器击穿电压为</a:t>
            </a:r>
            <a:r>
              <a:rPr lang="en-US" altLang="zh-CN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9 V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．当给该电容器加</a:t>
            </a:r>
            <a:r>
              <a:rPr lang="en-US" altLang="zh-CN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4.5 V</a:t>
            </a:r>
            <a:r>
              <a:rPr lang="zh-CN" altLang="en-US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的电压时，它的电容值变为</a:t>
            </a:r>
            <a:r>
              <a:rPr lang="en-US" altLang="zh-CN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0.75 </a:t>
            </a:r>
            <a:r>
              <a:rPr lang="en-US" altLang="zh-CN" dirty="0" err="1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μF</a:t>
            </a:r>
            <a:endParaRPr lang="en-US" altLang="zh-CN" dirty="0">
              <a:solidFill>
                <a:srgbClr val="0000FF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dirty="0"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011548" y="162880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08303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26567" y="692696"/>
            <a:ext cx="11201195" cy="4897089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4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．将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平行板电容器两极板之间的距离、电压、电场强度大小和极板所带的电荷量分别用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U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、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E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和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表示．下列说法正确的是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　　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．保持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U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不变，将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变为原来的两倍，则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E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变为原来的一半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．保持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E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不变，将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变为原来的一半，则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U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变为原来的两倍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．保持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不变，将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变为原来的两倍，则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U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变为原来的一半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．保持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不变，将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Q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变为原来的一半，则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E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变为原来的一半</a:t>
            </a:r>
          </a:p>
        </p:txBody>
      </p:sp>
      <p:graphicFrame>
        <p:nvGraphicFramePr>
          <p:cNvPr id="2" name="对象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3778245"/>
              </p:ext>
            </p:extLst>
          </p:nvPr>
        </p:nvGraphicFramePr>
        <p:xfrm>
          <a:off x="726793" y="1196752"/>
          <a:ext cx="10529887" cy="4632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94" name="文档" r:id="rId3" imgW="7892572" imgH="4194347" progId="Word.Document.8">
                  <p:embed/>
                </p:oleObj>
              </mc:Choice>
              <mc:Fallback>
                <p:oleObj name="文档" r:id="rId3" imgW="7892572" imgH="4194347" progId="Word.Document.8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793" y="1196752"/>
                        <a:ext cx="10529887" cy="4632325"/>
                      </a:xfrm>
                      <a:prstGeom prst="rect">
                        <a:avLst/>
                      </a:prstGeom>
                      <a:solidFill>
                        <a:srgbClr val="92D050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9555559" y="1484784"/>
            <a:ext cx="7920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AD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94519" y="6165304"/>
            <a:ext cx="1008112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  <a:latin typeface="黑体" pitchFamily="2" charset="-122"/>
                <a:ea typeface="黑体" pitchFamily="2" charset="-122"/>
              </a:rPr>
              <a:t>解析</a:t>
            </a:r>
          </a:p>
        </p:txBody>
      </p:sp>
    </p:spTree>
    <p:extLst>
      <p:ext uri="{BB962C8B-B14F-4D97-AF65-F5344CB8AC3E}">
        <p14:creationId xmlns:p14="http://schemas.microsoft.com/office/powerpoint/2010/main" val="35413005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82551" y="836712"/>
            <a:ext cx="11377264" cy="547260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5.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下列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关于电容器和电容的说法中，错误的是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　　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．电容器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M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的体积比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N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大，说明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M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的电容一定比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N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的大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．对于确定的电容器，其带的电荷量与两板间的电压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小于击穿电压且不为零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成正比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．无论电容器的电压如何变化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小于击穿电压且不为零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，它所带的电荷量与电压比值恒定不变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．电容器的电容是表示电容器容纳电荷本领的物理量，其大小与加在两板上的电压无关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827367" y="980728"/>
            <a:ext cx="4443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0338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10543" y="1268760"/>
            <a:ext cx="11665296" cy="1269132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6.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如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图所示，用静电计可以测量已充电的平行板电容器两极之间的电势差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U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.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现使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板带电，则下列判断正确的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是     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      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　　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</a:p>
        </p:txBody>
      </p:sp>
      <p:pic>
        <p:nvPicPr>
          <p:cNvPr id="4198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3511" y="3645024"/>
            <a:ext cx="2546721" cy="1562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410543" y="2636912"/>
            <a:ext cx="9145016" cy="324035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lnSpc>
                <a:spcPct val="150000"/>
              </a:lnSpc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．增大两极板之间的距离，指针张角变大</a:t>
            </a:r>
          </a:p>
          <a:p>
            <a:pPr marL="0" indent="0">
              <a:lnSpc>
                <a:spcPct val="150000"/>
              </a:lnSpc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B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．将</a:t>
            </a:r>
            <a:r>
              <a:rPr lang="en-US" altLang="zh-CN" sz="2800" i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板稍微上移，静电计指针张角将变大</a:t>
            </a:r>
          </a:p>
          <a:p>
            <a:pPr marL="0" indent="0">
              <a:lnSpc>
                <a:spcPct val="150000"/>
              </a:lnSpc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C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．若将玻璃板插入两板之间，则静电计指针张角变大</a:t>
            </a:r>
          </a:p>
          <a:p>
            <a:pPr marL="0" indent="0">
              <a:lnSpc>
                <a:spcPct val="150000"/>
              </a:lnSpc>
              <a:buFontTx/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D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．若将</a:t>
            </a:r>
            <a:r>
              <a:rPr lang="en-US" altLang="zh-CN" sz="2800" i="1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A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板拿走，则静电计指针张角变为零</a:t>
            </a:r>
            <a:endParaRPr lang="zh-CN" altLang="en-US" sz="2800" dirty="0"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323311" y="2060848"/>
            <a:ext cx="8280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786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66527" y="404664"/>
            <a:ext cx="11593288" cy="5087118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7.</a:t>
            </a:r>
            <a:r>
              <a:rPr lang="zh-CN" altLang="en-US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如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图所示，电源电压恒定，则接通开关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的瞬间，通过电阻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的电流方向是从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________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到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________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；平行板电容器充电稳定后，在将两板间距离增大的过程中，通过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的电流方向是从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________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到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________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；如果电容器充电平衡后，先断开开关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S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，再将两板间距离增大，在此过程中，</a:t>
            </a:r>
            <a:r>
              <a:rPr lang="en-US" altLang="zh-CN" sz="2800" i="1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R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上</a:t>
            </a:r>
            <a:r>
              <a:rPr lang="en-US" altLang="zh-CN" sz="2800" dirty="0" smtClean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_____ 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(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填“有”或“无”</a:t>
            </a:r>
            <a:r>
              <a:rPr lang="en-US" altLang="zh-CN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)</a:t>
            </a:r>
            <a:r>
              <a:rPr lang="zh-CN" altLang="en-US" sz="2800" dirty="0"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电流通过．</a:t>
            </a:r>
          </a:p>
        </p:txBody>
      </p:sp>
      <p:pic>
        <p:nvPicPr>
          <p:cNvPr id="49156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3634" y="4077072"/>
            <a:ext cx="3843750" cy="1965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FB564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90663" y="1196752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187407" y="1825660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387207" y="1844824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90863" y="1196752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endParaRPr lang="zh-CN" altLang="en-US" sz="2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0923711" y="2473732"/>
            <a:ext cx="5040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 smtClean="0">
                <a:solidFill>
                  <a:srgbClr val="FF0000"/>
                </a:solidFill>
                <a:latin typeface="Times New Roman" pitchFamily="18" charset="0"/>
                <a:ea typeface="黑体" pitchFamily="2" charset="-122"/>
                <a:cs typeface="Times New Roman" pitchFamily="18" charset="0"/>
              </a:rPr>
              <a:t>无</a:t>
            </a:r>
            <a:endParaRPr lang="zh-CN" altLang="en-US" sz="2800" dirty="0">
              <a:solidFill>
                <a:srgbClr val="FF0000"/>
              </a:solidFill>
              <a:latin typeface="Times New Roman" pitchFamily="18" charset="0"/>
              <a:ea typeface="黑体" pitchFamily="2" charset="-122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69838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  <p:bldP spid="7" grpId="0"/>
      <p:bldP spid="8" grpId="0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1600" y="-152365"/>
            <a:ext cx="12299950" cy="70103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矩形 3"/>
          <p:cNvSpPr/>
          <p:nvPr/>
        </p:nvSpPr>
        <p:spPr>
          <a:xfrm>
            <a:off x="2183741" y="1899184"/>
            <a:ext cx="7695855" cy="1938543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>
                <a:rot lat="1800000" lon="0" rev="600000"/>
              </a:camera>
              <a:lightRig rig="glow" dir="t"/>
            </a:scene3d>
            <a:sp3d prstMaterial="matte"/>
          </a:bodyPr>
          <a:lstStyle/>
          <a:p>
            <a:pPr algn="ctr">
              <a:defRPr/>
            </a:pPr>
            <a:r>
              <a:rPr lang="zh-CN" altLang="en-US" sz="12000" dirty="0">
                <a:ln w="31550" cmpd="sng">
                  <a:solidFill>
                    <a:srgbClr val="99CC00"/>
                  </a:solidFill>
                  <a:prstDash val="solid"/>
                  <a:bevel/>
                </a:ln>
                <a:solidFill>
                  <a:srgbClr val="FFFFFF"/>
                </a:solidFill>
                <a:effectLst>
                  <a:outerShdw blurRad="41275" dir="12000000" algn="tl" rotWithShape="0">
                    <a:srgbClr val="000000">
                      <a:alpha val="90000"/>
                    </a:srgbClr>
                  </a:outerShdw>
                  <a:reflection endPos="20000" dir="5400000" sy="-100000" algn="bl" rotWithShape="0"/>
                </a:effectLst>
              </a:rPr>
              <a:t>谢谢观看</a:t>
            </a:r>
            <a:r>
              <a:rPr lang="en-US" altLang="zh-CN" sz="12000" dirty="0">
                <a:ln w="31550" cmpd="sng">
                  <a:solidFill>
                    <a:srgbClr val="99CC00"/>
                  </a:solidFill>
                  <a:prstDash val="solid"/>
                  <a:bevel/>
                </a:ln>
                <a:solidFill>
                  <a:srgbClr val="FFFFFF"/>
                </a:solidFill>
                <a:effectLst>
                  <a:outerShdw blurRad="41275" dir="12000000" algn="tl" rotWithShape="0">
                    <a:srgbClr val="000000">
                      <a:alpha val="90000"/>
                    </a:srgbClr>
                  </a:outerShdw>
                  <a:reflection endPos="20000" dir="5400000" sy="-100000" algn="bl" rotWithShape="0"/>
                </a:effectLst>
              </a:rPr>
              <a:t>!</a:t>
            </a:r>
            <a:endParaRPr lang="zh-CN" altLang="en-US" sz="12000" dirty="0">
              <a:ln w="31550" cmpd="sng">
                <a:solidFill>
                  <a:srgbClr val="99CC00"/>
                </a:solidFill>
                <a:prstDash val="solid"/>
                <a:bevel/>
              </a:ln>
              <a:solidFill>
                <a:srgbClr val="FFFFFF"/>
              </a:solidFill>
              <a:effectLst>
                <a:outerShdw blurRad="41275" dir="12000000" algn="tl" rotWithShape="0">
                  <a:srgbClr val="000000">
                    <a:alpha val="90000"/>
                  </a:srgbClr>
                </a:outerShdw>
                <a:reflection endPos="20000" dir="5400000" sy="-100000" algn="bl" rotWithShape="0"/>
              </a:effectLst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6344" y="5967162"/>
            <a:ext cx="1591756" cy="839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078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默认设计模板">
  <a:themeElements>
    <a:clrScheme name="自定义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0000"/>
      </a:hlink>
      <a:folHlink>
        <a:srgbClr val="FFFF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自定义设计方案">
  <a:themeElements>
    <a:clrScheme name="1_自定义设计方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自定义设计方案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自定义设计方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自定义设计方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自定义设计方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1151</TotalTime>
  <Words>1447</Words>
  <Application>Microsoft Office PowerPoint</Application>
  <PresentationFormat>自定义</PresentationFormat>
  <Paragraphs>155</Paragraphs>
  <Slides>34</Slides>
  <Notes>7</Notes>
  <HiddenSlides>0</HiddenSlides>
  <MMClips>0</MMClips>
  <ScaleCrop>false</ScaleCrop>
  <HeadingPairs>
    <vt:vector size="6" baseType="variant">
      <vt:variant>
        <vt:lpstr>主题</vt:lpstr>
      </vt:variant>
      <vt:variant>
        <vt:i4>2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34</vt:i4>
      </vt:variant>
    </vt:vector>
  </HeadingPairs>
  <TitlesOfParts>
    <vt:vector size="39" baseType="lpstr">
      <vt:lpstr>默认设计模板</vt:lpstr>
      <vt:lpstr>1_自定义设计方案</vt:lpstr>
      <vt:lpstr>Document</vt:lpstr>
      <vt:lpstr>Image</vt:lpstr>
      <vt:lpstr>文档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Lenovo (Beijing) Limited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Lenovo User</dc:creator>
  <cp:lastModifiedBy>辰昊</cp:lastModifiedBy>
  <cp:revision>102</cp:revision>
  <dcterms:created xsi:type="dcterms:W3CDTF">2014-07-18T01:04:22Z</dcterms:created>
  <dcterms:modified xsi:type="dcterms:W3CDTF">2018-11-26T01:39:02Z</dcterms:modified>
</cp:coreProperties>
</file>