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6" r:id="rId2"/>
    <p:sldMasterId id="2147483668" r:id="rId3"/>
    <p:sldMasterId id="2147483680" r:id="rId4"/>
    <p:sldMasterId id="2147483692" r:id="rId5"/>
  </p:sldMasterIdLst>
  <p:notesMasterIdLst>
    <p:notesMasterId r:id="rId37"/>
  </p:notesMasterIdLst>
  <p:sldIdLst>
    <p:sldId id="256" r:id="rId6"/>
    <p:sldId id="543" r:id="rId7"/>
    <p:sldId id="544" r:id="rId8"/>
    <p:sldId id="267" r:id="rId9"/>
    <p:sldId id="268" r:id="rId10"/>
    <p:sldId id="459" r:id="rId11"/>
    <p:sldId id="545" r:id="rId12"/>
    <p:sldId id="461" r:id="rId13"/>
    <p:sldId id="275" r:id="rId14"/>
    <p:sldId id="512" r:id="rId15"/>
    <p:sldId id="258" r:id="rId16"/>
    <p:sldId id="513" r:id="rId17"/>
    <p:sldId id="259" r:id="rId18"/>
    <p:sldId id="546" r:id="rId19"/>
    <p:sldId id="276" r:id="rId20"/>
    <p:sldId id="514" r:id="rId21"/>
    <p:sldId id="264" r:id="rId22"/>
    <p:sldId id="277" r:id="rId23"/>
    <p:sldId id="515" r:id="rId24"/>
    <p:sldId id="516" r:id="rId25"/>
    <p:sldId id="517" r:id="rId26"/>
    <p:sldId id="270" r:id="rId27"/>
    <p:sldId id="490" r:id="rId28"/>
    <p:sldId id="542" r:id="rId29"/>
    <p:sldId id="473" r:id="rId30"/>
    <p:sldId id="487" r:id="rId31"/>
    <p:sldId id="538" r:id="rId32"/>
    <p:sldId id="271" r:id="rId33"/>
    <p:sldId id="288" r:id="rId34"/>
    <p:sldId id="287" r:id="rId35"/>
    <p:sldId id="541" r:id="rId36"/>
  </p:sldIdLst>
  <p:sldSz cx="12192000"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51">
          <p15:clr>
            <a:srgbClr val="A4A3A4"/>
          </p15:clr>
        </p15:guide>
        <p15:guide id="2" pos="397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FF"/>
    <a:srgbClr val="FF00FF"/>
    <a:srgbClr val="0099CC"/>
    <a:srgbClr val="00CCFF"/>
    <a:srgbClr val="FF66CC"/>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20"/>
    <p:restoredTop sz="94660"/>
  </p:normalViewPr>
  <p:slideViewPr>
    <p:cSldViewPr snapToGrid="0" showGuides="1">
      <p:cViewPr varScale="1">
        <p:scale>
          <a:sx n="72" d="100"/>
          <a:sy n="72" d="100"/>
        </p:scale>
        <p:origin x="636" y="72"/>
      </p:cViewPr>
      <p:guideLst>
        <p:guide orient="horz" pos="2251"/>
        <p:guide pos="3972"/>
      </p:guideLst>
    </p:cSldViewPr>
  </p:slideViewPr>
  <p:notesTextViewPr>
    <p:cViewPr>
      <p:scale>
        <a:sx n="1" d="1"/>
        <a:sy n="1" d="1"/>
      </p:scale>
      <p:origin x="0" y="0"/>
    </p:cViewPr>
  </p:notesTextViewPr>
  <p:sorterViewPr showFormatting="0">
    <p:cViewPr varScale="1">
      <p:scale>
        <a:sx n="100" d="100"/>
        <a:sy n="100" d="100"/>
      </p:scale>
      <p:origin x="0" y="-12222"/>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页眉占位符 53249"/>
          <p:cNvSpPr>
            <a:spLocks noGrp="1"/>
          </p:cNvSpPr>
          <p:nvPr>
            <p:ph type="hdr" sz="quarter"/>
          </p:nvPr>
        </p:nvSpPr>
        <p:spPr>
          <a:xfrm>
            <a:off x="0" y="0"/>
            <a:ext cx="2971800" cy="457200"/>
          </a:xfrm>
          <a:prstGeom prst="rect">
            <a:avLst/>
          </a:prstGeom>
          <a:noFill/>
          <a:ln w="9525">
            <a:noFill/>
          </a:ln>
        </p:spPr>
        <p:txBody>
          <a:bodyPr/>
          <a:lstStyle>
            <a:lvl1pPr eaLnBrk="1" hangingPunct="1">
              <a:buFont typeface="Arial" panose="020B0604020202020204" pitchFamily="34" charset="0"/>
              <a:buNone/>
              <a:defRPr sz="12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51" name="日期占位符 53250"/>
          <p:cNvSpPr>
            <a:spLocks noGrp="1"/>
          </p:cNvSpPr>
          <p:nvPr>
            <p:ph type="dt" idx="1"/>
          </p:nvPr>
        </p:nvSpPr>
        <p:spPr>
          <a:xfrm>
            <a:off x="3884613" y="0"/>
            <a:ext cx="2971800" cy="457200"/>
          </a:xfrm>
          <a:prstGeom prst="rect">
            <a:avLst/>
          </a:prstGeom>
          <a:noFill/>
          <a:ln w="9525">
            <a:noFill/>
          </a:ln>
        </p:spPr>
        <p:txBody>
          <a:bodyPr/>
          <a:lstStyle>
            <a:lvl1pPr algn="r" eaLnBrk="1" hangingPunct="1">
              <a:buFont typeface="Arial" panose="020B0604020202020204" pitchFamily="34" charset="0"/>
              <a:buNone/>
              <a:defRPr sz="1200" noProof="1"/>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6" name="幻灯片图像占位符 53251"/>
          <p:cNvSpPr>
            <a:spLocks noGrp="1" noRot="1" noChangeAspect="1" noTextEdit="1"/>
          </p:cNvSpPr>
          <p:nvPr>
            <p:ph type="sldImg"/>
          </p:nvPr>
        </p:nvSpPr>
        <p:spPr>
          <a:xfrm>
            <a:off x="381000" y="685800"/>
            <a:ext cx="6096000" cy="3429000"/>
          </a:xfrm>
          <a:prstGeom prst="rect">
            <a:avLst/>
          </a:prstGeom>
          <a:noFill/>
          <a:ln w="9525" cap="flat" cmpd="sng">
            <a:solidFill>
              <a:srgbClr val="000000"/>
            </a:solidFill>
            <a:prstDash val="solid"/>
            <a:miter/>
            <a:headEnd type="none" w="med" len="med"/>
            <a:tailEnd type="none" w="med" len="med"/>
          </a:ln>
        </p:spPr>
      </p:sp>
      <p:sp>
        <p:nvSpPr>
          <p:cNvPr id="7173" name="文本占位符 53252"/>
          <p:cNvSpPr>
            <a:spLocks noGrp="1" noChangeArrowheads="1"/>
          </p:cNvSpPr>
          <p:nvPr>
            <p:ph type="body" sz="quarter" idx="4294967295"/>
          </p:nvPr>
        </p:nvSpPr>
        <p:spPr bwMode="auto">
          <a:xfrm>
            <a:off x="685800" y="4343400"/>
            <a:ext cx="5486400" cy="411480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rPr>
              <a:t>第五级</a:t>
            </a:r>
          </a:p>
        </p:txBody>
      </p:sp>
      <p:sp>
        <p:nvSpPr>
          <p:cNvPr id="53254" name="页脚占位符 53253"/>
          <p:cNvSpPr>
            <a:spLocks noGrp="1"/>
          </p:cNvSpPr>
          <p:nvPr>
            <p:ph type="ftr" sz="quarter" idx="4"/>
          </p:nvPr>
        </p:nvSpPr>
        <p:spPr>
          <a:xfrm>
            <a:off x="0" y="8685213"/>
            <a:ext cx="2971800" cy="457200"/>
          </a:xfrm>
          <a:prstGeom prst="rect">
            <a:avLst/>
          </a:prstGeom>
          <a:noFill/>
          <a:ln w="9525">
            <a:noFill/>
          </a:ln>
        </p:spPr>
        <p:txBody>
          <a:bodyPr anchor="b"/>
          <a:lstStyle>
            <a:lvl1pPr eaLnBrk="1" hangingPunct="1">
              <a:buFont typeface="Arial" panose="020B0604020202020204" pitchFamily="34" charset="0"/>
              <a:buNone/>
              <a:defRPr sz="1200" noProof="1"/>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255" name="灯片编号占位符 53254"/>
          <p:cNvSpPr>
            <a:spLocks noGrp="1"/>
          </p:cNvSpPr>
          <p:nvPr>
            <p:ph type="sldNum" sz="quarter" idx="5"/>
          </p:nvPr>
        </p:nvSpPr>
        <p:spPr>
          <a:xfrm>
            <a:off x="3884613" y="8685213"/>
            <a:ext cx="2971800" cy="457200"/>
          </a:xfrm>
          <a:prstGeom prst="rect">
            <a:avLst/>
          </a:prstGeom>
          <a:noFill/>
          <a:ln w="9525">
            <a:noFill/>
          </a:ln>
        </p:spPr>
        <p:txBody>
          <a:bodyPr vert="horz" wrap="square" lIns="91440" tIns="45720" rIns="91440" bIns="45720" numCol="1" anchor="b" anchorCtr="0" compatLnSpc="1"/>
          <a:lstStyle>
            <a:lvl1pPr algn="r" eaLnBrk="1" hangingPunct="1">
              <a:buFont typeface="Arial" panose="020B0604020202020204" pitchFamily="34" charset="0"/>
              <a:buNone/>
              <a:defRPr sz="1200" noProof="1"/>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11FD2A99-CE8C-4D29-B797-488F7D36CDA3}" type="slidenum">
              <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defRPr>
    </a:lvl1pPr>
    <a:lvl2pPr marL="457200" lvl="1"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defRPr>
    </a:lvl2pPr>
    <a:lvl3pPr marL="914400" lvl="2"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defRPr>
    </a:lvl3pPr>
    <a:lvl4pPr marL="1371600" lvl="3"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defRPr>
    </a:lvl4pPr>
    <a:lvl5pPr marL="1828800" lvl="4"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defRPr>
    </a:lvl5pPr>
    <a:lvl6pPr marL="2286000" lvl="5"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34" charset="0"/>
        <a:ea typeface="宋体" panose="02010600030101010101" pitchFamily="2" charset="-122"/>
      </a:defRPr>
    </a:lvl6pPr>
    <a:lvl7pPr marL="2743200" lvl="6"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34" charset="0"/>
        <a:ea typeface="宋体" panose="02010600030101010101" pitchFamily="2" charset="-122"/>
      </a:defRPr>
    </a:lvl7pPr>
    <a:lvl8pPr marL="3200400" lvl="7"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34" charset="0"/>
        <a:ea typeface="宋体" panose="02010600030101010101" pitchFamily="2" charset="-122"/>
      </a:defRPr>
    </a:lvl8pPr>
    <a:lvl9pPr marL="3657600" lvl="8"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Calibri" panose="020F0502020204030204" pitchFamily="34"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noProof="1"/>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a:t>单击此处编辑母版副标题样式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366607"/>
            <a:ext cx="10972800" cy="1524000"/>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609600" y="2133600"/>
            <a:ext cx="10972800" cy="6035040"/>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noProof="1"/>
              <a:t>单击此处编辑母版标题样式</a:t>
            </a:r>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366607"/>
            <a:ext cx="10972800" cy="1524000"/>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6"/>
            <a:ext cx="10515600" cy="1325563"/>
          </a:xfrm>
          <a:prstGeom prst="rect">
            <a:avLst/>
          </a:prstGeom>
        </p:spPr>
        <p:txBody>
          <a:bodyPr/>
          <a:lstStyle/>
          <a:p>
            <a:r>
              <a:rPr lang="zh-CN" altLang="en-US" noProof="1"/>
              <a:t>单击此处编辑母版标题样式</a:t>
            </a:r>
          </a:p>
        </p:txBody>
      </p:sp>
      <p:sp>
        <p:nvSpPr>
          <p:cNvPr id="3" name="文本占位符 2"/>
          <p:cNvSpPr>
            <a:spLocks noGrp="1"/>
          </p:cNvSpPr>
          <p:nvPr>
            <p:ph type="body" idx="1"/>
          </p:nvPr>
        </p:nvSpPr>
        <p:spPr>
          <a:xfrm>
            <a:off x="1186775" y="1778438"/>
            <a:ext cx="4873575" cy="823912"/>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a:t>单击此处编辑母版文本样式</a:t>
            </a:r>
          </a:p>
        </p:txBody>
      </p:sp>
      <p:sp>
        <p:nvSpPr>
          <p:cNvPr id="4" name="内容占位符 3"/>
          <p:cNvSpPr>
            <a:spLocks noGrp="1"/>
          </p:cNvSpPr>
          <p:nvPr>
            <p:ph sz="half" idx="2"/>
          </p:nvPr>
        </p:nvSpPr>
        <p:spPr>
          <a:xfrm>
            <a:off x="1186775" y="2665379"/>
            <a:ext cx="4873575" cy="3524284"/>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256939" y="1778438"/>
            <a:ext cx="4897576" cy="823912"/>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a:t>单击此处编辑母版文本样式</a:t>
            </a:r>
          </a:p>
        </p:txBody>
      </p:sp>
      <p:sp>
        <p:nvSpPr>
          <p:cNvPr id="6" name="内容占位符 5"/>
          <p:cNvSpPr>
            <a:spLocks noGrp="1"/>
          </p:cNvSpPr>
          <p:nvPr>
            <p:ph sz="quarter" idx="4"/>
          </p:nvPr>
        </p:nvSpPr>
        <p:spPr>
          <a:xfrm>
            <a:off x="6256939" y="2665379"/>
            <a:ext cx="4897576" cy="3524284"/>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366607"/>
            <a:ext cx="10972800" cy="1524000"/>
          </a:xfrm>
          <a:prstGeom prst="rect">
            <a:avLst/>
          </a:prstGeom>
        </p:spPr>
        <p:txBody>
          <a:bodyPr/>
          <a:lstStyle/>
          <a:p>
            <a:r>
              <a:rPr lang="zh-CN" altLang="en-US" noProof="1"/>
              <a:t>单击此处编辑母版标题样式</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r>
              <a:rPr kumimoji="0" lang="zh-CN" altLang="en-US" sz="3200" b="0" i="0" u="none" strike="noStrike" kern="1200" cap="none" spc="0" normalizeH="0" baseline="0" noProof="0">
                <a:ln>
                  <a:noFill/>
                </a:ln>
                <a:solidFill>
                  <a:schemeClr val="tx1"/>
                </a:solidFill>
                <a:effectLst/>
                <a:uLnTx/>
                <a:uFillTx/>
                <a:latin typeface="+mn-lt"/>
                <a:ea typeface="+mn-ea"/>
                <a:cs typeface="+mn-cs"/>
              </a:rPr>
              <a:t>单击图标添加图片</a:t>
            </a:r>
            <a:endParaRPr kumimoji="0" lang="en-U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r>
              <a:rPr kumimoji="0" lang="zh-CN" altLang="en-US" sz="3200" b="0" i="0" u="none" strike="noStrike" kern="1200" cap="none" spc="0" normalizeH="0" baseline="0" noProof="0">
                <a:ln>
                  <a:noFill/>
                </a:ln>
                <a:solidFill>
                  <a:schemeClr val="tx1"/>
                </a:solidFill>
                <a:effectLst/>
                <a:uLnTx/>
                <a:uFillTx/>
                <a:latin typeface="+mn-lt"/>
                <a:ea typeface="+mn-ea"/>
                <a:cs typeface="+mn-cs"/>
              </a:rPr>
              <a:t>单击图标添加图片</a:t>
            </a:r>
            <a:endParaRPr kumimoji="0" lang="en-U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med">
    <p:zoom dir="in"/>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med">
    <p:zoom dir="in"/>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med">
    <p:zoom dir="in"/>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med">
    <p:zoom dir="in"/>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med">
    <p:zoom dir="in"/>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med">
    <p:zoom dir="in"/>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med">
    <p:zoom dir="in"/>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med">
    <p:zoom dir="in"/>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med">
    <p:zoom dir="in"/>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med">
    <p:zoom dir="in"/>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spd="med">
    <p:zoom dir="in"/>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30D07E2-2A24-4106-B166-E9AD58B5830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5DD4C031-2DE1-4D58-8FA4-3B83CBE3E5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D3FB7BEC-745E-408E-9A3F-13FA8DFE745F}"/>
              </a:ext>
            </a:extLst>
          </p:cNvPr>
          <p:cNvSpPr>
            <a:spLocks noGrp="1"/>
          </p:cNvSpPr>
          <p:nvPr>
            <p:ph type="dt" sz="half" idx="10"/>
          </p:nvPr>
        </p:nvSpPr>
        <p:spPr/>
        <p:txBody>
          <a:bodyPr/>
          <a:lstStyle>
            <a:lvl1pPr>
              <a:defRPr/>
            </a:lvl1pPr>
          </a:lstStyle>
          <a:p>
            <a:endParaRPr lang="en-US" altLang="zh-CN"/>
          </a:p>
        </p:txBody>
      </p:sp>
      <p:sp>
        <p:nvSpPr>
          <p:cNvPr id="5" name="页脚占位符 4">
            <a:extLst>
              <a:ext uri="{FF2B5EF4-FFF2-40B4-BE49-F238E27FC236}">
                <a16:creationId xmlns:a16="http://schemas.microsoft.com/office/drawing/2014/main" id="{8BF1E012-46EA-4F26-98C6-BE5C50CB7F8A}"/>
              </a:ext>
            </a:extLst>
          </p:cNvPr>
          <p:cNvSpPr>
            <a:spLocks noGrp="1"/>
          </p:cNvSpPr>
          <p:nvPr>
            <p:ph type="ftr" sz="quarter" idx="11"/>
          </p:nvPr>
        </p:nvSpPr>
        <p:spPr/>
        <p:txBody>
          <a:bodyPr/>
          <a:lstStyle>
            <a:lvl1pPr>
              <a:defRPr/>
            </a:lvl1pPr>
          </a:lstStyle>
          <a:p>
            <a:endParaRPr lang="en-US" altLang="zh-CN"/>
          </a:p>
        </p:txBody>
      </p:sp>
      <p:sp>
        <p:nvSpPr>
          <p:cNvPr id="6" name="灯片编号占位符 5">
            <a:extLst>
              <a:ext uri="{FF2B5EF4-FFF2-40B4-BE49-F238E27FC236}">
                <a16:creationId xmlns:a16="http://schemas.microsoft.com/office/drawing/2014/main" id="{C3E55E15-7F61-44B5-9089-05C581456B1D}"/>
              </a:ext>
            </a:extLst>
          </p:cNvPr>
          <p:cNvSpPr>
            <a:spLocks noGrp="1"/>
          </p:cNvSpPr>
          <p:nvPr>
            <p:ph type="sldNum" sz="quarter" idx="12"/>
          </p:nvPr>
        </p:nvSpPr>
        <p:spPr/>
        <p:txBody>
          <a:bodyPr/>
          <a:lstStyle>
            <a:lvl1pPr>
              <a:defRPr/>
            </a:lvl1pPr>
          </a:lstStyle>
          <a:p>
            <a:fld id="{CC9EC505-4E76-4003-944B-B10394F527C9}" type="slidenum">
              <a:rPr lang="en-US" altLang="zh-CN"/>
              <a:pPr/>
              <a:t>‹#›</a:t>
            </a:fld>
            <a:endParaRPr lang="en-US" altLang="zh-CN"/>
          </a:p>
        </p:txBody>
      </p:sp>
    </p:spTree>
    <p:extLst>
      <p:ext uri="{BB962C8B-B14F-4D97-AF65-F5344CB8AC3E}">
        <p14:creationId xmlns:p14="http://schemas.microsoft.com/office/powerpoint/2010/main" val="4186184969"/>
      </p:ext>
    </p:extLst>
  </p:cSld>
  <p:clrMapOvr>
    <a:masterClrMapping/>
  </p:clrMapOvr>
  <p:transition spd="med">
    <p:zoom dir="in"/>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727C120-CE6B-432C-A609-86B91F41DDC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6E7D9728-AF35-42D4-B1D9-B5DF583E3B54}"/>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D314FDFE-2958-4454-B86C-7818272C3297}"/>
              </a:ext>
            </a:extLst>
          </p:cNvPr>
          <p:cNvSpPr>
            <a:spLocks noGrp="1"/>
          </p:cNvSpPr>
          <p:nvPr>
            <p:ph type="dt" sz="half" idx="10"/>
          </p:nvPr>
        </p:nvSpPr>
        <p:spPr/>
        <p:txBody>
          <a:bodyPr/>
          <a:lstStyle>
            <a:lvl1pPr>
              <a:defRPr/>
            </a:lvl1pPr>
          </a:lstStyle>
          <a:p>
            <a:endParaRPr lang="en-US" altLang="zh-CN"/>
          </a:p>
        </p:txBody>
      </p:sp>
      <p:sp>
        <p:nvSpPr>
          <p:cNvPr id="5" name="页脚占位符 4">
            <a:extLst>
              <a:ext uri="{FF2B5EF4-FFF2-40B4-BE49-F238E27FC236}">
                <a16:creationId xmlns:a16="http://schemas.microsoft.com/office/drawing/2014/main" id="{3B94348A-17E8-437A-9BA8-BE9A91D07685}"/>
              </a:ext>
            </a:extLst>
          </p:cNvPr>
          <p:cNvSpPr>
            <a:spLocks noGrp="1"/>
          </p:cNvSpPr>
          <p:nvPr>
            <p:ph type="ftr" sz="quarter" idx="11"/>
          </p:nvPr>
        </p:nvSpPr>
        <p:spPr/>
        <p:txBody>
          <a:bodyPr/>
          <a:lstStyle>
            <a:lvl1pPr>
              <a:defRPr/>
            </a:lvl1pPr>
          </a:lstStyle>
          <a:p>
            <a:endParaRPr lang="en-US" altLang="zh-CN"/>
          </a:p>
        </p:txBody>
      </p:sp>
      <p:sp>
        <p:nvSpPr>
          <p:cNvPr id="6" name="灯片编号占位符 5">
            <a:extLst>
              <a:ext uri="{FF2B5EF4-FFF2-40B4-BE49-F238E27FC236}">
                <a16:creationId xmlns:a16="http://schemas.microsoft.com/office/drawing/2014/main" id="{0681AD54-434E-49C6-B353-77616FCE8DF2}"/>
              </a:ext>
            </a:extLst>
          </p:cNvPr>
          <p:cNvSpPr>
            <a:spLocks noGrp="1"/>
          </p:cNvSpPr>
          <p:nvPr>
            <p:ph type="sldNum" sz="quarter" idx="12"/>
          </p:nvPr>
        </p:nvSpPr>
        <p:spPr/>
        <p:txBody>
          <a:bodyPr/>
          <a:lstStyle>
            <a:lvl1pPr>
              <a:defRPr/>
            </a:lvl1pPr>
          </a:lstStyle>
          <a:p>
            <a:fld id="{96E9BAFF-2B02-4466-94B4-9F834F971530}" type="slidenum">
              <a:rPr lang="en-US" altLang="zh-CN"/>
              <a:pPr/>
              <a:t>‹#›</a:t>
            </a:fld>
            <a:endParaRPr lang="en-US" altLang="zh-CN"/>
          </a:p>
        </p:txBody>
      </p:sp>
    </p:spTree>
    <p:extLst>
      <p:ext uri="{BB962C8B-B14F-4D97-AF65-F5344CB8AC3E}">
        <p14:creationId xmlns:p14="http://schemas.microsoft.com/office/powerpoint/2010/main" val="3769067998"/>
      </p:ext>
    </p:extLst>
  </p:cSld>
  <p:clrMapOvr>
    <a:masterClrMapping/>
  </p:clrMapOvr>
  <p:transition spd="med">
    <p:zoom dir="in"/>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D2963C3-D9CC-4A0F-85E7-1D4D478A94E5}"/>
              </a:ext>
            </a:extLst>
          </p:cNvPr>
          <p:cNvSpPr>
            <a:spLocks noGrp="1"/>
          </p:cNvSpPr>
          <p:nvPr>
            <p:ph type="title"/>
          </p:nvPr>
        </p:nvSpPr>
        <p:spPr>
          <a:xfrm>
            <a:off x="831851" y="1709739"/>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95F0A911-FD02-45F5-B6E7-9F88AE2C5E08}"/>
              </a:ext>
            </a:extLst>
          </p:cNvPr>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45A88734-8DB5-49A0-98FE-19D1C0967E07}"/>
              </a:ext>
            </a:extLst>
          </p:cNvPr>
          <p:cNvSpPr>
            <a:spLocks noGrp="1"/>
          </p:cNvSpPr>
          <p:nvPr>
            <p:ph type="dt" sz="half" idx="10"/>
          </p:nvPr>
        </p:nvSpPr>
        <p:spPr/>
        <p:txBody>
          <a:bodyPr/>
          <a:lstStyle>
            <a:lvl1pPr>
              <a:defRPr/>
            </a:lvl1pPr>
          </a:lstStyle>
          <a:p>
            <a:endParaRPr lang="en-US" altLang="zh-CN"/>
          </a:p>
        </p:txBody>
      </p:sp>
      <p:sp>
        <p:nvSpPr>
          <p:cNvPr id="5" name="页脚占位符 4">
            <a:extLst>
              <a:ext uri="{FF2B5EF4-FFF2-40B4-BE49-F238E27FC236}">
                <a16:creationId xmlns:a16="http://schemas.microsoft.com/office/drawing/2014/main" id="{02C6C2C2-F1E3-4098-A835-C1D4E5DA261C}"/>
              </a:ext>
            </a:extLst>
          </p:cNvPr>
          <p:cNvSpPr>
            <a:spLocks noGrp="1"/>
          </p:cNvSpPr>
          <p:nvPr>
            <p:ph type="ftr" sz="quarter" idx="11"/>
          </p:nvPr>
        </p:nvSpPr>
        <p:spPr/>
        <p:txBody>
          <a:bodyPr/>
          <a:lstStyle>
            <a:lvl1pPr>
              <a:defRPr/>
            </a:lvl1pPr>
          </a:lstStyle>
          <a:p>
            <a:endParaRPr lang="en-US" altLang="zh-CN"/>
          </a:p>
        </p:txBody>
      </p:sp>
      <p:sp>
        <p:nvSpPr>
          <p:cNvPr id="6" name="灯片编号占位符 5">
            <a:extLst>
              <a:ext uri="{FF2B5EF4-FFF2-40B4-BE49-F238E27FC236}">
                <a16:creationId xmlns:a16="http://schemas.microsoft.com/office/drawing/2014/main" id="{9DFABC40-3905-4E0E-933E-38D073690DD4}"/>
              </a:ext>
            </a:extLst>
          </p:cNvPr>
          <p:cNvSpPr>
            <a:spLocks noGrp="1"/>
          </p:cNvSpPr>
          <p:nvPr>
            <p:ph type="sldNum" sz="quarter" idx="12"/>
          </p:nvPr>
        </p:nvSpPr>
        <p:spPr/>
        <p:txBody>
          <a:bodyPr/>
          <a:lstStyle>
            <a:lvl1pPr>
              <a:defRPr/>
            </a:lvl1pPr>
          </a:lstStyle>
          <a:p>
            <a:fld id="{D100A5E8-D441-45CD-92A2-1D8A65C6C143}" type="slidenum">
              <a:rPr lang="en-US" altLang="zh-CN"/>
              <a:pPr/>
              <a:t>‹#›</a:t>
            </a:fld>
            <a:endParaRPr lang="en-US" altLang="zh-CN"/>
          </a:p>
        </p:txBody>
      </p:sp>
    </p:spTree>
    <p:extLst>
      <p:ext uri="{BB962C8B-B14F-4D97-AF65-F5344CB8AC3E}">
        <p14:creationId xmlns:p14="http://schemas.microsoft.com/office/powerpoint/2010/main" val="660807881"/>
      </p:ext>
    </p:extLst>
  </p:cSld>
  <p:clrMapOvr>
    <a:masterClrMapping/>
  </p:clrMapOvr>
  <p:transition spd="med">
    <p:zoom dir="in"/>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5136B5-CED8-4A92-93FF-AC2F02357F3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D664842C-E336-4183-B3B7-307136394F5E}"/>
              </a:ext>
            </a:extLst>
          </p:cNvPr>
          <p:cNvSpPr>
            <a:spLocks noGrp="1"/>
          </p:cNvSpPr>
          <p:nvPr>
            <p:ph sz="half" idx="1"/>
          </p:nvPr>
        </p:nvSpPr>
        <p:spPr>
          <a:xfrm>
            <a:off x="609600" y="1600201"/>
            <a:ext cx="5384800" cy="4525963"/>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AD4E82B9-19C4-4EAD-8C23-7CDAF978749F}"/>
              </a:ext>
            </a:extLst>
          </p:cNvPr>
          <p:cNvSpPr>
            <a:spLocks noGrp="1"/>
          </p:cNvSpPr>
          <p:nvPr>
            <p:ph sz="half" idx="2"/>
          </p:nvPr>
        </p:nvSpPr>
        <p:spPr>
          <a:xfrm>
            <a:off x="6197600" y="1600201"/>
            <a:ext cx="5384800" cy="4525963"/>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3CF16E6A-2B4A-41D3-BC39-76AC61688D46}"/>
              </a:ext>
            </a:extLst>
          </p:cNvPr>
          <p:cNvSpPr>
            <a:spLocks noGrp="1"/>
          </p:cNvSpPr>
          <p:nvPr>
            <p:ph type="dt" sz="half" idx="10"/>
          </p:nvPr>
        </p:nvSpPr>
        <p:spPr/>
        <p:txBody>
          <a:bodyPr/>
          <a:lstStyle>
            <a:lvl1pPr>
              <a:defRPr/>
            </a:lvl1pPr>
          </a:lstStyle>
          <a:p>
            <a:endParaRPr lang="en-US" altLang="zh-CN"/>
          </a:p>
        </p:txBody>
      </p:sp>
      <p:sp>
        <p:nvSpPr>
          <p:cNvPr id="6" name="页脚占位符 5">
            <a:extLst>
              <a:ext uri="{FF2B5EF4-FFF2-40B4-BE49-F238E27FC236}">
                <a16:creationId xmlns:a16="http://schemas.microsoft.com/office/drawing/2014/main" id="{2424CF2B-4FF4-4BED-833B-88E3EACA287F}"/>
              </a:ext>
            </a:extLst>
          </p:cNvPr>
          <p:cNvSpPr>
            <a:spLocks noGrp="1"/>
          </p:cNvSpPr>
          <p:nvPr>
            <p:ph type="ftr" sz="quarter" idx="11"/>
          </p:nvPr>
        </p:nvSpPr>
        <p:spPr/>
        <p:txBody>
          <a:bodyPr/>
          <a:lstStyle>
            <a:lvl1pPr>
              <a:defRPr/>
            </a:lvl1pPr>
          </a:lstStyle>
          <a:p>
            <a:endParaRPr lang="en-US" altLang="zh-CN"/>
          </a:p>
        </p:txBody>
      </p:sp>
      <p:sp>
        <p:nvSpPr>
          <p:cNvPr id="7" name="灯片编号占位符 6">
            <a:extLst>
              <a:ext uri="{FF2B5EF4-FFF2-40B4-BE49-F238E27FC236}">
                <a16:creationId xmlns:a16="http://schemas.microsoft.com/office/drawing/2014/main" id="{FD880D07-04A0-4518-A494-78B80C88B490}"/>
              </a:ext>
            </a:extLst>
          </p:cNvPr>
          <p:cNvSpPr>
            <a:spLocks noGrp="1"/>
          </p:cNvSpPr>
          <p:nvPr>
            <p:ph type="sldNum" sz="quarter" idx="12"/>
          </p:nvPr>
        </p:nvSpPr>
        <p:spPr/>
        <p:txBody>
          <a:bodyPr/>
          <a:lstStyle>
            <a:lvl1pPr>
              <a:defRPr/>
            </a:lvl1pPr>
          </a:lstStyle>
          <a:p>
            <a:fld id="{C13A18EE-06A8-48D7-8274-72B88ED8514E}" type="slidenum">
              <a:rPr lang="en-US" altLang="zh-CN"/>
              <a:pPr/>
              <a:t>‹#›</a:t>
            </a:fld>
            <a:endParaRPr lang="en-US" altLang="zh-CN"/>
          </a:p>
        </p:txBody>
      </p:sp>
    </p:spTree>
    <p:extLst>
      <p:ext uri="{BB962C8B-B14F-4D97-AF65-F5344CB8AC3E}">
        <p14:creationId xmlns:p14="http://schemas.microsoft.com/office/powerpoint/2010/main" val="1014444908"/>
      </p:ext>
    </p:extLst>
  </p:cSld>
  <p:clrMapOvr>
    <a:masterClrMapping/>
  </p:clrMapOvr>
  <p:transition spd="med">
    <p:zoom dir="in"/>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306328A-E3B8-4D96-A22B-50130B96A6F4}"/>
              </a:ext>
            </a:extLst>
          </p:cNvPr>
          <p:cNvSpPr>
            <a:spLocks noGrp="1"/>
          </p:cNvSpPr>
          <p:nvPr>
            <p:ph type="title"/>
          </p:nvPr>
        </p:nvSpPr>
        <p:spPr>
          <a:xfrm>
            <a:off x="840317" y="365126"/>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323E0A74-72D1-45A3-B8DE-8C2F2D665BDB}"/>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0C1DD657-75C8-4BC5-8F51-D6E32BD26B2B}"/>
              </a:ext>
            </a:extLst>
          </p:cNvPr>
          <p:cNvSpPr>
            <a:spLocks noGrp="1"/>
          </p:cNvSpPr>
          <p:nvPr>
            <p:ph sz="half" idx="2"/>
          </p:nvPr>
        </p:nvSpPr>
        <p:spPr>
          <a:xfrm>
            <a:off x="840318" y="2505075"/>
            <a:ext cx="5158316"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F3885C3E-1BCB-446E-AF35-3908A262F1D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DE9B683A-A8E6-485E-A7A1-E1FFE5BE10CA}"/>
              </a:ext>
            </a:extLst>
          </p:cNvPr>
          <p:cNvSpPr>
            <a:spLocks noGrp="1"/>
          </p:cNvSpPr>
          <p:nvPr>
            <p:ph sz="quarter" idx="4"/>
          </p:nvPr>
        </p:nvSpPr>
        <p:spPr>
          <a:xfrm>
            <a:off x="6172200" y="2505075"/>
            <a:ext cx="518371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0E037311-7FA5-493A-9420-C1546F01F125}"/>
              </a:ext>
            </a:extLst>
          </p:cNvPr>
          <p:cNvSpPr>
            <a:spLocks noGrp="1"/>
          </p:cNvSpPr>
          <p:nvPr>
            <p:ph type="dt" sz="half" idx="10"/>
          </p:nvPr>
        </p:nvSpPr>
        <p:spPr/>
        <p:txBody>
          <a:bodyPr/>
          <a:lstStyle>
            <a:lvl1pPr>
              <a:defRPr/>
            </a:lvl1pPr>
          </a:lstStyle>
          <a:p>
            <a:endParaRPr lang="en-US" altLang="zh-CN"/>
          </a:p>
        </p:txBody>
      </p:sp>
      <p:sp>
        <p:nvSpPr>
          <p:cNvPr id="8" name="页脚占位符 7">
            <a:extLst>
              <a:ext uri="{FF2B5EF4-FFF2-40B4-BE49-F238E27FC236}">
                <a16:creationId xmlns:a16="http://schemas.microsoft.com/office/drawing/2014/main" id="{8101A3B6-00E6-448C-941C-965487B08DB1}"/>
              </a:ext>
            </a:extLst>
          </p:cNvPr>
          <p:cNvSpPr>
            <a:spLocks noGrp="1"/>
          </p:cNvSpPr>
          <p:nvPr>
            <p:ph type="ftr" sz="quarter" idx="11"/>
          </p:nvPr>
        </p:nvSpPr>
        <p:spPr/>
        <p:txBody>
          <a:bodyPr/>
          <a:lstStyle>
            <a:lvl1pPr>
              <a:defRPr/>
            </a:lvl1pPr>
          </a:lstStyle>
          <a:p>
            <a:endParaRPr lang="en-US" altLang="zh-CN"/>
          </a:p>
        </p:txBody>
      </p:sp>
      <p:sp>
        <p:nvSpPr>
          <p:cNvPr id="9" name="灯片编号占位符 8">
            <a:extLst>
              <a:ext uri="{FF2B5EF4-FFF2-40B4-BE49-F238E27FC236}">
                <a16:creationId xmlns:a16="http://schemas.microsoft.com/office/drawing/2014/main" id="{74B084D1-DFCD-467C-A8EE-F301A1A73A71}"/>
              </a:ext>
            </a:extLst>
          </p:cNvPr>
          <p:cNvSpPr>
            <a:spLocks noGrp="1"/>
          </p:cNvSpPr>
          <p:nvPr>
            <p:ph type="sldNum" sz="quarter" idx="12"/>
          </p:nvPr>
        </p:nvSpPr>
        <p:spPr/>
        <p:txBody>
          <a:bodyPr/>
          <a:lstStyle>
            <a:lvl1pPr>
              <a:defRPr/>
            </a:lvl1pPr>
          </a:lstStyle>
          <a:p>
            <a:fld id="{27820A79-69F2-46D9-B720-2B3AEA112C39}" type="slidenum">
              <a:rPr lang="en-US" altLang="zh-CN"/>
              <a:pPr/>
              <a:t>‹#›</a:t>
            </a:fld>
            <a:endParaRPr lang="en-US" altLang="zh-CN"/>
          </a:p>
        </p:txBody>
      </p:sp>
    </p:spTree>
    <p:extLst>
      <p:ext uri="{BB962C8B-B14F-4D97-AF65-F5344CB8AC3E}">
        <p14:creationId xmlns:p14="http://schemas.microsoft.com/office/powerpoint/2010/main" val="746931236"/>
      </p:ext>
    </p:extLst>
  </p:cSld>
  <p:clrMapOvr>
    <a:masterClrMapping/>
  </p:clrMapOvr>
  <p:transition spd="med">
    <p:zoom dir="in"/>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FF48B2E-17CE-4891-9F9A-0EBEFA0BAD3B}"/>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1E2F8574-B298-4F5E-9683-21CE72F0C90C}"/>
              </a:ext>
            </a:extLst>
          </p:cNvPr>
          <p:cNvSpPr>
            <a:spLocks noGrp="1"/>
          </p:cNvSpPr>
          <p:nvPr>
            <p:ph type="dt" sz="half" idx="10"/>
          </p:nvPr>
        </p:nvSpPr>
        <p:spPr/>
        <p:txBody>
          <a:bodyPr/>
          <a:lstStyle>
            <a:lvl1pPr>
              <a:defRPr/>
            </a:lvl1pPr>
          </a:lstStyle>
          <a:p>
            <a:endParaRPr lang="en-US" altLang="zh-CN"/>
          </a:p>
        </p:txBody>
      </p:sp>
      <p:sp>
        <p:nvSpPr>
          <p:cNvPr id="4" name="页脚占位符 3">
            <a:extLst>
              <a:ext uri="{FF2B5EF4-FFF2-40B4-BE49-F238E27FC236}">
                <a16:creationId xmlns:a16="http://schemas.microsoft.com/office/drawing/2014/main" id="{0AB6EFBE-49F3-46FB-AD43-F29F3B46A9E4}"/>
              </a:ext>
            </a:extLst>
          </p:cNvPr>
          <p:cNvSpPr>
            <a:spLocks noGrp="1"/>
          </p:cNvSpPr>
          <p:nvPr>
            <p:ph type="ftr" sz="quarter" idx="11"/>
          </p:nvPr>
        </p:nvSpPr>
        <p:spPr/>
        <p:txBody>
          <a:bodyPr/>
          <a:lstStyle>
            <a:lvl1pPr>
              <a:defRPr/>
            </a:lvl1pPr>
          </a:lstStyle>
          <a:p>
            <a:endParaRPr lang="en-US" altLang="zh-CN"/>
          </a:p>
        </p:txBody>
      </p:sp>
      <p:sp>
        <p:nvSpPr>
          <p:cNvPr id="5" name="灯片编号占位符 4">
            <a:extLst>
              <a:ext uri="{FF2B5EF4-FFF2-40B4-BE49-F238E27FC236}">
                <a16:creationId xmlns:a16="http://schemas.microsoft.com/office/drawing/2014/main" id="{A6093F84-FE3C-4C36-B5C2-39BFAE85C7B9}"/>
              </a:ext>
            </a:extLst>
          </p:cNvPr>
          <p:cNvSpPr>
            <a:spLocks noGrp="1"/>
          </p:cNvSpPr>
          <p:nvPr>
            <p:ph type="sldNum" sz="quarter" idx="12"/>
          </p:nvPr>
        </p:nvSpPr>
        <p:spPr/>
        <p:txBody>
          <a:bodyPr/>
          <a:lstStyle>
            <a:lvl1pPr>
              <a:defRPr/>
            </a:lvl1pPr>
          </a:lstStyle>
          <a:p>
            <a:fld id="{06E51B54-FF33-47EB-861B-40BD710F18D8}" type="slidenum">
              <a:rPr lang="en-US" altLang="zh-CN"/>
              <a:pPr/>
              <a:t>‹#›</a:t>
            </a:fld>
            <a:endParaRPr lang="en-US" altLang="zh-CN"/>
          </a:p>
        </p:txBody>
      </p:sp>
    </p:spTree>
    <p:extLst>
      <p:ext uri="{BB962C8B-B14F-4D97-AF65-F5344CB8AC3E}">
        <p14:creationId xmlns:p14="http://schemas.microsoft.com/office/powerpoint/2010/main" val="2293265922"/>
      </p:ext>
    </p:extLst>
  </p:cSld>
  <p:clrMapOvr>
    <a:masterClrMapping/>
  </p:clrMapOvr>
  <p:transition spd="med">
    <p:zoom dir="in"/>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7A52007B-6B51-46D3-AFED-F4753A8F2F1F}"/>
              </a:ext>
            </a:extLst>
          </p:cNvPr>
          <p:cNvSpPr>
            <a:spLocks noGrp="1"/>
          </p:cNvSpPr>
          <p:nvPr>
            <p:ph type="dt" sz="half" idx="10"/>
          </p:nvPr>
        </p:nvSpPr>
        <p:spPr/>
        <p:txBody>
          <a:bodyPr/>
          <a:lstStyle>
            <a:lvl1pPr>
              <a:defRPr/>
            </a:lvl1pPr>
          </a:lstStyle>
          <a:p>
            <a:endParaRPr lang="en-US" altLang="zh-CN"/>
          </a:p>
        </p:txBody>
      </p:sp>
      <p:sp>
        <p:nvSpPr>
          <p:cNvPr id="3" name="页脚占位符 2">
            <a:extLst>
              <a:ext uri="{FF2B5EF4-FFF2-40B4-BE49-F238E27FC236}">
                <a16:creationId xmlns:a16="http://schemas.microsoft.com/office/drawing/2014/main" id="{D35924AF-C352-4B47-8E89-FFA56A9ECF84}"/>
              </a:ext>
            </a:extLst>
          </p:cNvPr>
          <p:cNvSpPr>
            <a:spLocks noGrp="1"/>
          </p:cNvSpPr>
          <p:nvPr>
            <p:ph type="ftr" sz="quarter" idx="11"/>
          </p:nvPr>
        </p:nvSpPr>
        <p:spPr/>
        <p:txBody>
          <a:bodyPr/>
          <a:lstStyle>
            <a:lvl1pPr>
              <a:defRPr/>
            </a:lvl1pPr>
          </a:lstStyle>
          <a:p>
            <a:endParaRPr lang="en-US" altLang="zh-CN"/>
          </a:p>
        </p:txBody>
      </p:sp>
      <p:sp>
        <p:nvSpPr>
          <p:cNvPr id="4" name="灯片编号占位符 3">
            <a:extLst>
              <a:ext uri="{FF2B5EF4-FFF2-40B4-BE49-F238E27FC236}">
                <a16:creationId xmlns:a16="http://schemas.microsoft.com/office/drawing/2014/main" id="{5D4696F3-1295-405C-B6EC-42271CCAC7DB}"/>
              </a:ext>
            </a:extLst>
          </p:cNvPr>
          <p:cNvSpPr>
            <a:spLocks noGrp="1"/>
          </p:cNvSpPr>
          <p:nvPr>
            <p:ph type="sldNum" sz="quarter" idx="12"/>
          </p:nvPr>
        </p:nvSpPr>
        <p:spPr/>
        <p:txBody>
          <a:bodyPr/>
          <a:lstStyle>
            <a:lvl1pPr>
              <a:defRPr/>
            </a:lvl1pPr>
          </a:lstStyle>
          <a:p>
            <a:fld id="{5297A7C4-239E-4C5E-A099-843764F24C0A}" type="slidenum">
              <a:rPr lang="en-US" altLang="zh-CN"/>
              <a:pPr/>
              <a:t>‹#›</a:t>
            </a:fld>
            <a:endParaRPr lang="en-US" altLang="zh-CN"/>
          </a:p>
        </p:txBody>
      </p:sp>
    </p:spTree>
    <p:extLst>
      <p:ext uri="{BB962C8B-B14F-4D97-AF65-F5344CB8AC3E}">
        <p14:creationId xmlns:p14="http://schemas.microsoft.com/office/powerpoint/2010/main" val="3692047799"/>
      </p:ext>
    </p:extLst>
  </p:cSld>
  <p:clrMapOvr>
    <a:masterClrMapping/>
  </p:clrMapOvr>
  <p:transition spd="med">
    <p:zoom dir="in"/>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DDE2AFC-8E8C-48BA-A312-8B4309DD9060}"/>
              </a:ext>
            </a:extLst>
          </p:cNvPr>
          <p:cNvSpPr>
            <a:spLocks noGrp="1"/>
          </p:cNvSpPr>
          <p:nvPr>
            <p:ph type="title"/>
          </p:nvPr>
        </p:nvSpPr>
        <p:spPr>
          <a:xfrm>
            <a:off x="840318" y="457200"/>
            <a:ext cx="393276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8DE65DF9-F5C7-46C7-AC83-34F44D3AA7EC}"/>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E1EF6851-2E97-4076-8B69-26F701D00C6B}"/>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DB639557-20CD-4CC7-B60B-AAC8A4FC19A7}"/>
              </a:ext>
            </a:extLst>
          </p:cNvPr>
          <p:cNvSpPr>
            <a:spLocks noGrp="1"/>
          </p:cNvSpPr>
          <p:nvPr>
            <p:ph type="dt" sz="half" idx="10"/>
          </p:nvPr>
        </p:nvSpPr>
        <p:spPr/>
        <p:txBody>
          <a:bodyPr/>
          <a:lstStyle>
            <a:lvl1pPr>
              <a:defRPr/>
            </a:lvl1pPr>
          </a:lstStyle>
          <a:p>
            <a:endParaRPr lang="en-US" altLang="zh-CN"/>
          </a:p>
        </p:txBody>
      </p:sp>
      <p:sp>
        <p:nvSpPr>
          <p:cNvPr id="6" name="页脚占位符 5">
            <a:extLst>
              <a:ext uri="{FF2B5EF4-FFF2-40B4-BE49-F238E27FC236}">
                <a16:creationId xmlns:a16="http://schemas.microsoft.com/office/drawing/2014/main" id="{8AC9D1C6-EBC1-4DC8-A143-BE20DE520FA7}"/>
              </a:ext>
            </a:extLst>
          </p:cNvPr>
          <p:cNvSpPr>
            <a:spLocks noGrp="1"/>
          </p:cNvSpPr>
          <p:nvPr>
            <p:ph type="ftr" sz="quarter" idx="11"/>
          </p:nvPr>
        </p:nvSpPr>
        <p:spPr/>
        <p:txBody>
          <a:bodyPr/>
          <a:lstStyle>
            <a:lvl1pPr>
              <a:defRPr/>
            </a:lvl1pPr>
          </a:lstStyle>
          <a:p>
            <a:endParaRPr lang="en-US" altLang="zh-CN"/>
          </a:p>
        </p:txBody>
      </p:sp>
      <p:sp>
        <p:nvSpPr>
          <p:cNvPr id="7" name="灯片编号占位符 6">
            <a:extLst>
              <a:ext uri="{FF2B5EF4-FFF2-40B4-BE49-F238E27FC236}">
                <a16:creationId xmlns:a16="http://schemas.microsoft.com/office/drawing/2014/main" id="{A6BC58BE-C426-480A-82F5-0B2DD160EBEA}"/>
              </a:ext>
            </a:extLst>
          </p:cNvPr>
          <p:cNvSpPr>
            <a:spLocks noGrp="1"/>
          </p:cNvSpPr>
          <p:nvPr>
            <p:ph type="sldNum" sz="quarter" idx="12"/>
          </p:nvPr>
        </p:nvSpPr>
        <p:spPr/>
        <p:txBody>
          <a:bodyPr/>
          <a:lstStyle>
            <a:lvl1pPr>
              <a:defRPr/>
            </a:lvl1pPr>
          </a:lstStyle>
          <a:p>
            <a:fld id="{4B851969-5E1F-45B8-9FA1-CF4FBC0CF7D8}" type="slidenum">
              <a:rPr lang="en-US" altLang="zh-CN"/>
              <a:pPr/>
              <a:t>‹#›</a:t>
            </a:fld>
            <a:endParaRPr lang="en-US" altLang="zh-CN"/>
          </a:p>
        </p:txBody>
      </p:sp>
    </p:spTree>
    <p:extLst>
      <p:ext uri="{BB962C8B-B14F-4D97-AF65-F5344CB8AC3E}">
        <p14:creationId xmlns:p14="http://schemas.microsoft.com/office/powerpoint/2010/main" val="3444373931"/>
      </p:ext>
    </p:extLst>
  </p:cSld>
  <p:clrMapOvr>
    <a:masterClrMapping/>
  </p:clrMapOvr>
  <p:transition spd="med">
    <p:zoom dir="in"/>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3CCBC8D-BE5C-4DF5-9DCD-33A164BAB8F6}"/>
              </a:ext>
            </a:extLst>
          </p:cNvPr>
          <p:cNvSpPr>
            <a:spLocks noGrp="1"/>
          </p:cNvSpPr>
          <p:nvPr>
            <p:ph type="title"/>
          </p:nvPr>
        </p:nvSpPr>
        <p:spPr>
          <a:xfrm>
            <a:off x="840318" y="457200"/>
            <a:ext cx="393276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0A4757B1-E4E7-4FF1-AC26-0B54AD5D1E49}"/>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4636AB7D-9D1A-42DE-8D1C-B79D030616AE}"/>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BD6B621D-F83F-4417-8B2A-841D9D1C3628}"/>
              </a:ext>
            </a:extLst>
          </p:cNvPr>
          <p:cNvSpPr>
            <a:spLocks noGrp="1"/>
          </p:cNvSpPr>
          <p:nvPr>
            <p:ph type="dt" sz="half" idx="10"/>
          </p:nvPr>
        </p:nvSpPr>
        <p:spPr/>
        <p:txBody>
          <a:bodyPr/>
          <a:lstStyle>
            <a:lvl1pPr>
              <a:defRPr/>
            </a:lvl1pPr>
          </a:lstStyle>
          <a:p>
            <a:endParaRPr lang="en-US" altLang="zh-CN"/>
          </a:p>
        </p:txBody>
      </p:sp>
      <p:sp>
        <p:nvSpPr>
          <p:cNvPr id="6" name="页脚占位符 5">
            <a:extLst>
              <a:ext uri="{FF2B5EF4-FFF2-40B4-BE49-F238E27FC236}">
                <a16:creationId xmlns:a16="http://schemas.microsoft.com/office/drawing/2014/main" id="{6D8DFA09-04C5-4829-820F-026189BB33D6}"/>
              </a:ext>
            </a:extLst>
          </p:cNvPr>
          <p:cNvSpPr>
            <a:spLocks noGrp="1"/>
          </p:cNvSpPr>
          <p:nvPr>
            <p:ph type="ftr" sz="quarter" idx="11"/>
          </p:nvPr>
        </p:nvSpPr>
        <p:spPr/>
        <p:txBody>
          <a:bodyPr/>
          <a:lstStyle>
            <a:lvl1pPr>
              <a:defRPr/>
            </a:lvl1pPr>
          </a:lstStyle>
          <a:p>
            <a:endParaRPr lang="en-US" altLang="zh-CN"/>
          </a:p>
        </p:txBody>
      </p:sp>
      <p:sp>
        <p:nvSpPr>
          <p:cNvPr id="7" name="灯片编号占位符 6">
            <a:extLst>
              <a:ext uri="{FF2B5EF4-FFF2-40B4-BE49-F238E27FC236}">
                <a16:creationId xmlns:a16="http://schemas.microsoft.com/office/drawing/2014/main" id="{54BB3558-B9BD-494D-838A-8173FEEF5487}"/>
              </a:ext>
            </a:extLst>
          </p:cNvPr>
          <p:cNvSpPr>
            <a:spLocks noGrp="1"/>
          </p:cNvSpPr>
          <p:nvPr>
            <p:ph type="sldNum" sz="quarter" idx="12"/>
          </p:nvPr>
        </p:nvSpPr>
        <p:spPr/>
        <p:txBody>
          <a:bodyPr/>
          <a:lstStyle>
            <a:lvl1pPr>
              <a:defRPr/>
            </a:lvl1pPr>
          </a:lstStyle>
          <a:p>
            <a:fld id="{4929CF9F-93BA-42A3-B0C1-BD6C86051F61}" type="slidenum">
              <a:rPr lang="en-US" altLang="zh-CN"/>
              <a:pPr/>
              <a:t>‹#›</a:t>
            </a:fld>
            <a:endParaRPr lang="en-US" altLang="zh-CN"/>
          </a:p>
        </p:txBody>
      </p:sp>
    </p:spTree>
    <p:extLst>
      <p:ext uri="{BB962C8B-B14F-4D97-AF65-F5344CB8AC3E}">
        <p14:creationId xmlns:p14="http://schemas.microsoft.com/office/powerpoint/2010/main" val="2841561122"/>
      </p:ext>
    </p:extLst>
  </p:cSld>
  <p:clrMapOvr>
    <a:masterClrMapping/>
  </p:clrMapOvr>
  <p:transition spd="med">
    <p:zoom dir="in"/>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EA01972-56F6-484C-8B8E-F0741530DA2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9698B55B-7AC2-4272-8BE1-A0855793D5B6}"/>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C0FDD59-7284-48A9-AFE6-BFEB626B3CBC}"/>
              </a:ext>
            </a:extLst>
          </p:cNvPr>
          <p:cNvSpPr>
            <a:spLocks noGrp="1"/>
          </p:cNvSpPr>
          <p:nvPr>
            <p:ph type="dt" sz="half" idx="10"/>
          </p:nvPr>
        </p:nvSpPr>
        <p:spPr/>
        <p:txBody>
          <a:bodyPr/>
          <a:lstStyle>
            <a:lvl1pPr>
              <a:defRPr/>
            </a:lvl1pPr>
          </a:lstStyle>
          <a:p>
            <a:endParaRPr lang="en-US" altLang="zh-CN"/>
          </a:p>
        </p:txBody>
      </p:sp>
      <p:sp>
        <p:nvSpPr>
          <p:cNvPr id="5" name="页脚占位符 4">
            <a:extLst>
              <a:ext uri="{FF2B5EF4-FFF2-40B4-BE49-F238E27FC236}">
                <a16:creationId xmlns:a16="http://schemas.microsoft.com/office/drawing/2014/main" id="{46E8C0C4-19A7-4708-BCA4-C14096798AD1}"/>
              </a:ext>
            </a:extLst>
          </p:cNvPr>
          <p:cNvSpPr>
            <a:spLocks noGrp="1"/>
          </p:cNvSpPr>
          <p:nvPr>
            <p:ph type="ftr" sz="quarter" idx="11"/>
          </p:nvPr>
        </p:nvSpPr>
        <p:spPr/>
        <p:txBody>
          <a:bodyPr/>
          <a:lstStyle>
            <a:lvl1pPr>
              <a:defRPr/>
            </a:lvl1pPr>
          </a:lstStyle>
          <a:p>
            <a:endParaRPr lang="en-US" altLang="zh-CN"/>
          </a:p>
        </p:txBody>
      </p:sp>
      <p:sp>
        <p:nvSpPr>
          <p:cNvPr id="6" name="灯片编号占位符 5">
            <a:extLst>
              <a:ext uri="{FF2B5EF4-FFF2-40B4-BE49-F238E27FC236}">
                <a16:creationId xmlns:a16="http://schemas.microsoft.com/office/drawing/2014/main" id="{BD5839F5-1DEF-42ED-BD81-94B7FF5017B1}"/>
              </a:ext>
            </a:extLst>
          </p:cNvPr>
          <p:cNvSpPr>
            <a:spLocks noGrp="1"/>
          </p:cNvSpPr>
          <p:nvPr>
            <p:ph type="sldNum" sz="quarter" idx="12"/>
          </p:nvPr>
        </p:nvSpPr>
        <p:spPr/>
        <p:txBody>
          <a:bodyPr/>
          <a:lstStyle>
            <a:lvl1pPr>
              <a:defRPr/>
            </a:lvl1pPr>
          </a:lstStyle>
          <a:p>
            <a:fld id="{6D21D656-86A3-4257-A6BD-134417CFE2D7}" type="slidenum">
              <a:rPr lang="en-US" altLang="zh-CN"/>
              <a:pPr/>
              <a:t>‹#›</a:t>
            </a:fld>
            <a:endParaRPr lang="en-US" altLang="zh-CN"/>
          </a:p>
        </p:txBody>
      </p:sp>
    </p:spTree>
    <p:extLst>
      <p:ext uri="{BB962C8B-B14F-4D97-AF65-F5344CB8AC3E}">
        <p14:creationId xmlns:p14="http://schemas.microsoft.com/office/powerpoint/2010/main" val="1895303685"/>
      </p:ext>
    </p:extLst>
  </p:cSld>
  <p:clrMapOvr>
    <a:masterClrMapping/>
  </p:clrMapOvr>
  <p:transition spd="med">
    <p:zoom dir="in"/>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FF6DC5A3-AD4C-4212-9255-355C6ABD0836}"/>
              </a:ext>
            </a:extLst>
          </p:cNvPr>
          <p:cNvSpPr>
            <a:spLocks noGrp="1"/>
          </p:cNvSpPr>
          <p:nvPr>
            <p:ph type="title" orient="vert"/>
          </p:nvPr>
        </p:nvSpPr>
        <p:spPr>
          <a:xfrm>
            <a:off x="8839200" y="274639"/>
            <a:ext cx="2743200" cy="5851525"/>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B3E5401F-390F-402B-B25E-5A6E17A9B5FF}"/>
              </a:ext>
            </a:extLst>
          </p:cNvPr>
          <p:cNvSpPr>
            <a:spLocks noGrp="1"/>
          </p:cNvSpPr>
          <p:nvPr>
            <p:ph type="body" orient="vert" idx="1"/>
          </p:nvPr>
        </p:nvSpPr>
        <p:spPr>
          <a:xfrm>
            <a:off x="609600" y="274639"/>
            <a:ext cx="8026400" cy="5851525"/>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E30D4B5-EB6D-4BCF-8237-3B35D284C5D5}"/>
              </a:ext>
            </a:extLst>
          </p:cNvPr>
          <p:cNvSpPr>
            <a:spLocks noGrp="1"/>
          </p:cNvSpPr>
          <p:nvPr>
            <p:ph type="dt" sz="half" idx="10"/>
          </p:nvPr>
        </p:nvSpPr>
        <p:spPr/>
        <p:txBody>
          <a:bodyPr/>
          <a:lstStyle>
            <a:lvl1pPr>
              <a:defRPr/>
            </a:lvl1pPr>
          </a:lstStyle>
          <a:p>
            <a:endParaRPr lang="en-US" altLang="zh-CN"/>
          </a:p>
        </p:txBody>
      </p:sp>
      <p:sp>
        <p:nvSpPr>
          <p:cNvPr id="5" name="页脚占位符 4">
            <a:extLst>
              <a:ext uri="{FF2B5EF4-FFF2-40B4-BE49-F238E27FC236}">
                <a16:creationId xmlns:a16="http://schemas.microsoft.com/office/drawing/2014/main" id="{0B9C683B-C950-41F6-95C0-39BBC6351770}"/>
              </a:ext>
            </a:extLst>
          </p:cNvPr>
          <p:cNvSpPr>
            <a:spLocks noGrp="1"/>
          </p:cNvSpPr>
          <p:nvPr>
            <p:ph type="ftr" sz="quarter" idx="11"/>
          </p:nvPr>
        </p:nvSpPr>
        <p:spPr/>
        <p:txBody>
          <a:bodyPr/>
          <a:lstStyle>
            <a:lvl1pPr>
              <a:defRPr/>
            </a:lvl1pPr>
          </a:lstStyle>
          <a:p>
            <a:endParaRPr lang="en-US" altLang="zh-CN"/>
          </a:p>
        </p:txBody>
      </p:sp>
      <p:sp>
        <p:nvSpPr>
          <p:cNvPr id="6" name="灯片编号占位符 5">
            <a:extLst>
              <a:ext uri="{FF2B5EF4-FFF2-40B4-BE49-F238E27FC236}">
                <a16:creationId xmlns:a16="http://schemas.microsoft.com/office/drawing/2014/main" id="{7BD68F18-A65A-4ACB-B8F0-FC65FC18DAB3}"/>
              </a:ext>
            </a:extLst>
          </p:cNvPr>
          <p:cNvSpPr>
            <a:spLocks noGrp="1"/>
          </p:cNvSpPr>
          <p:nvPr>
            <p:ph type="sldNum" sz="quarter" idx="12"/>
          </p:nvPr>
        </p:nvSpPr>
        <p:spPr/>
        <p:txBody>
          <a:bodyPr/>
          <a:lstStyle>
            <a:lvl1pPr>
              <a:defRPr/>
            </a:lvl1pPr>
          </a:lstStyle>
          <a:p>
            <a:fld id="{B0B362B0-7C7F-4962-B0AD-227C74A0BD81}" type="slidenum">
              <a:rPr lang="en-US" altLang="zh-CN"/>
              <a:pPr/>
              <a:t>‹#›</a:t>
            </a:fld>
            <a:endParaRPr lang="en-US" altLang="zh-CN"/>
          </a:p>
        </p:txBody>
      </p:sp>
    </p:spTree>
    <p:extLst>
      <p:ext uri="{BB962C8B-B14F-4D97-AF65-F5344CB8AC3E}">
        <p14:creationId xmlns:p14="http://schemas.microsoft.com/office/powerpoint/2010/main" val="1142069460"/>
      </p:ext>
    </p:extLst>
  </p:cSld>
  <p:clrMapOvr>
    <a:masterClrMapping/>
  </p:clrMapOvr>
  <p:transition spd="med">
    <p:zoom dir="in"/>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3.jpeg"/><Relationship Id="rId5" Type="http://schemas.openxmlformats.org/officeDocument/2006/relationships/slideLayout" Target="../slideLayouts/slideLayout5.xml"/><Relationship Id="rId10"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image" Target="../media/image1.png"/><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1.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image" Target="../media/image1.pn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4.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theme" Target="../theme/theme5.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9"/>
          <a:stretch>
            <a:fillRect/>
          </a:stretch>
        </a:blipFill>
        <a:effectLst/>
      </p:bgPr>
    </p:bg>
    <p:spTree>
      <p:nvGrpSpPr>
        <p:cNvPr id="1" name=""/>
        <p:cNvGrpSpPr/>
        <p:nvPr/>
      </p:nvGrpSpPr>
      <p:grpSpPr>
        <a:xfrm>
          <a:off x="0" y="0"/>
          <a:ext cx="0" cy="0"/>
          <a:chOff x="0" y="0"/>
          <a:chExt cx="0" cy="0"/>
        </a:xfrm>
      </p:grpSpPr>
      <p:pic>
        <p:nvPicPr>
          <p:cNvPr id="1026" name="Picture 18" descr="22458PICkZz_1024"/>
          <p:cNvPicPr>
            <a:picLocks noChangeAspect="1"/>
          </p:cNvPicPr>
          <p:nvPr/>
        </p:nvPicPr>
        <p:blipFill>
          <a:blip r:embed="rId10"/>
          <a:stretch>
            <a:fillRect/>
          </a:stretch>
        </p:blipFill>
        <p:spPr>
          <a:xfrm>
            <a:off x="0" y="0"/>
            <a:ext cx="12192000" cy="322263"/>
          </a:xfrm>
          <a:prstGeom prst="rect">
            <a:avLst/>
          </a:prstGeom>
          <a:solidFill>
            <a:srgbClr val="0000FF"/>
          </a:solidFill>
          <a:ln w="9525">
            <a:noFill/>
          </a:ln>
        </p:spPr>
      </p:pic>
      <p:pic>
        <p:nvPicPr>
          <p:cNvPr id="1027" name="Picture 16" descr="22458PICkZz_1024"/>
          <p:cNvPicPr>
            <a:picLocks noChangeAspect="1"/>
          </p:cNvPicPr>
          <p:nvPr/>
        </p:nvPicPr>
        <p:blipFill>
          <a:blip r:embed="rId11"/>
          <a:stretch>
            <a:fillRect/>
          </a:stretch>
        </p:blipFill>
        <p:spPr>
          <a:xfrm>
            <a:off x="0" y="6550025"/>
            <a:ext cx="12192000" cy="350838"/>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lvl1pPr algn="ctr" defTabSz="1219200" rtl="0" eaLnBrk="0" fontAlgn="base" hangingPunct="0">
        <a:spcBef>
          <a:spcPct val="0"/>
        </a:spcBef>
        <a:spcAft>
          <a:spcPct val="0"/>
        </a:spcAft>
        <a:defRPr sz="5800" kern="1200">
          <a:solidFill>
            <a:schemeClr val="tx2"/>
          </a:solidFill>
          <a:latin typeface="+mj-lt"/>
          <a:ea typeface="+mj-ea"/>
          <a:cs typeface="+mj-cs"/>
        </a:defRPr>
      </a:lvl1pPr>
      <a:lvl2pPr algn="ctr" defTabSz="1219200" rtl="0" eaLnBrk="0" fontAlgn="base" hangingPunct="0">
        <a:spcBef>
          <a:spcPct val="0"/>
        </a:spcBef>
        <a:spcAft>
          <a:spcPct val="0"/>
        </a:spcAft>
        <a:defRPr sz="5800">
          <a:solidFill>
            <a:schemeClr val="tx2"/>
          </a:solidFill>
          <a:latin typeface="Arial" panose="020B0604020202020204" pitchFamily="34" charset="0"/>
          <a:ea typeface="宋体" panose="02010600030101010101" pitchFamily="2" charset="-122"/>
        </a:defRPr>
      </a:lvl2pPr>
      <a:lvl3pPr algn="ctr" defTabSz="1219200" rtl="0" eaLnBrk="0" fontAlgn="base" hangingPunct="0">
        <a:spcBef>
          <a:spcPct val="0"/>
        </a:spcBef>
        <a:spcAft>
          <a:spcPct val="0"/>
        </a:spcAft>
        <a:defRPr sz="5800">
          <a:solidFill>
            <a:schemeClr val="tx2"/>
          </a:solidFill>
          <a:latin typeface="Arial" panose="020B0604020202020204" pitchFamily="34" charset="0"/>
          <a:ea typeface="宋体" panose="02010600030101010101" pitchFamily="2" charset="-122"/>
        </a:defRPr>
      </a:lvl3pPr>
      <a:lvl4pPr algn="ctr" defTabSz="1219200" rtl="0" eaLnBrk="0" fontAlgn="base" hangingPunct="0">
        <a:spcBef>
          <a:spcPct val="0"/>
        </a:spcBef>
        <a:spcAft>
          <a:spcPct val="0"/>
        </a:spcAft>
        <a:defRPr sz="5800">
          <a:solidFill>
            <a:schemeClr val="tx2"/>
          </a:solidFill>
          <a:latin typeface="Arial" panose="020B0604020202020204" pitchFamily="34" charset="0"/>
          <a:ea typeface="宋体" panose="02010600030101010101" pitchFamily="2" charset="-122"/>
        </a:defRPr>
      </a:lvl4pPr>
      <a:lvl5pPr algn="ctr" defTabSz="1219200" rtl="0" eaLnBrk="0" fontAlgn="base" hangingPunct="0">
        <a:spcBef>
          <a:spcPct val="0"/>
        </a:spcBef>
        <a:spcAft>
          <a:spcPct val="0"/>
        </a:spcAft>
        <a:defRPr sz="5800">
          <a:solidFill>
            <a:schemeClr val="tx2"/>
          </a:solidFill>
          <a:latin typeface="Arial" panose="020B0604020202020204" pitchFamily="34" charset="0"/>
          <a:ea typeface="宋体" panose="02010600030101010101" pitchFamily="2" charset="-122"/>
        </a:defRPr>
      </a:lvl5pPr>
      <a:lvl6pPr marL="457200" algn="ctr" defTabSz="1219200" rtl="0" fontAlgn="base">
        <a:spcBef>
          <a:spcPct val="0"/>
        </a:spcBef>
        <a:spcAft>
          <a:spcPct val="0"/>
        </a:spcAft>
        <a:defRPr sz="5800">
          <a:solidFill>
            <a:schemeClr val="tx2"/>
          </a:solidFill>
          <a:latin typeface="Arial" panose="020B0604020202020204" pitchFamily="34" charset="0"/>
          <a:ea typeface="宋体" panose="02010600030101010101" pitchFamily="2" charset="-122"/>
        </a:defRPr>
      </a:lvl6pPr>
      <a:lvl7pPr marL="914400" algn="ctr" defTabSz="1219200" rtl="0" fontAlgn="base">
        <a:spcBef>
          <a:spcPct val="0"/>
        </a:spcBef>
        <a:spcAft>
          <a:spcPct val="0"/>
        </a:spcAft>
        <a:defRPr sz="5800">
          <a:solidFill>
            <a:schemeClr val="tx2"/>
          </a:solidFill>
          <a:latin typeface="Arial" panose="020B0604020202020204" pitchFamily="34" charset="0"/>
          <a:ea typeface="宋体" panose="02010600030101010101" pitchFamily="2" charset="-122"/>
        </a:defRPr>
      </a:lvl7pPr>
      <a:lvl8pPr marL="1371600" algn="ctr" defTabSz="1219200" rtl="0" fontAlgn="base">
        <a:spcBef>
          <a:spcPct val="0"/>
        </a:spcBef>
        <a:spcAft>
          <a:spcPct val="0"/>
        </a:spcAft>
        <a:defRPr sz="5800">
          <a:solidFill>
            <a:schemeClr val="tx2"/>
          </a:solidFill>
          <a:latin typeface="Arial" panose="020B0604020202020204" pitchFamily="34" charset="0"/>
          <a:ea typeface="宋体" panose="02010600030101010101" pitchFamily="2" charset="-122"/>
        </a:defRPr>
      </a:lvl8pPr>
      <a:lvl9pPr marL="1828800" algn="ctr" defTabSz="1219200" rtl="0" fontAlgn="base">
        <a:spcBef>
          <a:spcPct val="0"/>
        </a:spcBef>
        <a:spcAft>
          <a:spcPct val="0"/>
        </a:spcAft>
        <a:defRPr sz="5800">
          <a:solidFill>
            <a:schemeClr val="tx2"/>
          </a:solidFill>
          <a:latin typeface="Arial" panose="020B0604020202020204" pitchFamily="34" charset="0"/>
          <a:ea typeface="宋体" panose="02010600030101010101" pitchFamily="2" charset="-122"/>
        </a:defRPr>
      </a:lvl9pPr>
    </p:titleStyle>
    <p:bodyStyle>
      <a:lvl1pPr marL="457200" indent="-457200" algn="l" defTabSz="1219200" rtl="0" eaLnBrk="0" fontAlgn="base" hangingPunct="0">
        <a:spcBef>
          <a:spcPts val="125"/>
        </a:spcBef>
        <a:spcAft>
          <a:spcPct val="0"/>
        </a:spcAft>
        <a:buChar char="•"/>
        <a:defRPr sz="4200" kern="1200">
          <a:solidFill>
            <a:schemeClr val="tx1"/>
          </a:solidFill>
          <a:latin typeface="+mn-lt"/>
          <a:ea typeface="+mn-ea"/>
          <a:cs typeface="+mn-cs"/>
        </a:defRPr>
      </a:lvl1pPr>
      <a:lvl2pPr marL="990600" lvl="1" indent="-381000" algn="l" defTabSz="1219200" rtl="0" eaLnBrk="0" fontAlgn="base" hangingPunct="0">
        <a:spcBef>
          <a:spcPts val="125"/>
        </a:spcBef>
        <a:spcAft>
          <a:spcPct val="0"/>
        </a:spcAft>
        <a:buChar char="–"/>
        <a:defRPr sz="3700" kern="1200">
          <a:solidFill>
            <a:schemeClr val="tx1"/>
          </a:solidFill>
          <a:latin typeface="+mn-lt"/>
          <a:ea typeface="+mn-ea"/>
          <a:cs typeface="+mn-cs"/>
        </a:defRPr>
      </a:lvl2pPr>
      <a:lvl3pPr marL="1524000" lvl="2" indent="-304800" algn="l" defTabSz="1219200" rtl="0" eaLnBrk="0" fontAlgn="base" hangingPunct="0">
        <a:spcBef>
          <a:spcPts val="125"/>
        </a:spcBef>
        <a:spcAft>
          <a:spcPct val="0"/>
        </a:spcAft>
        <a:buChar char="•"/>
        <a:defRPr sz="3200" kern="1200">
          <a:solidFill>
            <a:schemeClr val="tx1"/>
          </a:solidFill>
          <a:latin typeface="+mn-lt"/>
          <a:ea typeface="+mn-ea"/>
          <a:cs typeface="+mn-cs"/>
        </a:defRPr>
      </a:lvl3pPr>
      <a:lvl4pPr marL="2133600" lvl="3" indent="-304800" algn="l" defTabSz="1219200" rtl="0" eaLnBrk="0" fontAlgn="base" hangingPunct="0">
        <a:spcBef>
          <a:spcPts val="125"/>
        </a:spcBef>
        <a:spcAft>
          <a:spcPct val="0"/>
        </a:spcAft>
        <a:buChar char="–"/>
        <a:defRPr sz="2600" kern="1200">
          <a:solidFill>
            <a:schemeClr val="tx1"/>
          </a:solidFill>
          <a:latin typeface="+mn-lt"/>
          <a:ea typeface="+mn-ea"/>
          <a:cs typeface="+mn-cs"/>
        </a:defRPr>
      </a:lvl4pPr>
      <a:lvl5pPr marL="2743200" lvl="4" indent="-304800" algn="l" defTabSz="1219200" rtl="0" eaLnBrk="0" fontAlgn="base" hangingPunct="0">
        <a:spcBef>
          <a:spcPts val="125"/>
        </a:spcBef>
        <a:spcAft>
          <a:spcPct val="0"/>
        </a:spcAft>
        <a:buChar char="»"/>
        <a:defRPr sz="2600" kern="1200">
          <a:solidFill>
            <a:schemeClr val="tx1"/>
          </a:solidFill>
          <a:latin typeface="+mn-lt"/>
          <a:ea typeface="+mn-ea"/>
          <a:cs typeface="+mn-cs"/>
        </a:defRPr>
      </a:lvl5pPr>
      <a:lvl6pPr marL="3352800" lvl="5" indent="-304165" algn="l" defTabSz="121920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6pPr>
      <a:lvl7pPr marL="3962400" lvl="6" indent="-304165" algn="l" defTabSz="121920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7pPr>
      <a:lvl8pPr marL="4572000" lvl="7" indent="-304165" algn="l" defTabSz="121920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8pPr>
      <a:lvl9pPr marL="5181600" lvl="8" indent="-304165" algn="l" defTabSz="1219200" eaLnBrk="1" fontAlgn="base" latinLnBrk="0" hangingPunct="1">
        <a:lnSpc>
          <a:spcPct val="100000"/>
        </a:lnSpc>
        <a:spcBef>
          <a:spcPts val="130"/>
        </a:spcBef>
        <a:spcAft>
          <a:spcPct val="0"/>
        </a:spcAft>
        <a:buChar char="»"/>
        <a:defRPr sz="2665" b="0" i="0" u="none" kern="1200" baseline="0">
          <a:solidFill>
            <a:schemeClr val="tx1"/>
          </a:solidFill>
          <a:latin typeface="+mn-lt"/>
          <a:ea typeface="+mn-ea"/>
          <a:cs typeface="+mn-cs"/>
        </a:defRPr>
      </a:lvl9pPr>
    </p:bodyStyle>
    <p:otherStyle>
      <a:lvl1pPr marL="0" lvl="0" indent="0" algn="l" defTabSz="1219200" eaLnBrk="0" fontAlgn="base" latinLnBrk="0" hangingPunct="0">
        <a:lnSpc>
          <a:spcPct val="100000"/>
        </a:lnSpc>
        <a:spcBef>
          <a:spcPct val="0"/>
        </a:spcBef>
        <a:spcAft>
          <a:spcPct val="0"/>
        </a:spcAft>
        <a:buNone/>
        <a:defRPr sz="2400" b="0" i="0" u="none" kern="1200" baseline="0">
          <a:solidFill>
            <a:schemeClr val="tx1"/>
          </a:solidFill>
          <a:latin typeface="+mn-lt"/>
          <a:ea typeface="+mn-ea"/>
          <a:cs typeface="+mn-cs"/>
        </a:defRPr>
      </a:lvl1pPr>
      <a:lvl2pPr marL="609600" lvl="1"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2pPr>
      <a:lvl3pPr marL="1219200" lvl="2"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3pPr>
      <a:lvl4pPr marL="1828800" lvl="3"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4pPr>
      <a:lvl5pPr marL="2438400" lvl="4"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5pPr>
      <a:lvl6pPr marL="3048000" lvl="5"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6pPr>
      <a:lvl7pPr marL="3657600" lvl="6"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7pPr>
      <a:lvl8pPr marL="4267200" lvl="7"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8pPr>
      <a:lvl9pPr marL="4876800" lvl="8" indent="0" algn="l" defTabSz="91440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endParaRPr lang="en-US" altLang="zh-CN" dirty="0"/>
          </a:p>
        </p:txBody>
      </p:sp>
      <p:sp>
        <p:nvSpPr>
          <p:cNvPr id="2051" name="Text Placeholder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altLang="zh-CN"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dirty="0"/>
              <a:t>单击此处编辑母版标题样式</a:t>
            </a:r>
            <a:endParaRPr lang="en-US" altLang="zh-CN" dirty="0"/>
          </a:p>
        </p:txBody>
      </p:sp>
      <p:sp>
        <p:nvSpPr>
          <p:cNvPr id="2051" name="Text Placeholder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altLang="zh-CN"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092B61DC-4319-492D-A274-E68974D6FC7B}" type="datetimeFigureOut">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5/12/2021</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992E45A6-B549-44B8-BB67-E3235D5F788C}" type="slidenum">
              <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t>‹#›</a:t>
            </a:fld>
            <a:endParaRPr kumimoji="0" 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等线 Light"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zh-CN" altLang="en-US" dirty="0"/>
              <a:t>单击此处编辑母版标题样式</a:t>
            </a:r>
          </a:p>
        </p:txBody>
      </p:sp>
      <p:sp>
        <p:nvSpPr>
          <p:cNvPr id="1027" name="Rectangle 3"/>
          <p:cNvSpPr>
            <a:spLocks noGrp="1"/>
          </p:cNvSpPr>
          <p:nvPr>
            <p:ph type="body" idx="1"/>
          </p:nvPr>
        </p:nvSpPr>
        <p:spPr>
          <a:xfrm>
            <a:off x="609600" y="1600200"/>
            <a:ext cx="109728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5364" name="Rectangle 4"/>
          <p:cNvSpPr>
            <a:spLocks noGrp="1" noChangeArrowheads="1"/>
          </p:cNvSpPr>
          <p:nvPr>
            <p:ph type="dt" sz="half" idx="2"/>
          </p:nvPr>
        </p:nvSpPr>
        <p:spPr bwMode="auto">
          <a:xfrm>
            <a:off x="609600" y="6245225"/>
            <a:ext cx="2844800" cy="476250"/>
          </a:xfrm>
          <a:prstGeom prst="rect">
            <a:avLst/>
          </a:prstGeom>
          <a:noFill/>
          <a:ln w="9525">
            <a:noFill/>
            <a:miter lim="800000"/>
          </a:ln>
          <a:effectLst/>
        </p:spPr>
        <p:txBody>
          <a:bodyPr vert="horz" wrap="square" lIns="91440" tIns="45720" rIns="91440" bIns="45720" numCol="1" anchor="t" anchorCtr="0" compatLnSpc="1"/>
          <a:lstStyle>
            <a:lvl1pPr eaLnBrk="1" hangingPunct="1">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5365" name="Rectangle 5"/>
          <p:cNvSpPr>
            <a:spLocks noGrp="1" noChangeArrowheads="1"/>
          </p:cNvSpPr>
          <p:nvPr>
            <p:ph type="ftr" sz="quarter" idx="3"/>
          </p:nvPr>
        </p:nvSpPr>
        <p:spPr bwMode="auto">
          <a:xfrm>
            <a:off x="4165600" y="6245225"/>
            <a:ext cx="3860800" cy="47625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5366" name="Rectangle 6"/>
          <p:cNvSpPr>
            <a:spLocks noGrp="1" noChangeArrowheads="1"/>
          </p:cNvSpPr>
          <p:nvPr>
            <p:ph type="sldNum" sz="quarter" idx="4"/>
          </p:nvPr>
        </p:nvSpPr>
        <p:spPr bwMode="auto">
          <a:xfrm>
            <a:off x="8737600" y="6245225"/>
            <a:ext cx="2844800" cy="476250"/>
          </a:xfrm>
          <a:prstGeom prst="rect">
            <a:avLst/>
          </a:prstGeom>
          <a:noFill/>
          <a:ln w="9525">
            <a:noFill/>
            <a:miter lim="800000"/>
          </a:ln>
          <a:effectLst/>
        </p:spPr>
        <p:txBody>
          <a:bodyPr vert="horz" wrap="square" lIns="91440" tIns="45720" rIns="91440" bIns="45720" numCol="1" anchor="t" anchorCtr="0" compatLnSpc="1"/>
          <a:lstStyle>
            <a:lvl1pPr algn="r" eaLnBrk="1" hangingPunct="1">
              <a:defRPr sz="14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1EE85C1C-25D6-463E-BE6E-F2072666DA0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ransition spd="med">
    <p:zoom dir="in"/>
  </p:transition>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8D7FBC06-EB69-43DA-8789-22707AF74FC6}"/>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5363" name="Rectangle 3">
            <a:extLst>
              <a:ext uri="{FF2B5EF4-FFF2-40B4-BE49-F238E27FC236}">
                <a16:creationId xmlns:a16="http://schemas.microsoft.com/office/drawing/2014/main" id="{820FFD81-2194-48D4-9C12-BBDD23A5EAEC}"/>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5364" name="Rectangle 4">
            <a:extLst>
              <a:ext uri="{FF2B5EF4-FFF2-40B4-BE49-F238E27FC236}">
                <a16:creationId xmlns:a16="http://schemas.microsoft.com/office/drawing/2014/main" id="{D2A647B4-D8B7-4F48-A001-451F2853062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15365" name="Rectangle 5">
            <a:extLst>
              <a:ext uri="{FF2B5EF4-FFF2-40B4-BE49-F238E27FC236}">
                <a16:creationId xmlns:a16="http://schemas.microsoft.com/office/drawing/2014/main" id="{95AEBDB6-B089-4198-86C5-F6A09B20256B}"/>
              </a:ext>
            </a:extLst>
          </p:cNvPr>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zh-CN"/>
          </a:p>
        </p:txBody>
      </p:sp>
      <p:sp>
        <p:nvSpPr>
          <p:cNvPr id="15366" name="Rectangle 6">
            <a:extLst>
              <a:ext uri="{FF2B5EF4-FFF2-40B4-BE49-F238E27FC236}">
                <a16:creationId xmlns:a16="http://schemas.microsoft.com/office/drawing/2014/main" id="{1DECAC5D-BA9D-4C90-AB2A-30EA4023ADE9}"/>
              </a:ext>
            </a:extLst>
          </p:cNvPr>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3B068D8-F5B9-4F79-BD26-BE02AE07D8F2}" type="slidenum">
              <a:rPr lang="en-US" altLang="zh-CN"/>
              <a:pPr/>
              <a:t>‹#›</a:t>
            </a:fld>
            <a:endParaRPr lang="en-US" altLang="zh-CN"/>
          </a:p>
        </p:txBody>
      </p:sp>
    </p:spTree>
    <p:extLst>
      <p:ext uri="{BB962C8B-B14F-4D97-AF65-F5344CB8AC3E}">
        <p14:creationId xmlns:p14="http://schemas.microsoft.com/office/powerpoint/2010/main" val="52037718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Lst>
  <p:transition spd="med">
    <p:zoom dir="in"/>
  </p:transition>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 Target="slide11.xml"/><Relationship Id="rId1" Type="http://schemas.openxmlformats.org/officeDocument/2006/relationships/slideLayout" Target="../slideLayouts/slideLayout14.xml"/><Relationship Id="rId5" Type="http://schemas.openxmlformats.org/officeDocument/2006/relationships/image" Target="../media/image15.jpeg"/><Relationship Id="rId4" Type="http://schemas.openxmlformats.org/officeDocument/2006/relationships/slide" Target="slide2.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21334;&#28845;&#32705;&#27468;.mp3" TargetMode="External"/><Relationship Id="rId1" Type="http://schemas.openxmlformats.org/officeDocument/2006/relationships/slideLayout" Target="../slideLayouts/slideLayout14.xml"/><Relationship Id="rId4" Type="http://schemas.openxmlformats.org/officeDocument/2006/relationships/hyperlink" Target="&#21334;&#28845;&#32705;.swf"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31.xml"/><Relationship Id="rId5" Type="http://schemas.openxmlformats.org/officeDocument/2006/relationships/tags" Target="../tags/tag5.xml"/><Relationship Id="rId4"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stretch>
            <a:fillRect/>
          </a:stretch>
        </p:blipFill>
        <p:spPr>
          <a:xfrm>
            <a:off x="1" y="0"/>
            <a:ext cx="11688416" cy="6851015"/>
          </a:xfrm>
          <a:prstGeom prst="rect">
            <a:avLst/>
          </a:prstGeom>
        </p:spPr>
      </p:pic>
      <p:sp>
        <p:nvSpPr>
          <p:cNvPr id="8" name="文本框 4130"/>
          <p:cNvSpPr txBox="1">
            <a:spLocks noChangeArrowheads="1"/>
          </p:cNvSpPr>
          <p:nvPr/>
        </p:nvSpPr>
        <p:spPr bwMode="auto">
          <a:xfrm>
            <a:off x="196850" y="292100"/>
            <a:ext cx="3538220" cy="1106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6600" b="1" i="0" u="none" strike="noStrike" kern="1200" cap="none" spc="0" normalizeH="0" baseline="0" noProof="0" dirty="0">
                <a:ln>
                  <a:noFill/>
                </a:ln>
                <a:solidFill>
                  <a:schemeClr val="tx1"/>
                </a:solidFill>
                <a:effectLst/>
                <a:uLnTx/>
                <a:uFillTx/>
                <a:latin typeface="宋体" panose="02010600030101010101" pitchFamily="2" charset="-122"/>
                <a:ea typeface="宋体" panose="02010600030101010101" pitchFamily="2" charset="-122"/>
                <a:cs typeface="+mj-cs"/>
              </a:rPr>
              <a:t>卖炭翁</a:t>
            </a:r>
          </a:p>
        </p:txBody>
      </p:sp>
      <p:sp>
        <p:nvSpPr>
          <p:cNvPr id="2" name="文本框 1">
            <a:extLst>
              <a:ext uri="{FF2B5EF4-FFF2-40B4-BE49-F238E27FC236}">
                <a16:creationId xmlns:a16="http://schemas.microsoft.com/office/drawing/2014/main" id="{27022AA8-6384-48C6-BEF2-2EE29831F772}"/>
              </a:ext>
            </a:extLst>
          </p:cNvPr>
          <p:cNvSpPr txBox="1"/>
          <p:nvPr/>
        </p:nvSpPr>
        <p:spPr>
          <a:xfrm>
            <a:off x="8574156" y="6029739"/>
            <a:ext cx="2584174" cy="707886"/>
          </a:xfrm>
          <a:prstGeom prst="rect">
            <a:avLst/>
          </a:prstGeom>
          <a:noFill/>
        </p:spPr>
        <p:txBody>
          <a:bodyPr wrap="square" rtlCol="0">
            <a:spAutoFit/>
          </a:bodyPr>
          <a:lstStyle/>
          <a:p>
            <a:r>
              <a:rPr lang="zh-CN" altLang="en-US" sz="4000" b="1" dirty="0"/>
              <a:t>白居易</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9"/>
          <p:cNvPicPr>
            <a:picLocks noChangeAspect="1"/>
          </p:cNvPicPr>
          <p:nvPr/>
        </p:nvPicPr>
        <p:blipFill>
          <a:blip r:embed="rId2"/>
          <a:stretch>
            <a:fillRect/>
          </a:stretch>
        </p:blipFill>
        <p:spPr>
          <a:xfrm>
            <a:off x="8290560" y="187960"/>
            <a:ext cx="3810635" cy="6590030"/>
          </a:xfrm>
          <a:prstGeom prst="ellipse">
            <a:avLst/>
          </a:prstGeom>
          <a:noFill/>
          <a:ln w="9525">
            <a:noFill/>
          </a:ln>
        </p:spPr>
      </p:pic>
      <p:sp>
        <p:nvSpPr>
          <p:cNvPr id="41989" name="文本框 96258"/>
          <p:cNvSpPr txBox="1"/>
          <p:nvPr/>
        </p:nvSpPr>
        <p:spPr>
          <a:xfrm>
            <a:off x="421005" y="1552575"/>
            <a:ext cx="7630795" cy="2332946"/>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just" eaLnBrk="1" hangingPunct="1">
              <a:lnSpc>
                <a:spcPct val="100000"/>
              </a:lnSpc>
              <a:spcBef>
                <a:spcPct val="20000"/>
              </a:spcBef>
              <a:buNone/>
            </a:pPr>
            <a:r>
              <a:rPr lang="en-US" altLang="zh-CN" b="1" dirty="0">
                <a:solidFill>
                  <a:srgbClr val="000000"/>
                </a:solidFill>
                <a:latin typeface="宋体" panose="02010600030101010101" pitchFamily="2" charset="-122"/>
                <a:ea typeface="宋体" panose="02010600030101010101" pitchFamily="2" charset="-122"/>
              </a:rPr>
              <a:t>    </a:t>
            </a:r>
            <a:r>
              <a:rPr lang="zh-CN" altLang="en-US" b="1" dirty="0">
                <a:solidFill>
                  <a:srgbClr val="000000"/>
                </a:solidFill>
                <a:latin typeface="宋体" panose="02010600030101010101" pitchFamily="2" charset="-122"/>
                <a:ea typeface="宋体" panose="02010600030101010101" pitchFamily="2" charset="-122"/>
              </a:rPr>
              <a:t>白居易</a:t>
            </a:r>
            <a:r>
              <a:rPr lang="en-US" altLang="zh-CN" b="1" dirty="0">
                <a:solidFill>
                  <a:srgbClr val="000000"/>
                </a:solidFill>
                <a:latin typeface="宋体" panose="02010600030101010101" pitchFamily="2" charset="-122"/>
                <a:ea typeface="宋体" panose="02010600030101010101" pitchFamily="2" charset="-122"/>
              </a:rPr>
              <a:t>(772--846)</a:t>
            </a:r>
            <a:r>
              <a:rPr lang="zh-CN" altLang="en-US" b="1" dirty="0">
                <a:solidFill>
                  <a:srgbClr val="000000"/>
                </a:solidFill>
                <a:latin typeface="宋体" panose="02010600030101010101" pitchFamily="2" charset="-122"/>
                <a:ea typeface="宋体" panose="02010600030101010101" pitchFamily="2" charset="-122"/>
              </a:rPr>
              <a:t>，字</a:t>
            </a:r>
            <a:r>
              <a:rPr lang="zh-CN" altLang="en-US" b="1" dirty="0">
                <a:solidFill>
                  <a:srgbClr val="FF0000"/>
                </a:solidFill>
                <a:latin typeface="宋体" panose="02010600030101010101" pitchFamily="2" charset="-122"/>
                <a:ea typeface="宋体" panose="02010600030101010101" pitchFamily="2" charset="-122"/>
              </a:rPr>
              <a:t>乐天</a:t>
            </a:r>
            <a:r>
              <a:rPr lang="zh-CN" altLang="en-US" b="1" dirty="0">
                <a:solidFill>
                  <a:srgbClr val="000000"/>
                </a:solidFill>
                <a:latin typeface="宋体" panose="02010600030101010101" pitchFamily="2" charset="-122"/>
                <a:ea typeface="宋体" panose="02010600030101010101" pitchFamily="2" charset="-122"/>
              </a:rPr>
              <a:t>，自号</a:t>
            </a:r>
            <a:r>
              <a:rPr lang="zh-CN" altLang="en-US" b="1" dirty="0">
                <a:solidFill>
                  <a:srgbClr val="FF0000"/>
                </a:solidFill>
                <a:latin typeface="宋体" panose="02010600030101010101" pitchFamily="2" charset="-122"/>
                <a:ea typeface="宋体" panose="02010600030101010101" pitchFamily="2" charset="-122"/>
              </a:rPr>
              <a:t>香山居士，唐代现实主义诗人</a:t>
            </a:r>
            <a:r>
              <a:rPr lang="zh-CN" altLang="en-US" b="1" dirty="0">
                <a:solidFill>
                  <a:srgbClr val="000000"/>
                </a:solidFill>
                <a:latin typeface="宋体" panose="02010600030101010101" pitchFamily="2" charset="-122"/>
                <a:ea typeface="宋体" panose="02010600030101010101" pitchFamily="2" charset="-122"/>
              </a:rPr>
              <a:t>。主要作品《长恨歌》、《钱塘湖春行》、《琵琶行》等。</a:t>
            </a:r>
          </a:p>
          <a:p>
            <a:pPr marL="0" lvl="0" indent="0" algn="just" eaLnBrk="1" hangingPunct="1">
              <a:lnSpc>
                <a:spcPct val="100000"/>
              </a:lnSpc>
              <a:spcBef>
                <a:spcPct val="20000"/>
              </a:spcBef>
              <a:buNone/>
            </a:pPr>
            <a:r>
              <a:rPr lang="zh-CN" altLang="en-US" b="1" dirty="0">
                <a:solidFill>
                  <a:srgbClr val="000000"/>
                </a:solidFill>
                <a:latin typeface="黑体" panose="02010609060101010101" pitchFamily="49" charset="-122"/>
                <a:ea typeface="黑体" panose="02010609060101010101" pitchFamily="49" charset="-122"/>
              </a:rPr>
              <a:t>    是唐代诗人中作品最多的一个。他曾将自己的诗分为四类：</a:t>
            </a:r>
            <a:r>
              <a:rPr lang="zh-CN" altLang="en-US" b="1" dirty="0">
                <a:solidFill>
                  <a:srgbClr val="FF0000"/>
                </a:solidFill>
                <a:latin typeface="黑体" panose="02010609060101010101" pitchFamily="49" charset="-122"/>
                <a:ea typeface="黑体" panose="02010609060101010101" pitchFamily="49" charset="-122"/>
              </a:rPr>
              <a:t>讽喻、闲适、感伤、杂律</a:t>
            </a:r>
            <a:r>
              <a:rPr lang="zh-CN" altLang="en-US" b="1" dirty="0">
                <a:solidFill>
                  <a:srgbClr val="000000"/>
                </a:solidFill>
                <a:latin typeface="黑体" panose="02010609060101010101" pitchFamily="49" charset="-122"/>
                <a:ea typeface="黑体" panose="02010609060101010101" pitchFamily="49" charset="-122"/>
              </a:rPr>
              <a:t>。</a:t>
            </a:r>
            <a:endParaRPr lang="zh-CN" altLang="en-US" b="1" dirty="0">
              <a:solidFill>
                <a:srgbClr val="000000"/>
              </a:solidFill>
              <a:latin typeface="宋体" panose="02010600030101010101" pitchFamily="2" charset="-122"/>
              <a:ea typeface="宋体" panose="02010600030101010101" pitchFamily="2" charset="-122"/>
            </a:endParaRPr>
          </a:p>
        </p:txBody>
      </p:sp>
      <p:grpSp>
        <p:nvGrpSpPr>
          <p:cNvPr id="10244" name="Group 6"/>
          <p:cNvGrpSpPr/>
          <p:nvPr/>
        </p:nvGrpSpPr>
        <p:grpSpPr>
          <a:xfrm>
            <a:off x="1624013" y="430213"/>
            <a:ext cx="2319337" cy="700087"/>
            <a:chOff x="138" y="461"/>
            <a:chExt cx="1461" cy="441"/>
          </a:xfrm>
        </p:grpSpPr>
        <p:pic>
          <p:nvPicPr>
            <p:cNvPr id="10245" name="Picture 7" descr="未标题-1"/>
            <p:cNvPicPr>
              <a:picLocks noChangeAspect="1"/>
            </p:cNvPicPr>
            <p:nvPr/>
          </p:nvPicPr>
          <p:blipFill>
            <a:blip r:embed="rId3"/>
            <a:stretch>
              <a:fillRect/>
            </a:stretch>
          </p:blipFill>
          <p:spPr>
            <a:xfrm>
              <a:off x="138" y="461"/>
              <a:ext cx="1461" cy="441"/>
            </a:xfrm>
            <a:prstGeom prst="rect">
              <a:avLst/>
            </a:prstGeom>
            <a:noFill/>
            <a:ln w="9525">
              <a:noFill/>
            </a:ln>
          </p:spPr>
        </p:pic>
        <p:sp>
          <p:nvSpPr>
            <p:cNvPr id="10246" name="文本框 2"/>
            <p:cNvSpPr txBox="1"/>
            <p:nvPr/>
          </p:nvSpPr>
          <p:spPr>
            <a:xfrm>
              <a:off x="476" y="509"/>
              <a:ext cx="1080" cy="329"/>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zh-CN" altLang="en-US" b="1" dirty="0">
                  <a:solidFill>
                    <a:srgbClr val="0099CC"/>
                  </a:solidFill>
                  <a:latin typeface="黑体" panose="02010609060101010101" pitchFamily="49" charset="-122"/>
                  <a:ea typeface="黑体" panose="02010609060101010101" pitchFamily="49" charset="-122"/>
                </a:rPr>
                <a:t>走近作者</a:t>
              </a:r>
              <a:endParaRPr lang="en-US" altLang="zh-CN" b="1" dirty="0">
                <a:solidFill>
                  <a:srgbClr val="0099CC"/>
                </a:solidFill>
                <a:latin typeface="黑体" panose="02010609060101010101" pitchFamily="49" charset="-122"/>
                <a:ea typeface="黑体" panose="02010609060101010101" pitchFamily="49" charset="-122"/>
              </a:endParaRPr>
            </a:p>
          </p:txBody>
        </p:sp>
      </p:grpSp>
    </p:spTree>
    <p:extLst>
      <p:ext uri="{BB962C8B-B14F-4D97-AF65-F5344CB8AC3E}">
        <p14:creationId xmlns:p14="http://schemas.microsoft.com/office/powerpoint/2010/main" val="2496012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1989"/>
                                        </p:tgtEl>
                                        <p:attrNameLst>
                                          <p:attrName>style.visibility</p:attrName>
                                        </p:attrNameLst>
                                      </p:cBhvr>
                                      <p:to>
                                        <p:strVal val="visible"/>
                                      </p:to>
                                    </p:set>
                                    <p:animEffect transition="in" filter="diamond(in)">
                                      <p:cBhvr>
                                        <p:cTn id="7" dur="1000"/>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bldLvl="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9"/>
          <p:cNvPicPr>
            <a:picLocks noChangeAspect="1"/>
          </p:cNvPicPr>
          <p:nvPr/>
        </p:nvPicPr>
        <p:blipFill>
          <a:blip r:embed="rId2"/>
          <a:stretch>
            <a:fillRect/>
          </a:stretch>
        </p:blipFill>
        <p:spPr>
          <a:xfrm>
            <a:off x="8290560" y="187960"/>
            <a:ext cx="3810635" cy="6590030"/>
          </a:xfrm>
          <a:prstGeom prst="ellipse">
            <a:avLst/>
          </a:prstGeom>
          <a:noFill/>
          <a:ln w="9525">
            <a:noFill/>
          </a:ln>
        </p:spPr>
      </p:pic>
      <p:sp>
        <p:nvSpPr>
          <p:cNvPr id="41989" name="文本框 96258"/>
          <p:cNvSpPr txBox="1"/>
          <p:nvPr/>
        </p:nvSpPr>
        <p:spPr>
          <a:xfrm>
            <a:off x="421005" y="1552575"/>
            <a:ext cx="7630795" cy="1323439"/>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just" eaLnBrk="1" hangingPunct="1">
              <a:lnSpc>
                <a:spcPct val="100000"/>
              </a:lnSpc>
              <a:spcBef>
                <a:spcPct val="20000"/>
              </a:spcBef>
              <a:buNone/>
            </a:pPr>
            <a:r>
              <a:rPr lang="zh-CN" altLang="en-US" sz="4000" b="1" dirty="0">
                <a:solidFill>
                  <a:srgbClr val="000000"/>
                </a:solidFill>
                <a:latin typeface="宋体" panose="02010600030101010101" pitchFamily="2" charset="-122"/>
                <a:ea typeface="宋体" panose="02010600030101010101" pitchFamily="2" charset="-122"/>
              </a:rPr>
              <a:t>他主张</a:t>
            </a:r>
            <a:r>
              <a:rPr lang="zh-CN" altLang="en-US" sz="4000" b="1" dirty="0">
                <a:solidFill>
                  <a:srgbClr val="FF0000"/>
                </a:solidFill>
                <a:latin typeface="宋体" panose="02010600030101010101" pitchFamily="2" charset="-122"/>
                <a:ea typeface="宋体" panose="02010600030101010101" pitchFamily="2" charset="-122"/>
              </a:rPr>
              <a:t>“文章合为时而著，诗歌合为事而作”</a:t>
            </a:r>
            <a:r>
              <a:rPr lang="zh-CN" altLang="en-US" b="1" dirty="0">
                <a:solidFill>
                  <a:srgbClr val="FF0000"/>
                </a:solidFill>
                <a:latin typeface="宋体" panose="02010600030101010101" pitchFamily="2" charset="-122"/>
                <a:ea typeface="宋体" panose="02010600030101010101" pitchFamily="2" charset="-122"/>
              </a:rPr>
              <a:t>。</a:t>
            </a:r>
            <a:endParaRPr lang="zh-CN" altLang="en-US" b="1" dirty="0">
              <a:solidFill>
                <a:srgbClr val="000000"/>
              </a:solidFill>
              <a:latin typeface="宋体" panose="02010600030101010101" pitchFamily="2" charset="-122"/>
              <a:ea typeface="宋体" panose="02010600030101010101" pitchFamily="2" charset="-122"/>
            </a:endParaRPr>
          </a:p>
        </p:txBody>
      </p:sp>
      <p:grpSp>
        <p:nvGrpSpPr>
          <p:cNvPr id="10244" name="Group 6"/>
          <p:cNvGrpSpPr/>
          <p:nvPr/>
        </p:nvGrpSpPr>
        <p:grpSpPr>
          <a:xfrm>
            <a:off x="1624013" y="430213"/>
            <a:ext cx="2319337" cy="700087"/>
            <a:chOff x="138" y="461"/>
            <a:chExt cx="1461" cy="441"/>
          </a:xfrm>
        </p:grpSpPr>
        <p:pic>
          <p:nvPicPr>
            <p:cNvPr id="10245" name="Picture 7" descr="未标题-1"/>
            <p:cNvPicPr>
              <a:picLocks noChangeAspect="1"/>
            </p:cNvPicPr>
            <p:nvPr/>
          </p:nvPicPr>
          <p:blipFill>
            <a:blip r:embed="rId3"/>
            <a:stretch>
              <a:fillRect/>
            </a:stretch>
          </p:blipFill>
          <p:spPr>
            <a:xfrm>
              <a:off x="138" y="461"/>
              <a:ext cx="1461" cy="441"/>
            </a:xfrm>
            <a:prstGeom prst="rect">
              <a:avLst/>
            </a:prstGeom>
            <a:noFill/>
            <a:ln w="9525">
              <a:noFill/>
            </a:ln>
          </p:spPr>
        </p:pic>
        <p:sp>
          <p:nvSpPr>
            <p:cNvPr id="10246" name="文本框 2"/>
            <p:cNvSpPr txBox="1"/>
            <p:nvPr/>
          </p:nvSpPr>
          <p:spPr>
            <a:xfrm>
              <a:off x="476" y="509"/>
              <a:ext cx="1080" cy="329"/>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zh-CN" altLang="en-US" b="1" dirty="0">
                  <a:solidFill>
                    <a:srgbClr val="0099CC"/>
                  </a:solidFill>
                  <a:latin typeface="黑体" panose="02010609060101010101" pitchFamily="49" charset="-122"/>
                  <a:ea typeface="黑体" panose="02010609060101010101" pitchFamily="49" charset="-122"/>
                </a:rPr>
                <a:t>走近作者</a:t>
              </a:r>
              <a:endParaRPr lang="en-US" altLang="zh-CN" b="1" dirty="0">
                <a:solidFill>
                  <a:srgbClr val="0099CC"/>
                </a:solidFill>
                <a:latin typeface="黑体" panose="02010609060101010101" pitchFamily="49" charset="-122"/>
                <a:ea typeface="黑体" panose="02010609060101010101" pitchFamily="49" charset="-122"/>
              </a:endParaRPr>
            </a:p>
          </p:txBody>
        </p:sp>
      </p:grpSp>
    </p:spTree>
    <p:extLst>
      <p:ext uri="{BB962C8B-B14F-4D97-AF65-F5344CB8AC3E}">
        <p14:creationId xmlns:p14="http://schemas.microsoft.com/office/powerpoint/2010/main" val="345255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1989"/>
                                        </p:tgtEl>
                                        <p:attrNameLst>
                                          <p:attrName>style.visibility</p:attrName>
                                        </p:attrNameLst>
                                      </p:cBhvr>
                                      <p:to>
                                        <p:strVal val="visible"/>
                                      </p:to>
                                    </p:set>
                                    <p:animEffect transition="in" filter="diamond(in)">
                                      <p:cBhvr>
                                        <p:cTn id="7" dur="1000"/>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bldLvl="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a:extLst>
              <a:ext uri="{FF2B5EF4-FFF2-40B4-BE49-F238E27FC236}">
                <a16:creationId xmlns:a16="http://schemas.microsoft.com/office/drawing/2014/main" id="{F09F2405-FD14-42F8-9EA3-AF17370EF072}"/>
              </a:ext>
            </a:extLst>
          </p:cNvPr>
          <p:cNvSpPr>
            <a:spLocks noGrp="1" noChangeArrowheads="1"/>
          </p:cNvSpPr>
          <p:nvPr>
            <p:ph type="body" idx="1"/>
          </p:nvPr>
        </p:nvSpPr>
        <p:spPr>
          <a:xfrm>
            <a:off x="6240464" y="2492375"/>
            <a:ext cx="4427537" cy="3633788"/>
          </a:xfrm>
        </p:spPr>
        <p:txBody>
          <a:bodyPr/>
          <a:lstStyle/>
          <a:p>
            <a:pPr>
              <a:buFontTx/>
              <a:buNone/>
            </a:pPr>
            <a:endParaRPr lang="en-US" altLang="zh-CN" b="1" dirty="0"/>
          </a:p>
          <a:p>
            <a:endParaRPr lang="en-US" altLang="zh-CN" b="1" dirty="0"/>
          </a:p>
          <a:p>
            <a:pPr>
              <a:buFontTx/>
              <a:buNone/>
            </a:pPr>
            <a:r>
              <a:rPr lang="zh-CN" altLang="en-US" sz="3600" b="1" dirty="0">
                <a:ea typeface="黑体" panose="02010609060101010101" pitchFamily="49" charset="-122"/>
              </a:rPr>
              <a:t>原作题下有题注</a:t>
            </a:r>
            <a:r>
              <a:rPr lang="en-US" altLang="zh-CN" sz="3600" b="1" dirty="0">
                <a:ea typeface="黑体" panose="02010609060101010101" pitchFamily="49" charset="-122"/>
              </a:rPr>
              <a:t>——</a:t>
            </a:r>
          </a:p>
          <a:p>
            <a:pPr algn="ctr">
              <a:buFontTx/>
              <a:buNone/>
            </a:pPr>
            <a:r>
              <a:rPr lang="en-US" altLang="zh-CN" sz="3600" b="1" dirty="0">
                <a:ea typeface="黑体" panose="02010609060101010101" pitchFamily="49" charset="-122"/>
              </a:rPr>
              <a:t>“</a:t>
            </a:r>
            <a:r>
              <a:rPr lang="zh-CN" altLang="en-US" sz="3600" b="1" dirty="0">
                <a:solidFill>
                  <a:srgbClr val="FF0000"/>
                </a:solidFill>
                <a:ea typeface="黑体" panose="02010609060101010101" pitchFamily="49" charset="-122"/>
              </a:rPr>
              <a:t>苦宫市也</a:t>
            </a:r>
            <a:r>
              <a:rPr lang="zh-CN" altLang="en-US" sz="3600" b="1" dirty="0">
                <a:ea typeface="黑体" panose="02010609060101010101" pitchFamily="49" charset="-122"/>
              </a:rPr>
              <a:t>”</a:t>
            </a:r>
          </a:p>
          <a:p>
            <a:pPr>
              <a:buFontTx/>
              <a:buNone/>
            </a:pPr>
            <a:endParaRPr lang="en-US" altLang="zh-CN" sz="3600" b="1" dirty="0">
              <a:ea typeface="黑体" panose="02010609060101010101" pitchFamily="49" charset="-122"/>
            </a:endParaRPr>
          </a:p>
        </p:txBody>
      </p:sp>
      <p:pic>
        <p:nvPicPr>
          <p:cNvPr id="18436" name="Picture 4">
            <a:extLst>
              <a:ext uri="{FF2B5EF4-FFF2-40B4-BE49-F238E27FC236}">
                <a16:creationId xmlns:a16="http://schemas.microsoft.com/office/drawing/2014/main" id="{5CF32D65-EA73-485D-86D6-B2F2F94C44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44767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Text Box 6">
            <a:extLst>
              <a:ext uri="{FF2B5EF4-FFF2-40B4-BE49-F238E27FC236}">
                <a16:creationId xmlns:a16="http://schemas.microsoft.com/office/drawing/2014/main" id="{A0F9F365-E319-4A76-9C48-2550AB95A321}"/>
              </a:ext>
            </a:extLst>
          </p:cNvPr>
          <p:cNvSpPr txBox="1">
            <a:spLocks noChangeArrowheads="1"/>
          </p:cNvSpPr>
          <p:nvPr/>
        </p:nvSpPr>
        <p:spPr bwMode="auto">
          <a:xfrm>
            <a:off x="6456363" y="2636839"/>
            <a:ext cx="27368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zh-CN" altLang="en-US" sz="4000" b="1">
                <a:solidFill>
                  <a:srgbClr val="000000"/>
                </a:solidFill>
                <a:ea typeface="黑体" panose="02010609060101010101" pitchFamily="49" charset="-122"/>
              </a:rPr>
              <a:t>叙事讽喻诗</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8438">
                                            <p:txEl>
                                              <p:pRg st="0" end="0"/>
                                            </p:txEl>
                                          </p:spTgt>
                                        </p:tgtEl>
                                        <p:attrNameLst>
                                          <p:attrName>style.visibility</p:attrName>
                                        </p:attrNameLst>
                                      </p:cBhvr>
                                      <p:to>
                                        <p:strVal val="visible"/>
                                      </p:to>
                                    </p:set>
                                    <p:anim calcmode="lin" valueType="num">
                                      <p:cBhvr additive="base">
                                        <p:cTn id="7" dur="500" fill="hold"/>
                                        <p:tgtEl>
                                          <p:spTgt spid="1843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43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18435">
                                            <p:txEl>
                                              <p:pRg st="2" end="2"/>
                                            </p:txEl>
                                          </p:spTgt>
                                        </p:tgtEl>
                                        <p:attrNameLst>
                                          <p:attrName>style.visibility</p:attrName>
                                        </p:attrNameLst>
                                      </p:cBhvr>
                                      <p:to>
                                        <p:strVal val="visible"/>
                                      </p:to>
                                    </p:set>
                                    <p:animEffect transition="in" filter="slide(fromBottom)">
                                      <p:cBhvr>
                                        <p:cTn id="13" dur="2000"/>
                                        <p:tgtEl>
                                          <p:spTgt spid="18435">
                                            <p:txEl>
                                              <p:pRg st="2" end="2"/>
                                            </p:txEl>
                                          </p:spTgt>
                                        </p:tgtEl>
                                      </p:cBhvr>
                                    </p:animEffect>
                                  </p:childTnLst>
                                </p:cTn>
                              </p:par>
                              <p:par>
                                <p:cTn id="14" presetID="12" presetClass="entr" presetSubtype="4" fill="hold" nodeType="withEffect">
                                  <p:stCondLst>
                                    <p:cond delay="0"/>
                                  </p:stCondLst>
                                  <p:childTnLst>
                                    <p:set>
                                      <p:cBhvr>
                                        <p:cTn id="15" dur="1" fill="hold">
                                          <p:stCondLst>
                                            <p:cond delay="0"/>
                                          </p:stCondLst>
                                        </p:cTn>
                                        <p:tgtEl>
                                          <p:spTgt spid="18435">
                                            <p:txEl>
                                              <p:pRg st="3" end="3"/>
                                            </p:txEl>
                                          </p:spTgt>
                                        </p:tgtEl>
                                        <p:attrNameLst>
                                          <p:attrName>style.visibility</p:attrName>
                                        </p:attrNameLst>
                                      </p:cBhvr>
                                      <p:to>
                                        <p:strVal val="visible"/>
                                      </p:to>
                                    </p:set>
                                    <p:animEffect transition="in" filter="slide(fromBottom)">
                                      <p:cBhvr>
                                        <p:cTn id="16" dur="2000"/>
                                        <p:tgtEl>
                                          <p:spTgt spid="184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3FA51E60-BC6B-4BB4-B58D-038F12E22B0E}"/>
              </a:ext>
            </a:extLst>
          </p:cNvPr>
          <p:cNvSpPr>
            <a:spLocks noGrp="1" noChangeArrowheads="1"/>
          </p:cNvSpPr>
          <p:nvPr>
            <p:ph type="body" idx="1"/>
          </p:nvPr>
        </p:nvSpPr>
        <p:spPr>
          <a:xfrm>
            <a:off x="251791" y="496094"/>
            <a:ext cx="9959009" cy="2737436"/>
          </a:xfrm>
        </p:spPr>
        <p:txBody>
          <a:bodyPr/>
          <a:lstStyle/>
          <a:p>
            <a:pPr eaLnBrk="1" hangingPunct="1">
              <a:buFont typeface="Wingdings" panose="05000000000000000000" pitchFamily="2" charset="2"/>
              <a:buChar char="Ø"/>
            </a:pPr>
            <a:r>
              <a:rPr lang="zh-CN" altLang="en-US" sz="4000" dirty="0">
                <a:ea typeface="华文行楷" panose="02010800040101010101" pitchFamily="2" charset="-122"/>
              </a:rPr>
              <a:t>什么是“宫市”呢？</a:t>
            </a:r>
          </a:p>
          <a:p>
            <a:pPr eaLnBrk="1" hangingPunct="1">
              <a:buFont typeface="Wingdings" panose="05000000000000000000" pitchFamily="2" charset="2"/>
              <a:buNone/>
            </a:pPr>
            <a:endParaRPr lang="zh-CN" altLang="en-US" sz="2400" dirty="0">
              <a:ea typeface="华文行楷" panose="02010800040101010101" pitchFamily="2" charset="-122"/>
            </a:endParaRPr>
          </a:p>
          <a:p>
            <a:pPr eaLnBrk="1" hangingPunct="1"/>
            <a:r>
              <a:rPr lang="zh-CN" altLang="en-US" b="1" dirty="0">
                <a:ea typeface="黑体" panose="02010609060101010101" pitchFamily="49" charset="-122"/>
              </a:rPr>
              <a:t>所谓“宫市”，就是宫廷派宦官到市上去购买物品，任意勒索、掠夺。名为“宫市”，实际上是一种公开的掠夺，是一种极其残酷的剥削方式。</a:t>
            </a:r>
          </a:p>
        </p:txBody>
      </p:sp>
      <p:pic>
        <p:nvPicPr>
          <p:cNvPr id="7176" name="Picture 10" descr="8">
            <a:extLst>
              <a:ext uri="{FF2B5EF4-FFF2-40B4-BE49-F238E27FC236}">
                <a16:creationId xmlns:a16="http://schemas.microsoft.com/office/drawing/2014/main" id="{980F0CAD-961D-42EB-A928-81B918F7CF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4825" y="152400"/>
            <a:ext cx="84978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8">
            <a:extLst>
              <a:ext uri="{FF2B5EF4-FFF2-40B4-BE49-F238E27FC236}">
                <a16:creationId xmlns:a16="http://schemas.microsoft.com/office/drawing/2014/main" id="{583E819E-DE85-4DD5-A250-8990A1623D87}"/>
              </a:ext>
            </a:extLst>
          </p:cNvPr>
          <p:cNvSpPr txBox="1"/>
          <p:nvPr/>
        </p:nvSpPr>
        <p:spPr>
          <a:xfrm>
            <a:off x="360017" y="3693851"/>
            <a:ext cx="10917583" cy="2062103"/>
          </a:xfrm>
          <a:prstGeom prst="rect">
            <a:avLst/>
          </a:prstGeom>
          <a:noFill/>
        </p:spPr>
        <p:txBody>
          <a:bodyPr wrap="square" rtlCol="0" anchor="t">
            <a:spAutoFit/>
          </a:bodyPr>
          <a:lstStyle/>
          <a:p>
            <a:r>
              <a:rPr lang="zh-CN" altLang="en-US" sz="3200" b="1" dirty="0"/>
              <a:t>       唐代的“宫市”始于唐玄宗开元、天宝年间，历经肃宗、代宗到德宗朝，权力逐渐转入内廷宦官手中。唐德宗初登大位时尚知节俭，晚年却越来越贪婪奢靡，“宫市”也折腾到了民不堪命的程度。</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 calcmode="lin" valueType="num">
                                      <p:cBhvr additive="base">
                                        <p:cTn id="7" dur="500" fill="hold"/>
                                        <p:tgtEl>
                                          <p:spTgt spid="1945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459">
                                            <p:txEl>
                                              <p:pRg st="2" end="2"/>
                                            </p:txEl>
                                          </p:spTgt>
                                        </p:tgtEl>
                                        <p:attrNameLst>
                                          <p:attrName>style.visibility</p:attrName>
                                        </p:attrNameLst>
                                      </p:cBhvr>
                                      <p:to>
                                        <p:strVal val="visible"/>
                                      </p:to>
                                    </p:set>
                                    <p:anim calcmode="lin" valueType="num">
                                      <p:cBhvr additive="base">
                                        <p:cTn id="13" dur="500" fill="hold"/>
                                        <p:tgtEl>
                                          <p:spTgt spid="1945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45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p:nvPr/>
        </p:nvSpPr>
        <p:spPr>
          <a:xfrm>
            <a:off x="184150" y="1558925"/>
            <a:ext cx="11374438" cy="403098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b="1" dirty="0">
                <a:solidFill>
                  <a:schemeClr val="tx2"/>
                </a:solidFill>
                <a:latin typeface="楷体" panose="02010609060101010101" pitchFamily="49" charset="-122"/>
                <a:ea typeface="楷体" panose="02010609060101010101" pitchFamily="49" charset="-122"/>
              </a:rPr>
              <a:t>    </a:t>
            </a:r>
            <a:r>
              <a:rPr lang="zh-CN" altLang="en-US" sz="3200" b="1" dirty="0">
                <a:latin typeface="黑体" panose="02010609060101010101" pitchFamily="49" charset="-122"/>
                <a:ea typeface="黑体" panose="02010609060101010101" pitchFamily="49" charset="-122"/>
              </a:rPr>
              <a:t>卖炭翁，伐薪烧炭南山中。满面尘灰烟火色，两</a:t>
            </a:r>
            <a:r>
              <a:rPr lang="zh-CN" altLang="en-US" sz="3200" b="1" dirty="0">
                <a:solidFill>
                  <a:srgbClr val="FF0000"/>
                </a:solidFill>
                <a:latin typeface="黑体" panose="02010609060101010101" pitchFamily="49" charset="-122"/>
                <a:ea typeface="黑体" panose="02010609060101010101" pitchFamily="49" charset="-122"/>
              </a:rPr>
              <a:t>鬓（bìn）</a:t>
            </a:r>
            <a:r>
              <a:rPr lang="zh-CN" altLang="en-US" sz="3200" b="1" dirty="0">
                <a:latin typeface="黑体" panose="02010609060101010101" pitchFamily="49" charset="-122"/>
                <a:ea typeface="黑体" panose="02010609060101010101" pitchFamily="49" charset="-122"/>
              </a:rPr>
              <a:t>苍苍十指黑。卖炭得钱何所营？身上衣裳口中食。可怜身上衣正单，心忧炭贱愿天寒。夜来城外一尺雪，晓驾炭车</a:t>
            </a:r>
            <a:r>
              <a:rPr lang="zh-CN" altLang="en-US" sz="3200" b="1" dirty="0">
                <a:solidFill>
                  <a:srgbClr val="FF0000"/>
                </a:solidFill>
                <a:latin typeface="黑体" panose="02010609060101010101" pitchFamily="49" charset="-122"/>
                <a:ea typeface="黑体" panose="02010609060101010101" pitchFamily="49" charset="-122"/>
              </a:rPr>
              <a:t>辗（niǎn）</a:t>
            </a:r>
            <a:r>
              <a:rPr lang="zh-CN" altLang="en-US" sz="3200" b="1" dirty="0">
                <a:latin typeface="黑体" panose="02010609060101010101" pitchFamily="49" charset="-122"/>
                <a:ea typeface="黑体" panose="02010609060101010101" pitchFamily="49" charset="-122"/>
              </a:rPr>
              <a:t>冰</a:t>
            </a:r>
            <a:r>
              <a:rPr lang="zh-CN" altLang="en-US" sz="3200" b="1" dirty="0">
                <a:solidFill>
                  <a:srgbClr val="FF0000"/>
                </a:solidFill>
                <a:latin typeface="黑体" panose="02010609060101010101" pitchFamily="49" charset="-122"/>
                <a:ea typeface="黑体" panose="02010609060101010101" pitchFamily="49" charset="-122"/>
              </a:rPr>
              <a:t>辙（zhé）</a:t>
            </a:r>
            <a:r>
              <a:rPr lang="zh-CN" altLang="en-US" sz="3200" b="1" dirty="0">
                <a:solidFill>
                  <a:schemeClr val="tx2"/>
                </a:solidFill>
                <a:latin typeface="黑体" panose="02010609060101010101" pitchFamily="49" charset="-122"/>
                <a:ea typeface="黑体" panose="02010609060101010101" pitchFamily="49" charset="-122"/>
              </a:rPr>
              <a:t>。</a:t>
            </a:r>
            <a:r>
              <a:rPr lang="zh-CN" altLang="en-US" sz="3200" b="1" dirty="0">
                <a:latin typeface="黑体" panose="02010609060101010101" pitchFamily="49" charset="-122"/>
                <a:ea typeface="黑体" panose="02010609060101010101" pitchFamily="49" charset="-122"/>
              </a:rPr>
              <a:t>牛困人饥日已高，市南门外泥中歇。   </a:t>
            </a:r>
            <a:br>
              <a:rPr lang="zh-CN" altLang="en-US" sz="3200" b="1" dirty="0">
                <a:solidFill>
                  <a:schemeClr val="tx2"/>
                </a:solidFill>
                <a:latin typeface="黑体" panose="02010609060101010101" pitchFamily="49" charset="-122"/>
                <a:ea typeface="黑体" panose="02010609060101010101" pitchFamily="49" charset="-122"/>
              </a:rPr>
            </a:br>
            <a:r>
              <a:rPr lang="zh-CN" altLang="en-US" sz="3200" b="1" dirty="0">
                <a:solidFill>
                  <a:schemeClr val="tx2"/>
                </a:solidFill>
                <a:latin typeface="黑体" panose="02010609060101010101" pitchFamily="49" charset="-122"/>
                <a:ea typeface="黑体" panose="02010609060101010101" pitchFamily="49" charset="-122"/>
              </a:rPr>
              <a:t>    </a:t>
            </a:r>
            <a:r>
              <a:rPr lang="zh-CN" altLang="en-US" sz="3200" b="1" dirty="0">
                <a:latin typeface="黑体" panose="02010609060101010101" pitchFamily="49" charset="-122"/>
                <a:ea typeface="黑体" panose="02010609060101010101" pitchFamily="49" charset="-122"/>
              </a:rPr>
              <a:t>翩翩</a:t>
            </a:r>
            <a:r>
              <a:rPr lang="zh-CN" altLang="en-US" sz="3200" b="1" dirty="0">
                <a:solidFill>
                  <a:srgbClr val="FF0000"/>
                </a:solidFill>
                <a:latin typeface="黑体" panose="02010609060101010101" pitchFamily="49" charset="-122"/>
                <a:ea typeface="黑体" panose="02010609060101010101" pitchFamily="49" charset="-122"/>
              </a:rPr>
              <a:t>（piān）</a:t>
            </a:r>
            <a:r>
              <a:rPr lang="zh-CN" altLang="en-US" sz="3200" b="1" dirty="0">
                <a:latin typeface="黑体" panose="02010609060101010101" pitchFamily="49" charset="-122"/>
                <a:ea typeface="黑体" panose="02010609060101010101" pitchFamily="49" charset="-122"/>
              </a:rPr>
              <a:t>两</a:t>
            </a:r>
            <a:r>
              <a:rPr lang="zh-CN" altLang="en-US" sz="3200" b="1" dirty="0">
                <a:solidFill>
                  <a:srgbClr val="FF0000"/>
                </a:solidFill>
                <a:latin typeface="黑体" panose="02010609060101010101" pitchFamily="49" charset="-122"/>
                <a:ea typeface="黑体" panose="02010609060101010101" pitchFamily="49" charset="-122"/>
              </a:rPr>
              <a:t>骑（ jì ）</a:t>
            </a:r>
            <a:r>
              <a:rPr lang="zh-CN" altLang="en-US" sz="3200" b="1" dirty="0">
                <a:latin typeface="黑体" panose="02010609060101010101" pitchFamily="49" charset="-122"/>
                <a:ea typeface="黑体" panose="02010609060101010101" pitchFamily="49" charset="-122"/>
              </a:rPr>
              <a:t>来是谁？黄衣使者白衫儿。手把文书口称</a:t>
            </a:r>
            <a:r>
              <a:rPr lang="zh-CN" altLang="en-US" sz="3200" b="1" dirty="0">
                <a:solidFill>
                  <a:srgbClr val="FF0000"/>
                </a:solidFill>
                <a:latin typeface="黑体" panose="02010609060101010101" pitchFamily="49" charset="-122"/>
                <a:ea typeface="黑体" panose="02010609060101010101" pitchFamily="49" charset="-122"/>
              </a:rPr>
              <a:t>敕（chì）</a:t>
            </a:r>
            <a:r>
              <a:rPr lang="zh-CN" altLang="en-US" sz="3200" b="1" dirty="0">
                <a:latin typeface="黑体" panose="02010609060101010101" pitchFamily="49" charset="-122"/>
                <a:ea typeface="黑体" panose="02010609060101010101" pitchFamily="49" charset="-122"/>
              </a:rPr>
              <a:t>，回车</a:t>
            </a:r>
            <a:r>
              <a:rPr lang="zh-CN" altLang="en-US" sz="3200" b="1" dirty="0">
                <a:solidFill>
                  <a:srgbClr val="FF0000"/>
                </a:solidFill>
                <a:latin typeface="黑体" panose="02010609060101010101" pitchFamily="49" charset="-122"/>
                <a:ea typeface="黑体" panose="02010609060101010101" pitchFamily="49" charset="-122"/>
              </a:rPr>
              <a:t>叱</a:t>
            </a:r>
            <a:r>
              <a:rPr lang="zh-CN" altLang="en-US" sz="3200" b="1" dirty="0">
                <a:solidFill>
                  <a:srgbClr val="FF0000"/>
                </a:solidFill>
                <a:latin typeface="黑体" panose="02010609060101010101" pitchFamily="49" charset="-122"/>
                <a:ea typeface="黑体" panose="02010609060101010101" pitchFamily="49" charset="-122"/>
                <a:sym typeface="+mn-ea"/>
              </a:rPr>
              <a:t>（chì）</a:t>
            </a:r>
            <a:r>
              <a:rPr lang="zh-CN" altLang="en-US" sz="3200" b="1" dirty="0">
                <a:latin typeface="黑体" panose="02010609060101010101" pitchFamily="49" charset="-122"/>
                <a:ea typeface="黑体" panose="02010609060101010101" pitchFamily="49" charset="-122"/>
              </a:rPr>
              <a:t>牛牵向北。一车炭，千余斤，宫使驱</a:t>
            </a:r>
            <a:r>
              <a:rPr lang="zh-CN" altLang="en-US" sz="3200" b="1" dirty="0">
                <a:solidFill>
                  <a:srgbClr val="FF0000"/>
                </a:solidFill>
                <a:latin typeface="黑体" panose="02010609060101010101" pitchFamily="49" charset="-122"/>
                <a:ea typeface="黑体" panose="02010609060101010101" pitchFamily="49" charset="-122"/>
              </a:rPr>
              <a:t>将（jiāng）</a:t>
            </a:r>
            <a:r>
              <a:rPr lang="zh-CN" altLang="en-US" sz="3200" b="1" dirty="0">
                <a:latin typeface="黑体" panose="02010609060101010101" pitchFamily="49" charset="-122"/>
                <a:ea typeface="黑体" panose="02010609060101010101" pitchFamily="49" charset="-122"/>
              </a:rPr>
              <a:t>惜不得。半匹红纱一丈</a:t>
            </a:r>
            <a:r>
              <a:rPr lang="zh-CN" altLang="en-US" sz="3200" b="1" dirty="0">
                <a:solidFill>
                  <a:srgbClr val="FF0000"/>
                </a:solidFill>
                <a:latin typeface="黑体" panose="02010609060101010101" pitchFamily="49" charset="-122"/>
                <a:ea typeface="黑体" panose="02010609060101010101" pitchFamily="49" charset="-122"/>
              </a:rPr>
              <a:t>绫（líng）</a:t>
            </a:r>
            <a:r>
              <a:rPr lang="zh-CN" altLang="en-US" sz="3200" b="1" dirty="0">
                <a:latin typeface="黑体" panose="02010609060101010101" pitchFamily="49" charset="-122"/>
                <a:ea typeface="黑体" panose="02010609060101010101" pitchFamily="49" charset="-122"/>
              </a:rPr>
              <a:t>，</a:t>
            </a:r>
            <a:r>
              <a:rPr lang="zh-CN" altLang="en-US" sz="3200" b="1" dirty="0">
                <a:solidFill>
                  <a:srgbClr val="FF0000"/>
                </a:solidFill>
                <a:latin typeface="黑体" panose="02010609060101010101" pitchFamily="49" charset="-122"/>
                <a:ea typeface="黑体" panose="02010609060101010101" pitchFamily="49" charset="-122"/>
              </a:rPr>
              <a:t>系（jì）</a:t>
            </a:r>
            <a:r>
              <a:rPr lang="zh-CN" altLang="en-US" sz="3200" b="1" dirty="0">
                <a:latin typeface="黑体" panose="02010609060101010101" pitchFamily="49" charset="-122"/>
                <a:ea typeface="黑体" panose="02010609060101010101" pitchFamily="49" charset="-122"/>
              </a:rPr>
              <a:t>向牛头充炭直。</a:t>
            </a:r>
            <a:r>
              <a:rPr lang="zh-CN" altLang="en-US" sz="3200" b="1" dirty="0">
                <a:solidFill>
                  <a:schemeClr val="tx2"/>
                </a:solidFill>
                <a:latin typeface="黑体" panose="02010609060101010101" pitchFamily="49" charset="-122"/>
                <a:ea typeface="黑体" panose="02010609060101010101" pitchFamily="49" charset="-122"/>
              </a:rPr>
              <a:t> </a:t>
            </a:r>
            <a:r>
              <a:rPr lang="zh-CN" altLang="en-US" sz="3200" b="1" dirty="0">
                <a:solidFill>
                  <a:schemeClr val="tx2"/>
                </a:solidFill>
                <a:latin typeface="Arial" panose="020B0604020202020204" pitchFamily="34" charset="0"/>
                <a:ea typeface="宋体" panose="02010600030101010101" pitchFamily="2" charset="-122"/>
              </a:rPr>
              <a:t> </a:t>
            </a:r>
          </a:p>
        </p:txBody>
      </p:sp>
      <p:grpSp>
        <p:nvGrpSpPr>
          <p:cNvPr id="5123" name="组合 2"/>
          <p:cNvGrpSpPr/>
          <p:nvPr/>
        </p:nvGrpSpPr>
        <p:grpSpPr>
          <a:xfrm>
            <a:off x="257175" y="512763"/>
            <a:ext cx="2319338" cy="700087"/>
            <a:chOff x="128588" y="635000"/>
            <a:chExt cx="2319337" cy="700088"/>
          </a:xfrm>
        </p:grpSpPr>
        <p:pic>
          <p:nvPicPr>
            <p:cNvPr id="5126" name="Picture 7" descr="未标题-1"/>
            <p:cNvPicPr>
              <a:picLocks noChangeAspect="1"/>
            </p:cNvPicPr>
            <p:nvPr/>
          </p:nvPicPr>
          <p:blipFill>
            <a:blip r:embed="rId2"/>
            <a:stretch>
              <a:fillRect/>
            </a:stretch>
          </p:blipFill>
          <p:spPr>
            <a:xfrm>
              <a:off x="128588" y="635000"/>
              <a:ext cx="2319337" cy="700088"/>
            </a:xfrm>
            <a:prstGeom prst="rect">
              <a:avLst/>
            </a:prstGeom>
            <a:noFill/>
            <a:ln w="9525">
              <a:noFill/>
            </a:ln>
          </p:spPr>
        </p:pic>
        <p:sp>
          <p:nvSpPr>
            <p:cNvPr id="5127" name="文本框 2"/>
            <p:cNvSpPr txBox="1"/>
            <p:nvPr/>
          </p:nvSpPr>
          <p:spPr>
            <a:xfrm>
              <a:off x="665163" y="711200"/>
              <a:ext cx="1714500" cy="52228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zh-CN" altLang="en-US" b="1" dirty="0">
                  <a:solidFill>
                    <a:srgbClr val="0099CC"/>
                  </a:solidFill>
                  <a:latin typeface="黑体" panose="02010609060101010101" pitchFamily="49" charset="-122"/>
                  <a:ea typeface="黑体" panose="02010609060101010101" pitchFamily="49" charset="-122"/>
                </a:rPr>
                <a:t>整体感知</a:t>
              </a:r>
            </a:p>
          </p:txBody>
        </p:sp>
      </p:grpSp>
      <p:sp>
        <p:nvSpPr>
          <p:cNvPr id="5125" name="矩形 3"/>
          <p:cNvSpPr/>
          <p:nvPr/>
        </p:nvSpPr>
        <p:spPr>
          <a:xfrm>
            <a:off x="3809683" y="311150"/>
            <a:ext cx="4572000" cy="107791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zh-CN" altLang="en-US" sz="3200" b="1" dirty="0">
                <a:solidFill>
                  <a:srgbClr val="990099"/>
                </a:solidFill>
                <a:latin typeface="Arial" panose="020B0604020202020204" pitchFamily="34" charset="0"/>
                <a:ea typeface="黑体" panose="02010609060101010101" pitchFamily="49" charset="-122"/>
              </a:rPr>
              <a:t>卖炭翁</a:t>
            </a:r>
            <a:endParaRPr lang="en-US" altLang="zh-CN" sz="3200" b="1" dirty="0">
              <a:solidFill>
                <a:srgbClr val="990099"/>
              </a:solidFill>
              <a:latin typeface="Arial" panose="020B0604020202020204" pitchFamily="34" charset="0"/>
              <a:ea typeface="黑体" panose="02010609060101010101" pitchFamily="49" charset="-122"/>
            </a:endParaRPr>
          </a:p>
          <a:p>
            <a:pPr marL="0" lvl="0" indent="0" algn="ctr" eaLnBrk="1" hangingPunct="1">
              <a:lnSpc>
                <a:spcPct val="100000"/>
              </a:lnSpc>
              <a:spcBef>
                <a:spcPct val="0"/>
              </a:spcBef>
              <a:buNone/>
            </a:pPr>
            <a:r>
              <a:rPr lang="en-US" altLang="zh-CN" sz="3200" b="1" dirty="0">
                <a:solidFill>
                  <a:srgbClr val="990099"/>
                </a:solidFill>
                <a:latin typeface="黑体" panose="02010609060101010101" pitchFamily="49" charset="-122"/>
                <a:ea typeface="黑体" panose="02010609060101010101" pitchFamily="49" charset="-122"/>
              </a:rPr>
              <a:t>[</a:t>
            </a:r>
            <a:r>
              <a:rPr lang="zh-CN" altLang="en-US" sz="3200" b="1" dirty="0">
                <a:solidFill>
                  <a:srgbClr val="990099"/>
                </a:solidFill>
                <a:latin typeface="黑体" panose="02010609060101010101" pitchFamily="49" charset="-122"/>
                <a:ea typeface="黑体" panose="02010609060101010101" pitchFamily="49" charset="-122"/>
              </a:rPr>
              <a:t>唐</a:t>
            </a:r>
            <a:r>
              <a:rPr lang="en-US" altLang="zh-CN" sz="3200" b="1" dirty="0">
                <a:solidFill>
                  <a:srgbClr val="990099"/>
                </a:solidFill>
                <a:latin typeface="黑体" panose="02010609060101010101" pitchFamily="49" charset="-122"/>
                <a:ea typeface="黑体" panose="02010609060101010101" pitchFamily="49" charset="-122"/>
              </a:rPr>
              <a:t>]</a:t>
            </a:r>
            <a:r>
              <a:rPr lang="zh-CN" altLang="en-US" sz="3200" b="1" dirty="0">
                <a:solidFill>
                  <a:srgbClr val="990099"/>
                </a:solidFill>
                <a:latin typeface="黑体" panose="02010609060101010101" pitchFamily="49" charset="-122"/>
                <a:ea typeface="黑体" panose="02010609060101010101" pitchFamily="49" charset="-122"/>
              </a:rPr>
              <a:t>白居易</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barn(outHorizontal)">
                                      <p:cBhvr>
                                        <p:cTn id="7" dur="500"/>
                                        <p:tgtEl>
                                          <p:spTgt spid="46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9"/>
          <p:cNvPicPr>
            <a:picLocks noChangeAspect="1"/>
          </p:cNvPicPr>
          <p:nvPr/>
        </p:nvPicPr>
        <p:blipFill>
          <a:blip r:embed="rId2"/>
          <a:stretch>
            <a:fillRect/>
          </a:stretch>
        </p:blipFill>
        <p:spPr>
          <a:xfrm>
            <a:off x="8290560" y="187960"/>
            <a:ext cx="3810635" cy="6590030"/>
          </a:xfrm>
          <a:prstGeom prst="ellipse">
            <a:avLst/>
          </a:prstGeom>
          <a:noFill/>
          <a:ln w="9525">
            <a:noFill/>
          </a:ln>
        </p:spPr>
      </p:pic>
      <p:grpSp>
        <p:nvGrpSpPr>
          <p:cNvPr id="10244" name="Group 6"/>
          <p:cNvGrpSpPr/>
          <p:nvPr/>
        </p:nvGrpSpPr>
        <p:grpSpPr>
          <a:xfrm>
            <a:off x="1624013" y="430213"/>
            <a:ext cx="2319337" cy="700087"/>
            <a:chOff x="138" y="461"/>
            <a:chExt cx="1461" cy="441"/>
          </a:xfrm>
        </p:grpSpPr>
        <p:pic>
          <p:nvPicPr>
            <p:cNvPr id="10245" name="Picture 7" descr="未标题-1"/>
            <p:cNvPicPr>
              <a:picLocks noChangeAspect="1"/>
            </p:cNvPicPr>
            <p:nvPr/>
          </p:nvPicPr>
          <p:blipFill>
            <a:blip r:embed="rId3"/>
            <a:stretch>
              <a:fillRect/>
            </a:stretch>
          </p:blipFill>
          <p:spPr>
            <a:xfrm>
              <a:off x="138" y="461"/>
              <a:ext cx="1461" cy="441"/>
            </a:xfrm>
            <a:prstGeom prst="rect">
              <a:avLst/>
            </a:prstGeom>
            <a:noFill/>
            <a:ln w="9525">
              <a:noFill/>
            </a:ln>
          </p:spPr>
        </p:pic>
        <p:sp>
          <p:nvSpPr>
            <p:cNvPr id="10246" name="文本框 2"/>
            <p:cNvSpPr txBox="1"/>
            <p:nvPr/>
          </p:nvSpPr>
          <p:spPr>
            <a:xfrm>
              <a:off x="476" y="509"/>
              <a:ext cx="1080" cy="329"/>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zh-CN" altLang="en-US" b="1" dirty="0">
                  <a:solidFill>
                    <a:srgbClr val="0099CC"/>
                  </a:solidFill>
                  <a:latin typeface="黑体" panose="02010609060101010101" pitchFamily="49" charset="-122"/>
                  <a:ea typeface="黑体" panose="02010609060101010101" pitchFamily="49" charset="-122"/>
                </a:rPr>
                <a:t>走近作者</a:t>
              </a:r>
              <a:endParaRPr lang="en-US" altLang="zh-CN" b="1" dirty="0">
                <a:solidFill>
                  <a:srgbClr val="0099CC"/>
                </a:solidFill>
                <a:latin typeface="黑体" panose="02010609060101010101" pitchFamily="49" charset="-122"/>
                <a:ea typeface="黑体" panose="02010609060101010101" pitchFamily="49" charset="-122"/>
              </a:endParaRPr>
            </a:p>
          </p:txBody>
        </p:sp>
      </p:grpSp>
      <p:sp>
        <p:nvSpPr>
          <p:cNvPr id="8" name="文本框 7">
            <a:extLst>
              <a:ext uri="{FF2B5EF4-FFF2-40B4-BE49-F238E27FC236}">
                <a16:creationId xmlns:a16="http://schemas.microsoft.com/office/drawing/2014/main" id="{B1A6CB41-A3E6-4560-A2E2-AF1A31856969}"/>
              </a:ext>
            </a:extLst>
          </p:cNvPr>
          <p:cNvSpPr txBox="1"/>
          <p:nvPr/>
        </p:nvSpPr>
        <p:spPr>
          <a:xfrm>
            <a:off x="895350" y="2105561"/>
            <a:ext cx="6096000" cy="1323439"/>
          </a:xfrm>
          <a:prstGeom prst="rect">
            <a:avLst/>
          </a:prstGeom>
          <a:noFill/>
        </p:spPr>
        <p:txBody>
          <a:bodyPr wrap="square">
            <a:spAutoFit/>
          </a:bodyPr>
          <a:lstStyle/>
          <a:p>
            <a:r>
              <a:rPr lang="zh-CN" altLang="en-US" sz="4000" b="1" dirty="0">
                <a:solidFill>
                  <a:srgbClr val="000000"/>
                </a:solidFill>
                <a:latin typeface="黑体" panose="02010609060101010101" pitchFamily="49" charset="-122"/>
                <a:ea typeface="黑体" panose="02010609060101010101" pitchFamily="49" charset="-122"/>
              </a:rPr>
              <a:t>他的诗，</a:t>
            </a:r>
            <a:r>
              <a:rPr lang="zh-CN" altLang="en-US" sz="4000" b="1" dirty="0">
                <a:solidFill>
                  <a:srgbClr val="FF0000"/>
                </a:solidFill>
                <a:latin typeface="黑体" panose="02010609060101010101" pitchFamily="49" charset="-122"/>
                <a:ea typeface="黑体" panose="02010609060101010101" pitchFamily="49" charset="-122"/>
              </a:rPr>
              <a:t>语言通俗易懂</a:t>
            </a:r>
            <a:r>
              <a:rPr lang="zh-CN" altLang="en-US" sz="4000" b="1" dirty="0">
                <a:solidFill>
                  <a:srgbClr val="000000"/>
                </a:solidFill>
                <a:latin typeface="黑体" panose="02010609060101010101" pitchFamily="49" charset="-122"/>
                <a:ea typeface="黑体" panose="02010609060101010101" pitchFamily="49" charset="-122"/>
              </a:rPr>
              <a:t>，被称为</a:t>
            </a:r>
            <a:r>
              <a:rPr lang="zh-CN" altLang="en-US" sz="4000" b="1" dirty="0">
                <a:solidFill>
                  <a:srgbClr val="000000"/>
                </a:solidFill>
                <a:ea typeface="黑体" panose="02010609060101010101" pitchFamily="49" charset="-122"/>
              </a:rPr>
              <a:t>“</a:t>
            </a:r>
            <a:r>
              <a:rPr lang="zh-CN" altLang="en-US" sz="4000" b="1" dirty="0">
                <a:solidFill>
                  <a:srgbClr val="FF0000"/>
                </a:solidFill>
                <a:latin typeface="黑体" panose="02010609060101010101" pitchFamily="49" charset="-122"/>
                <a:ea typeface="黑体" panose="02010609060101010101" pitchFamily="49" charset="-122"/>
              </a:rPr>
              <a:t>老妪能解</a:t>
            </a:r>
            <a:r>
              <a:rPr lang="zh-CN" altLang="en-US" sz="4000" b="1" dirty="0">
                <a:solidFill>
                  <a:srgbClr val="000000"/>
                </a:solidFill>
                <a:ea typeface="黑体" panose="02010609060101010101" pitchFamily="49" charset="-122"/>
              </a:rPr>
              <a:t>”</a:t>
            </a:r>
            <a:r>
              <a:rPr lang="zh-CN" altLang="en-US" sz="4000" b="1" dirty="0">
                <a:solidFill>
                  <a:srgbClr val="000000"/>
                </a:solidFill>
                <a:latin typeface="黑体" panose="02010609060101010101" pitchFamily="49" charset="-122"/>
                <a:ea typeface="黑体" panose="02010609060101010101" pitchFamily="49" charset="-122"/>
              </a:rPr>
              <a:t>。</a:t>
            </a:r>
            <a:endParaRPr lang="zh-CN" altLang="en-US" sz="4000" dirty="0"/>
          </a:p>
        </p:txBody>
      </p:sp>
    </p:spTree>
    <p:extLst>
      <p:ext uri="{BB962C8B-B14F-4D97-AF65-F5344CB8AC3E}">
        <p14:creationId xmlns:p14="http://schemas.microsoft.com/office/powerpoint/2010/main" val="4168575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noChangeArrowheads="1"/>
          </p:cNvSpPr>
          <p:nvPr>
            <p:ph idx="1" hasCustomPrompt="1"/>
          </p:nvPr>
        </p:nvSpPr>
        <p:spPr>
          <a:xfrm>
            <a:off x="698500" y="1362075"/>
            <a:ext cx="9863455" cy="4841240"/>
          </a:xfrm>
        </p:spPr>
        <p:txBody>
          <a:bodyPr vert="horz" wrap="square" lIns="91440" tIns="45720" rIns="91440" bIns="45720" numCol="1" rtlCol="0" anchor="t" anchorCtr="0" compatLnSpc="1">
            <a:normAutofit fontScale="97500"/>
          </a:bodyPr>
          <a:lstStyle/>
          <a:p>
            <a:pPr marL="228600" marR="0" lvl="0" indent="-228600" algn="l" defTabSz="914400" rtl="0" eaLnBrk="1" fontAlgn="auto" latinLnBrk="0" hangingPunct="1">
              <a:lnSpc>
                <a:spcPct val="90000"/>
              </a:lnSpc>
              <a:spcBef>
                <a:spcPts val="1000"/>
              </a:spcBef>
              <a:spcAft>
                <a:spcPts val="0"/>
              </a:spcAft>
              <a:buClrTx/>
              <a:buSzTx/>
              <a:buFontTx/>
              <a:buNone/>
              <a:defRPr/>
            </a:pPr>
            <a:r>
              <a:rPr kumimoji="0" lang="en-US" altLang="zh-CN"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1.</a:t>
            </a:r>
            <a:r>
              <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诗歌出现了哪些人物？</a:t>
            </a:r>
          </a:p>
          <a:p>
            <a:pPr marL="228600" marR="0" lvl="0" indent="-228600" algn="l" defTabSz="914400" rtl="0" eaLnBrk="1" fontAlgn="auto" latinLnBrk="0" hangingPunct="1">
              <a:lnSpc>
                <a:spcPct val="90000"/>
              </a:lnSpc>
              <a:spcBef>
                <a:spcPts val="1000"/>
              </a:spcBef>
              <a:spcAft>
                <a:spcPts val="0"/>
              </a:spcAft>
              <a:buClrTx/>
              <a:buSzTx/>
              <a:buFontTx/>
              <a:buNone/>
              <a:defRPr/>
            </a:pPr>
            <a:endPar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Tx/>
              <a:buNone/>
              <a:defRPr/>
            </a:pPr>
            <a:endPar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Tx/>
              <a:buNone/>
              <a:defRPr/>
            </a:pPr>
            <a:endParaRPr kumimoji="0" lang="en-US" altLang="zh-CN"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Tx/>
              <a:buNone/>
              <a:defRPr/>
            </a:pPr>
            <a:r>
              <a:rPr kumimoji="0" lang="en-US" altLang="zh-CN"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2.</a:t>
            </a:r>
            <a:r>
              <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rPr>
              <a:t>诗歌主要讲了什么故事？</a:t>
            </a:r>
          </a:p>
          <a:p>
            <a:pPr marL="228600" marR="0" lvl="0" indent="-228600" algn="l" defTabSz="914400" rtl="0" eaLnBrk="1" fontAlgn="auto" latinLnBrk="0" hangingPunct="1">
              <a:lnSpc>
                <a:spcPct val="90000"/>
              </a:lnSpc>
              <a:spcBef>
                <a:spcPts val="1000"/>
              </a:spcBef>
              <a:spcAft>
                <a:spcPts val="0"/>
              </a:spcAft>
              <a:buClrTx/>
              <a:buSzTx/>
              <a:buFontTx/>
              <a:buNone/>
              <a:defRPr/>
            </a:pPr>
            <a:endPar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Tx/>
              <a:buNone/>
              <a:defRPr/>
            </a:pPr>
            <a:endPar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Tx/>
              <a:buNone/>
              <a:defRPr/>
            </a:pPr>
            <a:endParaRPr kumimoji="0" lang="en-US" altLang="zh-CN"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Tx/>
              <a:buNone/>
              <a:defRPr/>
            </a:pPr>
            <a:endPar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Tx/>
              <a:buNone/>
              <a:defRPr/>
            </a:pPr>
            <a:endParaRPr kumimoji="0" lang="zh-CN" altLang="en-US"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Tx/>
              <a:buNone/>
              <a:defRPr/>
            </a:pPr>
            <a:endParaRPr kumimoji="0" lang="en-US" altLang="zh-CN" sz="2800" b="1" i="0" u="none" strike="noStrike" kern="1200" cap="none" spc="0" normalizeH="0" baseline="0" noProof="0" dirty="0">
              <a:ln>
                <a:noFill/>
              </a:ln>
              <a:solidFill>
                <a:srgbClr val="FF0000"/>
              </a:solidFill>
              <a:effectLst/>
              <a:uLnTx/>
              <a:uFillTx/>
              <a:latin typeface="宋体" panose="02010600030101010101" pitchFamily="2" charset="-122"/>
              <a:ea typeface="+mn-ea"/>
              <a:cs typeface="+mn-cs"/>
            </a:endParaRPr>
          </a:p>
        </p:txBody>
      </p:sp>
      <p:sp>
        <p:nvSpPr>
          <p:cNvPr id="68612" name="Text Box 4"/>
          <p:cNvSpPr txBox="1"/>
          <p:nvPr/>
        </p:nvSpPr>
        <p:spPr>
          <a:xfrm>
            <a:off x="1478997" y="2314575"/>
            <a:ext cx="5726113" cy="52228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b="1" dirty="0">
                <a:solidFill>
                  <a:srgbClr val="0000FF"/>
                </a:solidFill>
                <a:latin typeface="Arial" panose="020B0604020202020204" pitchFamily="34" charset="0"/>
                <a:ea typeface="宋体" panose="02010600030101010101" pitchFamily="2" charset="-122"/>
              </a:rPr>
              <a:t>卖炭翁和黄衣使者白衫儿（宫使）</a:t>
            </a:r>
          </a:p>
        </p:txBody>
      </p:sp>
      <p:sp>
        <p:nvSpPr>
          <p:cNvPr id="68613" name="Text Box 5"/>
          <p:cNvSpPr txBox="1"/>
          <p:nvPr/>
        </p:nvSpPr>
        <p:spPr>
          <a:xfrm>
            <a:off x="1500841" y="4543425"/>
            <a:ext cx="8582025" cy="9525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b="1" dirty="0">
                <a:solidFill>
                  <a:srgbClr val="0000FF"/>
                </a:solidFill>
                <a:latin typeface="Arial" panose="020B0604020202020204" pitchFamily="34" charset="0"/>
                <a:ea typeface="宋体" panose="02010600030101010101" pitchFamily="2" charset="-122"/>
              </a:rPr>
              <a:t>一个卖炭翁辛苦烧的一车炭最终被宫使用半匹红纱一丈绫掠夺一空</a:t>
            </a:r>
            <a:endParaRPr lang="en-US" altLang="zh-CN" b="1" dirty="0">
              <a:solidFill>
                <a:srgbClr val="0000FF"/>
              </a:solidFill>
              <a:latin typeface="Arial" panose="020B0604020202020204" pitchFamily="34" charset="0"/>
              <a:ea typeface="宋体" panose="02010600030101010101" pitchFamily="2" charset="-122"/>
            </a:endParaRPr>
          </a:p>
        </p:txBody>
      </p:sp>
      <p:grpSp>
        <p:nvGrpSpPr>
          <p:cNvPr id="6150" name="组合 1"/>
          <p:cNvGrpSpPr/>
          <p:nvPr/>
        </p:nvGrpSpPr>
        <p:grpSpPr>
          <a:xfrm>
            <a:off x="319328" y="304641"/>
            <a:ext cx="2319337" cy="700088"/>
            <a:chOff x="128588" y="387350"/>
            <a:chExt cx="2319337" cy="700088"/>
          </a:xfrm>
        </p:grpSpPr>
        <p:pic>
          <p:nvPicPr>
            <p:cNvPr id="6151" name="Picture 7" descr="未标题-1"/>
            <p:cNvPicPr>
              <a:picLocks noChangeAspect="1"/>
            </p:cNvPicPr>
            <p:nvPr/>
          </p:nvPicPr>
          <p:blipFill>
            <a:blip r:embed="rId2"/>
            <a:stretch>
              <a:fillRect/>
            </a:stretch>
          </p:blipFill>
          <p:spPr>
            <a:xfrm>
              <a:off x="128588" y="387350"/>
              <a:ext cx="2319337" cy="700088"/>
            </a:xfrm>
            <a:prstGeom prst="rect">
              <a:avLst/>
            </a:prstGeom>
            <a:noFill/>
            <a:ln w="9525">
              <a:noFill/>
            </a:ln>
          </p:spPr>
        </p:pic>
        <p:sp>
          <p:nvSpPr>
            <p:cNvPr id="6152" name="文本框 2"/>
            <p:cNvSpPr txBox="1"/>
            <p:nvPr/>
          </p:nvSpPr>
          <p:spPr>
            <a:xfrm>
              <a:off x="665163" y="477838"/>
              <a:ext cx="1714500" cy="5222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zh-CN" altLang="en-US" b="1" dirty="0">
                  <a:solidFill>
                    <a:srgbClr val="0099CC"/>
                  </a:solidFill>
                  <a:latin typeface="黑体" panose="02010609060101010101" pitchFamily="49" charset="-122"/>
                  <a:ea typeface="黑体" panose="02010609060101010101" pitchFamily="49" charset="-122"/>
                </a:rPr>
                <a:t>内容探究</a:t>
              </a:r>
            </a:p>
          </p:txBody>
        </p:sp>
      </p:gr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animEffect transition="in" filter="box(in)">
                                      <p:cBhvr>
                                        <p:cTn id="7" dur="500"/>
                                        <p:tgtEl>
                                          <p:spTgt spid="686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8611">
                                            <p:txEl>
                                              <p:pRg st="4" end="4"/>
                                            </p:txEl>
                                          </p:spTgt>
                                        </p:tgtEl>
                                        <p:attrNameLst>
                                          <p:attrName>style.visibility</p:attrName>
                                        </p:attrNameLst>
                                      </p:cBhvr>
                                      <p:to>
                                        <p:strVal val="visible"/>
                                      </p:to>
                                    </p:set>
                                    <p:animEffect transition="in" filter="box(in)">
                                      <p:cBhvr>
                                        <p:cTn id="12" dur="500"/>
                                        <p:tgtEl>
                                          <p:spTgt spid="68611">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8612"/>
                                        </p:tgtEl>
                                        <p:attrNameLst>
                                          <p:attrName>style.visibility</p:attrName>
                                        </p:attrNameLst>
                                      </p:cBhvr>
                                      <p:to>
                                        <p:strVal val="visible"/>
                                      </p:to>
                                    </p:set>
                                    <p:anim calcmode="lin" valueType="num">
                                      <p:cBhvr>
                                        <p:cTn id="17" dur="500" fill="hold"/>
                                        <p:tgtEl>
                                          <p:spTgt spid="68612"/>
                                        </p:tgtEl>
                                        <p:attrNameLst>
                                          <p:attrName>ppt_x</p:attrName>
                                        </p:attrNameLst>
                                      </p:cBhvr>
                                      <p:tavLst>
                                        <p:tav tm="0">
                                          <p:val>
                                            <p:strVal val="0-#ppt_w/2"/>
                                          </p:val>
                                        </p:tav>
                                        <p:tav tm="100000">
                                          <p:val>
                                            <p:strVal val="#ppt_x"/>
                                          </p:val>
                                        </p:tav>
                                      </p:tavLst>
                                    </p:anim>
                                    <p:anim calcmode="lin" valueType="num">
                                      <p:cBhvr>
                                        <p:cTn id="18" dur="500" fill="hold"/>
                                        <p:tgtEl>
                                          <p:spTgt spid="686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68613"/>
                                        </p:tgtEl>
                                        <p:attrNameLst>
                                          <p:attrName>style.visibility</p:attrName>
                                        </p:attrNameLst>
                                      </p:cBhvr>
                                      <p:to>
                                        <p:strVal val="visible"/>
                                      </p:to>
                                    </p:set>
                                    <p:anim calcmode="lin" valueType="num">
                                      <p:cBhvr>
                                        <p:cTn id="23" dur="500" fill="hold"/>
                                        <p:tgtEl>
                                          <p:spTgt spid="68613"/>
                                        </p:tgtEl>
                                        <p:attrNameLst>
                                          <p:attrName>ppt_x</p:attrName>
                                        </p:attrNameLst>
                                      </p:cBhvr>
                                      <p:tavLst>
                                        <p:tav tm="0">
                                          <p:val>
                                            <p:strVal val="0-#ppt_w/2"/>
                                          </p:val>
                                        </p:tav>
                                        <p:tav tm="100000">
                                          <p:val>
                                            <p:strVal val="#ppt_x"/>
                                          </p:val>
                                        </p:tav>
                                      </p:tavLst>
                                    </p:anim>
                                    <p:anim calcmode="lin" valueType="num">
                                      <p:cBhvr>
                                        <p:cTn id="24" dur="500" fill="hold"/>
                                        <p:tgtEl>
                                          <p:spTgt spid="686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build="p"/>
      <p:bldP spid="68612" grpId="0" bldLvl="0"/>
      <p:bldP spid="68613" grpId="0" bldLvl="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文本框 28699">
            <a:extLst>
              <a:ext uri="{FF2B5EF4-FFF2-40B4-BE49-F238E27FC236}">
                <a16:creationId xmlns:a16="http://schemas.microsoft.com/office/drawing/2014/main" id="{074F5566-3266-40F3-BCED-27667266E472}"/>
              </a:ext>
            </a:extLst>
          </p:cNvPr>
          <p:cNvSpPr txBox="1">
            <a:spLocks noChangeArrowheads="1"/>
          </p:cNvSpPr>
          <p:nvPr/>
        </p:nvSpPr>
        <p:spPr bwMode="auto">
          <a:xfrm>
            <a:off x="2495551" y="692151"/>
            <a:ext cx="7559675" cy="517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270000"/>
              </a:lnSpc>
            </a:pPr>
            <a:r>
              <a:rPr lang="zh-CN" altLang="en-US" sz="3200" b="1">
                <a:solidFill>
                  <a:schemeClr val="tx2"/>
                </a:solidFill>
                <a:latin typeface="黑体" panose="02010609060101010101" pitchFamily="49" charset="-122"/>
                <a:ea typeface="黑体" panose="02010609060101010101" pitchFamily="49" charset="-122"/>
              </a:rPr>
              <a:t>卖炭翁，        </a:t>
            </a:r>
            <a:r>
              <a:rPr lang="zh-CN" altLang="en-US" sz="3200" b="1" u="sng">
                <a:solidFill>
                  <a:srgbClr val="FF0000"/>
                </a:solidFill>
                <a:latin typeface="黑体" panose="02010609060101010101" pitchFamily="49" charset="-122"/>
                <a:ea typeface="黑体" panose="02010609060101010101" pitchFamily="49" charset="-122"/>
              </a:rPr>
              <a:t>伐薪</a:t>
            </a:r>
            <a:r>
              <a:rPr lang="zh-CN" altLang="en-US" sz="3200" b="1">
                <a:solidFill>
                  <a:schemeClr val="tx2"/>
                </a:solidFill>
                <a:latin typeface="黑体" panose="02010609060101010101" pitchFamily="49" charset="-122"/>
                <a:ea typeface="黑体" panose="02010609060101010101" pitchFamily="49" charset="-122"/>
              </a:rPr>
              <a:t>烧炭</a:t>
            </a:r>
            <a:r>
              <a:rPr lang="zh-CN" altLang="en-US" sz="3200" b="1" u="sng">
                <a:solidFill>
                  <a:srgbClr val="FF0000"/>
                </a:solidFill>
                <a:latin typeface="黑体" panose="02010609060101010101" pitchFamily="49" charset="-122"/>
                <a:ea typeface="黑体" panose="02010609060101010101" pitchFamily="49" charset="-122"/>
              </a:rPr>
              <a:t>南山</a:t>
            </a:r>
            <a:r>
              <a:rPr lang="zh-CN" altLang="en-US" sz="3200" b="1">
                <a:solidFill>
                  <a:schemeClr val="tx2"/>
                </a:solidFill>
                <a:latin typeface="黑体" panose="02010609060101010101" pitchFamily="49" charset="-122"/>
                <a:ea typeface="黑体" panose="02010609060101010101" pitchFamily="49" charset="-122"/>
              </a:rPr>
              <a:t>中。</a:t>
            </a:r>
            <a:r>
              <a:rPr lang="en-US" altLang="zh-CN" sz="3200" b="1">
                <a:solidFill>
                  <a:schemeClr val="tx2"/>
                </a:solidFill>
                <a:latin typeface="黑体" panose="02010609060101010101" pitchFamily="49" charset="-122"/>
                <a:ea typeface="黑体" panose="02010609060101010101" pitchFamily="49" charset="-122"/>
              </a:rPr>
              <a:t>   </a:t>
            </a:r>
            <a:br>
              <a:rPr lang="en-US" altLang="zh-CN" sz="3200" b="1">
                <a:solidFill>
                  <a:schemeClr val="tx2"/>
                </a:solidFill>
                <a:latin typeface="黑体" panose="02010609060101010101" pitchFamily="49" charset="-122"/>
                <a:ea typeface="黑体" panose="02010609060101010101" pitchFamily="49" charset="-122"/>
              </a:rPr>
            </a:br>
            <a:r>
              <a:rPr lang="zh-CN" altLang="en-US" sz="3200" b="1">
                <a:solidFill>
                  <a:schemeClr val="tx2"/>
                </a:solidFill>
                <a:latin typeface="黑体" panose="02010609060101010101" pitchFamily="49" charset="-122"/>
                <a:ea typeface="黑体" panose="02010609060101010101" pitchFamily="49" charset="-122"/>
              </a:rPr>
              <a:t>满面尘灰</a:t>
            </a:r>
            <a:r>
              <a:rPr lang="zh-CN" altLang="en-US" sz="3200" b="1" u="sng">
                <a:solidFill>
                  <a:srgbClr val="FF0000"/>
                </a:solidFill>
                <a:latin typeface="黑体" panose="02010609060101010101" pitchFamily="49" charset="-122"/>
                <a:ea typeface="黑体" panose="02010609060101010101" pitchFamily="49" charset="-122"/>
              </a:rPr>
              <a:t>烟火色</a:t>
            </a:r>
            <a:r>
              <a:rPr lang="zh-CN" altLang="en-US" sz="3200" b="1">
                <a:solidFill>
                  <a:schemeClr val="tx2"/>
                </a:solidFill>
                <a:latin typeface="黑体" panose="02010609060101010101" pitchFamily="49" charset="-122"/>
                <a:ea typeface="黑体" panose="02010609060101010101" pitchFamily="49" charset="-122"/>
              </a:rPr>
              <a:t>，两</a:t>
            </a:r>
            <a:r>
              <a:rPr lang="zh-CN" altLang="en-US" sz="3200" b="1">
                <a:latin typeface="黑体" panose="02010609060101010101" pitchFamily="49" charset="-122"/>
                <a:ea typeface="黑体" panose="02010609060101010101" pitchFamily="49" charset="-122"/>
              </a:rPr>
              <a:t>鬓</a:t>
            </a:r>
            <a:r>
              <a:rPr lang="zh-CN" altLang="en-US" sz="3200" b="1" u="sng">
                <a:solidFill>
                  <a:srgbClr val="FF0000"/>
                </a:solidFill>
                <a:latin typeface="黑体" panose="02010609060101010101" pitchFamily="49" charset="-122"/>
                <a:ea typeface="黑体" panose="02010609060101010101" pitchFamily="49" charset="-122"/>
              </a:rPr>
              <a:t>苍苍</a:t>
            </a:r>
            <a:r>
              <a:rPr lang="zh-CN" altLang="en-US" sz="3200" b="1">
                <a:solidFill>
                  <a:schemeClr val="tx2"/>
                </a:solidFill>
                <a:latin typeface="黑体" panose="02010609060101010101" pitchFamily="49" charset="-122"/>
                <a:ea typeface="黑体" panose="02010609060101010101" pitchFamily="49" charset="-122"/>
              </a:rPr>
              <a:t>十指黑。</a:t>
            </a:r>
            <a:r>
              <a:rPr lang="en-US" altLang="zh-CN" sz="3200" b="1">
                <a:solidFill>
                  <a:schemeClr val="tx2"/>
                </a:solidFill>
                <a:latin typeface="黑体" panose="02010609060101010101" pitchFamily="49" charset="-122"/>
                <a:ea typeface="黑体" panose="02010609060101010101" pitchFamily="49" charset="-122"/>
              </a:rPr>
              <a:t>   </a:t>
            </a:r>
            <a:br>
              <a:rPr lang="en-US" altLang="zh-CN" sz="3200" b="1">
                <a:solidFill>
                  <a:schemeClr val="tx2"/>
                </a:solidFill>
                <a:latin typeface="黑体" panose="02010609060101010101" pitchFamily="49" charset="-122"/>
                <a:ea typeface="黑体" panose="02010609060101010101" pitchFamily="49" charset="-122"/>
              </a:rPr>
            </a:br>
            <a:r>
              <a:rPr lang="zh-CN" altLang="en-US" sz="3200" b="1">
                <a:solidFill>
                  <a:schemeClr val="tx2"/>
                </a:solidFill>
                <a:latin typeface="黑体" panose="02010609060101010101" pitchFamily="49" charset="-122"/>
                <a:ea typeface="黑体" panose="02010609060101010101" pitchFamily="49" charset="-122"/>
              </a:rPr>
              <a:t>卖炭得钱</a:t>
            </a:r>
            <a:r>
              <a:rPr lang="zh-CN" altLang="en-US" sz="3200" b="1" u="sng">
                <a:solidFill>
                  <a:srgbClr val="FF0000"/>
                </a:solidFill>
                <a:latin typeface="黑体" panose="02010609060101010101" pitchFamily="49" charset="-122"/>
                <a:ea typeface="黑体" panose="02010609060101010101" pitchFamily="49" charset="-122"/>
              </a:rPr>
              <a:t>何所营</a:t>
            </a:r>
            <a:r>
              <a:rPr lang="zh-CN" altLang="en-US" sz="3200" b="1">
                <a:solidFill>
                  <a:schemeClr val="tx2"/>
                </a:solidFill>
                <a:latin typeface="黑体" panose="02010609060101010101" pitchFamily="49" charset="-122"/>
                <a:ea typeface="黑体" panose="02010609060101010101" pitchFamily="49" charset="-122"/>
              </a:rPr>
              <a:t>，身上衣裳口中食。</a:t>
            </a:r>
            <a:r>
              <a:rPr lang="en-US" altLang="zh-CN" sz="3200" b="1">
                <a:solidFill>
                  <a:schemeClr val="tx2"/>
                </a:solidFill>
                <a:latin typeface="黑体" panose="02010609060101010101" pitchFamily="49" charset="-122"/>
                <a:ea typeface="黑体" panose="02010609060101010101" pitchFamily="49" charset="-122"/>
              </a:rPr>
              <a:t>   </a:t>
            </a:r>
            <a:br>
              <a:rPr lang="en-US" altLang="zh-CN" sz="3200" b="1">
                <a:solidFill>
                  <a:schemeClr val="tx2"/>
                </a:solidFill>
                <a:latin typeface="黑体" panose="02010609060101010101" pitchFamily="49" charset="-122"/>
                <a:ea typeface="黑体" panose="02010609060101010101" pitchFamily="49" charset="-122"/>
              </a:rPr>
            </a:br>
            <a:r>
              <a:rPr lang="zh-CN" altLang="en-US" sz="3200" b="1">
                <a:solidFill>
                  <a:schemeClr val="tx2"/>
                </a:solidFill>
                <a:latin typeface="黑体" panose="02010609060101010101" pitchFamily="49" charset="-122"/>
                <a:ea typeface="黑体" panose="02010609060101010101" pitchFamily="49" charset="-122"/>
              </a:rPr>
              <a:t>可怜身上衣正单，心忧炭贱</a:t>
            </a:r>
            <a:r>
              <a:rPr lang="zh-CN" altLang="en-US" sz="3200" b="1" u="sng">
                <a:solidFill>
                  <a:srgbClr val="FF0000"/>
                </a:solidFill>
                <a:latin typeface="黑体" panose="02010609060101010101" pitchFamily="49" charset="-122"/>
                <a:ea typeface="黑体" panose="02010609060101010101" pitchFamily="49" charset="-122"/>
              </a:rPr>
              <a:t>愿</a:t>
            </a:r>
            <a:r>
              <a:rPr lang="zh-CN" altLang="en-US" sz="3200" b="1">
                <a:solidFill>
                  <a:schemeClr val="tx2"/>
                </a:solidFill>
                <a:latin typeface="黑体" panose="02010609060101010101" pitchFamily="49" charset="-122"/>
                <a:ea typeface="黑体" panose="02010609060101010101" pitchFamily="49" charset="-122"/>
              </a:rPr>
              <a:t>天寒。</a:t>
            </a:r>
            <a:r>
              <a:rPr lang="en-US" altLang="zh-CN" sz="3200" b="1">
                <a:solidFill>
                  <a:schemeClr val="tx2"/>
                </a:solidFill>
                <a:latin typeface="黑体" panose="02010609060101010101" pitchFamily="49" charset="-122"/>
                <a:ea typeface="黑体" panose="02010609060101010101" pitchFamily="49" charset="-122"/>
              </a:rPr>
              <a:t>  </a:t>
            </a:r>
            <a:endParaRPr lang="en-US" altLang="zh-CN" sz="3200" b="1">
              <a:solidFill>
                <a:schemeClr val="tx2"/>
              </a:solidFill>
              <a:cs typeface="Arial" panose="020B0604020202020204" pitchFamily="34" charset="0"/>
            </a:endParaRPr>
          </a:p>
        </p:txBody>
      </p:sp>
      <p:sp>
        <p:nvSpPr>
          <p:cNvPr id="28701" name="矩形 28700">
            <a:extLst>
              <a:ext uri="{FF2B5EF4-FFF2-40B4-BE49-F238E27FC236}">
                <a16:creationId xmlns:a16="http://schemas.microsoft.com/office/drawing/2014/main" id="{62BF6519-5EC0-48B9-81C0-47A131B2DBCF}"/>
              </a:ext>
            </a:extLst>
          </p:cNvPr>
          <p:cNvSpPr>
            <a:spLocks noChangeArrowheads="1"/>
          </p:cNvSpPr>
          <p:nvPr/>
        </p:nvSpPr>
        <p:spPr bwMode="auto">
          <a:xfrm>
            <a:off x="5016500" y="765176"/>
            <a:ext cx="19700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srgbClr val="FF00FF"/>
                </a:solidFill>
                <a:latin typeface="黑体" panose="02010609060101010101" pitchFamily="49" charset="-122"/>
                <a:ea typeface="黑体" panose="02010609060101010101" pitchFamily="49" charset="-122"/>
              </a:rPr>
              <a:t>伐：砍伐。</a:t>
            </a:r>
          </a:p>
        </p:txBody>
      </p:sp>
      <p:sp>
        <p:nvSpPr>
          <p:cNvPr id="28702" name="矩形 28701">
            <a:extLst>
              <a:ext uri="{FF2B5EF4-FFF2-40B4-BE49-F238E27FC236}">
                <a16:creationId xmlns:a16="http://schemas.microsoft.com/office/drawing/2014/main" id="{A26374F7-13AC-4538-A44C-3096D4C7875E}"/>
              </a:ext>
            </a:extLst>
          </p:cNvPr>
          <p:cNvSpPr>
            <a:spLocks noChangeArrowheads="1"/>
          </p:cNvSpPr>
          <p:nvPr/>
        </p:nvSpPr>
        <p:spPr bwMode="auto">
          <a:xfrm>
            <a:off x="6167438" y="1989138"/>
            <a:ext cx="16129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srgbClr val="FF00FF"/>
                </a:solidFill>
                <a:latin typeface="黑体" panose="02010609060101010101" pitchFamily="49" charset="-122"/>
                <a:ea typeface="黑体" panose="02010609060101010101" pitchFamily="49" charset="-122"/>
              </a:rPr>
              <a:t>薪：柴。</a:t>
            </a:r>
          </a:p>
        </p:txBody>
      </p:sp>
      <p:sp>
        <p:nvSpPr>
          <p:cNvPr id="28703" name="矩形 28702">
            <a:extLst>
              <a:ext uri="{FF2B5EF4-FFF2-40B4-BE49-F238E27FC236}">
                <a16:creationId xmlns:a16="http://schemas.microsoft.com/office/drawing/2014/main" id="{2C5567C8-ECCB-41BD-8F47-878D2DCB4022}"/>
              </a:ext>
            </a:extLst>
          </p:cNvPr>
          <p:cNvSpPr>
            <a:spLocks noChangeArrowheads="1"/>
          </p:cNvSpPr>
          <p:nvPr/>
        </p:nvSpPr>
        <p:spPr bwMode="auto">
          <a:xfrm>
            <a:off x="7032625" y="690564"/>
            <a:ext cx="289083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srgbClr val="FF00FF"/>
                </a:solidFill>
                <a:latin typeface="黑体" panose="02010609060101010101" pitchFamily="49" charset="-122"/>
                <a:ea typeface="黑体" panose="02010609060101010101" pitchFamily="49" charset="-122"/>
              </a:rPr>
              <a:t>南山：终南山。 </a:t>
            </a:r>
          </a:p>
        </p:txBody>
      </p:sp>
      <p:sp>
        <p:nvSpPr>
          <p:cNvPr id="28704" name="矩形 28703">
            <a:extLst>
              <a:ext uri="{FF2B5EF4-FFF2-40B4-BE49-F238E27FC236}">
                <a16:creationId xmlns:a16="http://schemas.microsoft.com/office/drawing/2014/main" id="{015C4E60-2F8E-4620-A037-721D40C9C511}"/>
              </a:ext>
            </a:extLst>
          </p:cNvPr>
          <p:cNvSpPr>
            <a:spLocks noChangeArrowheads="1"/>
          </p:cNvSpPr>
          <p:nvPr/>
        </p:nvSpPr>
        <p:spPr bwMode="auto">
          <a:xfrm>
            <a:off x="2640013" y="3332163"/>
            <a:ext cx="6502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solidFill>
                  <a:srgbClr val="FF00FF"/>
                </a:solidFill>
                <a:latin typeface="黑体" panose="02010609060101010101" pitchFamily="49" charset="-122"/>
                <a:ea typeface="黑体" panose="02010609060101010101" pitchFamily="49" charset="-122"/>
              </a:rPr>
              <a:t>烟火色：烟熏色。</a:t>
            </a:r>
          </a:p>
        </p:txBody>
      </p:sp>
      <p:sp>
        <p:nvSpPr>
          <p:cNvPr id="28705" name="矩形 28704">
            <a:extLst>
              <a:ext uri="{FF2B5EF4-FFF2-40B4-BE49-F238E27FC236}">
                <a16:creationId xmlns:a16="http://schemas.microsoft.com/office/drawing/2014/main" id="{A666341D-CAF8-4D86-A20E-2B8019180BC3}"/>
              </a:ext>
            </a:extLst>
          </p:cNvPr>
          <p:cNvSpPr>
            <a:spLocks noChangeArrowheads="1"/>
          </p:cNvSpPr>
          <p:nvPr/>
        </p:nvSpPr>
        <p:spPr bwMode="auto">
          <a:xfrm>
            <a:off x="7608889" y="1873678"/>
            <a:ext cx="23764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FF"/>
                </a:solidFill>
                <a:latin typeface="黑体" panose="02010609060101010101" pitchFamily="49" charset="-122"/>
                <a:ea typeface="黑体" panose="02010609060101010101" pitchFamily="49" charset="-122"/>
              </a:rPr>
              <a:t>苍苍：灰白色，形容鬓发花白。 </a:t>
            </a:r>
          </a:p>
        </p:txBody>
      </p:sp>
      <p:sp>
        <p:nvSpPr>
          <p:cNvPr id="28706" name="矩形 28705">
            <a:extLst>
              <a:ext uri="{FF2B5EF4-FFF2-40B4-BE49-F238E27FC236}">
                <a16:creationId xmlns:a16="http://schemas.microsoft.com/office/drawing/2014/main" id="{0FA1EB16-299B-41B1-9117-8BE56CA654B3}"/>
              </a:ext>
            </a:extLst>
          </p:cNvPr>
          <p:cNvSpPr>
            <a:spLocks noChangeArrowheads="1"/>
          </p:cNvSpPr>
          <p:nvPr/>
        </p:nvSpPr>
        <p:spPr bwMode="auto">
          <a:xfrm>
            <a:off x="4295775" y="4556125"/>
            <a:ext cx="6408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solidFill>
                  <a:srgbClr val="FF00FF"/>
                </a:solidFill>
                <a:latin typeface="黑体" panose="02010609060101010101" pitchFamily="49" charset="-122"/>
                <a:ea typeface="黑体" panose="02010609060101010101" pitchFamily="49" charset="-122"/>
              </a:rPr>
              <a:t>何所营：做什么用。营，谋求。 </a:t>
            </a:r>
          </a:p>
        </p:txBody>
      </p:sp>
      <p:sp>
        <p:nvSpPr>
          <p:cNvPr id="28708" name="矩形 28707">
            <a:extLst>
              <a:ext uri="{FF2B5EF4-FFF2-40B4-BE49-F238E27FC236}">
                <a16:creationId xmlns:a16="http://schemas.microsoft.com/office/drawing/2014/main" id="{C5C11581-7F03-4394-BF35-0863CF7D8A1E}"/>
              </a:ext>
            </a:extLst>
          </p:cNvPr>
          <p:cNvSpPr>
            <a:spLocks noChangeArrowheads="1"/>
          </p:cNvSpPr>
          <p:nvPr/>
        </p:nvSpPr>
        <p:spPr bwMode="auto">
          <a:xfrm>
            <a:off x="2351089" y="5851525"/>
            <a:ext cx="27066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FF"/>
                </a:solidFill>
                <a:latin typeface="黑体" panose="02010609060101010101" pitchFamily="49" charset="-122"/>
                <a:ea typeface="黑体" panose="02010609060101010101" pitchFamily="49" charset="-122"/>
              </a:rPr>
              <a:t> </a:t>
            </a:r>
          </a:p>
        </p:txBody>
      </p:sp>
      <p:sp>
        <p:nvSpPr>
          <p:cNvPr id="28709" name="矩形 28708">
            <a:extLst>
              <a:ext uri="{FF2B5EF4-FFF2-40B4-BE49-F238E27FC236}">
                <a16:creationId xmlns:a16="http://schemas.microsoft.com/office/drawing/2014/main" id="{F376A76F-B30E-48C5-9A70-9CEB1DC1D02A}"/>
              </a:ext>
            </a:extLst>
          </p:cNvPr>
          <p:cNvSpPr>
            <a:spLocks noChangeArrowheads="1"/>
          </p:cNvSpPr>
          <p:nvPr/>
        </p:nvSpPr>
        <p:spPr bwMode="auto">
          <a:xfrm>
            <a:off x="7248525" y="5949950"/>
            <a:ext cx="17922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FF"/>
                </a:solidFill>
                <a:latin typeface="黑体" panose="02010609060101010101" pitchFamily="49" charset="-122"/>
                <a:ea typeface="黑体" panose="02010609060101010101" pitchFamily="49" charset="-122"/>
              </a:rPr>
              <a:t>愿：希望。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70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70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70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70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870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70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870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8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01" grpId="0"/>
      <p:bldP spid="28702" grpId="0"/>
      <p:bldP spid="28703" grpId="0"/>
      <p:bldP spid="28704" grpId="0"/>
      <p:bldP spid="28705" grpId="0"/>
      <p:bldP spid="28706" grpId="0"/>
      <p:bldP spid="28708" grpId="0"/>
      <p:bldP spid="2870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p:nvPr/>
        </p:nvSpPr>
        <p:spPr>
          <a:xfrm>
            <a:off x="603885" y="865505"/>
            <a:ext cx="3273653" cy="1077218"/>
          </a:xfrm>
          <a:prstGeom prst="rect">
            <a:avLst/>
          </a:prstGeom>
          <a:noFill/>
          <a:ln w="9525">
            <a:noFill/>
          </a:ln>
        </p:spPr>
        <p:txBody>
          <a:bodyPr wrap="none" anchor="ct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3200" b="1" dirty="0">
                <a:solidFill>
                  <a:schemeClr val="accent5">
                    <a:lumMod val="75000"/>
                  </a:schemeClr>
                </a:solidFill>
                <a:latin typeface="宋体" panose="02010600030101010101" pitchFamily="2" charset="-122"/>
                <a:ea typeface="宋体" panose="02010600030101010101" pitchFamily="2" charset="-122"/>
              </a:rPr>
              <a:t>满面尘灰烟火色</a:t>
            </a:r>
          </a:p>
          <a:p>
            <a:pPr marL="0" lvl="0" indent="0" eaLnBrk="1" hangingPunct="1">
              <a:lnSpc>
                <a:spcPct val="100000"/>
              </a:lnSpc>
              <a:spcBef>
                <a:spcPct val="0"/>
              </a:spcBef>
              <a:buNone/>
            </a:pPr>
            <a:r>
              <a:rPr lang="zh-CN" altLang="en-US" sz="3200" b="1" dirty="0">
                <a:solidFill>
                  <a:schemeClr val="accent5">
                    <a:lumMod val="75000"/>
                  </a:schemeClr>
                </a:solidFill>
                <a:latin typeface="宋体" panose="02010600030101010101" pitchFamily="2" charset="-122"/>
                <a:ea typeface="宋体" panose="02010600030101010101" pitchFamily="2" charset="-122"/>
              </a:rPr>
              <a:t>两鬓苍苍十指黑</a:t>
            </a:r>
            <a:r>
              <a:rPr lang="zh-CN" altLang="en-US" sz="3200" dirty="0">
                <a:solidFill>
                  <a:schemeClr val="accent5">
                    <a:lumMod val="75000"/>
                  </a:schemeClr>
                </a:solidFill>
                <a:latin typeface="宋体" panose="02010600030101010101" pitchFamily="2" charset="-122"/>
                <a:ea typeface="宋体" panose="02010600030101010101" pitchFamily="2" charset="-122"/>
              </a:rPr>
              <a:t> </a:t>
            </a:r>
          </a:p>
        </p:txBody>
      </p:sp>
      <p:sp>
        <p:nvSpPr>
          <p:cNvPr id="52229" name="AutoShape 5"/>
          <p:cNvSpPr/>
          <p:nvPr/>
        </p:nvSpPr>
        <p:spPr>
          <a:xfrm>
            <a:off x="3697357" y="1008381"/>
            <a:ext cx="323691" cy="684212"/>
          </a:xfrm>
          <a:prstGeom prst="rightBrace">
            <a:avLst>
              <a:gd name="adj1" fmla="val 39620"/>
              <a:gd name="adj2" fmla="val 50000"/>
            </a:avLst>
          </a:prstGeom>
          <a:noFill/>
          <a:ln w="38100" cap="flat" cmpd="sng">
            <a:solidFill>
              <a:srgbClr val="FF0000"/>
            </a:solidFill>
            <a:prstDash val="solid"/>
            <a:headEnd type="none" w="med" len="med"/>
            <a:tailEnd type="none" w="med" len="med"/>
          </a:ln>
        </p:spPr>
        <p:txBody>
          <a:bodyPr wrap="none"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latin typeface="Arial" panose="020B0604020202020204" pitchFamily="34" charset="0"/>
              <a:ea typeface="宋体" panose="02010600030101010101" pitchFamily="2" charset="-122"/>
            </a:endParaRPr>
          </a:p>
        </p:txBody>
      </p:sp>
      <p:sp>
        <p:nvSpPr>
          <p:cNvPr id="52230" name="Text Box 6"/>
          <p:cNvSpPr txBox="1"/>
          <p:nvPr/>
        </p:nvSpPr>
        <p:spPr>
          <a:xfrm>
            <a:off x="4089400" y="1107122"/>
            <a:ext cx="2006600" cy="58547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sz="3200" b="1" dirty="0">
                <a:solidFill>
                  <a:srgbClr val="FF0000"/>
                </a:solidFill>
                <a:latin typeface="Arial" panose="020B0604020202020204" pitchFamily="34" charset="0"/>
                <a:ea typeface="黑体" panose="02010609060101010101" pitchFamily="49" charset="-122"/>
              </a:rPr>
              <a:t>肖像描写</a:t>
            </a:r>
          </a:p>
        </p:txBody>
      </p:sp>
      <p:sp>
        <p:nvSpPr>
          <p:cNvPr id="2" name="文本框 1"/>
          <p:cNvSpPr txBox="1"/>
          <p:nvPr/>
        </p:nvSpPr>
        <p:spPr>
          <a:xfrm>
            <a:off x="603885" y="281940"/>
            <a:ext cx="5434965" cy="583565"/>
          </a:xfrm>
          <a:prstGeom prst="rect">
            <a:avLst/>
          </a:prstGeom>
          <a:noFill/>
        </p:spPr>
        <p:txBody>
          <a:bodyPr wrap="square" rtlCol="0" anchor="t">
            <a:spAutoFit/>
          </a:bodyPr>
          <a:lstStyle/>
          <a:p>
            <a:r>
              <a:rPr lang="zh-CN" altLang="en-US" sz="3200" b="1" dirty="0"/>
              <a:t>卖炭翁，伐薪烧炭南山中。</a:t>
            </a:r>
          </a:p>
        </p:txBody>
      </p:sp>
      <p:sp>
        <p:nvSpPr>
          <p:cNvPr id="10" name="文本框 9">
            <a:extLst>
              <a:ext uri="{FF2B5EF4-FFF2-40B4-BE49-F238E27FC236}">
                <a16:creationId xmlns:a16="http://schemas.microsoft.com/office/drawing/2014/main" id="{442BF7AD-B9FE-4039-9F88-3857DC261CED}"/>
              </a:ext>
            </a:extLst>
          </p:cNvPr>
          <p:cNvSpPr txBox="1"/>
          <p:nvPr/>
        </p:nvSpPr>
        <p:spPr>
          <a:xfrm>
            <a:off x="59689" y="2187783"/>
            <a:ext cx="9071057" cy="523220"/>
          </a:xfrm>
          <a:prstGeom prst="rect">
            <a:avLst/>
          </a:prstGeom>
          <a:noFill/>
        </p:spPr>
        <p:txBody>
          <a:bodyPr wrap="square">
            <a:spAutoFit/>
          </a:bodyPr>
          <a:lstStyle/>
          <a:p>
            <a:pPr marL="0" lvl="0" indent="0" eaLnBrk="1" hangingPunct="1">
              <a:lnSpc>
                <a:spcPct val="100000"/>
              </a:lnSpc>
              <a:spcBef>
                <a:spcPct val="0"/>
              </a:spcBef>
              <a:buNone/>
            </a:pPr>
            <a:r>
              <a:rPr lang="zh-CN" altLang="en-US" sz="2800" b="1" dirty="0">
                <a:solidFill>
                  <a:schemeClr val="accent5">
                    <a:lumMod val="75000"/>
                  </a:schemeClr>
                </a:solidFill>
                <a:latin typeface="宋体" panose="02010600030101010101" pitchFamily="2" charset="-122"/>
                <a:ea typeface="宋体" panose="02010600030101010101" pitchFamily="2" charset="-122"/>
              </a:rPr>
              <a:t>描述“满面尘灰烟火色，两鬓苍苍十指黑”的样子。</a:t>
            </a:r>
            <a:r>
              <a:rPr lang="zh-CN" altLang="en-US" sz="2800" dirty="0">
                <a:solidFill>
                  <a:schemeClr val="accent5">
                    <a:lumMod val="75000"/>
                  </a:schemeClr>
                </a:solidFill>
                <a:latin typeface="宋体" panose="02010600030101010101" pitchFamily="2" charset="-122"/>
                <a:ea typeface="宋体" panose="02010600030101010101" pitchFamily="2" charset="-122"/>
              </a:rPr>
              <a:t> </a:t>
            </a:r>
          </a:p>
        </p:txBody>
      </p:sp>
      <p:sp>
        <p:nvSpPr>
          <p:cNvPr id="12" name="文本框 11">
            <a:extLst>
              <a:ext uri="{FF2B5EF4-FFF2-40B4-BE49-F238E27FC236}">
                <a16:creationId xmlns:a16="http://schemas.microsoft.com/office/drawing/2014/main" id="{51CE2239-6859-4E63-AE95-46FF27FE44D7}"/>
              </a:ext>
            </a:extLst>
          </p:cNvPr>
          <p:cNvSpPr txBox="1"/>
          <p:nvPr/>
        </p:nvSpPr>
        <p:spPr>
          <a:xfrm>
            <a:off x="59689" y="2917581"/>
            <a:ext cx="12344344" cy="523220"/>
          </a:xfrm>
          <a:prstGeom prst="rect">
            <a:avLst/>
          </a:prstGeom>
          <a:solidFill>
            <a:schemeClr val="bg1"/>
          </a:solidFill>
        </p:spPr>
        <p:txBody>
          <a:bodyPr wrap="square">
            <a:spAutoFit/>
          </a:bodyPr>
          <a:lstStyle/>
          <a:p>
            <a:r>
              <a:rPr lang="zh-CN" altLang="en-US" sz="2800" b="1" dirty="0"/>
              <a:t>他满脸灰尘，完全是烟熏火燎的颜色；两鬓花白，十个指头就如乌炭一样黑。</a:t>
            </a:r>
            <a:endParaRPr lang="zh-CN" altLang="en-US" sz="2800" dirty="0"/>
          </a:p>
        </p:txBody>
      </p:sp>
      <p:sp>
        <p:nvSpPr>
          <p:cNvPr id="13" name="文本框 12">
            <a:extLst>
              <a:ext uri="{FF2B5EF4-FFF2-40B4-BE49-F238E27FC236}">
                <a16:creationId xmlns:a16="http://schemas.microsoft.com/office/drawing/2014/main" id="{6A523C2A-6258-43C2-B1E2-6D8460B23A09}"/>
              </a:ext>
            </a:extLst>
          </p:cNvPr>
          <p:cNvSpPr txBox="1"/>
          <p:nvPr/>
        </p:nvSpPr>
        <p:spPr>
          <a:xfrm>
            <a:off x="59689" y="3683751"/>
            <a:ext cx="9071057" cy="523220"/>
          </a:xfrm>
          <a:prstGeom prst="rect">
            <a:avLst/>
          </a:prstGeom>
          <a:noFill/>
        </p:spPr>
        <p:txBody>
          <a:bodyPr wrap="square">
            <a:spAutoFit/>
          </a:bodyPr>
          <a:lstStyle/>
          <a:p>
            <a:pPr marL="0" lvl="0" indent="0" eaLnBrk="1" hangingPunct="1">
              <a:lnSpc>
                <a:spcPct val="100000"/>
              </a:lnSpc>
              <a:spcBef>
                <a:spcPct val="0"/>
              </a:spcBef>
              <a:buNone/>
            </a:pPr>
            <a:r>
              <a:rPr lang="zh-CN" altLang="en-US" sz="2800" b="1" dirty="0">
                <a:solidFill>
                  <a:schemeClr val="accent5">
                    <a:lumMod val="75000"/>
                  </a:schemeClr>
                </a:solidFill>
                <a:latin typeface="宋体" panose="02010600030101010101" pitchFamily="2" charset="-122"/>
              </a:rPr>
              <a:t>赏析</a:t>
            </a:r>
            <a:r>
              <a:rPr lang="zh-CN" altLang="en-US" sz="2800" b="1" dirty="0">
                <a:solidFill>
                  <a:schemeClr val="accent5">
                    <a:lumMod val="75000"/>
                  </a:schemeClr>
                </a:solidFill>
                <a:latin typeface="宋体" panose="02010600030101010101" pitchFamily="2" charset="-122"/>
                <a:ea typeface="宋体" panose="02010600030101010101" pitchFamily="2" charset="-122"/>
              </a:rPr>
              <a:t>“满面尘灰烟火色，两鬓苍苍十指黑”。</a:t>
            </a:r>
            <a:r>
              <a:rPr lang="zh-CN" altLang="en-US" sz="2800" dirty="0">
                <a:solidFill>
                  <a:schemeClr val="accent5">
                    <a:lumMod val="75000"/>
                  </a:schemeClr>
                </a:solidFill>
                <a:latin typeface="宋体" panose="02010600030101010101" pitchFamily="2" charset="-122"/>
                <a:ea typeface="宋体" panose="02010600030101010101" pitchFamily="2" charset="-122"/>
              </a:rPr>
              <a:t> </a:t>
            </a:r>
          </a:p>
        </p:txBody>
      </p:sp>
      <p:sp>
        <p:nvSpPr>
          <p:cNvPr id="15" name="文本框 14">
            <a:extLst>
              <a:ext uri="{FF2B5EF4-FFF2-40B4-BE49-F238E27FC236}">
                <a16:creationId xmlns:a16="http://schemas.microsoft.com/office/drawing/2014/main" id="{55ABCDFD-3786-442C-9897-0D2CA9A6518B}"/>
              </a:ext>
            </a:extLst>
          </p:cNvPr>
          <p:cNvSpPr txBox="1"/>
          <p:nvPr/>
        </p:nvSpPr>
        <p:spPr>
          <a:xfrm>
            <a:off x="490335" y="4607246"/>
            <a:ext cx="11701665" cy="1255728"/>
          </a:xfrm>
          <a:prstGeom prst="rect">
            <a:avLst/>
          </a:prstGeom>
          <a:solidFill>
            <a:schemeClr val="bg1"/>
          </a:solidFill>
        </p:spPr>
        <p:txBody>
          <a:bodyPr wrap="square">
            <a:spAutoFit/>
          </a:bodyPr>
          <a:lstStyle/>
          <a:p>
            <a:pPr>
              <a:lnSpc>
                <a:spcPct val="90000"/>
              </a:lnSpc>
            </a:pPr>
            <a:r>
              <a:rPr lang="zh-CN" altLang="en-US" sz="2800" b="1" dirty="0"/>
              <a:t>      诗人用</a:t>
            </a:r>
            <a:r>
              <a:rPr lang="zh-CN" altLang="en-US" sz="2800" b="1" dirty="0">
                <a:solidFill>
                  <a:srgbClr val="FF0000"/>
                </a:solidFill>
              </a:rPr>
              <a:t>肖像描写</a:t>
            </a:r>
            <a:r>
              <a:rPr lang="zh-CN" altLang="en-US" sz="2800" b="1" dirty="0"/>
              <a:t>，抓住三个部位（脸、鬓、手）、三种颜色（脸是焦黄色，鬓发是灰白，十指是乌黑），形象地描绘出卖炭翁的生存状态：烧炭的艰辛，年岁已老。后一句中，“苍苍”与“黑”形成鲜明对照。 </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2230"/>
                                        </p:tgtEl>
                                        <p:attrNameLst>
                                          <p:attrName>style.visibility</p:attrName>
                                        </p:attrNameLst>
                                      </p:cBhvr>
                                      <p:to>
                                        <p:strVal val="visible"/>
                                      </p:to>
                                    </p:set>
                                    <p:anim calcmode="lin" valueType="num">
                                      <p:cBhvr additive="base">
                                        <p:cTn id="7" dur="500" fill="hold"/>
                                        <p:tgtEl>
                                          <p:spTgt spid="52230"/>
                                        </p:tgtEl>
                                        <p:attrNameLst>
                                          <p:attrName>ppt_x</p:attrName>
                                        </p:attrNameLst>
                                      </p:cBhvr>
                                      <p:tavLst>
                                        <p:tav tm="0">
                                          <p:val>
                                            <p:strVal val="#ppt_x"/>
                                          </p:val>
                                        </p:tav>
                                        <p:tav tm="100000">
                                          <p:val>
                                            <p:strVal val="#ppt_x"/>
                                          </p:val>
                                        </p:tav>
                                      </p:tavLst>
                                    </p:anim>
                                    <p:anim calcmode="lin" valueType="num">
                                      <p:cBhvr additive="base">
                                        <p:cTn id="8" dur="500" fill="hold"/>
                                        <p:tgtEl>
                                          <p:spTgt spid="5223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2229"/>
                                        </p:tgtEl>
                                        <p:attrNameLst>
                                          <p:attrName>style.visibility</p:attrName>
                                        </p:attrNameLst>
                                      </p:cBhvr>
                                      <p:to>
                                        <p:strVal val="visible"/>
                                      </p:to>
                                    </p:set>
                                    <p:anim calcmode="lin" valueType="num">
                                      <p:cBhvr additive="base">
                                        <p:cTn id="37" dur="500" fill="hold"/>
                                        <p:tgtEl>
                                          <p:spTgt spid="52229"/>
                                        </p:tgtEl>
                                        <p:attrNameLst>
                                          <p:attrName>ppt_x</p:attrName>
                                        </p:attrNameLst>
                                      </p:cBhvr>
                                      <p:tavLst>
                                        <p:tav tm="0">
                                          <p:val>
                                            <p:strVal val="#ppt_x"/>
                                          </p:val>
                                        </p:tav>
                                        <p:tav tm="100000">
                                          <p:val>
                                            <p:strVal val="#ppt_x"/>
                                          </p:val>
                                        </p:tav>
                                      </p:tavLst>
                                    </p:anim>
                                    <p:anim calcmode="lin" valueType="num">
                                      <p:cBhvr additive="base">
                                        <p:cTn id="38" dur="500" fill="hold"/>
                                        <p:tgtEl>
                                          <p:spTgt spid="522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9" grpId="0" animBg="1"/>
      <p:bldP spid="52230" grpId="0"/>
      <p:bldP spid="10" grpId="0"/>
      <p:bldP spid="12" grpId="0" animBg="1"/>
      <p:bldP spid="13" grpId="0"/>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
            <a:extLst>
              <a:ext uri="{FF2B5EF4-FFF2-40B4-BE49-F238E27FC236}">
                <a16:creationId xmlns:a16="http://schemas.microsoft.com/office/drawing/2014/main" id="{12F05AD0-C116-4D4F-9F6F-6890FE8B3E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4191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 Box 3">
            <a:extLst>
              <a:ext uri="{FF2B5EF4-FFF2-40B4-BE49-F238E27FC236}">
                <a16:creationId xmlns:a16="http://schemas.microsoft.com/office/drawing/2014/main" id="{90DF9399-984C-4B5E-A8DA-E8C3B3C46D4A}"/>
              </a:ext>
            </a:extLst>
          </p:cNvPr>
          <p:cNvSpPr txBox="1">
            <a:spLocks noChangeArrowheads="1"/>
          </p:cNvSpPr>
          <p:nvPr/>
        </p:nvSpPr>
        <p:spPr bwMode="auto">
          <a:xfrm>
            <a:off x="7841258" y="1196976"/>
            <a:ext cx="923330" cy="566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zh-CN" altLang="en-US" sz="4800">
                <a:latin typeface="Times New Roman" panose="02020603050405020304" pitchFamily="18" charset="0"/>
                <a:ea typeface="华文行楷" panose="02010800040101010101" pitchFamily="2" charset="-122"/>
              </a:rPr>
              <a:t>身上衣裳口中食。</a:t>
            </a:r>
          </a:p>
        </p:txBody>
      </p:sp>
      <p:sp>
        <p:nvSpPr>
          <p:cNvPr id="10244" name="Text Box 4">
            <a:extLst>
              <a:ext uri="{FF2B5EF4-FFF2-40B4-BE49-F238E27FC236}">
                <a16:creationId xmlns:a16="http://schemas.microsoft.com/office/drawing/2014/main" id="{4EEE6A48-C61B-4901-A4D4-E0EB8E978658}"/>
              </a:ext>
            </a:extLst>
          </p:cNvPr>
          <p:cNvSpPr txBox="1">
            <a:spLocks noChangeArrowheads="1"/>
          </p:cNvSpPr>
          <p:nvPr/>
        </p:nvSpPr>
        <p:spPr bwMode="auto">
          <a:xfrm>
            <a:off x="8069858" y="1447801"/>
            <a:ext cx="923330" cy="477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kumimoji="1" lang="zh-CN" altLang="zh-CN" sz="4800">
              <a:latin typeface="Times New Roman" panose="02020603050405020304" pitchFamily="18" charset="0"/>
              <a:ea typeface="华文行楷" panose="02010800040101010101" pitchFamily="2" charset="-122"/>
            </a:endParaRPr>
          </a:p>
        </p:txBody>
      </p:sp>
      <p:sp>
        <p:nvSpPr>
          <p:cNvPr id="4101" name="Text Box 5">
            <a:extLst>
              <a:ext uri="{FF2B5EF4-FFF2-40B4-BE49-F238E27FC236}">
                <a16:creationId xmlns:a16="http://schemas.microsoft.com/office/drawing/2014/main" id="{8C289224-9B86-44D9-AD1D-18BEDBCC82FC}"/>
              </a:ext>
            </a:extLst>
          </p:cNvPr>
          <p:cNvSpPr txBox="1">
            <a:spLocks noChangeArrowheads="1"/>
          </p:cNvSpPr>
          <p:nvPr/>
        </p:nvSpPr>
        <p:spPr bwMode="auto">
          <a:xfrm>
            <a:off x="6164858" y="1125539"/>
            <a:ext cx="923330" cy="5465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zh-CN" altLang="en-US" sz="4800">
                <a:latin typeface="Times New Roman" panose="02020603050405020304" pitchFamily="18" charset="0"/>
                <a:ea typeface="华文行楷" panose="02010800040101010101" pitchFamily="2" charset="-122"/>
              </a:rPr>
              <a:t>卖炭得钱何所营？</a:t>
            </a:r>
          </a:p>
        </p:txBody>
      </p:sp>
      <p:sp>
        <p:nvSpPr>
          <p:cNvPr id="4102" name="Line 6">
            <a:extLst>
              <a:ext uri="{FF2B5EF4-FFF2-40B4-BE49-F238E27FC236}">
                <a16:creationId xmlns:a16="http://schemas.microsoft.com/office/drawing/2014/main" id="{43B33ED6-EA27-4386-8F2D-3C885739C6A4}"/>
              </a:ext>
            </a:extLst>
          </p:cNvPr>
          <p:cNvSpPr>
            <a:spLocks noChangeShapeType="1"/>
          </p:cNvSpPr>
          <p:nvPr/>
        </p:nvSpPr>
        <p:spPr bwMode="auto">
          <a:xfrm>
            <a:off x="6384925" y="5734050"/>
            <a:ext cx="503238" cy="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wrap="none"/>
          <a:lstStyle/>
          <a:p>
            <a:endParaRPr lang="zh-CN" altLang="en-US"/>
          </a:p>
        </p:txBody>
      </p:sp>
      <p:sp>
        <p:nvSpPr>
          <p:cNvPr id="4103" name="Text Box 7">
            <a:extLst>
              <a:ext uri="{FF2B5EF4-FFF2-40B4-BE49-F238E27FC236}">
                <a16:creationId xmlns:a16="http://schemas.microsoft.com/office/drawing/2014/main" id="{D69E6114-9888-4A67-A056-AC4470C64C8A}"/>
              </a:ext>
            </a:extLst>
          </p:cNvPr>
          <p:cNvSpPr txBox="1">
            <a:spLocks noChangeArrowheads="1"/>
          </p:cNvSpPr>
          <p:nvPr/>
        </p:nvSpPr>
        <p:spPr bwMode="auto">
          <a:xfrm>
            <a:off x="6167439" y="404813"/>
            <a:ext cx="13684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sz="3600" b="1">
                <a:solidFill>
                  <a:srgbClr val="0000CC"/>
                </a:solidFill>
                <a:ea typeface="方正华隶简体" pitchFamily="65" charset="-122"/>
              </a:rPr>
              <a:t>自问</a:t>
            </a:r>
          </a:p>
        </p:txBody>
      </p:sp>
      <p:sp>
        <p:nvSpPr>
          <p:cNvPr id="4104" name="Text Box 8">
            <a:extLst>
              <a:ext uri="{FF2B5EF4-FFF2-40B4-BE49-F238E27FC236}">
                <a16:creationId xmlns:a16="http://schemas.microsoft.com/office/drawing/2014/main" id="{4B6A2984-874A-4380-A401-0ABD0886AB69}"/>
              </a:ext>
            </a:extLst>
          </p:cNvPr>
          <p:cNvSpPr txBox="1">
            <a:spLocks noChangeArrowheads="1"/>
          </p:cNvSpPr>
          <p:nvPr/>
        </p:nvSpPr>
        <p:spPr bwMode="auto">
          <a:xfrm>
            <a:off x="7751764" y="404813"/>
            <a:ext cx="15128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sz="3600" b="1">
                <a:solidFill>
                  <a:srgbClr val="0000CC"/>
                </a:solidFill>
                <a:ea typeface="方正华隶简体" pitchFamily="65" charset="-122"/>
              </a:rPr>
              <a:t>自答</a:t>
            </a:r>
          </a:p>
        </p:txBody>
      </p:sp>
      <p:sp>
        <p:nvSpPr>
          <p:cNvPr id="4105" name="AutoShape 9">
            <a:extLst>
              <a:ext uri="{FF2B5EF4-FFF2-40B4-BE49-F238E27FC236}">
                <a16:creationId xmlns:a16="http://schemas.microsoft.com/office/drawing/2014/main" id="{2FBAA920-9308-4E99-9D1A-F3B29425497F}"/>
              </a:ext>
            </a:extLst>
          </p:cNvPr>
          <p:cNvSpPr>
            <a:spLocks noChangeArrowheads="1"/>
          </p:cNvSpPr>
          <p:nvPr/>
        </p:nvSpPr>
        <p:spPr bwMode="auto">
          <a:xfrm>
            <a:off x="8904289" y="3068638"/>
            <a:ext cx="720725" cy="792162"/>
          </a:xfrm>
          <a:prstGeom prst="rightArrow">
            <a:avLst>
              <a:gd name="adj1" fmla="val 50000"/>
              <a:gd name="adj2" fmla="val 25000"/>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4106" name="Text Box 10">
            <a:extLst>
              <a:ext uri="{FF2B5EF4-FFF2-40B4-BE49-F238E27FC236}">
                <a16:creationId xmlns:a16="http://schemas.microsoft.com/office/drawing/2014/main" id="{D201113D-070F-4E7A-87B1-880E3907C952}"/>
              </a:ext>
            </a:extLst>
          </p:cNvPr>
          <p:cNvSpPr txBox="1">
            <a:spLocks noChangeArrowheads="1"/>
          </p:cNvSpPr>
          <p:nvPr/>
        </p:nvSpPr>
        <p:spPr bwMode="auto">
          <a:xfrm>
            <a:off x="9692086" y="1989138"/>
            <a:ext cx="615553"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sz="2800" b="1">
                <a:solidFill>
                  <a:srgbClr val="FF0000"/>
                </a:solidFill>
                <a:ea typeface="华文中宋" panose="02010600040101010101" pitchFamily="2" charset="-122"/>
              </a:rPr>
              <a:t>最低生活水平</a:t>
            </a:r>
          </a:p>
        </p:txBody>
      </p:sp>
      <p:sp>
        <p:nvSpPr>
          <p:cNvPr id="4107" name="Text Box 11">
            <a:extLst>
              <a:ext uri="{FF2B5EF4-FFF2-40B4-BE49-F238E27FC236}">
                <a16:creationId xmlns:a16="http://schemas.microsoft.com/office/drawing/2014/main" id="{8C545E2F-A5A1-47E2-88EB-DE82A5961B04}"/>
              </a:ext>
            </a:extLst>
          </p:cNvPr>
          <p:cNvSpPr txBox="1">
            <a:spLocks noChangeArrowheads="1"/>
          </p:cNvSpPr>
          <p:nvPr/>
        </p:nvSpPr>
        <p:spPr bwMode="auto">
          <a:xfrm>
            <a:off x="6816726" y="5157788"/>
            <a:ext cx="13684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sz="3600" dirty="0">
                <a:solidFill>
                  <a:srgbClr val="FF0000"/>
                </a:solidFill>
                <a:ea typeface="华文新魏" panose="02010800040101010101" pitchFamily="2" charset="-122"/>
              </a:rPr>
              <a:t>谋求</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4103"/>
                                        </p:tgtEl>
                                        <p:attrNameLst>
                                          <p:attrName>style.visibility</p:attrName>
                                        </p:attrNameLst>
                                      </p:cBhvr>
                                      <p:to>
                                        <p:strVal val="visible"/>
                                      </p:to>
                                    </p:set>
                                    <p:anim calcmode="lin" valueType="num">
                                      <p:cBhvr additive="base">
                                        <p:cTn id="7" dur="500" fill="hold"/>
                                        <p:tgtEl>
                                          <p:spTgt spid="4103"/>
                                        </p:tgtEl>
                                        <p:attrNameLst>
                                          <p:attrName>ppt_x</p:attrName>
                                        </p:attrNameLst>
                                      </p:cBhvr>
                                      <p:tavLst>
                                        <p:tav tm="0">
                                          <p:val>
                                            <p:strVal val="#ppt_x"/>
                                          </p:val>
                                        </p:tav>
                                        <p:tav tm="100000">
                                          <p:val>
                                            <p:strVal val="#ppt_x"/>
                                          </p:val>
                                        </p:tav>
                                      </p:tavLst>
                                    </p:anim>
                                    <p:anim calcmode="lin" valueType="num">
                                      <p:cBhvr additive="base">
                                        <p:cTn id="8" dur="500" fill="hold"/>
                                        <p:tgtEl>
                                          <p:spTgt spid="4103"/>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6" presetClass="entr" presetSubtype="26" fill="hold" grpId="0" nodeType="clickEffect">
                                  <p:stCondLst>
                                    <p:cond delay="0"/>
                                  </p:stCondLst>
                                  <p:childTnLst>
                                    <p:set>
                                      <p:cBhvr>
                                        <p:cTn id="12" dur="1" fill="hold">
                                          <p:stCondLst>
                                            <p:cond delay="0"/>
                                          </p:stCondLst>
                                        </p:cTn>
                                        <p:tgtEl>
                                          <p:spTgt spid="4101"/>
                                        </p:tgtEl>
                                        <p:attrNameLst>
                                          <p:attrName>style.visibility</p:attrName>
                                        </p:attrNameLst>
                                      </p:cBhvr>
                                      <p:to>
                                        <p:strVal val="visible"/>
                                      </p:to>
                                    </p:set>
                                    <p:animEffect transition="in" filter="barn(inHorizontal)">
                                      <p:cBhvr>
                                        <p:cTn id="13" dur="500"/>
                                        <p:tgtEl>
                                          <p:spTgt spid="410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nodeType="clickEffect">
                                  <p:stCondLst>
                                    <p:cond delay="0"/>
                                  </p:stCondLst>
                                  <p:childTnLst>
                                    <p:set>
                                      <p:cBhvr>
                                        <p:cTn id="17" dur="1" fill="hold">
                                          <p:stCondLst>
                                            <p:cond delay="0"/>
                                          </p:stCondLst>
                                        </p:cTn>
                                        <p:tgtEl>
                                          <p:spTgt spid="4102"/>
                                        </p:tgtEl>
                                        <p:attrNameLst>
                                          <p:attrName>style.visibility</p:attrName>
                                        </p:attrNameLst>
                                      </p:cBhvr>
                                      <p:to>
                                        <p:strVal val="visible"/>
                                      </p:to>
                                    </p:set>
                                    <p:anim calcmode="lin" valueType="num">
                                      <p:cBhvr additive="base">
                                        <p:cTn id="18" dur="500" fill="hold"/>
                                        <p:tgtEl>
                                          <p:spTgt spid="4102"/>
                                        </p:tgtEl>
                                        <p:attrNameLst>
                                          <p:attrName>ppt_x</p:attrName>
                                        </p:attrNameLst>
                                      </p:cBhvr>
                                      <p:tavLst>
                                        <p:tav tm="0">
                                          <p:val>
                                            <p:strVal val="0-#ppt_w/2"/>
                                          </p:val>
                                        </p:tav>
                                        <p:tav tm="100000">
                                          <p:val>
                                            <p:strVal val="#ppt_x"/>
                                          </p:val>
                                        </p:tav>
                                      </p:tavLst>
                                    </p:anim>
                                    <p:anim calcmode="lin" valueType="num">
                                      <p:cBhvr additive="base">
                                        <p:cTn id="19" dur="500" fill="hold"/>
                                        <p:tgtEl>
                                          <p:spTgt spid="4102"/>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107"/>
                                        </p:tgtEl>
                                        <p:attrNameLst>
                                          <p:attrName>style.visibility</p:attrName>
                                        </p:attrNameLst>
                                      </p:cBhvr>
                                      <p:to>
                                        <p:strVal val="visible"/>
                                      </p:to>
                                    </p:set>
                                    <p:anim calcmode="lin" valueType="num">
                                      <p:cBhvr additive="base">
                                        <p:cTn id="24" dur="500" fill="hold"/>
                                        <p:tgtEl>
                                          <p:spTgt spid="4107"/>
                                        </p:tgtEl>
                                        <p:attrNameLst>
                                          <p:attrName>ppt_x</p:attrName>
                                        </p:attrNameLst>
                                      </p:cBhvr>
                                      <p:tavLst>
                                        <p:tav tm="0">
                                          <p:val>
                                            <p:strVal val="#ppt_x"/>
                                          </p:val>
                                        </p:tav>
                                        <p:tav tm="100000">
                                          <p:val>
                                            <p:strVal val="#ppt_x"/>
                                          </p:val>
                                        </p:tav>
                                      </p:tavLst>
                                    </p:anim>
                                    <p:anim calcmode="lin" valueType="num">
                                      <p:cBhvr additive="base">
                                        <p:cTn id="25" dur="500" fill="hold"/>
                                        <p:tgtEl>
                                          <p:spTgt spid="4107"/>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1" fill="hold" grpId="0" nodeType="clickEffect">
                                  <p:stCondLst>
                                    <p:cond delay="0"/>
                                  </p:stCondLst>
                                  <p:childTnLst>
                                    <p:set>
                                      <p:cBhvr>
                                        <p:cTn id="29" dur="1" fill="hold">
                                          <p:stCondLst>
                                            <p:cond delay="0"/>
                                          </p:stCondLst>
                                        </p:cTn>
                                        <p:tgtEl>
                                          <p:spTgt spid="4104"/>
                                        </p:tgtEl>
                                        <p:attrNameLst>
                                          <p:attrName>style.visibility</p:attrName>
                                        </p:attrNameLst>
                                      </p:cBhvr>
                                      <p:to>
                                        <p:strVal val="visible"/>
                                      </p:to>
                                    </p:set>
                                    <p:anim calcmode="lin" valueType="num">
                                      <p:cBhvr additive="base">
                                        <p:cTn id="30" dur="500" fill="hold"/>
                                        <p:tgtEl>
                                          <p:spTgt spid="4104"/>
                                        </p:tgtEl>
                                        <p:attrNameLst>
                                          <p:attrName>ppt_x</p:attrName>
                                        </p:attrNameLst>
                                      </p:cBhvr>
                                      <p:tavLst>
                                        <p:tav tm="0">
                                          <p:val>
                                            <p:strVal val="#ppt_x"/>
                                          </p:val>
                                        </p:tav>
                                        <p:tav tm="100000">
                                          <p:val>
                                            <p:strVal val="#ppt_x"/>
                                          </p:val>
                                        </p:tav>
                                      </p:tavLst>
                                    </p:anim>
                                    <p:anim calcmode="lin" valueType="num">
                                      <p:cBhvr additive="base">
                                        <p:cTn id="31" dur="500" fill="hold"/>
                                        <p:tgtEl>
                                          <p:spTgt spid="4104"/>
                                        </p:tgtEl>
                                        <p:attrNameLst>
                                          <p:attrName>ppt_y</p:attrName>
                                        </p:attrNameLst>
                                      </p:cBhvr>
                                      <p:tavLst>
                                        <p:tav tm="0">
                                          <p:val>
                                            <p:strVal val="0-#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16" presetClass="entr" presetSubtype="26" fill="hold" grpId="0" nodeType="clickEffect">
                                  <p:stCondLst>
                                    <p:cond delay="0"/>
                                  </p:stCondLst>
                                  <p:childTnLst>
                                    <p:set>
                                      <p:cBhvr>
                                        <p:cTn id="35" dur="1" fill="hold">
                                          <p:stCondLst>
                                            <p:cond delay="0"/>
                                          </p:stCondLst>
                                        </p:cTn>
                                        <p:tgtEl>
                                          <p:spTgt spid="4099"/>
                                        </p:tgtEl>
                                        <p:attrNameLst>
                                          <p:attrName>style.visibility</p:attrName>
                                        </p:attrNameLst>
                                      </p:cBhvr>
                                      <p:to>
                                        <p:strVal val="visible"/>
                                      </p:to>
                                    </p:set>
                                    <p:animEffect transition="in" filter="barn(inHorizontal)">
                                      <p:cBhvr>
                                        <p:cTn id="36" dur="500"/>
                                        <p:tgtEl>
                                          <p:spTgt spid="4099"/>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4105"/>
                                        </p:tgtEl>
                                        <p:attrNameLst>
                                          <p:attrName>style.visibility</p:attrName>
                                        </p:attrNameLst>
                                      </p:cBhvr>
                                      <p:to>
                                        <p:strVal val="visible"/>
                                      </p:to>
                                    </p:set>
                                    <p:anim calcmode="lin" valueType="num">
                                      <p:cBhvr additive="base">
                                        <p:cTn id="41" dur="500" fill="hold"/>
                                        <p:tgtEl>
                                          <p:spTgt spid="4105"/>
                                        </p:tgtEl>
                                        <p:attrNameLst>
                                          <p:attrName>ppt_x</p:attrName>
                                        </p:attrNameLst>
                                      </p:cBhvr>
                                      <p:tavLst>
                                        <p:tav tm="0">
                                          <p:val>
                                            <p:strVal val="0-#ppt_w/2"/>
                                          </p:val>
                                        </p:tav>
                                        <p:tav tm="100000">
                                          <p:val>
                                            <p:strVal val="#ppt_x"/>
                                          </p:val>
                                        </p:tav>
                                      </p:tavLst>
                                    </p:anim>
                                    <p:anim calcmode="lin" valueType="num">
                                      <p:cBhvr additive="base">
                                        <p:cTn id="42" dur="500" fill="hold"/>
                                        <p:tgtEl>
                                          <p:spTgt spid="4105"/>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6" presetClass="entr" presetSubtype="16" fill="hold" nodeType="clickEffect">
                                  <p:stCondLst>
                                    <p:cond delay="0"/>
                                  </p:stCondLst>
                                  <p:childTnLst>
                                    <p:set>
                                      <p:cBhvr>
                                        <p:cTn id="46" dur="1" fill="hold">
                                          <p:stCondLst>
                                            <p:cond delay="0"/>
                                          </p:stCondLst>
                                        </p:cTn>
                                        <p:tgtEl>
                                          <p:spTgt spid="4106">
                                            <p:txEl>
                                              <p:pRg st="0" end="0"/>
                                            </p:txEl>
                                          </p:spTgt>
                                        </p:tgtEl>
                                        <p:attrNameLst>
                                          <p:attrName>style.visibility</p:attrName>
                                        </p:attrNameLst>
                                      </p:cBhvr>
                                      <p:to>
                                        <p:strVal val="visible"/>
                                      </p:to>
                                    </p:set>
                                    <p:animEffect transition="in" filter="circle(in)">
                                      <p:cBhvr>
                                        <p:cTn id="47" dur="500"/>
                                        <p:tgtEl>
                                          <p:spTgt spid="410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autoUpdateAnimBg="0"/>
      <p:bldP spid="4101" grpId="0" autoUpdateAnimBg="0"/>
      <p:bldP spid="4103" grpId="0"/>
      <p:bldP spid="4104" grpId="0"/>
      <p:bldP spid="4105" grpId="0" animBg="1"/>
      <p:bldP spid="410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83" name="Oval 15"/>
          <p:cNvSpPr/>
          <p:nvPr/>
        </p:nvSpPr>
        <p:spPr>
          <a:xfrm>
            <a:off x="2270125" y="801688"/>
            <a:ext cx="7642225" cy="2833687"/>
          </a:xfrm>
          <a:prstGeom prst="ellipse">
            <a:avLst/>
          </a:prstGeom>
          <a:noFill/>
          <a:ln w="9525" cap="flat" cmpd="sng">
            <a:solidFill>
              <a:schemeClr val="tx1"/>
            </a:solidFill>
            <a:prstDash val="solid"/>
            <a:headEnd type="none" w="med" len="med"/>
            <a:tailEnd type="none" w="med" len="med"/>
          </a:ln>
        </p:spPr>
        <p:txBody>
          <a:bodyPr wrap="none"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latin typeface="Arial" panose="020B0604020202020204" pitchFamily="34" charset="0"/>
              <a:ea typeface="宋体" panose="02010600030101010101" pitchFamily="2" charset="-122"/>
            </a:endParaRPr>
          </a:p>
        </p:txBody>
      </p:sp>
      <p:sp>
        <p:nvSpPr>
          <p:cNvPr id="15363" name="Rectangle 4"/>
          <p:cNvSpPr/>
          <p:nvPr/>
        </p:nvSpPr>
        <p:spPr>
          <a:xfrm>
            <a:off x="3211513" y="1377950"/>
            <a:ext cx="6438900" cy="954088"/>
          </a:xfrm>
          <a:prstGeom prst="rect">
            <a:avLst/>
          </a:prstGeom>
          <a:noFill/>
          <a:ln w="9525">
            <a:noFill/>
          </a:ln>
        </p:spPr>
        <p:txBody>
          <a:bodyPr anchor="ct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b="1" dirty="0">
                <a:latin typeface="黑体" panose="02010609060101010101" pitchFamily="49" charset="-122"/>
                <a:ea typeface="黑体" panose="02010609060101010101" pitchFamily="49" charset="-122"/>
              </a:rPr>
              <a:t>卖炭得钱何所营？身上衣裳口中食。    </a:t>
            </a:r>
            <a:br>
              <a:rPr lang="zh-CN" altLang="en-US" b="1" dirty="0">
                <a:latin typeface="黑体" panose="02010609060101010101" pitchFamily="49" charset="-122"/>
                <a:ea typeface="黑体" panose="02010609060101010101" pitchFamily="49" charset="-122"/>
              </a:rPr>
            </a:br>
            <a:r>
              <a:rPr lang="zh-CN" altLang="en-US" b="1" dirty="0">
                <a:latin typeface="黑体" panose="02010609060101010101" pitchFamily="49" charset="-122"/>
                <a:ea typeface="黑体" panose="02010609060101010101" pitchFamily="49" charset="-122"/>
              </a:rPr>
              <a:t>可怜身上</a:t>
            </a:r>
            <a:r>
              <a:rPr lang="zh-CN" altLang="en-US" b="1" u="sng" dirty="0">
                <a:latin typeface="黑体" panose="02010609060101010101" pitchFamily="49" charset="-122"/>
                <a:ea typeface="黑体" panose="02010609060101010101" pitchFamily="49" charset="-122"/>
              </a:rPr>
              <a:t>衣正单</a:t>
            </a:r>
            <a:r>
              <a:rPr lang="zh-CN" altLang="en-US" b="1" dirty="0">
                <a:latin typeface="黑体" panose="02010609060101010101" pitchFamily="49" charset="-122"/>
                <a:ea typeface="黑体" panose="02010609060101010101" pitchFamily="49" charset="-122"/>
              </a:rPr>
              <a:t>，</a:t>
            </a:r>
            <a:r>
              <a:rPr lang="zh-CN" altLang="en-US" b="1" u="sng" dirty="0">
                <a:latin typeface="黑体" panose="02010609060101010101" pitchFamily="49" charset="-122"/>
                <a:ea typeface="黑体" panose="02010609060101010101" pitchFamily="49" charset="-122"/>
              </a:rPr>
              <a:t>心忧炭贱愿天寒。</a:t>
            </a:r>
            <a:r>
              <a:rPr lang="zh-CN" altLang="en-US" b="1" dirty="0">
                <a:latin typeface="黑体" panose="02010609060101010101" pitchFamily="49" charset="-122"/>
                <a:ea typeface="黑体" panose="02010609060101010101" pitchFamily="49" charset="-122"/>
              </a:rPr>
              <a:t>  </a:t>
            </a:r>
          </a:p>
        </p:txBody>
      </p:sp>
      <p:sp>
        <p:nvSpPr>
          <p:cNvPr id="58373" name="Rectangle 5"/>
          <p:cNvSpPr/>
          <p:nvPr/>
        </p:nvSpPr>
        <p:spPr>
          <a:xfrm>
            <a:off x="6670675" y="2481263"/>
            <a:ext cx="2139950" cy="646112"/>
          </a:xfrm>
          <a:prstGeom prst="rect">
            <a:avLst/>
          </a:prstGeom>
          <a:noFill/>
          <a:ln w="9525">
            <a:noFill/>
          </a:ln>
        </p:spPr>
        <p:txBody>
          <a:bodyPr anchor="ct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3600" b="1" dirty="0">
                <a:solidFill>
                  <a:srgbClr val="FF0000"/>
                </a:solidFill>
                <a:latin typeface="黑体" panose="02010609060101010101" pitchFamily="49" charset="-122"/>
                <a:ea typeface="黑体" panose="02010609060101010101" pitchFamily="49" charset="-122"/>
              </a:rPr>
              <a:t>心理描写 </a:t>
            </a:r>
          </a:p>
        </p:txBody>
      </p:sp>
      <p:sp>
        <p:nvSpPr>
          <p:cNvPr id="58378" name="Line 10"/>
          <p:cNvSpPr/>
          <p:nvPr/>
        </p:nvSpPr>
        <p:spPr>
          <a:xfrm>
            <a:off x="6105525" y="3694113"/>
            <a:ext cx="0" cy="1223962"/>
          </a:xfrm>
          <a:prstGeom prst="line">
            <a:avLst/>
          </a:prstGeom>
          <a:ln w="38100" cap="flat" cmpd="sng">
            <a:solidFill>
              <a:srgbClr val="FF0000"/>
            </a:solidFill>
            <a:prstDash val="solid"/>
            <a:headEnd type="none" w="med" len="med"/>
            <a:tailEnd type="triangle" w="med" len="med"/>
          </a:ln>
        </p:spPr>
      </p:sp>
      <p:sp>
        <p:nvSpPr>
          <p:cNvPr id="58379" name="Rectangle 11"/>
          <p:cNvSpPr/>
          <p:nvPr/>
        </p:nvSpPr>
        <p:spPr>
          <a:xfrm>
            <a:off x="4498975" y="5100638"/>
            <a:ext cx="3232150" cy="5847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3200" b="1" dirty="0">
                <a:solidFill>
                  <a:srgbClr val="0000FF"/>
                </a:solidFill>
                <a:latin typeface="Arial" panose="020B0604020202020204" pitchFamily="34" charset="0"/>
                <a:ea typeface="黑体" panose="02010609060101010101" pitchFamily="49" charset="-122"/>
              </a:rPr>
              <a:t>运用了什么描写？</a:t>
            </a:r>
          </a:p>
        </p:txBody>
      </p:sp>
      <p:sp>
        <p:nvSpPr>
          <p:cNvPr id="58382" name="Text Box 14"/>
          <p:cNvSpPr txBox="1"/>
          <p:nvPr/>
        </p:nvSpPr>
        <p:spPr>
          <a:xfrm>
            <a:off x="3717925" y="2541588"/>
            <a:ext cx="1841500" cy="5857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sz="3200" b="1" dirty="0">
                <a:solidFill>
                  <a:srgbClr val="FF0000"/>
                </a:solidFill>
                <a:latin typeface="黑体" panose="02010609060101010101" pitchFamily="49" charset="-122"/>
                <a:ea typeface="黑体" panose="02010609060101010101" pitchFamily="49" charset="-122"/>
              </a:rPr>
              <a:t>肖像描写</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8379"/>
                                        </p:tgtEl>
                                        <p:attrNameLst>
                                          <p:attrName>style.visibility</p:attrName>
                                        </p:attrNameLst>
                                      </p:cBhvr>
                                      <p:to>
                                        <p:strVal val="visible"/>
                                      </p:to>
                                    </p:set>
                                    <p:animEffect transition="in" filter="blinds(horizontal)">
                                      <p:cBhvr>
                                        <p:cTn id="7" dur="500"/>
                                        <p:tgtEl>
                                          <p:spTgt spid="5837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8382"/>
                                        </p:tgtEl>
                                        <p:attrNameLst>
                                          <p:attrName>style.visibility</p:attrName>
                                        </p:attrNameLst>
                                      </p:cBhvr>
                                      <p:to>
                                        <p:strVal val="visible"/>
                                      </p:to>
                                    </p:set>
                                    <p:animEffect transition="in" filter="blinds(horizontal)">
                                      <p:cBhvr>
                                        <p:cTn id="12" dur="500"/>
                                        <p:tgtEl>
                                          <p:spTgt spid="5838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8373"/>
                                        </p:tgtEl>
                                        <p:attrNameLst>
                                          <p:attrName>style.visibility</p:attrName>
                                        </p:attrNameLst>
                                      </p:cBhvr>
                                      <p:to>
                                        <p:strVal val="visible"/>
                                      </p:to>
                                    </p:set>
                                    <p:animEffect transition="in" filter="blinds(horizontal)">
                                      <p:cBhvr>
                                        <p:cTn id="17" dur="500"/>
                                        <p:tgtEl>
                                          <p:spTgt spid="5837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8383"/>
                                        </p:tgtEl>
                                        <p:attrNameLst>
                                          <p:attrName>style.visibility</p:attrName>
                                        </p:attrNameLst>
                                      </p:cBhvr>
                                      <p:to>
                                        <p:strVal val="visible"/>
                                      </p:to>
                                    </p:set>
                                    <p:animEffect transition="in" filter="blinds(horizontal)">
                                      <p:cBhvr>
                                        <p:cTn id="22" dur="500"/>
                                        <p:tgtEl>
                                          <p:spTgt spid="58383"/>
                                        </p:tgtEl>
                                      </p:cBhvr>
                                    </p:animEffect>
                                  </p:childTnLst>
                                </p:cTn>
                              </p:par>
                              <p:par>
                                <p:cTn id="23" presetID="3" presetClass="entr" presetSubtype="10" fill="hold" nodeType="withEffect">
                                  <p:stCondLst>
                                    <p:cond delay="0"/>
                                  </p:stCondLst>
                                  <p:childTnLst>
                                    <p:set>
                                      <p:cBhvr>
                                        <p:cTn id="24" dur="1" fill="hold">
                                          <p:stCondLst>
                                            <p:cond delay="0"/>
                                          </p:stCondLst>
                                        </p:cTn>
                                        <p:tgtEl>
                                          <p:spTgt spid="58378"/>
                                        </p:tgtEl>
                                        <p:attrNameLst>
                                          <p:attrName>style.visibility</p:attrName>
                                        </p:attrNameLst>
                                      </p:cBhvr>
                                      <p:to>
                                        <p:strVal val="visible"/>
                                      </p:to>
                                    </p:set>
                                    <p:animEffect transition="in" filter="blinds(horizontal)">
                                      <p:cBhvr>
                                        <p:cTn id="25" dur="500"/>
                                        <p:tgtEl>
                                          <p:spTgt spid="583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83" grpId="0" bldLvl="0" animBg="1"/>
      <p:bldP spid="58373" grpId="0"/>
      <p:bldP spid="58379" grpId="0"/>
      <p:bldP spid="5838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
            <a:extLst>
              <a:ext uri="{FF2B5EF4-FFF2-40B4-BE49-F238E27FC236}">
                <a16:creationId xmlns:a16="http://schemas.microsoft.com/office/drawing/2014/main" id="{313E21FF-F685-4B1C-97A5-8E955EE44A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3886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 Box 3">
            <a:extLst>
              <a:ext uri="{FF2B5EF4-FFF2-40B4-BE49-F238E27FC236}">
                <a16:creationId xmlns:a16="http://schemas.microsoft.com/office/drawing/2014/main" id="{FFBE590A-D059-45C6-8971-1106966DF1BB}"/>
              </a:ext>
            </a:extLst>
          </p:cNvPr>
          <p:cNvSpPr txBox="1">
            <a:spLocks noChangeArrowheads="1"/>
          </p:cNvSpPr>
          <p:nvPr/>
        </p:nvSpPr>
        <p:spPr bwMode="auto">
          <a:xfrm>
            <a:off x="6449020" y="765175"/>
            <a:ext cx="923330" cy="555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zh-CN" altLang="en-US" sz="4800">
                <a:latin typeface="Times New Roman" panose="02020603050405020304" pitchFamily="18" charset="0"/>
                <a:ea typeface="华文行楷" panose="02010800040101010101" pitchFamily="2" charset="-122"/>
              </a:rPr>
              <a:t>心忧炭贱愿天寒。</a:t>
            </a:r>
          </a:p>
        </p:txBody>
      </p:sp>
      <p:sp>
        <p:nvSpPr>
          <p:cNvPr id="11268" name="Text Box 4">
            <a:extLst>
              <a:ext uri="{FF2B5EF4-FFF2-40B4-BE49-F238E27FC236}">
                <a16:creationId xmlns:a16="http://schemas.microsoft.com/office/drawing/2014/main" id="{0CBCCBC3-5D5E-4129-9A15-5AD8930F8057}"/>
              </a:ext>
            </a:extLst>
          </p:cNvPr>
          <p:cNvSpPr txBox="1">
            <a:spLocks noChangeArrowheads="1"/>
          </p:cNvSpPr>
          <p:nvPr/>
        </p:nvSpPr>
        <p:spPr bwMode="auto">
          <a:xfrm>
            <a:off x="5862677" y="2133600"/>
            <a:ext cx="553998" cy="9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kumimoji="1" lang="zh-CN" altLang="zh-CN" sz="2400">
              <a:latin typeface="Times New Roman" panose="02020603050405020304" pitchFamily="18" charset="0"/>
            </a:endParaRPr>
          </a:p>
        </p:txBody>
      </p:sp>
      <p:sp>
        <p:nvSpPr>
          <p:cNvPr id="11269" name="Text Box 5">
            <a:extLst>
              <a:ext uri="{FF2B5EF4-FFF2-40B4-BE49-F238E27FC236}">
                <a16:creationId xmlns:a16="http://schemas.microsoft.com/office/drawing/2014/main" id="{2FC6243F-C866-4184-B996-355FA9D98B0C}"/>
              </a:ext>
            </a:extLst>
          </p:cNvPr>
          <p:cNvSpPr txBox="1">
            <a:spLocks noChangeArrowheads="1"/>
          </p:cNvSpPr>
          <p:nvPr/>
        </p:nvSpPr>
        <p:spPr bwMode="auto">
          <a:xfrm>
            <a:off x="6624677" y="1524000"/>
            <a:ext cx="553998" cy="9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kumimoji="1" lang="zh-CN" altLang="zh-CN" sz="2400">
              <a:latin typeface="Times New Roman" panose="02020603050405020304" pitchFamily="18" charset="0"/>
            </a:endParaRPr>
          </a:p>
        </p:txBody>
      </p:sp>
      <p:sp>
        <p:nvSpPr>
          <p:cNvPr id="5126" name="Text Box 6">
            <a:extLst>
              <a:ext uri="{FF2B5EF4-FFF2-40B4-BE49-F238E27FC236}">
                <a16:creationId xmlns:a16="http://schemas.microsoft.com/office/drawing/2014/main" id="{B387E17B-92EF-4059-BF2F-21AB8F4D2F07}"/>
              </a:ext>
            </a:extLst>
          </p:cNvPr>
          <p:cNvSpPr txBox="1">
            <a:spLocks noChangeArrowheads="1"/>
          </p:cNvSpPr>
          <p:nvPr/>
        </p:nvSpPr>
        <p:spPr bwMode="auto">
          <a:xfrm>
            <a:off x="5019238" y="836613"/>
            <a:ext cx="1292662" cy="543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zh-CN" altLang="en-US" sz="4800">
                <a:latin typeface="Times New Roman" panose="02020603050405020304" pitchFamily="18" charset="0"/>
                <a:ea typeface="华文行楷" panose="02010800040101010101" pitchFamily="2" charset="-122"/>
              </a:rPr>
              <a:t>可怜身上衣正单，</a:t>
            </a:r>
          </a:p>
          <a:p>
            <a:pPr eaLnBrk="1" hangingPunct="1">
              <a:spcBef>
                <a:spcPct val="0"/>
              </a:spcBef>
              <a:buFontTx/>
              <a:buNone/>
            </a:pPr>
            <a:endParaRPr kumimoji="1" lang="en-US" altLang="zh-CN" sz="2400">
              <a:latin typeface="Times New Roman" panose="02020603050405020304" pitchFamily="18" charset="0"/>
            </a:endParaRPr>
          </a:p>
        </p:txBody>
      </p:sp>
      <p:sp>
        <p:nvSpPr>
          <p:cNvPr id="5127" name="Text Box 7">
            <a:extLst>
              <a:ext uri="{FF2B5EF4-FFF2-40B4-BE49-F238E27FC236}">
                <a16:creationId xmlns:a16="http://schemas.microsoft.com/office/drawing/2014/main" id="{0F10C87A-122D-44C2-8BE5-B9FFB74763A6}"/>
              </a:ext>
            </a:extLst>
          </p:cNvPr>
          <p:cNvSpPr txBox="1">
            <a:spLocks noChangeArrowheads="1"/>
          </p:cNvSpPr>
          <p:nvPr/>
        </p:nvSpPr>
        <p:spPr bwMode="auto">
          <a:xfrm>
            <a:off x="7464425" y="1052514"/>
            <a:ext cx="3671888"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a:solidFill>
                  <a:srgbClr val="0000CC"/>
                </a:solidFill>
                <a:ea typeface="华文新魏" panose="02010800040101010101" pitchFamily="2" charset="-122"/>
              </a:rPr>
              <a:t>为什么“衣正单”，</a:t>
            </a:r>
          </a:p>
          <a:p>
            <a:pPr eaLnBrk="1" hangingPunct="1">
              <a:spcBef>
                <a:spcPct val="50000"/>
              </a:spcBef>
              <a:buFontTx/>
              <a:buNone/>
            </a:pPr>
            <a:r>
              <a:rPr lang="zh-CN" altLang="en-US">
                <a:solidFill>
                  <a:srgbClr val="0000CC"/>
                </a:solidFill>
                <a:ea typeface="华文新魏" panose="02010800040101010101" pitchFamily="2" charset="-122"/>
              </a:rPr>
              <a:t>还要“愿天寒”？</a:t>
            </a:r>
            <a:r>
              <a:rPr lang="zh-CN" altLang="en-US"/>
              <a:t> </a:t>
            </a:r>
          </a:p>
        </p:txBody>
      </p:sp>
      <p:sp>
        <p:nvSpPr>
          <p:cNvPr id="5128" name="Text Box 8">
            <a:extLst>
              <a:ext uri="{FF2B5EF4-FFF2-40B4-BE49-F238E27FC236}">
                <a16:creationId xmlns:a16="http://schemas.microsoft.com/office/drawing/2014/main" id="{508D3A2A-1442-455C-84E8-4BC1E3C97598}"/>
              </a:ext>
            </a:extLst>
          </p:cNvPr>
          <p:cNvSpPr txBox="1">
            <a:spLocks noChangeArrowheads="1"/>
          </p:cNvSpPr>
          <p:nvPr/>
        </p:nvSpPr>
        <p:spPr bwMode="auto">
          <a:xfrm>
            <a:off x="5232401" y="260350"/>
            <a:ext cx="24479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buFontTx/>
              <a:buNone/>
            </a:pPr>
            <a:r>
              <a:rPr lang="zh-CN" altLang="en-US" b="1">
                <a:solidFill>
                  <a:srgbClr val="FF0000"/>
                </a:solidFill>
                <a:latin typeface="方正华隶简体" pitchFamily="65" charset="-122"/>
                <a:ea typeface="方正华隶简体" pitchFamily="65" charset="-122"/>
              </a:rPr>
              <a:t>困苦处境</a:t>
            </a:r>
          </a:p>
        </p:txBody>
      </p:sp>
      <p:sp>
        <p:nvSpPr>
          <p:cNvPr id="5129" name="Text Box 9">
            <a:extLst>
              <a:ext uri="{FF2B5EF4-FFF2-40B4-BE49-F238E27FC236}">
                <a16:creationId xmlns:a16="http://schemas.microsoft.com/office/drawing/2014/main" id="{4429E64C-9AF6-4045-993D-DBF96D12A361}"/>
              </a:ext>
            </a:extLst>
          </p:cNvPr>
          <p:cNvSpPr txBox="1">
            <a:spLocks noChangeArrowheads="1"/>
          </p:cNvSpPr>
          <p:nvPr/>
        </p:nvSpPr>
        <p:spPr bwMode="auto">
          <a:xfrm>
            <a:off x="7391400" y="2781300"/>
            <a:ext cx="32766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2400" b="1">
                <a:solidFill>
                  <a:srgbClr val="003300"/>
                </a:solidFill>
                <a:latin typeface="华文中宋" panose="02010600040101010101" pitchFamily="2" charset="-122"/>
                <a:ea typeface="华文中宋" panose="02010600040101010101" pitchFamily="2" charset="-122"/>
              </a:rPr>
              <a:t>“</a:t>
            </a:r>
            <a:r>
              <a:rPr lang="zh-CN" altLang="en-US" sz="2400" b="1">
                <a:solidFill>
                  <a:srgbClr val="003300"/>
                </a:solidFill>
                <a:ea typeface="华文中宋" panose="02010600040101010101" pitchFamily="2" charset="-122"/>
              </a:rPr>
              <a:t>衣单</a:t>
            </a:r>
            <a:r>
              <a:rPr lang="zh-CN" altLang="en-US" sz="2400" b="1">
                <a:solidFill>
                  <a:srgbClr val="003300"/>
                </a:solidFill>
                <a:latin typeface="华文中宋" panose="02010600040101010101" pitchFamily="2" charset="-122"/>
                <a:ea typeface="华文中宋" panose="02010600040101010101" pitchFamily="2" charset="-122"/>
              </a:rPr>
              <a:t>”</a:t>
            </a:r>
            <a:r>
              <a:rPr lang="zh-CN" altLang="en-US" sz="2400" b="1">
                <a:solidFill>
                  <a:srgbClr val="003300"/>
                </a:solidFill>
                <a:ea typeface="华文中宋" panose="02010600040101010101" pitchFamily="2" charset="-122"/>
              </a:rPr>
              <a:t>总该盼天气暖和吧，可老人却</a:t>
            </a:r>
            <a:r>
              <a:rPr lang="zh-CN" altLang="en-US" sz="2400" b="1">
                <a:solidFill>
                  <a:srgbClr val="003300"/>
                </a:solidFill>
                <a:latin typeface="华文中宋" panose="02010600040101010101" pitchFamily="2" charset="-122"/>
                <a:ea typeface="华文中宋" panose="02010600040101010101" pitchFamily="2" charset="-122"/>
              </a:rPr>
              <a:t>“</a:t>
            </a:r>
            <a:r>
              <a:rPr lang="zh-CN" altLang="en-US" sz="2400" b="1">
                <a:solidFill>
                  <a:srgbClr val="003300"/>
                </a:solidFill>
                <a:ea typeface="华文中宋" panose="02010600040101010101" pitchFamily="2" charset="-122"/>
              </a:rPr>
              <a:t>愿天寒</a:t>
            </a:r>
            <a:r>
              <a:rPr lang="zh-CN" altLang="en-US" sz="2400" b="1">
                <a:solidFill>
                  <a:srgbClr val="003300"/>
                </a:solidFill>
                <a:latin typeface="华文中宋" panose="02010600040101010101" pitchFamily="2" charset="-122"/>
                <a:ea typeface="华文中宋" panose="02010600040101010101" pitchFamily="2" charset="-122"/>
              </a:rPr>
              <a:t>”</a:t>
            </a:r>
            <a:r>
              <a:rPr lang="zh-CN" altLang="en-US" sz="2400" b="1">
                <a:solidFill>
                  <a:srgbClr val="003300"/>
                </a:solidFill>
                <a:ea typeface="华文中宋" panose="02010600040101010101" pitchFamily="2" charset="-122"/>
              </a:rPr>
              <a:t>，希望天更冷些。因为老人知道：天暖，炭就贱了；天寒，炭价就会更高一些。为了炭价高一点，他宁愿自己受冻。</a:t>
            </a:r>
            <a:r>
              <a:rPr lang="zh-CN" altLang="en-US" sz="2400">
                <a:solidFill>
                  <a:srgbClr val="003300"/>
                </a:solidFill>
              </a:rPr>
              <a:t> </a:t>
            </a:r>
          </a:p>
        </p:txBody>
      </p:sp>
      <p:sp>
        <p:nvSpPr>
          <p:cNvPr id="5130" name="Text Box 10">
            <a:extLst>
              <a:ext uri="{FF2B5EF4-FFF2-40B4-BE49-F238E27FC236}">
                <a16:creationId xmlns:a16="http://schemas.microsoft.com/office/drawing/2014/main" id="{ABD2451D-B82F-430C-AC05-A48A9D38F7DC}"/>
              </a:ext>
            </a:extLst>
          </p:cNvPr>
          <p:cNvSpPr txBox="1">
            <a:spLocks noChangeArrowheads="1"/>
          </p:cNvSpPr>
          <p:nvPr/>
        </p:nvSpPr>
        <p:spPr bwMode="auto">
          <a:xfrm>
            <a:off x="5448301" y="5876925"/>
            <a:ext cx="223202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b="1">
                <a:solidFill>
                  <a:srgbClr val="FF0000"/>
                </a:solidFill>
                <a:latin typeface="方正华隶简体" pitchFamily="65" charset="-122"/>
                <a:ea typeface="方正华隶简体" pitchFamily="65" charset="-122"/>
              </a:rPr>
              <a:t>矛盾心理</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126"/>
                                        </p:tgtEl>
                                        <p:attrNameLst>
                                          <p:attrName>style.visibility</p:attrName>
                                        </p:attrNameLst>
                                      </p:cBhvr>
                                      <p:to>
                                        <p:strVal val="visible"/>
                                      </p:to>
                                    </p:set>
                                    <p:animEffect transition="in" filter="box(in)">
                                      <p:cBhvr>
                                        <p:cTn id="7" dur="500"/>
                                        <p:tgtEl>
                                          <p:spTgt spid="51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123"/>
                                        </p:tgtEl>
                                        <p:attrNameLst>
                                          <p:attrName>style.visibility</p:attrName>
                                        </p:attrNameLst>
                                      </p:cBhvr>
                                      <p:to>
                                        <p:strVal val="visible"/>
                                      </p:to>
                                    </p:set>
                                    <p:animEffect transition="in" filter="box(in)">
                                      <p:cBhvr>
                                        <p:cTn id="12" dur="500"/>
                                        <p:tgtEl>
                                          <p:spTgt spid="512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127"/>
                                        </p:tgtEl>
                                        <p:attrNameLst>
                                          <p:attrName>style.visibility</p:attrName>
                                        </p:attrNameLst>
                                      </p:cBhvr>
                                      <p:to>
                                        <p:strVal val="visible"/>
                                      </p:to>
                                    </p:set>
                                    <p:animEffect transition="in" filter="fade">
                                      <p:cBhvr>
                                        <p:cTn id="17" dur="500"/>
                                        <p:tgtEl>
                                          <p:spTgt spid="512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129"/>
                                        </p:tgtEl>
                                        <p:attrNameLst>
                                          <p:attrName>style.visibility</p:attrName>
                                        </p:attrNameLst>
                                      </p:cBhvr>
                                      <p:to>
                                        <p:strVal val="visible"/>
                                      </p:to>
                                    </p:set>
                                    <p:animEffect transition="in" filter="fade">
                                      <p:cBhvr>
                                        <p:cTn id="22" dur="500"/>
                                        <p:tgtEl>
                                          <p:spTgt spid="512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xit" presetSubtype="4" fill="hold" grpId="1" nodeType="clickEffect">
                                  <p:stCondLst>
                                    <p:cond delay="0"/>
                                  </p:stCondLst>
                                  <p:childTnLst>
                                    <p:anim calcmode="lin" valueType="num">
                                      <p:cBhvr additive="base">
                                        <p:cTn id="26" dur="500"/>
                                        <p:tgtEl>
                                          <p:spTgt spid="5129"/>
                                        </p:tgtEl>
                                        <p:attrNameLst>
                                          <p:attrName>ppt_x</p:attrName>
                                        </p:attrNameLst>
                                      </p:cBhvr>
                                      <p:tavLst>
                                        <p:tav tm="0">
                                          <p:val>
                                            <p:strVal val="ppt_x"/>
                                          </p:val>
                                        </p:tav>
                                        <p:tav tm="100000">
                                          <p:val>
                                            <p:strVal val="ppt_x"/>
                                          </p:val>
                                        </p:tav>
                                      </p:tavLst>
                                    </p:anim>
                                    <p:anim calcmode="lin" valueType="num">
                                      <p:cBhvr additive="base">
                                        <p:cTn id="27" dur="500"/>
                                        <p:tgtEl>
                                          <p:spTgt spid="5129"/>
                                        </p:tgtEl>
                                        <p:attrNameLst>
                                          <p:attrName>ppt_y</p:attrName>
                                        </p:attrNameLst>
                                      </p:cBhvr>
                                      <p:tavLst>
                                        <p:tav tm="0">
                                          <p:val>
                                            <p:strVal val="ppt_y"/>
                                          </p:val>
                                        </p:tav>
                                        <p:tav tm="100000">
                                          <p:val>
                                            <p:strVal val="1+ppt_h/2"/>
                                          </p:val>
                                        </p:tav>
                                      </p:tavLst>
                                    </p:anim>
                                    <p:set>
                                      <p:cBhvr>
                                        <p:cTn id="28" dur="1" fill="hold">
                                          <p:stCondLst>
                                            <p:cond delay="499"/>
                                          </p:stCondLst>
                                        </p:cTn>
                                        <p:tgtEl>
                                          <p:spTgt spid="5129"/>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2" presetClass="entr" presetSubtype="1" fill="hold" grpId="0" nodeType="clickEffect">
                                  <p:stCondLst>
                                    <p:cond delay="0"/>
                                  </p:stCondLst>
                                  <p:childTnLst>
                                    <p:set>
                                      <p:cBhvr>
                                        <p:cTn id="32" dur="1" fill="hold">
                                          <p:stCondLst>
                                            <p:cond delay="0"/>
                                          </p:stCondLst>
                                        </p:cTn>
                                        <p:tgtEl>
                                          <p:spTgt spid="5128"/>
                                        </p:tgtEl>
                                        <p:attrNameLst>
                                          <p:attrName>style.visibility</p:attrName>
                                        </p:attrNameLst>
                                      </p:cBhvr>
                                      <p:to>
                                        <p:strVal val="visible"/>
                                      </p:to>
                                    </p:set>
                                    <p:animEffect transition="in" filter="slide(fromTop)">
                                      <p:cBhvr>
                                        <p:cTn id="33" dur="500"/>
                                        <p:tgtEl>
                                          <p:spTgt spid="512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2" presetClass="entr" presetSubtype="4" fill="hold" grpId="0" nodeType="clickEffect">
                                  <p:stCondLst>
                                    <p:cond delay="0"/>
                                  </p:stCondLst>
                                  <p:childTnLst>
                                    <p:set>
                                      <p:cBhvr>
                                        <p:cTn id="37" dur="1" fill="hold">
                                          <p:stCondLst>
                                            <p:cond delay="0"/>
                                          </p:stCondLst>
                                        </p:cTn>
                                        <p:tgtEl>
                                          <p:spTgt spid="5130"/>
                                        </p:tgtEl>
                                        <p:attrNameLst>
                                          <p:attrName>style.visibility</p:attrName>
                                        </p:attrNameLst>
                                      </p:cBhvr>
                                      <p:to>
                                        <p:strVal val="visible"/>
                                      </p:to>
                                    </p:set>
                                    <p:animEffect transition="in" filter="slide(fromBottom)">
                                      <p:cBhvr>
                                        <p:cTn id="38" dur="500"/>
                                        <p:tgtEl>
                                          <p:spTgt spid="5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utoUpdateAnimBg="0"/>
      <p:bldP spid="5126" grpId="0" autoUpdateAnimBg="0"/>
      <p:bldP spid="5127" grpId="0"/>
      <p:bldP spid="5128" grpId="0"/>
      <p:bldP spid="5129" grpId="0"/>
      <p:bldP spid="5129" grpId="1"/>
      <p:bldP spid="51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E84F46F3-D5A3-4E53-A840-7727880AD449}"/>
              </a:ext>
            </a:extLst>
          </p:cNvPr>
          <p:cNvSpPr>
            <a:spLocks noGrp="1" noChangeArrowheads="1"/>
          </p:cNvSpPr>
          <p:nvPr>
            <p:ph type="title"/>
          </p:nvPr>
        </p:nvSpPr>
        <p:spPr/>
        <p:txBody>
          <a:bodyPr/>
          <a:lstStyle/>
          <a:p>
            <a:r>
              <a:rPr lang="zh-CN" altLang="en-US" sz="4000" b="1" dirty="0">
                <a:solidFill>
                  <a:srgbClr val="FF0000"/>
                </a:solidFill>
              </a:rPr>
              <a:t>品读诗文</a:t>
            </a:r>
          </a:p>
        </p:txBody>
      </p:sp>
      <p:sp>
        <p:nvSpPr>
          <p:cNvPr id="77827" name="Rectangle 3">
            <a:extLst>
              <a:ext uri="{FF2B5EF4-FFF2-40B4-BE49-F238E27FC236}">
                <a16:creationId xmlns:a16="http://schemas.microsoft.com/office/drawing/2014/main" id="{D803A256-BAB8-4C15-9C77-2F394FD9C2B8}"/>
              </a:ext>
            </a:extLst>
          </p:cNvPr>
          <p:cNvSpPr>
            <a:spLocks noGrp="1" noChangeArrowheads="1"/>
          </p:cNvSpPr>
          <p:nvPr>
            <p:ph type="body" idx="1"/>
          </p:nvPr>
        </p:nvSpPr>
        <p:spPr/>
        <p:txBody>
          <a:bodyPr/>
          <a:lstStyle/>
          <a:p>
            <a:r>
              <a:rPr lang="zh-CN" altLang="en-US" b="1" dirty="0"/>
              <a:t>“</a:t>
            </a:r>
            <a:r>
              <a:rPr lang="zh-CN" altLang="en-US" b="1" dirty="0">
                <a:solidFill>
                  <a:srgbClr val="FF0000"/>
                </a:solidFill>
              </a:rPr>
              <a:t>可怜</a:t>
            </a:r>
            <a:r>
              <a:rPr lang="zh-CN" altLang="en-US" b="1" dirty="0"/>
              <a:t>”二字，倾注着诗人怎样的感情？</a:t>
            </a:r>
            <a:endParaRPr lang="en-US" altLang="zh-CN" b="1" dirty="0"/>
          </a:p>
          <a:p>
            <a:endParaRPr lang="en-US" altLang="zh-CN" b="1" dirty="0"/>
          </a:p>
          <a:p>
            <a:r>
              <a:rPr lang="zh-CN" altLang="en-US" b="1" dirty="0"/>
              <a:t>深深的</a:t>
            </a:r>
            <a:r>
              <a:rPr lang="zh-CN" altLang="en-US" b="1" dirty="0">
                <a:solidFill>
                  <a:srgbClr val="FF0000"/>
                </a:solidFill>
              </a:rPr>
              <a:t>同情</a:t>
            </a:r>
            <a:r>
              <a:rPr lang="zh-CN" altLang="en-US" b="1" dirty="0"/>
              <a:t>，</a:t>
            </a:r>
            <a:r>
              <a:rPr lang="zh-CN" altLang="en-US" b="1" dirty="0">
                <a:solidFill>
                  <a:srgbClr val="FF0000"/>
                </a:solidFill>
              </a:rPr>
              <a:t>不平</a:t>
            </a:r>
            <a:r>
              <a:rPr lang="zh-CN" altLang="en-US" b="1" dirty="0"/>
              <a:t>之感。</a:t>
            </a:r>
          </a:p>
        </p:txBody>
      </p:sp>
    </p:spTree>
    <p:extLst>
      <p:ext uri="{BB962C8B-B14F-4D97-AF65-F5344CB8AC3E}">
        <p14:creationId xmlns:p14="http://schemas.microsoft.com/office/powerpoint/2010/main" val="3082023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7827">
                                            <p:txEl>
                                              <p:pRg st="0" end="0"/>
                                            </p:txEl>
                                          </p:spTgt>
                                        </p:tgtEl>
                                        <p:attrNameLst>
                                          <p:attrName>style.visibility</p:attrName>
                                        </p:attrNameLst>
                                      </p:cBhvr>
                                      <p:to>
                                        <p:strVal val="visible"/>
                                      </p:to>
                                    </p:set>
                                    <p:anim calcmode="lin" valueType="num">
                                      <p:cBhvr additive="base">
                                        <p:cTn id="7" dur="500" fill="hold"/>
                                        <p:tgtEl>
                                          <p:spTgt spid="778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782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7827">
                                            <p:txEl>
                                              <p:pRg st="2" end="2"/>
                                            </p:txEl>
                                          </p:spTgt>
                                        </p:tgtEl>
                                        <p:attrNameLst>
                                          <p:attrName>style.visibility</p:attrName>
                                        </p:attrNameLst>
                                      </p:cBhvr>
                                      <p:to>
                                        <p:strVal val="visible"/>
                                      </p:to>
                                    </p:set>
                                    <p:anim calcmode="lin" valueType="num">
                                      <p:cBhvr additive="base">
                                        <p:cTn id="13" dur="500" fill="hold"/>
                                        <p:tgtEl>
                                          <p:spTgt spid="7782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782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文本框 4103">
            <a:extLst>
              <a:ext uri="{FF2B5EF4-FFF2-40B4-BE49-F238E27FC236}">
                <a16:creationId xmlns:a16="http://schemas.microsoft.com/office/drawing/2014/main" id="{1FFF0435-E364-4A39-BAEE-28FBC7C29BCD}"/>
              </a:ext>
            </a:extLst>
          </p:cNvPr>
          <p:cNvSpPr txBox="1">
            <a:spLocks noChangeArrowheads="1"/>
          </p:cNvSpPr>
          <p:nvPr/>
        </p:nvSpPr>
        <p:spPr bwMode="auto">
          <a:xfrm>
            <a:off x="1630363" y="6350"/>
            <a:ext cx="1295400" cy="40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zh-CN" sz="2000" b="1">
                <a:solidFill>
                  <a:srgbClr val="006666"/>
                </a:solidFill>
                <a:ea typeface="方正姚体" panose="02010601030101010101" pitchFamily="2" charset="-122"/>
              </a:rPr>
              <a:t>讲授新课</a:t>
            </a:r>
          </a:p>
        </p:txBody>
      </p:sp>
      <p:sp>
        <p:nvSpPr>
          <p:cNvPr id="24579" name="文本框 37890">
            <a:extLst>
              <a:ext uri="{FF2B5EF4-FFF2-40B4-BE49-F238E27FC236}">
                <a16:creationId xmlns:a16="http://schemas.microsoft.com/office/drawing/2014/main" id="{6743A720-8C23-4321-BFB5-70542022BBD9}"/>
              </a:ext>
            </a:extLst>
          </p:cNvPr>
          <p:cNvSpPr txBox="1">
            <a:spLocks noChangeArrowheads="1"/>
          </p:cNvSpPr>
          <p:nvPr/>
        </p:nvSpPr>
        <p:spPr bwMode="auto">
          <a:xfrm>
            <a:off x="2565401" y="1196976"/>
            <a:ext cx="7129463" cy="3713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260000"/>
              </a:lnSpc>
            </a:pPr>
            <a:r>
              <a:rPr lang="zh-CN" altLang="en-US" sz="3200" b="1" dirty="0">
                <a:latin typeface="黑体" panose="02010609060101010101" pitchFamily="49" charset="-122"/>
                <a:ea typeface="黑体" panose="02010609060101010101" pitchFamily="49" charset="-122"/>
              </a:rPr>
              <a:t>夜来城外一尺雪，</a:t>
            </a:r>
            <a:r>
              <a:rPr lang="zh-CN" altLang="en-US" sz="3200" b="1" u="sng" dirty="0">
                <a:solidFill>
                  <a:srgbClr val="FF0000"/>
                </a:solidFill>
                <a:latin typeface="黑体" panose="02010609060101010101" pitchFamily="49" charset="-122"/>
                <a:ea typeface="黑体" panose="02010609060101010101" pitchFamily="49" charset="-122"/>
              </a:rPr>
              <a:t>晓</a:t>
            </a:r>
            <a:r>
              <a:rPr lang="zh-CN" altLang="en-US" sz="3200" b="1" dirty="0">
                <a:latin typeface="黑体" panose="02010609060101010101" pitchFamily="49" charset="-122"/>
                <a:ea typeface="黑体" panose="02010609060101010101" pitchFamily="49" charset="-122"/>
              </a:rPr>
              <a:t>驾炭车</a:t>
            </a:r>
            <a:r>
              <a:rPr lang="zh-CN" altLang="en-US" sz="3200" b="1" u="sng" dirty="0">
                <a:solidFill>
                  <a:srgbClr val="FF0000"/>
                </a:solidFill>
                <a:latin typeface="黑体" panose="02010609060101010101" pitchFamily="49" charset="-122"/>
                <a:ea typeface="黑体" panose="02010609060101010101" pitchFamily="49" charset="-122"/>
              </a:rPr>
              <a:t>辗</a:t>
            </a:r>
            <a:r>
              <a:rPr lang="zh-CN" altLang="en-US" sz="3200" b="1" dirty="0">
                <a:latin typeface="黑体" panose="02010609060101010101" pitchFamily="49" charset="-122"/>
                <a:ea typeface="黑体" panose="02010609060101010101" pitchFamily="49" charset="-122"/>
              </a:rPr>
              <a:t>冰</a:t>
            </a:r>
            <a:r>
              <a:rPr lang="zh-CN" altLang="en-US" sz="3200" b="1" u="sng" dirty="0">
                <a:solidFill>
                  <a:srgbClr val="FF0000"/>
                </a:solidFill>
                <a:latin typeface="黑体" panose="02010609060101010101" pitchFamily="49" charset="-122"/>
                <a:ea typeface="黑体" panose="02010609060101010101" pitchFamily="49" charset="-122"/>
              </a:rPr>
              <a:t>辙</a:t>
            </a:r>
            <a:r>
              <a:rPr lang="zh-CN" altLang="en-US" sz="3200" b="1" dirty="0">
                <a:latin typeface="黑体" panose="02010609060101010101" pitchFamily="49" charset="-122"/>
                <a:ea typeface="黑体" panose="02010609060101010101" pitchFamily="49" charset="-122"/>
              </a:rPr>
              <a:t>。</a:t>
            </a:r>
            <a:r>
              <a:rPr lang="en-US" altLang="zh-CN" sz="3200" b="1" dirty="0">
                <a:latin typeface="黑体" panose="02010609060101010101" pitchFamily="49" charset="-122"/>
                <a:ea typeface="黑体" panose="02010609060101010101" pitchFamily="49" charset="-122"/>
              </a:rPr>
              <a:t>   </a:t>
            </a:r>
            <a:br>
              <a:rPr lang="en-US" altLang="zh-CN" sz="3200" b="1" dirty="0">
                <a:latin typeface="黑体" panose="02010609060101010101" pitchFamily="49" charset="-122"/>
                <a:ea typeface="黑体" panose="02010609060101010101" pitchFamily="49" charset="-122"/>
              </a:rPr>
            </a:br>
            <a:r>
              <a:rPr lang="zh-CN" altLang="en-US" sz="3200" b="1" dirty="0">
                <a:latin typeface="黑体" panose="02010609060101010101" pitchFamily="49" charset="-122"/>
                <a:ea typeface="黑体" panose="02010609060101010101" pitchFamily="49" charset="-122"/>
              </a:rPr>
              <a:t>牛</a:t>
            </a:r>
            <a:r>
              <a:rPr lang="zh-CN" altLang="en-US" sz="3200" b="1" u="sng" dirty="0">
                <a:solidFill>
                  <a:srgbClr val="FF0000"/>
                </a:solidFill>
                <a:latin typeface="黑体" panose="02010609060101010101" pitchFamily="49" charset="-122"/>
                <a:ea typeface="黑体" panose="02010609060101010101" pitchFamily="49" charset="-122"/>
              </a:rPr>
              <a:t>困</a:t>
            </a:r>
            <a:r>
              <a:rPr lang="zh-CN" altLang="en-US" sz="3200" b="1" dirty="0">
                <a:latin typeface="黑体" panose="02010609060101010101" pitchFamily="49" charset="-122"/>
                <a:ea typeface="黑体" panose="02010609060101010101" pitchFamily="49" charset="-122"/>
              </a:rPr>
              <a:t>人饥日已高，</a:t>
            </a:r>
            <a:r>
              <a:rPr lang="zh-CN" altLang="en-US" sz="3200" b="1" u="sng" dirty="0">
                <a:solidFill>
                  <a:srgbClr val="FF0000"/>
                </a:solidFill>
                <a:latin typeface="黑体" panose="02010609060101010101" pitchFamily="49" charset="-122"/>
                <a:ea typeface="黑体" panose="02010609060101010101" pitchFamily="49" charset="-122"/>
              </a:rPr>
              <a:t>市</a:t>
            </a:r>
            <a:r>
              <a:rPr lang="zh-CN" altLang="en-US" sz="3200" b="1" dirty="0">
                <a:latin typeface="黑体" panose="02010609060101010101" pitchFamily="49" charset="-122"/>
                <a:ea typeface="黑体" panose="02010609060101010101" pitchFamily="49" charset="-122"/>
              </a:rPr>
              <a:t>南门外泥中歇。</a:t>
            </a:r>
            <a:r>
              <a:rPr lang="en-US" altLang="zh-CN" sz="3200" b="1" dirty="0">
                <a:latin typeface="黑体" panose="02010609060101010101" pitchFamily="49" charset="-122"/>
                <a:ea typeface="黑体" panose="02010609060101010101" pitchFamily="49" charset="-122"/>
              </a:rPr>
              <a:t>   </a:t>
            </a:r>
            <a:br>
              <a:rPr lang="en-US" altLang="zh-CN" sz="3200" b="1" dirty="0">
                <a:latin typeface="黑体" panose="02010609060101010101" pitchFamily="49" charset="-122"/>
                <a:ea typeface="黑体" panose="02010609060101010101" pitchFamily="49" charset="-122"/>
              </a:rPr>
            </a:br>
            <a:r>
              <a:rPr lang="en-US" altLang="zh-CN" sz="3200" b="1" dirty="0">
                <a:latin typeface="黑体" panose="02010609060101010101" pitchFamily="49" charset="-122"/>
                <a:ea typeface="黑体" panose="02010609060101010101" pitchFamily="49" charset="-122"/>
              </a:rPr>
              <a:t>  </a:t>
            </a:r>
            <a:endParaRPr lang="en-US" altLang="zh-CN" sz="3200" b="1" dirty="0">
              <a:cs typeface="Arial" panose="020B0604020202020204" pitchFamily="34" charset="0"/>
            </a:endParaRPr>
          </a:p>
        </p:txBody>
      </p:sp>
      <p:sp>
        <p:nvSpPr>
          <p:cNvPr id="37892" name="矩形 37891">
            <a:extLst>
              <a:ext uri="{FF2B5EF4-FFF2-40B4-BE49-F238E27FC236}">
                <a16:creationId xmlns:a16="http://schemas.microsoft.com/office/drawing/2014/main" id="{BDE4E674-8A8E-4E08-89FC-FAA57B6B7D4C}"/>
              </a:ext>
            </a:extLst>
          </p:cNvPr>
          <p:cNvSpPr>
            <a:spLocks noChangeArrowheads="1"/>
          </p:cNvSpPr>
          <p:nvPr/>
        </p:nvSpPr>
        <p:spPr bwMode="auto">
          <a:xfrm>
            <a:off x="4943475" y="1268413"/>
            <a:ext cx="17160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FF"/>
                </a:solidFill>
                <a:latin typeface="黑体" panose="02010609060101010101" pitchFamily="49" charset="-122"/>
                <a:ea typeface="黑体" panose="02010609060101010101" pitchFamily="49" charset="-122"/>
              </a:rPr>
              <a:t>晓：天亮。</a:t>
            </a:r>
          </a:p>
        </p:txBody>
      </p:sp>
      <p:sp>
        <p:nvSpPr>
          <p:cNvPr id="37893" name="矩形 37892">
            <a:extLst>
              <a:ext uri="{FF2B5EF4-FFF2-40B4-BE49-F238E27FC236}">
                <a16:creationId xmlns:a16="http://schemas.microsoft.com/office/drawing/2014/main" id="{862E483C-C2A8-4DAE-AB63-3ACC62C9BCEC}"/>
              </a:ext>
            </a:extLst>
          </p:cNvPr>
          <p:cNvSpPr>
            <a:spLocks noChangeArrowheads="1"/>
          </p:cNvSpPr>
          <p:nvPr/>
        </p:nvSpPr>
        <p:spPr bwMode="auto">
          <a:xfrm>
            <a:off x="6670676" y="1312219"/>
            <a:ext cx="42098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FF"/>
                </a:solidFill>
                <a:latin typeface="黑体" panose="02010609060101010101" pitchFamily="49" charset="-122"/>
                <a:ea typeface="黑体" panose="02010609060101010101" pitchFamily="49" charset="-122"/>
              </a:rPr>
              <a:t>辗（</a:t>
            </a:r>
            <a:r>
              <a:rPr lang="en-US" altLang="zh-CN" sz="2400" b="1">
                <a:solidFill>
                  <a:srgbClr val="FF00FF"/>
                </a:solidFill>
                <a:latin typeface="黑体" panose="02010609060101010101" pitchFamily="49" charset="-122"/>
                <a:ea typeface="黑体" panose="02010609060101010101" pitchFamily="49" charset="-122"/>
              </a:rPr>
              <a:t>niǎn</a:t>
            </a:r>
            <a:r>
              <a:rPr lang="zh-CN" altLang="en-US" sz="2400" b="1">
                <a:solidFill>
                  <a:srgbClr val="FF00FF"/>
                </a:solidFill>
                <a:latin typeface="黑体" panose="02010609060101010101" pitchFamily="49" charset="-122"/>
                <a:ea typeface="黑体" panose="02010609060101010101" pitchFamily="49" charset="-122"/>
              </a:rPr>
              <a:t>）：同“碾”，压。</a:t>
            </a:r>
          </a:p>
        </p:txBody>
      </p:sp>
      <p:sp>
        <p:nvSpPr>
          <p:cNvPr id="37894" name="矩形 37893">
            <a:extLst>
              <a:ext uri="{FF2B5EF4-FFF2-40B4-BE49-F238E27FC236}">
                <a16:creationId xmlns:a16="http://schemas.microsoft.com/office/drawing/2014/main" id="{C75B94F0-30C7-4BC1-AD07-845544386B32}"/>
              </a:ext>
            </a:extLst>
          </p:cNvPr>
          <p:cNvSpPr>
            <a:spLocks noChangeArrowheads="1"/>
          </p:cNvSpPr>
          <p:nvPr/>
        </p:nvSpPr>
        <p:spPr bwMode="auto">
          <a:xfrm>
            <a:off x="5499101" y="2393951"/>
            <a:ext cx="467201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FF"/>
                </a:solidFill>
                <a:latin typeface="黑体" panose="02010609060101010101" pitchFamily="49" charset="-122"/>
                <a:ea typeface="黑体" panose="02010609060101010101" pitchFamily="49" charset="-122"/>
              </a:rPr>
              <a:t>辙：车轮滚过地面碾出的痕迹。 </a:t>
            </a:r>
          </a:p>
        </p:txBody>
      </p:sp>
      <p:sp>
        <p:nvSpPr>
          <p:cNvPr id="37895" name="矩形 37894">
            <a:extLst>
              <a:ext uri="{FF2B5EF4-FFF2-40B4-BE49-F238E27FC236}">
                <a16:creationId xmlns:a16="http://schemas.microsoft.com/office/drawing/2014/main" id="{8427E761-CE1D-4691-A12B-0B0AA8E9417B}"/>
              </a:ext>
            </a:extLst>
          </p:cNvPr>
          <p:cNvSpPr>
            <a:spLocks noChangeArrowheads="1"/>
          </p:cNvSpPr>
          <p:nvPr/>
        </p:nvSpPr>
        <p:spPr bwMode="auto">
          <a:xfrm>
            <a:off x="2351089" y="2636838"/>
            <a:ext cx="27892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FF"/>
                </a:solidFill>
                <a:latin typeface="黑体" panose="02010609060101010101" pitchFamily="49" charset="-122"/>
                <a:ea typeface="黑体" panose="02010609060101010101" pitchFamily="49" charset="-122"/>
              </a:rPr>
              <a:t>困：困倦，疲乏。 </a:t>
            </a:r>
          </a:p>
        </p:txBody>
      </p:sp>
      <p:sp>
        <p:nvSpPr>
          <p:cNvPr id="37896" name="矩形 37895">
            <a:extLst>
              <a:ext uri="{FF2B5EF4-FFF2-40B4-BE49-F238E27FC236}">
                <a16:creationId xmlns:a16="http://schemas.microsoft.com/office/drawing/2014/main" id="{0B0BE6DB-AFE3-4D45-A23C-E64E9C15A5A1}"/>
              </a:ext>
            </a:extLst>
          </p:cNvPr>
          <p:cNvSpPr>
            <a:spLocks noChangeArrowheads="1"/>
          </p:cNvSpPr>
          <p:nvPr/>
        </p:nvSpPr>
        <p:spPr bwMode="auto">
          <a:xfrm>
            <a:off x="5949951" y="3577065"/>
            <a:ext cx="35290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FF"/>
                </a:solidFill>
                <a:latin typeface="黑体" panose="02010609060101010101" pitchFamily="49" charset="-122"/>
                <a:ea typeface="黑体" panose="02010609060101010101" pitchFamily="49" charset="-122"/>
              </a:rPr>
              <a:t>市：长安有贸易专区，称市，市周围有墙有门。 </a:t>
            </a:r>
          </a:p>
        </p:txBody>
      </p:sp>
      <p:sp>
        <p:nvSpPr>
          <p:cNvPr id="37898" name="矩形 37897">
            <a:extLst>
              <a:ext uri="{FF2B5EF4-FFF2-40B4-BE49-F238E27FC236}">
                <a16:creationId xmlns:a16="http://schemas.microsoft.com/office/drawing/2014/main" id="{24BCC339-22CD-49DF-B5A1-50ACB873900B}"/>
              </a:ext>
            </a:extLst>
          </p:cNvPr>
          <p:cNvSpPr>
            <a:spLocks noChangeArrowheads="1"/>
          </p:cNvSpPr>
          <p:nvPr/>
        </p:nvSpPr>
        <p:spPr bwMode="auto">
          <a:xfrm>
            <a:off x="2041525" y="3858569"/>
            <a:ext cx="34355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FF"/>
                </a:solidFill>
                <a:latin typeface="黑体" panose="02010609060101010101" pitchFamily="49" charset="-122"/>
                <a:ea typeface="黑体" panose="02010609060101010101" pitchFamily="49" charset="-122"/>
              </a:rPr>
              <a:t>骑（</a:t>
            </a:r>
            <a:r>
              <a:rPr lang="en-US" altLang="zh-CN" sz="2400" b="1">
                <a:solidFill>
                  <a:srgbClr val="FF00FF"/>
                </a:solidFill>
                <a:latin typeface="黑体" panose="02010609060101010101" pitchFamily="49" charset="-122"/>
                <a:ea typeface="黑体" panose="02010609060101010101" pitchFamily="49" charset="-122"/>
              </a:rPr>
              <a:t>jì</a:t>
            </a:r>
            <a:r>
              <a:rPr lang="zh-CN" altLang="en-US" sz="2400" b="1">
                <a:solidFill>
                  <a:srgbClr val="FF00FF"/>
                </a:solidFill>
                <a:latin typeface="黑体" panose="02010609060101010101" pitchFamily="49" charset="-122"/>
                <a:ea typeface="黑体" panose="02010609060101010101" pitchFamily="49" charset="-122"/>
              </a:rPr>
              <a:t>）：骑马的人。 </a:t>
            </a:r>
          </a:p>
        </p:txBody>
      </p:sp>
      <p:sp>
        <p:nvSpPr>
          <p:cNvPr id="14" name="文本框 13">
            <a:extLst>
              <a:ext uri="{FF2B5EF4-FFF2-40B4-BE49-F238E27FC236}">
                <a16:creationId xmlns:a16="http://schemas.microsoft.com/office/drawing/2014/main" id="{3B7222E2-A5BE-43A1-9D4D-1088C8C19362}"/>
              </a:ext>
            </a:extLst>
          </p:cNvPr>
          <p:cNvSpPr txBox="1"/>
          <p:nvPr/>
        </p:nvSpPr>
        <p:spPr>
          <a:xfrm>
            <a:off x="619918" y="4982122"/>
            <a:ext cx="10363201" cy="1446550"/>
          </a:xfrm>
          <a:prstGeom prst="rect">
            <a:avLst/>
          </a:prstGeom>
          <a:noFill/>
        </p:spPr>
        <p:txBody>
          <a:bodyPr wrap="square">
            <a:spAutoFit/>
          </a:bodyPr>
          <a:lstStyle/>
          <a:p>
            <a:r>
              <a:rPr lang="zh-CN" altLang="en-US" sz="3200" b="1" dirty="0"/>
              <a:t>       </a:t>
            </a:r>
            <a:r>
              <a:rPr lang="zh-CN" altLang="en-US" sz="2800" b="1" dirty="0"/>
              <a:t>夜里城外下了一尺厚的大雪，清晨，老翁驾着炭车辗轧冰冻的车轮印，往市集的方向去。</a:t>
            </a:r>
            <a:r>
              <a:rPr lang="zh-CN" altLang="en-US" sz="2800" b="1" dirty="0">
                <a:solidFill>
                  <a:srgbClr val="000000"/>
                </a:solidFill>
              </a:rPr>
              <a:t>牛都疲乏了，人饿了，但太阳已经升得很高了，老翁就在集市南门外泥泞中休息。</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789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789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 calcmode="lin" valueType="num">
                                      <p:cBhvr additive="base">
                                        <p:cTn id="3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p:bldP spid="37893" grpId="0"/>
      <p:bldP spid="37894" grpId="0"/>
      <p:bldP spid="37895" grpId="0"/>
      <p:bldP spid="37896" grpId="0"/>
      <p:bldP spid="3789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08" name="Oval 16"/>
          <p:cNvSpPr/>
          <p:nvPr/>
        </p:nvSpPr>
        <p:spPr>
          <a:xfrm>
            <a:off x="2484438" y="773113"/>
            <a:ext cx="7213600" cy="2160587"/>
          </a:xfrm>
          <a:prstGeom prst="ellipse">
            <a:avLst/>
          </a:prstGeom>
          <a:noFill/>
          <a:ln w="9525" cap="flat" cmpd="sng">
            <a:solidFill>
              <a:schemeClr val="tx1"/>
            </a:solidFill>
            <a:prstDash val="solid"/>
            <a:headEnd type="none" w="med" len="med"/>
            <a:tailEnd type="none" w="med" len="med"/>
          </a:ln>
        </p:spPr>
        <p:txBody>
          <a:bodyPr wrap="none"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latin typeface="Arial" panose="020B0604020202020204" pitchFamily="34" charset="0"/>
              <a:ea typeface="宋体" panose="02010600030101010101" pitchFamily="2" charset="-122"/>
            </a:endParaRPr>
          </a:p>
        </p:txBody>
      </p:sp>
      <p:sp>
        <p:nvSpPr>
          <p:cNvPr id="16387" name="Rectangle 4"/>
          <p:cNvSpPr/>
          <p:nvPr/>
        </p:nvSpPr>
        <p:spPr>
          <a:xfrm>
            <a:off x="2952750" y="1539875"/>
            <a:ext cx="7227888" cy="954088"/>
          </a:xfrm>
          <a:prstGeom prst="rect">
            <a:avLst/>
          </a:prstGeom>
          <a:noFill/>
          <a:ln w="9525">
            <a:noFill/>
          </a:ln>
        </p:spPr>
        <p:txBody>
          <a:bodyPr wrap="none" anchor="ct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b="1" dirty="0">
                <a:latin typeface="黑体" panose="02010609060101010101" pitchFamily="49" charset="-122"/>
                <a:ea typeface="黑体" panose="02010609060101010101" pitchFamily="49" charset="-122"/>
              </a:rPr>
              <a:t>夜来城外一尺雪，晓   炭车   冰辙 。    </a:t>
            </a:r>
            <a:br>
              <a:rPr lang="zh-CN" altLang="en-US" b="1" dirty="0">
                <a:latin typeface="黑体" panose="02010609060101010101" pitchFamily="49" charset="-122"/>
                <a:ea typeface="黑体" panose="02010609060101010101" pitchFamily="49" charset="-122"/>
              </a:rPr>
            </a:br>
            <a:r>
              <a:rPr lang="zh-CN" altLang="en-US" b="1" dirty="0">
                <a:latin typeface="黑体" panose="02010609060101010101" pitchFamily="49" charset="-122"/>
                <a:ea typeface="黑体" panose="02010609060101010101" pitchFamily="49" charset="-122"/>
              </a:rPr>
              <a:t>牛困人饥日已高，市南门外泥中   。 </a:t>
            </a:r>
            <a:r>
              <a:rPr lang="zh-CN" altLang="en-US" dirty="0">
                <a:latin typeface="黑体" panose="02010609060101010101" pitchFamily="49" charset="-122"/>
                <a:ea typeface="黑体" panose="02010609060101010101" pitchFamily="49" charset="-122"/>
              </a:rPr>
              <a:t> </a:t>
            </a:r>
          </a:p>
        </p:txBody>
      </p:sp>
      <p:sp>
        <p:nvSpPr>
          <p:cNvPr id="59399" name="Text Box 7"/>
          <p:cNvSpPr txBox="1"/>
          <p:nvPr/>
        </p:nvSpPr>
        <p:spPr>
          <a:xfrm>
            <a:off x="6178550" y="3295650"/>
            <a:ext cx="2044700" cy="6413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sz="3600" b="1" dirty="0">
                <a:solidFill>
                  <a:srgbClr val="FF0000"/>
                </a:solidFill>
                <a:latin typeface="黑体" panose="02010609060101010101" pitchFamily="49" charset="-122"/>
                <a:ea typeface="黑体" panose="02010609060101010101" pitchFamily="49" charset="-122"/>
              </a:rPr>
              <a:t>动作描写</a:t>
            </a:r>
          </a:p>
        </p:txBody>
      </p:sp>
      <p:sp>
        <p:nvSpPr>
          <p:cNvPr id="59400" name="Line 8"/>
          <p:cNvSpPr/>
          <p:nvPr/>
        </p:nvSpPr>
        <p:spPr>
          <a:xfrm>
            <a:off x="6121400" y="3014663"/>
            <a:ext cx="0" cy="1223962"/>
          </a:xfrm>
          <a:prstGeom prst="line">
            <a:avLst/>
          </a:prstGeom>
          <a:ln w="38100" cap="flat" cmpd="sng">
            <a:solidFill>
              <a:srgbClr val="FF0000"/>
            </a:solidFill>
            <a:prstDash val="solid"/>
            <a:headEnd type="none" w="med" len="med"/>
            <a:tailEnd type="triangle" w="med" len="med"/>
          </a:ln>
        </p:spPr>
      </p:sp>
      <p:sp>
        <p:nvSpPr>
          <p:cNvPr id="59401" name="Text Box 9"/>
          <p:cNvSpPr txBox="1"/>
          <p:nvPr/>
        </p:nvSpPr>
        <p:spPr>
          <a:xfrm>
            <a:off x="4843463" y="4725988"/>
            <a:ext cx="2592387" cy="646112"/>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sz="3600" b="1" dirty="0">
                <a:solidFill>
                  <a:srgbClr val="0000FF"/>
                </a:solidFill>
                <a:latin typeface="Arial" panose="020B0604020202020204" pitchFamily="34" charset="0"/>
                <a:ea typeface="黑体" panose="02010609060101010101" pitchFamily="49" charset="-122"/>
              </a:rPr>
              <a:t>运炭的艰难</a:t>
            </a:r>
          </a:p>
        </p:txBody>
      </p:sp>
      <p:sp>
        <p:nvSpPr>
          <p:cNvPr id="59405" name="Text Box 13"/>
          <p:cNvSpPr txBox="1"/>
          <p:nvPr/>
        </p:nvSpPr>
        <p:spPr>
          <a:xfrm>
            <a:off x="6259513" y="1468438"/>
            <a:ext cx="576262" cy="6413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sz="3600" b="1" dirty="0">
                <a:solidFill>
                  <a:srgbClr val="FF0000"/>
                </a:solidFill>
                <a:latin typeface="Arial" panose="020B0604020202020204" pitchFamily="34" charset="0"/>
                <a:ea typeface="黑体" panose="02010609060101010101" pitchFamily="49" charset="-122"/>
              </a:rPr>
              <a:t>驾</a:t>
            </a:r>
          </a:p>
        </p:txBody>
      </p:sp>
      <p:sp>
        <p:nvSpPr>
          <p:cNvPr id="59406" name="Text Box 14"/>
          <p:cNvSpPr txBox="1"/>
          <p:nvPr/>
        </p:nvSpPr>
        <p:spPr>
          <a:xfrm>
            <a:off x="7456488" y="1439863"/>
            <a:ext cx="608012" cy="6413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sz="3600" b="1" dirty="0">
                <a:solidFill>
                  <a:srgbClr val="FF0000"/>
                </a:solidFill>
                <a:latin typeface="Arial" panose="020B0604020202020204" pitchFamily="34" charset="0"/>
                <a:ea typeface="黑体" panose="02010609060101010101" pitchFamily="49" charset="-122"/>
              </a:rPr>
              <a:t>辗</a:t>
            </a:r>
          </a:p>
        </p:txBody>
      </p:sp>
      <p:sp>
        <p:nvSpPr>
          <p:cNvPr id="59407" name="Text Box 15"/>
          <p:cNvSpPr txBox="1"/>
          <p:nvPr/>
        </p:nvSpPr>
        <p:spPr>
          <a:xfrm>
            <a:off x="7989888" y="1898650"/>
            <a:ext cx="736600" cy="6413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sz="3600" b="1" dirty="0">
                <a:solidFill>
                  <a:srgbClr val="FF0000"/>
                </a:solidFill>
                <a:latin typeface="Arial" panose="020B0604020202020204" pitchFamily="34" charset="0"/>
                <a:ea typeface="黑体" panose="02010609060101010101" pitchFamily="49" charset="-122"/>
              </a:rPr>
              <a:t>歇</a:t>
            </a:r>
          </a:p>
        </p:txBody>
      </p:sp>
      <p:sp>
        <p:nvSpPr>
          <p:cNvPr id="10" name="Text Box 7">
            <a:extLst>
              <a:ext uri="{FF2B5EF4-FFF2-40B4-BE49-F238E27FC236}">
                <a16:creationId xmlns:a16="http://schemas.microsoft.com/office/drawing/2014/main" id="{91D30FD5-39FC-4A4B-B390-C32D362A143B}"/>
              </a:ext>
            </a:extLst>
          </p:cNvPr>
          <p:cNvSpPr txBox="1">
            <a:spLocks noChangeArrowheads="1"/>
          </p:cNvSpPr>
          <p:nvPr/>
        </p:nvSpPr>
        <p:spPr bwMode="auto">
          <a:xfrm>
            <a:off x="3883819" y="5741194"/>
            <a:ext cx="53276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b="1" dirty="0">
                <a:solidFill>
                  <a:srgbClr val="003300"/>
                </a:solidFill>
                <a:ea typeface="方正综艺简体" pitchFamily="65" charset="-122"/>
              </a:rPr>
              <a:t>雪大，车重，路难走</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59405"/>
                                        </p:tgtEl>
                                        <p:attrNameLst>
                                          <p:attrName>style.color</p:attrName>
                                        </p:attrNameLst>
                                      </p:cBhvr>
                                      <p:to>
                                        <a:srgbClr val="FF0000"/>
                                      </p:to>
                                    </p:animClr>
                                  </p:childTnLst>
                                </p:cTn>
                              </p:par>
                              <p:par>
                                <p:cTn id="7" presetID="3" presetClass="emph" presetSubtype="2" fill="hold" grpId="0" nodeType="withEffect">
                                  <p:stCondLst>
                                    <p:cond delay="0"/>
                                  </p:stCondLst>
                                  <p:childTnLst>
                                    <p:animClr clrSpc="rgb" dir="cw">
                                      <p:cBhvr override="childStyle">
                                        <p:cTn id="8" dur="2000" fill="hold"/>
                                        <p:tgtEl>
                                          <p:spTgt spid="59406"/>
                                        </p:tgtEl>
                                        <p:attrNameLst>
                                          <p:attrName>style.color</p:attrName>
                                        </p:attrNameLst>
                                      </p:cBhvr>
                                      <p:to>
                                        <a:srgbClr val="FF0000"/>
                                      </p:to>
                                    </p:animClr>
                                  </p:childTnLst>
                                </p:cTn>
                              </p:par>
                              <p:par>
                                <p:cTn id="9" presetID="3" presetClass="emph" presetSubtype="2" fill="hold" grpId="0" nodeType="withEffect">
                                  <p:stCondLst>
                                    <p:cond delay="0"/>
                                  </p:stCondLst>
                                  <p:childTnLst>
                                    <p:animClr clrSpc="rgb" dir="cw">
                                      <p:cBhvr override="childStyle">
                                        <p:cTn id="10" dur="2000" fill="hold"/>
                                        <p:tgtEl>
                                          <p:spTgt spid="59407"/>
                                        </p:tgtEl>
                                        <p:attrNameLst>
                                          <p:attrName>style.color</p:attrName>
                                        </p:attrNameLst>
                                      </p:cBhvr>
                                      <p:to>
                                        <a:srgbClr val="FF0000"/>
                                      </p:to>
                                    </p:animClr>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59399"/>
                                        </p:tgtEl>
                                        <p:attrNameLst>
                                          <p:attrName>style.visibility</p:attrName>
                                        </p:attrNameLst>
                                      </p:cBhvr>
                                      <p:to>
                                        <p:strVal val="visible"/>
                                      </p:to>
                                    </p:set>
                                    <p:animEffect transition="in" filter="blinds(horizontal)">
                                      <p:cBhvr>
                                        <p:cTn id="15" dur="500"/>
                                        <p:tgtEl>
                                          <p:spTgt spid="59399"/>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59408"/>
                                        </p:tgtEl>
                                        <p:attrNameLst>
                                          <p:attrName>style.visibility</p:attrName>
                                        </p:attrNameLst>
                                      </p:cBhvr>
                                      <p:to>
                                        <p:strVal val="visible"/>
                                      </p:to>
                                    </p:set>
                                    <p:animEffect transition="in" filter="blinds(horizontal)">
                                      <p:cBhvr>
                                        <p:cTn id="20" dur="500"/>
                                        <p:tgtEl>
                                          <p:spTgt spid="59408"/>
                                        </p:tgtEl>
                                      </p:cBhvr>
                                    </p:animEffect>
                                  </p:childTnLst>
                                </p:cTn>
                              </p:par>
                              <p:par>
                                <p:cTn id="21" presetID="3" presetClass="entr" presetSubtype="10" fill="hold" nodeType="withEffect">
                                  <p:stCondLst>
                                    <p:cond delay="0"/>
                                  </p:stCondLst>
                                  <p:childTnLst>
                                    <p:set>
                                      <p:cBhvr>
                                        <p:cTn id="22" dur="1" fill="hold">
                                          <p:stCondLst>
                                            <p:cond delay="0"/>
                                          </p:stCondLst>
                                        </p:cTn>
                                        <p:tgtEl>
                                          <p:spTgt spid="59400"/>
                                        </p:tgtEl>
                                        <p:attrNameLst>
                                          <p:attrName>style.visibility</p:attrName>
                                        </p:attrNameLst>
                                      </p:cBhvr>
                                      <p:to>
                                        <p:strVal val="visible"/>
                                      </p:to>
                                    </p:set>
                                    <p:animEffect transition="in" filter="blinds(horizontal)">
                                      <p:cBhvr>
                                        <p:cTn id="23" dur="500"/>
                                        <p:tgtEl>
                                          <p:spTgt spid="59400"/>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59401"/>
                                        </p:tgtEl>
                                        <p:attrNameLst>
                                          <p:attrName>style.visibility</p:attrName>
                                        </p:attrNameLst>
                                      </p:cBhvr>
                                      <p:to>
                                        <p:strVal val="visible"/>
                                      </p:to>
                                    </p:set>
                                    <p:animEffect transition="in" filter="blinds(horizontal)">
                                      <p:cBhvr>
                                        <p:cTn id="28" dur="500"/>
                                        <p:tgtEl>
                                          <p:spTgt spid="5940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8" grpId="0" bldLvl="0" animBg="1"/>
      <p:bldP spid="59399" grpId="0"/>
      <p:bldP spid="59401" grpId="0"/>
      <p:bldP spid="59405" grpId="0"/>
      <p:bldP spid="59406" grpId="0"/>
      <p:bldP spid="5940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
            <a:extLst>
              <a:ext uri="{FF2B5EF4-FFF2-40B4-BE49-F238E27FC236}">
                <a16:creationId xmlns:a16="http://schemas.microsoft.com/office/drawing/2014/main" id="{52E0CC81-0C5D-42FD-AB5A-650D61484B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0"/>
            <a:ext cx="4191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ext Box 3">
            <a:extLst>
              <a:ext uri="{FF2B5EF4-FFF2-40B4-BE49-F238E27FC236}">
                <a16:creationId xmlns:a16="http://schemas.microsoft.com/office/drawing/2014/main" id="{4C9A95E7-8E02-4D62-9509-7CA8A2925CFF}"/>
              </a:ext>
            </a:extLst>
          </p:cNvPr>
          <p:cNvSpPr txBox="1">
            <a:spLocks noChangeArrowheads="1"/>
          </p:cNvSpPr>
          <p:nvPr/>
        </p:nvSpPr>
        <p:spPr bwMode="auto">
          <a:xfrm>
            <a:off x="1905001" y="1341438"/>
            <a:ext cx="5199063"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zh-CN" altLang="en-US" sz="4800">
                <a:latin typeface="Times New Roman" panose="02020603050405020304" pitchFamily="18" charset="0"/>
                <a:ea typeface="华文行楷" panose="02010800040101010101" pitchFamily="2" charset="-122"/>
              </a:rPr>
              <a:t>牛困人饥日已高，</a:t>
            </a:r>
          </a:p>
        </p:txBody>
      </p:sp>
      <p:sp>
        <p:nvSpPr>
          <p:cNvPr id="1028" name="Text Box 4">
            <a:extLst>
              <a:ext uri="{FF2B5EF4-FFF2-40B4-BE49-F238E27FC236}">
                <a16:creationId xmlns:a16="http://schemas.microsoft.com/office/drawing/2014/main" id="{A892F865-1B54-4FB0-A1B9-F6C657061C6B}"/>
              </a:ext>
            </a:extLst>
          </p:cNvPr>
          <p:cNvSpPr txBox="1">
            <a:spLocks noChangeArrowheads="1"/>
          </p:cNvSpPr>
          <p:nvPr/>
        </p:nvSpPr>
        <p:spPr bwMode="auto">
          <a:xfrm>
            <a:off x="1905000" y="2565401"/>
            <a:ext cx="52705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kumimoji="1" lang="zh-CN" altLang="en-US" sz="4800">
                <a:latin typeface="Times New Roman" panose="02020603050405020304" pitchFamily="18" charset="0"/>
                <a:ea typeface="华文行楷" panose="02010800040101010101" pitchFamily="2" charset="-122"/>
              </a:rPr>
              <a:t>市南门外泥中歇。</a:t>
            </a:r>
          </a:p>
        </p:txBody>
      </p:sp>
      <p:sp>
        <p:nvSpPr>
          <p:cNvPr id="1029" name="Text Box 5">
            <a:extLst>
              <a:ext uri="{FF2B5EF4-FFF2-40B4-BE49-F238E27FC236}">
                <a16:creationId xmlns:a16="http://schemas.microsoft.com/office/drawing/2014/main" id="{9CB36D24-D57C-4604-9E29-7875A35AD57F}"/>
              </a:ext>
            </a:extLst>
          </p:cNvPr>
          <p:cNvSpPr txBox="1">
            <a:spLocks noChangeArrowheads="1"/>
          </p:cNvSpPr>
          <p:nvPr/>
        </p:nvSpPr>
        <p:spPr bwMode="auto">
          <a:xfrm>
            <a:off x="1774825" y="3933825"/>
            <a:ext cx="468153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b="1">
                <a:solidFill>
                  <a:srgbClr val="0000CC"/>
                </a:solidFill>
                <a:latin typeface="黑体" panose="02010609060101010101" pitchFamily="49" charset="-122"/>
                <a:ea typeface="黑体" panose="02010609060101010101" pitchFamily="49" charset="-122"/>
              </a:rPr>
              <a:t>讨论：你认为老者</a:t>
            </a:r>
            <a:r>
              <a:rPr lang="zh-CN" altLang="en-US" b="1">
                <a:solidFill>
                  <a:srgbClr val="0000CC"/>
                </a:solidFill>
                <a:ea typeface="黑体" panose="02010609060101010101" pitchFamily="49" charset="-122"/>
              </a:rPr>
              <a:t>“</a:t>
            </a:r>
            <a:r>
              <a:rPr lang="zh-CN" altLang="en-US" b="1">
                <a:solidFill>
                  <a:srgbClr val="0000CC"/>
                </a:solidFill>
                <a:latin typeface="黑体" panose="02010609060101010101" pitchFamily="49" charset="-122"/>
                <a:ea typeface="黑体" panose="02010609060101010101" pitchFamily="49" charset="-122"/>
              </a:rPr>
              <a:t>泥中歇</a:t>
            </a:r>
            <a:r>
              <a:rPr lang="zh-CN" altLang="en-US" b="1">
                <a:solidFill>
                  <a:srgbClr val="0000CC"/>
                </a:solidFill>
                <a:ea typeface="黑体" panose="02010609060101010101" pitchFamily="49" charset="-122"/>
              </a:rPr>
              <a:t>”</a:t>
            </a:r>
            <a:r>
              <a:rPr lang="zh-CN" altLang="en-US" b="1">
                <a:solidFill>
                  <a:srgbClr val="0000CC"/>
                </a:solidFill>
                <a:latin typeface="黑体" panose="02010609060101010101" pitchFamily="49" charset="-122"/>
                <a:ea typeface="黑体" panose="02010609060101010101" pitchFamily="49" charset="-122"/>
              </a:rPr>
              <a:t>的时候在想什么？</a:t>
            </a:r>
            <a:r>
              <a:rPr lang="zh-CN" altLang="en-US" b="1">
                <a:latin typeface="黑体" panose="02010609060101010101" pitchFamily="49" charset="-122"/>
                <a:ea typeface="黑体" panose="02010609060101010101" pitchFamily="49"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500" fill="hold"/>
                                        <p:tgtEl>
                                          <p:spTgt spid="1027"/>
                                        </p:tgtEl>
                                        <p:attrNameLst>
                                          <p:attrName>ppt_w</p:attrName>
                                        </p:attrNameLst>
                                      </p:cBhvr>
                                      <p:tavLst>
                                        <p:tav tm="0">
                                          <p:val>
                                            <p:fltVal val="0"/>
                                          </p:val>
                                        </p:tav>
                                        <p:tav tm="100000">
                                          <p:val>
                                            <p:strVal val="#ppt_w"/>
                                          </p:val>
                                        </p:tav>
                                      </p:tavLst>
                                    </p:anim>
                                    <p:anim calcmode="lin" valueType="num">
                                      <p:cBhvr>
                                        <p:cTn id="8" dur="500" fill="hold"/>
                                        <p:tgtEl>
                                          <p:spTgt spid="1027"/>
                                        </p:tgtEl>
                                        <p:attrNameLst>
                                          <p:attrName>ppt_h</p:attrName>
                                        </p:attrNameLst>
                                      </p:cBhvr>
                                      <p:tavLst>
                                        <p:tav tm="0">
                                          <p:val>
                                            <p:fltVal val="0"/>
                                          </p:val>
                                        </p:tav>
                                        <p:tav tm="100000">
                                          <p:val>
                                            <p:strVal val="#ppt_h"/>
                                          </p:val>
                                        </p:tav>
                                      </p:tavLst>
                                    </p:anim>
                                    <p:anim calcmode="lin" valueType="num">
                                      <p:cBhvr>
                                        <p:cTn id="9" dur="500" fill="hold"/>
                                        <p:tgtEl>
                                          <p:spTgt spid="1027"/>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02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500" fill="hold"/>
                                        <p:tgtEl>
                                          <p:spTgt spid="1028"/>
                                        </p:tgtEl>
                                        <p:attrNameLst>
                                          <p:attrName>ppt_w</p:attrName>
                                        </p:attrNameLst>
                                      </p:cBhvr>
                                      <p:tavLst>
                                        <p:tav tm="0">
                                          <p:val>
                                            <p:fltVal val="0"/>
                                          </p:val>
                                        </p:tav>
                                        <p:tav tm="100000">
                                          <p:val>
                                            <p:strVal val="#ppt_w"/>
                                          </p:val>
                                        </p:tav>
                                      </p:tavLst>
                                    </p:anim>
                                    <p:anim calcmode="lin" valueType="num">
                                      <p:cBhvr>
                                        <p:cTn id="16" dur="500" fill="hold"/>
                                        <p:tgtEl>
                                          <p:spTgt spid="1028"/>
                                        </p:tgtEl>
                                        <p:attrNameLst>
                                          <p:attrName>ppt_h</p:attrName>
                                        </p:attrNameLst>
                                      </p:cBhvr>
                                      <p:tavLst>
                                        <p:tav tm="0">
                                          <p:val>
                                            <p:fltVal val="0"/>
                                          </p:val>
                                        </p:tav>
                                        <p:tav tm="100000">
                                          <p:val>
                                            <p:strVal val="#ppt_h"/>
                                          </p:val>
                                        </p:tav>
                                      </p:tavLst>
                                    </p:anim>
                                    <p:anim calcmode="lin" valueType="num">
                                      <p:cBhvr>
                                        <p:cTn id="17" dur="500" fill="hold"/>
                                        <p:tgtEl>
                                          <p:spTgt spid="1028"/>
                                        </p:tgtEl>
                                        <p:attrNameLst>
                                          <p:attrName>ppt_x</p:attrName>
                                        </p:attrNameLst>
                                      </p:cBhvr>
                                      <p:tavLst>
                                        <p:tav tm="0" fmla="#ppt_x+(cos(-2*pi*(1-$))*-#ppt_x-sin(-2*pi*(1-$))*(1-#ppt_y))*(1-$)">
                                          <p:val>
                                            <p:fltVal val="0"/>
                                          </p:val>
                                        </p:tav>
                                        <p:tav tm="100000">
                                          <p:val>
                                            <p:fltVal val="1"/>
                                          </p:val>
                                        </p:tav>
                                      </p:tavLst>
                                    </p:anim>
                                    <p:anim calcmode="lin" valueType="num">
                                      <p:cBhvr>
                                        <p:cTn id="18" dur="500" fill="hold"/>
                                        <p:tgtEl>
                                          <p:spTgt spid="102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7" presetClass="entr" presetSubtype="4" fill="hold" grpId="0" nodeType="clickEffect">
                                  <p:stCondLst>
                                    <p:cond delay="0"/>
                                  </p:stCondLst>
                                  <p:childTnLst>
                                    <p:set>
                                      <p:cBhvr>
                                        <p:cTn id="22" dur="1" fill="hold">
                                          <p:stCondLst>
                                            <p:cond delay="0"/>
                                          </p:stCondLst>
                                        </p:cTn>
                                        <p:tgtEl>
                                          <p:spTgt spid="1029"/>
                                        </p:tgtEl>
                                        <p:attrNameLst>
                                          <p:attrName>style.visibility</p:attrName>
                                        </p:attrNameLst>
                                      </p:cBhvr>
                                      <p:to>
                                        <p:strVal val="visible"/>
                                      </p:to>
                                    </p:set>
                                    <p:anim calcmode="lin" valueType="num">
                                      <p:cBhvr additive="base">
                                        <p:cTn id="23" dur="500" fill="hold"/>
                                        <p:tgtEl>
                                          <p:spTgt spid="1029"/>
                                        </p:tgtEl>
                                        <p:attrNameLst>
                                          <p:attrName>ppt_x</p:attrName>
                                        </p:attrNameLst>
                                      </p:cBhvr>
                                      <p:tavLst>
                                        <p:tav tm="0">
                                          <p:val>
                                            <p:strVal val="#ppt_x"/>
                                          </p:val>
                                        </p:tav>
                                        <p:tav tm="100000">
                                          <p:val>
                                            <p:strVal val="#ppt_x"/>
                                          </p:val>
                                        </p:tav>
                                      </p:tavLst>
                                    </p:anim>
                                    <p:anim calcmode="lin" valueType="num">
                                      <p:cBhvr additive="base">
                                        <p:cTn id="24" dur="500" fill="hold"/>
                                        <p:tgtEl>
                                          <p:spTgt spid="10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autoUpdateAnimBg="0"/>
      <p:bldP spid="1028" grpId="0" autoUpdateAnimBg="0"/>
      <p:bldP spid="10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文本框 38914">
            <a:extLst>
              <a:ext uri="{FF2B5EF4-FFF2-40B4-BE49-F238E27FC236}">
                <a16:creationId xmlns:a16="http://schemas.microsoft.com/office/drawing/2014/main" id="{57281B80-48D4-4F7C-A903-C2B02904B664}"/>
              </a:ext>
            </a:extLst>
          </p:cNvPr>
          <p:cNvSpPr txBox="1">
            <a:spLocks noChangeArrowheads="1"/>
          </p:cNvSpPr>
          <p:nvPr/>
        </p:nvSpPr>
        <p:spPr bwMode="auto">
          <a:xfrm>
            <a:off x="855142" y="892176"/>
            <a:ext cx="8569325" cy="3837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270000"/>
              </a:lnSpc>
            </a:pPr>
            <a:r>
              <a:rPr lang="zh-CN" altLang="en-US" sz="3200" b="1" dirty="0">
                <a:latin typeface="黑体" panose="02010609060101010101" pitchFamily="49" charset="-122"/>
                <a:ea typeface="黑体" panose="02010609060101010101" pitchFamily="49" charset="-122"/>
              </a:rPr>
              <a:t>手</a:t>
            </a:r>
            <a:r>
              <a:rPr lang="zh-CN" altLang="en-US" sz="3200" b="1" u="sng" dirty="0">
                <a:solidFill>
                  <a:srgbClr val="FF0000"/>
                </a:solidFill>
                <a:latin typeface="黑体" panose="02010609060101010101" pitchFamily="49" charset="-122"/>
                <a:ea typeface="黑体" panose="02010609060101010101" pitchFamily="49" charset="-122"/>
              </a:rPr>
              <a:t>把</a:t>
            </a:r>
            <a:r>
              <a:rPr lang="zh-CN" altLang="en-US" sz="3200" b="1" dirty="0">
                <a:latin typeface="黑体" panose="02010609060101010101" pitchFamily="49" charset="-122"/>
                <a:ea typeface="黑体" panose="02010609060101010101" pitchFamily="49" charset="-122"/>
              </a:rPr>
              <a:t>文书口</a:t>
            </a:r>
            <a:r>
              <a:rPr lang="zh-CN" altLang="en-US" sz="3200" b="1" u="sng" dirty="0">
                <a:solidFill>
                  <a:srgbClr val="FF0000"/>
                </a:solidFill>
                <a:latin typeface="黑体" panose="02010609060101010101" pitchFamily="49" charset="-122"/>
                <a:ea typeface="黑体" panose="02010609060101010101" pitchFamily="49" charset="-122"/>
              </a:rPr>
              <a:t>称敕</a:t>
            </a:r>
            <a:r>
              <a:rPr lang="zh-CN" altLang="en-US" sz="3200" b="1" dirty="0">
                <a:latin typeface="黑体" panose="02010609060101010101" pitchFamily="49" charset="-122"/>
                <a:ea typeface="黑体" panose="02010609060101010101" pitchFamily="49" charset="-122"/>
              </a:rPr>
              <a:t>，</a:t>
            </a:r>
            <a:r>
              <a:rPr lang="zh-CN" altLang="en-US" sz="3200" b="1" u="sng" dirty="0">
                <a:solidFill>
                  <a:srgbClr val="FF0000"/>
                </a:solidFill>
                <a:latin typeface="黑体" panose="02010609060101010101" pitchFamily="49" charset="-122"/>
                <a:ea typeface="黑体" panose="02010609060101010101" pitchFamily="49" charset="-122"/>
              </a:rPr>
              <a:t>回</a:t>
            </a:r>
            <a:r>
              <a:rPr lang="zh-CN" altLang="en-US" sz="3200" b="1" dirty="0">
                <a:latin typeface="黑体" panose="02010609060101010101" pitchFamily="49" charset="-122"/>
                <a:ea typeface="黑体" panose="02010609060101010101" pitchFamily="49" charset="-122"/>
              </a:rPr>
              <a:t>车</a:t>
            </a:r>
            <a:r>
              <a:rPr lang="zh-CN" altLang="en-US" sz="3200" b="1" u="sng" dirty="0">
                <a:solidFill>
                  <a:srgbClr val="FF0000"/>
                </a:solidFill>
                <a:latin typeface="黑体" panose="02010609060101010101" pitchFamily="49" charset="-122"/>
                <a:ea typeface="黑体" panose="02010609060101010101" pitchFamily="49" charset="-122"/>
              </a:rPr>
              <a:t>叱</a:t>
            </a:r>
            <a:r>
              <a:rPr lang="zh-CN" altLang="en-US" sz="3200" b="1" dirty="0">
                <a:latin typeface="黑体" panose="02010609060101010101" pitchFamily="49" charset="-122"/>
                <a:ea typeface="黑体" panose="02010609060101010101" pitchFamily="49" charset="-122"/>
              </a:rPr>
              <a:t>牛</a:t>
            </a:r>
            <a:r>
              <a:rPr lang="zh-CN" altLang="en-US" sz="3200" b="1" u="sng" dirty="0">
                <a:solidFill>
                  <a:srgbClr val="FF0000"/>
                </a:solidFill>
                <a:latin typeface="黑体" panose="02010609060101010101" pitchFamily="49" charset="-122"/>
                <a:ea typeface="黑体" panose="02010609060101010101" pitchFamily="49" charset="-122"/>
              </a:rPr>
              <a:t>牵向北</a:t>
            </a:r>
            <a:r>
              <a:rPr lang="zh-CN" altLang="en-US" sz="3200" b="1" dirty="0">
                <a:latin typeface="黑体" panose="02010609060101010101" pitchFamily="49" charset="-122"/>
                <a:ea typeface="黑体" panose="02010609060101010101" pitchFamily="49" charset="-122"/>
              </a:rPr>
              <a:t>。</a:t>
            </a:r>
            <a:r>
              <a:rPr lang="en-US" altLang="zh-CN" sz="3200" b="1" dirty="0">
                <a:latin typeface="黑体" panose="02010609060101010101" pitchFamily="49" charset="-122"/>
                <a:ea typeface="黑体" panose="02010609060101010101" pitchFamily="49" charset="-122"/>
              </a:rPr>
              <a:t>   </a:t>
            </a:r>
            <a:br>
              <a:rPr lang="en-US" altLang="zh-CN" sz="3200" b="1" dirty="0">
                <a:latin typeface="黑体" panose="02010609060101010101" pitchFamily="49" charset="-122"/>
                <a:ea typeface="黑体" panose="02010609060101010101" pitchFamily="49" charset="-122"/>
              </a:rPr>
            </a:br>
            <a:r>
              <a:rPr lang="zh-CN" altLang="en-US" sz="3200" b="1" dirty="0">
                <a:latin typeface="黑体" panose="02010609060101010101" pitchFamily="49" charset="-122"/>
                <a:ea typeface="黑体" panose="02010609060101010101" pitchFamily="49" charset="-122"/>
              </a:rPr>
              <a:t>一车炭，</a:t>
            </a:r>
            <a:r>
              <a:rPr lang="zh-CN" altLang="en-US" sz="3200" b="1" u="sng" dirty="0">
                <a:solidFill>
                  <a:srgbClr val="FF0000"/>
                </a:solidFill>
                <a:latin typeface="黑体" panose="02010609060101010101" pitchFamily="49" charset="-122"/>
                <a:ea typeface="黑体" panose="02010609060101010101" pitchFamily="49" charset="-122"/>
              </a:rPr>
              <a:t>千余斤</a:t>
            </a:r>
            <a:r>
              <a:rPr lang="zh-CN" altLang="en-US" sz="3200" b="1" dirty="0">
                <a:latin typeface="黑体" panose="02010609060101010101" pitchFamily="49" charset="-122"/>
                <a:ea typeface="黑体" panose="02010609060101010101" pitchFamily="49" charset="-122"/>
              </a:rPr>
              <a:t>，宫使</a:t>
            </a:r>
            <a:r>
              <a:rPr lang="zh-CN" altLang="en-US" sz="3200" b="1" u="sng" dirty="0">
                <a:solidFill>
                  <a:srgbClr val="FF0000"/>
                </a:solidFill>
                <a:latin typeface="黑体" panose="02010609060101010101" pitchFamily="49" charset="-122"/>
                <a:ea typeface="黑体" panose="02010609060101010101" pitchFamily="49" charset="-122"/>
              </a:rPr>
              <a:t>驱将惜不得</a:t>
            </a:r>
            <a:r>
              <a:rPr lang="zh-CN" altLang="en-US" sz="3200" b="1" dirty="0">
                <a:latin typeface="黑体" panose="02010609060101010101" pitchFamily="49" charset="-122"/>
                <a:ea typeface="黑体" panose="02010609060101010101" pitchFamily="49" charset="-122"/>
              </a:rPr>
              <a:t>。</a:t>
            </a:r>
            <a:r>
              <a:rPr lang="en-US" altLang="zh-CN" sz="3200" b="1" dirty="0">
                <a:latin typeface="黑体" panose="02010609060101010101" pitchFamily="49" charset="-122"/>
                <a:ea typeface="黑体" panose="02010609060101010101" pitchFamily="49" charset="-122"/>
              </a:rPr>
              <a:t>   </a:t>
            </a:r>
            <a:br>
              <a:rPr lang="en-US" altLang="zh-CN" sz="3200" b="1" dirty="0">
                <a:latin typeface="黑体" panose="02010609060101010101" pitchFamily="49" charset="-122"/>
                <a:ea typeface="黑体" panose="02010609060101010101" pitchFamily="49" charset="-122"/>
              </a:rPr>
            </a:br>
            <a:r>
              <a:rPr lang="zh-CN" altLang="en-US" sz="3200" b="1" u="sng" dirty="0">
                <a:solidFill>
                  <a:srgbClr val="FF0000"/>
                </a:solidFill>
                <a:latin typeface="黑体" panose="02010609060101010101" pitchFamily="49" charset="-122"/>
                <a:ea typeface="黑体" panose="02010609060101010101" pitchFamily="49" charset="-122"/>
              </a:rPr>
              <a:t>半匹红绡一丈绫</a:t>
            </a:r>
            <a:r>
              <a:rPr lang="zh-CN" altLang="en-US" sz="3200" b="1" dirty="0">
                <a:latin typeface="黑体" panose="02010609060101010101" pitchFamily="49" charset="-122"/>
                <a:ea typeface="黑体" panose="02010609060101010101" pitchFamily="49" charset="-122"/>
              </a:rPr>
              <a:t>，</a:t>
            </a:r>
            <a:r>
              <a:rPr lang="zh-CN" altLang="en-US" sz="3200" b="1" u="sng" dirty="0">
                <a:solidFill>
                  <a:srgbClr val="FF0000"/>
                </a:solidFill>
                <a:latin typeface="黑体" panose="02010609060101010101" pitchFamily="49" charset="-122"/>
                <a:ea typeface="黑体" panose="02010609060101010101" pitchFamily="49" charset="-122"/>
              </a:rPr>
              <a:t>系</a:t>
            </a:r>
            <a:r>
              <a:rPr lang="zh-CN" altLang="en-US" sz="3200" b="1" dirty="0">
                <a:latin typeface="黑体" panose="02010609060101010101" pitchFamily="49" charset="-122"/>
                <a:ea typeface="黑体" panose="02010609060101010101" pitchFamily="49" charset="-122"/>
              </a:rPr>
              <a:t>向牛头充炭</a:t>
            </a:r>
            <a:r>
              <a:rPr lang="zh-CN" altLang="en-US" sz="3200" b="1" u="sng" dirty="0">
                <a:solidFill>
                  <a:srgbClr val="FF0000"/>
                </a:solidFill>
                <a:latin typeface="黑体" panose="02010609060101010101" pitchFamily="49" charset="-122"/>
                <a:ea typeface="黑体" panose="02010609060101010101" pitchFamily="49" charset="-122"/>
              </a:rPr>
              <a:t>直</a:t>
            </a:r>
            <a:r>
              <a:rPr lang="zh-CN" altLang="en-US" sz="3200" b="1" dirty="0">
                <a:latin typeface="黑体" panose="02010609060101010101" pitchFamily="49" charset="-122"/>
                <a:ea typeface="黑体" panose="02010609060101010101" pitchFamily="49" charset="-122"/>
              </a:rPr>
              <a:t>。</a:t>
            </a:r>
            <a:r>
              <a:rPr lang="en-US" altLang="zh-CN" sz="3200" b="1" dirty="0"/>
              <a:t>  </a:t>
            </a:r>
            <a:endParaRPr lang="en-US" altLang="zh-CN" sz="3200" b="1" dirty="0">
              <a:cs typeface="Arial" panose="020B0604020202020204" pitchFamily="34" charset="0"/>
            </a:endParaRPr>
          </a:p>
        </p:txBody>
      </p:sp>
      <p:sp>
        <p:nvSpPr>
          <p:cNvPr id="38916" name="矩形 38915">
            <a:extLst>
              <a:ext uri="{FF2B5EF4-FFF2-40B4-BE49-F238E27FC236}">
                <a16:creationId xmlns:a16="http://schemas.microsoft.com/office/drawing/2014/main" id="{238504A3-7004-4F8D-9CD6-BAF8855604A6}"/>
              </a:ext>
            </a:extLst>
          </p:cNvPr>
          <p:cNvSpPr>
            <a:spLocks noChangeArrowheads="1"/>
          </p:cNvSpPr>
          <p:nvPr/>
        </p:nvSpPr>
        <p:spPr bwMode="auto">
          <a:xfrm>
            <a:off x="1883805" y="1151340"/>
            <a:ext cx="14097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把：拿。</a:t>
            </a:r>
          </a:p>
        </p:txBody>
      </p:sp>
      <p:sp>
        <p:nvSpPr>
          <p:cNvPr id="38917" name="矩形 38916">
            <a:extLst>
              <a:ext uri="{FF2B5EF4-FFF2-40B4-BE49-F238E27FC236}">
                <a16:creationId xmlns:a16="http://schemas.microsoft.com/office/drawing/2014/main" id="{F03ACF2A-EABF-4940-B91E-77BCE26727AC}"/>
              </a:ext>
            </a:extLst>
          </p:cNvPr>
          <p:cNvSpPr>
            <a:spLocks noChangeArrowheads="1"/>
          </p:cNvSpPr>
          <p:nvPr/>
        </p:nvSpPr>
        <p:spPr bwMode="auto">
          <a:xfrm>
            <a:off x="2963220" y="1921939"/>
            <a:ext cx="14097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称：说。</a:t>
            </a:r>
          </a:p>
        </p:txBody>
      </p:sp>
      <p:sp>
        <p:nvSpPr>
          <p:cNvPr id="38918" name="矩形 38917">
            <a:extLst>
              <a:ext uri="{FF2B5EF4-FFF2-40B4-BE49-F238E27FC236}">
                <a16:creationId xmlns:a16="http://schemas.microsoft.com/office/drawing/2014/main" id="{646DDBE5-FF6D-4C46-A3E5-FED5BD8C14EA}"/>
              </a:ext>
            </a:extLst>
          </p:cNvPr>
          <p:cNvSpPr>
            <a:spLocks noChangeArrowheads="1"/>
          </p:cNvSpPr>
          <p:nvPr/>
        </p:nvSpPr>
        <p:spPr bwMode="auto">
          <a:xfrm>
            <a:off x="3423766" y="1141414"/>
            <a:ext cx="28146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敕：皇帝的命令。 </a:t>
            </a:r>
          </a:p>
        </p:txBody>
      </p:sp>
      <p:sp>
        <p:nvSpPr>
          <p:cNvPr id="38919" name="矩形 38918">
            <a:extLst>
              <a:ext uri="{FF2B5EF4-FFF2-40B4-BE49-F238E27FC236}">
                <a16:creationId xmlns:a16="http://schemas.microsoft.com/office/drawing/2014/main" id="{47F9A024-3BC5-48DA-A5CF-12023294DDA7}"/>
              </a:ext>
            </a:extLst>
          </p:cNvPr>
          <p:cNvSpPr>
            <a:spLocks noChangeArrowheads="1"/>
          </p:cNvSpPr>
          <p:nvPr/>
        </p:nvSpPr>
        <p:spPr bwMode="auto">
          <a:xfrm>
            <a:off x="4522316" y="1992548"/>
            <a:ext cx="17160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回：调转。</a:t>
            </a:r>
          </a:p>
        </p:txBody>
      </p:sp>
      <p:sp>
        <p:nvSpPr>
          <p:cNvPr id="38920" name="矩形 38919">
            <a:extLst>
              <a:ext uri="{FF2B5EF4-FFF2-40B4-BE49-F238E27FC236}">
                <a16:creationId xmlns:a16="http://schemas.microsoft.com/office/drawing/2014/main" id="{1A59B9C3-2A68-4A0B-8841-02A49A650638}"/>
              </a:ext>
            </a:extLst>
          </p:cNvPr>
          <p:cNvSpPr>
            <a:spLocks noChangeArrowheads="1"/>
          </p:cNvSpPr>
          <p:nvPr/>
        </p:nvSpPr>
        <p:spPr bwMode="auto">
          <a:xfrm>
            <a:off x="5784328" y="1187853"/>
            <a:ext cx="17319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叱：吆喝。</a:t>
            </a:r>
          </a:p>
        </p:txBody>
      </p:sp>
      <p:sp>
        <p:nvSpPr>
          <p:cNvPr id="38921" name="矩形 38920">
            <a:extLst>
              <a:ext uri="{FF2B5EF4-FFF2-40B4-BE49-F238E27FC236}">
                <a16:creationId xmlns:a16="http://schemas.microsoft.com/office/drawing/2014/main" id="{3D8461EE-3A5E-4A8A-8F82-AC21A1EBD4BC}"/>
              </a:ext>
            </a:extLst>
          </p:cNvPr>
          <p:cNvSpPr>
            <a:spLocks noChangeArrowheads="1"/>
          </p:cNvSpPr>
          <p:nvPr/>
        </p:nvSpPr>
        <p:spPr bwMode="auto">
          <a:xfrm>
            <a:off x="8162578" y="1617916"/>
            <a:ext cx="300501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指牵向宫中。 </a:t>
            </a:r>
          </a:p>
        </p:txBody>
      </p:sp>
      <p:sp>
        <p:nvSpPr>
          <p:cNvPr id="38922" name="矩形 38921">
            <a:extLst>
              <a:ext uri="{FF2B5EF4-FFF2-40B4-BE49-F238E27FC236}">
                <a16:creationId xmlns:a16="http://schemas.microsoft.com/office/drawing/2014/main" id="{507AE294-CEF2-4C7F-A134-65F241CA857E}"/>
              </a:ext>
            </a:extLst>
          </p:cNvPr>
          <p:cNvSpPr>
            <a:spLocks noChangeArrowheads="1"/>
          </p:cNvSpPr>
          <p:nvPr/>
        </p:nvSpPr>
        <p:spPr bwMode="auto">
          <a:xfrm>
            <a:off x="1524001" y="3304650"/>
            <a:ext cx="46275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千余斤：不是实指，形容很多。 </a:t>
            </a:r>
          </a:p>
        </p:txBody>
      </p:sp>
      <p:sp>
        <p:nvSpPr>
          <p:cNvPr id="38923" name="矩形 38922">
            <a:extLst>
              <a:ext uri="{FF2B5EF4-FFF2-40B4-BE49-F238E27FC236}">
                <a16:creationId xmlns:a16="http://schemas.microsoft.com/office/drawing/2014/main" id="{6448AA86-8B79-43E2-9404-35E866EAC314}"/>
              </a:ext>
            </a:extLst>
          </p:cNvPr>
          <p:cNvSpPr>
            <a:spLocks noChangeArrowheads="1"/>
          </p:cNvSpPr>
          <p:nvPr/>
        </p:nvSpPr>
        <p:spPr bwMode="auto">
          <a:xfrm>
            <a:off x="6223933" y="3424571"/>
            <a:ext cx="2022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驱：赶着走。</a:t>
            </a:r>
          </a:p>
        </p:txBody>
      </p:sp>
      <p:sp>
        <p:nvSpPr>
          <p:cNvPr id="38924" name="矩形 38923">
            <a:extLst>
              <a:ext uri="{FF2B5EF4-FFF2-40B4-BE49-F238E27FC236}">
                <a16:creationId xmlns:a16="http://schemas.microsoft.com/office/drawing/2014/main" id="{DAC210C0-3037-44B6-9B95-A99EDD6CD848}"/>
              </a:ext>
            </a:extLst>
          </p:cNvPr>
          <p:cNvSpPr>
            <a:spLocks noChangeArrowheads="1"/>
          </p:cNvSpPr>
          <p:nvPr/>
        </p:nvSpPr>
        <p:spPr bwMode="auto">
          <a:xfrm>
            <a:off x="7032626" y="2492375"/>
            <a:ext cx="2022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将：语助词。</a:t>
            </a:r>
          </a:p>
        </p:txBody>
      </p:sp>
      <p:sp>
        <p:nvSpPr>
          <p:cNvPr id="38925" name="矩形 38924">
            <a:extLst>
              <a:ext uri="{FF2B5EF4-FFF2-40B4-BE49-F238E27FC236}">
                <a16:creationId xmlns:a16="http://schemas.microsoft.com/office/drawing/2014/main" id="{4CAE796A-C8CD-4B17-849B-E71F546E2E39}"/>
              </a:ext>
            </a:extLst>
          </p:cNvPr>
          <p:cNvSpPr>
            <a:spLocks noChangeArrowheads="1"/>
          </p:cNvSpPr>
          <p:nvPr/>
        </p:nvSpPr>
        <p:spPr bwMode="auto">
          <a:xfrm>
            <a:off x="8002582" y="3106157"/>
            <a:ext cx="274333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惜不得：吝惜不得。 </a:t>
            </a:r>
          </a:p>
        </p:txBody>
      </p:sp>
      <p:sp>
        <p:nvSpPr>
          <p:cNvPr id="38926" name="矩形 38925">
            <a:extLst>
              <a:ext uri="{FF2B5EF4-FFF2-40B4-BE49-F238E27FC236}">
                <a16:creationId xmlns:a16="http://schemas.microsoft.com/office/drawing/2014/main" id="{154D3655-B956-4325-9C38-68E9FC2E5143}"/>
              </a:ext>
            </a:extLst>
          </p:cNvPr>
          <p:cNvSpPr>
            <a:spLocks noChangeArrowheads="1"/>
          </p:cNvSpPr>
          <p:nvPr/>
        </p:nvSpPr>
        <p:spPr bwMode="auto">
          <a:xfrm>
            <a:off x="1665687" y="4796241"/>
            <a:ext cx="417671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dirty="0">
                <a:latin typeface="黑体" panose="02010609060101010101" pitchFamily="49" charset="-122"/>
                <a:ea typeface="黑体" panose="02010609060101010101" pitchFamily="49" charset="-122"/>
              </a:rPr>
              <a:t>半唐代商务交易，绢帛等丝织品可以代货币使用。当时钱贵绢贱，半匹纱和一丈绫，比一车炭的价值相差很远。这是官方用贱价强夺民财。</a:t>
            </a:r>
          </a:p>
        </p:txBody>
      </p:sp>
      <p:sp>
        <p:nvSpPr>
          <p:cNvPr id="38927" name="矩形 38926">
            <a:extLst>
              <a:ext uri="{FF2B5EF4-FFF2-40B4-BE49-F238E27FC236}">
                <a16:creationId xmlns:a16="http://schemas.microsoft.com/office/drawing/2014/main" id="{D7C5DBC2-19F9-4640-A644-32AF0F5E0B38}"/>
              </a:ext>
            </a:extLst>
          </p:cNvPr>
          <p:cNvSpPr>
            <a:spLocks noChangeArrowheads="1"/>
          </p:cNvSpPr>
          <p:nvPr/>
        </p:nvSpPr>
        <p:spPr bwMode="auto">
          <a:xfrm>
            <a:off x="4448137" y="3859883"/>
            <a:ext cx="2232025"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000" b="1" dirty="0">
                <a:latin typeface="黑体" panose="02010609060101010101" pitchFamily="49" charset="-122"/>
                <a:ea typeface="黑体" panose="02010609060101010101" pitchFamily="49" charset="-122"/>
              </a:rPr>
              <a:t>系（</a:t>
            </a:r>
            <a:r>
              <a:rPr lang="en-US" altLang="zh-CN" sz="2000" b="1" dirty="0" err="1">
                <a:latin typeface="黑体" panose="02010609060101010101" pitchFamily="49" charset="-122"/>
                <a:ea typeface="黑体" panose="02010609060101010101" pitchFamily="49" charset="-122"/>
              </a:rPr>
              <a:t>jì</a:t>
            </a:r>
            <a:r>
              <a:rPr lang="zh-CN" altLang="en-US" sz="2000" b="1" dirty="0">
                <a:latin typeface="黑体" panose="02010609060101010101" pitchFamily="49" charset="-122"/>
                <a:ea typeface="黑体" panose="02010609060101010101" pitchFamily="49" charset="-122"/>
              </a:rPr>
              <a:t>）：挂</a:t>
            </a:r>
          </a:p>
        </p:txBody>
      </p:sp>
      <p:sp>
        <p:nvSpPr>
          <p:cNvPr id="38928" name="矩形 38927">
            <a:extLst>
              <a:ext uri="{FF2B5EF4-FFF2-40B4-BE49-F238E27FC236}">
                <a16:creationId xmlns:a16="http://schemas.microsoft.com/office/drawing/2014/main" id="{91D91191-CA42-49F1-9028-358DCF22F205}"/>
              </a:ext>
            </a:extLst>
          </p:cNvPr>
          <p:cNvSpPr>
            <a:spLocks noChangeArrowheads="1"/>
          </p:cNvSpPr>
          <p:nvPr/>
        </p:nvSpPr>
        <p:spPr bwMode="auto">
          <a:xfrm>
            <a:off x="8371644" y="4197035"/>
            <a:ext cx="229635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直：通“值”，指价钱。 </a:t>
            </a:r>
          </a:p>
        </p:txBody>
      </p:sp>
      <p:sp>
        <p:nvSpPr>
          <p:cNvPr id="19" name="文本框 18">
            <a:extLst>
              <a:ext uri="{FF2B5EF4-FFF2-40B4-BE49-F238E27FC236}">
                <a16:creationId xmlns:a16="http://schemas.microsoft.com/office/drawing/2014/main" id="{C1873221-1987-4CBB-82A7-5AFEDBBD25D8}"/>
              </a:ext>
            </a:extLst>
          </p:cNvPr>
          <p:cNvSpPr txBox="1"/>
          <p:nvPr/>
        </p:nvSpPr>
        <p:spPr>
          <a:xfrm>
            <a:off x="1665687" y="558270"/>
            <a:ext cx="6216096" cy="523220"/>
          </a:xfrm>
          <a:prstGeom prst="rect">
            <a:avLst/>
          </a:prstGeom>
          <a:noFill/>
        </p:spPr>
        <p:txBody>
          <a:bodyPr wrap="square">
            <a:spAutoFit/>
          </a:bodyPr>
          <a:lstStyle/>
          <a:p>
            <a:r>
              <a:rPr lang="zh-CN" altLang="en-US" sz="2800" b="1" u="sng" dirty="0">
                <a:solidFill>
                  <a:srgbClr val="FF0000"/>
                </a:solidFill>
                <a:latin typeface="黑体" panose="02010609060101010101" pitchFamily="49" charset="-122"/>
                <a:ea typeface="黑体" panose="02010609060101010101" pitchFamily="49" charset="-122"/>
              </a:rPr>
              <a:t>翩翩</a:t>
            </a:r>
            <a:r>
              <a:rPr lang="zh-CN" altLang="en-US" sz="2800" b="1" dirty="0">
                <a:latin typeface="黑体" panose="02010609060101010101" pitchFamily="49" charset="-122"/>
                <a:ea typeface="黑体" panose="02010609060101010101" pitchFamily="49" charset="-122"/>
              </a:rPr>
              <a:t>两</a:t>
            </a:r>
            <a:r>
              <a:rPr lang="zh-CN" altLang="en-US" sz="2800" b="1" u="sng" dirty="0">
                <a:solidFill>
                  <a:srgbClr val="FF0000"/>
                </a:solidFill>
                <a:latin typeface="黑体" panose="02010609060101010101" pitchFamily="49" charset="-122"/>
                <a:ea typeface="黑体" panose="02010609060101010101" pitchFamily="49" charset="-122"/>
              </a:rPr>
              <a:t>骑</a:t>
            </a:r>
            <a:r>
              <a:rPr lang="zh-CN" altLang="en-US" sz="2800" b="1" dirty="0">
                <a:latin typeface="黑体" panose="02010609060101010101" pitchFamily="49" charset="-122"/>
                <a:ea typeface="黑体" panose="02010609060101010101" pitchFamily="49" charset="-122"/>
              </a:rPr>
              <a:t>来是谁，</a:t>
            </a:r>
            <a:r>
              <a:rPr lang="zh-CN" altLang="en-US" sz="2800" b="1" u="sng" dirty="0">
                <a:solidFill>
                  <a:srgbClr val="FF0000"/>
                </a:solidFill>
                <a:latin typeface="黑体" panose="02010609060101010101" pitchFamily="49" charset="-122"/>
                <a:ea typeface="黑体" panose="02010609060101010101" pitchFamily="49" charset="-122"/>
              </a:rPr>
              <a:t>黄衣使者白衫儿</a:t>
            </a:r>
            <a:r>
              <a:rPr lang="zh-CN" altLang="en-US" sz="2800" b="1" dirty="0">
                <a:latin typeface="黑体" panose="02010609060101010101" pitchFamily="49" charset="-122"/>
                <a:ea typeface="黑体" panose="02010609060101010101" pitchFamily="49" charset="-122"/>
              </a:rPr>
              <a:t>。</a:t>
            </a:r>
            <a:r>
              <a:rPr lang="en-US" altLang="zh-CN" sz="2800" b="1" dirty="0">
                <a:latin typeface="黑体" panose="02010609060101010101" pitchFamily="49" charset="-122"/>
                <a:ea typeface="黑体" panose="02010609060101010101" pitchFamily="49" charset="-122"/>
              </a:rPr>
              <a:t>   </a:t>
            </a:r>
            <a:endParaRPr lang="zh-CN" altLang="en-US" sz="2800" dirty="0"/>
          </a:p>
        </p:txBody>
      </p:sp>
      <p:sp>
        <p:nvSpPr>
          <p:cNvPr id="22" name="矩形 21">
            <a:extLst>
              <a:ext uri="{FF2B5EF4-FFF2-40B4-BE49-F238E27FC236}">
                <a16:creationId xmlns:a16="http://schemas.microsoft.com/office/drawing/2014/main" id="{CCE8CBF5-60E2-480C-84D5-002434E04F68}"/>
              </a:ext>
            </a:extLst>
          </p:cNvPr>
          <p:cNvSpPr>
            <a:spLocks noChangeArrowheads="1"/>
          </p:cNvSpPr>
          <p:nvPr/>
        </p:nvSpPr>
        <p:spPr bwMode="auto">
          <a:xfrm>
            <a:off x="1493280" y="114318"/>
            <a:ext cx="36004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翩翩：轻快洒脱的情状。。</a:t>
            </a:r>
          </a:p>
        </p:txBody>
      </p:sp>
      <p:sp>
        <p:nvSpPr>
          <p:cNvPr id="23" name="矩形 22">
            <a:extLst>
              <a:ext uri="{FF2B5EF4-FFF2-40B4-BE49-F238E27FC236}">
                <a16:creationId xmlns:a16="http://schemas.microsoft.com/office/drawing/2014/main" id="{C82196B1-70A7-4CFB-9D14-60DF4506EC05}"/>
              </a:ext>
            </a:extLst>
          </p:cNvPr>
          <p:cNvSpPr>
            <a:spLocks noChangeArrowheads="1"/>
          </p:cNvSpPr>
          <p:nvPr/>
        </p:nvSpPr>
        <p:spPr bwMode="auto">
          <a:xfrm>
            <a:off x="4727022" y="96605"/>
            <a:ext cx="34355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骑（</a:t>
            </a:r>
            <a:r>
              <a:rPr lang="en-US" altLang="zh-CN" sz="2400" b="1" dirty="0" err="1">
                <a:latin typeface="黑体" panose="02010609060101010101" pitchFamily="49" charset="-122"/>
                <a:ea typeface="黑体" panose="02010609060101010101" pitchFamily="49" charset="-122"/>
              </a:rPr>
              <a:t>jì</a:t>
            </a:r>
            <a:r>
              <a:rPr lang="zh-CN" altLang="en-US" sz="2400" b="1" dirty="0">
                <a:latin typeface="黑体" panose="02010609060101010101" pitchFamily="49" charset="-122"/>
                <a:ea typeface="黑体" panose="02010609060101010101" pitchFamily="49" charset="-122"/>
              </a:rPr>
              <a:t>）：骑马的人。 </a:t>
            </a:r>
          </a:p>
        </p:txBody>
      </p:sp>
      <p:sp>
        <p:nvSpPr>
          <p:cNvPr id="24" name="矩形 23">
            <a:extLst>
              <a:ext uri="{FF2B5EF4-FFF2-40B4-BE49-F238E27FC236}">
                <a16:creationId xmlns:a16="http://schemas.microsoft.com/office/drawing/2014/main" id="{D9825201-4D9A-497D-96F3-6167B2F619E7}"/>
              </a:ext>
            </a:extLst>
          </p:cNvPr>
          <p:cNvSpPr>
            <a:spLocks noChangeArrowheads="1"/>
          </p:cNvSpPr>
          <p:nvPr/>
        </p:nvSpPr>
        <p:spPr bwMode="auto">
          <a:xfrm>
            <a:off x="7784307" y="66587"/>
            <a:ext cx="281463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黑体" panose="02010609060101010101" pitchFamily="49" charset="-122"/>
                <a:ea typeface="黑体" panose="02010609060101010101" pitchFamily="49" charset="-122"/>
              </a:rPr>
              <a:t>黄衣使者，指太监。</a:t>
            </a:r>
            <a:endParaRPr lang="en-US" altLang="zh-CN" sz="2400" b="1" dirty="0">
              <a:latin typeface="黑体" panose="02010609060101010101" pitchFamily="49" charset="-122"/>
              <a:ea typeface="黑体" panose="02010609060101010101" pitchFamily="49" charset="-122"/>
            </a:endParaRPr>
          </a:p>
          <a:p>
            <a:pPr eaLnBrk="1" hangingPunct="1"/>
            <a:r>
              <a:rPr lang="zh-CN" altLang="en-US" sz="2400" b="1" dirty="0">
                <a:latin typeface="黑体" panose="02010609060101010101" pitchFamily="49" charset="-122"/>
                <a:ea typeface="黑体" panose="02010609060101010101" pitchFamily="49" charset="-122"/>
              </a:rPr>
              <a:t>白衫儿，指太监手下的爪牙。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9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89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89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89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89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892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892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89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892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892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8926"/>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8927"/>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89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p:bldP spid="38917" grpId="0"/>
      <p:bldP spid="38918" grpId="0"/>
      <p:bldP spid="38919" grpId="0"/>
      <p:bldP spid="38920" grpId="0"/>
      <p:bldP spid="38921" grpId="0"/>
      <p:bldP spid="38922" grpId="0"/>
      <p:bldP spid="38923" grpId="0"/>
      <p:bldP spid="38924" grpId="0"/>
      <p:bldP spid="38925" grpId="0"/>
      <p:bldP spid="38926" grpId="0"/>
      <p:bldP spid="38927" grpId="0"/>
      <p:bldP spid="38928"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p:nvPr/>
        </p:nvSpPr>
        <p:spPr>
          <a:xfrm>
            <a:off x="3257550" y="1003300"/>
            <a:ext cx="3711575" cy="1630363"/>
          </a:xfrm>
          <a:prstGeom prst="rect">
            <a:avLst/>
          </a:prstGeom>
          <a:noFill/>
          <a:ln w="9525">
            <a:noFill/>
          </a:ln>
        </p:spPr>
        <p:txBody>
          <a:bodyPr wrap="none" anchor="ct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3200" b="1" dirty="0">
                <a:latin typeface="宋体" panose="02010600030101010101" pitchFamily="2" charset="-122"/>
                <a:ea typeface="宋体" panose="02010600030101010101" pitchFamily="2" charset="-122"/>
              </a:rPr>
              <a:t>翩翩两骑来是谁？</a:t>
            </a:r>
          </a:p>
          <a:p>
            <a:pPr marL="0" lvl="0" indent="0" eaLnBrk="1" hangingPunct="1">
              <a:lnSpc>
                <a:spcPct val="100000"/>
              </a:lnSpc>
              <a:spcBef>
                <a:spcPct val="0"/>
              </a:spcBef>
              <a:buNone/>
            </a:pPr>
            <a:endParaRPr lang="zh-CN" altLang="en-US" sz="3200" b="1" dirty="0">
              <a:latin typeface="宋体" panose="02010600030101010101" pitchFamily="2" charset="-122"/>
              <a:ea typeface="宋体" panose="02010600030101010101" pitchFamily="2" charset="-122"/>
            </a:endParaRPr>
          </a:p>
          <a:p>
            <a:pPr marL="0" lvl="0" indent="0" eaLnBrk="1" hangingPunct="1">
              <a:lnSpc>
                <a:spcPct val="100000"/>
              </a:lnSpc>
              <a:spcBef>
                <a:spcPct val="0"/>
              </a:spcBef>
              <a:buNone/>
            </a:pPr>
            <a:r>
              <a:rPr lang="zh-CN" altLang="en-US" sz="3200" b="1" dirty="0">
                <a:latin typeface="宋体" panose="02010600030101010101" pitchFamily="2" charset="-122"/>
                <a:ea typeface="宋体" panose="02010600030101010101" pitchFamily="2" charset="-122"/>
              </a:rPr>
              <a:t>黄衣使者白衫儿。</a:t>
            </a:r>
            <a:r>
              <a:rPr lang="zh-CN" altLang="en-US" sz="3600" b="1" dirty="0">
                <a:latin typeface="黑体" panose="02010609060101010101" pitchFamily="49" charset="-122"/>
                <a:ea typeface="黑体" panose="02010609060101010101" pitchFamily="49" charset="-122"/>
              </a:rPr>
              <a:t> </a:t>
            </a:r>
          </a:p>
        </p:txBody>
      </p:sp>
      <p:sp>
        <p:nvSpPr>
          <p:cNvPr id="60421" name="AutoShape 5"/>
          <p:cNvSpPr/>
          <p:nvPr/>
        </p:nvSpPr>
        <p:spPr>
          <a:xfrm>
            <a:off x="6764338" y="1152525"/>
            <a:ext cx="287337" cy="1368425"/>
          </a:xfrm>
          <a:prstGeom prst="rightBrace">
            <a:avLst>
              <a:gd name="adj1" fmla="val 39620"/>
              <a:gd name="adj2" fmla="val 50000"/>
            </a:avLst>
          </a:prstGeom>
          <a:noFill/>
          <a:ln w="38100" cap="flat" cmpd="sng">
            <a:solidFill>
              <a:srgbClr val="FF0000"/>
            </a:solidFill>
            <a:prstDash val="solid"/>
            <a:headEnd type="none" w="med" len="med"/>
            <a:tailEnd type="none" w="med" len="med"/>
          </a:ln>
        </p:spPr>
        <p:txBody>
          <a:bodyPr wrap="none"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endParaRPr lang="zh-CN" altLang="zh-CN" sz="1800" dirty="0">
              <a:solidFill>
                <a:srgbClr val="333300"/>
              </a:solidFill>
              <a:latin typeface="Arial" panose="020B0604020202020204" pitchFamily="34" charset="0"/>
              <a:ea typeface="宋体" panose="02010600030101010101" pitchFamily="2" charset="-122"/>
            </a:endParaRPr>
          </a:p>
        </p:txBody>
      </p:sp>
      <p:sp>
        <p:nvSpPr>
          <p:cNvPr id="60422" name="Text Box 6"/>
          <p:cNvSpPr txBox="1"/>
          <p:nvPr/>
        </p:nvSpPr>
        <p:spPr>
          <a:xfrm>
            <a:off x="7289800" y="1512888"/>
            <a:ext cx="2019300" cy="58420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sz="3200" b="1" dirty="0">
                <a:solidFill>
                  <a:srgbClr val="FF0000"/>
                </a:solidFill>
                <a:latin typeface="Arial" panose="020B0604020202020204" pitchFamily="34" charset="0"/>
                <a:ea typeface="黑体" panose="02010609060101010101" pitchFamily="49" charset="-122"/>
              </a:rPr>
              <a:t>肖像描写</a:t>
            </a:r>
          </a:p>
        </p:txBody>
      </p:sp>
      <p:sp>
        <p:nvSpPr>
          <p:cNvPr id="60423" name="Line 7"/>
          <p:cNvSpPr/>
          <p:nvPr/>
        </p:nvSpPr>
        <p:spPr>
          <a:xfrm>
            <a:off x="8299450" y="2232025"/>
            <a:ext cx="0" cy="1368425"/>
          </a:xfrm>
          <a:prstGeom prst="line">
            <a:avLst/>
          </a:prstGeom>
          <a:ln w="38100" cap="flat" cmpd="sng">
            <a:solidFill>
              <a:srgbClr val="FF0000"/>
            </a:solidFill>
            <a:prstDash val="solid"/>
            <a:headEnd type="none" w="med" len="med"/>
            <a:tailEnd type="triangle" w="med" len="med"/>
          </a:ln>
        </p:spPr>
      </p:sp>
      <p:sp>
        <p:nvSpPr>
          <p:cNvPr id="60424" name="Rectangle 8"/>
          <p:cNvSpPr/>
          <p:nvPr/>
        </p:nvSpPr>
        <p:spPr>
          <a:xfrm>
            <a:off x="6249988" y="3695700"/>
            <a:ext cx="4098925" cy="585788"/>
          </a:xfrm>
          <a:prstGeom prst="rect">
            <a:avLst/>
          </a:prstGeom>
          <a:noFill/>
          <a:ln w="9525">
            <a:noFill/>
          </a:ln>
        </p:spPr>
        <p:txBody>
          <a:bodyPr wrap="none" anchor="ct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3200" b="1" dirty="0">
                <a:solidFill>
                  <a:srgbClr val="FF0000"/>
                </a:solidFill>
                <a:latin typeface="黑体" panose="02010609060101010101" pitchFamily="49" charset="-122"/>
                <a:ea typeface="黑体" panose="02010609060101010101" pitchFamily="49" charset="-122"/>
              </a:rPr>
              <a:t>趾高气扬、得意忘形 </a:t>
            </a:r>
          </a:p>
        </p:txBody>
      </p:sp>
      <p:pic>
        <p:nvPicPr>
          <p:cNvPr id="16390"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7822" y="3172879"/>
            <a:ext cx="2901892" cy="31130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0421"/>
                                        </p:tgtEl>
                                        <p:attrNameLst>
                                          <p:attrName>style.visibility</p:attrName>
                                        </p:attrNameLst>
                                      </p:cBhvr>
                                      <p:to>
                                        <p:strVal val="visible"/>
                                      </p:to>
                                    </p:set>
                                    <p:anim calcmode="lin" valueType="num">
                                      <p:cBhvr>
                                        <p:cTn id="7" dur="500" fill="hold"/>
                                        <p:tgtEl>
                                          <p:spTgt spid="60421"/>
                                        </p:tgtEl>
                                        <p:attrNameLst>
                                          <p:attrName>ppt_x</p:attrName>
                                        </p:attrNameLst>
                                      </p:cBhvr>
                                      <p:tavLst>
                                        <p:tav tm="0">
                                          <p:val>
                                            <p:strVal val="#ppt_x"/>
                                          </p:val>
                                        </p:tav>
                                        <p:tav tm="100000">
                                          <p:val>
                                            <p:strVal val="#ppt_x"/>
                                          </p:val>
                                        </p:tav>
                                      </p:tavLst>
                                    </p:anim>
                                    <p:anim calcmode="lin" valueType="num">
                                      <p:cBhvr>
                                        <p:cTn id="8" dur="500" fill="hold"/>
                                        <p:tgtEl>
                                          <p:spTgt spid="604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0422"/>
                                        </p:tgtEl>
                                        <p:attrNameLst>
                                          <p:attrName>style.visibility</p:attrName>
                                        </p:attrNameLst>
                                      </p:cBhvr>
                                      <p:to>
                                        <p:strVal val="visible"/>
                                      </p:to>
                                    </p:set>
                                    <p:anim calcmode="lin" valueType="num">
                                      <p:cBhvr>
                                        <p:cTn id="13" dur="500" fill="hold"/>
                                        <p:tgtEl>
                                          <p:spTgt spid="60422"/>
                                        </p:tgtEl>
                                        <p:attrNameLst>
                                          <p:attrName>ppt_x</p:attrName>
                                        </p:attrNameLst>
                                      </p:cBhvr>
                                      <p:tavLst>
                                        <p:tav tm="0">
                                          <p:val>
                                            <p:strVal val="#ppt_x"/>
                                          </p:val>
                                        </p:tav>
                                        <p:tav tm="100000">
                                          <p:val>
                                            <p:strVal val="#ppt_x"/>
                                          </p:val>
                                        </p:tav>
                                      </p:tavLst>
                                    </p:anim>
                                    <p:anim calcmode="lin" valueType="num">
                                      <p:cBhvr>
                                        <p:cTn id="14" dur="500" fill="hold"/>
                                        <p:tgtEl>
                                          <p:spTgt spid="604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60423"/>
                                        </p:tgtEl>
                                        <p:attrNameLst>
                                          <p:attrName>style.visibility</p:attrName>
                                        </p:attrNameLst>
                                      </p:cBhvr>
                                      <p:to>
                                        <p:strVal val="visible"/>
                                      </p:to>
                                    </p:set>
                                    <p:anim calcmode="lin" valueType="num">
                                      <p:cBhvr>
                                        <p:cTn id="19" dur="500" fill="hold"/>
                                        <p:tgtEl>
                                          <p:spTgt spid="60423"/>
                                        </p:tgtEl>
                                        <p:attrNameLst>
                                          <p:attrName>ppt_x</p:attrName>
                                        </p:attrNameLst>
                                      </p:cBhvr>
                                      <p:tavLst>
                                        <p:tav tm="0">
                                          <p:val>
                                            <p:strVal val="#ppt_x"/>
                                          </p:val>
                                        </p:tav>
                                        <p:tav tm="100000">
                                          <p:val>
                                            <p:strVal val="#ppt_x"/>
                                          </p:val>
                                        </p:tav>
                                      </p:tavLst>
                                    </p:anim>
                                    <p:anim calcmode="lin" valueType="num">
                                      <p:cBhvr>
                                        <p:cTn id="20" dur="500" fill="hold"/>
                                        <p:tgtEl>
                                          <p:spTgt spid="60423"/>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0424"/>
                                        </p:tgtEl>
                                        <p:attrNameLst>
                                          <p:attrName>style.visibility</p:attrName>
                                        </p:attrNameLst>
                                      </p:cBhvr>
                                      <p:to>
                                        <p:strVal val="visible"/>
                                      </p:to>
                                    </p:set>
                                    <p:anim calcmode="lin" valueType="num">
                                      <p:cBhvr>
                                        <p:cTn id="25" dur="500" fill="hold"/>
                                        <p:tgtEl>
                                          <p:spTgt spid="60424"/>
                                        </p:tgtEl>
                                        <p:attrNameLst>
                                          <p:attrName>ppt_x</p:attrName>
                                        </p:attrNameLst>
                                      </p:cBhvr>
                                      <p:tavLst>
                                        <p:tav tm="0">
                                          <p:val>
                                            <p:strVal val="#ppt_x"/>
                                          </p:val>
                                        </p:tav>
                                        <p:tav tm="100000">
                                          <p:val>
                                            <p:strVal val="#ppt_x"/>
                                          </p:val>
                                        </p:tav>
                                      </p:tavLst>
                                    </p:anim>
                                    <p:anim calcmode="lin" valueType="num">
                                      <p:cBhvr>
                                        <p:cTn id="26" dur="500" fill="hold"/>
                                        <p:tgtEl>
                                          <p:spTgt spid="604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1" grpId="0" bldLvl="0" animBg="1"/>
      <p:bldP spid="60422" grpId="0"/>
      <p:bldP spid="604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p:nvPr/>
        </p:nvSpPr>
        <p:spPr>
          <a:xfrm>
            <a:off x="2135188" y="1139825"/>
            <a:ext cx="3544887" cy="1568450"/>
          </a:xfrm>
          <a:prstGeom prst="rect">
            <a:avLst/>
          </a:prstGeom>
          <a:noFill/>
          <a:ln w="9525">
            <a:noFill/>
          </a:ln>
        </p:spPr>
        <p:txBody>
          <a:bodyPr wrap="none" anchor="ct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3200" b="1" dirty="0">
                <a:latin typeface="宋体" panose="02010600030101010101" pitchFamily="2" charset="-122"/>
                <a:ea typeface="宋体" panose="02010600030101010101" pitchFamily="2" charset="-122"/>
              </a:rPr>
              <a:t>手把文书口称敕，</a:t>
            </a:r>
          </a:p>
          <a:p>
            <a:pPr marL="0" lvl="0" indent="0" eaLnBrk="1" hangingPunct="1">
              <a:lnSpc>
                <a:spcPct val="100000"/>
              </a:lnSpc>
              <a:spcBef>
                <a:spcPct val="0"/>
              </a:spcBef>
              <a:buNone/>
            </a:pPr>
            <a:endParaRPr lang="zh-CN" altLang="en-US" sz="3200" b="1" dirty="0">
              <a:latin typeface="宋体" panose="02010600030101010101" pitchFamily="2" charset="-122"/>
              <a:ea typeface="宋体" panose="02010600030101010101" pitchFamily="2" charset="-122"/>
            </a:endParaRPr>
          </a:p>
          <a:p>
            <a:pPr marL="0" lvl="0" indent="0" eaLnBrk="1" hangingPunct="1">
              <a:lnSpc>
                <a:spcPct val="100000"/>
              </a:lnSpc>
              <a:spcBef>
                <a:spcPct val="0"/>
              </a:spcBef>
              <a:buNone/>
            </a:pPr>
            <a:r>
              <a:rPr lang="zh-CN" altLang="en-US" sz="3200" b="1" dirty="0">
                <a:latin typeface="宋体" panose="02010600030101010101" pitchFamily="2" charset="-122"/>
                <a:ea typeface="宋体" panose="02010600030101010101" pitchFamily="2" charset="-122"/>
              </a:rPr>
              <a:t>回车叱牛牵向北。</a:t>
            </a:r>
            <a:r>
              <a:rPr lang="zh-CN" altLang="en-US" sz="1800" dirty="0">
                <a:latin typeface="Arial" panose="020B0604020202020204" pitchFamily="34" charset="0"/>
                <a:ea typeface="宋体" panose="02010600030101010101" pitchFamily="2" charset="-122"/>
              </a:rPr>
              <a:t> </a:t>
            </a:r>
          </a:p>
        </p:txBody>
      </p:sp>
      <p:sp>
        <p:nvSpPr>
          <p:cNvPr id="61445" name="AutoShape 5"/>
          <p:cNvSpPr/>
          <p:nvPr/>
        </p:nvSpPr>
        <p:spPr>
          <a:xfrm>
            <a:off x="5880100" y="1268413"/>
            <a:ext cx="287338" cy="1655762"/>
          </a:xfrm>
          <a:prstGeom prst="rightBrace">
            <a:avLst>
              <a:gd name="adj1" fmla="val 47940"/>
              <a:gd name="adj2" fmla="val 50000"/>
            </a:avLst>
          </a:prstGeom>
          <a:noFill/>
          <a:ln w="38100" cap="flat" cmpd="sng">
            <a:solidFill>
              <a:srgbClr val="FF0000"/>
            </a:solidFill>
            <a:prstDash val="solid"/>
            <a:headEnd type="none" w="med" len="med"/>
            <a:tailEnd type="none" w="med" len="med"/>
          </a:ln>
        </p:spPr>
        <p:txBody>
          <a:bodyPr wrap="none"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latin typeface="Arial" panose="020B0604020202020204" pitchFamily="34" charset="0"/>
              <a:ea typeface="宋体" panose="02010600030101010101" pitchFamily="2" charset="-122"/>
            </a:endParaRPr>
          </a:p>
        </p:txBody>
      </p:sp>
      <p:sp>
        <p:nvSpPr>
          <p:cNvPr id="61446" name="Text Box 6"/>
          <p:cNvSpPr txBox="1"/>
          <p:nvPr/>
        </p:nvSpPr>
        <p:spPr>
          <a:xfrm>
            <a:off x="6527800" y="1844675"/>
            <a:ext cx="2089150" cy="64135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sz="3600" b="1" dirty="0">
                <a:solidFill>
                  <a:srgbClr val="FF0000"/>
                </a:solidFill>
                <a:latin typeface="Arial" panose="020B0604020202020204" pitchFamily="34" charset="0"/>
                <a:ea typeface="黑体" panose="02010609060101010101" pitchFamily="49" charset="-122"/>
              </a:rPr>
              <a:t>动作描写</a:t>
            </a:r>
          </a:p>
        </p:txBody>
      </p:sp>
      <p:sp>
        <p:nvSpPr>
          <p:cNvPr id="61447" name="Line 7"/>
          <p:cNvSpPr/>
          <p:nvPr/>
        </p:nvSpPr>
        <p:spPr>
          <a:xfrm>
            <a:off x="7464425" y="2708275"/>
            <a:ext cx="0" cy="1441450"/>
          </a:xfrm>
          <a:prstGeom prst="line">
            <a:avLst/>
          </a:prstGeom>
          <a:ln w="38100" cap="flat" cmpd="sng">
            <a:solidFill>
              <a:srgbClr val="FF0000"/>
            </a:solidFill>
            <a:prstDash val="solid"/>
            <a:headEnd type="none" w="med" len="med"/>
            <a:tailEnd type="triangle" w="med" len="med"/>
          </a:ln>
        </p:spPr>
      </p:sp>
      <p:sp>
        <p:nvSpPr>
          <p:cNvPr id="61448" name="Rectangle 8"/>
          <p:cNvSpPr/>
          <p:nvPr/>
        </p:nvSpPr>
        <p:spPr>
          <a:xfrm>
            <a:off x="5448300" y="4292600"/>
            <a:ext cx="4543425" cy="641350"/>
          </a:xfrm>
          <a:prstGeom prst="rect">
            <a:avLst/>
          </a:prstGeom>
          <a:noFill/>
          <a:ln w="9525">
            <a:noFill/>
          </a:ln>
        </p:spPr>
        <p:txBody>
          <a:bodyPr wrap="none" anchor="ct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3600" b="1" dirty="0">
                <a:solidFill>
                  <a:srgbClr val="FF0000"/>
                </a:solidFill>
                <a:latin typeface="黑体" panose="02010609060101010101" pitchFamily="49" charset="-122"/>
                <a:ea typeface="黑体" panose="02010609060101010101" pitchFamily="49" charset="-122"/>
              </a:rPr>
              <a:t>仗势凌人、蛮不讲理 </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45"/>
                                        </p:tgtEl>
                                        <p:attrNameLst>
                                          <p:attrName>style.visibility</p:attrName>
                                        </p:attrNameLst>
                                      </p:cBhvr>
                                      <p:to>
                                        <p:strVal val="visible"/>
                                      </p:to>
                                    </p:set>
                                    <p:anim calcmode="lin" valueType="num">
                                      <p:cBhvr>
                                        <p:cTn id="7" dur="500" fill="hold"/>
                                        <p:tgtEl>
                                          <p:spTgt spid="61445"/>
                                        </p:tgtEl>
                                        <p:attrNameLst>
                                          <p:attrName>ppt_x</p:attrName>
                                        </p:attrNameLst>
                                      </p:cBhvr>
                                      <p:tavLst>
                                        <p:tav tm="0">
                                          <p:val>
                                            <p:strVal val="#ppt_x"/>
                                          </p:val>
                                        </p:tav>
                                        <p:tav tm="100000">
                                          <p:val>
                                            <p:strVal val="#ppt_x"/>
                                          </p:val>
                                        </p:tav>
                                      </p:tavLst>
                                    </p:anim>
                                    <p:anim calcmode="lin" valueType="num">
                                      <p:cBhvr>
                                        <p:cTn id="8" dur="500" fill="hold"/>
                                        <p:tgtEl>
                                          <p:spTgt spid="6144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1446"/>
                                        </p:tgtEl>
                                        <p:attrNameLst>
                                          <p:attrName>style.visibility</p:attrName>
                                        </p:attrNameLst>
                                      </p:cBhvr>
                                      <p:to>
                                        <p:strVal val="visible"/>
                                      </p:to>
                                    </p:set>
                                    <p:anim calcmode="lin" valueType="num">
                                      <p:cBhvr>
                                        <p:cTn id="13" dur="500" fill="hold"/>
                                        <p:tgtEl>
                                          <p:spTgt spid="61446"/>
                                        </p:tgtEl>
                                        <p:attrNameLst>
                                          <p:attrName>ppt_x</p:attrName>
                                        </p:attrNameLst>
                                      </p:cBhvr>
                                      <p:tavLst>
                                        <p:tav tm="0">
                                          <p:val>
                                            <p:strVal val="#ppt_x"/>
                                          </p:val>
                                        </p:tav>
                                        <p:tav tm="100000">
                                          <p:val>
                                            <p:strVal val="#ppt_x"/>
                                          </p:val>
                                        </p:tav>
                                      </p:tavLst>
                                    </p:anim>
                                    <p:anim calcmode="lin" valueType="num">
                                      <p:cBhvr>
                                        <p:cTn id="14" dur="500" fill="hold"/>
                                        <p:tgtEl>
                                          <p:spTgt spid="6144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61447"/>
                                        </p:tgtEl>
                                        <p:attrNameLst>
                                          <p:attrName>style.visibility</p:attrName>
                                        </p:attrNameLst>
                                      </p:cBhvr>
                                      <p:to>
                                        <p:strVal val="visible"/>
                                      </p:to>
                                    </p:set>
                                    <p:anim calcmode="lin" valueType="num">
                                      <p:cBhvr>
                                        <p:cTn id="19" dur="500" fill="hold"/>
                                        <p:tgtEl>
                                          <p:spTgt spid="61447"/>
                                        </p:tgtEl>
                                        <p:attrNameLst>
                                          <p:attrName>ppt_x</p:attrName>
                                        </p:attrNameLst>
                                      </p:cBhvr>
                                      <p:tavLst>
                                        <p:tav tm="0">
                                          <p:val>
                                            <p:strVal val="#ppt_x"/>
                                          </p:val>
                                        </p:tav>
                                        <p:tav tm="100000">
                                          <p:val>
                                            <p:strVal val="#ppt_x"/>
                                          </p:val>
                                        </p:tav>
                                      </p:tavLst>
                                    </p:anim>
                                    <p:anim calcmode="lin" valueType="num">
                                      <p:cBhvr>
                                        <p:cTn id="20" dur="500" fill="hold"/>
                                        <p:tgtEl>
                                          <p:spTgt spid="61447"/>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1448"/>
                                        </p:tgtEl>
                                        <p:attrNameLst>
                                          <p:attrName>style.visibility</p:attrName>
                                        </p:attrNameLst>
                                      </p:cBhvr>
                                      <p:to>
                                        <p:strVal val="visible"/>
                                      </p:to>
                                    </p:set>
                                    <p:anim calcmode="lin" valueType="num">
                                      <p:cBhvr>
                                        <p:cTn id="25" dur="500" fill="hold"/>
                                        <p:tgtEl>
                                          <p:spTgt spid="61448"/>
                                        </p:tgtEl>
                                        <p:attrNameLst>
                                          <p:attrName>ppt_x</p:attrName>
                                        </p:attrNameLst>
                                      </p:cBhvr>
                                      <p:tavLst>
                                        <p:tav tm="0">
                                          <p:val>
                                            <p:strVal val="#ppt_x"/>
                                          </p:val>
                                        </p:tav>
                                        <p:tav tm="100000">
                                          <p:val>
                                            <p:strVal val="#ppt_x"/>
                                          </p:val>
                                        </p:tav>
                                      </p:tavLst>
                                    </p:anim>
                                    <p:anim calcmode="lin" valueType="num">
                                      <p:cBhvr>
                                        <p:cTn id="26" dur="500" fill="hold"/>
                                        <p:tgtEl>
                                          <p:spTgt spid="614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5" grpId="0" bldLvl="0" animBg="1"/>
      <p:bldP spid="61446" grpId="0"/>
      <p:bldP spid="6144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23" name="Oval 11"/>
          <p:cNvSpPr/>
          <p:nvPr/>
        </p:nvSpPr>
        <p:spPr>
          <a:xfrm>
            <a:off x="2490788" y="644525"/>
            <a:ext cx="7197725" cy="2163763"/>
          </a:xfrm>
          <a:prstGeom prst="ellipse">
            <a:avLst/>
          </a:prstGeom>
          <a:noFill/>
          <a:ln w="9525" cap="flat" cmpd="sng">
            <a:solidFill>
              <a:schemeClr val="tx1"/>
            </a:solidFill>
            <a:prstDash val="solid"/>
            <a:headEnd type="none" w="med" len="med"/>
            <a:tailEnd type="none" w="med" len="med"/>
          </a:ln>
        </p:spPr>
        <p:txBody>
          <a:bodyPr wrap="none"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latin typeface="Arial" panose="020B0604020202020204" pitchFamily="34" charset="0"/>
              <a:ea typeface="宋体" panose="02010600030101010101" pitchFamily="2" charset="-122"/>
            </a:endParaRPr>
          </a:p>
        </p:txBody>
      </p:sp>
      <p:sp>
        <p:nvSpPr>
          <p:cNvPr id="19459" name="Rectangle 4"/>
          <p:cNvSpPr/>
          <p:nvPr/>
        </p:nvSpPr>
        <p:spPr>
          <a:xfrm>
            <a:off x="3203575" y="1231900"/>
            <a:ext cx="6465888" cy="954088"/>
          </a:xfrm>
          <a:prstGeom prst="rect">
            <a:avLst/>
          </a:prstGeom>
          <a:noFill/>
          <a:ln w="9525">
            <a:noFill/>
          </a:ln>
        </p:spPr>
        <p:txBody>
          <a:bodyPr wrap="none" anchor="ct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b="1" dirty="0">
                <a:latin typeface="黑体" panose="02010609060101010101" pitchFamily="49" charset="-122"/>
                <a:ea typeface="黑体" panose="02010609060101010101" pitchFamily="49" charset="-122"/>
              </a:rPr>
              <a:t>一车炭，千余斤，宫使驱将      。</a:t>
            </a:r>
            <a:r>
              <a:rPr lang="zh-CN" altLang="en-US" b="1" dirty="0">
                <a:latin typeface="Arial" panose="020B0604020202020204" pitchFamily="34" charset="0"/>
                <a:ea typeface="黑体" panose="02010609060101010101" pitchFamily="49" charset="-122"/>
              </a:rPr>
              <a:t> </a:t>
            </a:r>
            <a:r>
              <a:rPr lang="zh-CN" altLang="en-US" b="1" dirty="0">
                <a:latin typeface="黑体" panose="02010609060101010101" pitchFamily="49" charset="-122"/>
                <a:ea typeface="黑体" panose="02010609060101010101" pitchFamily="49" charset="-122"/>
              </a:rPr>
              <a:t> </a:t>
            </a:r>
            <a:r>
              <a:rPr lang="zh-CN" altLang="en-US" b="1" dirty="0">
                <a:latin typeface="Arial" panose="020B0604020202020204" pitchFamily="34" charset="0"/>
                <a:ea typeface="黑体" panose="02010609060101010101" pitchFamily="49" charset="-122"/>
              </a:rPr>
              <a:t> </a:t>
            </a:r>
            <a:r>
              <a:rPr lang="zh-CN" altLang="en-US" b="1" dirty="0">
                <a:latin typeface="黑体" panose="02010609060101010101" pitchFamily="49" charset="-122"/>
                <a:ea typeface="黑体" panose="02010609060101010101" pitchFamily="49" charset="-122"/>
              </a:rPr>
              <a:t> </a:t>
            </a:r>
            <a:br>
              <a:rPr lang="zh-CN" altLang="en-US" b="1" dirty="0">
                <a:latin typeface="黑体" panose="02010609060101010101" pitchFamily="49" charset="-122"/>
                <a:ea typeface="黑体" panose="02010609060101010101" pitchFamily="49" charset="-122"/>
              </a:rPr>
            </a:br>
            <a:r>
              <a:rPr lang="zh-CN" altLang="en-US" b="1" dirty="0">
                <a:latin typeface="黑体" panose="02010609060101010101" pitchFamily="49" charset="-122"/>
                <a:ea typeface="黑体" panose="02010609060101010101" pitchFamily="49" charset="-122"/>
              </a:rPr>
              <a:t>半匹红纱一丈绫，系向牛头充炭直。 </a:t>
            </a:r>
          </a:p>
        </p:txBody>
      </p:sp>
      <p:sp>
        <p:nvSpPr>
          <p:cNvPr id="64518" name="Line 6"/>
          <p:cNvSpPr/>
          <p:nvPr/>
        </p:nvSpPr>
        <p:spPr>
          <a:xfrm>
            <a:off x="6084888" y="2719388"/>
            <a:ext cx="0" cy="720725"/>
          </a:xfrm>
          <a:prstGeom prst="line">
            <a:avLst/>
          </a:prstGeom>
          <a:ln w="38100" cap="flat" cmpd="sng">
            <a:solidFill>
              <a:srgbClr val="FF0000"/>
            </a:solidFill>
            <a:prstDash val="solid"/>
            <a:headEnd type="none" w="med" len="med"/>
            <a:tailEnd type="triangle" w="med" len="med"/>
          </a:ln>
        </p:spPr>
      </p:sp>
      <p:sp>
        <p:nvSpPr>
          <p:cNvPr id="64519" name="Rectangle 7"/>
          <p:cNvSpPr/>
          <p:nvPr/>
        </p:nvSpPr>
        <p:spPr>
          <a:xfrm>
            <a:off x="8340725" y="2587625"/>
            <a:ext cx="2146300" cy="641350"/>
          </a:xfrm>
          <a:prstGeom prst="rect">
            <a:avLst/>
          </a:prstGeom>
          <a:noFill/>
          <a:ln w="9525">
            <a:noFill/>
          </a:ln>
        </p:spPr>
        <p:txBody>
          <a:bodyPr wrap="none" anchor="ct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sz="3600" b="1" dirty="0">
                <a:solidFill>
                  <a:srgbClr val="FF0000"/>
                </a:solidFill>
                <a:latin typeface="Arial" panose="020B0604020202020204" pitchFamily="34" charset="0"/>
                <a:ea typeface="宋体" panose="02010600030101010101" pitchFamily="2" charset="-122"/>
              </a:rPr>
              <a:t>心理描写 </a:t>
            </a:r>
          </a:p>
        </p:txBody>
      </p:sp>
      <p:sp>
        <p:nvSpPr>
          <p:cNvPr id="64520" name="Rectangle 8"/>
          <p:cNvSpPr/>
          <p:nvPr/>
        </p:nvSpPr>
        <p:spPr>
          <a:xfrm>
            <a:off x="2573655" y="3618230"/>
            <a:ext cx="9317990" cy="58356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sz="3200" b="1" dirty="0">
                <a:solidFill>
                  <a:srgbClr val="FF0000"/>
                </a:solidFill>
                <a:latin typeface="Arial" panose="020B0604020202020204" pitchFamily="34" charset="0"/>
                <a:ea typeface="黑体" panose="02010609060101010101" pitchFamily="49" charset="-122"/>
              </a:rPr>
              <a:t>强烈的对比，炭被掠夺，虽然舍不得，但无可奈何。</a:t>
            </a:r>
          </a:p>
        </p:txBody>
      </p:sp>
      <p:sp>
        <p:nvSpPr>
          <p:cNvPr id="64522" name="Text Box 10"/>
          <p:cNvSpPr txBox="1"/>
          <p:nvPr/>
        </p:nvSpPr>
        <p:spPr>
          <a:xfrm>
            <a:off x="7516813" y="1035050"/>
            <a:ext cx="1649412" cy="58578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sz="3200" b="1" u="sng" dirty="0">
                <a:solidFill>
                  <a:srgbClr val="FF0000"/>
                </a:solidFill>
                <a:latin typeface="Arial" panose="020B0604020202020204" pitchFamily="34" charset="0"/>
                <a:ea typeface="黑体" panose="02010609060101010101" pitchFamily="49" charset="-122"/>
              </a:rPr>
              <a:t>惜不得</a:t>
            </a:r>
          </a:p>
        </p:txBody>
      </p:sp>
      <p:pic>
        <p:nvPicPr>
          <p:cNvPr id="19464" name="Picture 12" descr="x"/>
          <p:cNvPicPr>
            <a:picLocks noChangeAspect="1"/>
          </p:cNvPicPr>
          <p:nvPr/>
        </p:nvPicPr>
        <p:blipFill>
          <a:blip r:embed="rId2"/>
          <a:stretch>
            <a:fillRect/>
          </a:stretch>
        </p:blipFill>
        <p:spPr>
          <a:xfrm>
            <a:off x="30163" y="1681798"/>
            <a:ext cx="2460625" cy="2006600"/>
          </a:xfrm>
          <a:prstGeom prst="rect">
            <a:avLst/>
          </a:prstGeom>
          <a:noFill/>
          <a:ln w="9525">
            <a:noFill/>
          </a:ln>
        </p:spPr>
      </p:pic>
      <p:sp>
        <p:nvSpPr>
          <p:cNvPr id="2" name="矩形 1">
            <a:extLst>
              <a:ext uri="{FF2B5EF4-FFF2-40B4-BE49-F238E27FC236}">
                <a16:creationId xmlns:a16="http://schemas.microsoft.com/office/drawing/2014/main" id="{9E0E5AAB-E701-4F2A-92CE-2655012A9699}"/>
              </a:ext>
            </a:extLst>
          </p:cNvPr>
          <p:cNvSpPr/>
          <p:nvPr/>
        </p:nvSpPr>
        <p:spPr>
          <a:xfrm>
            <a:off x="653157" y="5011737"/>
            <a:ext cx="2271776" cy="923330"/>
          </a:xfrm>
          <a:prstGeom prst="rect">
            <a:avLst/>
          </a:prstGeom>
          <a:noFill/>
        </p:spPr>
        <p:txBody>
          <a:bodyPr wrap="none" lIns="91440" tIns="45720" rIns="91440" bIns="45720">
            <a:spAutoFit/>
          </a:bodyPr>
          <a:lstStyle/>
          <a:p>
            <a:pPr algn="ctr"/>
            <a:r>
              <a:rPr lang="zh-CN" altLang="en-US" sz="5400" b="1" cap="none" spc="0" dirty="0">
                <a:ln w="22225">
                  <a:solidFill>
                    <a:schemeClr val="accent2"/>
                  </a:solidFill>
                  <a:prstDash val="solid"/>
                </a:ln>
                <a:solidFill>
                  <a:schemeClr val="accent2">
                    <a:lumMod val="40000"/>
                    <a:lumOff val="60000"/>
                  </a:schemeClr>
                </a:solidFill>
                <a:effectLst/>
              </a:rPr>
              <a:t>宫市？</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64522"/>
                                        </p:tgtEl>
                                        <p:attrNameLst>
                                          <p:attrName>style.color</p:attrName>
                                        </p:attrNameLst>
                                      </p:cBhvr>
                                      <p:to>
                                        <a:srgbClr val="FF0000"/>
                                      </p:to>
                                    </p:animClr>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64519"/>
                                        </p:tgtEl>
                                        <p:attrNameLst>
                                          <p:attrName>style.visibility</p:attrName>
                                        </p:attrNameLst>
                                      </p:cBhvr>
                                      <p:to>
                                        <p:strVal val="visible"/>
                                      </p:to>
                                    </p:set>
                                    <p:animEffect transition="in" filter="blinds(horizontal)">
                                      <p:cBhvr>
                                        <p:cTn id="11" dur="500"/>
                                        <p:tgtEl>
                                          <p:spTgt spid="64519"/>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64523"/>
                                        </p:tgtEl>
                                        <p:attrNameLst>
                                          <p:attrName>style.visibility</p:attrName>
                                        </p:attrNameLst>
                                      </p:cBhvr>
                                      <p:to>
                                        <p:strVal val="visible"/>
                                      </p:to>
                                    </p:set>
                                    <p:animEffect transition="in" filter="blinds(horizontal)">
                                      <p:cBhvr>
                                        <p:cTn id="16" dur="500"/>
                                        <p:tgtEl>
                                          <p:spTgt spid="64523"/>
                                        </p:tgtEl>
                                      </p:cBhvr>
                                    </p:animEffect>
                                  </p:childTnLst>
                                </p:cTn>
                              </p:par>
                              <p:par>
                                <p:cTn id="17" presetID="3" presetClass="entr" presetSubtype="10" fill="hold" nodeType="withEffect">
                                  <p:stCondLst>
                                    <p:cond delay="0"/>
                                  </p:stCondLst>
                                  <p:childTnLst>
                                    <p:set>
                                      <p:cBhvr>
                                        <p:cTn id="18" dur="1" fill="hold">
                                          <p:stCondLst>
                                            <p:cond delay="0"/>
                                          </p:stCondLst>
                                        </p:cTn>
                                        <p:tgtEl>
                                          <p:spTgt spid="64518"/>
                                        </p:tgtEl>
                                        <p:attrNameLst>
                                          <p:attrName>style.visibility</p:attrName>
                                        </p:attrNameLst>
                                      </p:cBhvr>
                                      <p:to>
                                        <p:strVal val="visible"/>
                                      </p:to>
                                    </p:set>
                                    <p:animEffect transition="in" filter="blinds(horizontal)">
                                      <p:cBhvr>
                                        <p:cTn id="19" dur="500"/>
                                        <p:tgtEl>
                                          <p:spTgt spid="64518"/>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64520"/>
                                        </p:tgtEl>
                                        <p:attrNameLst>
                                          <p:attrName>style.visibility</p:attrName>
                                        </p:attrNameLst>
                                      </p:cBhvr>
                                      <p:to>
                                        <p:strVal val="visible"/>
                                      </p:to>
                                    </p:set>
                                    <p:animEffect transition="in" filter="blinds(horizontal)">
                                      <p:cBhvr>
                                        <p:cTn id="24" dur="500"/>
                                        <p:tgtEl>
                                          <p:spTgt spid="64520"/>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23" grpId="0" bldLvl="0" animBg="1"/>
      <p:bldP spid="64519" grpId="0"/>
      <p:bldP spid="64520" grpId="0"/>
      <p:bldP spid="64522"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a:extLst>
              <a:ext uri="{FF2B5EF4-FFF2-40B4-BE49-F238E27FC236}">
                <a16:creationId xmlns:a16="http://schemas.microsoft.com/office/drawing/2014/main" id="{05C7BB57-C803-4B2A-8B93-998150306B6A}"/>
              </a:ext>
            </a:extLst>
          </p:cNvPr>
          <p:cNvSpPr>
            <a:spLocks noGrp="1" noChangeArrowheads="1"/>
          </p:cNvSpPr>
          <p:nvPr>
            <p:ph type="body" idx="1"/>
          </p:nvPr>
        </p:nvSpPr>
        <p:spPr>
          <a:xfrm>
            <a:off x="1631950" y="387350"/>
            <a:ext cx="9144000" cy="6858000"/>
          </a:xfrm>
        </p:spPr>
        <p:txBody>
          <a:bodyPr/>
          <a:lstStyle/>
          <a:p>
            <a:pPr eaLnBrk="1" hangingPunct="1">
              <a:buFont typeface="Wingdings" panose="05000000000000000000" pitchFamily="2" charset="2"/>
              <a:buChar char="u"/>
            </a:pPr>
            <a:r>
              <a:rPr lang="zh-CN" altLang="en-US" sz="4000" b="1" dirty="0">
                <a:ea typeface="隶书" panose="02010509060101010101" pitchFamily="49" charset="-122"/>
              </a:rPr>
              <a:t>那么，当卖炭翁一车炭被抢，饿着肚子走回终南山时，又在想些什么呢？他往后的日子，又怎样过呢？</a:t>
            </a:r>
          </a:p>
          <a:p>
            <a:pPr eaLnBrk="1" hangingPunct="1">
              <a:buFont typeface="Wingdings" panose="05000000000000000000" pitchFamily="2" charset="2"/>
              <a:buNone/>
            </a:pPr>
            <a:r>
              <a:rPr lang="zh-CN" altLang="en-US" dirty="0"/>
              <a:t>   </a:t>
            </a:r>
            <a:endParaRPr lang="en-US" altLang="zh-CN" dirty="0"/>
          </a:p>
          <a:p>
            <a:pPr eaLnBrk="1" hangingPunct="1">
              <a:buFont typeface="Wingdings" panose="05000000000000000000" pitchFamily="2" charset="2"/>
              <a:buNone/>
            </a:pPr>
            <a:endParaRPr lang="en-US" altLang="zh-CN" sz="3600" dirty="0">
              <a:solidFill>
                <a:srgbClr val="FF0000"/>
              </a:solidFill>
              <a:ea typeface="华文行楷" panose="02010800040101010101" pitchFamily="2" charset="-122"/>
            </a:endParaRPr>
          </a:p>
          <a:p>
            <a:pPr eaLnBrk="1" hangingPunct="1">
              <a:buFont typeface="Wingdings" panose="05000000000000000000" pitchFamily="2" charset="2"/>
              <a:buNone/>
            </a:pPr>
            <a:r>
              <a:rPr lang="zh-CN" altLang="en-US" sz="3600" dirty="0">
                <a:solidFill>
                  <a:srgbClr val="FF0000"/>
                </a:solidFill>
                <a:ea typeface="华文行楷" panose="02010800040101010101" pitchFamily="2" charset="-122"/>
              </a:rPr>
              <a:t>请大家想象一下，口头叙述</a:t>
            </a:r>
          </a:p>
          <a:p>
            <a:pPr eaLnBrk="1" hangingPunct="1">
              <a:buFont typeface="Wingdings" panose="05000000000000000000" pitchFamily="2" charset="2"/>
              <a:buNone/>
            </a:pPr>
            <a:r>
              <a:rPr lang="zh-CN" altLang="en-US" b="1" dirty="0"/>
              <a:t>   </a:t>
            </a:r>
            <a:endParaRPr lang="zh-CN" altLang="en-US" sz="3600" b="1" dirty="0">
              <a:solidFill>
                <a:srgbClr val="990099"/>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slide(fromTop)">
                                      <p:cBhvr>
                                        <p:cTn id="7" dur="500"/>
                                        <p:tgtEl>
                                          <p:spTgt spid="2150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21507">
                                            <p:txEl>
                                              <p:charRg st="48" end="64"/>
                                            </p:txEl>
                                          </p:spTgt>
                                        </p:tgtEl>
                                        <p:attrNameLst>
                                          <p:attrName>style.visibility</p:attrName>
                                        </p:attrNameLst>
                                      </p:cBhvr>
                                      <p:to>
                                        <p:strVal val="visible"/>
                                      </p:to>
                                    </p:set>
                                    <p:animEffect transition="in" filter="slide(fromBottom)">
                                      <p:cBhvr>
                                        <p:cTn id="12" dur="500"/>
                                        <p:tgtEl>
                                          <p:spTgt spid="21507">
                                            <p:txEl>
                                              <p:charRg st="48" end="6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nodeType="clickEffect">
                                  <p:stCondLst>
                                    <p:cond delay="0"/>
                                  </p:stCondLst>
                                  <p:childTnLst>
                                    <p:set>
                                      <p:cBhvr>
                                        <p:cTn id="16" dur="1" fill="hold">
                                          <p:stCondLst>
                                            <p:cond delay="0"/>
                                          </p:stCondLst>
                                        </p:cTn>
                                        <p:tgtEl>
                                          <p:spTgt spid="21507">
                                            <p:txEl>
                                              <p:pRg st="4" end="4"/>
                                            </p:txEl>
                                          </p:spTgt>
                                        </p:tgtEl>
                                        <p:attrNameLst>
                                          <p:attrName>style.visibility</p:attrName>
                                        </p:attrNameLst>
                                      </p:cBhvr>
                                      <p:to>
                                        <p:strVal val="visible"/>
                                      </p:to>
                                    </p:set>
                                    <p:animEffect transition="in" filter="slide(fromBottom)">
                                      <p:cBhvr>
                                        <p:cTn id="17" dur="500"/>
                                        <p:tgtEl>
                                          <p:spTgt spid="215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1"/>
          <p:cNvPicPr>
            <a:picLocks noChangeAspect="1"/>
          </p:cNvPicPr>
          <p:nvPr/>
        </p:nvPicPr>
        <p:blipFill>
          <a:blip r:embed="rId2"/>
          <a:stretch>
            <a:fillRect/>
          </a:stretch>
        </p:blipFill>
        <p:spPr>
          <a:xfrm>
            <a:off x="473075" y="360363"/>
            <a:ext cx="9810750" cy="5999162"/>
          </a:xfrm>
          <a:prstGeom prst="rect">
            <a:avLst/>
          </a:prstGeom>
          <a:noFill/>
          <a:ln w="9525">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p:cNvSpPr>
          <p:nvPr>
            <p:ph type="title"/>
          </p:nvPr>
        </p:nvSpPr>
        <p:spPr>
          <a:xfrm>
            <a:off x="609600" y="333375"/>
            <a:ext cx="10972800" cy="1143000"/>
          </a:xfrm>
        </p:spPr>
        <p:txBody>
          <a:bodyPr vert="horz" wrap="square" lIns="91440" tIns="45720" rIns="91440" bIns="45720" anchor="ctr"/>
          <a:lstStyle/>
          <a:p>
            <a:pPr algn="l" eaLnBrk="1" hangingPunct="1"/>
            <a:r>
              <a:rPr lang="zh-CN" altLang="en-US" sz="3600" b="1" dirty="0">
                <a:solidFill>
                  <a:srgbClr val="3333CC"/>
                </a:solidFill>
                <a:latin typeface="宋体" panose="02010600030101010101" pitchFamily="2" charset="-122"/>
              </a:rPr>
              <a:t>试分析“</a:t>
            </a:r>
            <a:r>
              <a:rPr lang="zh-CN" altLang="en-US" sz="3600" b="1" dirty="0">
                <a:solidFill>
                  <a:srgbClr val="FF0000"/>
                </a:solidFill>
                <a:latin typeface="宋体" panose="02010600030101010101" pitchFamily="2" charset="-122"/>
              </a:rPr>
              <a:t>卖炭翁</a:t>
            </a:r>
            <a:r>
              <a:rPr lang="zh-CN" altLang="en-US" sz="3600" b="1" dirty="0">
                <a:solidFill>
                  <a:srgbClr val="3333CC"/>
                </a:solidFill>
                <a:latin typeface="宋体" panose="02010600030101010101" pitchFamily="2" charset="-122"/>
              </a:rPr>
              <a:t>”和“</a:t>
            </a:r>
            <a:r>
              <a:rPr lang="zh-CN" altLang="en-US" sz="3600" b="1" dirty="0">
                <a:solidFill>
                  <a:srgbClr val="FF0000"/>
                </a:solidFill>
                <a:latin typeface="宋体" panose="02010600030101010101" pitchFamily="2" charset="-122"/>
              </a:rPr>
              <a:t>黄衣使者</a:t>
            </a:r>
            <a:r>
              <a:rPr lang="zh-CN" altLang="en-US" sz="3600" b="1" dirty="0">
                <a:solidFill>
                  <a:srgbClr val="3333CC"/>
                </a:solidFill>
                <a:latin typeface="宋体" panose="02010600030101010101" pitchFamily="2" charset="-122"/>
              </a:rPr>
              <a:t>”的人物形象？</a:t>
            </a:r>
          </a:p>
        </p:txBody>
      </p:sp>
      <p:sp>
        <p:nvSpPr>
          <p:cNvPr id="98307" name="Rectangle 3"/>
          <p:cNvSpPr>
            <a:spLocks noGrp="1"/>
          </p:cNvSpPr>
          <p:nvPr>
            <p:ph idx="1"/>
          </p:nvPr>
        </p:nvSpPr>
        <p:spPr>
          <a:xfrm>
            <a:off x="596900" y="1998663"/>
            <a:ext cx="10972800" cy="4525962"/>
          </a:xfrm>
        </p:spPr>
        <p:txBody>
          <a:bodyPr vert="horz" wrap="square" lIns="91440" tIns="45720" rIns="91440" bIns="45720" anchor="t"/>
          <a:lstStyle/>
          <a:p>
            <a:pPr eaLnBrk="1" hangingPunct="1"/>
            <a:r>
              <a:rPr lang="zh-CN" altLang="en-US" sz="3600" b="1" dirty="0">
                <a:solidFill>
                  <a:srgbClr val="FF0000"/>
                </a:solidFill>
                <a:latin typeface="宋体" panose="02010600030101010101" pitchFamily="2" charset="-122"/>
              </a:rPr>
              <a:t>卖炭翁：</a:t>
            </a:r>
            <a:endParaRPr lang="en-US" altLang="zh-CN" sz="3600" b="1" dirty="0">
              <a:solidFill>
                <a:srgbClr val="FF0000"/>
              </a:solidFill>
              <a:latin typeface="宋体" panose="02010600030101010101" pitchFamily="2" charset="-122"/>
            </a:endParaRPr>
          </a:p>
          <a:p>
            <a:pPr eaLnBrk="1" hangingPunct="1"/>
            <a:r>
              <a:rPr lang="zh-CN" altLang="en-US" sz="3600" b="1" dirty="0">
                <a:latin typeface="宋体" panose="02010600030101010101" pitchFamily="2" charset="-122"/>
              </a:rPr>
              <a:t>老态龙钟、忍气吞声、无可奈何、处在受压迫、受剥削且无力反抗的地位。</a:t>
            </a:r>
          </a:p>
          <a:p>
            <a:pPr eaLnBrk="1" hangingPunct="1"/>
            <a:endParaRPr lang="zh-CN" altLang="en-US" sz="1200" b="1" dirty="0">
              <a:solidFill>
                <a:srgbClr val="3333CC"/>
              </a:solidFill>
              <a:latin typeface="宋体" panose="02010600030101010101" pitchFamily="2" charset="-122"/>
            </a:endParaRPr>
          </a:p>
          <a:p>
            <a:pPr eaLnBrk="1" hangingPunct="1"/>
            <a:r>
              <a:rPr lang="zh-CN" altLang="en-US" sz="3600" b="1" dirty="0">
                <a:solidFill>
                  <a:srgbClr val="FF0000"/>
                </a:solidFill>
                <a:latin typeface="宋体" panose="02010600030101010101" pitchFamily="2" charset="-122"/>
              </a:rPr>
              <a:t>黄衣使者：</a:t>
            </a:r>
            <a:endParaRPr lang="en-US" altLang="zh-CN" sz="3600" b="1" dirty="0">
              <a:solidFill>
                <a:srgbClr val="FF0000"/>
              </a:solidFill>
              <a:latin typeface="宋体" panose="02010600030101010101" pitchFamily="2" charset="-122"/>
            </a:endParaRPr>
          </a:p>
          <a:p>
            <a:pPr eaLnBrk="1" hangingPunct="1"/>
            <a:r>
              <a:rPr lang="zh-CN" altLang="en-US" sz="3600" b="1" dirty="0">
                <a:solidFill>
                  <a:srgbClr val="3333CC"/>
                </a:solidFill>
                <a:latin typeface="宋体" panose="02010600030101010101" pitchFamily="2" charset="-122"/>
              </a:rPr>
              <a:t>趾高气扬、得意忘形</a:t>
            </a:r>
            <a:r>
              <a:rPr lang="zh-CN" altLang="en-US" sz="3600" b="1" dirty="0">
                <a:latin typeface="宋体" panose="02010600030101010101" pitchFamily="2" charset="-122"/>
              </a:rPr>
              <a:t>；</a:t>
            </a:r>
            <a:r>
              <a:rPr lang="zh-CN" altLang="en-US" sz="3600" b="1" dirty="0">
                <a:solidFill>
                  <a:srgbClr val="3333CC"/>
                </a:solidFill>
                <a:latin typeface="宋体" panose="02010600030101010101" pitchFamily="2" charset="-122"/>
              </a:rPr>
              <a:t>蛮横无理、仗势欺人</a:t>
            </a:r>
            <a:endParaRPr lang="zh-CN" altLang="en-US" sz="3600" b="1" dirty="0">
              <a:latin typeface="宋体" panose="02010600030101010101" pitchFamily="2" charset="-122"/>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8307">
                                            <p:txEl>
                                              <p:pRg st="0" end="0"/>
                                            </p:txEl>
                                          </p:spTgt>
                                        </p:tgtEl>
                                        <p:attrNameLst>
                                          <p:attrName>style.visibility</p:attrName>
                                        </p:attrNameLst>
                                      </p:cBhvr>
                                      <p:to>
                                        <p:strVal val="visible"/>
                                      </p:to>
                                    </p:set>
                                    <p:animEffect transition="in" filter="blinds(horizontal)">
                                      <p:cBhvr>
                                        <p:cTn id="7" dur="500"/>
                                        <p:tgtEl>
                                          <p:spTgt spid="9830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8307">
                                            <p:txEl>
                                              <p:pRg st="1" end="1"/>
                                            </p:txEl>
                                          </p:spTgt>
                                        </p:tgtEl>
                                        <p:attrNameLst>
                                          <p:attrName>style.visibility</p:attrName>
                                        </p:attrNameLst>
                                      </p:cBhvr>
                                      <p:to>
                                        <p:strVal val="visible"/>
                                      </p:to>
                                    </p:set>
                                    <p:animEffect transition="in" filter="blinds(horizontal)">
                                      <p:cBhvr>
                                        <p:cTn id="12" dur="500"/>
                                        <p:tgtEl>
                                          <p:spTgt spid="9830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8307">
                                            <p:txEl>
                                              <p:pRg st="3" end="3"/>
                                            </p:txEl>
                                          </p:spTgt>
                                        </p:tgtEl>
                                        <p:attrNameLst>
                                          <p:attrName>style.visibility</p:attrName>
                                        </p:attrNameLst>
                                      </p:cBhvr>
                                      <p:to>
                                        <p:strVal val="visible"/>
                                      </p:to>
                                    </p:set>
                                    <p:animEffect transition="in" filter="blinds(horizontal)">
                                      <p:cBhvr>
                                        <p:cTn id="17" dur="500"/>
                                        <p:tgtEl>
                                          <p:spTgt spid="9830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98307">
                                            <p:txEl>
                                              <p:pRg st="4" end="4"/>
                                            </p:txEl>
                                          </p:spTgt>
                                        </p:tgtEl>
                                        <p:attrNameLst>
                                          <p:attrName>style.visibility</p:attrName>
                                        </p:attrNameLst>
                                      </p:cBhvr>
                                      <p:to>
                                        <p:strVal val="visible"/>
                                      </p:to>
                                    </p:set>
                                    <p:animEffect transition="in" filter="blinds(horizontal)">
                                      <p:cBhvr>
                                        <p:cTn id="22" dur="500"/>
                                        <p:tgtEl>
                                          <p:spTgt spid="983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矩形 3"/>
          <p:cNvSpPr/>
          <p:nvPr/>
        </p:nvSpPr>
        <p:spPr>
          <a:xfrm>
            <a:off x="386867" y="5514769"/>
            <a:ext cx="6457950" cy="589280"/>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457200" lvl="0" indent="-457200" defTabSz="1219200" eaLnBrk="1" hangingPunct="1">
              <a:spcBef>
                <a:spcPts val="125"/>
              </a:spcBef>
              <a:buNone/>
            </a:pPr>
            <a:r>
              <a:rPr lang="en-US" altLang="en-US" sz="3600" b="1" dirty="0">
                <a:solidFill>
                  <a:srgbClr val="FF0000"/>
                </a:solidFill>
                <a:latin typeface="微软雅黑" panose="020B0503020204020204" charset="-122"/>
                <a:ea typeface="微软雅黑" panose="020B0503020204020204" charset="-122"/>
              </a:rPr>
              <a:t>对比的写作手法</a:t>
            </a:r>
          </a:p>
        </p:txBody>
      </p:sp>
      <p:sp>
        <p:nvSpPr>
          <p:cNvPr id="22531" name="矩形 4"/>
          <p:cNvSpPr/>
          <p:nvPr/>
        </p:nvSpPr>
        <p:spPr>
          <a:xfrm>
            <a:off x="668338" y="1768475"/>
            <a:ext cx="10509250" cy="2986088"/>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b="1" dirty="0">
                <a:solidFill>
                  <a:srgbClr val="000000"/>
                </a:solidFill>
                <a:latin typeface="楷体" panose="02010609060101010101" pitchFamily="49" charset="-122"/>
                <a:ea typeface="楷体" panose="02010609060101010101" pitchFamily="49" charset="-122"/>
              </a:rPr>
              <a:t>    “</a:t>
            </a:r>
            <a:r>
              <a:rPr lang="zh-CN" altLang="en-US" b="1" dirty="0">
                <a:solidFill>
                  <a:srgbClr val="FF0000"/>
                </a:solidFill>
                <a:latin typeface="楷体" panose="02010609060101010101" pitchFamily="49" charset="-122"/>
                <a:ea typeface="楷体" panose="02010609060101010101" pitchFamily="49" charset="-122"/>
              </a:rPr>
              <a:t>一车炭，千余斤</a:t>
            </a:r>
            <a:r>
              <a:rPr lang="zh-CN" altLang="en-US" b="1" dirty="0">
                <a:solidFill>
                  <a:srgbClr val="000000"/>
                </a:solidFill>
                <a:latin typeface="楷体" panose="02010609060101010101" pitchFamily="49" charset="-122"/>
                <a:ea typeface="楷体" panose="02010609060101010101" pitchFamily="49" charset="-122"/>
              </a:rPr>
              <a:t>”与“</a:t>
            </a:r>
            <a:r>
              <a:rPr lang="zh-CN" altLang="en-US" b="1" dirty="0">
                <a:solidFill>
                  <a:srgbClr val="FF0000"/>
                </a:solidFill>
                <a:latin typeface="楷体" panose="02010609060101010101" pitchFamily="49" charset="-122"/>
                <a:ea typeface="楷体" panose="02010609060101010101" pitchFamily="49" charset="-122"/>
              </a:rPr>
              <a:t>半匹红纱一丈绫</a:t>
            </a:r>
            <a:r>
              <a:rPr lang="zh-CN" altLang="en-US" b="1" dirty="0">
                <a:solidFill>
                  <a:srgbClr val="000000"/>
                </a:solidFill>
                <a:latin typeface="楷体" panose="02010609060101010101" pitchFamily="49" charset="-122"/>
                <a:ea typeface="楷体" panose="02010609060101010101" pitchFamily="49" charset="-122"/>
              </a:rPr>
              <a:t>” 对比，写出了宫使掠夺的残酷；</a:t>
            </a:r>
          </a:p>
          <a:p>
            <a:pPr marL="0" lvl="0" indent="0" eaLnBrk="1" hangingPunct="1">
              <a:lnSpc>
                <a:spcPct val="100000"/>
              </a:lnSpc>
              <a:spcBef>
                <a:spcPts val="1200"/>
              </a:spcBef>
              <a:buNone/>
            </a:pPr>
            <a:r>
              <a:rPr lang="zh-CN" altLang="en-US" b="1" dirty="0">
                <a:solidFill>
                  <a:srgbClr val="000000"/>
                </a:solidFill>
                <a:latin typeface="楷体" panose="02010609060101010101" pitchFamily="49" charset="-122"/>
                <a:ea typeface="楷体" panose="02010609060101010101" pitchFamily="49" charset="-122"/>
              </a:rPr>
              <a:t>    “</a:t>
            </a:r>
            <a:r>
              <a:rPr lang="zh-CN" altLang="en-US" b="1" dirty="0">
                <a:solidFill>
                  <a:srgbClr val="FF0000"/>
                </a:solidFill>
                <a:latin typeface="楷体" panose="02010609060101010101" pitchFamily="49" charset="-122"/>
                <a:ea typeface="楷体" panose="02010609060101010101" pitchFamily="49" charset="-122"/>
              </a:rPr>
              <a:t>牛困人饥</a:t>
            </a:r>
            <a:r>
              <a:rPr lang="zh-CN" altLang="en-US" b="1" dirty="0">
                <a:solidFill>
                  <a:srgbClr val="000000"/>
                </a:solidFill>
                <a:latin typeface="楷体" panose="02010609060101010101" pitchFamily="49" charset="-122"/>
                <a:ea typeface="楷体" panose="02010609060101010101" pitchFamily="49" charset="-122"/>
              </a:rPr>
              <a:t>”与“</a:t>
            </a:r>
            <a:r>
              <a:rPr lang="zh-CN" altLang="en-US" b="1" dirty="0">
                <a:solidFill>
                  <a:srgbClr val="FF0000"/>
                </a:solidFill>
                <a:latin typeface="楷体" panose="02010609060101010101" pitchFamily="49" charset="-122"/>
                <a:ea typeface="楷体" panose="02010609060101010101" pitchFamily="49" charset="-122"/>
              </a:rPr>
              <a:t>翩翩两骑</a:t>
            </a:r>
            <a:r>
              <a:rPr lang="zh-CN" altLang="en-US" b="1" dirty="0">
                <a:solidFill>
                  <a:srgbClr val="000000"/>
                </a:solidFill>
                <a:latin typeface="楷体" panose="02010609060101010101" pitchFamily="49" charset="-122"/>
                <a:ea typeface="楷体" panose="02010609060101010101" pitchFamily="49" charset="-122"/>
              </a:rPr>
              <a:t>”对比，反衬出劳动者与统治者境遇的悬殊：劳动者的艰辛，宫使的得意忘形、骄横无理；</a:t>
            </a:r>
          </a:p>
          <a:p>
            <a:pPr marL="0" lvl="0" indent="0" eaLnBrk="1" hangingPunct="1">
              <a:lnSpc>
                <a:spcPct val="100000"/>
              </a:lnSpc>
              <a:spcBef>
                <a:spcPts val="1200"/>
              </a:spcBef>
              <a:buNone/>
            </a:pPr>
            <a:r>
              <a:rPr lang="zh-CN" altLang="en-US" b="1" dirty="0">
                <a:solidFill>
                  <a:srgbClr val="000000"/>
                </a:solidFill>
                <a:latin typeface="楷体" panose="02010609060101010101" pitchFamily="49" charset="-122"/>
                <a:ea typeface="楷体" panose="02010609060101010101" pitchFamily="49" charset="-122"/>
              </a:rPr>
              <a:t>   “</a:t>
            </a:r>
            <a:r>
              <a:rPr lang="zh-CN" altLang="en-US" b="1" dirty="0">
                <a:solidFill>
                  <a:srgbClr val="FF0000"/>
                </a:solidFill>
                <a:latin typeface="楷体" panose="02010609060101010101" pitchFamily="49" charset="-122"/>
                <a:ea typeface="楷体" panose="02010609060101010101" pitchFamily="49" charset="-122"/>
              </a:rPr>
              <a:t>衣正单</a:t>
            </a:r>
            <a:r>
              <a:rPr lang="zh-CN" altLang="en-US" b="1" dirty="0">
                <a:solidFill>
                  <a:srgbClr val="000000"/>
                </a:solidFill>
                <a:latin typeface="楷体" panose="02010609060101010101" pitchFamily="49" charset="-122"/>
                <a:ea typeface="楷体" panose="02010609060101010101" pitchFamily="49" charset="-122"/>
              </a:rPr>
              <a:t>”与“</a:t>
            </a:r>
            <a:r>
              <a:rPr lang="zh-CN" altLang="en-US" b="1" dirty="0">
                <a:solidFill>
                  <a:srgbClr val="FF0000"/>
                </a:solidFill>
                <a:latin typeface="楷体" panose="02010609060101010101" pitchFamily="49" charset="-122"/>
                <a:ea typeface="楷体" panose="02010609060101010101" pitchFamily="49" charset="-122"/>
              </a:rPr>
              <a:t>愿天寒</a:t>
            </a:r>
            <a:r>
              <a:rPr lang="zh-CN" altLang="en-US" b="1" dirty="0">
                <a:solidFill>
                  <a:srgbClr val="000000"/>
                </a:solidFill>
                <a:latin typeface="楷体" panose="02010609060101010101" pitchFamily="49" charset="-122"/>
                <a:ea typeface="楷体" panose="02010609060101010101" pitchFamily="49" charset="-122"/>
              </a:rPr>
              <a:t>”对比，写出卖炭翁买衣食的迫切心情及艰难处境。</a:t>
            </a:r>
          </a:p>
        </p:txBody>
      </p:sp>
      <p:sp>
        <p:nvSpPr>
          <p:cNvPr id="4" name="矩形 54274">
            <a:extLst>
              <a:ext uri="{FF2B5EF4-FFF2-40B4-BE49-F238E27FC236}">
                <a16:creationId xmlns:a16="http://schemas.microsoft.com/office/drawing/2014/main" id="{28938CDA-6974-499E-AFC6-41C7A8894946}"/>
              </a:ext>
            </a:extLst>
          </p:cNvPr>
          <p:cNvSpPr>
            <a:spLocks noChangeArrowheads="1"/>
          </p:cNvSpPr>
          <p:nvPr/>
        </p:nvSpPr>
        <p:spPr bwMode="auto">
          <a:xfrm>
            <a:off x="668338" y="379233"/>
            <a:ext cx="10855324"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spcBef>
                <a:spcPct val="20000"/>
              </a:spcBef>
            </a:pPr>
            <a:r>
              <a:rPr lang="zh-CN" altLang="en-US" sz="3200" b="1" dirty="0">
                <a:latin typeface="黑体" panose="02010609060101010101" pitchFamily="49" charset="-122"/>
                <a:ea typeface="黑体" panose="02010609060101010101" pitchFamily="49" charset="-122"/>
              </a:rPr>
              <a:t>文中多处运用了</a:t>
            </a:r>
            <a:r>
              <a:rPr lang="zh-CN" altLang="en-US" sz="3200" b="1" dirty="0">
                <a:solidFill>
                  <a:srgbClr val="FF0000"/>
                </a:solidFill>
                <a:latin typeface="黑体" panose="02010609060101010101" pitchFamily="49" charset="-122"/>
                <a:ea typeface="黑体" panose="02010609060101010101" pitchFamily="49" charset="-122"/>
              </a:rPr>
              <a:t>对比</a:t>
            </a:r>
            <a:r>
              <a:rPr lang="zh-CN" altLang="en-US" sz="3200" b="1" dirty="0">
                <a:latin typeface="黑体" panose="02010609060101010101" pitchFamily="49" charset="-122"/>
                <a:ea typeface="黑体" panose="02010609060101010101" pitchFamily="49" charset="-122"/>
              </a:rPr>
              <a:t>，请分别找出，并说说各自的作用。</a:t>
            </a: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 calcmode="lin" valueType="num">
                                      <p:cBhvr additive="base">
                                        <p:cTn id="7" dur="500" fill="hold"/>
                                        <p:tgtEl>
                                          <p:spTgt spid="22531"/>
                                        </p:tgtEl>
                                        <p:attrNameLst>
                                          <p:attrName>ppt_x</p:attrName>
                                        </p:attrNameLst>
                                      </p:cBhvr>
                                      <p:tavLst>
                                        <p:tav tm="0">
                                          <p:val>
                                            <p:strVal val="#ppt_x"/>
                                          </p:val>
                                        </p:tav>
                                        <p:tav tm="100000">
                                          <p:val>
                                            <p:strVal val="#ppt_x"/>
                                          </p:val>
                                        </p:tav>
                                      </p:tavLst>
                                    </p:anim>
                                    <p:anim calcmode="lin" valueType="num">
                                      <p:cBhvr additive="base">
                                        <p:cTn id="8" dur="500" fill="hold"/>
                                        <p:tgtEl>
                                          <p:spTgt spid="225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Rectangle 4"/>
          <p:cNvSpPr/>
          <p:nvPr/>
        </p:nvSpPr>
        <p:spPr>
          <a:xfrm>
            <a:off x="2166938" y="1485900"/>
            <a:ext cx="1446212" cy="523875"/>
          </a:xfrm>
          <a:prstGeom prst="rect">
            <a:avLst/>
          </a:prstGeom>
          <a:noFill/>
          <a:ln w="9525">
            <a:noFill/>
          </a:ln>
        </p:spPr>
        <p:txBody>
          <a:bodyPr wrap="none" anchor="ct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b="1" dirty="0">
                <a:solidFill>
                  <a:srgbClr val="000000"/>
                </a:solidFill>
                <a:latin typeface="黑体" panose="02010609060101010101" pitchFamily="49" charset="-122"/>
                <a:ea typeface="黑体" panose="02010609060101010101" pitchFamily="49" charset="-122"/>
              </a:rPr>
              <a:t>卖炭翁</a:t>
            </a:r>
            <a:r>
              <a:rPr lang="zh-CN" altLang="en-US" dirty="0">
                <a:solidFill>
                  <a:srgbClr val="000000"/>
                </a:solidFill>
                <a:latin typeface="黑体" panose="02010609060101010101" pitchFamily="49" charset="-122"/>
                <a:ea typeface="黑体" panose="02010609060101010101" pitchFamily="49" charset="-122"/>
              </a:rPr>
              <a:t> </a:t>
            </a:r>
          </a:p>
        </p:txBody>
      </p:sp>
      <p:sp>
        <p:nvSpPr>
          <p:cNvPr id="62469" name="Text Box 5"/>
          <p:cNvSpPr txBox="1"/>
          <p:nvPr/>
        </p:nvSpPr>
        <p:spPr>
          <a:xfrm>
            <a:off x="2311400" y="3516313"/>
            <a:ext cx="1368425" cy="5238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b="1" dirty="0">
                <a:solidFill>
                  <a:srgbClr val="000000"/>
                </a:solidFill>
                <a:latin typeface="黑体" panose="02010609060101010101" pitchFamily="49" charset="-122"/>
                <a:ea typeface="黑体" panose="02010609060101010101" pitchFamily="49" charset="-122"/>
              </a:rPr>
              <a:t>宫使</a:t>
            </a:r>
          </a:p>
        </p:txBody>
      </p:sp>
      <p:sp>
        <p:nvSpPr>
          <p:cNvPr id="62470" name="Rectangle 6"/>
          <p:cNvSpPr/>
          <p:nvPr/>
        </p:nvSpPr>
        <p:spPr>
          <a:xfrm>
            <a:off x="3792538" y="1362075"/>
            <a:ext cx="1846262" cy="5238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b="1" dirty="0">
                <a:solidFill>
                  <a:srgbClr val="000000"/>
                </a:solidFill>
                <a:latin typeface="宋体" panose="02010600030101010101" pitchFamily="2" charset="-122"/>
                <a:ea typeface="宋体" panose="02010600030101010101" pitchFamily="2" charset="-122"/>
              </a:rPr>
              <a:t> </a:t>
            </a:r>
            <a:r>
              <a:rPr lang="zh-CN" altLang="en-US" b="1" dirty="0">
                <a:solidFill>
                  <a:srgbClr val="000000"/>
                </a:solidFill>
                <a:latin typeface="宋体" panose="02010600030101010101" pitchFamily="2" charset="-122"/>
                <a:ea typeface="宋体" panose="02010600030101010101" pitchFamily="2" charset="-122"/>
              </a:rPr>
              <a:t>烧炭艰辛</a:t>
            </a:r>
          </a:p>
        </p:txBody>
      </p:sp>
      <p:sp>
        <p:nvSpPr>
          <p:cNvPr id="62471" name="Rectangle 7"/>
          <p:cNvSpPr/>
          <p:nvPr/>
        </p:nvSpPr>
        <p:spPr>
          <a:xfrm>
            <a:off x="3792538" y="2227263"/>
            <a:ext cx="1627187" cy="523875"/>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b="1" dirty="0">
                <a:solidFill>
                  <a:srgbClr val="000000"/>
                </a:solidFill>
                <a:latin typeface="宋体" panose="02010600030101010101" pitchFamily="2" charset="-122"/>
                <a:ea typeface="宋体" panose="02010600030101010101" pitchFamily="2" charset="-122"/>
              </a:rPr>
              <a:t>运炭艰难</a:t>
            </a:r>
          </a:p>
        </p:txBody>
      </p:sp>
      <p:sp>
        <p:nvSpPr>
          <p:cNvPr id="62472" name="Text Box 8"/>
          <p:cNvSpPr txBox="1"/>
          <p:nvPr/>
        </p:nvSpPr>
        <p:spPr>
          <a:xfrm>
            <a:off x="3792538" y="2992438"/>
            <a:ext cx="1706562" cy="5238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b="1" dirty="0">
                <a:solidFill>
                  <a:srgbClr val="000000"/>
                </a:solidFill>
                <a:latin typeface="宋体" panose="02010600030101010101" pitchFamily="2" charset="-122"/>
                <a:ea typeface="宋体" panose="02010600030101010101" pitchFamily="2" charset="-122"/>
              </a:rPr>
              <a:t>炭被掠夺</a:t>
            </a:r>
          </a:p>
        </p:txBody>
      </p:sp>
      <p:sp>
        <p:nvSpPr>
          <p:cNvPr id="62473" name="Text Box 9"/>
          <p:cNvSpPr txBox="1"/>
          <p:nvPr/>
        </p:nvSpPr>
        <p:spPr>
          <a:xfrm>
            <a:off x="8851106" y="1865037"/>
            <a:ext cx="2347912" cy="523875"/>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b="1" dirty="0">
                <a:solidFill>
                  <a:srgbClr val="000000"/>
                </a:solidFill>
                <a:latin typeface="宋体" panose="02010600030101010101" pitchFamily="2" charset="-122"/>
                <a:ea typeface="宋体" panose="02010600030101010101" pitchFamily="2" charset="-122"/>
              </a:rPr>
              <a:t>生活困苦艰辛</a:t>
            </a:r>
          </a:p>
        </p:txBody>
      </p:sp>
      <p:sp>
        <p:nvSpPr>
          <p:cNvPr id="62474" name="AutoShape 10"/>
          <p:cNvSpPr/>
          <p:nvPr/>
        </p:nvSpPr>
        <p:spPr>
          <a:xfrm>
            <a:off x="3465513" y="1392238"/>
            <a:ext cx="306387" cy="2900362"/>
          </a:xfrm>
          <a:prstGeom prst="leftBrace">
            <a:avLst>
              <a:gd name="adj1" fmla="val 57718"/>
              <a:gd name="adj2" fmla="val 50000"/>
            </a:avLst>
          </a:prstGeom>
          <a:noFill/>
          <a:ln w="38100" cap="flat" cmpd="sng">
            <a:solidFill>
              <a:srgbClr val="FF0000"/>
            </a:solidFill>
            <a:prstDash val="solid"/>
            <a:headEnd type="none" w="med" len="med"/>
            <a:tailEnd type="none" w="med" len="med"/>
          </a:ln>
        </p:spPr>
        <p:txBody>
          <a:bodyPr wrap="none"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endParaRPr lang="zh-CN" altLang="en-US" sz="1800" dirty="0">
              <a:solidFill>
                <a:srgbClr val="000000"/>
              </a:solidFill>
              <a:latin typeface="Arial" panose="020B0604020202020204" pitchFamily="34" charset="0"/>
              <a:ea typeface="宋体" panose="02010600030101010101" pitchFamily="2" charset="-122"/>
            </a:endParaRPr>
          </a:p>
        </p:txBody>
      </p:sp>
      <p:sp>
        <p:nvSpPr>
          <p:cNvPr id="62475" name="Rectangle 11"/>
          <p:cNvSpPr/>
          <p:nvPr/>
        </p:nvSpPr>
        <p:spPr>
          <a:xfrm>
            <a:off x="3792538" y="3844925"/>
            <a:ext cx="906462" cy="523875"/>
          </a:xfrm>
          <a:prstGeom prst="rect">
            <a:avLst/>
          </a:prstGeom>
          <a:noFill/>
          <a:ln w="9525">
            <a:noFill/>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b="1" dirty="0">
                <a:solidFill>
                  <a:srgbClr val="000000"/>
                </a:solidFill>
                <a:latin typeface="宋体" panose="02010600030101010101" pitchFamily="2" charset="-122"/>
                <a:ea typeface="宋体" panose="02010600030101010101" pitchFamily="2" charset="-122"/>
              </a:rPr>
              <a:t>夺炭</a:t>
            </a:r>
          </a:p>
        </p:txBody>
      </p:sp>
      <p:sp>
        <p:nvSpPr>
          <p:cNvPr id="62476" name="Text Box 12"/>
          <p:cNvSpPr txBox="1"/>
          <p:nvPr/>
        </p:nvSpPr>
        <p:spPr>
          <a:xfrm>
            <a:off x="5499100" y="1387475"/>
            <a:ext cx="4310063" cy="51911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b="1" dirty="0">
                <a:solidFill>
                  <a:srgbClr val="FF0000"/>
                </a:solidFill>
                <a:latin typeface="Arial" panose="020B0604020202020204" pitchFamily="34" charset="0"/>
                <a:ea typeface="黑体" panose="02010609060101010101" pitchFamily="49" charset="-122"/>
              </a:rPr>
              <a:t>（肖像、心理、动作描写）</a:t>
            </a:r>
          </a:p>
        </p:txBody>
      </p:sp>
      <p:sp>
        <p:nvSpPr>
          <p:cNvPr id="62478" name="Line 14"/>
          <p:cNvSpPr/>
          <p:nvPr/>
        </p:nvSpPr>
        <p:spPr>
          <a:xfrm>
            <a:off x="2814638" y="2003425"/>
            <a:ext cx="0" cy="1368425"/>
          </a:xfrm>
          <a:prstGeom prst="line">
            <a:avLst/>
          </a:prstGeom>
          <a:ln w="38100" cap="flat" cmpd="sng">
            <a:solidFill>
              <a:srgbClr val="FF0000"/>
            </a:solidFill>
            <a:prstDash val="solid"/>
            <a:headEnd type="none" w="med" len="med"/>
            <a:tailEnd type="none" w="med" len="med"/>
          </a:ln>
        </p:spPr>
      </p:sp>
      <p:sp>
        <p:nvSpPr>
          <p:cNvPr id="62479" name="Text Box 15"/>
          <p:cNvSpPr txBox="1"/>
          <p:nvPr/>
        </p:nvSpPr>
        <p:spPr>
          <a:xfrm>
            <a:off x="2881313" y="2262188"/>
            <a:ext cx="615950" cy="906462"/>
          </a:xfrm>
          <a:prstGeom prst="rect">
            <a:avLst/>
          </a:prstGeom>
          <a:noFill/>
          <a:ln w="9525">
            <a:noFill/>
          </a:ln>
        </p:spPr>
        <p:txBody>
          <a:bodyPr vert="eaVert">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b="1" dirty="0">
                <a:solidFill>
                  <a:srgbClr val="FF0000"/>
                </a:solidFill>
                <a:latin typeface="宋体" panose="02010600030101010101" pitchFamily="2" charset="-122"/>
                <a:ea typeface="宋体" panose="02010600030101010101" pitchFamily="2" charset="-122"/>
              </a:rPr>
              <a:t>对比</a:t>
            </a:r>
          </a:p>
        </p:txBody>
      </p:sp>
      <p:sp>
        <p:nvSpPr>
          <p:cNvPr id="62480" name="Rectangle 16"/>
          <p:cNvSpPr/>
          <p:nvPr/>
        </p:nvSpPr>
        <p:spPr>
          <a:xfrm rot="-10800000" flipV="1">
            <a:off x="1792288" y="5008563"/>
            <a:ext cx="8605837" cy="5222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en-US" altLang="zh-CN" b="1" dirty="0">
                <a:solidFill>
                  <a:srgbClr val="000000"/>
                </a:solidFill>
                <a:latin typeface="楷体" panose="02010609060101010101" pitchFamily="49" charset="-122"/>
                <a:ea typeface="楷体" panose="02010609060101010101" pitchFamily="49" charset="-122"/>
              </a:rPr>
              <a:t>    </a:t>
            </a:r>
            <a:endParaRPr lang="zh-CN" altLang="en-US" b="1" dirty="0">
              <a:solidFill>
                <a:srgbClr val="000000"/>
              </a:solidFill>
              <a:latin typeface="楷体" panose="02010609060101010101" pitchFamily="49" charset="-122"/>
              <a:ea typeface="楷体" panose="02010609060101010101" pitchFamily="49" charset="-122"/>
            </a:endParaRPr>
          </a:p>
        </p:txBody>
      </p:sp>
      <p:sp>
        <p:nvSpPr>
          <p:cNvPr id="62481" name="Text Box 17"/>
          <p:cNvSpPr txBox="1"/>
          <p:nvPr/>
        </p:nvSpPr>
        <p:spPr>
          <a:xfrm>
            <a:off x="5499100" y="3152775"/>
            <a:ext cx="3203575" cy="51911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50000"/>
              </a:spcBef>
              <a:buNone/>
            </a:pPr>
            <a:r>
              <a:rPr lang="zh-CN" altLang="en-US" b="1" dirty="0">
                <a:solidFill>
                  <a:srgbClr val="FF0000"/>
                </a:solidFill>
                <a:latin typeface="Arial" panose="020B0604020202020204" pitchFamily="34" charset="0"/>
                <a:ea typeface="黑体" panose="02010609060101010101" pitchFamily="49" charset="-122"/>
              </a:rPr>
              <a:t>（肖像、动作描写）</a:t>
            </a:r>
          </a:p>
        </p:txBody>
      </p:sp>
      <p:sp>
        <p:nvSpPr>
          <p:cNvPr id="62482" name="Rectangle 18"/>
          <p:cNvSpPr/>
          <p:nvPr/>
        </p:nvSpPr>
        <p:spPr>
          <a:xfrm>
            <a:off x="8643938" y="3195638"/>
            <a:ext cx="1652587" cy="954087"/>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None/>
            </a:pPr>
            <a:r>
              <a:rPr lang="zh-CN" altLang="en-US" b="1" dirty="0">
                <a:solidFill>
                  <a:srgbClr val="000000"/>
                </a:solidFill>
                <a:latin typeface="宋体" panose="02010600030101010101" pitchFamily="2" charset="-122"/>
                <a:ea typeface="宋体" panose="02010600030101010101" pitchFamily="2" charset="-122"/>
              </a:rPr>
              <a:t>仗势凌人</a:t>
            </a:r>
          </a:p>
          <a:p>
            <a:pPr marL="0" lvl="0" indent="0" eaLnBrk="1" hangingPunct="1">
              <a:lnSpc>
                <a:spcPct val="100000"/>
              </a:lnSpc>
              <a:spcBef>
                <a:spcPct val="0"/>
              </a:spcBef>
              <a:buNone/>
            </a:pPr>
            <a:r>
              <a:rPr lang="zh-CN" altLang="en-US" b="1" dirty="0">
                <a:solidFill>
                  <a:srgbClr val="000000"/>
                </a:solidFill>
                <a:latin typeface="宋体" panose="02010600030101010101" pitchFamily="2" charset="-122"/>
                <a:ea typeface="宋体" panose="02010600030101010101" pitchFamily="2" charset="-122"/>
              </a:rPr>
              <a:t>蛮横冷酷</a:t>
            </a:r>
          </a:p>
        </p:txBody>
      </p:sp>
      <p:grpSp>
        <p:nvGrpSpPr>
          <p:cNvPr id="9232" name="组合 17"/>
          <p:cNvGrpSpPr/>
          <p:nvPr/>
        </p:nvGrpSpPr>
        <p:grpSpPr>
          <a:xfrm>
            <a:off x="1614488" y="422275"/>
            <a:ext cx="2054225" cy="612775"/>
            <a:chOff x="128588" y="366713"/>
            <a:chExt cx="2053219" cy="613001"/>
          </a:xfrm>
        </p:grpSpPr>
        <p:pic>
          <p:nvPicPr>
            <p:cNvPr id="9233" name="Picture 7" descr="未标题-1"/>
            <p:cNvPicPr>
              <a:picLocks noChangeAspect="1"/>
            </p:cNvPicPr>
            <p:nvPr/>
          </p:nvPicPr>
          <p:blipFill>
            <a:blip r:embed="rId2"/>
            <a:stretch>
              <a:fillRect/>
            </a:stretch>
          </p:blipFill>
          <p:spPr>
            <a:xfrm>
              <a:off x="128588" y="366713"/>
              <a:ext cx="1998662" cy="613001"/>
            </a:xfrm>
            <a:prstGeom prst="rect">
              <a:avLst/>
            </a:prstGeom>
            <a:noFill/>
            <a:ln w="9525">
              <a:noFill/>
            </a:ln>
          </p:spPr>
        </p:pic>
        <p:sp>
          <p:nvSpPr>
            <p:cNvPr id="9234" name="文本框 2"/>
            <p:cNvSpPr txBox="1"/>
            <p:nvPr/>
          </p:nvSpPr>
          <p:spPr>
            <a:xfrm>
              <a:off x="467307" y="394706"/>
              <a:ext cx="1714500" cy="492443"/>
            </a:xfrm>
            <a:prstGeom prst="rect">
              <a:avLst/>
            </a:prstGeom>
            <a:noFill/>
            <a:ln w="9525">
              <a:noFill/>
            </a:ln>
          </p:spPr>
          <p:txBody>
            <a:bodyPr>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None/>
              </a:pPr>
              <a:r>
                <a:rPr lang="zh-CN" altLang="en-US" sz="2600" b="1" dirty="0">
                  <a:solidFill>
                    <a:srgbClr val="0099CC"/>
                  </a:solidFill>
                  <a:latin typeface="黑体" panose="02010609060101010101" pitchFamily="49" charset="-122"/>
                  <a:ea typeface="黑体" panose="02010609060101010101" pitchFamily="49" charset="-122"/>
                </a:rPr>
                <a:t>课堂小结</a:t>
              </a:r>
            </a:p>
          </p:txBody>
        </p:sp>
      </p:gr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2468"/>
                                        </p:tgtEl>
                                        <p:attrNameLst>
                                          <p:attrName>style.visibility</p:attrName>
                                        </p:attrNameLst>
                                      </p:cBhvr>
                                      <p:to>
                                        <p:strVal val="visible"/>
                                      </p:to>
                                    </p:set>
                                    <p:animEffect transition="in" filter="blinds(horizontal)">
                                      <p:cBhvr>
                                        <p:cTn id="7" dur="500"/>
                                        <p:tgtEl>
                                          <p:spTgt spid="6246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2474"/>
                                        </p:tgtEl>
                                        <p:attrNameLst>
                                          <p:attrName>style.visibility</p:attrName>
                                        </p:attrNameLst>
                                      </p:cBhvr>
                                      <p:to>
                                        <p:strVal val="visible"/>
                                      </p:to>
                                    </p:set>
                                    <p:animEffect transition="in" filter="blinds(horizontal)">
                                      <p:cBhvr>
                                        <p:cTn id="12" dur="500"/>
                                        <p:tgtEl>
                                          <p:spTgt spid="62474"/>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62470"/>
                                        </p:tgtEl>
                                        <p:attrNameLst>
                                          <p:attrName>style.visibility</p:attrName>
                                        </p:attrNameLst>
                                      </p:cBhvr>
                                      <p:to>
                                        <p:strVal val="visible"/>
                                      </p:to>
                                    </p:set>
                                    <p:animEffect transition="in" filter="blinds(horizontal)">
                                      <p:cBhvr>
                                        <p:cTn id="15" dur="500"/>
                                        <p:tgtEl>
                                          <p:spTgt spid="62470"/>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62471"/>
                                        </p:tgtEl>
                                        <p:attrNameLst>
                                          <p:attrName>style.visibility</p:attrName>
                                        </p:attrNameLst>
                                      </p:cBhvr>
                                      <p:to>
                                        <p:strVal val="visible"/>
                                      </p:to>
                                    </p:set>
                                    <p:animEffect transition="in" filter="blinds(horizontal)">
                                      <p:cBhvr>
                                        <p:cTn id="20" dur="500"/>
                                        <p:tgtEl>
                                          <p:spTgt spid="62471"/>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62472"/>
                                        </p:tgtEl>
                                        <p:attrNameLst>
                                          <p:attrName>style.visibility</p:attrName>
                                        </p:attrNameLst>
                                      </p:cBhvr>
                                      <p:to>
                                        <p:strVal val="visible"/>
                                      </p:to>
                                    </p:set>
                                    <p:animEffect transition="in" filter="blinds(horizontal)">
                                      <p:cBhvr>
                                        <p:cTn id="25" dur="500"/>
                                        <p:tgtEl>
                                          <p:spTgt spid="62472"/>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62476"/>
                                        </p:tgtEl>
                                        <p:attrNameLst>
                                          <p:attrName>style.visibility</p:attrName>
                                        </p:attrNameLst>
                                      </p:cBhvr>
                                      <p:to>
                                        <p:strVal val="visible"/>
                                      </p:to>
                                    </p:set>
                                    <p:animEffect transition="in" filter="blinds(horizontal)">
                                      <p:cBhvr>
                                        <p:cTn id="30" dur="500"/>
                                        <p:tgtEl>
                                          <p:spTgt spid="62476"/>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62473"/>
                                        </p:tgtEl>
                                        <p:attrNameLst>
                                          <p:attrName>style.visibility</p:attrName>
                                        </p:attrNameLst>
                                      </p:cBhvr>
                                      <p:to>
                                        <p:strVal val="visible"/>
                                      </p:to>
                                    </p:set>
                                    <p:animEffect transition="in" filter="blinds(horizontal)">
                                      <p:cBhvr>
                                        <p:cTn id="35" dur="500"/>
                                        <p:tgtEl>
                                          <p:spTgt spid="62473"/>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62469"/>
                                        </p:tgtEl>
                                        <p:attrNameLst>
                                          <p:attrName>style.visibility</p:attrName>
                                        </p:attrNameLst>
                                      </p:cBhvr>
                                      <p:to>
                                        <p:strVal val="visible"/>
                                      </p:to>
                                    </p:set>
                                    <p:animEffect transition="in" filter="blinds(horizontal)">
                                      <p:cBhvr>
                                        <p:cTn id="40" dur="500"/>
                                        <p:tgtEl>
                                          <p:spTgt spid="62469"/>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62475"/>
                                        </p:tgtEl>
                                        <p:attrNameLst>
                                          <p:attrName>style.visibility</p:attrName>
                                        </p:attrNameLst>
                                      </p:cBhvr>
                                      <p:to>
                                        <p:strVal val="visible"/>
                                      </p:to>
                                    </p:set>
                                    <p:animEffect transition="in" filter="blinds(horizontal)">
                                      <p:cBhvr>
                                        <p:cTn id="45" dur="500"/>
                                        <p:tgtEl>
                                          <p:spTgt spid="62475"/>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62481"/>
                                        </p:tgtEl>
                                        <p:attrNameLst>
                                          <p:attrName>style.visibility</p:attrName>
                                        </p:attrNameLst>
                                      </p:cBhvr>
                                      <p:to>
                                        <p:strVal val="visible"/>
                                      </p:to>
                                    </p:set>
                                    <p:animEffect transition="in" filter="blinds(horizontal)">
                                      <p:cBhvr>
                                        <p:cTn id="50" dur="500"/>
                                        <p:tgtEl>
                                          <p:spTgt spid="62481"/>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62482"/>
                                        </p:tgtEl>
                                        <p:attrNameLst>
                                          <p:attrName>style.visibility</p:attrName>
                                        </p:attrNameLst>
                                      </p:cBhvr>
                                      <p:to>
                                        <p:strVal val="visible"/>
                                      </p:to>
                                    </p:set>
                                    <p:animEffect transition="in" filter="blinds(horizontal)">
                                      <p:cBhvr>
                                        <p:cTn id="55" dur="500"/>
                                        <p:tgtEl>
                                          <p:spTgt spid="62482"/>
                                        </p:tgtEl>
                                      </p:cBhvr>
                                    </p:animEffect>
                                  </p:childTnLst>
                                </p:cTn>
                              </p:par>
                            </p:childTnLst>
                          </p:cTn>
                        </p:par>
                      </p:childTnLst>
                    </p:cTn>
                  </p:par>
                  <p:par>
                    <p:cTn id="56" fill="hold">
                      <p:stCondLst>
                        <p:cond delay="indefinite"/>
                      </p:stCondLst>
                      <p:childTnLst>
                        <p:par>
                          <p:cTn id="57" fill="hold">
                            <p:stCondLst>
                              <p:cond delay="0"/>
                            </p:stCondLst>
                            <p:childTnLst>
                              <p:par>
                                <p:cTn id="58" presetID="3" presetClass="entr" presetSubtype="10" fill="hold" nodeType="clickEffect">
                                  <p:stCondLst>
                                    <p:cond delay="0"/>
                                  </p:stCondLst>
                                  <p:childTnLst>
                                    <p:set>
                                      <p:cBhvr>
                                        <p:cTn id="59" dur="1" fill="hold">
                                          <p:stCondLst>
                                            <p:cond delay="0"/>
                                          </p:stCondLst>
                                        </p:cTn>
                                        <p:tgtEl>
                                          <p:spTgt spid="62478"/>
                                        </p:tgtEl>
                                        <p:attrNameLst>
                                          <p:attrName>style.visibility</p:attrName>
                                        </p:attrNameLst>
                                      </p:cBhvr>
                                      <p:to>
                                        <p:strVal val="visible"/>
                                      </p:to>
                                    </p:set>
                                    <p:animEffect transition="in" filter="blinds(horizontal)">
                                      <p:cBhvr>
                                        <p:cTn id="60" dur="500"/>
                                        <p:tgtEl>
                                          <p:spTgt spid="62478"/>
                                        </p:tgtEl>
                                      </p:cBhvr>
                                    </p:animEffect>
                                  </p:childTnLst>
                                </p:cTn>
                              </p:par>
                            </p:childTnLst>
                          </p:cTn>
                        </p:par>
                      </p:childTnLst>
                    </p:cTn>
                  </p:par>
                  <p:par>
                    <p:cTn id="61" fill="hold">
                      <p:stCondLst>
                        <p:cond delay="indefinite"/>
                      </p:stCondLst>
                      <p:childTnLst>
                        <p:par>
                          <p:cTn id="62" fill="hold">
                            <p:stCondLst>
                              <p:cond delay="0"/>
                            </p:stCondLst>
                            <p:childTnLst>
                              <p:par>
                                <p:cTn id="63" presetID="3" presetClass="entr" presetSubtype="10" fill="hold" grpId="0" nodeType="clickEffect">
                                  <p:stCondLst>
                                    <p:cond delay="0"/>
                                  </p:stCondLst>
                                  <p:childTnLst>
                                    <p:set>
                                      <p:cBhvr>
                                        <p:cTn id="64" dur="1" fill="hold">
                                          <p:stCondLst>
                                            <p:cond delay="0"/>
                                          </p:stCondLst>
                                        </p:cTn>
                                        <p:tgtEl>
                                          <p:spTgt spid="62479"/>
                                        </p:tgtEl>
                                        <p:attrNameLst>
                                          <p:attrName>style.visibility</p:attrName>
                                        </p:attrNameLst>
                                      </p:cBhvr>
                                      <p:to>
                                        <p:strVal val="visible"/>
                                      </p:to>
                                    </p:set>
                                    <p:animEffect transition="in" filter="blinds(horizontal)">
                                      <p:cBhvr>
                                        <p:cTn id="65" dur="500"/>
                                        <p:tgtEl>
                                          <p:spTgt spid="62479"/>
                                        </p:tgtEl>
                                      </p:cBhvr>
                                    </p:animEffect>
                                  </p:childTnLst>
                                </p:cTn>
                              </p:par>
                            </p:childTnLst>
                          </p:cTn>
                        </p:par>
                      </p:childTnLst>
                    </p:cTn>
                  </p:par>
                  <p:par>
                    <p:cTn id="66" fill="hold">
                      <p:stCondLst>
                        <p:cond delay="indefinite"/>
                      </p:stCondLst>
                      <p:childTnLst>
                        <p:par>
                          <p:cTn id="67" fill="hold">
                            <p:stCondLst>
                              <p:cond delay="0"/>
                            </p:stCondLst>
                            <p:childTnLst>
                              <p:par>
                                <p:cTn id="68" presetID="3" presetClass="entr" presetSubtype="10" fill="hold" grpId="0" nodeType="clickEffect">
                                  <p:stCondLst>
                                    <p:cond delay="0"/>
                                  </p:stCondLst>
                                  <p:childTnLst>
                                    <p:set>
                                      <p:cBhvr>
                                        <p:cTn id="69" dur="1" fill="hold">
                                          <p:stCondLst>
                                            <p:cond delay="0"/>
                                          </p:stCondLst>
                                        </p:cTn>
                                        <p:tgtEl>
                                          <p:spTgt spid="62480"/>
                                        </p:tgtEl>
                                        <p:attrNameLst>
                                          <p:attrName>style.visibility</p:attrName>
                                        </p:attrNameLst>
                                      </p:cBhvr>
                                      <p:to>
                                        <p:strVal val="visible"/>
                                      </p:to>
                                    </p:set>
                                    <p:animEffect transition="in" filter="blinds(horizontal)">
                                      <p:cBhvr>
                                        <p:cTn id="70" dur="500"/>
                                        <p:tgtEl>
                                          <p:spTgt spid="624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p:bldP spid="62469" grpId="0"/>
      <p:bldP spid="62470" grpId="0"/>
      <p:bldP spid="62471" grpId="0"/>
      <p:bldP spid="62472" grpId="0"/>
      <p:bldP spid="62473" grpId="0"/>
      <p:bldP spid="62474" grpId="0" bldLvl="0" animBg="1"/>
      <p:bldP spid="62475" grpId="0"/>
      <p:bldP spid="62476" grpId="0"/>
      <p:bldP spid="62479" grpId="0"/>
      <p:bldP spid="62480" grpId="0"/>
      <p:bldP spid="62481" grpId="0"/>
      <p:bldP spid="6248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标题 1"/>
          <p:cNvSpPr>
            <a:spLocks noGrp="1"/>
          </p:cNvSpPr>
          <p:nvPr>
            <p:ph type="title"/>
          </p:nvPr>
        </p:nvSpPr>
        <p:spPr>
          <a:xfrm>
            <a:off x="911225" y="549275"/>
            <a:ext cx="8001000" cy="1216025"/>
          </a:xfrm>
        </p:spPr>
        <p:txBody>
          <a:bodyPr vert="horz" wrap="square" lIns="91440" tIns="45720" rIns="91440" bIns="45720" anchor="ctr"/>
          <a:lstStyle/>
          <a:p>
            <a:r>
              <a:rPr lang="zh-CN" altLang="en-US" b="1" dirty="0">
                <a:solidFill>
                  <a:srgbClr val="3333CC"/>
                </a:solidFill>
                <a:latin typeface="宋体" panose="02010600030101010101" pitchFamily="2" charset="-122"/>
              </a:rPr>
              <a:t>这首诗主旨是什么？</a:t>
            </a:r>
          </a:p>
        </p:txBody>
      </p:sp>
      <p:sp>
        <p:nvSpPr>
          <p:cNvPr id="2" name="内容占位符 2"/>
          <p:cNvSpPr>
            <a:spLocks noGrp="1"/>
          </p:cNvSpPr>
          <p:nvPr>
            <p:ph idx="1"/>
          </p:nvPr>
        </p:nvSpPr>
        <p:spPr>
          <a:xfrm>
            <a:off x="1127125" y="1989138"/>
            <a:ext cx="10298113" cy="4267200"/>
          </a:xfrm>
        </p:spPr>
        <p:txBody>
          <a:bodyPr vert="horz" wrap="square" lIns="91440" tIns="45720" rIns="91440" bIns="45720" anchor="t"/>
          <a:lstStyle/>
          <a:p>
            <a:pPr>
              <a:buNone/>
            </a:pPr>
            <a:r>
              <a:rPr lang="en-US" altLang="zh-CN" sz="3600" b="1" dirty="0"/>
              <a:t>          </a:t>
            </a:r>
            <a:r>
              <a:rPr lang="zh-CN" altLang="zh-CN" sz="3600" b="1" dirty="0"/>
              <a:t>本诗通过记叙一个卖炭老翁辛苦劳动所得最终被宫使掠夺一空的遭遇，揭露了宫市的罪恶和统治阶级的残暴，讽刺了当时腐败的社会现实，表达了作者对下层劳动人民的深切同情。 </a:t>
            </a:r>
          </a:p>
          <a:p>
            <a:pPr>
              <a:buFont typeface="Wingdings" panose="05000000000000000000" pitchFamily="2" charset="2"/>
              <a:buNone/>
            </a:pPr>
            <a:endParaRPr lang="zh-CN" altLang="en-US" sz="3600" b="1" dirty="0"/>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标题2">
            <a:hlinkClick r:id="rId2" action="ppaction://hlinksldjump" tooltip="走进卖炭翁的心酸历程……"/>
            <a:extLst>
              <a:ext uri="{FF2B5EF4-FFF2-40B4-BE49-F238E27FC236}">
                <a16:creationId xmlns:a16="http://schemas.microsoft.com/office/drawing/2014/main" id="{4F44D452-4536-45E8-8D09-C470834DBF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838200"/>
            <a:ext cx="39624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3" descr="标题">
            <a:hlinkClick r:id="rId4" action="ppaction://hlinksldjump" tooltip="看看作者的生平……"/>
            <a:extLst>
              <a:ext uri="{FF2B5EF4-FFF2-40B4-BE49-F238E27FC236}">
                <a16:creationId xmlns:a16="http://schemas.microsoft.com/office/drawing/2014/main" id="{D5EFF25A-98BF-453D-94B6-9BF92BB7AFCE}"/>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86001" y="0"/>
            <a:ext cx="430847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 Box 5">
            <a:extLst>
              <a:ext uri="{FF2B5EF4-FFF2-40B4-BE49-F238E27FC236}">
                <a16:creationId xmlns:a16="http://schemas.microsoft.com/office/drawing/2014/main" id="{2C0C9262-85F0-4604-B765-BBFD166554DD}"/>
              </a:ext>
            </a:extLst>
          </p:cNvPr>
          <p:cNvSpPr txBox="1">
            <a:spLocks noChangeArrowheads="1"/>
          </p:cNvSpPr>
          <p:nvPr/>
        </p:nvSpPr>
        <p:spPr bwMode="auto">
          <a:xfrm>
            <a:off x="437321" y="4415879"/>
            <a:ext cx="565867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50000"/>
              </a:spcBef>
              <a:buFontTx/>
              <a:buNone/>
            </a:pPr>
            <a:r>
              <a:rPr lang="en-US" altLang="zh-CN" sz="4400" b="1" dirty="0">
                <a:ea typeface="黑体" panose="02010609060101010101" pitchFamily="49" charset="-122"/>
              </a:rPr>
              <a:t>“</a:t>
            </a:r>
            <a:r>
              <a:rPr lang="zh-CN" altLang="en-US" sz="4400" b="1" dirty="0">
                <a:ea typeface="黑体" panose="02010609060101010101" pitchFamily="49" charset="-122"/>
              </a:rPr>
              <a:t>为民而作”的诗歌</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22533"/>
                                        </p:tgtEl>
                                        <p:attrNameLst>
                                          <p:attrName>style.visibility</p:attrName>
                                        </p:attrNameLst>
                                      </p:cBhvr>
                                      <p:to>
                                        <p:strVal val="visible"/>
                                      </p:to>
                                    </p:set>
                                    <p:animEffect transition="in" filter="slide(fromTop)">
                                      <p:cBhvr>
                                        <p:cTn id="7" dur="500"/>
                                        <p:tgtEl>
                                          <p:spTgt spid="22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3"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v">
            <a:hlinkClick r:id="rId2" action="ppaction://hlinkfile"/>
            <a:extLst>
              <a:ext uri="{FF2B5EF4-FFF2-40B4-BE49-F238E27FC236}">
                <a16:creationId xmlns:a16="http://schemas.microsoft.com/office/drawing/2014/main" id="{581A9601-906B-439F-BF79-9E254EEF93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400" y="0"/>
            <a:ext cx="2514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2" name="Text Box 2">
            <a:hlinkClick r:id="rId4" action="ppaction://hlinkfile"/>
            <a:extLst>
              <a:ext uri="{FF2B5EF4-FFF2-40B4-BE49-F238E27FC236}">
                <a16:creationId xmlns:a16="http://schemas.microsoft.com/office/drawing/2014/main" id="{5010F5A5-24F9-4147-B1FA-9493D0814954}"/>
              </a:ext>
            </a:extLst>
          </p:cNvPr>
          <p:cNvSpPr txBox="1">
            <a:spLocks noChangeArrowheads="1"/>
          </p:cNvSpPr>
          <p:nvPr/>
        </p:nvSpPr>
        <p:spPr bwMode="auto">
          <a:xfrm>
            <a:off x="457200" y="381000"/>
            <a:ext cx="7010400" cy="606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3600" b="1" dirty="0">
                <a:solidFill>
                  <a:srgbClr val="990099"/>
                </a:solidFill>
                <a:ea typeface="华文行楷" panose="02010800040101010101" pitchFamily="2" charset="-122"/>
              </a:rPr>
              <a:t>卖炭翁</a:t>
            </a:r>
          </a:p>
          <a:p>
            <a:pPr algn="ctr" eaLnBrk="1" hangingPunct="1">
              <a:spcBef>
                <a:spcPct val="0"/>
              </a:spcBef>
              <a:buFontTx/>
              <a:buNone/>
            </a:pPr>
            <a:r>
              <a:rPr lang="en-US" altLang="zh-CN" b="1" dirty="0">
                <a:solidFill>
                  <a:srgbClr val="990099"/>
                </a:solidFill>
                <a:latin typeface="黑体" panose="02010609060101010101" pitchFamily="49" charset="-122"/>
                <a:ea typeface="黑体" panose="02010609060101010101" pitchFamily="49" charset="-122"/>
              </a:rPr>
              <a:t>[</a:t>
            </a:r>
            <a:r>
              <a:rPr lang="zh-CN" altLang="en-US" b="1" dirty="0">
                <a:solidFill>
                  <a:srgbClr val="990099"/>
                </a:solidFill>
                <a:latin typeface="黑体" panose="02010609060101010101" pitchFamily="49" charset="-122"/>
                <a:ea typeface="黑体" panose="02010609060101010101" pitchFamily="49" charset="-122"/>
              </a:rPr>
              <a:t>唐</a:t>
            </a:r>
            <a:r>
              <a:rPr lang="en-US" altLang="zh-CN" b="1" dirty="0">
                <a:solidFill>
                  <a:srgbClr val="990099"/>
                </a:solidFill>
                <a:latin typeface="黑体" panose="02010609060101010101" pitchFamily="49" charset="-122"/>
                <a:ea typeface="黑体" panose="02010609060101010101" pitchFamily="49" charset="-122"/>
              </a:rPr>
              <a:t>]</a:t>
            </a:r>
            <a:r>
              <a:rPr lang="zh-CN" altLang="en-US" b="1" dirty="0">
                <a:solidFill>
                  <a:srgbClr val="990099"/>
                </a:solidFill>
                <a:latin typeface="黑体" panose="02010609060101010101" pitchFamily="49" charset="-122"/>
                <a:ea typeface="黑体" panose="02010609060101010101" pitchFamily="49" charset="-122"/>
              </a:rPr>
              <a:t>白居易</a:t>
            </a:r>
          </a:p>
          <a:p>
            <a:pPr eaLnBrk="1" hangingPunct="1">
              <a:spcBef>
                <a:spcPct val="0"/>
              </a:spcBef>
              <a:buFontTx/>
              <a:buNone/>
            </a:pP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卖炭翁，        伐薪烧炭南山中。</a:t>
            </a:r>
            <a:r>
              <a:rPr lang="zh-CN" altLang="en-US" b="1" dirty="0">
                <a:solidFill>
                  <a:schemeClr val="tx2"/>
                </a:solidFill>
                <a:ea typeface="黑体" panose="02010609060101010101" pitchFamily="49" charset="-122"/>
                <a:cs typeface="Arial" panose="020B0604020202020204" pitchFamily="34" charset="0"/>
              </a:rPr>
              <a:t>  </a:t>
            </a: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 </a:t>
            </a:r>
            <a:b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b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满面尘灰烟火色，两鬓苍苍十指黑。</a:t>
            </a:r>
            <a:r>
              <a:rPr lang="zh-CN" altLang="en-US" b="1" dirty="0">
                <a:solidFill>
                  <a:schemeClr val="tx2"/>
                </a:solidFill>
                <a:ea typeface="黑体" panose="02010609060101010101" pitchFamily="49" charset="-122"/>
                <a:cs typeface="Arial" panose="020B0604020202020204" pitchFamily="34" charset="0"/>
              </a:rPr>
              <a:t>  </a:t>
            </a: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 </a:t>
            </a:r>
            <a:b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b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卖炭得钱何所营，身上衣裳口中食。</a:t>
            </a:r>
            <a:r>
              <a:rPr lang="zh-CN" altLang="en-US" b="1" dirty="0">
                <a:solidFill>
                  <a:schemeClr val="tx2"/>
                </a:solidFill>
                <a:ea typeface="黑体" panose="02010609060101010101" pitchFamily="49" charset="-122"/>
                <a:cs typeface="Arial" panose="020B0604020202020204" pitchFamily="34" charset="0"/>
              </a:rPr>
              <a:t>  </a:t>
            </a: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 </a:t>
            </a:r>
            <a:b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b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可怜身上衣正单，心忧炭贱愿天寒。</a:t>
            </a:r>
            <a:r>
              <a:rPr lang="zh-CN" altLang="en-US" b="1" dirty="0">
                <a:solidFill>
                  <a:schemeClr val="tx2"/>
                </a:solidFill>
                <a:ea typeface="黑体" panose="02010609060101010101" pitchFamily="49" charset="-122"/>
                <a:cs typeface="Arial" panose="020B0604020202020204" pitchFamily="34" charset="0"/>
              </a:rPr>
              <a:t>  </a:t>
            </a: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 </a:t>
            </a:r>
            <a:b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b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夜来城上一尺雪，晓驾炭车辗冰辙。</a:t>
            </a:r>
            <a:r>
              <a:rPr lang="zh-CN" altLang="en-US" b="1" dirty="0">
                <a:solidFill>
                  <a:schemeClr val="tx2"/>
                </a:solidFill>
                <a:ea typeface="黑体" panose="02010609060101010101" pitchFamily="49" charset="-122"/>
                <a:cs typeface="Arial" panose="020B0604020202020204" pitchFamily="34" charset="0"/>
              </a:rPr>
              <a:t>  </a:t>
            </a: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 </a:t>
            </a:r>
            <a:b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b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牛困人饥日已高，市南门外泥中歇。</a:t>
            </a:r>
            <a:r>
              <a:rPr lang="zh-CN" altLang="en-US" b="1" dirty="0">
                <a:solidFill>
                  <a:schemeClr val="tx2"/>
                </a:solidFill>
                <a:ea typeface="黑体" panose="02010609060101010101" pitchFamily="49" charset="-122"/>
                <a:cs typeface="Arial" panose="020B0604020202020204" pitchFamily="34" charset="0"/>
              </a:rPr>
              <a:t>  </a:t>
            </a: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 </a:t>
            </a:r>
            <a:b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b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翩翩两骑来是谁，黄衣使者白衫儿。</a:t>
            </a:r>
            <a:r>
              <a:rPr lang="zh-CN" altLang="en-US" b="1" dirty="0">
                <a:solidFill>
                  <a:schemeClr val="tx2"/>
                </a:solidFill>
                <a:ea typeface="黑体" panose="02010609060101010101" pitchFamily="49" charset="-122"/>
                <a:cs typeface="Arial" panose="020B0604020202020204" pitchFamily="34" charset="0"/>
              </a:rPr>
              <a:t>  </a:t>
            </a: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 </a:t>
            </a:r>
            <a:b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b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手把文书口称赦，回车叱牛牵向北。</a:t>
            </a:r>
            <a:r>
              <a:rPr lang="zh-CN" altLang="en-US" b="1" dirty="0">
                <a:solidFill>
                  <a:schemeClr val="tx2"/>
                </a:solidFill>
                <a:ea typeface="黑体" panose="02010609060101010101" pitchFamily="49" charset="-122"/>
                <a:cs typeface="Arial" panose="020B0604020202020204" pitchFamily="34" charset="0"/>
              </a:rPr>
              <a:t>  </a:t>
            </a: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 </a:t>
            </a:r>
            <a:b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b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一车炭，千余斤，宫使驱将惜不得。</a:t>
            </a:r>
            <a:r>
              <a:rPr lang="zh-CN" altLang="en-US" b="1" dirty="0">
                <a:solidFill>
                  <a:schemeClr val="tx2"/>
                </a:solidFill>
                <a:ea typeface="黑体" panose="02010609060101010101" pitchFamily="49" charset="-122"/>
                <a:cs typeface="Arial" panose="020B0604020202020204" pitchFamily="34" charset="0"/>
              </a:rPr>
              <a:t>  </a:t>
            </a: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 </a:t>
            </a:r>
            <a:b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br>
            <a:r>
              <a:rPr lang="zh-CN" altLang="en-US" b="1" dirty="0">
                <a:solidFill>
                  <a:schemeClr val="tx2"/>
                </a:solidFill>
                <a:latin typeface="黑体" panose="02010609060101010101" pitchFamily="49" charset="-122"/>
                <a:ea typeface="黑体" panose="02010609060101010101" pitchFamily="49" charset="-122"/>
                <a:cs typeface="Arial" panose="020B0604020202020204" pitchFamily="34" charset="0"/>
              </a:rPr>
              <a:t>半匹红绡一丈绫，系向牛头充炭直。</a:t>
            </a:r>
            <a:r>
              <a:rPr lang="zh-CN" altLang="en-US" b="1" dirty="0">
                <a:solidFill>
                  <a:schemeClr val="tx2"/>
                </a:solidFill>
                <a:cs typeface="Arial" panose="020B0604020202020204" pitchFamily="34" charset="0"/>
              </a:rPr>
              <a:t>  </a:t>
            </a:r>
          </a:p>
        </p:txBody>
      </p:sp>
      <p:sp>
        <p:nvSpPr>
          <p:cNvPr id="5124" name="WordArt 3">
            <a:extLst>
              <a:ext uri="{FF2B5EF4-FFF2-40B4-BE49-F238E27FC236}">
                <a16:creationId xmlns:a16="http://schemas.microsoft.com/office/drawing/2014/main" id="{4EBFA848-53CA-482F-8FDD-65D7B2DAAA95}"/>
              </a:ext>
            </a:extLst>
          </p:cNvPr>
          <p:cNvSpPr>
            <a:spLocks noChangeArrowheads="1" noChangeShapeType="1" noTextEdit="1"/>
          </p:cNvSpPr>
          <p:nvPr/>
        </p:nvSpPr>
        <p:spPr bwMode="auto">
          <a:xfrm>
            <a:off x="7467600" y="76200"/>
            <a:ext cx="1981200" cy="609600"/>
          </a:xfrm>
          <a:prstGeom prst="rect">
            <a:avLst/>
          </a:prstGeom>
        </p:spPr>
        <p:txBody>
          <a:bodyPr wrap="none" fromWordArt="1">
            <a:prstTxWarp prst="textPlain">
              <a:avLst>
                <a:gd name="adj" fmla="val 50000"/>
              </a:avLst>
            </a:prstTxWarp>
          </a:bodyPr>
          <a:lstStyle/>
          <a:p>
            <a:pPr algn="ctr"/>
            <a:r>
              <a:rPr lang="zh-CN" altLang="en-US" sz="36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panose="02010509060101010101" pitchFamily="49" charset="-122"/>
                <a:ea typeface="隶书" panose="02010509060101010101" pitchFamily="49" charset="-122"/>
              </a:rPr>
              <a:t>诗歌朗读：</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barn(outHorizontal)">
                                      <p:cBhvr>
                                        <p:cTn id="7" dur="500"/>
                                        <p:tgtEl>
                                          <p:spTgt spid="46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a:extLst>
              <a:ext uri="{FF2B5EF4-FFF2-40B4-BE49-F238E27FC236}">
                <a16:creationId xmlns:a16="http://schemas.microsoft.com/office/drawing/2014/main" id="{F597F8A2-41EF-4B4B-AE56-31CD4BB33E3D}"/>
              </a:ext>
            </a:extLst>
          </p:cNvPr>
          <p:cNvSpPr txBox="1">
            <a:spLocks noChangeArrowheads="1"/>
          </p:cNvSpPr>
          <p:nvPr/>
        </p:nvSpPr>
        <p:spPr bwMode="auto">
          <a:xfrm>
            <a:off x="2362200" y="1600200"/>
            <a:ext cx="71628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4400" b="1">
                <a:solidFill>
                  <a:srgbClr val="990099"/>
                </a:solidFill>
                <a:latin typeface="黑体" panose="02010609060101010101" pitchFamily="49" charset="-122"/>
                <a:ea typeface="黑体" panose="02010609060101010101" pitchFamily="49" charset="-122"/>
              </a:rPr>
              <a:t>   </a:t>
            </a:r>
            <a:r>
              <a:rPr lang="zh-CN" altLang="en-US" sz="4400" b="1">
                <a:solidFill>
                  <a:srgbClr val="990099"/>
                </a:solidFill>
                <a:latin typeface="黑体" panose="02010609060101010101" pitchFamily="49" charset="-122"/>
                <a:ea typeface="黑体" panose="02010609060101010101" pitchFamily="49" charset="-122"/>
              </a:rPr>
              <a:t>全诗有叙述，有描写，有细节，有对比。笔法简洁，语言精练，在概括、剪裁和渲染等方面，处处显出诗人的匠心。尤其是结尾处，不着一字，尽得风流。 </a:t>
            </a:r>
          </a:p>
        </p:txBody>
      </p:sp>
      <p:sp>
        <p:nvSpPr>
          <p:cNvPr id="21507" name="WordArt 3">
            <a:extLst>
              <a:ext uri="{FF2B5EF4-FFF2-40B4-BE49-F238E27FC236}">
                <a16:creationId xmlns:a16="http://schemas.microsoft.com/office/drawing/2014/main" id="{E8BCE6F7-A438-49FF-B1DF-8212EDC70D7E}"/>
              </a:ext>
            </a:extLst>
          </p:cNvPr>
          <p:cNvSpPr>
            <a:spLocks noChangeArrowheads="1" noChangeShapeType="1" noTextEdit="1"/>
          </p:cNvSpPr>
          <p:nvPr/>
        </p:nvSpPr>
        <p:spPr bwMode="auto">
          <a:xfrm>
            <a:off x="3733800" y="533400"/>
            <a:ext cx="4267200" cy="685800"/>
          </a:xfrm>
          <a:prstGeom prst="rect">
            <a:avLst/>
          </a:prstGeom>
        </p:spPr>
        <p:txBody>
          <a:bodyPr wrap="none" fromWordArt="1">
            <a:prstTxWarp prst="textPlain">
              <a:avLst>
                <a:gd name="adj" fmla="val 50000"/>
              </a:avLst>
            </a:prstTxWarp>
          </a:bodyPr>
          <a:lstStyle/>
          <a:p>
            <a:pPr algn="ctr"/>
            <a:r>
              <a:rPr lang="zh-CN" altLang="en-US" sz="36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panose="02010509060101010101" pitchFamily="49" charset="-122"/>
                <a:ea typeface="隶书" panose="02010509060101010101" pitchFamily="49" charset="-122"/>
              </a:rPr>
              <a:t>诗歌小结：</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slide(fromTop)">
                                      <p:cBhvr>
                                        <p:cTn id="7" dur="500"/>
                                        <p:tgtEl>
                                          <p:spTgt spid="4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idx="1"/>
            <p:custDataLst>
              <p:tags r:id="rId1"/>
            </p:custDataLst>
          </p:nvPr>
        </p:nvSpPr>
        <p:spPr>
          <a:xfrm>
            <a:off x="465138" y="974725"/>
            <a:ext cx="11463338" cy="4525963"/>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en-US" altLang="zh-CN" sz="2800" b="0" i="0" u="none" strike="noStrike" kern="0" cap="none" spc="0" normalizeH="0" baseline="0" noProof="0" dirty="0">
                <a:ln>
                  <a:noFill/>
                </a:ln>
                <a:solidFill>
                  <a:schemeClr val="tx1"/>
                </a:solidFill>
                <a:effectLst/>
                <a:uLnTx/>
                <a:uFillTx/>
                <a:latin typeface="+mn-lt"/>
                <a:ea typeface="+mn-ea"/>
                <a:cs typeface="+mn-cs"/>
              </a:rPr>
              <a:t>(1)</a:t>
            </a:r>
            <a:r>
              <a:rPr kumimoji="0" lang="zh-CN" altLang="zh-CN" sz="2800" b="0" i="0" u="none" strike="noStrike" kern="0" cap="none" spc="0" normalizeH="0" baseline="0" noProof="0" dirty="0">
                <a:ln>
                  <a:noFill/>
                </a:ln>
                <a:solidFill>
                  <a:schemeClr val="tx1"/>
                </a:solidFill>
                <a:effectLst/>
                <a:uLnTx/>
                <a:uFillTx/>
                <a:latin typeface="+mn-lt"/>
                <a:ea typeface="+mn-ea"/>
                <a:cs typeface="+mn-cs"/>
              </a:rPr>
              <a:t>突出</a:t>
            </a:r>
            <a:r>
              <a:rPr kumimoji="0" lang="zh-CN" altLang="en-US" sz="2800" b="0" i="0" u="none" strike="noStrike" kern="0" cap="none" spc="0" normalizeH="0" baseline="0" noProof="0" dirty="0">
                <a:ln>
                  <a:noFill/>
                </a:ln>
                <a:solidFill>
                  <a:schemeClr val="tx1"/>
                </a:solidFill>
                <a:effectLst/>
                <a:uLnTx/>
                <a:uFillTx/>
                <a:latin typeface="+mn-lt"/>
                <a:ea typeface="+mn-ea"/>
                <a:cs typeface="+mn-cs"/>
              </a:rPr>
              <a:t>老翁</a:t>
            </a:r>
            <a:r>
              <a:rPr kumimoji="0" lang="zh-CN" altLang="zh-CN" sz="2800" b="0" i="0" u="none" strike="noStrike" kern="0" cap="none" spc="0" normalizeH="0" baseline="0" noProof="0" dirty="0">
                <a:ln>
                  <a:noFill/>
                </a:ln>
                <a:solidFill>
                  <a:schemeClr val="tx1"/>
                </a:solidFill>
                <a:effectLst/>
                <a:uLnTx/>
                <a:uFillTx/>
                <a:latin typeface="+mn-lt"/>
                <a:ea typeface="+mn-ea"/>
                <a:cs typeface="+mn-cs"/>
              </a:rPr>
              <a:t>辛勤劳作</a:t>
            </a:r>
            <a:r>
              <a:rPr kumimoji="0" lang="zh-CN" altLang="en-US" sz="2800" b="0" i="0" u="none" strike="noStrike" kern="0" cap="none" spc="0" normalizeH="0" baseline="0" noProof="0" dirty="0">
                <a:ln>
                  <a:noFill/>
                </a:ln>
                <a:solidFill>
                  <a:schemeClr val="tx1"/>
                </a:solidFill>
                <a:effectLst/>
                <a:uLnTx/>
                <a:uFillTx/>
                <a:latin typeface="+mn-lt"/>
                <a:ea typeface="+mn-ea"/>
                <a:cs typeface="+mn-cs"/>
              </a:rPr>
              <a:t>：</a:t>
            </a:r>
            <a:r>
              <a:rPr kumimoji="0" lang="zh-CN" altLang="en-US" sz="2800" b="0" i="0" u="none" strike="noStrike" kern="0" cap="none" spc="0" normalizeH="0" baseline="0" noProof="0" dirty="0">
                <a:ln>
                  <a:noFill/>
                </a:ln>
                <a:solidFill>
                  <a:srgbClr val="FF0000"/>
                </a:solidFill>
                <a:effectLst/>
                <a:uLnTx/>
                <a:uFillTx/>
                <a:latin typeface="+mn-lt"/>
                <a:ea typeface="+mn-ea"/>
                <a:cs typeface="+mn-cs"/>
              </a:rPr>
              <a:t> </a:t>
            </a:r>
            <a:endParaRPr kumimoji="0" lang="en-US" altLang="zh-CN" sz="2800" b="0" i="0" u="none" strike="noStrike" kern="0" cap="none" spc="0" normalizeH="0" baseline="0" noProof="0" dirty="0">
              <a:ln>
                <a:noFill/>
              </a:ln>
              <a:solidFill>
                <a:srgbClr val="FF0000"/>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en-US" altLang="zh-CN" sz="2800" b="0" i="0" u="none" strike="noStrike" kern="0" cap="none" spc="0" normalizeH="0" baseline="0" noProof="0" dirty="0">
                <a:ln>
                  <a:noFill/>
                </a:ln>
                <a:solidFill>
                  <a:schemeClr val="tx1"/>
                </a:solidFill>
                <a:effectLst/>
                <a:uLnTx/>
                <a:uFillTx/>
                <a:latin typeface="+mn-lt"/>
                <a:ea typeface="+mn-ea"/>
                <a:cs typeface="+mn-cs"/>
              </a:rPr>
              <a:t>(2)</a:t>
            </a:r>
            <a:r>
              <a:rPr kumimoji="0" lang="zh-CN" altLang="zh-CN" sz="2800" b="0" i="0" u="none" strike="noStrike" kern="0" cap="none" spc="0" normalizeH="0" baseline="0" noProof="0" dirty="0">
                <a:ln>
                  <a:noFill/>
                </a:ln>
                <a:solidFill>
                  <a:schemeClr val="tx1"/>
                </a:solidFill>
                <a:effectLst/>
                <a:uLnTx/>
                <a:uFillTx/>
                <a:latin typeface="+mn-lt"/>
                <a:ea typeface="+mn-ea"/>
                <a:cs typeface="+mn-cs"/>
              </a:rPr>
              <a:t>表现了卖炭翁的艰难处境和复杂内心</a:t>
            </a:r>
            <a:r>
              <a:rPr kumimoji="0" lang="zh-CN" altLang="en-US" sz="2800" b="0" i="0" u="none" strike="noStrike" kern="0" cap="none" spc="0" normalizeH="0" baseline="0" noProof="0" dirty="0">
                <a:ln>
                  <a:noFill/>
                </a:ln>
                <a:solidFill>
                  <a:schemeClr val="tx1"/>
                </a:solidFill>
                <a:effectLst/>
                <a:uLnTx/>
                <a:uFillTx/>
                <a:latin typeface="+mn-lt"/>
                <a:ea typeface="+mn-ea"/>
                <a:cs typeface="+mn-cs"/>
              </a:rPr>
              <a:t>：</a:t>
            </a:r>
            <a:endParaRPr kumimoji="0" lang="en-US" altLang="zh-CN" sz="2800" b="0" i="0" u="none" strike="noStrike" kern="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defRPr/>
            </a:pPr>
            <a:r>
              <a:rPr kumimoji="0" lang="en-US" altLang="zh-CN" sz="2800" b="0" i="0" u="none" strike="noStrike" kern="0" cap="none" spc="0" normalizeH="0" baseline="0" noProof="0" dirty="0">
                <a:ln>
                  <a:noFill/>
                </a:ln>
                <a:solidFill>
                  <a:srgbClr val="FF0000"/>
                </a:solidFill>
                <a:effectLst/>
                <a:uLnTx/>
                <a:uFillTx/>
                <a:latin typeface="+mn-lt"/>
                <a:ea typeface="+mn-ea"/>
                <a:cs typeface="+mn-cs"/>
              </a:rPr>
              <a:t>                                       </a:t>
            </a:r>
            <a:r>
              <a:rPr kumimoji="0" lang="zh-CN" altLang="zh-CN" sz="2800" b="0" i="0" u="none" strike="noStrike" kern="0" cap="none" spc="0" normalizeH="0" baseline="0" noProof="0" dirty="0">
                <a:ln>
                  <a:noFill/>
                </a:ln>
                <a:solidFill>
                  <a:srgbClr val="FF0000"/>
                </a:solidFill>
                <a:effectLst/>
                <a:uLnTx/>
                <a:uFillTx/>
                <a:latin typeface="+mn-lt"/>
                <a:ea typeface="+mn-ea"/>
                <a:cs typeface="+mn-cs"/>
              </a:rPr>
              <a:t>可怜身上衣正单，心忧炭贱愿天寒。</a:t>
            </a:r>
            <a:endParaRPr kumimoji="0" lang="en-US" altLang="zh-CN" sz="2800" b="0" i="0" u="none" strike="noStrike" kern="0" cap="none" spc="0" normalizeH="0" baseline="0" noProof="0" dirty="0">
              <a:ln>
                <a:noFill/>
              </a:ln>
              <a:solidFill>
                <a:srgbClr val="FF0000"/>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en-US" altLang="zh-CN" sz="2800" b="0" i="0" u="none" strike="noStrike" kern="0" cap="none" spc="0" normalizeH="0" baseline="0" noProof="0" dirty="0">
                <a:ln>
                  <a:noFill/>
                </a:ln>
                <a:solidFill>
                  <a:schemeClr val="tx1"/>
                </a:solidFill>
                <a:effectLst/>
                <a:uLnTx/>
                <a:uFillTx/>
                <a:latin typeface="+mn-lt"/>
                <a:ea typeface="+mn-ea"/>
                <a:cs typeface="+mn-cs"/>
              </a:rPr>
              <a:t>(3)</a:t>
            </a:r>
            <a:r>
              <a:rPr kumimoji="0" lang="zh-CN" altLang="zh-CN" sz="2800" b="0" i="0" u="none" strike="noStrike" kern="0" cap="none" spc="0" normalizeH="0" baseline="0" noProof="0" dirty="0">
                <a:ln>
                  <a:noFill/>
                </a:ln>
                <a:solidFill>
                  <a:schemeClr val="tx1"/>
                </a:solidFill>
                <a:effectLst/>
                <a:uLnTx/>
                <a:uFillTx/>
                <a:latin typeface="+mn-lt"/>
                <a:ea typeface="+mn-ea"/>
                <a:cs typeface="+mn-cs"/>
              </a:rPr>
              <a:t>说明了卖炭的辛苦</a:t>
            </a:r>
            <a:r>
              <a:rPr kumimoji="0" lang="zh-CN" altLang="en-US" sz="2800" b="0" i="0" u="none" strike="noStrike" kern="0" cap="none" spc="0" normalizeH="0" baseline="0" noProof="0" dirty="0">
                <a:ln>
                  <a:noFill/>
                </a:ln>
                <a:solidFill>
                  <a:schemeClr val="tx1"/>
                </a:solidFill>
                <a:effectLst/>
                <a:uLnTx/>
                <a:uFillTx/>
                <a:latin typeface="+mn-lt"/>
                <a:ea typeface="+mn-ea"/>
                <a:cs typeface="+mn-cs"/>
              </a:rPr>
              <a:t>：</a:t>
            </a:r>
            <a:endParaRPr kumimoji="0" lang="en-US" altLang="zh-CN" sz="2800" b="0" i="0" u="none" strike="noStrike" kern="0" cap="none" spc="0" normalizeH="0" baseline="0" noProof="0" dirty="0">
              <a:ln>
                <a:noFill/>
              </a:ln>
              <a:solidFill>
                <a:srgbClr val="FF0000"/>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en-US" altLang="zh-CN" sz="2800" b="0" i="0" u="none" strike="noStrike" kern="0" cap="none" spc="0" normalizeH="0" baseline="0" noProof="0" dirty="0">
                <a:ln>
                  <a:noFill/>
                </a:ln>
                <a:solidFill>
                  <a:schemeClr val="tx1"/>
                </a:solidFill>
                <a:effectLst/>
                <a:uLnTx/>
                <a:uFillTx/>
                <a:latin typeface="+mn-lt"/>
                <a:ea typeface="+mn-ea"/>
                <a:cs typeface="+mn-cs"/>
              </a:rPr>
              <a:t>(4)</a:t>
            </a:r>
            <a:r>
              <a:rPr kumimoji="0" lang="zh-CN" altLang="zh-CN" sz="2800" b="0" i="0" u="none" strike="noStrike" kern="0" cap="none" spc="0" normalizeH="0" baseline="0" noProof="0" dirty="0">
                <a:ln>
                  <a:noFill/>
                </a:ln>
                <a:solidFill>
                  <a:schemeClr val="tx1"/>
                </a:solidFill>
                <a:effectLst/>
                <a:uLnTx/>
                <a:uFillTx/>
                <a:latin typeface="+mn-lt"/>
                <a:ea typeface="+mn-ea"/>
                <a:cs typeface="+mn-cs"/>
              </a:rPr>
              <a:t>突出了路途遥远、老人的疲惫劳累</a:t>
            </a:r>
            <a:r>
              <a:rPr kumimoji="0" lang="zh-CN" altLang="en-US" sz="2800" b="0" i="0" u="none" strike="noStrike" kern="0" cap="none" spc="0" normalizeH="0" baseline="0" noProof="0" dirty="0">
                <a:ln>
                  <a:noFill/>
                </a:ln>
                <a:solidFill>
                  <a:schemeClr val="tx1"/>
                </a:solidFill>
                <a:effectLst/>
                <a:uLnTx/>
                <a:uFillTx/>
                <a:latin typeface="+mn-lt"/>
                <a:ea typeface="+mn-ea"/>
                <a:cs typeface="+mn-cs"/>
              </a:rPr>
              <a:t>：</a:t>
            </a:r>
            <a:endParaRPr kumimoji="0" lang="en-US" altLang="zh-CN" sz="2800" b="0" i="0" u="none" strike="noStrike" kern="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defRPr/>
            </a:pPr>
            <a:r>
              <a:rPr kumimoji="0" lang="en-US" altLang="zh-CN" sz="2800" b="0" i="0" u="none" strike="noStrike" kern="0" cap="none" spc="0" normalizeH="0" baseline="0" noProof="0" dirty="0">
                <a:ln>
                  <a:noFill/>
                </a:ln>
                <a:solidFill>
                  <a:srgbClr val="FF0000"/>
                </a:solidFill>
                <a:effectLst/>
                <a:uLnTx/>
                <a:uFillTx/>
                <a:latin typeface="+mn-lt"/>
                <a:ea typeface="+mn-ea"/>
                <a:cs typeface="+mn-cs"/>
              </a:rPr>
              <a:t>                                         </a:t>
            </a:r>
            <a:r>
              <a:rPr kumimoji="0" lang="zh-CN" altLang="zh-CN" sz="2800" b="0" i="0" u="none" strike="noStrike" kern="0" cap="none" spc="0" normalizeH="0" baseline="0" noProof="0" dirty="0">
                <a:ln>
                  <a:noFill/>
                </a:ln>
                <a:solidFill>
                  <a:srgbClr val="FF0000"/>
                </a:solidFill>
                <a:effectLst/>
                <a:uLnTx/>
                <a:uFillTx/>
                <a:latin typeface="+mn-lt"/>
                <a:ea typeface="+mn-ea"/>
                <a:cs typeface="+mn-cs"/>
              </a:rPr>
              <a:t>牛困人饥日已高，市南门外泥中歇。</a:t>
            </a:r>
          </a:p>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en-US" altLang="zh-CN" sz="2800" b="0" i="0" u="none" strike="noStrike" kern="0" cap="none" spc="0" normalizeH="0" baseline="0" noProof="0" dirty="0">
                <a:ln>
                  <a:noFill/>
                </a:ln>
                <a:solidFill>
                  <a:schemeClr val="tx1"/>
                </a:solidFill>
                <a:effectLst/>
                <a:uLnTx/>
                <a:uFillTx/>
                <a:latin typeface="+mn-lt"/>
                <a:ea typeface="+mn-ea"/>
                <a:cs typeface="+mn-cs"/>
              </a:rPr>
              <a:t>(5)</a:t>
            </a:r>
            <a:r>
              <a:rPr kumimoji="0" lang="zh-CN" altLang="zh-CN" sz="2800" b="0" i="0" u="none" strike="noStrike" kern="0" cap="none" spc="0" normalizeH="0" baseline="0" noProof="0" dirty="0">
                <a:ln>
                  <a:noFill/>
                </a:ln>
                <a:solidFill>
                  <a:schemeClr val="tx1"/>
                </a:solidFill>
                <a:effectLst/>
                <a:uLnTx/>
                <a:uFillTx/>
                <a:latin typeface="+mn-lt"/>
                <a:ea typeface="+mn-ea"/>
                <a:cs typeface="+mn-cs"/>
              </a:rPr>
              <a:t>写出宫使横冲直撞、趾高气扬</a:t>
            </a:r>
            <a:r>
              <a:rPr kumimoji="0" lang="zh-CN" altLang="en-US" sz="2800" b="0" i="0" u="none" strike="noStrike" kern="0" cap="none" spc="0" normalizeH="0" baseline="0" noProof="0" dirty="0">
                <a:ln>
                  <a:noFill/>
                </a:ln>
                <a:solidFill>
                  <a:schemeClr val="tx1"/>
                </a:solidFill>
                <a:effectLst/>
                <a:uLnTx/>
                <a:uFillTx/>
                <a:latin typeface="+mn-lt"/>
                <a:ea typeface="+mn-ea"/>
                <a:cs typeface="+mn-cs"/>
              </a:rPr>
              <a:t>：</a:t>
            </a:r>
            <a:endParaRPr kumimoji="0" lang="en-US" altLang="zh-CN" sz="2800" b="0" i="0" u="none" strike="noStrike" kern="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defRPr/>
            </a:pPr>
            <a:r>
              <a:rPr kumimoji="0" lang="en-US" altLang="zh-CN" sz="2800" b="0" i="0" u="none" strike="noStrike" kern="0" cap="none" spc="0" normalizeH="0" baseline="0" noProof="0" dirty="0">
                <a:ln>
                  <a:noFill/>
                </a:ln>
                <a:solidFill>
                  <a:srgbClr val="FF0000"/>
                </a:solidFill>
                <a:effectLst/>
                <a:uLnTx/>
                <a:uFillTx/>
                <a:latin typeface="+mn-lt"/>
                <a:ea typeface="+mn-ea"/>
                <a:cs typeface="+mn-cs"/>
              </a:rPr>
              <a:t>                                          </a:t>
            </a:r>
            <a:r>
              <a:rPr kumimoji="0" lang="zh-CN" altLang="zh-CN" sz="2800" b="0" i="0" u="none" strike="noStrike" kern="0" cap="none" spc="0" normalizeH="0" baseline="0" noProof="0" dirty="0">
                <a:ln>
                  <a:noFill/>
                </a:ln>
                <a:solidFill>
                  <a:srgbClr val="FF0000"/>
                </a:solidFill>
                <a:effectLst/>
                <a:uLnTx/>
                <a:uFillTx/>
                <a:latin typeface="+mn-lt"/>
                <a:ea typeface="+mn-ea"/>
                <a:cs typeface="+mn-cs"/>
              </a:rPr>
              <a:t>翩翩两骑来是谁</a:t>
            </a:r>
            <a:r>
              <a:rPr kumimoji="0" lang="en-US" altLang="zh-CN" sz="2800" b="0" i="0" u="none" strike="noStrike" kern="0" cap="none" spc="0" normalizeH="0" baseline="0" noProof="0" dirty="0">
                <a:ln>
                  <a:noFill/>
                </a:ln>
                <a:solidFill>
                  <a:srgbClr val="FF0000"/>
                </a:solidFill>
                <a:effectLst/>
                <a:uLnTx/>
                <a:uFillTx/>
                <a:latin typeface="+mn-lt"/>
                <a:ea typeface="+mn-ea"/>
                <a:cs typeface="+mn-cs"/>
              </a:rPr>
              <a:t>?</a:t>
            </a:r>
            <a:r>
              <a:rPr kumimoji="0" lang="zh-CN" altLang="zh-CN" sz="2800" b="0" i="0" u="none" strike="noStrike" kern="0" cap="none" spc="0" normalizeH="0" baseline="0" noProof="0" dirty="0">
                <a:ln>
                  <a:noFill/>
                </a:ln>
                <a:solidFill>
                  <a:srgbClr val="FF0000"/>
                </a:solidFill>
                <a:effectLst/>
                <a:uLnTx/>
                <a:uFillTx/>
                <a:latin typeface="+mn-lt"/>
                <a:ea typeface="+mn-ea"/>
                <a:cs typeface="+mn-cs"/>
              </a:rPr>
              <a:t>黄衣使者白衫儿</a:t>
            </a:r>
            <a:r>
              <a:rPr kumimoji="0" lang="zh-CN" altLang="zh-CN" sz="2800" b="0" i="0" u="none" strike="noStrike" kern="0" cap="none" spc="0" normalizeH="0" baseline="0" noProof="0" dirty="0">
                <a:ln>
                  <a:noFill/>
                </a:ln>
                <a:solidFill>
                  <a:schemeClr val="tx1"/>
                </a:solidFill>
                <a:effectLst/>
                <a:uLnTx/>
                <a:uFillTx/>
                <a:latin typeface="+mn-lt"/>
                <a:ea typeface="+mn-ea"/>
                <a:cs typeface="+mn-cs"/>
              </a:rPr>
              <a:t>。</a:t>
            </a:r>
          </a:p>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en-US" altLang="zh-CN" sz="2800" b="0" i="0" u="none" strike="noStrike" kern="0" cap="none" spc="0" normalizeH="0" baseline="0" noProof="0" dirty="0">
                <a:ln>
                  <a:noFill/>
                </a:ln>
                <a:solidFill>
                  <a:schemeClr val="tx1"/>
                </a:solidFill>
                <a:effectLst/>
                <a:uLnTx/>
                <a:uFillTx/>
                <a:latin typeface="+mn-lt"/>
                <a:ea typeface="+mn-ea"/>
                <a:cs typeface="+mn-cs"/>
              </a:rPr>
              <a:t>(6)</a:t>
            </a:r>
            <a:r>
              <a:rPr kumimoji="0" lang="zh-CN" altLang="zh-CN" sz="2800" b="0" i="0" u="none" strike="noStrike" kern="0" cap="none" spc="0" normalizeH="0" baseline="0" noProof="0" dirty="0">
                <a:ln>
                  <a:noFill/>
                </a:ln>
                <a:solidFill>
                  <a:schemeClr val="tx1"/>
                </a:solidFill>
                <a:effectLst/>
                <a:uLnTx/>
                <a:uFillTx/>
                <a:latin typeface="+mn-lt"/>
                <a:ea typeface="+mn-ea"/>
                <a:cs typeface="+mn-cs"/>
              </a:rPr>
              <a:t>表现了卖炭翁的炭被夺走，心中可惜但又无可奈何的矛盾心理</a:t>
            </a:r>
            <a:r>
              <a:rPr kumimoji="0" lang="zh-CN" altLang="en-US" sz="2800" b="0" i="0" u="none" strike="noStrike" kern="0" cap="none" spc="0" normalizeH="0" baseline="0" noProof="0" dirty="0">
                <a:ln>
                  <a:noFill/>
                </a:ln>
                <a:solidFill>
                  <a:schemeClr val="tx1"/>
                </a:solidFill>
                <a:effectLst/>
                <a:uLnTx/>
                <a:uFillTx/>
                <a:latin typeface="+mn-lt"/>
                <a:ea typeface="+mn-ea"/>
                <a:cs typeface="+mn-cs"/>
              </a:rPr>
              <a:t>：</a:t>
            </a:r>
            <a:endParaRPr kumimoji="0" lang="en-US" altLang="zh-CN" sz="2800" b="0" i="0" u="none" strike="noStrike" kern="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defRPr/>
            </a:pPr>
            <a:r>
              <a:rPr kumimoji="0" lang="en-US" altLang="zh-CN" sz="2800" b="0" i="0" u="none" strike="noStrike" kern="0" cap="none" spc="0" normalizeH="0" baseline="0" noProof="0" dirty="0">
                <a:ln>
                  <a:noFill/>
                </a:ln>
                <a:solidFill>
                  <a:srgbClr val="FF0000"/>
                </a:solidFill>
                <a:effectLst/>
                <a:uLnTx/>
                <a:uFillTx/>
                <a:latin typeface="+mn-lt"/>
                <a:ea typeface="+mn-ea"/>
                <a:cs typeface="+mn-cs"/>
              </a:rPr>
              <a:t>                                             </a:t>
            </a:r>
            <a:r>
              <a:rPr kumimoji="0" lang="zh-CN" altLang="zh-CN" sz="2800" b="0" i="0" u="none" strike="noStrike" kern="0" cap="none" spc="0" normalizeH="0" baseline="0" noProof="0" dirty="0">
                <a:ln>
                  <a:noFill/>
                </a:ln>
                <a:solidFill>
                  <a:srgbClr val="FF0000"/>
                </a:solidFill>
                <a:effectLst/>
                <a:uLnTx/>
                <a:uFillTx/>
                <a:latin typeface="+mn-lt"/>
                <a:ea typeface="+mn-ea"/>
                <a:cs typeface="+mn-cs"/>
              </a:rPr>
              <a:t>一车炭，千余斤，宫使驱将惜不得。</a:t>
            </a:r>
            <a:endParaRPr kumimoji="0" lang="en-US" altLang="zh-CN" sz="2800" b="0" i="0" u="none" strike="noStrike" kern="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defRPr/>
            </a:pPr>
            <a:r>
              <a:rPr kumimoji="0" lang="en-US" altLang="zh-CN" sz="2800" b="0" i="0" u="none" strike="noStrike" kern="0" cap="none" spc="0" normalizeH="0" baseline="0" noProof="0" dirty="0">
                <a:ln>
                  <a:noFill/>
                </a:ln>
                <a:solidFill>
                  <a:schemeClr val="tx1"/>
                </a:solidFill>
                <a:effectLst/>
                <a:uLnTx/>
                <a:uFillTx/>
                <a:latin typeface="+mn-lt"/>
                <a:ea typeface="+mn-ea"/>
                <a:cs typeface="+mn-cs"/>
              </a:rPr>
              <a:t>(7)</a:t>
            </a:r>
            <a:r>
              <a:rPr kumimoji="0" lang="zh-CN" altLang="zh-CN" sz="2800" b="0" i="0" u="none" strike="noStrike" kern="0" cap="none" spc="0" normalizeH="0" baseline="0" noProof="0" dirty="0">
                <a:ln>
                  <a:noFill/>
                </a:ln>
                <a:solidFill>
                  <a:schemeClr val="tx1"/>
                </a:solidFill>
                <a:effectLst/>
                <a:uLnTx/>
                <a:uFillTx/>
                <a:latin typeface="+mn-lt"/>
                <a:ea typeface="+mn-ea"/>
                <a:cs typeface="+mn-cs"/>
              </a:rPr>
              <a:t>反衬出</a:t>
            </a:r>
            <a:r>
              <a:rPr kumimoji="0" lang="en-US" altLang="zh-CN" sz="2800" b="0" i="0" u="none" strike="noStrike" kern="0" cap="none" spc="0" normalizeH="0" baseline="0" noProof="0" dirty="0">
                <a:ln>
                  <a:noFill/>
                </a:ln>
                <a:solidFill>
                  <a:schemeClr val="tx1"/>
                </a:solidFill>
                <a:effectLst/>
                <a:uLnTx/>
                <a:uFillTx/>
                <a:latin typeface="+mn-lt"/>
                <a:ea typeface="+mn-ea"/>
                <a:cs typeface="+mn-cs"/>
              </a:rPr>
              <a:t>“</a:t>
            </a:r>
            <a:r>
              <a:rPr kumimoji="0" lang="zh-CN" altLang="zh-CN" sz="2800" b="0" i="0" u="none" strike="noStrike" kern="0" cap="none" spc="0" normalizeH="0" baseline="0" noProof="0" dirty="0">
                <a:ln>
                  <a:noFill/>
                </a:ln>
                <a:solidFill>
                  <a:schemeClr val="tx1"/>
                </a:solidFill>
                <a:effectLst/>
                <a:uLnTx/>
                <a:uFillTx/>
                <a:latin typeface="+mn-lt"/>
                <a:ea typeface="+mn-ea"/>
                <a:cs typeface="+mn-cs"/>
              </a:rPr>
              <a:t>宫市</a:t>
            </a:r>
            <a:r>
              <a:rPr kumimoji="0" lang="en-US" altLang="zh-CN" sz="2800" b="0" i="0" u="none" strike="noStrike" kern="0" cap="none" spc="0" normalizeH="0" baseline="0" noProof="0" dirty="0">
                <a:ln>
                  <a:noFill/>
                </a:ln>
                <a:solidFill>
                  <a:schemeClr val="tx1"/>
                </a:solidFill>
                <a:effectLst/>
                <a:uLnTx/>
                <a:uFillTx/>
                <a:latin typeface="+mn-lt"/>
                <a:ea typeface="+mn-ea"/>
                <a:cs typeface="+mn-cs"/>
              </a:rPr>
              <a:t>”</a:t>
            </a:r>
            <a:r>
              <a:rPr kumimoji="0" lang="zh-CN" altLang="zh-CN" sz="2800" b="0" i="0" u="none" strike="noStrike" kern="0" cap="none" spc="0" normalizeH="0" baseline="0" noProof="0" dirty="0">
                <a:ln>
                  <a:noFill/>
                </a:ln>
                <a:solidFill>
                  <a:schemeClr val="tx1"/>
                </a:solidFill>
                <a:effectLst/>
                <a:uLnTx/>
                <a:uFillTx/>
                <a:latin typeface="+mn-lt"/>
                <a:ea typeface="+mn-ea"/>
                <a:cs typeface="+mn-cs"/>
              </a:rPr>
              <a:t>掠夺的残酷</a:t>
            </a:r>
            <a:r>
              <a:rPr kumimoji="0" lang="zh-CN" altLang="en-US" sz="2800" b="0" i="0" u="none" strike="noStrike" kern="0" cap="none" spc="0" normalizeH="0" baseline="0" noProof="0" dirty="0">
                <a:ln>
                  <a:noFill/>
                </a:ln>
                <a:solidFill>
                  <a:schemeClr val="tx1"/>
                </a:solidFill>
                <a:effectLst/>
                <a:uLnTx/>
                <a:uFillTx/>
                <a:latin typeface="+mn-lt"/>
                <a:ea typeface="+mn-ea"/>
                <a:cs typeface="+mn-cs"/>
              </a:rPr>
              <a:t>：</a:t>
            </a:r>
            <a:br>
              <a:rPr kumimoji="0" lang="en-US" altLang="zh-CN" sz="2800" b="0" i="0" u="none" strike="noStrike" kern="0" cap="none" spc="0" normalizeH="0" baseline="0" noProof="0" dirty="0">
                <a:ln>
                  <a:noFill/>
                </a:ln>
                <a:solidFill>
                  <a:schemeClr val="tx1"/>
                </a:solidFill>
                <a:effectLst/>
                <a:uLnTx/>
                <a:uFillTx/>
                <a:latin typeface="+mn-lt"/>
                <a:ea typeface="+mn-ea"/>
                <a:cs typeface="+mn-cs"/>
              </a:rPr>
            </a:br>
            <a:endParaRPr kumimoji="0" lang="zh-CN" altLang="en-US" sz="2800" b="1" i="0" u="sng" strike="noStrike" kern="0" cap="none" spc="0" normalizeH="0" baseline="0" noProof="0" dirty="0">
              <a:ln>
                <a:noFill/>
              </a:ln>
              <a:solidFill>
                <a:schemeClr val="tx1"/>
              </a:solidFill>
              <a:effectLst/>
              <a:uLnTx/>
              <a:uFillTx/>
              <a:latin typeface="+mn-lt"/>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defRPr/>
            </a:pPr>
            <a:endParaRPr kumimoji="0" lang="en-US" altLang="zh-CN" sz="2800" b="0" i="0" u="none" strike="noStrike" kern="0" cap="none" spc="0" normalizeH="0" baseline="0" noProof="0" dirty="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defRPr/>
            </a:pPr>
            <a:r>
              <a:rPr kumimoji="0" lang="en-US" altLang="zh-CN" sz="2800" b="0" i="0" u="none" strike="noStrike" kern="0" cap="none" spc="0" normalizeH="0" baseline="0" noProof="0" dirty="0">
                <a:ln>
                  <a:noFill/>
                </a:ln>
                <a:solidFill>
                  <a:srgbClr val="FF0000"/>
                </a:solidFill>
                <a:effectLst/>
                <a:uLnTx/>
                <a:uFillTx/>
                <a:latin typeface="+mn-lt"/>
                <a:ea typeface="+mn-ea"/>
                <a:cs typeface="+mn-cs"/>
              </a:rPr>
              <a:t>                                         </a:t>
            </a:r>
            <a:endParaRPr kumimoji="0" lang="en-US" altLang="zh-CN" sz="2800" b="0" i="0" u="none" strike="noStrike" kern="0" cap="none" spc="0" normalizeH="0" baseline="0" noProof="0" dirty="0">
              <a:ln>
                <a:noFill/>
              </a:ln>
              <a:solidFill>
                <a:schemeClr val="tx1"/>
              </a:solidFill>
              <a:effectLst/>
              <a:uLnTx/>
              <a:uFillTx/>
              <a:latin typeface="+mn-lt"/>
              <a:ea typeface="+mn-ea"/>
              <a:cs typeface="+mn-cs"/>
            </a:endParaRPr>
          </a:p>
        </p:txBody>
      </p:sp>
      <p:sp>
        <p:nvSpPr>
          <p:cNvPr id="15363" name="矩形 25604"/>
          <p:cNvSpPr>
            <a:spLocks noGrp="1" noRot="1"/>
          </p:cNvSpPr>
          <p:nvPr>
            <p:ph type="title"/>
            <p:custDataLst>
              <p:tags r:id="rId2"/>
            </p:custDataLst>
          </p:nvPr>
        </p:nvSpPr>
        <p:spPr>
          <a:xfrm>
            <a:off x="407988" y="0"/>
            <a:ext cx="7712075" cy="1216025"/>
          </a:xfrm>
        </p:spPr>
        <p:txBody>
          <a:bodyPr vert="horz" wrap="square" lIns="91440" tIns="45720" rIns="91440" bIns="45720" anchor="ctr"/>
          <a:lstStyle/>
          <a:p>
            <a:pPr marL="469900" indent="-469900" algn="l" eaLnBrk="1" hangingPunct="1">
              <a:spcBef>
                <a:spcPct val="20000"/>
              </a:spcBef>
              <a:buClr>
                <a:schemeClr val="accent2"/>
              </a:buClr>
            </a:pPr>
            <a:r>
              <a:rPr lang="zh-CN" altLang="en-US" b="1" dirty="0">
                <a:solidFill>
                  <a:srgbClr val="3333CC"/>
                </a:solidFill>
              </a:rPr>
              <a:t>理解性默写</a:t>
            </a:r>
          </a:p>
        </p:txBody>
      </p:sp>
      <p:sp>
        <p:nvSpPr>
          <p:cNvPr id="18440" name="Rectangle 8"/>
          <p:cNvSpPr/>
          <p:nvPr>
            <p:custDataLst>
              <p:tags r:id="rId3"/>
            </p:custDataLst>
          </p:nvPr>
        </p:nvSpPr>
        <p:spPr>
          <a:xfrm>
            <a:off x="4511675" y="954088"/>
            <a:ext cx="6683375" cy="523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800" dirty="0">
                <a:solidFill>
                  <a:srgbClr val="FF0000"/>
                </a:solidFill>
              </a:rPr>
              <a:t>满面尘灰烟火色，两</a:t>
            </a:r>
            <a:r>
              <a:rPr lang="zh-CN" altLang="en-US" sz="2800" dirty="0">
                <a:solidFill>
                  <a:srgbClr val="FF0000"/>
                </a:solidFill>
                <a:latin typeface="黑体" panose="02010609060101010101" pitchFamily="49" charset="-122"/>
                <a:ea typeface="黑体" panose="02010609060101010101" pitchFamily="49" charset="-122"/>
              </a:rPr>
              <a:t>鬓</a:t>
            </a:r>
            <a:r>
              <a:rPr lang="zh-CN" altLang="zh-CN" sz="2800" dirty="0">
                <a:solidFill>
                  <a:srgbClr val="FF0000"/>
                </a:solidFill>
              </a:rPr>
              <a:t>苍苍十指黑。</a:t>
            </a:r>
            <a:r>
              <a:rPr lang="zh-CN" altLang="en-US" sz="2800" b="1" dirty="0">
                <a:solidFill>
                  <a:schemeClr val="accent2"/>
                </a:solidFill>
              </a:rPr>
              <a:t> </a:t>
            </a:r>
          </a:p>
        </p:txBody>
      </p:sp>
      <p:sp>
        <p:nvSpPr>
          <p:cNvPr id="7" name="Rectangle 8"/>
          <p:cNvSpPr/>
          <p:nvPr>
            <p:custDataLst>
              <p:tags r:id="rId4"/>
            </p:custDataLst>
          </p:nvPr>
        </p:nvSpPr>
        <p:spPr>
          <a:xfrm>
            <a:off x="4367213" y="2452688"/>
            <a:ext cx="6135687" cy="523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800" dirty="0">
                <a:solidFill>
                  <a:srgbClr val="FF0000"/>
                </a:solidFill>
              </a:rPr>
              <a:t>夜来城外一尺雪，晓驾炭车辗冰辙。</a:t>
            </a:r>
            <a:endParaRPr lang="zh-CN" altLang="en-US" sz="2800" b="1" dirty="0">
              <a:solidFill>
                <a:schemeClr val="accent2"/>
              </a:solidFill>
            </a:endParaRPr>
          </a:p>
        </p:txBody>
      </p:sp>
      <p:sp>
        <p:nvSpPr>
          <p:cNvPr id="8" name="Rectangle 8"/>
          <p:cNvSpPr/>
          <p:nvPr>
            <p:custDataLst>
              <p:tags r:id="rId5"/>
            </p:custDataLst>
          </p:nvPr>
        </p:nvSpPr>
        <p:spPr>
          <a:xfrm>
            <a:off x="5375275" y="6092825"/>
            <a:ext cx="6683375" cy="523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800" dirty="0">
                <a:solidFill>
                  <a:srgbClr val="FF0000"/>
                </a:solidFill>
              </a:rPr>
              <a:t>半匹红纱</a:t>
            </a:r>
            <a:r>
              <a:rPr lang="zh-CN" altLang="en-US" sz="2800" dirty="0">
                <a:solidFill>
                  <a:srgbClr val="FF0000"/>
                </a:solidFill>
              </a:rPr>
              <a:t>一</a:t>
            </a:r>
            <a:r>
              <a:rPr lang="zh-CN" altLang="zh-CN" sz="2800" dirty="0">
                <a:solidFill>
                  <a:srgbClr val="FF0000"/>
                </a:solidFill>
              </a:rPr>
              <a:t>丈绫，系向牛头充炭直。</a:t>
            </a:r>
            <a:endParaRPr lang="zh-CN" altLang="en-US" sz="2800" b="1" dirty="0">
              <a:solidFill>
                <a:schemeClr val="accent2"/>
              </a:solidFill>
            </a:endParaRPr>
          </a:p>
        </p:txBody>
      </p:sp>
    </p:spTree>
  </p:cSld>
  <p:clrMapOvr>
    <a:masterClrMapping/>
  </p:clrMapOvr>
  <p:transition spd="med">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440"/>
                                        </p:tgtEl>
                                        <p:attrNameLst>
                                          <p:attrName>style.visibility</p:attrName>
                                        </p:attrNameLst>
                                      </p:cBhvr>
                                      <p:to>
                                        <p:strVal val="visible"/>
                                      </p:to>
                                    </p:set>
                                    <p:animEffect transition="in" filter="fade">
                                      <p:cBhvr>
                                        <p:cTn id="7" dur="1000"/>
                                        <p:tgtEl>
                                          <p:spTgt spid="18440"/>
                                        </p:tgtEl>
                                      </p:cBhvr>
                                    </p:animEffect>
                                    <p:anim calcmode="lin" valueType="num">
                                      <p:cBhvr>
                                        <p:cTn id="8" dur="1000" fill="hold"/>
                                        <p:tgtEl>
                                          <p:spTgt spid="18440"/>
                                        </p:tgtEl>
                                        <p:attrNameLst>
                                          <p:attrName>ppt_x</p:attrName>
                                        </p:attrNameLst>
                                      </p:cBhvr>
                                      <p:tavLst>
                                        <p:tav tm="0">
                                          <p:val>
                                            <p:strVal val="#ppt_x"/>
                                          </p:val>
                                        </p:tav>
                                        <p:tav tm="100000">
                                          <p:val>
                                            <p:strVal val="#ppt_x"/>
                                          </p:val>
                                        </p:tav>
                                      </p:tavLst>
                                    </p:anim>
                                    <p:anim calcmode="lin" valueType="num">
                                      <p:cBhvr>
                                        <p:cTn id="9" dur="1000" fill="hold"/>
                                        <p:tgtEl>
                                          <p:spTgt spid="1844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3314">
                                            <p:txEl>
                                              <p:pRg st="2" end="2"/>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blinds(horizontal)">
                                      <p:cBhvr>
                                        <p:cTn id="18" dur="500"/>
                                        <p:tgtEl>
                                          <p:spTgt spid="7">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314">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314">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314">
                                            <p:txEl>
                                              <p:pRg st="9" end="9"/>
                                            </p:txEl>
                                          </p:spTgt>
                                        </p:tgtEl>
                                        <p:attrNameLst>
                                          <p:attrName>style.visibility</p:attrName>
                                        </p:attrNameLst>
                                      </p:cBhvr>
                                      <p:to>
                                        <p:strVal val="visible"/>
                                      </p:to>
                                    </p:set>
                                    <p:anim calcmode="lin" valueType="num">
                                      <p:cBhvr additive="base">
                                        <p:cTn id="31" dur="500" fill="hold"/>
                                        <p:tgtEl>
                                          <p:spTgt spid="13314">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31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0"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REFSHAPE" val="419914084"/>
</p:tagLst>
</file>

<file path=ppt/tags/tag2.xml><?xml version="1.0" encoding="utf-8"?>
<p:tagLst xmlns:a="http://schemas.openxmlformats.org/drawingml/2006/main" xmlns:r="http://schemas.openxmlformats.org/officeDocument/2006/relationships" xmlns:p="http://schemas.openxmlformats.org/presentationml/2006/main">
  <p:tag name="REFSHAPE" val="419913404"/>
</p:tagLst>
</file>

<file path=ppt/tags/tag3.xml><?xml version="1.0" encoding="utf-8"?>
<p:tagLst xmlns:a="http://schemas.openxmlformats.org/drawingml/2006/main" xmlns:r="http://schemas.openxmlformats.org/officeDocument/2006/relationships" xmlns:p="http://schemas.openxmlformats.org/presentationml/2006/main">
  <p:tag name="REFSHAPE" val="419914220"/>
</p:tagLst>
</file>

<file path=ppt/tags/tag4.xml><?xml version="1.0" encoding="utf-8"?>
<p:tagLst xmlns:a="http://schemas.openxmlformats.org/drawingml/2006/main" xmlns:r="http://schemas.openxmlformats.org/officeDocument/2006/relationships" xmlns:p="http://schemas.openxmlformats.org/presentationml/2006/main">
  <p:tag name="REFSHAPE" val="419915036"/>
</p:tagLst>
</file>

<file path=ppt/tags/tag5.xml><?xml version="1.0" encoding="utf-8"?>
<p:tagLst xmlns:a="http://schemas.openxmlformats.org/drawingml/2006/main" xmlns:r="http://schemas.openxmlformats.org/officeDocument/2006/relationships" xmlns:p="http://schemas.openxmlformats.org/presentationml/2006/main">
  <p:tag name="REFSHAPE" val="417440108"/>
</p:tagLst>
</file>

<file path=ppt/theme/theme1.xml><?xml version="1.0" encoding="utf-8"?>
<a:theme xmlns:a="http://schemas.openxmlformats.org/drawingml/2006/main" name="自定义设计方案">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自定义设计方案">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639</TotalTime>
  <Words>2068</Words>
  <Application>Microsoft Office PowerPoint</Application>
  <PresentationFormat>宽屏</PresentationFormat>
  <Paragraphs>181</Paragraphs>
  <Slides>31</Slides>
  <Notes>0</Notes>
  <HiddenSlides>0</HiddenSlides>
  <MMClips>0</MMClips>
  <ScaleCrop>false</ScaleCrop>
  <HeadingPairs>
    <vt:vector size="6" baseType="variant">
      <vt:variant>
        <vt:lpstr>已用的字体</vt:lpstr>
      </vt:variant>
      <vt:variant>
        <vt:i4>12</vt:i4>
      </vt:variant>
      <vt:variant>
        <vt:lpstr>主题</vt:lpstr>
      </vt:variant>
      <vt:variant>
        <vt:i4>5</vt:i4>
      </vt:variant>
      <vt:variant>
        <vt:lpstr>幻灯片标题</vt:lpstr>
      </vt:variant>
      <vt:variant>
        <vt:i4>31</vt:i4>
      </vt:variant>
    </vt:vector>
  </HeadingPairs>
  <TitlesOfParts>
    <vt:vector size="48" baseType="lpstr">
      <vt:lpstr>方正华隶简体</vt:lpstr>
      <vt:lpstr>黑体</vt:lpstr>
      <vt:lpstr>华文中宋</vt:lpstr>
      <vt:lpstr>楷体</vt:lpstr>
      <vt:lpstr>隶书</vt:lpstr>
      <vt:lpstr>宋体</vt:lpstr>
      <vt:lpstr>微软雅黑</vt:lpstr>
      <vt:lpstr>Arial</vt:lpstr>
      <vt:lpstr>Calibri</vt:lpstr>
      <vt:lpstr>Calibri Light</vt:lpstr>
      <vt:lpstr>Times New Roman</vt:lpstr>
      <vt:lpstr>Wingdings</vt:lpstr>
      <vt:lpstr>自定义设计方案</vt:lpstr>
      <vt:lpstr>1_自定义设计方案</vt:lpstr>
      <vt:lpstr>2_自定义设计方案</vt:lpstr>
      <vt:lpstr>默认设计模板</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品读诗文</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试分析“卖炭翁”和“黄衣使者”的人物形象？</vt:lpstr>
      <vt:lpstr>PowerPoint 演示文稿</vt:lpstr>
      <vt:lpstr>PowerPoint 演示文稿</vt:lpstr>
      <vt:lpstr>这首诗主旨是什么？</vt:lpstr>
      <vt:lpstr>PowerPoint 演示文稿</vt:lpstr>
      <vt:lpstr>PowerPoint 演示文稿</vt:lpstr>
      <vt:lpstr>PowerPoint 演示文稿</vt:lpstr>
      <vt:lpstr>理解性默写</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cailing</cp:lastModifiedBy>
  <cp:revision>263</cp:revision>
  <dcterms:created xsi:type="dcterms:W3CDTF">2016-01-14T05:53:00Z</dcterms:created>
  <dcterms:modified xsi:type="dcterms:W3CDTF">2021-05-12T06:24:22Z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