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7" r:id="rId10"/>
    <p:sldId id="269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7971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013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797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626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524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450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196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869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3529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986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8279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27865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86261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0263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7825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ECFB1-F96E-46CC-86AF-86DC2FA32734}" type="datetimeFigureOut">
              <a:rPr lang="zh-CN" altLang="en-US" smtClean="0"/>
              <a:t>2017/11/1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EAD34-4009-4575-BEF5-2112ACF006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19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  <p:sldLayoutId id="2147483664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15</a:t>
            </a:r>
            <a:r>
              <a:rPr lang="zh-CN" altLang="en-US" smtClean="0"/>
              <a:t>讲 硫及其重要化合物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898252"/>
            <a:ext cx="9144000" cy="1655762"/>
          </a:xfrm>
        </p:spPr>
        <p:txBody>
          <a:bodyPr>
            <a:normAutofit/>
          </a:bodyPr>
          <a:lstStyle/>
          <a:p>
            <a:r>
              <a:rPr lang="zh-CN" altLang="en-US" sz="3200" smtClean="0"/>
              <a:t>考点一   二氧化硫</a:t>
            </a:r>
            <a:endParaRPr lang="zh-CN" altLang="en-US" sz="3200"/>
          </a:p>
        </p:txBody>
      </p:sp>
    </p:spTree>
    <p:extLst>
      <p:ext uri="{BB962C8B-B14F-4D97-AF65-F5344CB8AC3E}">
        <p14:creationId xmlns:p14="http://schemas.microsoft.com/office/powerpoint/2010/main" val="322436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葡萄酒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693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34184" y="1635148"/>
            <a:ext cx="6853290" cy="3582994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641725" y="2657204"/>
            <a:ext cx="30139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smtClean="0">
                <a:latin typeface="Times New Roman" panose="02020603050405020304" pitchFamily="18" charset="0"/>
              </a:rPr>
              <a:t>红</a:t>
            </a:r>
            <a:r>
              <a:rPr lang="zh-CN" altLang="en-US" sz="4400" b="1">
                <a:latin typeface="Times New Roman" panose="02020603050405020304" pitchFamily="18" charset="0"/>
              </a:rPr>
              <a:t>酒抗氧</a:t>
            </a:r>
            <a:r>
              <a:rPr lang="zh-CN" altLang="en-US" sz="4400" b="1" smtClean="0">
                <a:latin typeface="Times New Roman" panose="02020603050405020304" pitchFamily="18" charset="0"/>
              </a:rPr>
              <a:t>化</a:t>
            </a:r>
            <a:endParaRPr lang="zh-CN" altLang="en-US" sz="44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304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7317" y="238690"/>
            <a:ext cx="9184531" cy="613034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2919142"/>
            <a:ext cx="30139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smtClean="0"/>
              <a:t>食品漂白剂</a:t>
            </a:r>
            <a:endParaRPr lang="zh-CN" altLang="en-US" sz="4400"/>
          </a:p>
        </p:txBody>
      </p:sp>
    </p:spTree>
    <p:extLst>
      <p:ext uri="{BB962C8B-B14F-4D97-AF65-F5344CB8AC3E}">
        <p14:creationId xmlns:p14="http://schemas.microsoft.com/office/powerpoint/2010/main" val="65498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51501" y="2810815"/>
            <a:ext cx="14221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smtClean="0"/>
              <a:t>酸雨</a:t>
            </a:r>
            <a:endParaRPr lang="zh-CN" altLang="en-US" sz="48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3685" y="0"/>
            <a:ext cx="4401943" cy="65749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628" y="475331"/>
            <a:ext cx="5570890" cy="6002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30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3" name="Rectangle 3"/>
          <p:cNvSpPr>
            <a:spLocks noChangeArrowheads="1"/>
          </p:cNvSpPr>
          <p:nvPr/>
        </p:nvSpPr>
        <p:spPr bwMode="auto">
          <a:xfrm>
            <a:off x="151502" y="193722"/>
            <a:ext cx="10152605" cy="363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zh-CN" sz="2052" b="1" smtClean="0">
                <a:latin typeface="微软雅黑" pitchFamily="34" charset="-122"/>
                <a:ea typeface="微软雅黑" pitchFamily="34" charset="-122"/>
              </a:rPr>
              <a:t>1.  </a:t>
            </a:r>
            <a:r>
              <a:rPr lang="zh-CN" altLang="en-US" sz="2052" b="1" smtClean="0">
                <a:latin typeface="微软雅黑" pitchFamily="34" charset="-122"/>
                <a:ea typeface="微软雅黑" pitchFamily="34" charset="-122"/>
              </a:rPr>
              <a:t>酸性氧化物</a:t>
            </a:r>
            <a:r>
              <a:rPr lang="en-US" sz="2052" b="1" smtClean="0">
                <a:latin typeface="微软雅黑" pitchFamily="34" charset="-122"/>
                <a:ea typeface="微软雅黑" pitchFamily="34" charset="-122"/>
              </a:rPr>
              <a:t>SO</a:t>
            </a:r>
            <a:r>
              <a:rPr lang="en-US" sz="2052" b="1" baseline="-2500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CO</a:t>
            </a:r>
            <a:r>
              <a:rPr lang="en-US" sz="2052" b="1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性质的比较</a:t>
            </a:r>
          </a:p>
        </p:txBody>
      </p:sp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756659"/>
              </p:ext>
            </p:extLst>
          </p:nvPr>
        </p:nvGraphicFramePr>
        <p:xfrm>
          <a:off x="151502" y="698522"/>
          <a:ext cx="9896041" cy="4365376"/>
        </p:xfrm>
        <a:graphic>
          <a:graphicData uri="http://schemas.openxmlformats.org/drawingml/2006/table">
            <a:tbl>
              <a:tblPr/>
              <a:tblGrid>
                <a:gridCol w="1026256"/>
                <a:gridCol w="5057976"/>
                <a:gridCol w="3811809"/>
              </a:tblGrid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物质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SO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CO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56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颜色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气味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无色、有刺激性气味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无色无味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溶解性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易溶，常温常压下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∶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40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可溶，常温常压下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∶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113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与碱反应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通入澄清石灰水中，先生成沉淀，当气体过量时沉淀又溶解</a:t>
                      </a:r>
                      <a:r>
                        <a:rPr lang="zh-CN" sz="1800" kern="10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：</a:t>
                      </a:r>
                      <a:r>
                        <a:rPr lang="en-US" sz="1800" kern="1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___________________________</a:t>
                      </a:r>
                      <a:endParaRPr lang="en-US" sz="1800" kern="100" dirty="0" smtClean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通入澄清石灰水中，先生成沉淀，当气体过量时沉淀又溶解：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Ca(OH)</a:t>
                      </a:r>
                      <a:r>
                        <a:rPr lang="en-US" sz="1800" kern="100" baseline="-250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＋</a:t>
                      </a:r>
                      <a:r>
                        <a:rPr lang="en-US" sz="1800" kern="1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CO</a:t>
                      </a:r>
                      <a:r>
                        <a:rPr lang="en-US" sz="1800" kern="100" baseline="-250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sz="1800" kern="1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=CaCO</a:t>
                      </a:r>
                      <a:r>
                        <a:rPr lang="en-US" sz="1800" kern="100" baseline="-250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3</a:t>
                      </a: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↓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＋</a:t>
                      </a:r>
                      <a:r>
                        <a:rPr lang="en-US" sz="1800" kern="1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H</a:t>
                      </a:r>
                      <a:r>
                        <a:rPr lang="en-US" sz="1800" kern="100" baseline="-250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sz="1800" kern="1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kern="1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CaCO</a:t>
                      </a:r>
                      <a:r>
                        <a:rPr lang="en-US" altLang="zh-CN" sz="1800" kern="100" baseline="-250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3</a:t>
                      </a:r>
                      <a:r>
                        <a:rPr lang="zh-CN" altLang="zh-CN" sz="1800" kern="10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＋</a:t>
                      </a:r>
                      <a:r>
                        <a:rPr lang="en-US" altLang="zh-CN" sz="1800" kern="1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CO</a:t>
                      </a:r>
                      <a:r>
                        <a:rPr lang="en-US" altLang="zh-CN" sz="1800" kern="100" baseline="-250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zh-CN" altLang="zh-CN" sz="1800" kern="10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＋</a:t>
                      </a:r>
                      <a:r>
                        <a:rPr lang="en-US" altLang="zh-CN" sz="1800" kern="1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H</a:t>
                      </a:r>
                      <a:r>
                        <a:rPr lang="en-US" altLang="zh-CN" sz="1800" kern="100" baseline="-250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altLang="zh-CN" sz="1800" kern="1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O=Ca(HCO</a:t>
                      </a:r>
                      <a:r>
                        <a:rPr lang="en-US" altLang="zh-CN" sz="1800" kern="100" baseline="-250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3</a:t>
                      </a:r>
                      <a:r>
                        <a:rPr lang="en-US" altLang="zh-CN" sz="1800" kern="1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)</a:t>
                      </a:r>
                      <a:r>
                        <a:rPr lang="en-US" altLang="zh-CN" sz="1800" kern="100" baseline="-2500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endParaRPr lang="zh-CN" altLang="zh-CN" sz="1800" kern="100" smtClean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56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氧化性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 dirty="0" smtClean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CO</a:t>
                      </a:r>
                      <a:r>
                        <a:rPr lang="en-US" sz="1800" kern="100" baseline="-25000" dirty="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＋</a:t>
                      </a:r>
                      <a:r>
                        <a:rPr lang="en-US" sz="1800" kern="100" dirty="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C            2CO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56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还原性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能被酸性高锰酸钾溶液</a:t>
                      </a:r>
                      <a:r>
                        <a:rPr lang="zh-CN" sz="1800" kern="10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、</a:t>
                      </a:r>
                      <a:endParaRPr lang="en-US" altLang="zh-CN" sz="1800" kern="100" smtClean="0">
                        <a:latin typeface="微软雅黑" pitchFamily="34" charset="-122"/>
                        <a:ea typeface="微软雅黑" pitchFamily="34" charset="-122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1800" kern="10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酸性重铬酸钾溶液、</a:t>
                      </a:r>
                      <a:endParaRPr lang="en-US" altLang="zh-CN" sz="1800" kern="100" smtClean="0">
                        <a:latin typeface="微软雅黑" pitchFamily="34" charset="-122"/>
                        <a:ea typeface="微软雅黑" pitchFamily="34" charset="-122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氧气、氯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水、溴水、碘水等氧化剂氧化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无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2672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08266" y="3597505"/>
            <a:ext cx="501317" cy="43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008265"/>
              </p:ext>
            </p:extLst>
          </p:nvPr>
        </p:nvGraphicFramePr>
        <p:xfrm>
          <a:off x="151502" y="5036022"/>
          <a:ext cx="9896041" cy="1351130"/>
        </p:xfrm>
        <a:graphic>
          <a:graphicData uri="http://schemas.openxmlformats.org/drawingml/2006/table">
            <a:tbl>
              <a:tblPr/>
              <a:tblGrid>
                <a:gridCol w="1026256"/>
                <a:gridCol w="5057976"/>
                <a:gridCol w="3811809"/>
              </a:tblGrid>
              <a:tr h="67556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漂白性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能与某些有色物质反应生成不稳定的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无色</a:t>
                      </a:r>
                      <a:r>
                        <a:rPr lang="zh-CN" sz="1800" kern="10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物质</a:t>
                      </a:r>
                      <a:endParaRPr lang="en-US" altLang="zh-CN" sz="1800" kern="100" smtClean="0">
                        <a:latin typeface="微软雅黑" pitchFamily="34" charset="-122"/>
                        <a:ea typeface="微软雅黑" pitchFamily="34" charset="-122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而</a:t>
                      </a: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使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其</a:t>
                      </a:r>
                      <a:r>
                        <a:rPr lang="zh-CN" sz="1800" kern="10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褪色</a:t>
                      </a:r>
                      <a:r>
                        <a:rPr lang="zh-CN" altLang="en-US" sz="1800" kern="10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（暂时）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无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56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对环境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的影响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形成</a:t>
                      </a:r>
                      <a:r>
                        <a:rPr lang="en-US" sz="1800" kern="1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________</a:t>
                      </a: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，直接危害人体健康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引起</a:t>
                      </a:r>
                      <a:r>
                        <a:rPr lang="en-US" sz="1800" kern="100" dirty="0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____________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矩形 12"/>
          <p:cNvSpPr/>
          <p:nvPr/>
        </p:nvSpPr>
        <p:spPr>
          <a:xfrm>
            <a:off x="2556759" y="5842864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酸雨</a:t>
            </a:r>
          </a:p>
        </p:txBody>
      </p:sp>
      <p:sp>
        <p:nvSpPr>
          <p:cNvPr id="17" name="矩形 16"/>
          <p:cNvSpPr/>
          <p:nvPr/>
        </p:nvSpPr>
        <p:spPr>
          <a:xfrm>
            <a:off x="7859316" y="5828349"/>
            <a:ext cx="1133644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温室效应</a:t>
            </a:r>
          </a:p>
        </p:txBody>
      </p:sp>
    </p:spTree>
    <p:extLst>
      <p:ext uri="{BB962C8B-B14F-4D97-AF65-F5344CB8AC3E}">
        <p14:creationId xmlns:p14="http://schemas.microsoft.com/office/powerpoint/2010/main" val="76189203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31" name="Rectangle 7"/>
          <p:cNvSpPr>
            <a:spLocks noChangeArrowheads="1"/>
          </p:cNvSpPr>
          <p:nvPr/>
        </p:nvSpPr>
        <p:spPr bwMode="auto">
          <a:xfrm>
            <a:off x="563490" y="389348"/>
            <a:ext cx="8490358" cy="805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52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对</a:t>
            </a:r>
            <a:r>
              <a:rPr lang="zh-CN" altLang="en-US" sz="2052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点自测</a:t>
            </a:r>
            <a:r>
              <a:rPr lang="en-US" altLang="zh-CN" sz="2052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endParaRPr lang="en-US" altLang="zh-CN" sz="2052" smtClean="0">
              <a:solidFill>
                <a:srgbClr val="8D80BB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052" smtClean="0">
                <a:latin typeface="微软雅黑" pitchFamily="34" charset="-122"/>
                <a:ea typeface="微软雅黑" pitchFamily="34" charset="-122"/>
              </a:rPr>
              <a:t>将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SO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分别通入下表所列的溶液中，填写有关问题。</a:t>
            </a:r>
          </a:p>
        </p:txBody>
      </p:sp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216825"/>
              </p:ext>
            </p:extLst>
          </p:nvPr>
        </p:nvGraphicFramePr>
        <p:xfrm>
          <a:off x="563490" y="1380341"/>
          <a:ext cx="9410712" cy="4125915"/>
        </p:xfrm>
        <a:graphic>
          <a:graphicData uri="http://schemas.openxmlformats.org/drawingml/2006/table">
            <a:tbl>
              <a:tblPr/>
              <a:tblGrid>
                <a:gridCol w="1415146"/>
                <a:gridCol w="1061358"/>
                <a:gridCol w="1768930"/>
                <a:gridCol w="2476503"/>
                <a:gridCol w="1485902"/>
                <a:gridCol w="1202873"/>
              </a:tblGrid>
              <a:tr h="1768249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反应物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溴水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酸性</a:t>
                      </a:r>
                      <a:r>
                        <a:rPr lang="en-US" sz="1800" kern="1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KMnO</a:t>
                      </a:r>
                      <a:r>
                        <a:rPr lang="en-US" sz="1800" kern="100" baseline="-250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4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溶液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滴有酚酞</a:t>
                      </a:r>
                      <a:r>
                        <a:rPr lang="zh-CN" sz="1800" kern="100" dirty="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的</a:t>
                      </a:r>
                      <a:r>
                        <a:rPr lang="en-US" sz="1800" kern="100" dirty="0" err="1" smtClean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NaOH</a:t>
                      </a: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溶液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石蕊试液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品红溶液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8833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反应现象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8833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SO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的性质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983703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8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sp>
        <p:nvSpPr>
          <p:cNvPr id="676869" name="Rectangle 5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sp>
        <p:nvSpPr>
          <p:cNvPr id="676870" name="Rectangle 6"/>
          <p:cNvSpPr>
            <a:spLocks noChangeArrowheads="1"/>
          </p:cNvSpPr>
          <p:nvPr/>
        </p:nvSpPr>
        <p:spPr bwMode="auto">
          <a:xfrm>
            <a:off x="6015767" y="813257"/>
            <a:ext cx="160468" cy="12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469179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13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　</a:t>
            </a:r>
            <a:endParaRPr lang="zh-CN" altLang="en-US" sz="924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76872" name="Rectangle 8"/>
          <p:cNvSpPr>
            <a:spLocks noChangeArrowheads="1"/>
          </p:cNvSpPr>
          <p:nvPr/>
        </p:nvSpPr>
        <p:spPr bwMode="auto">
          <a:xfrm>
            <a:off x="5950043" y="2284214"/>
            <a:ext cx="291914" cy="12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469179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13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　　　</a:t>
            </a:r>
            <a:endParaRPr lang="zh-CN" altLang="en-US" sz="924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381202" y="947428"/>
            <a:ext cx="10115953" cy="5352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52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题组二 </a:t>
            </a:r>
            <a:r>
              <a:rPr lang="en-US" sz="2052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图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15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是检验某无色气体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SO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CO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的混合气体的装置图，按要求回答下列问题：</a:t>
            </a: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sz="2052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sz="2052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(1)B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中加入的试剂是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，作用是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(2)C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中加入的试剂是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，作用是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(3)D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中加入的试剂是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，作用是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(4)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实验时，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中应观察到的现象是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pic>
        <p:nvPicPr>
          <p:cNvPr id="11018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30902" y="1348117"/>
            <a:ext cx="4806269" cy="323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矩形 1"/>
          <p:cNvSpPr/>
          <p:nvPr/>
        </p:nvSpPr>
        <p:spPr>
          <a:xfrm>
            <a:off x="4821773" y="-90817"/>
            <a:ext cx="1569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检验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374700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1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01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377231" y="1727090"/>
            <a:ext cx="11651637" cy="2700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SO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的特殊性质及应用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(1)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注意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SO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漂白性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zh-CN" alt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还原性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区别</a:t>
            </a:r>
          </a:p>
          <a:p>
            <a:pPr>
              <a:lnSpc>
                <a:spcPct val="120000"/>
              </a:lnSpc>
            </a:pPr>
            <a:endParaRPr lang="en-US" sz="2052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smtClean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注意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SO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氧化性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的表现</a:t>
            </a:r>
          </a:p>
          <a:p>
            <a:pPr>
              <a:lnSpc>
                <a:spcPct val="120000"/>
              </a:lnSpc>
            </a:pPr>
            <a:endParaRPr lang="en-US" sz="2052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smtClean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3)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注意</a:t>
            </a:r>
            <a:r>
              <a:rPr lang="zh-CN" alt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除去</a:t>
            </a:r>
            <a:r>
              <a:rPr 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CO</a:t>
            </a:r>
            <a:r>
              <a:rPr lang="en-US" sz="2052" baseline="-250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</a:t>
            </a:r>
            <a:r>
              <a:rPr 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SO</a:t>
            </a:r>
            <a:r>
              <a:rPr lang="en-US" sz="2052" baseline="-250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气体方法的选择</a:t>
            </a: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将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CO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SO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混合气体通过</a:t>
            </a:r>
            <a:r>
              <a:rPr lang="zh-CN" alt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溴水、酸性高锰酸钾溶液或饱和</a:t>
            </a:r>
            <a:r>
              <a:rPr 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NaHCO</a:t>
            </a:r>
            <a:r>
              <a:rPr lang="en-US" sz="2052" baseline="-250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溶液均能除去</a:t>
            </a:r>
            <a:r>
              <a:rPr lang="en-US" sz="2052">
                <a:latin typeface="微软雅黑" pitchFamily="34" charset="-122"/>
                <a:ea typeface="微软雅黑" pitchFamily="34" charset="-122"/>
              </a:rPr>
              <a:t>SO</a:t>
            </a:r>
            <a:r>
              <a:rPr lang="en-US" sz="2052" baseline="-2500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5664" y="136457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易错警示</a:t>
            </a:r>
            <a:endParaRPr lang="zh-CN" altLang="en-US" sz="3600"/>
          </a:p>
        </p:txBody>
      </p:sp>
    </p:spTree>
    <p:extLst>
      <p:ext uri="{BB962C8B-B14F-4D97-AF65-F5344CB8AC3E}">
        <p14:creationId xmlns:p14="http://schemas.microsoft.com/office/powerpoint/2010/main" val="140379651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73414" y="249893"/>
            <a:ext cx="85876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种常见的</a:t>
            </a:r>
            <a:r>
              <a:rPr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5400" b="0" cap="none" spc="0" baseline="-2500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尾气处理方法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676" y="2021982"/>
            <a:ext cx="121413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smtClean="0"/>
              <a:t>1</a:t>
            </a:r>
            <a:r>
              <a:rPr lang="zh-CN" altLang="en-US" sz="3600" smtClean="0"/>
              <a:t>钙基固硫法：辅料 生石灰、氧气 最终得石膏。</a:t>
            </a:r>
            <a:endParaRPr lang="en-US" altLang="zh-CN" sz="3600" smtClean="0"/>
          </a:p>
          <a:p>
            <a:r>
              <a:rPr lang="en-US" altLang="zh-CN" sz="3600" smtClean="0"/>
              <a:t>2</a:t>
            </a:r>
            <a:r>
              <a:rPr lang="zh-CN" altLang="en-US" sz="3600" smtClean="0"/>
              <a:t>氨水脱硫法：辅料 氨水、氧气，最终得到氮肥硫酸铵</a:t>
            </a:r>
            <a:r>
              <a:rPr lang="zh-CN" altLang="en-US" sz="3600"/>
              <a:t>。</a:t>
            </a:r>
            <a:endParaRPr lang="en-US" altLang="zh-CN" sz="3600" smtClean="0"/>
          </a:p>
          <a:p>
            <a:r>
              <a:rPr lang="en-US" altLang="zh-CN" sz="3600" smtClean="0"/>
              <a:t>3</a:t>
            </a:r>
            <a:r>
              <a:rPr lang="zh-CN" altLang="en-US" sz="3600" smtClean="0"/>
              <a:t>钠碱脱硫法：辅料  </a:t>
            </a:r>
            <a:r>
              <a:rPr lang="en-US" altLang="zh-CN" sz="3600" smtClean="0"/>
              <a:t>NaOH/Na</a:t>
            </a:r>
            <a:r>
              <a:rPr lang="en-US" altLang="zh-CN" sz="3600" baseline="-25000" smtClean="0"/>
              <a:t>2</a:t>
            </a:r>
            <a:r>
              <a:rPr lang="en-US" altLang="zh-CN" sz="3600" smtClean="0"/>
              <a:t>CO</a:t>
            </a:r>
            <a:r>
              <a:rPr lang="en-US" altLang="zh-CN" sz="3600" baseline="-25000" smtClean="0"/>
              <a:t>3</a:t>
            </a:r>
            <a:r>
              <a:rPr lang="zh-CN" altLang="en-US" sz="3600" smtClean="0"/>
              <a:t>，最终得小苏打碳酸氢钠。</a:t>
            </a:r>
            <a:endParaRPr lang="en-US" altLang="zh-CN" sz="3600" smtClean="0"/>
          </a:p>
          <a:p>
            <a:r>
              <a:rPr lang="en-US" altLang="zh-CN" sz="3600" smtClean="0"/>
              <a:t>4</a:t>
            </a:r>
            <a:r>
              <a:rPr lang="zh-CN" altLang="en-US" sz="3600" smtClean="0"/>
              <a:t>双碱脱硫法：辅料  氢氧化钠</a:t>
            </a:r>
            <a:r>
              <a:rPr lang="en-US" altLang="zh-CN" sz="3600" smtClean="0"/>
              <a:t>/</a:t>
            </a:r>
            <a:r>
              <a:rPr lang="zh-CN" altLang="en-US" sz="3600" smtClean="0"/>
              <a:t>熟石灰浆</a:t>
            </a:r>
            <a:endParaRPr lang="zh-CN" altLang="en-US" sz="3600"/>
          </a:p>
        </p:txBody>
      </p:sp>
    </p:spTree>
    <p:extLst>
      <p:ext uri="{BB962C8B-B14F-4D97-AF65-F5344CB8AC3E}">
        <p14:creationId xmlns:p14="http://schemas.microsoft.com/office/powerpoint/2010/main" val="118468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724" y="128053"/>
            <a:ext cx="9308926" cy="6447114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21419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2016III</a:t>
            </a:r>
            <a:endParaRPr lang="zh-CN" altLang="en-US" sz="5400" b="1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8712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379</Words>
  <Application>Microsoft Office PowerPoint</Application>
  <PresentationFormat>宽屏</PresentationFormat>
  <Paragraphs>80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宋体</vt:lpstr>
      <vt:lpstr>微软雅黑</vt:lpstr>
      <vt:lpstr>Arial</vt:lpstr>
      <vt:lpstr>Calibri</vt:lpstr>
      <vt:lpstr>Calibri Light</vt:lpstr>
      <vt:lpstr>Courier New</vt:lpstr>
      <vt:lpstr>Times New Roman</vt:lpstr>
      <vt:lpstr>Office 主题</vt:lpstr>
      <vt:lpstr>第15讲 硫及其重要化合物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oscarfox</dc:creator>
  <cp:lastModifiedBy>oscarfox</cp:lastModifiedBy>
  <cp:revision>14</cp:revision>
  <dcterms:created xsi:type="dcterms:W3CDTF">2017-10-31T10:07:46Z</dcterms:created>
  <dcterms:modified xsi:type="dcterms:W3CDTF">2017-11-01T06:15:57Z</dcterms:modified>
</cp:coreProperties>
</file>