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7" r:id="rId2"/>
    <p:sldId id="306" r:id="rId3"/>
    <p:sldId id="303" r:id="rId4"/>
    <p:sldId id="307" r:id="rId5"/>
    <p:sldId id="338" r:id="rId6"/>
    <p:sldId id="304" r:id="rId7"/>
    <p:sldId id="297" r:id="rId8"/>
    <p:sldId id="284" r:id="rId9"/>
    <p:sldId id="302" r:id="rId10"/>
    <p:sldId id="305" r:id="rId11"/>
    <p:sldId id="299" r:id="rId12"/>
    <p:sldId id="300" r:id="rId13"/>
    <p:sldId id="308" r:id="rId14"/>
    <p:sldId id="339" r:id="rId15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71">
          <p15:clr>
            <a:srgbClr val="A4A3A4"/>
          </p15:clr>
        </p15:guide>
        <p15:guide id="2" pos="93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00"/>
    <a:srgbClr val="FF9933"/>
    <a:srgbClr val="CC0000"/>
    <a:srgbClr val="000099"/>
    <a:srgbClr val="FF9900"/>
    <a:srgbClr val="FFCC66"/>
    <a:srgbClr val="66CCFF"/>
    <a:srgbClr val="85A7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455" autoAdjust="0"/>
    <p:restoredTop sz="94660"/>
  </p:normalViewPr>
  <p:slideViewPr>
    <p:cSldViewPr>
      <p:cViewPr varScale="1">
        <p:scale>
          <a:sx n="103" d="100"/>
          <a:sy n="103" d="100"/>
        </p:scale>
        <p:origin x="126" y="186"/>
      </p:cViewPr>
      <p:guideLst>
        <p:guide orient="horz" pos="1071"/>
        <p:guide pos="9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8A601DE-49C6-4FA4-A8F6-0669AA5EB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4432B-A3B7-4C25-99F1-84E179B1477E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40901E-BF48-4AB6-AD7D-00796E3D8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BD000DA-82A0-45CA-9748-AEFFE3D74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02A28A-7997-4586-9720-D50C5D5A328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51249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D900852-2085-4A8A-9D93-AD529F62E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5F57D-4BFE-49BA-B6EF-64E660978BCB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778EB4A-F12E-48AD-A90A-E78A9FC3F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5AEB6EA-A828-4795-BAC3-653A4E278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5EB063-2E1C-43D4-98C0-B737CBB7722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13670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FBA8819-327B-4723-9A53-C26AF146F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E845F-D5B6-4D54-A074-D01413C82FEA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AC0121-13FB-480A-A257-29CA016C2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36104DD-6D71-4921-A7A5-3D9DB0FC5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5C042B-2A47-4150-A24A-066A058B367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3186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CF85F0E3-4155-4090-920E-30EC33629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4FD57-FA2A-4455-BC9B-FF1BE4C41F29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BED48C7C-0CE3-4FE8-8E12-21B0D0367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8CF8200C-6901-4F57-A17F-BD6226CB4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7A928A-9A1E-4C59-B93B-2BE4F9DFA82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08241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DACFA705-B353-4F23-98B3-50AC025CB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D2A45-5BC4-488D-8674-4655A34B7AE2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CFCA1975-08E6-409B-87F2-74FACC4B3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43B4B3CB-BCD3-4132-AA22-7EB7E47C9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A616E9-6DF2-4925-B681-6C183E644A7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68652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2AC9CC31-91BF-4EBC-9DEA-55667CE0F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857C3-6BFF-46EC-BD59-219A2BA3A14D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56220D1B-3F9A-4396-A132-24C8B354B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177973FC-757C-46C4-9ACB-2B741AF10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821F3D-5E1D-4CFE-A61F-AF79C5E3D27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59150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07B5964E-5353-4F74-A218-2BE9EF7D6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84612-38D7-4F24-823A-F40E5C612E93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1793D0A5-8B25-47F2-A95A-BAD1B46BF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3EC7F14E-F857-4505-BAB3-FC716E4AE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CE8358-A96D-40BF-975C-510B5644436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46604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7F34A524-320D-4DAD-A18E-B9FD55A34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A6668-3EAB-4476-8D7E-83B40E520A0E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1D249364-1824-43BE-ADD5-E1E68EDFC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8C8FD5FF-763F-4AA8-AC7A-12061C0B9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949DED-0DC2-4BCF-8433-CA57A57629A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68853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12A0B002-91BC-4683-A20D-A7FB78F2C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60EA9-32A6-4EEE-97A6-2BAB9351EF7D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C139CD0E-D54A-44BF-AB43-6636DD554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69E8C391-BEDD-40B8-8A2D-015C9A181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FF16DC-0189-45D8-8320-096D61063F0A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0398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1BBBFC8-8316-4215-B601-A971E1233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5C9E5-5E2F-4DC3-A2B5-ED5472134059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B7D52C2-8572-4661-A638-9AEDFF5DC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657DDD1-6597-4368-84CE-142CACDA0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C9AAAB-4A52-4F15-89A9-9ED3D6C3832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01661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B4324CC-3C72-4E39-8F0A-B3E6F4572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74924-3539-4C83-8F07-2949EE2D73E2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D511192-1D61-45D8-A5D7-1DB0DB9EE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3F1FD85-DA10-4CF0-B168-ACD869F24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DAEA8E-371B-4123-BDDA-8B974DB5E86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01550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>
            <a:extLst>
              <a:ext uri="{FF2B5EF4-FFF2-40B4-BE49-F238E27FC236}">
                <a16:creationId xmlns:a16="http://schemas.microsoft.com/office/drawing/2014/main" id="{E8614E5D-3CF6-45ED-AF0B-406C9FEB555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>
            <a:extLst>
              <a:ext uri="{FF2B5EF4-FFF2-40B4-BE49-F238E27FC236}">
                <a16:creationId xmlns:a16="http://schemas.microsoft.com/office/drawing/2014/main" id="{82908BB6-CB53-45F3-A5D4-7A943AAB864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00339FF-9A25-4144-A5B7-711F39B5AF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4714038-ACCA-4D00-A72E-10B4C584AC0C}" type="datetimeFigureOut">
              <a:rPr lang="zh-CN" altLang="en-US"/>
              <a:pPr>
                <a:defRPr/>
              </a:pPr>
              <a:t>2020/5/4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13ECEE-1016-4469-9009-38A057B208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C9FD45D-3BD7-42EB-A35F-F503A58DE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1201D040-D46C-4541-B45B-25ABED27E3DA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0D35D7AC-5345-4DBA-98A5-90AD55D3BC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7575" y="3273965"/>
            <a:ext cx="3376613" cy="643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3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广州番禺王耀强</a:t>
            </a: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9234BB30-A1DD-4F79-BD9E-B2D224682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1206500"/>
            <a:ext cx="6048375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zh-CN" altLang="en-US" sz="5000" b="1" dirty="0">
                <a:latin typeface="楷体_GB2312" pitchFamily="1" charset="-122"/>
                <a:ea typeface="楷体_GB2312" pitchFamily="1" charset="-122"/>
              </a:rPr>
              <a:t>11.</a:t>
            </a:r>
            <a:r>
              <a:rPr lang="en-US" altLang="zh-CN" sz="5000" b="1" dirty="0">
                <a:latin typeface="楷体_GB2312" pitchFamily="1" charset="-122"/>
                <a:ea typeface="楷体_GB2312" pitchFamily="1" charset="-122"/>
              </a:rPr>
              <a:t>2</a:t>
            </a:r>
            <a:r>
              <a:rPr lang="zh-CN" altLang="en-US" sz="5000" b="1" dirty="0">
                <a:latin typeface="楷体_GB2312" pitchFamily="49" charset="-122"/>
                <a:ea typeface="楷体_GB2312" pitchFamily="49" charset="-122"/>
              </a:rPr>
              <a:t>机械能及其转化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9">
            <a:extLst>
              <a:ext uri="{FF2B5EF4-FFF2-40B4-BE49-F238E27FC236}">
                <a16:creationId xmlns:a16="http://schemas.microsoft.com/office/drawing/2014/main" id="{27C42E11-5B06-4243-8169-747865318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676" y="2456892"/>
            <a:ext cx="64807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600" b="1" dirty="0">
                <a:solidFill>
                  <a:srgbClr val="0000FF"/>
                </a:solidFill>
                <a:latin typeface="Times New Roman" pitchFamily="18" charset="0"/>
              </a:rPr>
              <a:t>机械能总和变化的判断方法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itchFamily="18" charset="0"/>
              </a:rPr>
              <a:t>一</a:t>
            </a:r>
          </a:p>
        </p:txBody>
      </p:sp>
    </p:spTree>
    <p:extLst>
      <p:ext uri="{BB962C8B-B14F-4D97-AF65-F5344CB8AC3E}">
        <p14:creationId xmlns:p14="http://schemas.microsoft.com/office/powerpoint/2010/main" val="2674827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2">
            <a:extLst>
              <a:ext uri="{FF2B5EF4-FFF2-40B4-BE49-F238E27FC236}">
                <a16:creationId xmlns:a16="http://schemas.microsoft.com/office/drawing/2014/main" id="{9B4DAC3D-FF54-4B5A-9E9D-009009473E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38"/>
          <a:stretch/>
        </p:blipFill>
        <p:spPr bwMode="auto">
          <a:xfrm>
            <a:off x="230346" y="-2814"/>
            <a:ext cx="8683307" cy="3780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40E5A837-CA0B-4DC0-ABE6-821AE719F6CB}"/>
              </a:ext>
            </a:extLst>
          </p:cNvPr>
          <p:cNvSpPr/>
          <p:nvPr/>
        </p:nvSpPr>
        <p:spPr>
          <a:xfrm>
            <a:off x="478161" y="3880104"/>
            <a:ext cx="82974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机械能</a:t>
            </a:r>
            <a:r>
              <a:rPr lang="en-US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= </a:t>
            </a:r>
            <a:r>
              <a:rPr lang="zh-CN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动能</a:t>
            </a:r>
            <a:r>
              <a:rPr lang="en-US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 +  </a:t>
            </a:r>
            <a:r>
              <a:rPr lang="zh-CN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重力势能</a:t>
            </a:r>
            <a:r>
              <a:rPr lang="en-US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 +  </a:t>
            </a:r>
            <a:r>
              <a:rPr lang="zh-CN" altLang="zh-CN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弹性势能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98C18670-4FF8-4F4E-832F-EDAF42FE799F}"/>
              </a:ext>
            </a:extLst>
          </p:cNvPr>
          <p:cNvCxnSpPr>
            <a:cxnSpLocks/>
          </p:cNvCxnSpPr>
          <p:nvPr/>
        </p:nvCxnSpPr>
        <p:spPr>
          <a:xfrm flipH="1">
            <a:off x="2375756" y="4461295"/>
            <a:ext cx="514674" cy="687130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AA87508A-9855-4BFC-9700-B784314C82B7}"/>
              </a:ext>
            </a:extLst>
          </p:cNvPr>
          <p:cNvSpPr/>
          <p:nvPr/>
        </p:nvSpPr>
        <p:spPr>
          <a:xfrm>
            <a:off x="3003228" y="5191552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速度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53FD2BEC-63CE-4181-B135-CDA86A7C4D9F}"/>
              </a:ext>
            </a:extLst>
          </p:cNvPr>
          <p:cNvCxnSpPr>
            <a:cxnSpLocks/>
          </p:cNvCxnSpPr>
          <p:nvPr/>
        </p:nvCxnSpPr>
        <p:spPr>
          <a:xfrm>
            <a:off x="2890429" y="4464214"/>
            <a:ext cx="565447" cy="687130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id="{3D9BF795-707C-4680-BA49-02D25B10559E}"/>
              </a:ext>
            </a:extLst>
          </p:cNvPr>
          <p:cNvSpPr/>
          <p:nvPr/>
        </p:nvSpPr>
        <p:spPr>
          <a:xfrm>
            <a:off x="1857494" y="5190697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质量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5FDDA1A-C3F9-4E40-9C68-86E18E7E0F8A}"/>
              </a:ext>
            </a:extLst>
          </p:cNvPr>
          <p:cNvSpPr/>
          <p:nvPr/>
        </p:nvSpPr>
        <p:spPr>
          <a:xfrm>
            <a:off x="4245186" y="5148425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重力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412DCAF-C961-4D60-A0C3-248F63FAF986}"/>
              </a:ext>
            </a:extLst>
          </p:cNvPr>
          <p:cNvSpPr/>
          <p:nvPr/>
        </p:nvSpPr>
        <p:spPr>
          <a:xfrm>
            <a:off x="5362031" y="5141556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kern="100" dirty="0">
                <a:solidFill>
                  <a:srgbClr val="FF0000"/>
                </a:solidFill>
                <a:cs typeface="Times New Roman" panose="02020603050405020304" pitchFamily="18" charset="0"/>
              </a:rPr>
              <a:t>高度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415EC335-AA39-474C-9A5F-2D7662CFF292}"/>
              </a:ext>
            </a:extLst>
          </p:cNvPr>
          <p:cNvCxnSpPr>
            <a:cxnSpLocks/>
          </p:cNvCxnSpPr>
          <p:nvPr/>
        </p:nvCxnSpPr>
        <p:spPr>
          <a:xfrm flipH="1">
            <a:off x="4778293" y="4468692"/>
            <a:ext cx="514674" cy="687130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DB1CFCD1-2C79-4E91-9914-BE1DA2395CBA}"/>
              </a:ext>
            </a:extLst>
          </p:cNvPr>
          <p:cNvCxnSpPr>
            <a:cxnSpLocks/>
          </p:cNvCxnSpPr>
          <p:nvPr/>
        </p:nvCxnSpPr>
        <p:spPr>
          <a:xfrm>
            <a:off x="5292966" y="4471611"/>
            <a:ext cx="565447" cy="687130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BE6C5BB-8BCF-489F-A888-EBA85728D9FF}"/>
              </a:ext>
            </a:extLst>
          </p:cNvPr>
          <p:cNvSpPr/>
          <p:nvPr/>
        </p:nvSpPr>
        <p:spPr>
          <a:xfrm>
            <a:off x="1323354" y="5438712"/>
            <a:ext cx="59554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kern="100" dirty="0">
                <a:cs typeface="Times New Roman" panose="02020603050405020304" pitchFamily="18" charset="0"/>
              </a:rPr>
              <a:t>战斗机加速升空时，机械能怎么变？</a:t>
            </a:r>
            <a:endParaRPr lang="en-US" altLang="zh-CN" sz="2800" b="1" kern="100" dirty="0">
              <a:cs typeface="Times New Roman" panose="02020603050405020304" pitchFamily="18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978C7E61-0C45-4ACE-9920-65F306C2C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46" y="0"/>
            <a:ext cx="8172908" cy="5446660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067B9F4E-8EA3-4CAE-99F0-D4614B19AD29}"/>
              </a:ext>
            </a:extLst>
          </p:cNvPr>
          <p:cNvSpPr/>
          <p:nvPr/>
        </p:nvSpPr>
        <p:spPr>
          <a:xfrm>
            <a:off x="1323354" y="6031278"/>
            <a:ext cx="64972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机械能</a:t>
            </a:r>
            <a:r>
              <a:rPr lang="en-US" altLang="zh-CN" sz="28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= </a:t>
            </a:r>
            <a:r>
              <a:rPr lang="zh-CN" altLang="zh-CN" sz="28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动能</a:t>
            </a:r>
            <a:r>
              <a:rPr lang="en-US" altLang="zh-CN" sz="28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 +  </a:t>
            </a:r>
            <a:r>
              <a:rPr lang="zh-CN" altLang="zh-CN" sz="28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重力势能</a:t>
            </a:r>
            <a:r>
              <a:rPr lang="en-US" altLang="zh-CN" sz="28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 +  </a:t>
            </a:r>
            <a:r>
              <a:rPr lang="zh-CN" altLang="zh-CN" sz="28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弹性势能</a:t>
            </a:r>
            <a:endParaRPr lang="zh-CN" alt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365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9">
            <a:extLst>
              <a:ext uri="{FF2B5EF4-FFF2-40B4-BE49-F238E27FC236}">
                <a16:creationId xmlns:a16="http://schemas.microsoft.com/office/drawing/2014/main" id="{27C42E11-5B06-4243-8169-747865318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3768" y="2456892"/>
            <a:ext cx="532859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kumimoji="1" lang="zh-CN" altLang="en-US" sz="3600" b="1" dirty="0">
                <a:solidFill>
                  <a:srgbClr val="0000FF"/>
                </a:solidFill>
                <a:latin typeface="Times New Roman" pitchFamily="18" charset="0"/>
              </a:rPr>
              <a:t>种机械能之间的转化</a:t>
            </a:r>
          </a:p>
        </p:txBody>
      </p:sp>
    </p:spTree>
    <p:extLst>
      <p:ext uri="{BB962C8B-B14F-4D97-AF65-F5344CB8AC3E}">
        <p14:creationId xmlns:p14="http://schemas.microsoft.com/office/powerpoint/2010/main" val="1316851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9">
            <a:extLst>
              <a:ext uri="{FF2B5EF4-FFF2-40B4-BE49-F238E27FC236}">
                <a16:creationId xmlns:a16="http://schemas.microsoft.com/office/drawing/2014/main" id="{27C42E11-5B06-4243-8169-747865318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9772" y="182581"/>
            <a:ext cx="541860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kumimoji="1" lang="zh-CN" altLang="en-US" sz="3600" b="1" dirty="0">
                <a:solidFill>
                  <a:srgbClr val="0000FF"/>
                </a:solidFill>
                <a:latin typeface="Times New Roman" pitchFamily="18" charset="0"/>
              </a:rPr>
              <a:t>种机械能之间的转化</a:t>
            </a:r>
          </a:p>
        </p:txBody>
      </p:sp>
      <p:pic>
        <p:nvPicPr>
          <p:cNvPr id="12" name="图片 2">
            <a:extLst>
              <a:ext uri="{FF2B5EF4-FFF2-40B4-BE49-F238E27FC236}">
                <a16:creationId xmlns:a16="http://schemas.microsoft.com/office/drawing/2014/main" id="{2A4D37C6-666A-4B58-8EED-DE80C460F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9" t="5901" r="33202" b="42650"/>
          <a:stretch>
            <a:fillRect/>
          </a:stretch>
        </p:blipFill>
        <p:spPr bwMode="auto">
          <a:xfrm>
            <a:off x="-329732" y="902473"/>
            <a:ext cx="4766267" cy="4578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16">
            <a:extLst>
              <a:ext uri="{FF2B5EF4-FFF2-40B4-BE49-F238E27FC236}">
                <a16:creationId xmlns:a16="http://schemas.microsoft.com/office/drawing/2014/main" id="{E6AA3119-5394-4A35-8089-354F0ED2D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350" y="902473"/>
            <a:ext cx="4427592" cy="3059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AF308597-29BA-4412-B3ED-F42B938A8C3E}"/>
              </a:ext>
            </a:extLst>
          </p:cNvPr>
          <p:cNvSpPr/>
          <p:nvPr/>
        </p:nvSpPr>
        <p:spPr>
          <a:xfrm>
            <a:off x="719285" y="5733256"/>
            <a:ext cx="80121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kern="100" dirty="0">
                <a:cs typeface="Times New Roman" panose="02020603050405020304" pitchFamily="18" charset="0"/>
              </a:rPr>
              <a:t>储存着的势能可以转化为动能，显示出威力</a:t>
            </a:r>
            <a:endParaRPr lang="en-US" altLang="zh-CN" sz="3200" b="1" kern="1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898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19">
            <a:extLst>
              <a:ext uri="{FF2B5EF4-FFF2-40B4-BE49-F238E27FC236}">
                <a16:creationId xmlns:a16="http://schemas.microsoft.com/office/drawing/2014/main" id="{4C261F83-D723-4F3C-8F0A-8AC58540FF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9692" y="5409220"/>
            <a:ext cx="7958137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过山车向上运动时，速度变慢。</a:t>
            </a:r>
            <a:endParaRPr kumimoji="1" lang="en-US" altLang="zh-CN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______</a:t>
            </a:r>
            <a:r>
              <a:rPr kumimoji="1"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能也能转化为</a:t>
            </a:r>
            <a:r>
              <a:rPr kumimoji="1"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________</a:t>
            </a:r>
            <a:r>
              <a:rPr kumimoji="1"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能</a:t>
            </a:r>
          </a:p>
        </p:txBody>
      </p:sp>
      <p:pic>
        <p:nvPicPr>
          <p:cNvPr id="13315" name="图片 2">
            <a:extLst>
              <a:ext uri="{FF2B5EF4-FFF2-40B4-BE49-F238E27FC236}">
                <a16:creationId xmlns:a16="http://schemas.microsoft.com/office/drawing/2014/main" id="{2BA2C06F-ABB9-4DE6-8283-A4E7C0FB1C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0"/>
          <a:stretch>
            <a:fillRect/>
          </a:stretch>
        </p:blipFill>
        <p:spPr bwMode="auto">
          <a:xfrm>
            <a:off x="593725" y="0"/>
            <a:ext cx="7956550" cy="530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19">
            <a:extLst>
              <a:ext uri="{FF2B5EF4-FFF2-40B4-BE49-F238E27FC236}">
                <a16:creationId xmlns:a16="http://schemas.microsoft.com/office/drawing/2014/main" id="{D0CCE767-74C7-42D3-A0F2-D11DC8E611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2120" y="5902933"/>
            <a:ext cx="21240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重力势</a:t>
            </a:r>
          </a:p>
        </p:txBody>
      </p:sp>
      <p:sp>
        <p:nvSpPr>
          <p:cNvPr id="9" name="Text Box 19">
            <a:extLst>
              <a:ext uri="{FF2B5EF4-FFF2-40B4-BE49-F238E27FC236}">
                <a16:creationId xmlns:a16="http://schemas.microsoft.com/office/drawing/2014/main" id="{6D923EAA-57BF-4C98-8E81-5E8EA7C40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649" y="5920278"/>
            <a:ext cx="1062038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59" name="Group 23">
            <a:extLst>
              <a:ext uri="{FF2B5EF4-FFF2-40B4-BE49-F238E27FC236}">
                <a16:creationId xmlns:a16="http://schemas.microsoft.com/office/drawing/2014/main" id="{747A2E8B-C346-4BDA-8923-D5D1E473E9EA}"/>
              </a:ext>
            </a:extLst>
          </p:cNvPr>
          <p:cNvGrpSpPr>
            <a:grpSpLocks/>
          </p:cNvGrpSpPr>
          <p:nvPr/>
        </p:nvGrpSpPr>
        <p:grpSpPr bwMode="auto">
          <a:xfrm>
            <a:off x="3175" y="12561"/>
            <a:ext cx="9140825" cy="3851275"/>
            <a:chOff x="113" y="1865"/>
            <a:chExt cx="5576" cy="2354"/>
          </a:xfrm>
        </p:grpSpPr>
        <p:pic>
          <p:nvPicPr>
            <p:cNvPr id="6147" name="Picture 19" descr="蹦极2">
              <a:extLst>
                <a:ext uri="{FF2B5EF4-FFF2-40B4-BE49-F238E27FC236}">
                  <a16:creationId xmlns:a16="http://schemas.microsoft.com/office/drawing/2014/main" id="{9ED61821-D300-4911-AB28-63A8B463C6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" y="1865"/>
              <a:ext cx="1766" cy="2354"/>
            </a:xfrm>
            <a:prstGeom prst="rect">
              <a:avLst/>
            </a:prstGeom>
            <a:noFill/>
            <a:ln w="28575">
              <a:solidFill>
                <a:srgbClr val="FF99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8" name="Picture 20">
              <a:extLst>
                <a:ext uri="{FF2B5EF4-FFF2-40B4-BE49-F238E27FC236}">
                  <a16:creationId xmlns:a16="http://schemas.microsoft.com/office/drawing/2014/main" id="{BAC1D585-051E-41EC-8196-B9386F656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" y="1888"/>
              <a:ext cx="1888" cy="2319"/>
            </a:xfrm>
            <a:prstGeom prst="rect">
              <a:avLst/>
            </a:prstGeom>
            <a:noFill/>
            <a:ln w="28575">
              <a:solidFill>
                <a:srgbClr val="FF99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9" name="Picture 22" descr="蹦床8">
              <a:extLst>
                <a:ext uri="{FF2B5EF4-FFF2-40B4-BE49-F238E27FC236}">
                  <a16:creationId xmlns:a16="http://schemas.microsoft.com/office/drawing/2014/main" id="{0175CEDF-ED98-40C0-9723-00EAE438BA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6" y="1888"/>
              <a:ext cx="1735" cy="2313"/>
            </a:xfrm>
            <a:prstGeom prst="rect">
              <a:avLst/>
            </a:prstGeom>
            <a:noFill/>
            <a:ln w="28575">
              <a:solidFill>
                <a:srgbClr val="FF99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Text Box 19">
            <a:extLst>
              <a:ext uri="{FF2B5EF4-FFF2-40B4-BE49-F238E27FC236}">
                <a16:creationId xmlns:a16="http://schemas.microsoft.com/office/drawing/2014/main" id="{83B438E4-60E4-41F3-8634-9FF9A8BCB4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3969060"/>
            <a:ext cx="824491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2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撑杆跳高                   蹦床                     蹦极跳               </a:t>
            </a:r>
          </a:p>
        </p:txBody>
      </p:sp>
      <p:sp>
        <p:nvSpPr>
          <p:cNvPr id="7" name="Text Box 19">
            <a:extLst>
              <a:ext uri="{FF2B5EF4-FFF2-40B4-BE49-F238E27FC236}">
                <a16:creationId xmlns:a16="http://schemas.microsoft.com/office/drawing/2014/main" id="{684D20B2-DB73-46EA-B219-33989CE63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73" y="4977172"/>
            <a:ext cx="860495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2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以上例子都发生了动能、重力势能、弹性势能这</a:t>
            </a:r>
            <a:r>
              <a:rPr kumimoji="1" lang="en-US" altLang="zh-CN" sz="32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3</a:t>
            </a:r>
            <a:r>
              <a:rPr kumimoji="1" lang="zh-CN" altLang="en-US" sz="32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种机械能之间的转化。             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8F64611-1529-407B-B1CA-0FA24995B6DE}"/>
              </a:ext>
            </a:extLst>
          </p:cNvPr>
          <p:cNvSpPr/>
          <p:nvPr/>
        </p:nvSpPr>
        <p:spPr>
          <a:xfrm>
            <a:off x="1887484" y="5877272"/>
            <a:ext cx="57438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乒乓球落地反弹的能量转化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70BA4481-8E90-4422-8206-AFEBA6D37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466" y="4590"/>
            <a:ext cx="6283915" cy="571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69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9">
            <a:extLst>
              <a:ext uri="{FF2B5EF4-FFF2-40B4-BE49-F238E27FC236}">
                <a16:creationId xmlns:a16="http://schemas.microsoft.com/office/drawing/2014/main" id="{27C42E11-5B06-4243-8169-747865318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9051" y="1700808"/>
            <a:ext cx="541860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600" b="1" dirty="0">
                <a:solidFill>
                  <a:srgbClr val="0000FF"/>
                </a:solidFill>
                <a:latin typeface="Times New Roman" pitchFamily="18" charset="0"/>
              </a:rPr>
              <a:t>机械能损耗与机械能守恒</a:t>
            </a:r>
          </a:p>
        </p:txBody>
      </p:sp>
      <p:sp>
        <p:nvSpPr>
          <p:cNvPr id="3" name="Text Box 19">
            <a:extLst>
              <a:ext uri="{FF2B5EF4-FFF2-40B4-BE49-F238E27FC236}">
                <a16:creationId xmlns:a16="http://schemas.microsoft.com/office/drawing/2014/main" id="{DEFC5CBE-5A95-40FA-9CE3-963C74717D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992" y="694727"/>
            <a:ext cx="64807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600" b="1" dirty="0">
                <a:solidFill>
                  <a:srgbClr val="0000FF"/>
                </a:solidFill>
                <a:latin typeface="Times New Roman" pitchFamily="18" charset="0"/>
              </a:rPr>
              <a:t>机械能总和变化的判断方法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itchFamily="18" charset="0"/>
              </a:rPr>
              <a:t>二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6511E68-CC1F-4D36-BD69-B8B378FA9426}"/>
              </a:ext>
            </a:extLst>
          </p:cNvPr>
          <p:cNvSpPr/>
          <p:nvPr/>
        </p:nvSpPr>
        <p:spPr>
          <a:xfrm>
            <a:off x="1431695" y="3066638"/>
            <a:ext cx="64972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cs typeface="Times New Roman" panose="02020603050405020304" pitchFamily="18" charset="0"/>
              </a:rPr>
              <a:t>机械能</a:t>
            </a:r>
            <a:r>
              <a:rPr lang="en-US" altLang="zh-CN" sz="2800" b="1" kern="100" dirty="0">
                <a:cs typeface="Times New Roman" panose="02020603050405020304" pitchFamily="18" charset="0"/>
              </a:rPr>
              <a:t> = </a:t>
            </a:r>
            <a:r>
              <a:rPr lang="zh-CN" altLang="zh-CN" sz="2800" b="1" kern="100" dirty="0">
                <a:cs typeface="Times New Roman" panose="02020603050405020304" pitchFamily="18" charset="0"/>
              </a:rPr>
              <a:t>动能</a:t>
            </a:r>
            <a:r>
              <a:rPr lang="en-US" altLang="zh-CN" sz="2800" b="1" kern="100" dirty="0">
                <a:cs typeface="Times New Roman" panose="02020603050405020304" pitchFamily="18" charset="0"/>
              </a:rPr>
              <a:t>  +  </a:t>
            </a:r>
            <a:r>
              <a:rPr lang="zh-CN" altLang="zh-CN" sz="2800" b="1" kern="100" dirty="0">
                <a:cs typeface="Times New Roman" panose="02020603050405020304" pitchFamily="18" charset="0"/>
              </a:rPr>
              <a:t>重力势能</a:t>
            </a:r>
            <a:r>
              <a:rPr lang="en-US" altLang="zh-CN" sz="2800" b="1" kern="100" dirty="0">
                <a:cs typeface="Times New Roman" panose="02020603050405020304" pitchFamily="18" charset="0"/>
              </a:rPr>
              <a:t>  +  </a:t>
            </a:r>
            <a:r>
              <a:rPr lang="zh-CN" altLang="zh-CN" sz="2800" b="1" kern="100" dirty="0">
                <a:cs typeface="Times New Roman" panose="02020603050405020304" pitchFamily="18" charset="0"/>
              </a:rPr>
              <a:t>弹性势能</a:t>
            </a:r>
            <a:endParaRPr lang="zh-CN" altLang="en-US" sz="2800" b="1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E708E02-38E0-4E33-8FA6-D355208BD92B}"/>
              </a:ext>
            </a:extLst>
          </p:cNvPr>
          <p:cNvSpPr/>
          <p:nvPr/>
        </p:nvSpPr>
        <p:spPr>
          <a:xfrm>
            <a:off x="431869" y="3789040"/>
            <a:ext cx="87129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kern="100" dirty="0">
                <a:cs typeface="Times New Roman" panose="02020603050405020304" pitchFamily="18" charset="0"/>
              </a:rPr>
              <a:t>动能、重力势能、弹性势能这</a:t>
            </a:r>
            <a:r>
              <a:rPr lang="en-US" altLang="zh-CN" sz="2800" b="1" kern="100" dirty="0">
                <a:cs typeface="Times New Roman" panose="02020603050405020304" pitchFamily="18" charset="0"/>
              </a:rPr>
              <a:t>3</a:t>
            </a:r>
            <a:r>
              <a:rPr lang="zh-CN" altLang="en-US" sz="2800" b="1" kern="100" dirty="0">
                <a:cs typeface="Times New Roman" panose="02020603050405020304" pitchFamily="18" charset="0"/>
              </a:rPr>
              <a:t>种机械能相互转化时，</a:t>
            </a:r>
            <a:endParaRPr lang="en-US" altLang="zh-CN" sz="2800" b="1" kern="100" dirty="0">
              <a:cs typeface="Times New Roman" panose="02020603050405020304" pitchFamily="18" charset="0"/>
            </a:endParaRPr>
          </a:p>
          <a:p>
            <a:r>
              <a:rPr lang="zh-CN" altLang="en-US" sz="2800" b="1" kern="100" dirty="0">
                <a:cs typeface="Times New Roman" panose="02020603050405020304" pitchFamily="18" charset="0"/>
              </a:rPr>
              <a:t>       有的能量变大，有的能量变小，</a:t>
            </a:r>
            <a:endParaRPr lang="en-US" altLang="zh-CN" sz="2800" b="1" kern="100" dirty="0">
              <a:cs typeface="Times New Roman" panose="02020603050405020304" pitchFamily="18" charset="0"/>
            </a:endParaRPr>
          </a:p>
          <a:p>
            <a:r>
              <a:rPr lang="zh-CN" altLang="en-US" sz="2800" b="1" kern="100" dirty="0">
                <a:cs typeface="Times New Roman" panose="02020603050405020304" pitchFamily="18" charset="0"/>
              </a:rPr>
              <a:t>       那么机械能的总和怎么变化？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51027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3">
            <a:extLst>
              <a:ext uri="{FF2B5EF4-FFF2-40B4-BE49-F238E27FC236}">
                <a16:creationId xmlns:a16="http://schemas.microsoft.com/office/drawing/2014/main" id="{87293439-D982-406C-BC21-001534A1590C}"/>
              </a:ext>
            </a:extLst>
          </p:cNvPr>
          <p:cNvGrpSpPr>
            <a:grpSpLocks/>
          </p:cNvGrpSpPr>
          <p:nvPr/>
        </p:nvGrpSpPr>
        <p:grpSpPr bwMode="auto">
          <a:xfrm>
            <a:off x="1572148" y="-58006"/>
            <a:ext cx="3179872" cy="4482456"/>
            <a:chOff x="1963" y="1881"/>
            <a:chExt cx="883" cy="1662"/>
          </a:xfrm>
        </p:grpSpPr>
        <p:pic>
          <p:nvPicPr>
            <p:cNvPr id="5" name="Picture 17">
              <a:extLst>
                <a:ext uri="{FF2B5EF4-FFF2-40B4-BE49-F238E27FC236}">
                  <a16:creationId xmlns:a16="http://schemas.microsoft.com/office/drawing/2014/main" id="{2A237219-290C-4E70-8CD0-AFC49E942E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3" y="1881"/>
              <a:ext cx="883" cy="16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Line 18">
              <a:extLst>
                <a:ext uri="{FF2B5EF4-FFF2-40B4-BE49-F238E27FC236}">
                  <a16:creationId xmlns:a16="http://schemas.microsoft.com/office/drawing/2014/main" id="{D6BE2479-F7D7-4FD5-BE18-C99043E416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23" y="3331"/>
              <a:ext cx="1" cy="212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/>
              <a:tailEnd type="triangle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id="{64A69F81-6055-46DA-A6C4-571C581CD2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261" y="116632"/>
            <a:ext cx="3044394" cy="4307818"/>
          </a:xfrm>
          <a:prstGeom prst="rect">
            <a:avLst/>
          </a:prstGeom>
        </p:spPr>
      </p:pic>
      <p:sp>
        <p:nvSpPr>
          <p:cNvPr id="9" name="Text Box 19">
            <a:extLst>
              <a:ext uri="{FF2B5EF4-FFF2-40B4-BE49-F238E27FC236}">
                <a16:creationId xmlns:a16="http://schemas.microsoft.com/office/drawing/2014/main" id="{FFDF88D2-0D4C-4B62-B329-20E4C7BA01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926" y="1802983"/>
            <a:ext cx="191165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滚摆 </a:t>
            </a:r>
          </a:p>
        </p:txBody>
      </p:sp>
      <p:sp>
        <p:nvSpPr>
          <p:cNvPr id="10" name="Text Box 19">
            <a:extLst>
              <a:ext uri="{FF2B5EF4-FFF2-40B4-BE49-F238E27FC236}">
                <a16:creationId xmlns:a16="http://schemas.microsoft.com/office/drawing/2014/main" id="{A9188309-BDB2-4929-8164-5BC3B97AB5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222" y="4424450"/>
            <a:ext cx="853519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2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滚摆、单摆中，每一次的最高点都越来越低，最终停下不动。为什么？</a:t>
            </a:r>
          </a:p>
        </p:txBody>
      </p:sp>
      <p:sp>
        <p:nvSpPr>
          <p:cNvPr id="11" name="Text Box 19">
            <a:extLst>
              <a:ext uri="{FF2B5EF4-FFF2-40B4-BE49-F238E27FC236}">
                <a16:creationId xmlns:a16="http://schemas.microsoft.com/office/drawing/2014/main" id="{2126BFC0-18B1-4C19-A2E6-6CF244B656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6160" y="1802983"/>
            <a:ext cx="23402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单摆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D3119087-8D2B-42D8-8C0C-D6388770EBFA}"/>
              </a:ext>
            </a:extLst>
          </p:cNvPr>
          <p:cNvSpPr/>
          <p:nvPr/>
        </p:nvSpPr>
        <p:spPr>
          <a:xfrm>
            <a:off x="143508" y="5449824"/>
            <a:ext cx="914861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zh-CN" altLang="en-US" sz="3200" b="1" kern="100" dirty="0">
                <a:solidFill>
                  <a:srgbClr val="0000FF"/>
                </a:solidFill>
                <a:latin typeface="Times New Roman" panose="02020603050405020304" pitchFamily="18" charset="0"/>
              </a:rPr>
              <a:t>机械能</a:t>
            </a:r>
            <a:r>
              <a:rPr lang="zh-CN" altLang="zh-CN" sz="3200" b="1" kern="100" dirty="0">
                <a:solidFill>
                  <a:srgbClr val="0000FF"/>
                </a:solidFill>
                <a:latin typeface="Times New Roman" panose="02020603050405020304" pitchFamily="18" charset="0"/>
              </a:rPr>
              <a:t>损耗：</a:t>
            </a:r>
            <a:endParaRPr lang="en-US" altLang="zh-CN" sz="3200" b="1" kern="1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indent="266700" algn="just">
              <a:spcAft>
                <a:spcPts val="0"/>
              </a:spcAft>
            </a:pPr>
            <a:r>
              <a:rPr lang="zh-CN" altLang="zh-CN" sz="3200" b="1" kern="100" dirty="0">
                <a:solidFill>
                  <a:srgbClr val="0000FF"/>
                </a:solidFill>
                <a:latin typeface="Times New Roman" panose="02020603050405020304" pitchFamily="18" charset="0"/>
              </a:rPr>
              <a:t>存在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摩擦力</a:t>
            </a:r>
            <a:r>
              <a:rPr lang="zh-CN" altLang="zh-CN" sz="3200" b="1" kern="100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空气阻力</a:t>
            </a:r>
            <a:r>
              <a:rPr lang="zh-CN" altLang="zh-CN" sz="3200" b="1" kern="100" dirty="0">
                <a:solidFill>
                  <a:srgbClr val="0000FF"/>
                </a:solidFill>
                <a:latin typeface="Times New Roman" panose="02020603050405020304" pitchFamily="18" charset="0"/>
              </a:rPr>
              <a:t>时，机械能转化为</a:t>
            </a:r>
            <a:r>
              <a:rPr lang="zh-CN" altLang="en-US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内</a:t>
            </a:r>
            <a:r>
              <a:rPr lang="zh-CN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能</a:t>
            </a:r>
          </a:p>
        </p:txBody>
      </p:sp>
    </p:spTree>
    <p:extLst>
      <p:ext uri="{BB962C8B-B14F-4D97-AF65-F5344CB8AC3E}">
        <p14:creationId xmlns:p14="http://schemas.microsoft.com/office/powerpoint/2010/main" val="294288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DFCC6EA-7631-4F12-B8C0-D8AEA3F74A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4" b="5994"/>
          <a:stretch/>
        </p:blipFill>
        <p:spPr>
          <a:xfrm>
            <a:off x="1151621" y="1"/>
            <a:ext cx="6912768" cy="5093244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7D4A066C-460F-4195-989F-B28EDD916B7D}"/>
              </a:ext>
            </a:extLst>
          </p:cNvPr>
          <p:cNvSpPr/>
          <p:nvPr/>
        </p:nvSpPr>
        <p:spPr>
          <a:xfrm>
            <a:off x="827584" y="5157192"/>
            <a:ext cx="79217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机械能</a:t>
            </a:r>
            <a:r>
              <a:rPr lang="zh-CN" altLang="zh-CN" sz="2800" b="1" dirty="0">
                <a:solidFill>
                  <a:srgbClr val="FF0000"/>
                </a:solidFill>
              </a:rPr>
              <a:t>守恒</a:t>
            </a:r>
            <a:r>
              <a:rPr lang="zh-CN" altLang="zh-CN" sz="2800" b="1" dirty="0"/>
              <a:t>：当没有</a:t>
            </a:r>
            <a:r>
              <a:rPr lang="zh-CN" altLang="zh-CN" sz="2800" b="1" dirty="0">
                <a:solidFill>
                  <a:srgbClr val="0000FF"/>
                </a:solidFill>
              </a:rPr>
              <a:t>摩擦力</a:t>
            </a:r>
            <a:r>
              <a:rPr lang="zh-CN" altLang="zh-CN" sz="2800" b="1" dirty="0"/>
              <a:t>、</a:t>
            </a:r>
            <a:r>
              <a:rPr lang="zh-CN" altLang="zh-CN" sz="2800" b="1" dirty="0">
                <a:solidFill>
                  <a:srgbClr val="0000FF"/>
                </a:solidFill>
              </a:rPr>
              <a:t>空气阻力</a:t>
            </a:r>
            <a:r>
              <a:rPr lang="zh-CN" altLang="zh-CN" sz="2800" b="1" dirty="0"/>
              <a:t>，</a:t>
            </a:r>
          </a:p>
          <a:p>
            <a:r>
              <a:rPr lang="zh-CN" altLang="en-US" sz="2800" b="1" dirty="0"/>
              <a:t>只有</a:t>
            </a:r>
            <a:r>
              <a:rPr lang="zh-CN" altLang="zh-CN" sz="2800" b="1" dirty="0"/>
              <a:t>动能与势能相互转化</a:t>
            </a:r>
            <a:r>
              <a:rPr lang="zh-CN" altLang="en-US" sz="2800" b="1" dirty="0"/>
              <a:t>时</a:t>
            </a:r>
            <a:r>
              <a:rPr lang="zh-CN" altLang="zh-CN" sz="2800" b="1" dirty="0"/>
              <a:t>，</a:t>
            </a:r>
            <a:r>
              <a:rPr lang="zh-CN" altLang="en-US" sz="2800" b="1" dirty="0"/>
              <a:t>则</a:t>
            </a:r>
            <a:r>
              <a:rPr lang="zh-CN" altLang="zh-CN" sz="2800" b="1" dirty="0"/>
              <a:t>机械能总和不变</a:t>
            </a:r>
          </a:p>
        </p:txBody>
      </p:sp>
      <p:cxnSp>
        <p:nvCxnSpPr>
          <p:cNvPr id="5" name="直接箭头连接符 4">
            <a:extLst>
              <a:ext uri="{FF2B5EF4-FFF2-40B4-BE49-F238E27FC236}">
                <a16:creationId xmlns:a16="http://schemas.microsoft.com/office/drawing/2014/main" id="{B6B54864-8830-4B90-A879-4DA0CE16E2E0}"/>
              </a:ext>
            </a:extLst>
          </p:cNvPr>
          <p:cNvCxnSpPr>
            <a:cxnSpLocks/>
          </p:cNvCxnSpPr>
          <p:nvPr/>
        </p:nvCxnSpPr>
        <p:spPr>
          <a:xfrm flipH="1">
            <a:off x="2771800" y="3212976"/>
            <a:ext cx="1368152" cy="162018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18719D7D-E3BB-4493-A8DC-0139C9A7C8BD}"/>
              </a:ext>
            </a:extLst>
          </p:cNvPr>
          <p:cNvCxnSpPr>
            <a:cxnSpLocks/>
          </p:cNvCxnSpPr>
          <p:nvPr/>
        </p:nvCxnSpPr>
        <p:spPr>
          <a:xfrm flipH="1">
            <a:off x="6192180" y="443570"/>
            <a:ext cx="360040" cy="429146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>
            <a:extLst>
              <a:ext uri="{FF2B5EF4-FFF2-40B4-BE49-F238E27FC236}">
                <a16:creationId xmlns:a16="http://schemas.microsoft.com/office/drawing/2014/main" id="{E61E12D5-9EC6-4C01-B64D-792A1D4395ED}"/>
              </a:ext>
            </a:extLst>
          </p:cNvPr>
          <p:cNvSpPr/>
          <p:nvPr/>
        </p:nvSpPr>
        <p:spPr>
          <a:xfrm>
            <a:off x="833167" y="6109778"/>
            <a:ext cx="44470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机械能</a:t>
            </a:r>
            <a:r>
              <a:rPr lang="en-US" altLang="zh-CN" sz="28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= </a:t>
            </a:r>
            <a:r>
              <a:rPr lang="zh-CN" altLang="zh-CN" sz="28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动能</a:t>
            </a:r>
            <a:r>
              <a:rPr lang="en-US" altLang="zh-CN" sz="28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  +  </a:t>
            </a:r>
            <a:r>
              <a:rPr lang="zh-CN" altLang="zh-CN" sz="2800" b="1" kern="100" dirty="0">
                <a:solidFill>
                  <a:srgbClr val="0000FF"/>
                </a:solidFill>
                <a:cs typeface="Times New Roman" panose="02020603050405020304" pitchFamily="18" charset="0"/>
              </a:rPr>
              <a:t>重力势能</a:t>
            </a:r>
            <a:endParaRPr lang="zh-CN" altLang="en-US" sz="2800" b="1" dirty="0">
              <a:solidFill>
                <a:srgbClr val="0000FF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60078E0B-5E2B-49F4-80AF-B00464F3E11A}"/>
              </a:ext>
            </a:extLst>
          </p:cNvPr>
          <p:cNvSpPr/>
          <p:nvPr/>
        </p:nvSpPr>
        <p:spPr>
          <a:xfrm>
            <a:off x="2987824" y="3284984"/>
            <a:ext cx="7551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</a:rPr>
              <a:t>h</a:t>
            </a:r>
            <a:r>
              <a:rPr lang="en-US" altLang="zh-CN" sz="3600" b="1" baseline="-25000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3B5C8C2-ED9C-4160-9C93-958585CE0D83}"/>
              </a:ext>
            </a:extLst>
          </p:cNvPr>
          <p:cNvSpPr/>
          <p:nvPr/>
        </p:nvSpPr>
        <p:spPr>
          <a:xfrm>
            <a:off x="5797035" y="-99392"/>
            <a:ext cx="7551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</a:rPr>
              <a:t>h</a:t>
            </a:r>
            <a:r>
              <a:rPr lang="en-US" altLang="zh-CN" sz="3600" b="1" baseline="-250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6445924E-9704-4380-BC1D-A4F6B2913D73}"/>
              </a:ext>
            </a:extLst>
          </p:cNvPr>
          <p:cNvSpPr/>
          <p:nvPr/>
        </p:nvSpPr>
        <p:spPr>
          <a:xfrm>
            <a:off x="388964" y="1658704"/>
            <a:ext cx="30612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kern="100" dirty="0">
                <a:cs typeface="Times New Roman" panose="02020603050405020304" pitchFamily="18" charset="0"/>
              </a:rPr>
              <a:t>卫星在哪处时速度最快？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955950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3">
            <a:extLst>
              <a:ext uri="{FF2B5EF4-FFF2-40B4-BE49-F238E27FC236}">
                <a16:creationId xmlns:a16="http://schemas.microsoft.com/office/drawing/2014/main" id="{87293439-D982-406C-BC21-001534A1590C}"/>
              </a:ext>
            </a:extLst>
          </p:cNvPr>
          <p:cNvGrpSpPr>
            <a:grpSpLocks/>
          </p:cNvGrpSpPr>
          <p:nvPr/>
        </p:nvGrpSpPr>
        <p:grpSpPr bwMode="auto">
          <a:xfrm>
            <a:off x="1572148" y="26664"/>
            <a:ext cx="3179872" cy="4482456"/>
            <a:chOff x="1963" y="1881"/>
            <a:chExt cx="883" cy="1662"/>
          </a:xfrm>
        </p:grpSpPr>
        <p:pic>
          <p:nvPicPr>
            <p:cNvPr id="5" name="Picture 17">
              <a:extLst>
                <a:ext uri="{FF2B5EF4-FFF2-40B4-BE49-F238E27FC236}">
                  <a16:creationId xmlns:a16="http://schemas.microsoft.com/office/drawing/2014/main" id="{2A237219-290C-4E70-8CD0-AFC49E942E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3" y="1881"/>
              <a:ext cx="883" cy="16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Line 18">
              <a:extLst>
                <a:ext uri="{FF2B5EF4-FFF2-40B4-BE49-F238E27FC236}">
                  <a16:creationId xmlns:a16="http://schemas.microsoft.com/office/drawing/2014/main" id="{D6BE2479-F7D7-4FD5-BE18-C99043E416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23" y="3331"/>
              <a:ext cx="1" cy="212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/>
              <a:tailEnd type="triangle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id="{64A69F81-6055-46DA-A6C4-571C581CD2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261" y="188640"/>
            <a:ext cx="3044394" cy="4307818"/>
          </a:xfrm>
          <a:prstGeom prst="rect">
            <a:avLst/>
          </a:prstGeom>
        </p:spPr>
      </p:pic>
      <p:sp>
        <p:nvSpPr>
          <p:cNvPr id="9" name="Text Box 19">
            <a:extLst>
              <a:ext uri="{FF2B5EF4-FFF2-40B4-BE49-F238E27FC236}">
                <a16:creationId xmlns:a16="http://schemas.microsoft.com/office/drawing/2014/main" id="{FFDF88D2-0D4C-4B62-B329-20E4C7BA01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926" y="1802983"/>
            <a:ext cx="191165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滚摆 </a:t>
            </a:r>
          </a:p>
        </p:txBody>
      </p:sp>
      <p:sp>
        <p:nvSpPr>
          <p:cNvPr id="10" name="Text Box 19">
            <a:extLst>
              <a:ext uri="{FF2B5EF4-FFF2-40B4-BE49-F238E27FC236}">
                <a16:creationId xmlns:a16="http://schemas.microsoft.com/office/drawing/2014/main" id="{A9188309-BDB2-4929-8164-5BC3B97AB5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584" y="4823818"/>
            <a:ext cx="853519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28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如果没有</a:t>
            </a:r>
            <a:r>
              <a:rPr kumimoji="1" lang="zh-CN" altLang="en-US" sz="2800" b="1" dirty="0">
                <a:solidFill>
                  <a:srgbClr val="0000FF"/>
                </a:solidFill>
                <a:latin typeface="Times New Roman" pitchFamily="18" charset="0"/>
              </a:rPr>
              <a:t>空气阻力</a:t>
            </a:r>
            <a:r>
              <a:rPr kumimoji="1" lang="zh-CN" altLang="en-US" sz="28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和</a:t>
            </a:r>
            <a:r>
              <a:rPr kumimoji="1" lang="zh-CN" altLang="en-US" sz="2800" b="1" dirty="0">
                <a:solidFill>
                  <a:srgbClr val="0000FF"/>
                </a:solidFill>
                <a:latin typeface="Times New Roman" pitchFamily="18" charset="0"/>
              </a:rPr>
              <a:t>摩擦力</a:t>
            </a:r>
            <a:r>
              <a:rPr kumimoji="1" lang="zh-CN" altLang="en-US" sz="28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，机械能守恒的话，</a:t>
            </a:r>
            <a:endParaRPr kumimoji="1" lang="en-US" altLang="zh-CN" sz="2800" b="1" dirty="0">
              <a:solidFill>
                <a:schemeClr val="tx1">
                  <a:lumMod val="75000"/>
                </a:schemeClr>
              </a:solidFill>
              <a:latin typeface="Times New Roman" pitchFamily="18" charset="0"/>
            </a:endParaRPr>
          </a:p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2800" b="1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</a:rPr>
              <a:t>这两个摆将会怎么样？</a:t>
            </a:r>
          </a:p>
        </p:txBody>
      </p:sp>
      <p:sp>
        <p:nvSpPr>
          <p:cNvPr id="11" name="Text Box 19">
            <a:extLst>
              <a:ext uri="{FF2B5EF4-FFF2-40B4-BE49-F238E27FC236}">
                <a16:creationId xmlns:a16="http://schemas.microsoft.com/office/drawing/2014/main" id="{2126BFC0-18B1-4C19-A2E6-6CF244B656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6160" y="1802983"/>
            <a:ext cx="23402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单摆</a:t>
            </a:r>
          </a:p>
        </p:txBody>
      </p:sp>
    </p:spTree>
    <p:extLst>
      <p:ext uri="{BB962C8B-B14F-4D97-AF65-F5344CB8AC3E}">
        <p14:creationId xmlns:p14="http://schemas.microsoft.com/office/powerpoint/2010/main" val="1315927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40E5A837-CA0B-4DC0-ABE6-821AE719F6CB}"/>
              </a:ext>
            </a:extLst>
          </p:cNvPr>
          <p:cNvSpPr/>
          <p:nvPr/>
        </p:nvSpPr>
        <p:spPr>
          <a:xfrm>
            <a:off x="675252" y="2894820"/>
            <a:ext cx="774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100" dirty="0">
                <a:cs typeface="Times New Roman" panose="02020603050405020304" pitchFamily="18" charset="0"/>
              </a:rPr>
              <a:t>1.</a:t>
            </a:r>
            <a:r>
              <a:rPr lang="zh-CN" altLang="zh-CN" sz="3200" b="1" kern="100" dirty="0">
                <a:cs typeface="Times New Roman" panose="02020603050405020304" pitchFamily="18" charset="0"/>
              </a:rPr>
              <a:t>机械能</a:t>
            </a:r>
            <a:r>
              <a:rPr lang="en-US" altLang="zh-CN" sz="3200" b="1" kern="100" dirty="0">
                <a:cs typeface="Times New Roman" panose="02020603050405020304" pitchFamily="18" charset="0"/>
              </a:rPr>
              <a:t> = </a:t>
            </a:r>
            <a:r>
              <a:rPr lang="zh-CN" altLang="zh-CN" sz="3200" b="1" kern="100" dirty="0">
                <a:cs typeface="Times New Roman" panose="02020603050405020304" pitchFamily="18" charset="0"/>
              </a:rPr>
              <a:t>动能</a:t>
            </a:r>
            <a:r>
              <a:rPr lang="en-US" altLang="zh-CN" sz="3200" b="1" kern="100" dirty="0">
                <a:cs typeface="Times New Roman" panose="02020603050405020304" pitchFamily="18" charset="0"/>
              </a:rPr>
              <a:t>  +  </a:t>
            </a:r>
            <a:r>
              <a:rPr lang="zh-CN" altLang="zh-CN" sz="3200" b="1" kern="100" dirty="0">
                <a:cs typeface="Times New Roman" panose="02020603050405020304" pitchFamily="18" charset="0"/>
              </a:rPr>
              <a:t>重力势能</a:t>
            </a:r>
            <a:r>
              <a:rPr lang="en-US" altLang="zh-CN" sz="3200" b="1" kern="100" dirty="0">
                <a:cs typeface="Times New Roman" panose="02020603050405020304" pitchFamily="18" charset="0"/>
              </a:rPr>
              <a:t>  +  </a:t>
            </a:r>
            <a:r>
              <a:rPr lang="zh-CN" altLang="zh-CN" sz="3200" b="1" kern="100" dirty="0">
                <a:cs typeface="Times New Roman" panose="02020603050405020304" pitchFamily="18" charset="0"/>
              </a:rPr>
              <a:t>弹性势能</a:t>
            </a:r>
            <a:endParaRPr lang="zh-CN" altLang="en-US" sz="3200" b="1" dirty="0"/>
          </a:p>
        </p:txBody>
      </p:sp>
      <p:sp>
        <p:nvSpPr>
          <p:cNvPr id="12" name="Text Box 19">
            <a:extLst>
              <a:ext uri="{FF2B5EF4-FFF2-40B4-BE49-F238E27FC236}">
                <a16:creationId xmlns:a16="http://schemas.microsoft.com/office/drawing/2014/main" id="{EFDCF730-3B79-453A-A8ED-606D46EF22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015" y="2154197"/>
            <a:ext cx="64807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3600" b="1" dirty="0">
                <a:latin typeface="Times New Roman" pitchFamily="18" charset="0"/>
              </a:rPr>
              <a:t>机械能总和变化的判断方法：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5E2BB9AE-138B-4015-B1EF-8857F1A7CFC6}"/>
              </a:ext>
            </a:extLst>
          </p:cNvPr>
          <p:cNvSpPr/>
          <p:nvPr/>
        </p:nvSpPr>
        <p:spPr>
          <a:xfrm>
            <a:off x="691884" y="3578755"/>
            <a:ext cx="34099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100" dirty="0">
                <a:cs typeface="Times New Roman" panose="02020603050405020304" pitchFamily="18" charset="0"/>
              </a:rPr>
              <a:t>2.</a:t>
            </a:r>
            <a:r>
              <a:rPr lang="zh-CN" altLang="en-US" sz="3200" b="1" kern="100" dirty="0">
                <a:cs typeface="Times New Roman" panose="02020603050405020304" pitchFamily="18" charset="0"/>
              </a:rPr>
              <a:t>机械能是否守恒</a:t>
            </a:r>
            <a:endParaRPr lang="zh-CN" altLang="en-US" sz="3200" b="1" dirty="0"/>
          </a:p>
        </p:txBody>
      </p:sp>
      <p:sp>
        <p:nvSpPr>
          <p:cNvPr id="15" name="Text Box 19">
            <a:extLst>
              <a:ext uri="{FF2B5EF4-FFF2-40B4-BE49-F238E27FC236}">
                <a16:creationId xmlns:a16="http://schemas.microsoft.com/office/drawing/2014/main" id="{B2593037-D793-4C92-B197-4FB1384A95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375" y="620688"/>
            <a:ext cx="255628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ts val="0"/>
              </a:spcBef>
              <a:defRPr/>
            </a:pPr>
            <a:r>
              <a:rPr kumimoji="1" lang="zh-CN" altLang="en-US" sz="4400" b="1" dirty="0">
                <a:solidFill>
                  <a:srgbClr val="0000FF"/>
                </a:solidFill>
                <a:latin typeface="Times New Roman" pitchFamily="18" charset="0"/>
              </a:rPr>
              <a:t>小结</a:t>
            </a:r>
          </a:p>
        </p:txBody>
      </p:sp>
    </p:spTree>
    <p:extLst>
      <p:ext uri="{BB962C8B-B14F-4D97-AF65-F5344CB8AC3E}">
        <p14:creationId xmlns:p14="http://schemas.microsoft.com/office/powerpoint/2010/main" val="314975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1905</TotalTime>
  <Words>295</Words>
  <Application>Microsoft Office PowerPoint</Application>
  <PresentationFormat>全屏显示(4:3)</PresentationFormat>
  <Paragraphs>45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9" baseType="lpstr">
      <vt:lpstr>楷体_GB2312</vt:lpstr>
      <vt:lpstr>Arial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物理八年级下册</dc:title>
  <dc:creator>人民教育电子音像出版社</dc:creator>
  <cp:lastModifiedBy>sciman</cp:lastModifiedBy>
  <cp:revision>168</cp:revision>
  <dcterms:created xsi:type="dcterms:W3CDTF">2012-04-03T00:59:16Z</dcterms:created>
  <dcterms:modified xsi:type="dcterms:W3CDTF">2020-05-04T02:11:33Z</dcterms:modified>
</cp:coreProperties>
</file>