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4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5.xml" ContentType="application/vnd.openxmlformats-officedocument.them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6.xml" ContentType="application/vnd.openxmlformats-officedocument.them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7.xml" ContentType="application/vnd.openxmlformats-officedocument.theme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heme/theme8.xml" ContentType="application/vnd.openxmlformats-officedocument.theme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63" r:id="rId3"/>
    <p:sldMasterId id="2147483667" r:id="rId4"/>
    <p:sldMasterId id="2147483670" r:id="rId5"/>
    <p:sldMasterId id="2147483682" r:id="rId6"/>
    <p:sldMasterId id="2147483694" r:id="rId7"/>
  </p:sldMasterIdLst>
  <p:notesMasterIdLst>
    <p:notesMasterId r:id="rId37"/>
  </p:notesMasterIdLst>
  <p:sldIdLst>
    <p:sldId id="513" r:id="rId8"/>
    <p:sldId id="275" r:id="rId9"/>
    <p:sldId id="458" r:id="rId10"/>
    <p:sldId id="461" r:id="rId11"/>
    <p:sldId id="462" r:id="rId12"/>
    <p:sldId id="506" r:id="rId13"/>
    <p:sldId id="464" r:id="rId14"/>
    <p:sldId id="465" r:id="rId15"/>
    <p:sldId id="466" r:id="rId16"/>
    <p:sldId id="470" r:id="rId17"/>
    <p:sldId id="471" r:id="rId18"/>
    <p:sldId id="511" r:id="rId19"/>
    <p:sldId id="474" r:id="rId20"/>
    <p:sldId id="475" r:id="rId21"/>
    <p:sldId id="512" r:id="rId22"/>
    <p:sldId id="477" r:id="rId23"/>
    <p:sldId id="478" r:id="rId24"/>
    <p:sldId id="479" r:id="rId25"/>
    <p:sldId id="480" r:id="rId26"/>
    <p:sldId id="481" r:id="rId27"/>
    <p:sldId id="482" r:id="rId28"/>
    <p:sldId id="484" r:id="rId29"/>
    <p:sldId id="485" r:id="rId30"/>
    <p:sldId id="486" r:id="rId31"/>
    <p:sldId id="514" r:id="rId32"/>
    <p:sldId id="271" r:id="rId33"/>
    <p:sldId id="272" r:id="rId34"/>
    <p:sldId id="510" r:id="rId35"/>
    <p:sldId id="269" r:id="rId36"/>
  </p:sldIdLst>
  <p:sldSz cx="12192000" cy="6858000"/>
  <p:notesSz cx="6858000" cy="9144000"/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9">
          <p15:clr>
            <a:srgbClr val="A4A3A4"/>
          </p15:clr>
        </p15:guide>
        <p15:guide id="2" pos="381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优优 胡" initials="优优" lastIdx="1" clrIdx="0">
    <p:extLst>
      <p:ext uri="{19B8F6BF-5375-455C-9EA6-DF929625EA0E}">
        <p15:presenceInfo xmlns:p15="http://schemas.microsoft.com/office/powerpoint/2012/main" userId="8990c9107ee81ea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66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572" autoAdjust="0"/>
    <p:restoredTop sz="94660"/>
  </p:normalViewPr>
  <p:slideViewPr>
    <p:cSldViewPr snapToGrid="0">
      <p:cViewPr varScale="1">
        <p:scale>
          <a:sx n="66" d="100"/>
          <a:sy n="66" d="100"/>
        </p:scale>
        <p:origin x="264" y="32"/>
      </p:cViewPr>
      <p:guideLst>
        <p:guide orient="horz" pos="2169"/>
        <p:guide pos="3815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382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9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5" Type="http://schemas.openxmlformats.org/officeDocument/2006/relationships/slideMaster" Target="../slideMasters/slideMaster5.xml"/><Relationship Id="rId4" Type="http://schemas.openxmlformats.org/officeDocument/2006/relationships/tags" Target="../tags/tag10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116.xml"/><Relationship Id="rId4" Type="http://schemas.openxmlformats.org/officeDocument/2006/relationships/tags" Target="../tags/tag115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5" Type="http://schemas.openxmlformats.org/officeDocument/2006/relationships/slideMaster" Target="../slideMasters/slideMaster5.xml"/><Relationship Id="rId4" Type="http://schemas.openxmlformats.org/officeDocument/2006/relationships/tags" Target="../tags/tag120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123.xml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134.xml"/><Relationship Id="rId2" Type="http://schemas.openxmlformats.org/officeDocument/2006/relationships/tags" Target="../tags/tag133.xml"/><Relationship Id="rId1" Type="http://schemas.openxmlformats.org/officeDocument/2006/relationships/tags" Target="../tags/tag132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36.xml"/><Relationship Id="rId4" Type="http://schemas.openxmlformats.org/officeDocument/2006/relationships/tags" Target="../tags/tag13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39.xml"/><Relationship Id="rId2" Type="http://schemas.openxmlformats.org/officeDocument/2006/relationships/tags" Target="../tags/tag138.xml"/><Relationship Id="rId1" Type="http://schemas.openxmlformats.org/officeDocument/2006/relationships/tags" Target="../tags/tag137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41.xml"/><Relationship Id="rId4" Type="http://schemas.openxmlformats.org/officeDocument/2006/relationships/tags" Target="../tags/tag140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144.xml"/><Relationship Id="rId2" Type="http://schemas.openxmlformats.org/officeDocument/2006/relationships/tags" Target="../tags/tag143.xml"/><Relationship Id="rId1" Type="http://schemas.openxmlformats.org/officeDocument/2006/relationships/tags" Target="../tags/tag142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46.xml"/><Relationship Id="rId4" Type="http://schemas.openxmlformats.org/officeDocument/2006/relationships/tags" Target="../tags/tag145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149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160.xml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2" Type="http://schemas.openxmlformats.org/officeDocument/2006/relationships/tags" Target="../tags/tag154.xml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5" Type="http://schemas.openxmlformats.org/officeDocument/2006/relationships/tags" Target="../tags/tag157.xml"/><Relationship Id="rId4" Type="http://schemas.openxmlformats.org/officeDocument/2006/relationships/tags" Target="../tags/tag156.xml"/><Relationship Id="rId9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163.xml"/><Relationship Id="rId2" Type="http://schemas.openxmlformats.org/officeDocument/2006/relationships/tags" Target="../tags/tag162.xml"/><Relationship Id="rId1" Type="http://schemas.openxmlformats.org/officeDocument/2006/relationships/tags" Target="../tags/tag161.xml"/><Relationship Id="rId5" Type="http://schemas.openxmlformats.org/officeDocument/2006/relationships/slideMaster" Target="../slideMasters/slideMaster6.xml"/><Relationship Id="rId4" Type="http://schemas.openxmlformats.org/officeDocument/2006/relationships/tags" Target="../tags/tag16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tags" Target="../tags/tag165.xml"/><Relationship Id="rId4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170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169.xml"/><Relationship Id="rId1" Type="http://schemas.openxmlformats.org/officeDocument/2006/relationships/tags" Target="../tags/tag168.xml"/><Relationship Id="rId6" Type="http://schemas.openxmlformats.org/officeDocument/2006/relationships/tags" Target="../tags/tag173.xml"/><Relationship Id="rId5" Type="http://schemas.openxmlformats.org/officeDocument/2006/relationships/tags" Target="../tags/tag172.xml"/><Relationship Id="rId4" Type="http://schemas.openxmlformats.org/officeDocument/2006/relationships/tags" Target="../tags/tag17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tags" Target="../tags/tag176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78.xml"/><Relationship Id="rId4" Type="http://schemas.openxmlformats.org/officeDocument/2006/relationships/tags" Target="../tags/tag177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tags" Target="../tags/tag179.xml"/><Relationship Id="rId5" Type="http://schemas.openxmlformats.org/officeDocument/2006/relationships/slideMaster" Target="../slideMasters/slideMaster6.xml"/><Relationship Id="rId4" Type="http://schemas.openxmlformats.org/officeDocument/2006/relationships/tags" Target="../tags/tag18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tags" Target="../tags/tag185.xml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slideMaster" Target="../slideMasters/slideMaster6.xml"/><Relationship Id="rId5" Type="http://schemas.openxmlformats.org/officeDocument/2006/relationships/tags" Target="../tags/tag187.xml"/><Relationship Id="rId4" Type="http://schemas.openxmlformats.org/officeDocument/2006/relationships/tags" Target="../tags/tag186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tags" Target="../tags/tag196.xml"/><Relationship Id="rId2" Type="http://schemas.openxmlformats.org/officeDocument/2006/relationships/tags" Target="../tags/tag195.xml"/><Relationship Id="rId1" Type="http://schemas.openxmlformats.org/officeDocument/2006/relationships/tags" Target="../tags/tag194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198.xml"/><Relationship Id="rId4" Type="http://schemas.openxmlformats.org/officeDocument/2006/relationships/tags" Target="../tags/tag197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tags" Target="../tags/tag201.xml"/><Relationship Id="rId2" Type="http://schemas.openxmlformats.org/officeDocument/2006/relationships/tags" Target="../tags/tag200.xml"/><Relationship Id="rId1" Type="http://schemas.openxmlformats.org/officeDocument/2006/relationships/tags" Target="../tags/tag199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03.xml"/><Relationship Id="rId4" Type="http://schemas.openxmlformats.org/officeDocument/2006/relationships/tags" Target="../tags/tag20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tags" Target="../tags/tag206.xml"/><Relationship Id="rId2" Type="http://schemas.openxmlformats.org/officeDocument/2006/relationships/tags" Target="../tags/tag205.xml"/><Relationship Id="rId1" Type="http://schemas.openxmlformats.org/officeDocument/2006/relationships/tags" Target="../tags/tag204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08.xml"/><Relationship Id="rId4" Type="http://schemas.openxmlformats.org/officeDocument/2006/relationships/tags" Target="../tags/tag207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tags" Target="../tags/tag211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210.xml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5" Type="http://schemas.openxmlformats.org/officeDocument/2006/relationships/tags" Target="../tags/tag213.xml"/><Relationship Id="rId4" Type="http://schemas.openxmlformats.org/officeDocument/2006/relationships/tags" Target="../tags/tag212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tags" Target="../tags/tag222.xml"/><Relationship Id="rId3" Type="http://schemas.openxmlformats.org/officeDocument/2006/relationships/tags" Target="../tags/tag217.xml"/><Relationship Id="rId7" Type="http://schemas.openxmlformats.org/officeDocument/2006/relationships/tags" Target="../tags/tag221.xml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9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tags" Target="../tags/tag225.xml"/><Relationship Id="rId2" Type="http://schemas.openxmlformats.org/officeDocument/2006/relationships/tags" Target="../tags/tag224.xml"/><Relationship Id="rId1" Type="http://schemas.openxmlformats.org/officeDocument/2006/relationships/tags" Target="../tags/tag223.xml"/><Relationship Id="rId5" Type="http://schemas.openxmlformats.org/officeDocument/2006/relationships/slideMaster" Target="../slideMasters/slideMaster7.xml"/><Relationship Id="rId4" Type="http://schemas.openxmlformats.org/officeDocument/2006/relationships/tags" Target="../tags/tag226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tags" Target="../tags/tag229.xml"/><Relationship Id="rId2" Type="http://schemas.openxmlformats.org/officeDocument/2006/relationships/tags" Target="../tags/tag228.xml"/><Relationship Id="rId1" Type="http://schemas.openxmlformats.org/officeDocument/2006/relationships/tags" Target="../tags/tag227.xml"/><Relationship Id="rId4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tags" Target="../tags/tag232.xml"/><Relationship Id="rId7" Type="http://schemas.openxmlformats.org/officeDocument/2006/relationships/slideMaster" Target="../slideMasters/slideMaster7.xml"/><Relationship Id="rId2" Type="http://schemas.openxmlformats.org/officeDocument/2006/relationships/tags" Target="../tags/tag231.xml"/><Relationship Id="rId1" Type="http://schemas.openxmlformats.org/officeDocument/2006/relationships/tags" Target="../tags/tag230.xml"/><Relationship Id="rId6" Type="http://schemas.openxmlformats.org/officeDocument/2006/relationships/tags" Target="../tags/tag235.xml"/><Relationship Id="rId5" Type="http://schemas.openxmlformats.org/officeDocument/2006/relationships/tags" Target="../tags/tag234.xml"/><Relationship Id="rId4" Type="http://schemas.openxmlformats.org/officeDocument/2006/relationships/tags" Target="../tags/tag23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tags" Target="../tags/tag238.xml"/><Relationship Id="rId2" Type="http://schemas.openxmlformats.org/officeDocument/2006/relationships/tags" Target="../tags/tag237.xml"/><Relationship Id="rId1" Type="http://schemas.openxmlformats.org/officeDocument/2006/relationships/tags" Target="../tags/tag236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40.xml"/><Relationship Id="rId4" Type="http://schemas.openxmlformats.org/officeDocument/2006/relationships/tags" Target="../tags/tag239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tags" Target="../tags/tag243.xml"/><Relationship Id="rId2" Type="http://schemas.openxmlformats.org/officeDocument/2006/relationships/tags" Target="../tags/tag242.xml"/><Relationship Id="rId1" Type="http://schemas.openxmlformats.org/officeDocument/2006/relationships/tags" Target="../tags/tag241.xml"/><Relationship Id="rId5" Type="http://schemas.openxmlformats.org/officeDocument/2006/relationships/slideMaster" Target="../slideMasters/slideMaster7.xml"/><Relationship Id="rId4" Type="http://schemas.openxmlformats.org/officeDocument/2006/relationships/tags" Target="../tags/tag24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tags" Target="../tags/tag245.xml"/><Relationship Id="rId6" Type="http://schemas.openxmlformats.org/officeDocument/2006/relationships/slideMaster" Target="../slideMasters/slideMaster7.xml"/><Relationship Id="rId5" Type="http://schemas.openxmlformats.org/officeDocument/2006/relationships/tags" Target="../tags/tag249.xml"/><Relationship Id="rId4" Type="http://schemas.openxmlformats.org/officeDocument/2006/relationships/tags" Target="../tags/tag24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2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A1A32D-D410-42B4-B0A9-6E278480CF9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25079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/>
          <a:p>
            <a:pPr lvl="0"/>
            <a:r>
              <a:t>Click to edit Master title style</a:t>
            </a:r>
            <a:endParaRPr lang="en-US" alt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4525963"/>
          </a:xfrm>
        </p:spPr>
        <p:txBody>
          <a:bodyPr/>
          <a:lstStyle/>
          <a:p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AC86D0-06AB-412C-97A4-320E2A42DBE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6945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1954433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498962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BA11CC-E64D-47CF-BE69-CAE025B10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7FFC2D7-93E6-4789-94E4-7C6F3CA41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58BC38-0EB5-41D1-91B3-1273A14CC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  <a:lvl1pPr>
              <a:defRPr/>
            </a:lvl1pPr>
          </a:lstStyle>
          <a:p>
            <a:fld id="{1B84D24E-EE7F-420E-801D-223C0429B080}" type="slidenum">
              <a:rPr lang="zh-CN" altLang="en-US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980777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A1A32D-D410-42B4-B0A9-6E278480CF9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797363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/>
          <a:p>
            <a:pPr lvl="0"/>
            <a:r>
              <a:t>Click to edit Master title style</a:t>
            </a:r>
            <a:endParaRPr lang="en-US" alt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4525963"/>
          </a:xfrm>
        </p:spPr>
        <p:txBody>
          <a:bodyPr/>
          <a:lstStyle/>
          <a:p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AC86D0-06AB-412C-97A4-320E2A42DBE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06253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23946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08700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3116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20166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60862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642556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66176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2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88967666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78472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031943963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242452640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961000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63367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45860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043811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051791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961049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269136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2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978853342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76729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53859152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08663915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96819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126493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647228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12345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1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1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869377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822744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131891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2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386851275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58394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2653219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5319501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tags" Target="../tags/tag64.xml"/><Relationship Id="rId18" Type="http://schemas.openxmlformats.org/officeDocument/2006/relationships/tags" Target="../tags/tag69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5.xml"/><Relationship Id="rId17" Type="http://schemas.openxmlformats.org/officeDocument/2006/relationships/tags" Target="../tags/tag68.xml"/><Relationship Id="rId2" Type="http://schemas.openxmlformats.org/officeDocument/2006/relationships/slideLayout" Target="../slideLayouts/slideLayout20.xml"/><Relationship Id="rId16" Type="http://schemas.openxmlformats.org/officeDocument/2006/relationships/tags" Target="../tags/tag67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tags" Target="../tags/tag66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tags" Target="../tags/tag6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ags" Target="../tags/tag126.xml"/><Relationship Id="rId18" Type="http://schemas.openxmlformats.org/officeDocument/2006/relationships/tags" Target="../tags/tag131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6.xml"/><Relationship Id="rId17" Type="http://schemas.openxmlformats.org/officeDocument/2006/relationships/tags" Target="../tags/tag130.xml"/><Relationship Id="rId2" Type="http://schemas.openxmlformats.org/officeDocument/2006/relationships/slideLayout" Target="../slideLayouts/slideLayout31.xml"/><Relationship Id="rId16" Type="http://schemas.openxmlformats.org/officeDocument/2006/relationships/tags" Target="../tags/tag129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tags" Target="../tags/tag128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ags" Target="../tags/tag12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ags" Target="../tags/tag188.xml"/><Relationship Id="rId18" Type="http://schemas.openxmlformats.org/officeDocument/2006/relationships/tags" Target="../tags/tag193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7.xml"/><Relationship Id="rId17" Type="http://schemas.openxmlformats.org/officeDocument/2006/relationships/tags" Target="../tags/tag192.xml"/><Relationship Id="rId2" Type="http://schemas.openxmlformats.org/officeDocument/2006/relationships/slideLayout" Target="../slideLayouts/slideLayout42.xml"/><Relationship Id="rId16" Type="http://schemas.openxmlformats.org/officeDocument/2006/relationships/tags" Target="../tags/tag191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tags" Target="../tags/tag190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tags" Target="../tags/tag18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40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zh-CN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40"/>
            <a:ext cx="3860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zh-CN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40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fld id="{9AF30656-82EB-4282-9876-A453271F9F2D}" type="slidenum">
              <a:rPr lang="en-US" altLang="zh-CN" smtClean="0">
                <a:solidFill>
                  <a:srgbClr val="000000"/>
                </a:solidFill>
                <a:ea typeface="宋体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</a:pPr>
              <a:t>‹#›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442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1pPr>
      <a:lvl2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100000"/>
        <a:buChar char="•"/>
        <a:defRPr sz="3200">
          <a:solidFill>
            <a:schemeClr val="tx1"/>
          </a:solidFill>
          <a:latin typeface="Arial" charset="0"/>
          <a:ea typeface="宋体" charset="-122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Arial" charset="0"/>
          <a:ea typeface="宋体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Arial" charset="0"/>
          <a:ea typeface="宋体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Arial" charset="0"/>
          <a:ea typeface="宋体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2"/>
          <p:cNvSpPr txBox="1"/>
          <p:nvPr/>
        </p:nvSpPr>
        <p:spPr>
          <a:xfrm>
            <a:off x="245821" y="1342389"/>
            <a:ext cx="569595" cy="170816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25400">
            <a:solidFill>
              <a:srgbClr val="134857"/>
            </a:solidFill>
          </a:ln>
        </p:spPr>
        <p:txBody>
          <a:bodyPr wrap="square" rtlCol="0">
            <a:spAutoFit/>
          </a:bodyPr>
          <a:lstStyle>
            <a:defPPr/>
          </a:lstStyle>
          <a:p>
            <a:pPr algn="dist" defTabSz="342900">
              <a:defRPr/>
            </a:pPr>
            <a:endParaRPr lang="en-US" altLang="zh-CN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  <a:p>
            <a:pPr algn="dist" defTabSz="342900">
              <a:defRPr/>
            </a:pPr>
            <a:endParaRPr lang="en-US" altLang="zh-CN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  <a:p>
            <a:pPr algn="dist" defTabSz="342900">
              <a:defRPr/>
            </a:pPr>
            <a:endParaRPr lang="en-US" altLang="zh-CN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  <a:p>
            <a:pPr algn="dist" defTabSz="342900">
              <a:defRPr/>
            </a:pPr>
            <a:endParaRPr lang="en-US" altLang="zh-CN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  <a:p>
            <a:pPr algn="dist" defTabSz="342900">
              <a:defRPr/>
            </a:pPr>
            <a:endParaRPr lang="zh-CN" altLang="en-US" sz="2100">
              <a:solidFill>
                <a:prstClr val="black">
                  <a:lumMod val="75000"/>
                  <a:lumOff val="25000"/>
                </a:prstClr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</p:txBody>
      </p:sp>
      <p:cxnSp>
        <p:nvCxnSpPr>
          <p:cNvPr id="6" name="直接连接符 5"/>
          <p:cNvCxnSpPr>
            <a:endCxn id="5" idx="0"/>
          </p:cNvCxnSpPr>
          <p:nvPr/>
        </p:nvCxnSpPr>
        <p:spPr>
          <a:xfrm flipH="1">
            <a:off x="530616" y="-19686"/>
            <a:ext cx="317" cy="1362075"/>
          </a:xfrm>
          <a:prstGeom prst="line">
            <a:avLst/>
          </a:prstGeom>
          <a:ln w="44450">
            <a:solidFill>
              <a:srgbClr val="515B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530616" y="3050549"/>
            <a:ext cx="317" cy="3804912"/>
          </a:xfrm>
          <a:prstGeom prst="line">
            <a:avLst/>
          </a:prstGeom>
          <a:ln w="44450">
            <a:solidFill>
              <a:srgbClr val="13485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5" t="5333" r="21938" b="65333"/>
          <a:stretch>
            <a:fillRect/>
          </a:stretch>
        </p:blipFill>
        <p:spPr>
          <a:xfrm flipH="1">
            <a:off x="284660" y="15"/>
            <a:ext cx="1995792" cy="118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04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</p:sldLayoutIdLst>
  <p:transition>
    <p:random/>
  </p:transition>
  <p:txStyles>
    <p:titleStyle>
      <a:defPPr/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9pPr>
    </p:titleStyle>
    <p:bodyStyle>
      <a:defPPr/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40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zh-CN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40"/>
            <a:ext cx="3860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endParaRPr lang="zh-CN" altLang="zh-CN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40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fld id="{9AF30656-82EB-4282-9876-A453271F9F2D}" type="slidenum">
              <a:rPr lang="en-US" altLang="zh-CN" smtClean="0">
                <a:solidFill>
                  <a:srgbClr val="000000"/>
                </a:solidFill>
                <a:ea typeface="宋体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buSzPct val="100000"/>
              </a:pPr>
              <a:t>‹#›</a:t>
            </a:fld>
            <a:endParaRPr lang="en-US" altLang="zh-CN">
              <a:solidFill>
                <a:srgbClr val="000000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005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xStyles>
    <p:titleStyle>
      <a:lvl1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1pPr>
      <a:lvl2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100000"/>
        <a:buChar char="•"/>
        <a:defRPr sz="3200">
          <a:solidFill>
            <a:schemeClr val="tx1"/>
          </a:solidFill>
          <a:latin typeface="Arial" charset="0"/>
          <a:ea typeface="宋体" charset="-122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Arial" charset="0"/>
          <a:ea typeface="宋体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Arial" charset="0"/>
          <a:ea typeface="宋体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Arial" charset="0"/>
          <a:ea typeface="宋体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Arial" charset="0"/>
          <a:ea typeface="宋体" charset="-122"/>
        </a:defRPr>
      </a:lvl9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custDataLst>
      <p:tags r:id="rId13"/>
    </p:custDataLst>
    <p:extLst>
      <p:ext uri="{BB962C8B-B14F-4D97-AF65-F5344CB8AC3E}">
        <p14:creationId xmlns:p14="http://schemas.microsoft.com/office/powerpoint/2010/main" val="175218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custDataLst>
      <p:tags r:id="rId13"/>
    </p:custDataLst>
    <p:extLst>
      <p:ext uri="{BB962C8B-B14F-4D97-AF65-F5344CB8AC3E}">
        <p14:creationId xmlns:p14="http://schemas.microsoft.com/office/powerpoint/2010/main" val="1243589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2021/9/18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custDataLst>
      <p:tags r:id="rId13"/>
    </p:custDataLst>
    <p:extLst>
      <p:ext uri="{BB962C8B-B14F-4D97-AF65-F5344CB8AC3E}">
        <p14:creationId xmlns:p14="http://schemas.microsoft.com/office/powerpoint/2010/main" val="2601541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0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52.xml"/><Relationship Id="rId1" Type="http://schemas.openxmlformats.org/officeDocument/2006/relationships/tags" Target="../tags/tag251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5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55.xml"/><Relationship Id="rId1" Type="http://schemas.openxmlformats.org/officeDocument/2006/relationships/tags" Target="../tags/tag254.xml"/><Relationship Id="rId5" Type="http://schemas.openxmlformats.org/officeDocument/2006/relationships/image" Target="&#22270;&#29255;10" TargetMode="Externa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&#22270;&#29255;10" TargetMode="External"/><Relationship Id="rId3" Type="http://schemas.openxmlformats.org/officeDocument/2006/relationships/tags" Target="../tags/tag258.xml"/><Relationship Id="rId7" Type="http://schemas.openxmlformats.org/officeDocument/2006/relationships/image" Target="../media/image11.jpeg"/><Relationship Id="rId2" Type="http://schemas.openxmlformats.org/officeDocument/2006/relationships/tags" Target="../tags/tag257.xml"/><Relationship Id="rId1" Type="http://schemas.openxmlformats.org/officeDocument/2006/relationships/tags" Target="../tags/tag256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260.xml"/><Relationship Id="rId4" Type="http://schemas.openxmlformats.org/officeDocument/2006/relationships/tags" Target="../tags/tag25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tags" Target="../tags/tag263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262.xml"/><Relationship Id="rId1" Type="http://schemas.openxmlformats.org/officeDocument/2006/relationships/tags" Target="../tags/tag261.xml"/><Relationship Id="rId6" Type="http://schemas.openxmlformats.org/officeDocument/2006/relationships/tags" Target="../tags/tag266.xml"/><Relationship Id="rId5" Type="http://schemas.openxmlformats.org/officeDocument/2006/relationships/tags" Target="../tags/tag265.xml"/><Relationship Id="rId4" Type="http://schemas.openxmlformats.org/officeDocument/2006/relationships/tags" Target="../tags/tag264.xml"/><Relationship Id="rId9" Type="http://schemas.openxmlformats.org/officeDocument/2006/relationships/image" Target="&#22270;&#29255;10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6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E497464-680B-4EB4-9939-30F99A7375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79A8FF47-09A8-4F06-AF38-A2238E75C7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64400B2-949F-4DE4-9201-3854AA0541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237A9DF-D597-4F25-A05B-EF5E69E03D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  <p:sp>
        <p:nvSpPr>
          <p:cNvPr id="26627" name="文本框 26626"/>
          <p:cNvSpPr txBox="1"/>
          <p:nvPr/>
        </p:nvSpPr>
        <p:spPr>
          <a:xfrm>
            <a:off x="3941802" y="0"/>
            <a:ext cx="553998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2222418" y="253248"/>
            <a:ext cx="1261884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280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3105150" y="1683860"/>
            <a:ext cx="9324975" cy="224676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600" b="1" dirty="0">
                <a:latin typeface="隶书" panose="02010509060101010101" pitchFamily="49" charset="-122"/>
                <a:ea typeface="隶书" panose="02010509060101010101" pitchFamily="49" charset="-122"/>
              </a:rPr>
              <a:t>古今一轮月</a:t>
            </a:r>
            <a:endParaRPr lang="en-US" altLang="zh-CN" sz="5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5600" b="1" dirty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5600" b="1" dirty="0">
                <a:latin typeface="隶书" panose="02010509060101010101" pitchFamily="49" charset="-122"/>
                <a:ea typeface="隶书" panose="02010509060101010101" pitchFamily="49" charset="-122"/>
              </a:rPr>
              <a:t>千载寄情思</a:t>
            </a:r>
            <a:endParaRPr lang="en-US" altLang="zh-CN" sz="5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3373872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://img4.duitang.com/uploads/item/201301/20/20130120120029_XNfa3.thumb.600_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61" y="-1836507"/>
            <a:ext cx="12366661" cy="927499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007768" y="1052736"/>
            <a:ext cx="396044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9900" dirty="0">
                <a:solidFill>
                  <a:srgbClr val="FF6699"/>
                </a:solidFill>
                <a:latin typeface="华文琥珀" panose="02010800040101010101" pitchFamily="2" charset="-122"/>
              </a:rPr>
              <a:t>月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91544" y="332657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</a:rPr>
              <a:t>飞花令之</a:t>
            </a:r>
            <a:r>
              <a:rPr lang="en-US" altLang="zh-CN" sz="3200" b="1" dirty="0">
                <a:solidFill>
                  <a:schemeClr val="tx2"/>
                </a:solidFill>
              </a:rPr>
              <a:t>---------</a:t>
            </a:r>
            <a:endParaRPr lang="zh-CN" altLang="en-US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E497464-680B-4EB4-9939-30F99A7375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79A8FF47-09A8-4F06-AF38-A2238E75C7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64400B2-949F-4DE4-9201-3854AA0541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237A9DF-D597-4F25-A05B-EF5E69E03D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  <p:sp>
        <p:nvSpPr>
          <p:cNvPr id="26627" name="文本框 26626"/>
          <p:cNvSpPr txBox="1"/>
          <p:nvPr/>
        </p:nvSpPr>
        <p:spPr>
          <a:xfrm>
            <a:off x="3941802" y="0"/>
            <a:ext cx="553998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3710167" y="476251"/>
            <a:ext cx="1261884" cy="6858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280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1514475" y="1397031"/>
            <a:ext cx="9324975" cy="35394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举杯邀明月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对饮成三人。”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李白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“我寄愁思与明月，随君直到夜郎西。”（李白）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“今人不见古时月，今月曾经照古人。”（张若虚）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“海上生明月，天涯共此时。”（张九龄）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961455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7" name="矩形 4"/>
          <p:cNvSpPr/>
          <p:nvPr>
            <p:custDataLst>
              <p:tags r:id="rId1"/>
            </p:custDataLst>
          </p:nvPr>
        </p:nvSpPr>
        <p:spPr>
          <a:xfrm>
            <a:off x="1084124" y="880657"/>
            <a:ext cx="10272183" cy="317009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2400" b="1" dirty="0">
                <a:solidFill>
                  <a:srgbClr val="000000"/>
                </a:solidFill>
                <a:latin typeface="华文楷体" charset="-122"/>
                <a:ea typeface="华文楷体" charset="-122"/>
              </a:rPr>
              <a:t>     </a:t>
            </a:r>
            <a:r>
              <a:rPr lang="zh-CN" altLang="zh-CN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华文楷体" charset="-122"/>
              </a:rPr>
              <a:t>在中国众多文人中，苏轼是比较喜欢写月亮的，而且也写了许多和月亮有关的名篇。今天，我们就走进苏轼笔下的月亮，学习他的</a:t>
            </a:r>
            <a:r>
              <a:rPr lang="zh-CN" altLang="zh-CN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华文楷体" charset="-122"/>
              </a:rPr>
              <a:t>《水调歌头》。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华文楷体" charset="-122"/>
              </a:rPr>
              <a:t>看一看大文豪苏轼在那个中秋之夜对着那轮明月抒发了怎样的情怀？</a:t>
            </a:r>
          </a:p>
        </p:txBody>
      </p:sp>
      <p:grpSp>
        <p:nvGrpSpPr>
          <p:cNvPr id="4" name="组 2">
            <a:extLst>
              <a:ext uri="{FF2B5EF4-FFF2-40B4-BE49-F238E27FC236}">
                <a16:creationId xmlns:a16="http://schemas.microsoft.com/office/drawing/2014/main" id="{A8EA7F1F-FFCF-4A71-AD4C-1F4D8F31DBD0}"/>
              </a:ext>
            </a:extLst>
          </p:cNvPr>
          <p:cNvGrpSpPr/>
          <p:nvPr/>
        </p:nvGrpSpPr>
        <p:grpSpPr>
          <a:xfrm>
            <a:off x="0" y="0"/>
            <a:ext cx="12192000" cy="7111248"/>
            <a:chOff x="0" y="0"/>
            <a:chExt cx="12192000" cy="7111248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52FA06D1-C6C8-402A-A389-7B1A19967F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95" y="2611413"/>
              <a:ext cx="2233212" cy="381362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BCF5787B-C221-49CD-B31D-1A36EF68F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82224" y="1"/>
              <a:ext cx="2009775" cy="2807244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AFD54494-9128-46C3-81A8-3E887041A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343400"/>
              <a:ext cx="1669669" cy="2767848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5C495B50-7E08-4B0C-BD53-CECAF130A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5575" y="0"/>
              <a:ext cx="1956425" cy="17471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2227382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1028" descr="0360b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"/>
            <a:ext cx="3600451" cy="2700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5A33D10-61A2-4D16-8F5D-61545A0198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562100"/>
            <a:ext cx="4724400" cy="5295900"/>
          </a:xfrm>
          <a:prstGeom prst="rect">
            <a:avLst/>
          </a:prstGeom>
        </p:spPr>
      </p:pic>
      <p:sp>
        <p:nvSpPr>
          <p:cNvPr id="40" name="WordArt 1029"/>
          <p:cNvSpPr>
            <a:spLocks noChangeArrowheads="1" noChangeShapeType="1" noTextEdit="1"/>
          </p:cNvSpPr>
          <p:nvPr>
            <p:custDataLst>
              <p:tags r:id="rId2"/>
            </p:custDataLst>
          </p:nvPr>
        </p:nvSpPr>
        <p:spPr bwMode="auto">
          <a:xfrm>
            <a:off x="1755776" y="2847945"/>
            <a:ext cx="6242049" cy="1458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6600" b="1" kern="10" dirty="0">
                <a:ln w="38100" algn="ctr">
                  <a:solidFill>
                    <a:srgbClr val="339966"/>
                  </a:solidFill>
                  <a:round/>
                  <a:headEnd/>
                  <a:tailEnd/>
                </a:ln>
                <a:solidFill>
                  <a:srgbClr val="FF6699"/>
                </a:solidFill>
                <a:latin typeface="宋体"/>
                <a:ea typeface="宋体"/>
              </a:rPr>
              <a:t>水调歌头</a:t>
            </a:r>
          </a:p>
        </p:txBody>
      </p:sp>
    </p:spTree>
    <p:extLst>
      <p:ext uri="{BB962C8B-B14F-4D97-AF65-F5344CB8AC3E}">
        <p14:creationId xmlns:p14="http://schemas.microsoft.com/office/powerpoint/2010/main" val="417465564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88066" descr="16.gif (2987 bytes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1066804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4" name="图片 88067" descr="16.gif (2987 bytes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0" y="1295404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图片 88068" descr="16.gif (2987 bytes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9800" y="533404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图片 88069" descr="16.gif (2987 bytes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1295404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图片 88070" descr="33.gif (794 bytes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2" y="914400"/>
            <a:ext cx="331788" cy="331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8" name="图片 88071" descr="33.gif (794 bytes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5802" y="1295400"/>
            <a:ext cx="331788" cy="331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文本框 1"/>
          <p:cNvSpPr txBox="1"/>
          <p:nvPr/>
        </p:nvSpPr>
        <p:spPr>
          <a:xfrm>
            <a:off x="2258207" y="1295292"/>
            <a:ext cx="14887575" cy="313932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ea typeface="宋体" panose="02010600030101010101" pitchFamily="2" charset="-122"/>
              </a:rPr>
              <a:t>学习目标：</a:t>
            </a:r>
            <a:endParaRPr lang="zh-CN" altLang="en-US" sz="3600" dirty="0">
              <a:solidFill>
                <a:srgbClr val="000000"/>
              </a:solidFill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1.朗读并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背诵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诗歌，理解词的内容。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品味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富有表现力的语言，理解所表达的思想感情。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培养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积极、健康、乐观的人生态度。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3023A8A-079D-49CB-B156-319065CF1B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4776A68C-275F-4660-9666-4F6DDCD00D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486AD08-3C9D-4782-8C1F-FA1FBAFF49E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A555B1D-3F3D-40AA-B2DB-DEA1EED506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562606"/>
      </p:ext>
    </p:extLst>
  </p:cSld>
  <p:clrMapOvr>
    <a:masterClrMapping/>
  </p:clrMapOvr>
  <p:transition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/>
          <p:nvPr>
            <p:custDataLst>
              <p:tags r:id="rId1"/>
            </p:custDataLst>
          </p:nvPr>
        </p:nvSpPr>
        <p:spPr>
          <a:xfrm>
            <a:off x="814942" y="476267"/>
            <a:ext cx="8544983" cy="25545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zh-CN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走近苏轼</a:t>
            </a:r>
            <a:endParaRPr kumimoji="1" lang="en-US" altLang="zh-CN" sz="8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华文行楷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 </a:t>
            </a:r>
            <a:r>
              <a:rPr kumimoji="1" lang="en-US" altLang="zh-CN" sz="80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    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说说你了解的苏轼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E960EBA-7229-4C1E-A6DB-B9DB306FEB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562100"/>
            <a:ext cx="472440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6695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图片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205835" name="Text Box 9"/>
          <p:cNvSpPr/>
          <p:nvPr>
            <p:custDataLst>
              <p:tags r:id="rId2"/>
            </p:custDataLst>
          </p:nvPr>
        </p:nvSpPr>
        <p:spPr>
          <a:xfrm>
            <a:off x="-66675" y="476271"/>
            <a:ext cx="12192000" cy="54107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1037-1101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）：</a:t>
            </a:r>
            <a:r>
              <a:rPr kumimoji="1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字子瞻，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号东坡居士，世称苏东坡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。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眉山（今属四川）人。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北宋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成就最高的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文学家、书法家、画家。</a:t>
            </a:r>
            <a:r>
              <a:rPr kumimoji="1"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谥文忠。</a:t>
            </a:r>
            <a:r>
              <a:rPr lang="zh-CN" altLang="en-US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charset="-122"/>
              <a:ea typeface="黑体" charset="-122"/>
            </a:endParaRP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   苏轼是北宋中期文坛领袖，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学识广博，多才多艺，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在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诗、词、散文、书、画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等方面取得很高成就。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文纵横恣肆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；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诗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题材广阔，清新豪健，善用夸张比喻，独具风格，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与黄庭坚并称“苏黄”；词开豪放一派，与辛弃疾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同是豪放派代表，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并称“苏辛”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 ；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散文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著述宏富，豪放自如，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与欧阳修并称“欧苏”，为“唐宋八大家”之一。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善书法，“宋四家”之一；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擅长文人画，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尤擅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墨竹、怪石、枯木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等。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念奴娇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·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赤壁怀古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、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水调歌头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·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明月几时有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传诵甚广。 诗文有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东坡文集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等。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endParaRPr kumimoji="1"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charset="-122"/>
              <a:ea typeface="黑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232473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图片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55307" name="Rectangle 3"/>
          <p:cNvSpPr/>
          <p:nvPr>
            <p:custDataLst>
              <p:tags r:id="rId2"/>
            </p:custDataLst>
          </p:nvPr>
        </p:nvSpPr>
        <p:spPr>
          <a:xfrm>
            <a:off x="0" y="7"/>
            <a:ext cx="12192000" cy="272382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   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苏轼是</a:t>
            </a:r>
            <a:r>
              <a:rPr kumimoji="1"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宋仁宗朝进士，官至礼部尚书。一生历尽</a:t>
            </a: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仕途坎坷，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几经浮沉，</a:t>
            </a: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起伏不断。</a:t>
            </a: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1079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年，因反对王安石被贬职，任杭州通判，密州知州。他虽不能得志，多次被贬。然而此人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生性豁达、乐观，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宋体" charset="-122"/>
              </a:rPr>
              <a:t>不论处于何种逆境总能以积极的态度勉励自己，只这一点便足以令人敬服。</a:t>
            </a:r>
          </a:p>
        </p:txBody>
      </p:sp>
      <p:sp>
        <p:nvSpPr>
          <p:cNvPr id="18436" name="WordArt 4"/>
          <p:cNvSpPr>
            <a:spLocks noChangeArrowheads="1" noChangeShapeType="1"/>
          </p:cNvSpPr>
          <p:nvPr>
            <p:custDataLst>
              <p:tags r:id="rId3"/>
            </p:custDataLst>
          </p:nvPr>
        </p:nvSpPr>
        <p:spPr bwMode="auto">
          <a:xfrm>
            <a:off x="814917" y="3644928"/>
            <a:ext cx="3647016" cy="1530351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600" kern="10">
                <a:ln w="9525" algn="ctr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“三苏”</a:t>
            </a:r>
          </a:p>
        </p:txBody>
      </p:sp>
      <p:sp>
        <p:nvSpPr>
          <p:cNvPr id="18437" name="WordArt 5"/>
          <p:cNvSpPr>
            <a:spLocks noChangeArrowheads="1" noChangeShapeType="1"/>
          </p:cNvSpPr>
          <p:nvPr>
            <p:custDataLst>
              <p:tags r:id="rId4"/>
            </p:custDataLst>
          </p:nvPr>
        </p:nvSpPr>
        <p:spPr bwMode="auto">
          <a:xfrm>
            <a:off x="4944533" y="3213106"/>
            <a:ext cx="5952067" cy="15843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600" kern="10">
                <a:ln w="9525" algn="ctr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“唐宋八大家”</a:t>
            </a:r>
          </a:p>
        </p:txBody>
      </p:sp>
      <p:sp>
        <p:nvSpPr>
          <p:cNvPr id="18438" name="WordArt 6"/>
          <p:cNvSpPr>
            <a:spLocks noChangeArrowheads="1" noChangeShapeType="1"/>
          </p:cNvSpPr>
          <p:nvPr>
            <p:custDataLst>
              <p:tags r:id="rId5"/>
            </p:custDataLst>
          </p:nvPr>
        </p:nvSpPr>
        <p:spPr bwMode="auto">
          <a:xfrm>
            <a:off x="3312584" y="5013325"/>
            <a:ext cx="4572000" cy="14874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3600" kern="10">
                <a:ln w="9525" algn="ctr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“宋四家” </a:t>
            </a:r>
          </a:p>
        </p:txBody>
      </p:sp>
    </p:spTree>
    <p:extLst>
      <p:ext uri="{BB962C8B-B14F-4D97-AF65-F5344CB8AC3E}">
        <p14:creationId xmlns:p14="http://schemas.microsoft.com/office/powerpoint/2010/main" val="36198607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349" y="2852954"/>
            <a:ext cx="5386707" cy="4222563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511" y="452674"/>
            <a:ext cx="9793084" cy="598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4489"/>
      </p:ext>
    </p:extLst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图片10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206853" name="Rectangle 4"/>
          <p:cNvSpPr/>
          <p:nvPr>
            <p:custDataLst>
              <p:tags r:id="rId2"/>
            </p:custDataLst>
          </p:nvPr>
        </p:nvSpPr>
        <p:spPr>
          <a:xfrm>
            <a:off x="4271443" y="30"/>
            <a:ext cx="3695700" cy="76944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zh-CN" altLang="en-US" sz="4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charset="-122"/>
              </a:rPr>
              <a:t>写作背景</a:t>
            </a:r>
          </a:p>
        </p:txBody>
      </p:sp>
      <p:sp>
        <p:nvSpPr>
          <p:cNvPr id="206855" name="Rectangle 5"/>
          <p:cNvSpPr/>
          <p:nvPr>
            <p:custDataLst>
              <p:tags r:id="rId3"/>
            </p:custDataLst>
          </p:nvPr>
        </p:nvSpPr>
        <p:spPr>
          <a:xfrm>
            <a:off x="0" y="836641"/>
            <a:ext cx="12192000" cy="9294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1.</a:t>
            </a:r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思乡：</a:t>
            </a:r>
            <a:r>
              <a:rPr kumimoji="1" lang="zh-CN" altLang="en-US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 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苏轼原是四川眉山人，此时被贬官至山东密州，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远离家乡，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相隔千里之遥，自然少不了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对家乡家人的思念。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  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   </a:t>
            </a:r>
          </a:p>
        </p:txBody>
      </p:sp>
      <p:sp>
        <p:nvSpPr>
          <p:cNvPr id="206856" name="Rectangle 6"/>
          <p:cNvSpPr/>
          <p:nvPr>
            <p:custDataLst>
              <p:tags r:id="rId4"/>
            </p:custDataLst>
          </p:nvPr>
        </p:nvSpPr>
        <p:spPr>
          <a:xfrm>
            <a:off x="27" y="2133630"/>
            <a:ext cx="12433300" cy="134806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2.</a:t>
            </a:r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思人</a:t>
            </a:r>
            <a:r>
              <a:rPr kumimoji="1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苏轼与弟弟苏辙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(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子由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)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兄弟情深</a:t>
            </a:r>
            <a:r>
              <a:rPr kumimoji="1" lang="en-US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苏辙在山东为官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苏轼为了能离弟弟近些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所以上书皇帝要求从杭州调任至密州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可即便相隔不远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但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兄弟俩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依然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不能常相见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所以孤独之余东坡不免伤感嗟叹</a:t>
            </a: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206857" name="Rectangle 7"/>
          <p:cNvSpPr/>
          <p:nvPr>
            <p:custDataLst>
              <p:tags r:id="rId5"/>
            </p:custDataLst>
          </p:nvPr>
        </p:nvSpPr>
        <p:spPr>
          <a:xfrm>
            <a:off x="0" y="3860824"/>
            <a:ext cx="12192000" cy="9294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3</a:t>
            </a:r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、仕途坎坷： 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苏轼由于朝庭党争，被排挤出中央政府，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几经坎坷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，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仕途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并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不得意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，在这中秋月夜，怎不勾起他的哀伤、思念。</a:t>
            </a:r>
          </a:p>
        </p:txBody>
      </p:sp>
      <p:sp>
        <p:nvSpPr>
          <p:cNvPr id="206858" name="Text Box 10"/>
          <p:cNvSpPr/>
          <p:nvPr>
            <p:custDataLst>
              <p:tags r:id="rId6"/>
            </p:custDataLst>
          </p:nvPr>
        </p:nvSpPr>
        <p:spPr>
          <a:xfrm>
            <a:off x="0" y="5157819"/>
            <a:ext cx="12192000" cy="1348061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3200" b="1">
                <a:solidFill>
                  <a:srgbClr val="000000"/>
                </a:solidFill>
                <a:latin typeface="宋体" charset="-122"/>
                <a:ea typeface="宋体" charset="-122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在</a:t>
            </a:r>
            <a:r>
              <a:rPr lang="zh-CN" altLang="en-US" sz="32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中秋月圆之夜</a:t>
            </a:r>
            <a:r>
              <a:rPr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客居他乡</a:t>
            </a:r>
            <a:r>
              <a:rPr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lang="zh-CN" altLang="en-US" sz="32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思念家乡和弟弟</a:t>
            </a:r>
            <a:r>
              <a:rPr lang="en-US" altLang="zh-CN" sz="32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举杯畅饮，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浮想联翩，</a:t>
            </a:r>
            <a:r>
              <a:rPr kumimoji="1" lang="zh-CN" altLang="en-US" sz="32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想到仕途坎坷，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感慨万千，于是在酒酣兴浓之际，挥笔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写下了这篇文章。</a:t>
            </a:r>
          </a:p>
        </p:txBody>
      </p:sp>
    </p:spTree>
    <p:extLst>
      <p:ext uri="{BB962C8B-B14F-4D97-AF65-F5344CB8AC3E}">
        <p14:creationId xmlns:p14="http://schemas.microsoft.com/office/powerpoint/2010/main" val="1079835837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C3C748-DD25-45EF-BFA9-F21D23749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95350" y="1560117"/>
            <a:ext cx="10972800" cy="1143000"/>
          </a:xfrm>
        </p:spPr>
        <p:txBody>
          <a:bodyPr/>
          <a:lstStyle/>
          <a:p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通读诗歌，感知诗意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3BB4128-63B8-438C-B824-CF42A4E2C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520" y="1560117"/>
            <a:ext cx="4724809" cy="529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67177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45058"/>
          <p:cNvSpPr txBox="1">
            <a:spLocks noChangeArrowheads="1"/>
          </p:cNvSpPr>
          <p:nvPr/>
        </p:nvSpPr>
        <p:spPr bwMode="auto">
          <a:xfrm>
            <a:off x="815413" y="548681"/>
            <a:ext cx="11014272" cy="449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                  </a:t>
            </a:r>
            <a:r>
              <a:rPr lang="zh-CN" altLang="en-US" sz="36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水调歌头</a:t>
            </a:r>
            <a:r>
              <a:rPr lang="en-US" altLang="zh-CN" sz="24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[</a:t>
            </a:r>
            <a:r>
              <a:rPr lang="zh-CN" altLang="en-US" sz="24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北宋 苏轼</a:t>
            </a:r>
            <a:r>
              <a:rPr lang="en-US" altLang="zh-CN" sz="24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]</a:t>
            </a:r>
          </a:p>
          <a:p>
            <a:pPr eaLnBrk="1" fontAlgn="base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  <a:sym typeface="+mn-lt"/>
              </a:rPr>
              <a:t>丙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辰</a:t>
            </a:r>
            <a:r>
              <a:rPr lang="zh-CN" altLang="en-US" sz="28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ea"/>
                <a:sym typeface="+mn-lt"/>
              </a:rPr>
              <a:t>中秋，欢饮达旦，大醉，作此篇，兼怀子由。 </a:t>
            </a:r>
            <a:endParaRPr lang="zh-CN" altLang="en-US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+mn-ea"/>
              <a:sym typeface="+mn-lt"/>
            </a:endParaRPr>
          </a:p>
          <a:p>
            <a:pPr eaLnBrk="1" fontAlgn="base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    明月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几时有？把酒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问青天。不知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天上宫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阙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，今夕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是何年。我欲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乘风归去，又恐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琼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楼玉宇，高处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不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胜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寒。起舞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弄清影，何似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在人间。</a:t>
            </a:r>
          </a:p>
        </p:txBody>
      </p:sp>
      <p:sp>
        <p:nvSpPr>
          <p:cNvPr id="45067" name="矩形 45066"/>
          <p:cNvSpPr>
            <a:spLocks noChangeArrowheads="1"/>
          </p:cNvSpPr>
          <p:nvPr/>
        </p:nvSpPr>
        <p:spPr bwMode="auto">
          <a:xfrm>
            <a:off x="8028701" y="2468893"/>
            <a:ext cx="7024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en-US" sz="2000" b="1" dirty="0" err="1">
                <a:solidFill>
                  <a:srgbClr val="0000FF"/>
                </a:solidFill>
                <a:cs typeface="+mn-ea"/>
                <a:sym typeface="+mn-lt"/>
              </a:rPr>
              <a:t>què</a:t>
            </a:r>
            <a:endParaRPr lang="en-US" altLang="en-US" sz="2000" b="1" dirty="0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583499" y="375066"/>
            <a:ext cx="99335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自由朗读诗词，读准字音、节奏。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朗读诗词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E565F3F-7A4C-4A6A-84CE-B7D00FBD902A}"/>
              </a:ext>
            </a:extLst>
          </p:cNvPr>
          <p:cNvSpPr/>
          <p:nvPr/>
        </p:nvSpPr>
        <p:spPr>
          <a:xfrm>
            <a:off x="1775913" y="1532700"/>
            <a:ext cx="8322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 err="1">
                <a:solidFill>
                  <a:srgbClr val="0000FF"/>
                </a:solidFill>
                <a:cs typeface="+mn-ea"/>
                <a:sym typeface="宋体" panose="02010600030101010101" pitchFamily="2" charset="-122"/>
              </a:rPr>
              <a:t>chén</a:t>
            </a:r>
            <a:endParaRPr lang="zh-CN" altLang="en-US" sz="2000" b="1" dirty="0">
              <a:solidFill>
                <a:srgbClr val="0000FF"/>
              </a:solidFill>
              <a:cs typeface="+mn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83995BE-E6D6-40CC-A4E7-6DB75C403A74}"/>
              </a:ext>
            </a:extLst>
          </p:cNvPr>
          <p:cNvSpPr/>
          <p:nvPr/>
        </p:nvSpPr>
        <p:spPr>
          <a:xfrm>
            <a:off x="3855013" y="3420966"/>
            <a:ext cx="9621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 err="1">
                <a:solidFill>
                  <a:srgbClr val="0000FF"/>
                </a:solidFill>
                <a:cs typeface="+mn-ea"/>
              </a:rPr>
              <a:t>qi</a:t>
            </a:r>
            <a:r>
              <a:rPr lang="en-US" altLang="en-US" sz="2000" b="1" dirty="0" err="1">
                <a:solidFill>
                  <a:srgbClr val="0000FF"/>
                </a:solidFill>
                <a:cs typeface="+mn-ea"/>
              </a:rPr>
              <a:t>ó</a:t>
            </a:r>
            <a:r>
              <a:rPr lang="en-US" altLang="zh-CN" sz="2000" b="1" dirty="0" err="1">
                <a:solidFill>
                  <a:srgbClr val="0000FF"/>
                </a:solidFill>
                <a:cs typeface="+mn-ea"/>
              </a:rPr>
              <a:t>ng</a:t>
            </a:r>
            <a:endParaRPr lang="zh-CN" altLang="en-US" sz="2000" b="1" dirty="0">
              <a:solidFill>
                <a:srgbClr val="0000FF"/>
              </a:solidFill>
              <a:cs typeface="+mn-ea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63A21C8-E55E-4FC1-9657-EFFE6A3D7AF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96211" y="5302622"/>
            <a:ext cx="10452675" cy="590931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kumimoji="1" lang="en-US" altLang="zh-CN" sz="3600" b="1" dirty="0">
                <a:solidFill>
                  <a:srgbClr val="0000FF"/>
                </a:solidFill>
                <a:latin typeface="宋体" charset="-122"/>
                <a:ea typeface="宋体" charset="-122"/>
              </a:rPr>
              <a:t>   </a:t>
            </a:r>
            <a:endParaRPr kumimoji="1"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charset="-122"/>
              <a:ea typeface="宋体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37555E4-117A-4D55-A6FA-0BC6D5B070EF}"/>
              </a:ext>
            </a:extLst>
          </p:cNvPr>
          <p:cNvSpPr txBox="1"/>
          <p:nvPr/>
        </p:nvSpPr>
        <p:spPr>
          <a:xfrm>
            <a:off x="6852018" y="3354965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b="1" dirty="0" err="1">
                <a:solidFill>
                  <a:srgbClr val="0000FF"/>
                </a:solidFill>
                <a:cs typeface="+mn-ea"/>
              </a:rPr>
              <a:t>shèng</a:t>
            </a:r>
            <a:endParaRPr lang="zh-CN" altLang="en-US" sz="2000" b="1" dirty="0">
              <a:solidFill>
                <a:srgbClr val="0000FF"/>
              </a:solidFill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19679804"/>
      </p:ext>
    </p:extLst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1"/>
          <p:cNvSpPr txBox="1">
            <a:spLocks noChangeArrowheads="1"/>
          </p:cNvSpPr>
          <p:nvPr/>
        </p:nvSpPr>
        <p:spPr bwMode="auto">
          <a:xfrm>
            <a:off x="1295467" y="1028735"/>
            <a:ext cx="8544949" cy="2522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FF"/>
                </a:solidFill>
                <a:latin typeface="楷体"/>
                <a:ea typeface="楷体"/>
                <a:cs typeface="+mn-ea"/>
                <a:sym typeface="+mn-lt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转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朱阁，低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绮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户，照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无眠。不应有恨，何事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长向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别时圆？人有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悲欢离合，月有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阴晴圆缺，此事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古难全。但愿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人长久，千里</a:t>
            </a:r>
            <a:r>
              <a:rPr lang="en-US" altLang="zh-CN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/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共</a:t>
            </a:r>
            <a:r>
              <a:rPr lang="zh-CN" altLang="en-US" sz="2800" b="1" dirty="0">
                <a:solidFill>
                  <a:srgbClr val="FF0000"/>
                </a:solidFill>
                <a:latin typeface="楷体"/>
                <a:ea typeface="楷体"/>
                <a:cs typeface="+mn-ea"/>
                <a:sym typeface="+mn-lt"/>
              </a:rPr>
              <a:t>婵</a:t>
            </a:r>
            <a:r>
              <a:rPr lang="zh-CN" altLang="en-US" sz="2800" b="1" dirty="0">
                <a:solidFill>
                  <a:prstClr val="black"/>
                </a:solidFill>
                <a:latin typeface="楷体"/>
                <a:ea typeface="楷体"/>
                <a:cs typeface="+mn-ea"/>
                <a:sym typeface="+mn-lt"/>
              </a:rPr>
              <a:t>娟。</a:t>
            </a:r>
          </a:p>
        </p:txBody>
      </p:sp>
      <p:sp>
        <p:nvSpPr>
          <p:cNvPr id="45072" name="矩形 45071"/>
          <p:cNvSpPr>
            <a:spLocks noChangeArrowheads="1"/>
          </p:cNvSpPr>
          <p:nvPr/>
        </p:nvSpPr>
        <p:spPr bwMode="auto">
          <a:xfrm>
            <a:off x="1846669" y="932723"/>
            <a:ext cx="9621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en-US" sz="2000" b="1" err="1">
                <a:solidFill>
                  <a:srgbClr val="0000FF"/>
                </a:solidFill>
                <a:cs typeface="+mn-ea"/>
                <a:sym typeface="+mn-lt"/>
              </a:rPr>
              <a:t>zhuǎn</a:t>
            </a:r>
            <a:endParaRPr lang="en-US" altLang="en-US" sz="2000" b="1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45074" name="矩形 45073"/>
          <p:cNvSpPr>
            <a:spLocks noChangeArrowheads="1"/>
          </p:cNvSpPr>
          <p:nvPr/>
        </p:nvSpPr>
        <p:spPr bwMode="auto">
          <a:xfrm>
            <a:off x="4166410" y="828680"/>
            <a:ext cx="5725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000" b="1" dirty="0" err="1">
                <a:solidFill>
                  <a:srgbClr val="0000FF"/>
                </a:solidFill>
                <a:cs typeface="+mn-ea"/>
                <a:sym typeface="+mn-lt"/>
              </a:rPr>
              <a:t>qǐ</a:t>
            </a:r>
            <a:endParaRPr lang="en-US" altLang="zh-CN" sz="2000" b="1" dirty="0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45077" name="矩形 45076"/>
          <p:cNvSpPr>
            <a:spLocks noChangeArrowheads="1"/>
          </p:cNvSpPr>
          <p:nvPr/>
        </p:nvSpPr>
        <p:spPr bwMode="auto">
          <a:xfrm>
            <a:off x="6704603" y="3447499"/>
            <a:ext cx="8322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000" b="1" dirty="0" err="1">
                <a:solidFill>
                  <a:srgbClr val="0000FF"/>
                </a:solidFill>
                <a:cs typeface="+mn-ea"/>
                <a:sym typeface="+mn-lt"/>
              </a:rPr>
              <a:t>chán</a:t>
            </a:r>
            <a:endParaRPr lang="en-US" altLang="zh-CN" sz="2000" b="1" dirty="0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朗诵诗词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5637272"/>
            <a:ext cx="12192000" cy="1218215"/>
          </a:xfrm>
          <a:prstGeom prst="rect">
            <a:avLst/>
          </a:prstGeom>
          <a:solidFill>
            <a:srgbClr val="1348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9" rIns="68576" bIns="34289" rtlCol="0" anchor="ctr"/>
          <a:lstStyle>
            <a:defPPr/>
          </a:lstStyle>
          <a:p>
            <a:pPr algn="ctr" defTabSz="685800"/>
            <a:endParaRPr lang="zh-CN" altLang="en-US" sz="1400">
              <a:solidFill>
                <a:prstClr val="white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87628" y="741474"/>
            <a:ext cx="3260421" cy="491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3217"/>
      </p:ext>
    </p:extLst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C3C748-DD25-45EF-BFA9-F21D23749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95350" y="1560117"/>
            <a:ext cx="10972800" cy="1143000"/>
          </a:xfrm>
        </p:spPr>
        <p:txBody>
          <a:bodyPr/>
          <a:lstStyle/>
          <a:p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疏通词义，感知诗意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3BB4128-63B8-438C-B824-CF42A4E2C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520" y="1560117"/>
            <a:ext cx="4724809" cy="529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7693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4569D2E-AD5D-4D40-9136-826AB619B0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A58D81C4-3DDA-4B00-812A-E26BA09BA1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F87D42F2-AAAD-45D8-AC80-3CA42C47F5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B303B6B0-9DC0-4C08-9638-6CB0E19172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自主学习、合作探究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17656" y="1417639"/>
            <a:ext cx="984885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自读诗词，将自己觉得难以理解的词句提出来，看看同学能不能帮你解决疑难？不能解决的，交由全班讨论。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结合课下注释，试用自己的语言把这首词的内容表达出来，说给你的学习伙伴听。</a:t>
            </a:r>
          </a:p>
        </p:txBody>
      </p:sp>
    </p:spTree>
    <p:extLst>
      <p:ext uri="{BB962C8B-B14F-4D97-AF65-F5344CB8AC3E}">
        <p14:creationId xmlns:p14="http://schemas.microsoft.com/office/powerpoint/2010/main" val="212043958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2">
            <a:extLst>
              <a:ext uri="{FF2B5EF4-FFF2-40B4-BE49-F238E27FC236}">
                <a16:creationId xmlns:a16="http://schemas.microsoft.com/office/drawing/2014/main" id="{E0199012-6E7E-46B7-A65F-419FA4B82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8698" y="1508787"/>
            <a:ext cx="825842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0" dirty="0">
                <a:solidFill>
                  <a:srgbClr val="333333"/>
                </a:solidFill>
                <a:latin typeface="Times New Roman" panose="02020603050405020304" pitchFamily="18" charset="0"/>
              </a:rPr>
              <a:t>            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丙辰中秋，欢饮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达旦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，大醉，作此篇，兼怀子由。</a:t>
            </a:r>
          </a:p>
        </p:txBody>
      </p:sp>
      <p:sp>
        <p:nvSpPr>
          <p:cNvPr id="100355" name="Text Box 3">
            <a:extLst>
              <a:ext uri="{FF2B5EF4-FFF2-40B4-BE49-F238E27FC236}">
                <a16:creationId xmlns:a16="http://schemas.microsoft.com/office/drawing/2014/main" id="{13406AAA-0A98-4B9C-898A-709F70D1C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1" y="3678247"/>
            <a:ext cx="813085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大意：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pitchFamily="18" charset="0"/>
              </a:rPr>
              <a:t>丙辰年中秋节，欢畅痛饮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到天亮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pitchFamily="18" charset="0"/>
              </a:rPr>
              <a:t>，喝得大醉，写了这首词，兼以怀念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弟弟子由</a:t>
            </a:r>
            <a:r>
              <a:rPr lang="zh-CN" altLang="zh-CN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100356" name="Text Box 4">
            <a:extLst>
              <a:ext uri="{FF2B5EF4-FFF2-40B4-BE49-F238E27FC236}">
                <a16:creationId xmlns:a16="http://schemas.microsoft.com/office/drawing/2014/main" id="{DC5B7946-0D37-419A-8957-F8EB087432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9781" y="2945077"/>
            <a:ext cx="7543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CC"/>
                </a:solidFill>
                <a:latin typeface="Times New Roman" panose="02020603050405020304" pitchFamily="18" charset="0"/>
              </a:rPr>
              <a:t>从词前小序里我们了解了哪些信息？</a:t>
            </a:r>
          </a:p>
        </p:txBody>
      </p:sp>
      <p:sp>
        <p:nvSpPr>
          <p:cNvPr id="11268" name="Rectangle 5">
            <a:extLst>
              <a:ext uri="{FF2B5EF4-FFF2-40B4-BE49-F238E27FC236}">
                <a16:creationId xmlns:a16="http://schemas.microsoft.com/office/drawing/2014/main" id="{AF191511-1DAA-4659-A430-89C42BFF3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8687" y="501157"/>
            <a:ext cx="3430588" cy="611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75" dirty="0">
                <a:solidFill>
                  <a:srgbClr val="6600FF"/>
                </a:solidFill>
                <a:latin typeface="Times New Roman" panose="02020603050405020304" pitchFamily="18" charset="0"/>
                <a:ea typeface="隶书" pitchFamily="49" charset="-122"/>
              </a:rPr>
              <a:t>小序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15F49BA-A0EA-45E8-83D3-7E546661A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8667" y="4786262"/>
            <a:ext cx="63161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交代了写词的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时间</a:t>
            </a:r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及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缘由</a:t>
            </a:r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并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领起全篇</a:t>
            </a:r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44D475-4E2B-46DE-89D3-AC5FD28FD27F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 dirty="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319487796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/>
      <p:bldP spid="100355" grpId="1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ext Box 2">
            <a:extLst>
              <a:ext uri="{FF2B5EF4-FFF2-40B4-BE49-F238E27FC236}">
                <a16:creationId xmlns:a16="http://schemas.microsoft.com/office/drawing/2014/main" id="{9FF45248-64B0-4852-8913-00DAA25B9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7" y="2457449"/>
            <a:ext cx="1075319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</a:rPr>
              <a:t>     译文：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明月是从什么时候开始出现的？ （我）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端起酒杯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问青天。</a:t>
            </a:r>
          </a:p>
        </p:txBody>
      </p:sp>
      <p:sp>
        <p:nvSpPr>
          <p:cNvPr id="13314" name="Text Box 3">
            <a:extLst>
              <a:ext uri="{FF2B5EF4-FFF2-40B4-BE49-F238E27FC236}">
                <a16:creationId xmlns:a16="http://schemas.microsoft.com/office/drawing/2014/main" id="{997573F7-BB90-4820-A439-16C1CDB76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1" y="857249"/>
            <a:ext cx="2457451" cy="611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375">
                <a:solidFill>
                  <a:srgbClr val="6600FF"/>
                </a:solidFill>
                <a:latin typeface="Times New Roman" panose="02020603050405020304" pitchFamily="18" charset="0"/>
                <a:ea typeface="隶书" pitchFamily="49" charset="-122"/>
              </a:rPr>
              <a:t>上片：</a:t>
            </a:r>
          </a:p>
        </p:txBody>
      </p:sp>
      <p:sp>
        <p:nvSpPr>
          <p:cNvPr id="101380" name="Rectangle 4">
            <a:extLst>
              <a:ext uri="{FF2B5EF4-FFF2-40B4-BE49-F238E27FC236}">
                <a16:creationId xmlns:a16="http://schemas.microsoft.com/office/drawing/2014/main" id="{0CE1F4AB-0E29-4D19-BFE4-67AF148E3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0685" y="1574199"/>
            <a:ext cx="856191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明月几时有？</a:t>
            </a: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把酒</a:t>
            </a:r>
            <a:r>
              <a:rPr lang="zh-CN" altLang="en-US" sz="40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问青天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。</a:t>
            </a:r>
          </a:p>
        </p:txBody>
      </p:sp>
      <p:sp>
        <p:nvSpPr>
          <p:cNvPr id="101381" name="Rectangle 5">
            <a:extLst>
              <a:ext uri="{FF2B5EF4-FFF2-40B4-BE49-F238E27FC236}">
                <a16:creationId xmlns:a16="http://schemas.microsoft.com/office/drawing/2014/main" id="{B10DA6C8-9F77-4053-8998-2E0861039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404" y="3621021"/>
            <a:ext cx="11233248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rgbClr val="CC0099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3200" dirty="0">
                <a:solidFill>
                  <a:srgbClr val="333333"/>
                </a:solidFill>
                <a:latin typeface="楷体"/>
                <a:ea typeface="楷体"/>
              </a:rPr>
              <a:t>这是词人酒酣之时，对着皎洁的月亮所产生的遐想。化用</a:t>
            </a:r>
            <a:r>
              <a:rPr lang="zh-CN" altLang="en-US" sz="3200" dirty="0">
                <a:solidFill>
                  <a:srgbClr val="CC0099"/>
                </a:solidFill>
                <a:latin typeface="楷体"/>
                <a:ea typeface="楷体"/>
              </a:rPr>
              <a:t>李白</a:t>
            </a:r>
            <a:r>
              <a:rPr lang="en-US" altLang="zh-CN" sz="3200" dirty="0">
                <a:solidFill>
                  <a:srgbClr val="CC0099"/>
                </a:solidFill>
                <a:latin typeface="楷体"/>
                <a:ea typeface="楷体"/>
              </a:rPr>
              <a:t>《</a:t>
            </a:r>
            <a:r>
              <a:rPr lang="zh-CN" altLang="en-US" sz="3200" dirty="0">
                <a:solidFill>
                  <a:srgbClr val="CC0099"/>
                </a:solidFill>
                <a:latin typeface="楷体"/>
                <a:ea typeface="楷体"/>
              </a:rPr>
              <a:t>把酒问天</a:t>
            </a:r>
            <a:r>
              <a:rPr lang="en-US" altLang="zh-CN" sz="3200" dirty="0">
                <a:solidFill>
                  <a:srgbClr val="CC0099"/>
                </a:solidFill>
                <a:latin typeface="楷体"/>
                <a:ea typeface="楷体"/>
              </a:rPr>
              <a:t>》</a:t>
            </a:r>
            <a:r>
              <a:rPr lang="zh-CN" altLang="en-US" sz="3200" dirty="0">
                <a:solidFill>
                  <a:srgbClr val="333333"/>
                </a:solidFill>
                <a:latin typeface="楷体"/>
                <a:ea typeface="楷体"/>
              </a:rPr>
              <a:t>中的诗句：</a:t>
            </a:r>
            <a:r>
              <a:rPr lang="en-US" altLang="zh-CN" sz="3200" dirty="0">
                <a:solidFill>
                  <a:srgbClr val="333333"/>
                </a:solidFill>
                <a:latin typeface="楷体"/>
                <a:ea typeface="楷体"/>
              </a:rPr>
              <a:t>“</a:t>
            </a:r>
            <a:r>
              <a:rPr lang="zh-CN" altLang="en-US" sz="3200" dirty="0">
                <a:solidFill>
                  <a:srgbClr val="333333"/>
                </a:solidFill>
                <a:latin typeface="楷体"/>
                <a:ea typeface="楷体"/>
              </a:rPr>
              <a:t>青天有月来几时?我今停杯一问之</a:t>
            </a:r>
            <a:r>
              <a:rPr lang="en-US" altLang="zh-CN" sz="3200" dirty="0">
                <a:solidFill>
                  <a:srgbClr val="333333"/>
                </a:solidFill>
                <a:latin typeface="楷体"/>
                <a:ea typeface="楷体"/>
              </a:rPr>
              <a:t>”</a:t>
            </a:r>
            <a:r>
              <a:rPr lang="zh-CN" altLang="en-US" sz="3200" dirty="0">
                <a:solidFill>
                  <a:srgbClr val="333333"/>
                </a:solidFill>
                <a:latin typeface="楷体"/>
                <a:ea typeface="楷体"/>
              </a:rPr>
              <a:t>。</a:t>
            </a:r>
            <a:r>
              <a:rPr lang="zh-CN" altLang="en-US" sz="3200" dirty="0">
                <a:solidFill>
                  <a:srgbClr val="3333CC"/>
                </a:solidFill>
                <a:latin typeface="楷体"/>
                <a:ea typeface="楷体"/>
              </a:rPr>
              <a:t>把酒问天，流露出作者对明月的赞美和向往之情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E4777F61-92E1-4211-AC2D-05BEDD5F11DF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1130771132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/>
      <p:bldP spid="101378" grpId="1"/>
      <p:bldP spid="10138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>
            <a:extLst>
              <a:ext uri="{FF2B5EF4-FFF2-40B4-BE49-F238E27FC236}">
                <a16:creationId xmlns:a16="http://schemas.microsoft.com/office/drawing/2014/main" id="{461F004D-5FC7-4B5A-AD81-8ED6478C4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1489" y="2468901"/>
            <a:ext cx="97930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译文：不知道天上的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宫殿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里，今天 晚上是哪一年？</a:t>
            </a:r>
          </a:p>
        </p:txBody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id="{1EB67AE0-CC47-41BC-A265-AFEEBCF864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424" y="3813036"/>
            <a:ext cx="106571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rgbClr val="333333"/>
                </a:solidFill>
                <a:latin typeface="楷体"/>
                <a:ea typeface="楷体"/>
              </a:rPr>
              <a:t>表面问天，实际上是</a:t>
            </a:r>
            <a:r>
              <a:rPr lang="zh-CN" altLang="en-US" sz="3600" dirty="0">
                <a:solidFill>
                  <a:srgbClr val="9900CC"/>
                </a:solidFill>
                <a:latin typeface="楷体"/>
                <a:ea typeface="楷体"/>
              </a:rPr>
              <a:t>体现了苏轼屡受打击后的困惑心态。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65AE8369-9EAA-4245-AB1D-904E903E87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6300" y="1124766"/>
            <a:ext cx="75548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不知天上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宫阙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，今夕是何年。</a:t>
            </a: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B72A3B7A-10F4-4073-8763-5A6FB8794A5C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108916646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  <p:bldP spid="102402" grpId="1"/>
      <p:bldP spid="10240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F6DB3C86-FD37-4C9C-9BC0-1AAA7CD6B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9487" y="2541660"/>
            <a:ext cx="80902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我想乘着风回到天上去，又怕月宫那美玉砌成的楼宇，在高空中经受不住无比的寒冷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DEA6A0B8-7E0C-4C3F-8920-BD9E0244C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8701" y="1514496"/>
            <a:ext cx="7525715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我欲乘风归去，又恐琼楼玉宇，</a:t>
            </a:r>
          </a:p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高处不胜寒。</a:t>
            </a:r>
          </a:p>
          <a:p>
            <a:endParaRPr lang="zh-CN" altLang="en-US" sz="2800" u="sng" dirty="0">
              <a:solidFill>
                <a:srgbClr val="333333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103428" name="Rectangle 4">
            <a:extLst>
              <a:ext uri="{FF2B5EF4-FFF2-40B4-BE49-F238E27FC236}">
                <a16:creationId xmlns:a16="http://schemas.microsoft.com/office/drawing/2014/main" id="{ED8D5DC7-E2CB-4E78-8DDE-250C6E267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8701" y="3634266"/>
            <a:ext cx="71058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  暗指政治遭遇而言，想回朝廷，但又怕官场争斗激烈，难以容身</a:t>
            </a:r>
          </a:p>
        </p:txBody>
      </p:sp>
      <p:sp>
        <p:nvSpPr>
          <p:cNvPr id="15364" name="AutoShape 5">
            <a:extLst>
              <a:ext uri="{FF2B5EF4-FFF2-40B4-BE49-F238E27FC236}">
                <a16:creationId xmlns:a16="http://schemas.microsoft.com/office/drawing/2014/main" id="{879D95AC-D891-45CD-B1DC-FB6EDBD60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1677" y="4249384"/>
            <a:ext cx="6805840" cy="2299295"/>
          </a:xfrm>
          <a:prstGeom prst="cloudCallout">
            <a:avLst>
              <a:gd name="adj1" fmla="val -31162"/>
              <a:gd name="adj2" fmla="val -238880"/>
            </a:avLst>
          </a:prstGeom>
          <a:solidFill>
            <a:srgbClr val="FFCCFF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solidFill>
                <a:srgbClr val="9900CC"/>
              </a:solidFill>
              <a:latin typeface="华文行楷" pitchFamily="2" charset="-122"/>
            </a:endParaRPr>
          </a:p>
        </p:txBody>
      </p:sp>
      <p:sp>
        <p:nvSpPr>
          <p:cNvPr id="103431" name="Text Box 7">
            <a:extLst>
              <a:ext uri="{FF2B5EF4-FFF2-40B4-BE49-F238E27FC236}">
                <a16:creationId xmlns:a16="http://schemas.microsoft.com/office/drawing/2014/main" id="{411FE730-8A24-432C-AB90-1AC7004F5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5307" y="4765152"/>
            <a:ext cx="587986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solidFill>
                  <a:srgbClr val="9900CC"/>
                </a:solidFill>
                <a:latin typeface="华文行楷" panose="02010800040101010101" pitchFamily="2" charset="-122"/>
              </a:rPr>
              <a:t>        </a:t>
            </a:r>
            <a:r>
              <a:rPr lang="zh-CN" altLang="en-US" dirty="0">
                <a:solidFill>
                  <a:srgbClr val="FF0000"/>
                </a:solidFill>
                <a:latin typeface="华文行楷" panose="02010800040101010101" pitchFamily="2" charset="-122"/>
              </a:rPr>
              <a:t>在现实中苦闷，欲求解脱，词人便想乘风飞往月宫去，但又担心月宫的高寒自己难以承受。这就流露出词人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复杂而又矛盾的心情</a:t>
            </a:r>
            <a:r>
              <a:rPr lang="zh-CN" altLang="en-US" dirty="0">
                <a:solidFill>
                  <a:srgbClr val="FF0000"/>
                </a:solidFill>
                <a:latin typeface="华文行楷" panose="02010800040101010101" pitchFamily="2" charset="-122"/>
              </a:rPr>
              <a:t>。</a:t>
            </a:r>
          </a:p>
          <a:p>
            <a:pPr>
              <a:spcBef>
                <a:spcPct val="50000"/>
              </a:spcBef>
            </a:pPr>
            <a:endParaRPr lang="zh-CN" altLang="en-US" dirty="0">
              <a:solidFill>
                <a:srgbClr val="FF0000"/>
              </a:solidFill>
              <a:latin typeface="华文行楷" panose="02010800040101010101" pitchFamily="2" charset="-122"/>
            </a:endParaRP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DE88B5A5-2C07-4848-BE72-3D9E485BF6A2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422086856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  <p:bldP spid="103426" grpId="1"/>
      <p:bldP spid="103428" grpId="0"/>
      <p:bldP spid="1034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>
            <a:extLst>
              <a:ext uri="{FF2B5EF4-FFF2-40B4-BE49-F238E27FC236}">
                <a16:creationId xmlns:a16="http://schemas.microsoft.com/office/drawing/2014/main" id="{3CAB0070-8C65-4DDE-A18C-2C11725E7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1498" y="1719044"/>
            <a:ext cx="965934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译文：</a:t>
            </a:r>
            <a:r>
              <a:rPr lang="zh-CN" altLang="en-US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在月光下起舞，身影也随着舞动。（月宫</a:t>
            </a:r>
            <a:r>
              <a:rPr lang="en-US" altLang="zh-CN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在天上）哪里比得上在人间。</a:t>
            </a:r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E1C5230F-7CEF-473C-B077-6B245C96E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532" y="3176348"/>
            <a:ext cx="9233981" cy="1557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分析：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“人间”，指作地方官而言。这是作者</a:t>
            </a:r>
            <a:r>
              <a:rPr lang="zh-CN" altLang="en-US" sz="2800" dirty="0">
                <a:solidFill>
                  <a:srgbClr val="CC0099"/>
                </a:solidFill>
                <a:latin typeface="Times New Roman" panose="02020603050405020304" pitchFamily="18" charset="0"/>
              </a:rPr>
              <a:t>对自己政治遭遇的安慰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。既然月宫回不去，还不如在人间。</a:t>
            </a:r>
            <a:endParaRPr lang="en-US" altLang="zh-CN" sz="2800" dirty="0">
              <a:solidFill>
                <a:srgbClr val="333333"/>
              </a:solidFill>
              <a:latin typeface="Times New Roman" panose="02020603050405020304" pitchFamily="18" charset="0"/>
            </a:endParaRP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altLang="zh-CN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这说明苏轼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愿意在人间为国家出力</a:t>
            </a:r>
            <a:r>
              <a:rPr lang="zh-CN" altLang="en-US" sz="2800" dirty="0">
                <a:solidFill>
                  <a:srgbClr val="333333"/>
                </a:solidFill>
                <a:latin typeface="Times New Roman" panose="02020603050405020304" pitchFamily="18" charset="0"/>
              </a:rPr>
              <a:t>，表达一种积极向上的人生态度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23E93989-3121-4063-A3FA-EB2D98C63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596" y="890494"/>
            <a:ext cx="86889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起舞弄清影，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何似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在人间。</a:t>
            </a:r>
          </a:p>
        </p:txBody>
      </p:sp>
      <p:sp>
        <p:nvSpPr>
          <p:cNvPr id="104453" name="Text Box 5">
            <a:extLst>
              <a:ext uri="{FF2B5EF4-FFF2-40B4-BE49-F238E27FC236}">
                <a16:creationId xmlns:a16="http://schemas.microsoft.com/office/drawing/2014/main" id="{EB62D49A-77FB-45ED-88C2-9AC8D8073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2302" y="1945673"/>
            <a:ext cx="87273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9900CC"/>
              </a:solidFill>
              <a:latin typeface="华文行楷" panose="02010800040101010101" pitchFamily="2" charset="-122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8063006-1B43-4F52-A181-EC1EA8F25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1556" y="5521841"/>
            <a:ext cx="9233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B2BD6E-8CA7-4396-9DB3-7766DF58A9E1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360138716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0" grpId="1"/>
      <p:bldP spid="104451" grpId="0"/>
      <p:bldP spid="104453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F62EC88D-B877-4758-8C77-6620CB1B6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989" y="1934475"/>
            <a:ext cx="822335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译文：</a:t>
            </a:r>
            <a:r>
              <a:rPr lang="zh-CN" alt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月儿转过朱红色的楼阁，  低低地挂在雕花的窗户上，照着不能入睡的人。</a:t>
            </a:r>
            <a:r>
              <a:rPr lang="zh-CN" altLang="en-US" sz="2400" b="0" dirty="0">
                <a:solidFill>
                  <a:srgbClr val="CC0099"/>
                </a:solidFill>
                <a:latin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17410" name="Rectangle 3">
            <a:extLst>
              <a:ext uri="{FF2B5EF4-FFF2-40B4-BE49-F238E27FC236}">
                <a16:creationId xmlns:a16="http://schemas.microsoft.com/office/drawing/2014/main" id="{03092809-06C2-4BC1-A43E-B7388BE3E4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7730" y="348141"/>
            <a:ext cx="2563813" cy="611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75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下片：</a:t>
            </a:r>
          </a:p>
        </p:txBody>
      </p:sp>
      <p:sp>
        <p:nvSpPr>
          <p:cNvPr id="17411" name="Rectangle 4">
            <a:extLst>
              <a:ext uri="{FF2B5EF4-FFF2-40B4-BE49-F238E27FC236}">
                <a16:creationId xmlns:a16="http://schemas.microsoft.com/office/drawing/2014/main" id="{7CE366BB-7416-4B4B-A313-5C77E583A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9244" y="1316765"/>
            <a:ext cx="721855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转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朱阁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，低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绮户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，照无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眠</a:t>
            </a:r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。</a:t>
            </a:r>
          </a:p>
        </p:txBody>
      </p:sp>
      <p:sp>
        <p:nvSpPr>
          <p:cNvPr id="107522" name="Text Box 2">
            <a:extLst>
              <a:ext uri="{FF2B5EF4-FFF2-40B4-BE49-F238E27FC236}">
                <a16:creationId xmlns:a16="http://schemas.microsoft.com/office/drawing/2014/main" id="{21EA4995-9502-48FE-A764-B14836D9E5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6342" y="3627300"/>
            <a:ext cx="685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不应有恨，何事长向别时圆？</a:t>
            </a:r>
          </a:p>
        </p:txBody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2579D04B-18EA-4998-8C11-EE2D7200E5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5268" y="4271826"/>
            <a:ext cx="80980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译文：（</a:t>
            </a:r>
            <a:r>
              <a:rPr lang="zh-CN" altLang="en-US" sz="2400" dirty="0">
                <a:solidFill>
                  <a:srgbClr val="CC0099"/>
                </a:solidFill>
                <a:latin typeface="Times New Roman" panose="02020603050405020304" pitchFamily="18" charset="0"/>
              </a:rPr>
              <a:t>月儿）不该有什么怨恨吧，为什么偏在人们不能团聚时圆呢</a:t>
            </a:r>
            <a:r>
              <a:rPr lang="zh-CN" altLang="en-US" sz="2400" dirty="0">
                <a:solidFill>
                  <a:srgbClr val="333333"/>
                </a:solidFill>
                <a:latin typeface="Times New Roman" panose="02020603050405020304" pitchFamily="18" charset="0"/>
              </a:rPr>
              <a:t>？</a:t>
            </a:r>
          </a:p>
        </p:txBody>
      </p:sp>
      <p:sp>
        <p:nvSpPr>
          <p:cNvPr id="107524" name="Text Box 4">
            <a:extLst>
              <a:ext uri="{FF2B5EF4-FFF2-40B4-BE49-F238E27FC236}">
                <a16:creationId xmlns:a16="http://schemas.microsoft.com/office/drawing/2014/main" id="{0B93D35D-8C25-420B-88C2-2B4AAFCAF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5268" y="5279351"/>
            <a:ext cx="8415192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prstClr val="black"/>
                </a:solidFill>
                <a:latin typeface="+mn-ea"/>
                <a:ea typeface="+mn-ea"/>
              </a:rPr>
              <a:t>用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反问</a:t>
            </a:r>
            <a:r>
              <a:rPr lang="zh-CN" altLang="en-US" sz="2800" dirty="0">
                <a:solidFill>
                  <a:prstClr val="black"/>
                </a:solidFill>
                <a:latin typeface="+mn-ea"/>
                <a:ea typeface="+mn-ea"/>
              </a:rPr>
              <a:t>的口气、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埋怨</a:t>
            </a:r>
            <a:r>
              <a:rPr lang="zh-CN" altLang="en-US" sz="2800" dirty="0">
                <a:solidFill>
                  <a:prstClr val="black"/>
                </a:solidFill>
                <a:latin typeface="+mn-ea"/>
                <a:ea typeface="+mn-ea"/>
              </a:rPr>
              <a:t>的口吻向月亮发问。这一问转入了抒发怀人之情，表面上对月有怨，其实是写亲人不能团聚的惆怅。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  <a:sym typeface="宋体" panose="02010600030101010101" pitchFamily="2" charset="-122"/>
              </a:rPr>
              <a:t>明怨月实思亲</a:t>
            </a:r>
            <a:r>
              <a:rPr lang="zh-CN" altLang="en-US" sz="2800" dirty="0">
                <a:solidFill>
                  <a:prstClr val="black"/>
                </a:solidFill>
                <a:latin typeface="+mn-ea"/>
                <a:ea typeface="+mn-ea"/>
                <a:sym typeface="宋体" panose="02010600030101010101" pitchFamily="2" charset="-122"/>
              </a:rPr>
              <a:t>呐！</a:t>
            </a: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74AAC667-D192-439E-9A5E-F2B065F8757D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4024971807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498" grpId="1"/>
      <p:bldP spid="107523" grpId="0"/>
      <p:bldP spid="107523" grpId="1"/>
      <p:bldP spid="1075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>
            <a:extLst>
              <a:ext uri="{FF2B5EF4-FFF2-40B4-BE49-F238E27FC236}">
                <a16:creationId xmlns:a16="http://schemas.microsoft.com/office/drawing/2014/main" id="{5D0A37A4-91D1-400B-B03C-E2CA50B5C0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936759"/>
            <a:ext cx="6858000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25">
                <a:solidFill>
                  <a:srgbClr val="333333"/>
                </a:solidFill>
                <a:latin typeface="Times New Roman" panose="02020603050405020304" pitchFamily="18" charset="0"/>
              </a:rPr>
              <a:t>译文：</a:t>
            </a:r>
            <a:r>
              <a:rPr lang="zh-CN" altLang="en-US" sz="2025">
                <a:solidFill>
                  <a:srgbClr val="CC0099"/>
                </a:solidFill>
                <a:latin typeface="Times New Roman" panose="02020603050405020304" pitchFamily="18" charset="0"/>
              </a:rPr>
              <a:t>人间总会有悲欢离合，月亮也会有阴晴圆缺的时候，这种事情自古以来总是难得十全十美</a:t>
            </a:r>
            <a:r>
              <a:rPr lang="zh-CN" altLang="en-US" sz="2025">
                <a:solidFill>
                  <a:srgbClr val="333333"/>
                </a:solidFill>
                <a:latin typeface="Times New Roman" panose="02020603050405020304" pitchFamily="18" charset="0"/>
              </a:rPr>
              <a:t>。  </a:t>
            </a:r>
            <a:r>
              <a:rPr lang="zh-CN" altLang="en-US" sz="1350" b="0">
                <a:solidFill>
                  <a:srgbClr val="333333"/>
                </a:solidFill>
                <a:latin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18434" name="Rectangle 3">
            <a:extLst>
              <a:ext uri="{FF2B5EF4-FFF2-40B4-BE49-F238E27FC236}">
                <a16:creationId xmlns:a16="http://schemas.microsoft.com/office/drawing/2014/main" id="{BE1025B6-A1A2-436A-ACDD-5F6355D05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674688"/>
            <a:ext cx="6858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人有悲欢离合，月有阴晴圆缺，此事古难全。</a:t>
            </a:r>
          </a:p>
        </p:txBody>
      </p:sp>
      <p:sp>
        <p:nvSpPr>
          <p:cNvPr id="108548" name="Text Box 4">
            <a:extLst>
              <a:ext uri="{FF2B5EF4-FFF2-40B4-BE49-F238E27FC236}">
                <a16:creationId xmlns:a16="http://schemas.microsoft.com/office/drawing/2014/main" id="{923C2A0E-2F7E-43BB-A0EA-64BD699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8858" y="3910213"/>
            <a:ext cx="731043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这几句借自然的规律表现了作者心中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由有所郁结，到心胸开阔</a:t>
            </a:r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的心理变化。也是作者对人生的感悟及自我安慰，表达了作者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旷达的心胸</a:t>
            </a:r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35AB25F8-D6D1-45A6-8E10-C97C773DE58F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78260375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  <p:bldP spid="108546" grpId="1"/>
      <p:bldP spid="1085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>
            <a:extLst>
              <a:ext uri="{FF2B5EF4-FFF2-40B4-BE49-F238E27FC236}">
                <a16:creationId xmlns:a16="http://schemas.microsoft.com/office/drawing/2014/main" id="{089B8ED5-811E-4DCA-AE65-6B0E52D95F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088" y="1090630"/>
            <a:ext cx="685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333333"/>
                </a:solidFill>
                <a:latin typeface="Times New Roman" panose="02020603050405020304" pitchFamily="18" charset="0"/>
                <a:ea typeface="隶书" pitchFamily="49" charset="-122"/>
              </a:rPr>
              <a:t>但愿人长久，千里共婵娟。</a:t>
            </a:r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4B510212-ED18-4855-8022-1B41DDE70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669" y="1663483"/>
            <a:ext cx="844893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333333"/>
                </a:solidFill>
                <a:latin typeface="Times New Roman" panose="02020603050405020304" pitchFamily="18" charset="0"/>
              </a:rPr>
              <a:t>译文：</a:t>
            </a:r>
            <a:r>
              <a:rPr lang="zh-CN" altLang="en-US" sz="2800">
                <a:solidFill>
                  <a:srgbClr val="CC0099"/>
                </a:solidFill>
                <a:latin typeface="Times New Roman" panose="02020603050405020304" pitchFamily="18" charset="0"/>
              </a:rPr>
              <a:t>只希望人们都能够健康长寿，即使相隔千里，也能共享这美好的月光！</a:t>
            </a:r>
          </a:p>
        </p:txBody>
      </p:sp>
      <p:sp>
        <p:nvSpPr>
          <p:cNvPr id="109572" name="Text Box 4">
            <a:extLst>
              <a:ext uri="{FF2B5EF4-FFF2-40B4-BE49-F238E27FC236}">
                <a16:creationId xmlns:a16="http://schemas.microsoft.com/office/drawing/2014/main" id="{E805BEC0-623B-4AFD-8354-58DE2F3C2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7669" y="3081049"/>
            <a:ext cx="892899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/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这是全诗的主题句，</a:t>
            </a:r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表达作者的美好祝愿。</a:t>
            </a:r>
          </a:p>
          <a:p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</a:t>
            </a:r>
            <a:r>
              <a:rPr lang="zh-CN" altLang="en-US" sz="2800" dirty="0">
                <a:solidFill>
                  <a:srgbClr val="CC0099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表现作者了旷达、乐观的精神境界</a:t>
            </a:r>
            <a:r>
              <a:rPr lang="zh-CN" altLang="en-US" sz="28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。后来演变为对天下所有离别人们的美好祝愿。</a:t>
            </a:r>
          </a:p>
          <a:p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以此也是流传千古的名句。</a:t>
            </a:r>
            <a:endParaRPr lang="zh-CN" altLang="en-US" sz="2800" dirty="0">
              <a:solidFill>
                <a:srgbClr val="333333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6204AF10-B5DA-4794-A297-F92509CB5C89}"/>
              </a:ext>
            </a:extLst>
          </p:cNvPr>
          <p:cNvSpPr txBox="1"/>
          <p:nvPr/>
        </p:nvSpPr>
        <p:spPr>
          <a:xfrm>
            <a:off x="357426" y="1316765"/>
            <a:ext cx="553998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/>
          </a:lstStyle>
          <a:p>
            <a:pPr algn="ctr"/>
            <a:r>
              <a:rPr lang="zh-CN" altLang="en-US" sz="2400">
                <a:solidFill>
                  <a:prstClr val="white"/>
                </a:solidFill>
                <a:cs typeface="+mn-ea"/>
                <a:sym typeface="+mn-lt"/>
              </a:rPr>
              <a:t>赏析句子</a:t>
            </a:r>
          </a:p>
        </p:txBody>
      </p:sp>
    </p:spTree>
    <p:extLst>
      <p:ext uri="{BB962C8B-B14F-4D97-AF65-F5344CB8AC3E}">
        <p14:creationId xmlns:p14="http://schemas.microsoft.com/office/powerpoint/2010/main" val="1258235777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109571" grpId="1"/>
      <p:bldP spid="10957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 idx="4294967295"/>
          </p:nvPr>
        </p:nvSpPr>
        <p:spPr>
          <a:xfrm>
            <a:off x="1506855" y="617855"/>
            <a:ext cx="8229600" cy="1143000"/>
          </a:xfrm>
          <a:ln>
            <a:miter/>
          </a:ln>
        </p:spPr>
        <p:txBody>
          <a:bodyPr vert="horz" wrap="square" lIns="91440" tIns="45720" rIns="91440" bIns="45720" numCol="1" anchor="ctr" anchorCtr="1" compatLnSpc="1">
            <a:noAutofit/>
          </a:bodyPr>
          <a:lstStyle/>
          <a:p>
            <a:pPr eaLnBrk="1" fontAlgn="base" hangingPunct="1"/>
            <a:r>
              <a:rPr lang="zh-CN" altLang="en-US" sz="80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方正琥珀简体" pitchFamily="1" charset="-122"/>
              </a:rPr>
              <a:t>主    题</a:t>
            </a:r>
          </a:p>
        </p:txBody>
      </p:sp>
      <p:sp>
        <p:nvSpPr>
          <p:cNvPr id="73731" name="Rectangle 3"/>
          <p:cNvSpPr>
            <a:spLocks noGrp="1"/>
          </p:cNvSpPr>
          <p:nvPr>
            <p:ph type="body" idx="4294967295"/>
          </p:nvPr>
        </p:nvSpPr>
        <p:spPr>
          <a:xfrm>
            <a:off x="2263776" y="2984501"/>
            <a:ext cx="7856539" cy="2106613"/>
          </a:xfrm>
          <a:ln>
            <a:miter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zh-CN" altLang="en-US" sz="80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表达旷达胸襟</a:t>
            </a:r>
          </a:p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zh-CN" altLang="en-US" sz="80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和对亲人的怀念</a:t>
            </a:r>
            <a:r>
              <a:rPr kumimoji="0" lang="zh-CN" altLang="en-US" sz="8000" b="0" i="0" u="none" strike="noStrike" kern="1200" cap="none" spc="0" normalizeH="0" baseline="0" noProof="1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4DBBDA4-D4FC-4885-B744-4D80367820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24258894-9ECB-46C7-BEC1-889E2374CB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39F8C95-EFF0-4E4B-B8D4-0BF8BFA132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9C170DA-680C-46A1-A897-E040B88465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8536"/>
      </p:ext>
    </p:extLst>
  </p:cSld>
  <p:clrMapOvr>
    <a:masterClrMapping/>
  </p:clrMapOvr>
  <p:transition>
    <p:random/>
    <p:sndAc>
      <p:stSnd>
        <p:snd r:embed="rId2" name="BELL10.WAV"/>
      </p:stSnd>
    </p:sndAc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8433"/>
          <p:cNvSpPr txBox="1"/>
          <p:nvPr/>
        </p:nvSpPr>
        <p:spPr>
          <a:xfrm>
            <a:off x="2063750" y="1412875"/>
            <a:ext cx="69913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诗人的情感经历了怎样的变化？</a:t>
            </a:r>
            <a:endParaRPr lang="zh-CN" altLang="en-US" sz="3600" b="1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8435" name="文本框 18434"/>
          <p:cNvSpPr txBox="1"/>
          <p:nvPr/>
        </p:nvSpPr>
        <p:spPr>
          <a:xfrm>
            <a:off x="2135188" y="2205039"/>
            <a:ext cx="763111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上阕：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望月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问天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思归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恐寒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留人间</a:t>
            </a:r>
            <a:endParaRPr lang="zh-CN" altLang="en-US" sz="320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2135188" y="2852739"/>
            <a:ext cx="784701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下阕：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月照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无眠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恨月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悟理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愿人久</a:t>
            </a:r>
            <a:endParaRPr lang="zh-CN" altLang="en-US" sz="320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2775189" y="3789363"/>
            <a:ext cx="861774" cy="2520950"/>
          </a:xfrm>
          <a:prstGeom prst="rect">
            <a:avLst/>
          </a:prstGeom>
          <a:gradFill rotWithShape="1">
            <a:gsLst>
              <a:gs pos="0">
                <a:schemeClr val="bg1">
                  <a:alpha val="46001"/>
                </a:schemeClr>
              </a:gs>
              <a:gs pos="100000">
                <a:srgbClr val="FFFFFF">
                  <a:alpha val="86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vert="eaVert"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66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情感内涵</a:t>
            </a:r>
            <a:endParaRPr lang="zh-CN" altLang="en-US" sz="4400" b="1">
              <a:solidFill>
                <a:srgbClr val="0066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4295776" y="3573464"/>
            <a:ext cx="6099175" cy="1006429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80000"/>
              </a:lnSpc>
              <a:buClr>
                <a:srgbClr val="00FFFF"/>
              </a:buClr>
              <a:buChar char="•"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对朝廷既留恋又恐惧的矛盾心情，在逆境中的自我慰藉。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4295776" y="4689476"/>
            <a:ext cx="5832475" cy="1006429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80000"/>
              </a:lnSpc>
              <a:buClr>
                <a:srgbClr val="00FFFF"/>
              </a:buClr>
              <a:buChar char="•"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对亲人的思念，对天下人的良好祝愿。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8440" name="文本框 18439"/>
          <p:cNvSpPr txBox="1"/>
          <p:nvPr/>
        </p:nvSpPr>
        <p:spPr>
          <a:xfrm>
            <a:off x="4295776" y="5949951"/>
            <a:ext cx="5616575" cy="521681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70000"/>
              </a:lnSpc>
              <a:buClr>
                <a:srgbClr val="00FFFF"/>
              </a:buClr>
              <a:buChar char="•"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对人生的乐观旷达的态度。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9944" name="文本框 18440"/>
          <p:cNvSpPr txBox="1"/>
          <p:nvPr/>
        </p:nvSpPr>
        <p:spPr>
          <a:xfrm>
            <a:off x="2063751" y="476250"/>
            <a:ext cx="2449513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Times New Roman" panose="02020603050405020304" pitchFamily="18" charset="0"/>
                <a:ea typeface="楷体_GB2312" pitchFamily="49" charset="-122"/>
              </a:rPr>
              <a:t>情感剖析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  <p:bldP spid="18437" grpId="0" animBg="1"/>
      <p:bldP spid="18438" grpId="0"/>
      <p:bldP spid="18439" grpId="0"/>
      <p:bldP spid="1844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9457"/>
          <p:cNvSpPr/>
          <p:nvPr/>
        </p:nvSpPr>
        <p:spPr>
          <a:xfrm>
            <a:off x="1524000" y="1844676"/>
            <a:ext cx="863600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水调歌头</a:t>
            </a:r>
          </a:p>
        </p:txBody>
      </p:sp>
      <p:sp>
        <p:nvSpPr>
          <p:cNvPr id="19459" name="矩形 19458"/>
          <p:cNvSpPr/>
          <p:nvPr/>
        </p:nvSpPr>
        <p:spPr>
          <a:xfrm>
            <a:off x="2495550" y="1125539"/>
            <a:ext cx="6413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赏月</a:t>
            </a:r>
          </a:p>
        </p:txBody>
      </p:sp>
      <p:sp>
        <p:nvSpPr>
          <p:cNvPr id="19460" name="矩形 19459"/>
          <p:cNvSpPr/>
          <p:nvPr/>
        </p:nvSpPr>
        <p:spPr>
          <a:xfrm>
            <a:off x="3287713" y="549275"/>
            <a:ext cx="14398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问天</a:t>
            </a:r>
          </a:p>
        </p:txBody>
      </p:sp>
      <p:sp>
        <p:nvSpPr>
          <p:cNvPr id="19461" name="矩形 19460"/>
          <p:cNvSpPr/>
          <p:nvPr/>
        </p:nvSpPr>
        <p:spPr>
          <a:xfrm>
            <a:off x="5105401" y="260351"/>
            <a:ext cx="2790825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明月几时有</a:t>
            </a:r>
          </a:p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今夕是何年</a:t>
            </a:r>
          </a:p>
        </p:txBody>
      </p:sp>
      <p:sp>
        <p:nvSpPr>
          <p:cNvPr id="19462" name="矩形 19461"/>
          <p:cNvSpPr/>
          <p:nvPr/>
        </p:nvSpPr>
        <p:spPr>
          <a:xfrm>
            <a:off x="3287714" y="2060575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问己</a:t>
            </a:r>
          </a:p>
        </p:txBody>
      </p:sp>
      <p:sp>
        <p:nvSpPr>
          <p:cNvPr id="19463" name="矩形 19462"/>
          <p:cNvSpPr/>
          <p:nvPr/>
        </p:nvSpPr>
        <p:spPr>
          <a:xfrm>
            <a:off x="5087938" y="1844676"/>
            <a:ext cx="2449512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欲归去</a:t>
            </a:r>
          </a:p>
          <a:p>
            <a:r>
              <a:rPr lang="zh-CN" altLang="en-US" sz="3600" dirty="0">
                <a:solidFill>
                  <a:srgbClr val="0000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恐高处寒</a:t>
            </a:r>
          </a:p>
        </p:txBody>
      </p:sp>
      <p:sp>
        <p:nvSpPr>
          <p:cNvPr id="19464" name="矩形 19463"/>
          <p:cNvSpPr/>
          <p:nvPr/>
        </p:nvSpPr>
        <p:spPr>
          <a:xfrm>
            <a:off x="8112125" y="1341438"/>
            <a:ext cx="216058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矛盾心理</a:t>
            </a:r>
          </a:p>
        </p:txBody>
      </p:sp>
      <p:sp>
        <p:nvSpPr>
          <p:cNvPr id="19465" name="矩形 19464"/>
          <p:cNvSpPr/>
          <p:nvPr/>
        </p:nvSpPr>
        <p:spPr>
          <a:xfrm>
            <a:off x="2495550" y="4005264"/>
            <a:ext cx="6413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怀人</a:t>
            </a:r>
          </a:p>
        </p:txBody>
      </p:sp>
      <p:sp>
        <p:nvSpPr>
          <p:cNvPr id="19466" name="矩形 19465"/>
          <p:cNvSpPr/>
          <p:nvPr/>
        </p:nvSpPr>
        <p:spPr>
          <a:xfrm>
            <a:off x="3287713" y="3429000"/>
            <a:ext cx="18716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月下人</a:t>
            </a:r>
          </a:p>
        </p:txBody>
      </p:sp>
      <p:sp>
        <p:nvSpPr>
          <p:cNvPr id="19467" name="矩形 19466"/>
          <p:cNvSpPr/>
          <p:nvPr/>
        </p:nvSpPr>
        <p:spPr>
          <a:xfrm>
            <a:off x="5087939" y="3141664"/>
            <a:ext cx="2663825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月：转  低</a:t>
            </a:r>
          </a:p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人：无眠</a:t>
            </a:r>
          </a:p>
        </p:txBody>
      </p:sp>
      <p:sp>
        <p:nvSpPr>
          <p:cNvPr id="19468" name="矩形 19467"/>
          <p:cNvSpPr/>
          <p:nvPr/>
        </p:nvSpPr>
        <p:spPr>
          <a:xfrm>
            <a:off x="3289300" y="5300663"/>
            <a:ext cx="15113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人生</a:t>
            </a:r>
          </a:p>
        </p:txBody>
      </p:sp>
      <p:sp>
        <p:nvSpPr>
          <p:cNvPr id="19469" name="矩形 19468"/>
          <p:cNvSpPr/>
          <p:nvPr/>
        </p:nvSpPr>
        <p:spPr>
          <a:xfrm>
            <a:off x="5087938" y="4292601"/>
            <a:ext cx="31686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月：圆  缺</a:t>
            </a:r>
          </a:p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人：离  合</a:t>
            </a:r>
          </a:p>
        </p:txBody>
      </p:sp>
      <p:sp>
        <p:nvSpPr>
          <p:cNvPr id="19470" name="矩形 19469"/>
          <p:cNvSpPr/>
          <p:nvPr/>
        </p:nvSpPr>
        <p:spPr>
          <a:xfrm>
            <a:off x="5087938" y="5811838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希望</a:t>
            </a:r>
          </a:p>
        </p:txBody>
      </p:sp>
      <p:sp>
        <p:nvSpPr>
          <p:cNvPr id="19471" name="矩形 19470"/>
          <p:cNvSpPr/>
          <p:nvPr/>
        </p:nvSpPr>
        <p:spPr>
          <a:xfrm>
            <a:off x="6599239" y="5516564"/>
            <a:ext cx="1944687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人长久</a:t>
            </a:r>
          </a:p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共婵娟</a:t>
            </a:r>
          </a:p>
        </p:txBody>
      </p:sp>
      <p:sp>
        <p:nvSpPr>
          <p:cNvPr id="19472" name="矩形 19471"/>
          <p:cNvSpPr/>
          <p:nvPr/>
        </p:nvSpPr>
        <p:spPr>
          <a:xfrm>
            <a:off x="8543926" y="4508500"/>
            <a:ext cx="2124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旷达胸怀</a:t>
            </a:r>
          </a:p>
        </p:txBody>
      </p:sp>
      <p:sp>
        <p:nvSpPr>
          <p:cNvPr id="19473" name="左大括号 19472"/>
          <p:cNvSpPr/>
          <p:nvPr/>
        </p:nvSpPr>
        <p:spPr>
          <a:xfrm>
            <a:off x="2351088" y="1773239"/>
            <a:ext cx="144462" cy="2808287"/>
          </a:xfrm>
          <a:prstGeom prst="leftBrace">
            <a:avLst>
              <a:gd name="adj1" fmla="val 161906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4" name="左大括号 19473"/>
          <p:cNvSpPr/>
          <p:nvPr/>
        </p:nvSpPr>
        <p:spPr>
          <a:xfrm>
            <a:off x="3143251" y="765176"/>
            <a:ext cx="144463" cy="1800225"/>
          </a:xfrm>
          <a:prstGeom prst="leftBrace">
            <a:avLst>
              <a:gd name="adj1" fmla="val 103788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5" name="左大括号 19474"/>
          <p:cNvSpPr/>
          <p:nvPr/>
        </p:nvSpPr>
        <p:spPr>
          <a:xfrm>
            <a:off x="3143251" y="3716339"/>
            <a:ext cx="144463" cy="1800225"/>
          </a:xfrm>
          <a:prstGeom prst="leftBrace">
            <a:avLst>
              <a:gd name="adj1" fmla="val 103788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6" name="左大括号 19475"/>
          <p:cNvSpPr/>
          <p:nvPr/>
        </p:nvSpPr>
        <p:spPr>
          <a:xfrm>
            <a:off x="4800600" y="476251"/>
            <a:ext cx="215900" cy="792163"/>
          </a:xfrm>
          <a:prstGeom prst="leftBrace">
            <a:avLst>
              <a:gd name="adj1" fmla="val 30559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7" name="左大括号 19476"/>
          <p:cNvSpPr/>
          <p:nvPr/>
        </p:nvSpPr>
        <p:spPr>
          <a:xfrm>
            <a:off x="4800600" y="1989138"/>
            <a:ext cx="215900" cy="792162"/>
          </a:xfrm>
          <a:prstGeom prst="leftBrace">
            <a:avLst>
              <a:gd name="adj1" fmla="val 30558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8" name="左大括号 19477"/>
          <p:cNvSpPr/>
          <p:nvPr/>
        </p:nvSpPr>
        <p:spPr>
          <a:xfrm>
            <a:off x="4800600" y="3357563"/>
            <a:ext cx="215900" cy="792162"/>
          </a:xfrm>
          <a:prstGeom prst="leftBrace">
            <a:avLst>
              <a:gd name="adj1" fmla="val 30558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79" name="左大括号 19478"/>
          <p:cNvSpPr/>
          <p:nvPr/>
        </p:nvSpPr>
        <p:spPr>
          <a:xfrm>
            <a:off x="4727576" y="4724400"/>
            <a:ext cx="288925" cy="1657350"/>
          </a:xfrm>
          <a:prstGeom prst="leftBrace">
            <a:avLst>
              <a:gd name="adj1" fmla="val 47775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80" name="左大括号 19479"/>
          <p:cNvSpPr/>
          <p:nvPr/>
        </p:nvSpPr>
        <p:spPr>
          <a:xfrm>
            <a:off x="6311900" y="5734051"/>
            <a:ext cx="215900" cy="792163"/>
          </a:xfrm>
          <a:prstGeom prst="leftBrace">
            <a:avLst>
              <a:gd name="adj1" fmla="val 30559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81" name="右大括号 19480"/>
          <p:cNvSpPr/>
          <p:nvPr/>
        </p:nvSpPr>
        <p:spPr>
          <a:xfrm>
            <a:off x="7680325" y="476250"/>
            <a:ext cx="215900" cy="2376488"/>
          </a:xfrm>
          <a:prstGeom prst="rightBrace">
            <a:avLst>
              <a:gd name="adj1" fmla="val 91677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82" name="右大括号 19481"/>
          <p:cNvSpPr/>
          <p:nvPr/>
        </p:nvSpPr>
        <p:spPr>
          <a:xfrm>
            <a:off x="8401050" y="3213101"/>
            <a:ext cx="215900" cy="3311525"/>
          </a:xfrm>
          <a:prstGeom prst="rightBrace">
            <a:avLst>
              <a:gd name="adj1" fmla="val 127747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19460" grpId="0"/>
      <p:bldP spid="19461" grpId="0"/>
      <p:bldP spid="19462" grpId="0"/>
      <p:bldP spid="19463" grpId="0"/>
      <p:bldP spid="19464" grpId="0"/>
      <p:bldP spid="19465" grpId="0"/>
      <p:bldP spid="19466" grpId="0"/>
      <p:bldP spid="19467" grpId="0"/>
      <p:bldP spid="19468" grpId="0"/>
      <p:bldP spid="19469" grpId="0"/>
      <p:bldP spid="19470" grpId="0"/>
      <p:bldP spid="19471" grpId="0"/>
      <p:bldP spid="1947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F734A99-40F1-451D-A46A-23D4861E59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2611413"/>
            <a:ext cx="2233212" cy="381362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FD317F8-F955-42B2-B260-FBA476C64C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224" y="1"/>
            <a:ext cx="2009775" cy="280724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5A53AFE-1F1D-4B73-BE42-3D9795DD38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1669669" cy="276784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5BA853FF-1514-48A9-AD7A-867DFC136E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75" y="0"/>
            <a:ext cx="1956425" cy="174717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                  </a:t>
            </a:r>
            <a:r>
              <a:rPr lang="zh-CN" altLang="en-US" dirty="0"/>
              <a:t>首字背诵法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56111" y="1490400"/>
            <a:ext cx="7528208" cy="47592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sz="2800" dirty="0"/>
              <a:t>      </a:t>
            </a:r>
            <a:r>
              <a:rPr lang="zh-CN" altLang="en-US" sz="2800" dirty="0">
                <a:solidFill>
                  <a:schemeClr val="tx1"/>
                </a:solidFill>
              </a:rPr>
              <a:t>明月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，把酒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。不知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今夕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  我欲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又恐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高处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起舞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何似</a:t>
            </a:r>
            <a:r>
              <a:rPr lang="en-US" altLang="zh-CN" sz="2800" dirty="0">
                <a:solidFill>
                  <a:schemeClr val="tx1"/>
                </a:solidFill>
              </a:rPr>
              <a:t>………………</a:t>
            </a:r>
            <a:r>
              <a:rPr lang="zh-CN" altLang="en-US" sz="2800" dirty="0">
                <a:solidFill>
                  <a:schemeClr val="tx1"/>
                </a:solidFill>
              </a:rPr>
              <a:t> </a:t>
            </a:r>
            <a:r>
              <a:rPr lang="zh-CN" altLang="en-US" sz="2800" u="sng" dirty="0">
                <a:solidFill>
                  <a:schemeClr val="tx1"/>
                </a:solidFill>
              </a:rPr>
              <a:t>  </a:t>
            </a:r>
            <a:endParaRPr lang="en-US" altLang="zh-CN" sz="2800" u="sng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sz="2800" dirty="0">
                <a:solidFill>
                  <a:schemeClr val="tx1"/>
                </a:solidFill>
              </a:rPr>
              <a:t>      </a:t>
            </a:r>
            <a:r>
              <a:rPr lang="zh-CN" altLang="en-US" sz="2800" dirty="0">
                <a:solidFill>
                  <a:schemeClr val="tx1"/>
                </a:solidFill>
              </a:rPr>
              <a:t>转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低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照</a:t>
            </a:r>
            <a:r>
              <a:rPr lang="en-US" altLang="zh-CN" sz="2800" dirty="0">
                <a:solidFill>
                  <a:schemeClr val="tx1"/>
                </a:solidFill>
              </a:rPr>
              <a:t>……………</a:t>
            </a:r>
            <a:r>
              <a:rPr lang="zh-CN" altLang="en-US" sz="2800" dirty="0">
                <a:solidFill>
                  <a:schemeClr val="tx1"/>
                </a:solidFill>
              </a:rPr>
              <a:t>不应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何事</a:t>
            </a:r>
            <a:r>
              <a:rPr lang="en-US" altLang="zh-CN" sz="2800" dirty="0">
                <a:solidFill>
                  <a:schemeClr val="tx1"/>
                </a:solidFill>
              </a:rPr>
              <a:t>……………</a:t>
            </a:r>
          </a:p>
          <a:p>
            <a:pPr marL="0" indent="0">
              <a:buNone/>
            </a:pPr>
            <a:r>
              <a:rPr lang="zh-CN" altLang="en-US" sz="2800" dirty="0">
                <a:solidFill>
                  <a:schemeClr val="tx1"/>
                </a:solidFill>
              </a:rPr>
              <a:t>人有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月有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此事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但愿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r>
              <a:rPr lang="zh-CN" altLang="en-US" sz="2800" dirty="0">
                <a:solidFill>
                  <a:schemeClr val="tx1"/>
                </a:solidFill>
              </a:rPr>
              <a:t>千里</a:t>
            </a:r>
            <a:r>
              <a:rPr lang="en-US" altLang="zh-CN" sz="2800" dirty="0">
                <a:solidFill>
                  <a:schemeClr val="tx1"/>
                </a:solidFill>
              </a:rPr>
              <a:t>…………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364315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矩形 16385"/>
          <p:cNvSpPr/>
          <p:nvPr/>
        </p:nvSpPr>
        <p:spPr>
          <a:xfrm>
            <a:off x="2155371" y="333376"/>
            <a:ext cx="7828417" cy="291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4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拓展：     </a:t>
            </a:r>
            <a:r>
              <a:rPr lang="zh-CN" altLang="en-US" sz="32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江城子</a:t>
            </a:r>
            <a:r>
              <a:rPr lang="en-US" altLang="zh-CN" sz="32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sz="28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密州出猎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老夫聊发少年狂，左牵黄，右擎苍。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锦帽貂裘，千骑卷平冈。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欲报倾城随太守，亲射虎，看孙郎。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酒酣胸胆尚开张，鬓微霜，又何妨！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持节云中，何日遣冯唐？</a:t>
            </a:r>
            <a:b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会挽雕弓如满月，西北望，射天狼。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　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1631951" y="3343275"/>
            <a:ext cx="8893175" cy="2997744"/>
          </a:xfrm>
          <a:prstGeom prst="rect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rgbClr val="FFFFFF">
                  <a:alpha val="84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这首词的上片记叙此次出猎的情况。下片以抒情为主，写自己的雄心壮志。表达了自己关心国家命运，要报效国家的爱国精神。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这首词一洗绮罗香泽之态，突破了晚唐以来儿女情词的局限，从题材、情感到艺术形象、语言风格都是粗犷、豪放的。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0E6B1B52-3CCF-4C87-B150-9E994B931F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" y="3343275"/>
            <a:ext cx="1804642" cy="308176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C749CD2-EBCF-407F-ABAA-FA9216CFC3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126" y="225117"/>
            <a:ext cx="1624084" cy="226851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0E7053B-63B7-406D-B0B2-EFD498D11F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74570"/>
            <a:ext cx="1349247" cy="22366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D2D867B-F8D6-4833-9AA8-39879E8CC1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8476" y="21681"/>
            <a:ext cx="1580973" cy="14118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fdqvxk0">
      <a:majorFont>
        <a:latin typeface="楷体"/>
        <a:ea typeface="楷体"/>
        <a:cs typeface="Arial"/>
      </a:majorFont>
      <a:minorFont>
        <a:latin typeface="楷体"/>
        <a:ea typeface="楷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1922</Words>
  <Application>Microsoft Office PowerPoint</Application>
  <PresentationFormat>宽屏</PresentationFormat>
  <Paragraphs>130</Paragraphs>
  <Slides>29</Slides>
  <Notes>0</Notes>
  <HiddenSlides>2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7</vt:i4>
      </vt:variant>
      <vt:variant>
        <vt:lpstr>幻灯片标题</vt:lpstr>
      </vt:variant>
      <vt:variant>
        <vt:i4>29</vt:i4>
      </vt:variant>
    </vt:vector>
  </HeadingPairs>
  <TitlesOfParts>
    <vt:vector size="51" baseType="lpstr">
      <vt:lpstr>仿宋</vt:lpstr>
      <vt:lpstr>黑体</vt:lpstr>
      <vt:lpstr>华文琥珀</vt:lpstr>
      <vt:lpstr>华文楷体</vt:lpstr>
      <vt:lpstr>华文新魏</vt:lpstr>
      <vt:lpstr>华文行楷</vt:lpstr>
      <vt:lpstr>楷体</vt:lpstr>
      <vt:lpstr>楷体_GB2312</vt:lpstr>
      <vt:lpstr>隶书</vt:lpstr>
      <vt:lpstr>宋体</vt:lpstr>
      <vt:lpstr>文悦古典明朝体 (非商业使用) W5</vt:lpstr>
      <vt:lpstr>Arial</vt:lpstr>
      <vt:lpstr>Calibri</vt:lpstr>
      <vt:lpstr>Times New Roman</vt:lpstr>
      <vt:lpstr>Wingdings</vt:lpstr>
      <vt:lpstr>Office 主题​​</vt:lpstr>
      <vt:lpstr>默认设计模板</vt:lpstr>
      <vt:lpstr>6_Office 主题</vt:lpstr>
      <vt:lpstr>1_默认设计模板</vt:lpstr>
      <vt:lpstr>1_Office 主题​​</vt:lpstr>
      <vt:lpstr>2_Office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通读诗歌，感知诗意</vt:lpstr>
      <vt:lpstr>PowerPoint 演示文稿</vt:lpstr>
      <vt:lpstr>PowerPoint 演示文稿</vt:lpstr>
      <vt:lpstr>疏通词义，感知诗意</vt:lpstr>
      <vt:lpstr>自主学习、合作探究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主    题</vt:lpstr>
      <vt:lpstr>PowerPoint 演示文稿</vt:lpstr>
      <vt:lpstr>PowerPoint 演示文稿</vt:lpstr>
      <vt:lpstr>                  首字背诵法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dell</dc:creator>
  <cp:lastModifiedBy>A2009</cp:lastModifiedBy>
  <cp:revision>218</cp:revision>
  <dcterms:created xsi:type="dcterms:W3CDTF">2019-06-19T02:08:00Z</dcterms:created>
  <dcterms:modified xsi:type="dcterms:W3CDTF">2021-09-18T00:03:50Z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