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embeddings/oleObject12.bin" ContentType="application/vnd.openxmlformats-officedocument.oleObject"/>
  <Override PartName="/ppt/embeddings/oleObject30.bin" ContentType="application/vnd.openxmlformats-officedocument.oleObject"/>
  <Override PartName="/ppt/embeddings/oleObject41.bin" ContentType="application/vnd.openxmlformats-officedocument.oleObject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activeX/activeX2.xml" ContentType="application/vnd.ms-office.activeX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embeddings/oleObject8.bin" ContentType="application/vnd.openxmlformats-officedocument.oleObject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embeddings/oleObject39.bin" ContentType="application/vnd.openxmlformats-officedocument.oleObject"/>
  <Override PartName="/ppt/embeddings/oleObject57.bin" ContentType="application/vnd.openxmlformats-officedocument.oleObject"/>
  <Override PartName="/docProps/custom.xml" ContentType="application/vnd.openxmlformats-officedocument.custom-properties+xml"/>
  <Override PartName="/ppt/embeddings/oleObject4.bin" ContentType="application/vnd.openxmlformats-officedocument.oleObject"/>
  <Override PartName="/ppt/embeddings/oleObject28.bin" ContentType="application/vnd.openxmlformats-officedocument.oleObject"/>
  <Override PartName="/ppt/embeddings/oleObject46.bin" ContentType="application/vnd.openxmlformats-officedocument.oleObject"/>
  <Override PartName="/ppt/embeddings/oleObject17.bin" ContentType="application/vnd.openxmlformats-officedocument.oleObject"/>
  <Override PartName="/ppt/embeddings/oleObject35.bin" ContentType="application/vnd.openxmlformats-officedocument.oleObject"/>
  <Override PartName="/ppt/embeddings/oleObject53.bin" ContentType="application/vnd.openxmlformats-officedocument.oleObject"/>
  <Override PartName="/ppt/embeddings/oleObject64.bin" ContentType="application/vnd.openxmlformats-officedocument.oleObject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embeddings/oleObject24.bin" ContentType="application/vnd.openxmlformats-officedocument.oleObject"/>
  <Override PartName="/ppt/embeddings/oleObject42.bin" ContentType="application/vnd.openxmlformats-officedocument.oleObject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slideLayouts/slideLayout29.xml" ContentType="application/vnd.openxmlformats-officedocument.presentationml.slideLayout+xml"/>
  <Override PartName="/ppt/embeddings/oleObject11.bin" ContentType="application/vnd.openxmlformats-officedocument.oleObject"/>
  <Override PartName="/ppt/embeddings/oleObject13.bin" ContentType="application/vnd.openxmlformats-officedocument.oleObject"/>
  <Override PartName="/ppt/embeddings/oleObject22.bin" ContentType="application/vnd.openxmlformats-officedocument.oleObject"/>
  <Override PartName="/ppt/embeddings/oleObject31.bin" ContentType="application/vnd.openxmlformats-officedocument.oleObject"/>
  <Override PartName="/ppt/embeddings/oleObject40.bin" ContentType="application/vnd.openxmlformats-officedocument.oleObject"/>
  <Override PartName="/ppt/embeddings/oleObject60.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embeddings/oleObject20.bin" ContentType="application/vnd.openxmlformats-officedocument.oleObject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activeX/activeX1.xml" ContentType="application/vnd.ms-office.activeX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embeddings/oleObject9.bin" ContentType="application/vnd.openxmlformats-officedocument.oleOb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ppt/embeddings/oleObject7.bin" ContentType="application/vnd.openxmlformats-officedocument.oleObject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embeddings/oleObject5.bin" ContentType="application/vnd.openxmlformats-officedocument.oleObject"/>
  <Override PartName="/ppt/embeddings/oleObject29.bin" ContentType="application/vnd.openxmlformats-officedocument.oleObject"/>
  <Override PartName="/ppt/embeddings/oleObject49.bin" ContentType="application/vnd.openxmlformats-officedocument.oleObject"/>
  <Override PartName="/ppt/embeddings/oleObject58.bin" ContentType="application/vnd.openxmlformats-officedocument.oleObject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embeddings/oleObject3.bin" ContentType="application/vnd.openxmlformats-officedocument.oleObject"/>
  <Override PartName="/ppt/embeddings/oleObject18.bin" ContentType="application/vnd.openxmlformats-officedocument.oleObject"/>
  <Override PartName="/ppt/embeddings/oleObject27.bin" ContentType="application/vnd.openxmlformats-officedocument.oleObject"/>
  <Override PartName="/ppt/embeddings/oleObject38.bin" ContentType="application/vnd.openxmlformats-officedocument.oleObject"/>
  <Override PartName="/ppt/embeddings/oleObject47.bin" ContentType="application/vnd.openxmlformats-officedocument.oleObject"/>
  <Override PartName="/ppt/embeddings/oleObject56.bin" ContentType="application/vnd.openxmlformats-officedocument.oleObject"/>
  <Override PartName="/ppt/embeddings/oleObject65.bin" ContentType="application/vnd.openxmlformats-officedocument.oleObject"/>
  <Override PartName="/ppt/embeddings/oleObject1.bin" ContentType="application/vnd.openxmlformats-officedocument.oleObject"/>
  <Override PartName="/ppt/embeddings/oleObject16.bin" ContentType="application/vnd.openxmlformats-officedocument.oleObject"/>
  <Override PartName="/ppt/embeddings/oleObject25.bin" ContentType="application/vnd.openxmlformats-officedocument.oleObject"/>
  <Override PartName="/ppt/embeddings/oleObject34.bin" ContentType="application/vnd.openxmlformats-officedocument.oleObject"/>
  <Override PartName="/ppt/embeddings/oleObject36.bin" ContentType="application/vnd.openxmlformats-officedocument.oleObject"/>
  <Override PartName="/ppt/embeddings/oleObject45.bin" ContentType="application/vnd.openxmlformats-officedocument.oleObject"/>
  <Override PartName="/ppt/embeddings/oleObject54.bin" ContentType="application/vnd.openxmlformats-officedocument.oleObject"/>
  <Override PartName="/ppt/embeddings/oleObject63.bin" ContentType="application/vnd.openxmlformats-officedocument.oleObject"/>
  <Override PartName="/ppt/slides/slide8.xml" ContentType="application/vnd.openxmlformats-officedocument.presentationml.slide+xml"/>
  <Override PartName="/ppt/embeddings/oleObject14.bin" ContentType="application/vnd.openxmlformats-officedocument.oleObject"/>
  <Override PartName="/ppt/embeddings/oleObject23.bin" ContentType="application/vnd.openxmlformats-officedocument.oleObject"/>
  <Override PartName="/ppt/embeddings/oleObject32.bin" ContentType="application/vnd.openxmlformats-officedocument.oleObject"/>
  <Override PartName="/ppt/embeddings/oleObject43.bin" ContentType="application/vnd.openxmlformats-officedocument.oleObject"/>
  <Override PartName="/ppt/embeddings/oleObject52.bin" ContentType="application/vnd.openxmlformats-officedocument.oleObject"/>
  <Override PartName="/ppt/embeddings/oleObject61.bin" ContentType="application/vnd.openxmlformats-officedocument.oleObject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embeddings/oleObject21.bin" ContentType="application/vnd.openxmlformats-officedocument.oleObject"/>
  <Override PartName="/ppt/embeddings/oleObject50.bin" ContentType="application/vnd.openxmlformats-officedocument.oleObject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embeddings/oleObject10.bin" ContentType="application/vnd.openxmlformats-officedocument.oleObject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embeddings/oleObject6.bin" ContentType="application/vnd.openxmlformats-officedocument.oleObject"/>
  <Override PartName="/ppt/embeddings/oleObject48.bin" ContentType="application/vnd.openxmlformats-officedocument.oleObject"/>
  <Override PartName="/ppt/embeddings/oleObject59.bin" ContentType="application/vnd.openxmlformats-officedocument.oleObject"/>
  <Override PartName="/ppt/embeddings/oleObject19.bin" ContentType="application/vnd.openxmlformats-officedocument.oleObject"/>
  <Override PartName="/ppt/embeddings/oleObject37.bin" ContentType="application/vnd.openxmlformats-officedocument.oleObject"/>
  <Override PartName="/ppt/embeddings/oleObject55.bin" ContentType="application/vnd.openxmlformats-officedocument.oleObject"/>
  <Override PartName="/ppt/embeddings/oleObject2.bin" ContentType="application/vnd.openxmlformats-officedocument.oleObject"/>
  <Override PartName="/ppt/embeddings/oleObject26.bin" ContentType="application/vnd.openxmlformats-officedocument.oleObject"/>
  <Override PartName="/ppt/embeddings/oleObject44.bin" ContentType="application/vnd.openxmlformats-officedocument.oleObject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embeddings/oleObject15.bin" ContentType="application/vnd.openxmlformats-officedocument.oleObject"/>
  <Override PartName="/ppt/embeddings/oleObject33.bin" ContentType="application/vnd.openxmlformats-officedocument.oleObject"/>
  <Override PartName="/ppt/embeddings/oleObject51.bin" ContentType="application/vnd.openxmlformats-officedocument.oleObject"/>
  <Override PartName="/ppt/embeddings/oleObject62.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97" r:id="rId3"/>
  </p:sldMasterIdLst>
  <p:sldIdLst>
    <p:sldId id="283" r:id="rId4"/>
    <p:sldId id="285" r:id="rId5"/>
    <p:sldId id="333" r:id="rId6"/>
    <p:sldId id="261" r:id="rId7"/>
    <p:sldId id="313" r:id="rId8"/>
    <p:sldId id="329" r:id="rId9"/>
    <p:sldId id="265" r:id="rId10"/>
    <p:sldId id="266" r:id="rId11"/>
    <p:sldId id="290" r:id="rId12"/>
    <p:sldId id="291" r:id="rId13"/>
    <p:sldId id="331" r:id="rId14"/>
    <p:sldId id="312" r:id="rId15"/>
    <p:sldId id="334" r:id="rId16"/>
    <p:sldId id="276" r:id="rId17"/>
    <p:sldId id="269" r:id="rId18"/>
    <p:sldId id="327" r:id="rId19"/>
    <p:sldId id="295" r:id="rId20"/>
    <p:sldId id="272" r:id="rId21"/>
    <p:sldId id="277" r:id="rId22"/>
    <p:sldId id="257" r:id="rId23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FFFF"/>
    <a:srgbClr val="FFFF66"/>
    <a:srgbClr val="FD9991"/>
    <a:srgbClr val="FF0000"/>
    <a:srgbClr val="FFFF00"/>
    <a:srgbClr val="9F0E0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424" autoAdjust="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17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17.wmf"/><Relationship Id="rId4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4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39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image" Target="../media/image47.wmf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4C6B02-2416-4BD6-A9C7-78CCFA953B8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132295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F4F1B3-5EAE-4283-AEE2-5761C3DDC05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335143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23F71E-5160-4F46-8363-3E7945BAABF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1660467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D4AC04-DDF5-41AF-BB12-63D8C3A0134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152285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01FACD-3042-4B04-A6D2-74133611675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2712273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C06F24-DAD3-4440-BEFA-A1119CDFA2B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3236948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81DD3B-92F8-4260-BFE0-A7A09FF48FF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397466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57B9FE-AB3C-406C-AA91-61D7AA93752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3992945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63FAD5-7125-413A-846B-C89911749D5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28126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2ACDD4-39BF-467A-8BC1-EB48A2935CB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169953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98477-2500-4C73-B2EA-41B735A61C9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3912640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20E0B9-5AC1-4662-863B-EEED2C40B37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="" xmlns:p14="http://schemas.microsoft.com/office/powerpoint/2010/main" val="4067706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gradFill rotWithShape="0">
          <a:gsLst>
            <a:gs pos="0">
              <a:srgbClr val="3366FF"/>
            </a:gs>
            <a:gs pos="12500">
              <a:srgbClr val="01A78F"/>
            </a:gs>
            <a:gs pos="25000">
              <a:srgbClr val="FFFF00"/>
            </a:gs>
            <a:gs pos="37500">
              <a:srgbClr val="FF6633"/>
            </a:gs>
            <a:gs pos="50000">
              <a:srgbClr val="FF3399"/>
            </a:gs>
            <a:gs pos="62500">
              <a:srgbClr val="FF6633"/>
            </a:gs>
            <a:gs pos="75000">
              <a:srgbClr val="FFFF00"/>
            </a:gs>
            <a:gs pos="87500">
              <a:srgbClr val="01A78F"/>
            </a:gs>
            <a:gs pos="100000">
              <a:srgbClr val="33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6"/>
          <p:cNvSpPr>
            <a:spLocks noChangeArrowheads="1"/>
          </p:cNvSpPr>
          <p:nvPr/>
        </p:nvSpPr>
        <p:spPr bwMode="auto">
          <a:xfrm>
            <a:off x="-1588" y="0"/>
            <a:ext cx="9155113" cy="1033463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72"/>
              <a:gd name="T28" fmla="*/ 0 h 656"/>
              <a:gd name="T29" fmla="*/ 5772 w 5772"/>
              <a:gd name="T30" fmla="*/ 656 h 6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en-US" altLang="zh-CN" sz="1800" smtClean="0"/>
          </a:p>
        </p:txBody>
      </p:sp>
      <p:sp>
        <p:nvSpPr>
          <p:cNvPr id="5" name="任意多边形 7"/>
          <p:cNvSpPr>
            <a:spLocks noChangeArrowheads="1"/>
          </p:cNvSpPr>
          <p:nvPr/>
        </p:nvSpPr>
        <p:spPr bwMode="auto">
          <a:xfrm>
            <a:off x="4381500" y="0"/>
            <a:ext cx="4762500" cy="630238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00"/>
              <a:gd name="T16" fmla="*/ 0 h 595"/>
              <a:gd name="T17" fmla="*/ 3000 w 3000"/>
              <a:gd name="T18" fmla="*/ 595 h 59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29999"/>
                </a:srgbClr>
              </a:gs>
              <a:gs pos="80000">
                <a:srgbClr val="009BE5">
                  <a:alpha val="42000"/>
                </a:srgbClr>
              </a:gs>
              <a:gs pos="100000">
                <a:srgbClr val="009BE5">
                  <a:alpha val="45000"/>
                </a:srgbClr>
              </a:gs>
            </a:gsLst>
            <a:lin ang="5400000" scaled="1"/>
          </a:gra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en-US" altLang="zh-CN" sz="1800" smtClean="0"/>
          </a:p>
        </p:txBody>
      </p: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-11113" y="203200"/>
            <a:ext cx="9172576" cy="647700"/>
            <a:chOff x="0" y="0"/>
            <a:chExt cx="9180548" cy="649224"/>
          </a:xfrm>
        </p:grpSpPr>
        <p:grpSp>
          <p:nvGrpSpPr>
            <p:cNvPr id="7" name="Group 10"/>
            <p:cNvGrpSpPr>
              <a:grpSpLocks/>
            </p:cNvGrpSpPr>
            <p:nvPr/>
          </p:nvGrpSpPr>
          <p:grpSpPr bwMode="auto">
            <a:xfrm>
              <a:off x="12921" y="-226792"/>
              <a:ext cx="9137904" cy="1048512"/>
              <a:chOff x="0" y="0"/>
              <a:chExt cx="9137904" cy="1048512"/>
            </a:xfrm>
          </p:grpSpPr>
          <p:pic>
            <p:nvPicPr>
              <p:cNvPr id="11" name="任意多边形 11"/>
              <p:cNvPicPr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7904" cy="1048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 Box 12"/>
              <p:cNvSpPr txBox="1">
                <a:spLocks noChangeArrowheads="1"/>
              </p:cNvSpPr>
              <p:nvPr/>
            </p:nvSpPr>
            <p:spPr bwMode="auto">
              <a:xfrm rot="21435692">
                <a:off x="-24043" y="444792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en-US" altLang="zh-CN" sz="1800" smtClean="0"/>
              </a:p>
            </p:txBody>
          </p:sp>
        </p:grpSp>
        <p:grpSp>
          <p:nvGrpSpPr>
            <p:cNvPr id="8" name="Group 13"/>
            <p:cNvGrpSpPr>
              <a:grpSpLocks/>
            </p:cNvGrpSpPr>
            <p:nvPr/>
          </p:nvGrpSpPr>
          <p:grpSpPr bwMode="auto">
            <a:xfrm>
              <a:off x="12921" y="-153640"/>
              <a:ext cx="9156192" cy="914400"/>
              <a:chOff x="0" y="0"/>
              <a:chExt cx="9156192" cy="914400"/>
            </a:xfrm>
          </p:grpSpPr>
          <p:pic>
            <p:nvPicPr>
              <p:cNvPr id="9" name="任意多边形 12"/>
              <p:cNvPicPr>
                <a:picLocks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56192" cy="914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Text Box 15"/>
              <p:cNvSpPr txBox="1">
                <a:spLocks noChangeArrowheads="1"/>
              </p:cNvSpPr>
              <p:nvPr/>
            </p:nvSpPr>
            <p:spPr bwMode="auto">
              <a:xfrm rot="21435692">
                <a:off x="-16099" y="446427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en-US" altLang="zh-CN" sz="1800" smtClean="0"/>
              </a:p>
            </p:txBody>
          </p:sp>
        </p:grpSp>
      </p:grpSp>
      <p:sp>
        <p:nvSpPr>
          <p:cNvPr id="3076" name="标题占位符 8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zh-CN" noProof="0" smtClean="0"/>
              <a:t>单击此处编辑母版标题样式</a:t>
            </a:r>
          </a:p>
        </p:txBody>
      </p:sp>
      <p:sp>
        <p:nvSpPr>
          <p:cNvPr id="3077" name="文本占位符 2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anose="05020102010507070707" pitchFamily="18" charset="2"/>
              <a:buNone/>
              <a:defRPr/>
            </a:lvl1pPr>
          </a:lstStyle>
          <a:p>
            <a:pPr lvl="0"/>
            <a:r>
              <a:rPr lang="zh-CN" altLang="zh-CN" noProof="0" smtClean="0"/>
              <a:t>单击此处编辑母版副标题样式</a:t>
            </a:r>
          </a:p>
        </p:txBody>
      </p:sp>
      <p:sp>
        <p:nvSpPr>
          <p:cNvPr id="14" name="日期占位符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页脚占位符 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E33785-04D9-459C-A802-DD46533A78C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controls>
      <p:control spid="67590" name="ShockwaveFlash1" r:id="rId2" imgW="9142857" imgH="1657581"/>
    </p:controls>
    <p:extLst>
      <p:ext uri="{BB962C8B-B14F-4D97-AF65-F5344CB8AC3E}">
        <p14:creationId xmlns="" xmlns:p14="http://schemas.microsoft.com/office/powerpoint/2010/main" val="326253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427DEB-D867-4357-A839-B143DCDF09C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602632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865338-F294-4CF1-9508-FE889A351BF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555648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11E20-BF11-42E0-9D6A-152E3E1F043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7388681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61466E-7465-4183-B6FE-C71A96A71CE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543970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BCF41-1113-4E3D-8756-F5215D07800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456752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138B34-67B6-4C99-8784-0663407BCC3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831355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61EA67-FC57-49E2-93F6-C878EEA20EF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15337997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A00F3F-834B-4794-AE0D-A069E2B70DA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4410345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4970F9-9EA9-4D93-A484-D2091F42F37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2649780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2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C168B1-0585-4ACA-A3F5-9805B6742EB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285144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3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-57150" y="-28575"/>
            <a:ext cx="92487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0" descr="图片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5888"/>
            <a:ext cx="9144000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1"/>
          <p:cNvGrpSpPr>
            <a:grpSpLocks/>
          </p:cNvGrpSpPr>
          <p:nvPr userDrawn="1"/>
        </p:nvGrpSpPr>
        <p:grpSpPr bwMode="auto">
          <a:xfrm flipH="1">
            <a:off x="381000" y="990600"/>
            <a:ext cx="5868988" cy="5232400"/>
            <a:chOff x="2015" y="1264"/>
            <a:chExt cx="3697" cy="3296"/>
          </a:xfrm>
        </p:grpSpPr>
        <p:sp>
          <p:nvSpPr>
            <p:cNvPr id="5" name="Chevron 16"/>
            <p:cNvSpPr/>
            <p:nvPr/>
          </p:nvSpPr>
          <p:spPr bwMode="auto">
            <a:xfrm>
              <a:off x="4391" y="1276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6" name="Chevron 16"/>
            <p:cNvSpPr/>
            <p:nvPr/>
          </p:nvSpPr>
          <p:spPr bwMode="auto">
            <a:xfrm>
              <a:off x="3611" y="1276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7" name="Chevron 16"/>
            <p:cNvSpPr/>
            <p:nvPr/>
          </p:nvSpPr>
          <p:spPr bwMode="auto">
            <a:xfrm>
              <a:off x="2813" y="1282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8" name="Chevron 16"/>
            <p:cNvSpPr/>
            <p:nvPr/>
          </p:nvSpPr>
          <p:spPr bwMode="auto">
            <a:xfrm>
              <a:off x="2027" y="1282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214374012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803551745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="" xmlns:p14="http://schemas.microsoft.com/office/powerpoint/2010/main" val="20666903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220966721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16483767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7412393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09823716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="" xmlns:p14="http://schemas.microsoft.com/office/powerpoint/2010/main" val="300474980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="" xmlns:p14="http://schemas.microsoft.com/office/powerpoint/2010/main" val="3614030409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15220860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93343342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vmlDrawing" Target="../drawings/vmlDrawing2.vml"/><Relationship Id="rId18" Type="http://schemas.openxmlformats.org/officeDocument/2006/relationships/image" Target="../media/image8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33.xml"/><Relationship Id="rId19" Type="http://schemas.openxmlformats.org/officeDocument/2006/relationships/image" Target="../media/image9.png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control" Target="../activeX/activeX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D75549D1-3A3D-4CEE-A4FA-F0980C327A5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任意多边形 6"/>
          <p:cNvSpPr>
            <a:spLocks noChangeArrowheads="1"/>
          </p:cNvSpPr>
          <p:nvPr/>
        </p:nvSpPr>
        <p:spPr bwMode="auto">
          <a:xfrm>
            <a:off x="-1588" y="0"/>
            <a:ext cx="9155113" cy="836613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72"/>
              <a:gd name="T28" fmla="*/ 0 h 656"/>
              <a:gd name="T29" fmla="*/ 5772 w 5772"/>
              <a:gd name="T30" fmla="*/ 656 h 6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en-US" altLang="zh-CN" sz="1800" smtClean="0"/>
          </a:p>
        </p:txBody>
      </p:sp>
      <p:sp>
        <p:nvSpPr>
          <p:cNvPr id="2051" name="任意多边形 7"/>
          <p:cNvSpPr>
            <a:spLocks noChangeArrowheads="1"/>
          </p:cNvSpPr>
          <p:nvPr/>
        </p:nvSpPr>
        <p:spPr bwMode="auto">
          <a:xfrm>
            <a:off x="4381500" y="0"/>
            <a:ext cx="4762500" cy="630238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00"/>
              <a:gd name="T16" fmla="*/ 0 h 595"/>
              <a:gd name="T17" fmla="*/ 3000 w 3000"/>
              <a:gd name="T18" fmla="*/ 595 h 59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29999"/>
                </a:srgbClr>
              </a:gs>
              <a:gs pos="80000">
                <a:srgbClr val="009BE5">
                  <a:alpha val="42000"/>
                </a:srgbClr>
              </a:gs>
              <a:gs pos="100000">
                <a:srgbClr val="009BE5">
                  <a:alpha val="45000"/>
                </a:srgbClr>
              </a:gs>
            </a:gsLst>
            <a:lin ang="5400000" scaled="1"/>
          </a:gra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en-US" altLang="zh-CN" sz="1800" smtClean="0"/>
          </a:p>
        </p:txBody>
      </p:sp>
      <p:sp>
        <p:nvSpPr>
          <p:cNvPr id="22534" name="标题占位符 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2535" name="文本占位符 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" name="日期占位符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045C75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045C75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6" name="灯片编号占位符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045C75"/>
                </a:solidFill>
              </a:defRPr>
            </a:lvl1pPr>
          </a:lstStyle>
          <a:p>
            <a:fld id="{4CEAF5F1-23A4-4A46-9A00-80768C452FFF}" type="slidenum">
              <a:rPr lang="zh-CN" altLang="en-US"/>
              <a:pPr/>
              <a:t>‹#›</a:t>
            </a:fld>
            <a:endParaRPr lang="en-US" altLang="zh-CN"/>
          </a:p>
        </p:txBody>
      </p:sp>
      <p:grpSp>
        <p:nvGrpSpPr>
          <p:cNvPr id="22539" name="Group 9"/>
          <p:cNvGrpSpPr>
            <a:grpSpLocks/>
          </p:cNvGrpSpPr>
          <p:nvPr/>
        </p:nvGrpSpPr>
        <p:grpSpPr bwMode="auto">
          <a:xfrm rot="201987">
            <a:off x="3175" y="0"/>
            <a:ext cx="9142413" cy="836613"/>
            <a:chOff x="0" y="0"/>
            <a:chExt cx="9180548" cy="649224"/>
          </a:xfrm>
        </p:grpSpPr>
        <p:grpSp>
          <p:nvGrpSpPr>
            <p:cNvPr id="22541" name="Group 10"/>
            <p:cNvGrpSpPr>
              <a:grpSpLocks/>
            </p:cNvGrpSpPr>
            <p:nvPr/>
          </p:nvGrpSpPr>
          <p:grpSpPr bwMode="auto">
            <a:xfrm>
              <a:off x="12921" y="-226792"/>
              <a:ext cx="9137904" cy="1048512"/>
              <a:chOff x="0" y="0"/>
              <a:chExt cx="9137904" cy="1048512"/>
            </a:xfrm>
          </p:grpSpPr>
          <p:pic>
            <p:nvPicPr>
              <p:cNvPr id="22545" name="任意多边形 11"/>
              <p:cNvPicPr>
                <a:picLocks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7904" cy="1048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" name="Text Box 12"/>
              <p:cNvSpPr txBox="1">
                <a:spLocks noChangeArrowheads="1"/>
              </p:cNvSpPr>
              <p:nvPr/>
            </p:nvSpPr>
            <p:spPr bwMode="auto">
              <a:xfrm rot="21435692">
                <a:off x="-32849" y="435802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en-US" altLang="zh-CN" sz="1800" smtClean="0"/>
              </a:p>
            </p:txBody>
          </p:sp>
        </p:grpSp>
        <p:grpSp>
          <p:nvGrpSpPr>
            <p:cNvPr id="22542" name="Group 13"/>
            <p:cNvGrpSpPr>
              <a:grpSpLocks/>
            </p:cNvGrpSpPr>
            <p:nvPr/>
          </p:nvGrpSpPr>
          <p:grpSpPr bwMode="auto">
            <a:xfrm>
              <a:off x="12921" y="-153640"/>
              <a:ext cx="9156192" cy="914400"/>
              <a:chOff x="0" y="0"/>
              <a:chExt cx="9156192" cy="914400"/>
            </a:xfrm>
          </p:grpSpPr>
          <p:pic>
            <p:nvPicPr>
              <p:cNvPr id="22543" name="任意多边形 12"/>
              <p:cNvPicPr>
                <a:picLocks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56192" cy="914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Text Box 15"/>
              <p:cNvSpPr txBox="1">
                <a:spLocks noChangeArrowheads="1"/>
              </p:cNvSpPr>
              <p:nvPr/>
            </p:nvSpPr>
            <p:spPr bwMode="auto">
              <a:xfrm rot="21435692">
                <a:off x="-37811" y="444324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en-US" altLang="zh-CN" sz="1800" smtClean="0"/>
              </a:p>
            </p:txBody>
          </p:sp>
        </p:grpSp>
      </p:grpSp>
      <p:sp>
        <p:nvSpPr>
          <p:cNvPr id="2060" name="Line 16"/>
          <p:cNvSpPr>
            <a:spLocks noChangeShapeType="1"/>
          </p:cNvSpPr>
          <p:nvPr userDrawn="1"/>
        </p:nvSpPr>
        <p:spPr bwMode="auto">
          <a:xfrm>
            <a:off x="0" y="836613"/>
            <a:ext cx="6372225" cy="0"/>
          </a:xfrm>
          <a:prstGeom prst="line">
            <a:avLst/>
          </a:prstGeom>
          <a:noFill/>
          <a:ln w="38100" cmpd="dbl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隶书" panose="02010509060101010101" pitchFamily="49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8" descr="图片5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7" descr="图片5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15888"/>
            <a:ext cx="9448800" cy="506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6" descr="图片1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3617913"/>
            <a:ext cx="9525000" cy="377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43" descr="2"/>
          <p:cNvPicPr>
            <a:picLocks noChangeAspect="1" noChangeArrowheads="1"/>
          </p:cNvPicPr>
          <p:nvPr userDrawn="1"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6392863"/>
            <a:ext cx="71913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60" name="Text Box 44"/>
          <p:cNvSpPr txBox="1">
            <a:spLocks noChangeArrowheads="1"/>
          </p:cNvSpPr>
          <p:nvPr userDrawn="1"/>
        </p:nvSpPr>
        <p:spPr bwMode="auto">
          <a:xfrm>
            <a:off x="5632450" y="6486525"/>
            <a:ext cx="294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1800" b="1">
                <a:solidFill>
                  <a:srgbClr val="FFFFFF"/>
                </a:solidFill>
                <a:ea typeface="隶书" pitchFamily="49" charset="-122"/>
              </a:rPr>
              <a:t>湖南省示范性学校洞口一中</a:t>
            </a:r>
          </a:p>
        </p:txBody>
      </p:sp>
      <p:grpSp>
        <p:nvGrpSpPr>
          <p:cNvPr id="2057" name="Group 29"/>
          <p:cNvGrpSpPr>
            <a:grpSpLocks/>
          </p:cNvGrpSpPr>
          <p:nvPr userDrawn="1"/>
        </p:nvGrpSpPr>
        <p:grpSpPr bwMode="auto">
          <a:xfrm flipH="1">
            <a:off x="381000" y="990600"/>
            <a:ext cx="5868988" cy="5232400"/>
            <a:chOff x="2015" y="1264"/>
            <a:chExt cx="3697" cy="3296"/>
          </a:xfrm>
        </p:grpSpPr>
        <p:sp>
          <p:nvSpPr>
            <p:cNvPr id="17" name="Chevron 16"/>
            <p:cNvSpPr/>
            <p:nvPr/>
          </p:nvSpPr>
          <p:spPr bwMode="auto">
            <a:xfrm>
              <a:off x="4391" y="1276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2" name="Chevron 16"/>
            <p:cNvSpPr/>
            <p:nvPr/>
          </p:nvSpPr>
          <p:spPr bwMode="auto">
            <a:xfrm>
              <a:off x="3611" y="1276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3" name="Chevron 16"/>
            <p:cNvSpPr/>
            <p:nvPr/>
          </p:nvSpPr>
          <p:spPr bwMode="auto">
            <a:xfrm>
              <a:off x="2813" y="1282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  <p:sp>
          <p:nvSpPr>
            <p:cNvPr id="4" name="Chevron 16"/>
            <p:cNvSpPr/>
            <p:nvPr/>
          </p:nvSpPr>
          <p:spPr bwMode="auto">
            <a:xfrm>
              <a:off x="2027" y="1282"/>
              <a:ext cx="1313" cy="3271"/>
            </a:xfrm>
            <a:prstGeom prst="chevron">
              <a:avLst>
                <a:gd name="adj" fmla="val 53183"/>
              </a:avLst>
            </a:prstGeom>
            <a:gradFill flip="none" rotWithShape="1">
              <a:gsLst>
                <a:gs pos="0">
                  <a:srgbClr val="27728D">
                    <a:alpha val="34000"/>
                  </a:srgbClr>
                </a:gs>
                <a:gs pos="50000">
                  <a:srgbClr val="27728D">
                    <a:alpha val="9000"/>
                  </a:srgbClr>
                </a:gs>
                <a:gs pos="100000">
                  <a:srgbClr val="27728D">
                    <a:tint val="23500"/>
                    <a:satMod val="160000"/>
                    <a:alpha val="3000"/>
                  </a:srgbClr>
                </a:gs>
              </a:gsLst>
              <a:lin ang="10800000" scaled="1"/>
              <a:tileRect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  <a:sp3d prstMaterial="matte">
              <a:bevelT h="20000" prst="convex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09728" tIns="54864" rIns="109728" bIns="54864" anchor="ctr"/>
            <a:lstStyle/>
            <a:p>
              <a:pPr algn="ctr" defTabSz="1096963" eaLnBrk="1" hangingPunct="1">
                <a:defRPr/>
              </a:pPr>
              <a:endParaRPr lang="zh-CN" altLang="zh-CN">
                <a:solidFill>
                  <a:srgbClr val="FFFFFF"/>
                </a:solidFill>
                <a:effectLst>
                  <a:outerShdw blurRad="38100" dist="38100" dir="2700000" algn="tl">
                    <a:srgbClr val="02024A"/>
                  </a:outerShdw>
                </a:effectLst>
                <a:latin typeface="Segoe"/>
              </a:endParaRPr>
            </a:p>
          </p:txBody>
        </p:sp>
      </p:grpSp>
    </p:spTree>
    <p:controls>
      <p:control spid="2074" name="ShockwaveFlash1" r:id="rId14" imgW="504762" imgH="358961"/>
    </p:controls>
  </p:cSld>
  <p:clrMap bg1="dk2" tx1="lt1" bg2="dk1" tx2="lt2" accent1="accent1" accent2="accent2" accent3="accent3" accent4="accent4" accent5="accent5" accent6="accent6" hlink="hlink" folHlink="folHlink"/>
  <p:sldLayoutIdLst>
    <p:sldLayoutId id="2147483924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  <a:ea typeface="宋体" pitchFamily="2" charset="-122"/>
        </a:defRPr>
      </a:lvl9pPr>
    </p:titleStyle>
    <p:bodyStyle>
      <a:lvl1pPr marL="384175" indent="-384175" algn="l" defTabSz="91281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361950" algn="l" defTabSz="91281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 sz="2400">
          <a:solidFill>
            <a:schemeClr val="tx1"/>
          </a:solidFill>
          <a:latin typeface="+mn-lt"/>
          <a:ea typeface="+mn-ea"/>
        </a:defRPr>
      </a:lvl2pPr>
      <a:lvl3pPr marL="1101725" indent="-347663" algn="l" defTabSz="91281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 sz="2000">
          <a:solidFill>
            <a:schemeClr val="tx1"/>
          </a:solidFill>
          <a:latin typeface="+mn-lt"/>
          <a:ea typeface="+mn-ea"/>
        </a:defRPr>
      </a:lvl3pPr>
      <a:lvl4pPr marL="1419225" indent="-317500" algn="l" defTabSz="91281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4pPr>
      <a:lvl5pPr marL="1760538" indent="-317500" algn="l" defTabSz="91281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5pPr>
      <a:lvl6pPr marL="2217738" indent="-317500" algn="l" defTabSz="912813" rtl="0" fontAlgn="base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6pPr>
      <a:lvl7pPr marL="2674938" indent="-317500" algn="l" defTabSz="912813" rtl="0" fontAlgn="base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7pPr>
      <a:lvl8pPr marL="3132138" indent="-317500" algn="l" defTabSz="912813" rtl="0" fontAlgn="base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8pPr>
      <a:lvl9pPr marL="3589338" indent="-317500" algn="l" defTabSz="912813" rtl="0" fontAlgn="base">
        <a:lnSpc>
          <a:spcPct val="90000"/>
        </a:lnSpc>
        <a:spcBef>
          <a:spcPts val="700"/>
        </a:spcBef>
        <a:spcAft>
          <a:spcPct val="0"/>
        </a:spcAft>
        <a:buBlip>
          <a:blip r:embed="rId19"/>
        </a:buBlip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oleObject" Target="../embeddings/oleObject2.bin"/><Relationship Id="rId7" Type="http://schemas.openxmlformats.org/officeDocument/2006/relationships/hyperlink" Target="../Documents%20and%20Settings/sony/&#26700;&#38754;/2008&#28201;&#23725;&#25945;&#23398;&#22823;&#27604;&#27494;/&#35838;&#20214;&#12289;&#25945;&#26696;&#12289;&#35828;&#35838;/&#26410;&#21629;&#21517;.gsp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jlf/&#23450;/&#22270;&#20687;.gsp" TargetMode="External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0.bin"/><Relationship Id="rId4" Type="http://schemas.openxmlformats.org/officeDocument/2006/relationships/slide" Target="slide20.xml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jlf/&#23450;/&#22270;&#20687;.gsp" TargetMode="External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5.bin"/><Relationship Id="rId4" Type="http://schemas.openxmlformats.org/officeDocument/2006/relationships/slide" Target="slide20.xml"/><Relationship Id="rId9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8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8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oleObject" Target="../embeddings/oleObject32.bin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5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4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3.bin"/><Relationship Id="rId9" Type="http://schemas.openxmlformats.org/officeDocument/2006/relationships/oleObject" Target="../embeddings/oleObject3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oleObject" Target="../embeddings/oleObject50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12" Type="http://schemas.openxmlformats.org/officeDocument/2006/relationships/oleObject" Target="../embeddings/oleObject49.bin"/><Relationship Id="rId1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3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3.bin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2.bin"/><Relationship Id="rId15" Type="http://schemas.openxmlformats.org/officeDocument/2006/relationships/oleObject" Target="../embeddings/oleObject52.bin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6.bin"/><Relationship Id="rId14" Type="http://schemas.openxmlformats.org/officeDocument/2006/relationships/oleObject" Target="../embeddings/oleObject5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59.bin"/><Relationship Id="rId4" Type="http://schemas.openxmlformats.org/officeDocument/2006/relationships/oleObject" Target="../embeddings/oleObject5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63.bin"/><Relationship Id="rId5" Type="http://schemas.openxmlformats.org/officeDocument/2006/relationships/oleObject" Target="../embeddings/oleObject62.bin"/><Relationship Id="rId4" Type="http://schemas.openxmlformats.org/officeDocument/2006/relationships/oleObject" Target="../embeddings/oleObject61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915988" y="4365625"/>
            <a:ext cx="76168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400">
                <a:solidFill>
                  <a:srgbClr val="000000"/>
                </a:solidFill>
                <a:ea typeface="华文行楷" panose="02010800040101010101" pitchFamily="2" charset="-122"/>
              </a:rPr>
              <a:t>数学发现之旅从这里开始</a:t>
            </a:r>
            <a:r>
              <a:rPr lang="en-US" altLang="zh-CN" sz="4400">
                <a:solidFill>
                  <a:srgbClr val="000000"/>
                </a:solidFill>
                <a:ea typeface="华文行楷" panose="02010800040101010101" pitchFamily="2" charset="-122"/>
              </a:rPr>
              <a:t>……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0" y="1844675"/>
            <a:ext cx="9144000" cy="823913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bg1"/>
                </a:solidFill>
                <a:ea typeface="华文隶书" panose="02010800040101010101" pitchFamily="2" charset="-122"/>
              </a:rPr>
              <a:t>用二分法求方程的近似解</a:t>
            </a:r>
          </a:p>
        </p:txBody>
      </p:sp>
    </p:spTree>
  </p:cSld>
  <p:clrMapOvr>
    <a:masterClrMapping/>
  </p:clrMapOvr>
  <p:transition advTm="1391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矩形 1"/>
          <p:cNvSpPr>
            <a:spLocks noChangeArrowheads="1"/>
          </p:cNvSpPr>
          <p:nvPr/>
        </p:nvSpPr>
        <p:spPr bwMode="auto">
          <a:xfrm>
            <a:off x="2747963" y="1866900"/>
            <a:ext cx="36480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 dirty="0">
                <a:solidFill>
                  <a:srgbClr val="0000FF"/>
                </a:solidFill>
                <a:latin typeface="+mj-ea"/>
                <a:ea typeface="+mj-ea"/>
              </a:rPr>
              <a:t>快乐猜猜猜</a:t>
            </a:r>
          </a:p>
        </p:txBody>
      </p:sp>
      <p:sp>
        <p:nvSpPr>
          <p:cNvPr id="24580" name="矩形 4"/>
          <p:cNvSpPr>
            <a:spLocks noChangeArrowheads="1"/>
          </p:cNvSpPr>
          <p:nvPr/>
        </p:nvSpPr>
        <p:spPr bwMode="auto">
          <a:xfrm>
            <a:off x="900113" y="2836863"/>
            <a:ext cx="7550150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游戏规则：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某掌上电脑的价格在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600—3000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元之间，猜测它的价格，猜对了就是你的了。每次猜后主持人会给出“多了”还是“少了”的提示，</a:t>
            </a:r>
            <a:r>
              <a:rPr lang="zh-CN" altLang="en-US" b="1" dirty="0" smtClean="0">
                <a:latin typeface="楷体_GB2312" pitchFamily="49" charset="-122"/>
                <a:ea typeface="楷体_GB2312" pitchFamily="49" charset="-122"/>
              </a:rPr>
              <a:t>在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b="1" smtClean="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秒内且误差不超过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元时算猜对。</a:t>
            </a:r>
            <a:endParaRPr lang="zh-CN" altLang="en-US" sz="2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571625" y="1857375"/>
            <a:ext cx="7086600" cy="4572000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50000">
                <a:schemeClr val="bg1"/>
              </a:gs>
              <a:gs pos="100000">
                <a:srgbClr val="CCCCFF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ctr" eaLnBrk="1" hangingPunct="1">
              <a:defRPr/>
            </a:pPr>
            <a:endParaRPr lang="zh-CN" altLang="zh-CN" sz="180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41550" y="4986338"/>
            <a:ext cx="5867400" cy="461962"/>
            <a:chOff x="0" y="0"/>
            <a:chExt cx="3696" cy="291"/>
          </a:xfrm>
        </p:grpSpPr>
        <p:sp>
          <p:nvSpPr>
            <p:cNvPr id="3097" name="Line 4"/>
            <p:cNvSpPr>
              <a:spLocks noChangeShapeType="1"/>
            </p:cNvSpPr>
            <p:nvPr/>
          </p:nvSpPr>
          <p:spPr bwMode="auto">
            <a:xfrm>
              <a:off x="0" y="48"/>
              <a:ext cx="36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8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4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solidFill>
                    <a:srgbClr val="FF0000"/>
                  </a:solidFill>
                </a:rPr>
                <a:t>600</a:t>
              </a:r>
              <a:endParaRPr lang="zh-CN" altLang="zh-CN" sz="2400" dirty="0">
                <a:solidFill>
                  <a:srgbClr val="FF0000"/>
                </a:solidFill>
              </a:endParaRPr>
            </a:p>
          </p:txBody>
        </p:sp>
        <p:sp>
          <p:nvSpPr>
            <p:cNvPr id="3099" name="Text Box 6"/>
            <p:cNvSpPr txBox="1">
              <a:spLocks noChangeArrowheads="1"/>
            </p:cNvSpPr>
            <p:nvPr/>
          </p:nvSpPr>
          <p:spPr bwMode="auto">
            <a:xfrm>
              <a:off x="2657" y="0"/>
              <a:ext cx="54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solidFill>
                    <a:srgbClr val="FF0000"/>
                  </a:solidFill>
                </a:rPr>
                <a:t>3000</a:t>
              </a:r>
              <a:endParaRPr lang="zh-CN" altLang="zh-CN" sz="2400" dirty="0">
                <a:solidFill>
                  <a:srgbClr val="FF0000"/>
                </a:solidFill>
              </a:endParaRPr>
            </a:p>
          </p:txBody>
        </p:sp>
        <p:sp>
          <p:nvSpPr>
            <p:cNvPr id="3100" name="Line 7"/>
            <p:cNvSpPr>
              <a:spLocks noChangeShapeType="1"/>
            </p:cNvSpPr>
            <p:nvPr/>
          </p:nvSpPr>
          <p:spPr bwMode="auto">
            <a:xfrm>
              <a:off x="144" y="0"/>
              <a:ext cx="0" cy="4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1" name="Line 8"/>
            <p:cNvSpPr>
              <a:spLocks noChangeShapeType="1"/>
            </p:cNvSpPr>
            <p:nvPr/>
          </p:nvSpPr>
          <p:spPr bwMode="auto">
            <a:xfrm>
              <a:off x="2784" y="0"/>
              <a:ext cx="0" cy="4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92" name="Line 13"/>
          <p:cNvSpPr>
            <a:spLocks noChangeShapeType="1"/>
          </p:cNvSpPr>
          <p:nvPr/>
        </p:nvSpPr>
        <p:spPr bwMode="auto">
          <a:xfrm>
            <a:off x="2411760" y="5085184"/>
            <a:ext cx="4248472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9" name="Line 18"/>
          <p:cNvSpPr>
            <a:spLocks noChangeShapeType="1"/>
          </p:cNvSpPr>
          <p:nvPr/>
        </p:nvSpPr>
        <p:spPr bwMode="auto">
          <a:xfrm>
            <a:off x="4644008" y="5060676"/>
            <a:ext cx="2064842" cy="0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7" name="Line 24"/>
          <p:cNvSpPr>
            <a:spLocks noChangeShapeType="1"/>
          </p:cNvSpPr>
          <p:nvPr/>
        </p:nvSpPr>
        <p:spPr bwMode="auto">
          <a:xfrm>
            <a:off x="4644009" y="5085184"/>
            <a:ext cx="1008112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83" name="Picture 27" descr="PE02606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557338"/>
            <a:ext cx="1066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Oval 15"/>
          <p:cNvSpPr>
            <a:spLocks noChangeArrowheads="1"/>
          </p:cNvSpPr>
          <p:nvPr/>
        </p:nvSpPr>
        <p:spPr bwMode="auto">
          <a:xfrm>
            <a:off x="106363" y="44450"/>
            <a:ext cx="2809875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直观体现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7175500" y="4653136"/>
          <a:ext cx="1069059" cy="409401"/>
        </p:xfrm>
        <a:graphic>
          <a:graphicData uri="http://schemas.openxmlformats.org/presentationml/2006/ole">
            <p:oleObj spid="_x0000_s3111" name="Equation" r:id="rId5" imgW="634680" imgH="203040" progId="Equation.DSMT4">
              <p:embed/>
            </p:oleObj>
          </a:graphicData>
        </a:graphic>
      </p:graphicFrame>
      <p:cxnSp>
        <p:nvCxnSpPr>
          <p:cNvPr id="32" name="直接连接符 31"/>
          <p:cNvCxnSpPr/>
          <p:nvPr/>
        </p:nvCxnSpPr>
        <p:spPr>
          <a:xfrm>
            <a:off x="2471893" y="2636912"/>
            <a:ext cx="0" cy="36004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6660232" y="2636912"/>
            <a:ext cx="0" cy="36004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4067944" y="4623519"/>
            <a:ext cx="8707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</a:rPr>
              <a:t>1800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5220072" y="4623519"/>
            <a:ext cx="8707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</a:rPr>
              <a:t>2400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572000" y="5157192"/>
            <a:ext cx="8707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</a:rPr>
              <a:t>2100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942E-6 L 0.23628 -2.22942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942E-6 L -0.11024 -2.22942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629 -2.22942E-6 L 0.2849 -2.22942E-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" grpId="0" animBg="1"/>
      <p:bldP spid="3089" grpId="0" animBg="1"/>
      <p:bldP spid="3087" grpId="0" animBg="1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39750" y="1109663"/>
            <a:ext cx="5465763" cy="519112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CC3300"/>
                </a:solidFill>
              </a:rPr>
              <a:t>问题1</a:t>
            </a:r>
            <a:r>
              <a:rPr lang="zh-CN" altLang="zh-CN" b="1"/>
              <a:t>：你能求下列方程的解吗？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2540000" y="1717675"/>
          <a:ext cx="2903538" cy="628650"/>
        </p:xfrm>
        <a:graphic>
          <a:graphicData uri="http://schemas.openxmlformats.org/presentationml/2006/ole">
            <p:oleObj spid="_x0000_s4123" r:id="rId3" imgW="1055016" imgH="228799" progId="Equation.3">
              <p:embed/>
            </p:oleObj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/>
        </p:nvGraphicFramePr>
        <p:xfrm>
          <a:off x="2541588" y="2328863"/>
          <a:ext cx="3182937" cy="628650"/>
        </p:xfrm>
        <a:graphic>
          <a:graphicData uri="http://schemas.openxmlformats.org/presentationml/2006/ole">
            <p:oleObj spid="_x0000_s4124" name="Equation" r:id="rId4" imgW="1155700" imgH="228600" progId="Equation.DSMT4">
              <p:embed/>
            </p:oleObj>
          </a:graphicData>
        </a:graphic>
      </p:graphicFrame>
      <p:graphicFrame>
        <p:nvGraphicFramePr>
          <p:cNvPr id="10246" name="Object 6"/>
          <p:cNvGraphicFramePr>
            <a:graphicFrameLocks noChangeAspect="1"/>
          </p:cNvGraphicFramePr>
          <p:nvPr/>
        </p:nvGraphicFramePr>
        <p:xfrm>
          <a:off x="2540000" y="3014663"/>
          <a:ext cx="3254375" cy="558800"/>
        </p:xfrm>
        <a:graphic>
          <a:graphicData uri="http://schemas.openxmlformats.org/presentationml/2006/ole">
            <p:oleObj spid="_x0000_s4125" r:id="rId5" imgW="1181100" imgH="203200" progId="Equation.3">
              <p:embed/>
            </p:oleObj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39750" y="3746500"/>
            <a:ext cx="8305800" cy="977900"/>
            <a:chOff x="0" y="-20"/>
            <a:chExt cx="5232" cy="616"/>
          </a:xfrm>
        </p:grpSpPr>
        <p:sp>
          <p:nvSpPr>
            <p:cNvPr id="4106" name="Text Box 8"/>
            <p:cNvSpPr txBox="1">
              <a:spLocks noChangeArrowheads="1"/>
            </p:cNvSpPr>
            <p:nvPr/>
          </p:nvSpPr>
          <p:spPr bwMode="auto">
            <a:xfrm>
              <a:off x="0" y="0"/>
              <a:ext cx="5232" cy="596"/>
            </a:xfrm>
            <a:prstGeom prst="rect">
              <a:avLst/>
            </a:prstGeom>
            <a:gradFill rotWithShape="1">
              <a:gsLst>
                <a:gs pos="0">
                  <a:srgbClr val="CCCCFF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b="1">
                  <a:solidFill>
                    <a:srgbClr val="CC3300"/>
                  </a:solidFill>
                </a:rPr>
                <a:t>问题2</a:t>
              </a:r>
              <a:r>
                <a:rPr lang="zh-CN" altLang="zh-CN" b="1"/>
                <a:t>：以方程                          为例，能不能确定方程根的</a:t>
              </a:r>
              <a:r>
                <a:rPr lang="zh-CN" altLang="en-US" b="1"/>
                <a:t>大致</a:t>
              </a:r>
              <a:r>
                <a:rPr lang="zh-CN" altLang="zh-CN" b="1"/>
                <a:t>范围呢？                    </a:t>
              </a:r>
            </a:p>
          </p:txBody>
        </p:sp>
        <p:graphicFrame>
          <p:nvGraphicFramePr>
            <p:cNvPr id="4101" name="Object 9"/>
            <p:cNvGraphicFramePr>
              <a:graphicFrameLocks noChangeAspect="1"/>
            </p:cNvGraphicFramePr>
            <p:nvPr/>
          </p:nvGraphicFramePr>
          <p:xfrm>
            <a:off x="1641" y="-20"/>
            <a:ext cx="1421" cy="329"/>
          </p:xfrm>
          <a:graphic>
            <a:graphicData uri="http://schemas.openxmlformats.org/presentationml/2006/ole">
              <p:oleObj spid="_x0000_s4126" name="Equation" r:id="rId6" imgW="977476" imgH="203112" progId="Equation.DSMT4">
                <p:embed/>
              </p:oleObj>
            </a:graphicData>
          </a:graphic>
        </p:graphicFrame>
      </p:grpSp>
      <p:pic>
        <p:nvPicPr>
          <p:cNvPr id="4104" name="Picture 10" descr="PE01561_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100638"/>
            <a:ext cx="1817688" cy="152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5"/>
          <p:cNvSpPr>
            <a:spLocks noChangeArrowheads="1"/>
          </p:cNvSpPr>
          <p:nvPr/>
        </p:nvSpPr>
        <p:spPr bwMode="auto">
          <a:xfrm>
            <a:off x="106363" y="44450"/>
            <a:ext cx="2809875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新知探究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533400" y="2590800"/>
            <a:ext cx="8458200" cy="1447800"/>
          </a:xfrm>
          <a:prstGeom prst="rect">
            <a:avLst/>
          </a:prstGeom>
          <a:noFill/>
          <a:ln w="28575">
            <a:solidFill>
              <a:srgbClr val="CC33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800">
              <a:solidFill>
                <a:schemeClr val="accent1"/>
              </a:solidFill>
            </a:endParaRPr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995363" y="3338513"/>
          <a:ext cx="2828925" cy="485775"/>
        </p:xfrm>
        <a:graphic>
          <a:graphicData uri="http://schemas.openxmlformats.org/presentationml/2006/ole">
            <p:oleObj spid="_x0000_s5177" name="Equation" r:id="rId3" imgW="1256755" imgH="215806" progId="Equation.DSMT4">
              <p:embed/>
            </p:oleObj>
          </a:graphicData>
        </a:graphic>
      </p:graphicFrame>
      <p:sp>
        <p:nvSpPr>
          <p:cNvPr id="11269" name="Text Box 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609975" y="2057400"/>
            <a:ext cx="1800225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/>
              <a:t>回顾旧知： </a:t>
            </a:r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4038600" y="3429000"/>
            <a:ext cx="609600" cy="304800"/>
          </a:xfrm>
          <a:prstGeom prst="leftRightArrow">
            <a:avLst>
              <a:gd name="adj1" fmla="val 50000"/>
              <a:gd name="adj2" fmla="val 40000"/>
            </a:avLst>
          </a:prstGeom>
          <a:noFill/>
          <a:ln w="3175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4746625" y="3340100"/>
          <a:ext cx="3992563" cy="484188"/>
        </p:xfrm>
        <a:graphic>
          <a:graphicData uri="http://schemas.openxmlformats.org/presentationml/2006/ole">
            <p:oleObj spid="_x0000_s5178" name="Equation" r:id="rId5" imgW="2006600" imgH="228600" progId="Equation.DSMT4">
              <p:embed/>
            </p:oleObj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806450" y="2819400"/>
          <a:ext cx="2927350" cy="485775"/>
        </p:xfrm>
        <a:graphic>
          <a:graphicData uri="http://schemas.openxmlformats.org/presentationml/2006/ole">
            <p:oleObj spid="_x0000_s5179" r:id="rId6" imgW="1371005" imgH="215806" progId="Equation.DSMT4">
              <p:embed/>
            </p:oleObj>
          </a:graphicData>
        </a:graphic>
      </p:graphicFrame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4038600" y="2895600"/>
            <a:ext cx="609600" cy="304800"/>
          </a:xfrm>
          <a:prstGeom prst="leftRightArrow">
            <a:avLst>
              <a:gd name="adj1" fmla="val 50000"/>
              <a:gd name="adj2" fmla="val 40000"/>
            </a:avLst>
          </a:prstGeom>
          <a:noFill/>
          <a:ln w="3175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11274" name="Object 10"/>
          <p:cNvGraphicFramePr>
            <a:graphicFrameLocks noChangeAspect="1"/>
          </p:cNvGraphicFramePr>
          <p:nvPr/>
        </p:nvGraphicFramePr>
        <p:xfrm>
          <a:off x="4714875" y="2819400"/>
          <a:ext cx="2676525" cy="457200"/>
        </p:xfrm>
        <a:graphic>
          <a:graphicData uri="http://schemas.openxmlformats.org/presentationml/2006/ole">
            <p:oleObj spid="_x0000_s5180" r:id="rId7" imgW="1345616" imgH="215806" progId="Equation.DSMT4">
              <p:embed/>
            </p:oleObj>
          </a:graphicData>
        </a:graphic>
      </p:graphicFrame>
      <p:pic>
        <p:nvPicPr>
          <p:cNvPr id="5131" name="Picture 11" descr="PE02606_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975" y="5491163"/>
            <a:ext cx="1524000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Text Box 13"/>
          <p:cNvSpPr txBox="1">
            <a:spLocks noChangeArrowheads="1"/>
          </p:cNvSpPr>
          <p:nvPr/>
        </p:nvSpPr>
        <p:spPr bwMode="auto">
          <a:xfrm>
            <a:off x="539750" y="1042988"/>
            <a:ext cx="8305800" cy="946150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CC3300"/>
                </a:solidFill>
              </a:rPr>
              <a:t>问题2</a:t>
            </a:r>
            <a:r>
              <a:rPr lang="zh-CN" altLang="zh-CN" b="1"/>
              <a:t>：以方程                          为例，能不能确定方程根的</a:t>
            </a:r>
            <a:r>
              <a:rPr lang="zh-CN" altLang="en-US" b="1"/>
              <a:t>大致</a:t>
            </a:r>
            <a:r>
              <a:rPr lang="zh-CN" altLang="zh-CN" b="1"/>
              <a:t>范围呢？                    </a:t>
            </a:r>
          </a:p>
        </p:txBody>
      </p:sp>
      <p:sp>
        <p:nvSpPr>
          <p:cNvPr id="11279" name="Oval 15"/>
          <p:cNvSpPr>
            <a:spLocks noChangeArrowheads="1"/>
          </p:cNvSpPr>
          <p:nvPr/>
        </p:nvSpPr>
        <p:spPr bwMode="auto">
          <a:xfrm>
            <a:off x="106363" y="44450"/>
            <a:ext cx="2809875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>
                <a:effectLst>
                  <a:outerShdw blurRad="38100" dist="38100" dir="2700000" algn="tl">
                    <a:srgbClr val="FFFFFF"/>
                  </a:outerShdw>
                </a:effectLst>
              </a:rPr>
              <a:t>新知探究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328738" y="4508500"/>
          <a:ext cx="6486528" cy="12414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1088"/>
                <a:gridCol w="1081088"/>
                <a:gridCol w="1081088"/>
                <a:gridCol w="1081088"/>
                <a:gridCol w="1081088"/>
                <a:gridCol w="1081088"/>
              </a:tblGrid>
              <a:tr h="620713">
                <a:tc>
                  <a:txBody>
                    <a:bodyPr/>
                    <a:lstStyle/>
                    <a:p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</a:tr>
              <a:tr h="620713">
                <a:tc>
                  <a:txBody>
                    <a:bodyPr/>
                    <a:lstStyle/>
                    <a:p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</a:rPr>
                        <a:t>f(x)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-25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</a:tr>
            </a:tbl>
          </a:graphicData>
        </a:graphic>
      </p:graphicFrame>
      <p:graphicFrame>
        <p:nvGraphicFramePr>
          <p:cNvPr id="5126" name="Object 9"/>
          <p:cNvGraphicFramePr>
            <a:graphicFrameLocks noChangeAspect="1"/>
          </p:cNvGraphicFramePr>
          <p:nvPr/>
        </p:nvGraphicFramePr>
        <p:xfrm>
          <a:off x="3179763" y="1035050"/>
          <a:ext cx="2255837" cy="522288"/>
        </p:xfrm>
        <a:graphic>
          <a:graphicData uri="http://schemas.openxmlformats.org/presentationml/2006/ole">
            <p:oleObj spid="_x0000_s5181" name="Equation" r:id="rId10" imgW="977476" imgH="203112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 autoUpdateAnimBg="0"/>
      <p:bldP spid="11269" grpId="0" animBg="1" autoUpdateAnimBg="0"/>
      <p:bldP spid="11270" grpId="0" animBg="1"/>
      <p:bldP spid="112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3"/>
          <p:cNvSpPr>
            <a:spLocks noChangeArrowheads="1"/>
          </p:cNvSpPr>
          <p:nvPr/>
        </p:nvSpPr>
        <p:spPr bwMode="auto">
          <a:xfrm>
            <a:off x="533400" y="2590800"/>
            <a:ext cx="8458200" cy="1447800"/>
          </a:xfrm>
          <a:prstGeom prst="rect">
            <a:avLst/>
          </a:prstGeom>
          <a:noFill/>
          <a:ln w="28575">
            <a:solidFill>
              <a:srgbClr val="CC33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800">
              <a:solidFill>
                <a:schemeClr val="accent1"/>
              </a:solidFill>
            </a:endParaRPr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995363" y="3338513"/>
          <a:ext cx="2828925" cy="485775"/>
        </p:xfrm>
        <a:graphic>
          <a:graphicData uri="http://schemas.openxmlformats.org/presentationml/2006/ole">
            <p:oleObj spid="_x0000_s6201" name="Equation" r:id="rId3" imgW="1256755" imgH="215806" progId="Equation.DSMT4">
              <p:embed/>
            </p:oleObj>
          </a:graphicData>
        </a:graphic>
      </p:graphicFrame>
      <p:sp>
        <p:nvSpPr>
          <p:cNvPr id="6152" name="Text Box 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609975" y="2057400"/>
            <a:ext cx="1800225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/>
              <a:t>回顾旧知： </a:t>
            </a:r>
          </a:p>
        </p:txBody>
      </p:sp>
      <p:sp>
        <p:nvSpPr>
          <p:cNvPr id="6153" name="AutoShape 6"/>
          <p:cNvSpPr>
            <a:spLocks noChangeArrowheads="1"/>
          </p:cNvSpPr>
          <p:nvPr/>
        </p:nvSpPr>
        <p:spPr bwMode="auto">
          <a:xfrm>
            <a:off x="4038600" y="3429000"/>
            <a:ext cx="609600" cy="304800"/>
          </a:xfrm>
          <a:prstGeom prst="leftRightArrow">
            <a:avLst>
              <a:gd name="adj1" fmla="val 50000"/>
              <a:gd name="adj2" fmla="val 40000"/>
            </a:avLst>
          </a:prstGeom>
          <a:noFill/>
          <a:ln w="3175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4748213" y="3340100"/>
          <a:ext cx="3990975" cy="484188"/>
        </p:xfrm>
        <a:graphic>
          <a:graphicData uri="http://schemas.openxmlformats.org/presentationml/2006/ole">
            <p:oleObj spid="_x0000_s6202" name="Equation" r:id="rId5" imgW="2006600" imgH="228600" progId="Equation.DSMT4">
              <p:embed/>
            </p:oleObj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806450" y="2819400"/>
          <a:ext cx="2927350" cy="485775"/>
        </p:xfrm>
        <a:graphic>
          <a:graphicData uri="http://schemas.openxmlformats.org/presentationml/2006/ole">
            <p:oleObj spid="_x0000_s6203" r:id="rId6" imgW="1371005" imgH="215806" progId="Equation.DSMT4">
              <p:embed/>
            </p:oleObj>
          </a:graphicData>
        </a:graphic>
      </p:graphicFrame>
      <p:sp>
        <p:nvSpPr>
          <p:cNvPr id="6154" name="AutoShape 9"/>
          <p:cNvSpPr>
            <a:spLocks noChangeArrowheads="1"/>
          </p:cNvSpPr>
          <p:nvPr/>
        </p:nvSpPr>
        <p:spPr bwMode="auto">
          <a:xfrm>
            <a:off x="4038600" y="2895600"/>
            <a:ext cx="609600" cy="304800"/>
          </a:xfrm>
          <a:prstGeom prst="leftRightArrow">
            <a:avLst>
              <a:gd name="adj1" fmla="val 50000"/>
              <a:gd name="adj2" fmla="val 40000"/>
            </a:avLst>
          </a:prstGeom>
          <a:noFill/>
          <a:ln w="3175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11274" name="Object 10"/>
          <p:cNvGraphicFramePr>
            <a:graphicFrameLocks noChangeAspect="1"/>
          </p:cNvGraphicFramePr>
          <p:nvPr/>
        </p:nvGraphicFramePr>
        <p:xfrm>
          <a:off x="4714875" y="2819400"/>
          <a:ext cx="2676525" cy="457200"/>
        </p:xfrm>
        <a:graphic>
          <a:graphicData uri="http://schemas.openxmlformats.org/presentationml/2006/ole">
            <p:oleObj spid="_x0000_s6204" r:id="rId7" imgW="1345616" imgH="215806" progId="Equation.DSMT4">
              <p:embed/>
            </p:oleObj>
          </a:graphicData>
        </a:graphic>
      </p:graphicFrame>
      <p:pic>
        <p:nvPicPr>
          <p:cNvPr id="6155" name="Picture 11" descr="PE02606_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975" y="5491163"/>
            <a:ext cx="1524000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6" name="Text Box 13"/>
          <p:cNvSpPr txBox="1">
            <a:spLocks noChangeArrowheads="1"/>
          </p:cNvSpPr>
          <p:nvPr/>
        </p:nvSpPr>
        <p:spPr bwMode="auto">
          <a:xfrm>
            <a:off x="539750" y="1042988"/>
            <a:ext cx="8305800" cy="946150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CC3300"/>
                </a:solidFill>
              </a:rPr>
              <a:t>问题2</a:t>
            </a:r>
            <a:r>
              <a:rPr lang="zh-CN" altLang="zh-CN" b="1"/>
              <a:t>：以方程                          为例，能不能确定方程根的</a:t>
            </a:r>
            <a:r>
              <a:rPr lang="zh-CN" altLang="en-US" b="1"/>
              <a:t>大致</a:t>
            </a:r>
            <a:r>
              <a:rPr lang="zh-CN" altLang="zh-CN" b="1"/>
              <a:t>范围呢？                    </a:t>
            </a:r>
          </a:p>
        </p:txBody>
      </p:sp>
      <p:sp>
        <p:nvSpPr>
          <p:cNvPr id="11279" name="Oval 15"/>
          <p:cNvSpPr>
            <a:spLocks noChangeArrowheads="1"/>
          </p:cNvSpPr>
          <p:nvPr/>
        </p:nvSpPr>
        <p:spPr bwMode="auto">
          <a:xfrm>
            <a:off x="106363" y="44450"/>
            <a:ext cx="2809875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>
                <a:effectLst>
                  <a:outerShdw blurRad="38100" dist="38100" dir="2700000" algn="tl">
                    <a:srgbClr val="FFFFFF"/>
                  </a:outerShdw>
                </a:effectLst>
              </a:rPr>
              <a:t>新知探究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328738" y="4508500"/>
          <a:ext cx="6486528" cy="12414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1088"/>
                <a:gridCol w="1081088"/>
                <a:gridCol w="1081088"/>
                <a:gridCol w="1081088"/>
                <a:gridCol w="1081088"/>
                <a:gridCol w="1081088"/>
              </a:tblGrid>
              <a:tr h="620713">
                <a:tc>
                  <a:txBody>
                    <a:bodyPr/>
                    <a:lstStyle/>
                    <a:p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02" marB="4570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</a:tr>
              <a:tr h="620713">
                <a:tc>
                  <a:txBody>
                    <a:bodyPr/>
                    <a:lstStyle/>
                    <a:p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</a:rPr>
                        <a:t>f(x)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-25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02" marB="4570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2" marB="45702"/>
                </a:tc>
              </a:tr>
            </a:tbl>
          </a:graphicData>
        </a:graphic>
      </p:graphicFrame>
      <p:graphicFrame>
        <p:nvGraphicFramePr>
          <p:cNvPr id="6150" name="Object 9"/>
          <p:cNvGraphicFramePr>
            <a:graphicFrameLocks noChangeAspect="1"/>
          </p:cNvGraphicFramePr>
          <p:nvPr/>
        </p:nvGraphicFramePr>
        <p:xfrm>
          <a:off x="3179763" y="1035050"/>
          <a:ext cx="2255837" cy="522288"/>
        </p:xfrm>
        <a:graphic>
          <a:graphicData uri="http://schemas.openxmlformats.org/presentationml/2006/ole">
            <p:oleObj spid="_x0000_s6205" name="Equation" r:id="rId10" imgW="977476" imgH="203112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571625" y="1857375"/>
            <a:ext cx="7086600" cy="4572000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50000">
                <a:schemeClr val="bg1"/>
              </a:gs>
              <a:gs pos="100000">
                <a:srgbClr val="CCCCFF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ctr" eaLnBrk="1" hangingPunct="1">
              <a:defRPr/>
            </a:pPr>
            <a:endParaRPr lang="zh-CN" altLang="zh-CN" sz="180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41550" y="4986338"/>
            <a:ext cx="5867400" cy="461962"/>
            <a:chOff x="0" y="0"/>
            <a:chExt cx="3696" cy="291"/>
          </a:xfrm>
        </p:grpSpPr>
        <p:sp>
          <p:nvSpPr>
            <p:cNvPr id="7192" name="Line 4"/>
            <p:cNvSpPr>
              <a:spLocks noChangeShapeType="1"/>
            </p:cNvSpPr>
            <p:nvPr/>
          </p:nvSpPr>
          <p:spPr bwMode="auto">
            <a:xfrm>
              <a:off x="0" y="48"/>
              <a:ext cx="36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22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0000"/>
                  </a:solidFill>
                </a:rPr>
                <a:t>0</a:t>
              </a:r>
              <a:endParaRPr lang="zh-CN" altLang="zh-CN" sz="2400">
                <a:solidFill>
                  <a:srgbClr val="FF0000"/>
                </a:solidFill>
              </a:endParaRPr>
            </a:p>
          </p:txBody>
        </p:sp>
        <p:sp>
          <p:nvSpPr>
            <p:cNvPr id="7194" name="Text Box 6"/>
            <p:cNvSpPr txBox="1">
              <a:spLocks noChangeArrowheads="1"/>
            </p:cNvSpPr>
            <p:nvPr/>
          </p:nvSpPr>
          <p:spPr bwMode="auto">
            <a:xfrm>
              <a:off x="2657" y="0"/>
              <a:ext cx="22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0000"/>
                  </a:solidFill>
                </a:rPr>
                <a:t>1</a:t>
              </a:r>
              <a:endParaRPr lang="zh-CN" altLang="zh-CN" sz="2400">
                <a:solidFill>
                  <a:srgbClr val="FF0000"/>
                </a:solidFill>
              </a:endParaRPr>
            </a:p>
          </p:txBody>
        </p:sp>
        <p:sp>
          <p:nvSpPr>
            <p:cNvPr id="7195" name="Line 7"/>
            <p:cNvSpPr>
              <a:spLocks noChangeShapeType="1"/>
            </p:cNvSpPr>
            <p:nvPr/>
          </p:nvSpPr>
          <p:spPr bwMode="auto">
            <a:xfrm>
              <a:off x="144" y="0"/>
              <a:ext cx="0" cy="4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Line 8"/>
            <p:cNvSpPr>
              <a:spLocks noChangeShapeType="1"/>
            </p:cNvSpPr>
            <p:nvPr/>
          </p:nvSpPr>
          <p:spPr bwMode="auto">
            <a:xfrm>
              <a:off x="2784" y="0"/>
              <a:ext cx="0" cy="4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689350" y="2014538"/>
            <a:ext cx="3124200" cy="4495800"/>
            <a:chOff x="0" y="0"/>
            <a:chExt cx="1968" cy="2832"/>
          </a:xfrm>
        </p:grpSpPr>
        <p:sp>
          <p:nvSpPr>
            <p:cNvPr id="7191" name="未知"/>
            <p:cNvSpPr>
              <a:spLocks/>
            </p:cNvSpPr>
            <p:nvPr/>
          </p:nvSpPr>
          <p:spPr bwMode="auto">
            <a:xfrm>
              <a:off x="0" y="0"/>
              <a:ext cx="1968" cy="2832"/>
            </a:xfrm>
            <a:custGeom>
              <a:avLst/>
              <a:gdLst>
                <a:gd name="T0" fmla="*/ 0 w 1968"/>
                <a:gd name="T1" fmla="*/ 2832 h 2832"/>
                <a:gd name="T2" fmla="*/ 576 w 1968"/>
                <a:gd name="T3" fmla="*/ 1920 h 2832"/>
                <a:gd name="T4" fmla="*/ 1968 w 1968"/>
                <a:gd name="T5" fmla="*/ 0 h 2832"/>
                <a:gd name="T6" fmla="*/ 0 60000 65536"/>
                <a:gd name="T7" fmla="*/ 0 60000 65536"/>
                <a:gd name="T8" fmla="*/ 0 60000 65536"/>
                <a:gd name="T9" fmla="*/ 0 w 1968"/>
                <a:gd name="T10" fmla="*/ 0 h 2832"/>
                <a:gd name="T11" fmla="*/ 1968 w 1968"/>
                <a:gd name="T12" fmla="*/ 2832 h 28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68" h="2832">
                  <a:moveTo>
                    <a:pt x="0" y="2832"/>
                  </a:moveTo>
                  <a:cubicBezTo>
                    <a:pt x="124" y="2612"/>
                    <a:pt x="248" y="2392"/>
                    <a:pt x="576" y="1920"/>
                  </a:cubicBezTo>
                  <a:cubicBezTo>
                    <a:pt x="904" y="1448"/>
                    <a:pt x="1436" y="724"/>
                    <a:pt x="1968" y="0"/>
                  </a:cubicBezTo>
                </a:path>
              </a:pathLst>
            </a:custGeom>
            <a:noFill/>
            <a:ln w="57150" cmpd="sng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7170" name="Object 11"/>
            <p:cNvGraphicFramePr>
              <a:graphicFrameLocks noChangeAspect="1"/>
            </p:cNvGraphicFramePr>
            <p:nvPr/>
          </p:nvGraphicFramePr>
          <p:xfrm>
            <a:off x="370" y="138"/>
            <a:ext cx="1108" cy="278"/>
          </p:xfrm>
          <a:graphic>
            <a:graphicData uri="http://schemas.openxmlformats.org/presentationml/2006/ole">
              <p:oleObj spid="_x0000_s7201" name="Equation" r:id="rId3" imgW="1091726" imgH="228501" progId="Equation.DSMT4">
                <p:embed/>
              </p:oleObj>
            </a:graphicData>
          </a:graphic>
        </p:graphicFrame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146550" y="2243138"/>
            <a:ext cx="2516188" cy="3048000"/>
            <a:chOff x="0" y="0"/>
            <a:chExt cx="1585" cy="1920"/>
          </a:xfrm>
        </p:grpSpPr>
        <p:sp>
          <p:nvSpPr>
            <p:cNvPr id="7187" name="Line 13"/>
            <p:cNvSpPr>
              <a:spLocks noChangeShapeType="1"/>
            </p:cNvSpPr>
            <p:nvPr/>
          </p:nvSpPr>
          <p:spPr bwMode="auto">
            <a:xfrm>
              <a:off x="191" y="1776"/>
              <a:ext cx="1392" cy="0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8" name="Line 14"/>
            <p:cNvSpPr>
              <a:spLocks noChangeShapeType="1"/>
            </p:cNvSpPr>
            <p:nvPr/>
          </p:nvSpPr>
          <p:spPr bwMode="auto">
            <a:xfrm flipH="1">
              <a:off x="1584" y="0"/>
              <a:ext cx="1" cy="177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Line 15"/>
            <p:cNvSpPr>
              <a:spLocks noChangeShapeType="1"/>
            </p:cNvSpPr>
            <p:nvPr/>
          </p:nvSpPr>
          <p:spPr bwMode="auto">
            <a:xfrm>
              <a:off x="190" y="1776"/>
              <a:ext cx="2" cy="144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Text Box 16"/>
            <p:cNvSpPr txBox="1">
              <a:spLocks noChangeArrowheads="1"/>
            </p:cNvSpPr>
            <p:nvPr/>
          </p:nvSpPr>
          <p:spPr bwMode="auto">
            <a:xfrm>
              <a:off x="0" y="1534"/>
              <a:ext cx="31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>
                  <a:solidFill>
                    <a:srgbClr val="FF0000"/>
                  </a:solidFill>
                </a:rPr>
                <a:t>0</a:t>
              </a:r>
              <a:r>
                <a:rPr lang="zh-CN" altLang="zh-CN" sz="1800">
                  <a:solidFill>
                    <a:srgbClr val="FF0000"/>
                  </a:solidFill>
                </a:rPr>
                <a:t>.5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4451350" y="3690938"/>
            <a:ext cx="1608138" cy="1814512"/>
            <a:chOff x="0" y="0"/>
            <a:chExt cx="1013" cy="1143"/>
          </a:xfrm>
        </p:grpSpPr>
        <p:sp>
          <p:nvSpPr>
            <p:cNvPr id="7184" name="Line 18"/>
            <p:cNvSpPr>
              <a:spLocks noChangeShapeType="1"/>
            </p:cNvSpPr>
            <p:nvPr/>
          </p:nvSpPr>
          <p:spPr bwMode="auto">
            <a:xfrm>
              <a:off x="0" y="864"/>
              <a:ext cx="720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Line 19"/>
            <p:cNvSpPr>
              <a:spLocks noChangeShapeType="1"/>
            </p:cNvSpPr>
            <p:nvPr/>
          </p:nvSpPr>
          <p:spPr bwMode="auto">
            <a:xfrm>
              <a:off x="720" y="0"/>
              <a:ext cx="0" cy="864"/>
            </a:xfrm>
            <a:prstGeom prst="line">
              <a:avLst/>
            </a:prstGeom>
            <a:noFill/>
            <a:ln w="12700">
              <a:solidFill>
                <a:srgbClr val="00FF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6" name="Text Box 20"/>
            <p:cNvSpPr txBox="1">
              <a:spLocks noChangeArrowheads="1"/>
            </p:cNvSpPr>
            <p:nvPr/>
          </p:nvSpPr>
          <p:spPr bwMode="auto">
            <a:xfrm>
              <a:off x="614" y="910"/>
              <a:ext cx="399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>
                  <a:solidFill>
                    <a:srgbClr val="CC3300"/>
                  </a:solidFill>
                </a:rPr>
                <a:t>0</a:t>
              </a:r>
              <a:r>
                <a:rPr lang="zh-CN" altLang="zh-CN" sz="1800">
                  <a:solidFill>
                    <a:srgbClr val="CC3300"/>
                  </a:solidFill>
                </a:rPr>
                <a:t>.75</a:t>
              </a:r>
            </a:p>
          </p:txBody>
        </p:sp>
      </p:grpSp>
      <p:sp>
        <p:nvSpPr>
          <p:cNvPr id="7176" name="Text Box 21"/>
          <p:cNvSpPr txBox="1">
            <a:spLocks noChangeArrowheads="1"/>
          </p:cNvSpPr>
          <p:nvPr/>
        </p:nvSpPr>
        <p:spPr bwMode="auto">
          <a:xfrm>
            <a:off x="152400" y="1143000"/>
            <a:ext cx="8451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CC3300"/>
                </a:solidFill>
              </a:rPr>
              <a:t> 问题3</a:t>
            </a:r>
            <a:r>
              <a:rPr lang="zh-CN" altLang="zh-CN" b="1"/>
              <a:t>：你有进一步缩小函数零点范围的方法吗？                    </a:t>
            </a: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4451350" y="4452938"/>
            <a:ext cx="914400" cy="979487"/>
            <a:chOff x="0" y="0"/>
            <a:chExt cx="576" cy="617"/>
          </a:xfrm>
        </p:grpSpPr>
        <p:grpSp>
          <p:nvGrpSpPr>
            <p:cNvPr id="7180" name="Group 23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7182" name="Line 24"/>
              <p:cNvSpPr>
                <a:spLocks noChangeShapeType="1"/>
              </p:cNvSpPr>
              <p:nvPr/>
            </p:nvSpPr>
            <p:spPr bwMode="auto">
              <a:xfrm>
                <a:off x="0" y="384"/>
                <a:ext cx="384" cy="0"/>
              </a:xfrm>
              <a:prstGeom prst="line">
                <a:avLst/>
              </a:prstGeom>
              <a:noFill/>
              <a:ln w="76200">
                <a:solidFill>
                  <a:srgbClr val="0033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83" name="Line 25"/>
              <p:cNvSpPr>
                <a:spLocks noChangeShapeType="1"/>
              </p:cNvSpPr>
              <p:nvPr/>
            </p:nvSpPr>
            <p:spPr bwMode="auto">
              <a:xfrm>
                <a:off x="384" y="0"/>
                <a:ext cx="0" cy="384"/>
              </a:xfrm>
              <a:prstGeom prst="line">
                <a:avLst/>
              </a:prstGeom>
              <a:noFill/>
              <a:ln w="12700">
                <a:solidFill>
                  <a:srgbClr val="0033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181" name="Text Box 26"/>
            <p:cNvSpPr txBox="1">
              <a:spLocks noChangeArrowheads="1"/>
            </p:cNvSpPr>
            <p:nvPr/>
          </p:nvSpPr>
          <p:spPr bwMode="auto">
            <a:xfrm>
              <a:off x="96" y="384"/>
              <a:ext cx="48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>
                  <a:solidFill>
                    <a:srgbClr val="FF0000"/>
                  </a:solidFill>
                </a:rPr>
                <a:t>0</a:t>
              </a:r>
              <a:r>
                <a:rPr lang="zh-CN" altLang="zh-CN" sz="1800">
                  <a:solidFill>
                    <a:srgbClr val="FF0000"/>
                  </a:solidFill>
                </a:rPr>
                <a:t>.625</a:t>
              </a:r>
            </a:p>
          </p:txBody>
        </p:sp>
      </p:grpSp>
      <p:pic>
        <p:nvPicPr>
          <p:cNvPr id="7178" name="Picture 27" descr="PE02606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557338"/>
            <a:ext cx="1066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Oval 15"/>
          <p:cNvSpPr>
            <a:spLocks noChangeArrowheads="1"/>
          </p:cNvSpPr>
          <p:nvPr/>
        </p:nvSpPr>
        <p:spPr bwMode="auto">
          <a:xfrm>
            <a:off x="106363" y="44450"/>
            <a:ext cx="2809875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新知探究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95288" y="1412875"/>
            <a:ext cx="8610600" cy="2514600"/>
          </a:xfrm>
          <a:prstGeom prst="rect">
            <a:avLst/>
          </a:prstGeom>
          <a:noFill/>
          <a:ln w="9525">
            <a:solidFill>
              <a:schemeClr val="bg2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943600" y="2590800"/>
            <a:ext cx="1905000" cy="609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09600" y="2590800"/>
            <a:ext cx="1981200" cy="609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657600" y="1524000"/>
            <a:ext cx="3962400" cy="609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84213" y="765175"/>
            <a:ext cx="30400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3200" b="1"/>
              <a:t>二分法的定义：</a:t>
            </a:r>
          </a:p>
        </p:txBody>
      </p:sp>
      <p:graphicFrame>
        <p:nvGraphicFramePr>
          <p:cNvPr id="13319" name="Object 7"/>
          <p:cNvGraphicFramePr>
            <a:graphicFrameLocks noChangeAspect="1"/>
          </p:cNvGraphicFramePr>
          <p:nvPr/>
        </p:nvGraphicFramePr>
        <p:xfrm>
          <a:off x="585788" y="1600200"/>
          <a:ext cx="7972425" cy="1019175"/>
        </p:xfrm>
        <a:graphic>
          <a:graphicData uri="http://schemas.openxmlformats.org/presentationml/2006/ole">
            <p:oleObj spid="_x0000_s8217" r:id="rId3" imgW="3886200" imgH="508000" progId="Equation.DSMT4">
              <p:embed/>
            </p:oleObj>
          </a:graphicData>
        </a:graphic>
      </p:graphicFrame>
      <p:graphicFrame>
        <p:nvGraphicFramePr>
          <p:cNvPr id="13320" name="Object 8"/>
          <p:cNvGraphicFramePr>
            <a:graphicFrameLocks noChangeAspect="1"/>
          </p:cNvGraphicFramePr>
          <p:nvPr/>
        </p:nvGraphicFramePr>
        <p:xfrm>
          <a:off x="639763" y="2155825"/>
          <a:ext cx="8031162" cy="1501775"/>
        </p:xfrm>
        <a:graphic>
          <a:graphicData uri="http://schemas.openxmlformats.org/presentationml/2006/ole">
            <p:oleObj spid="_x0000_s8218" r:id="rId4" imgW="3224401" imgH="710891" progId="Equation.DSMT4">
              <p:embed/>
            </p:oleObj>
          </a:graphicData>
        </a:graphic>
      </p:graphicFrame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106363" y="44450"/>
            <a:ext cx="3097212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>
                <a:effectLst>
                  <a:outerShdw blurRad="38100" dist="38100" dir="2700000" algn="tl">
                    <a:srgbClr val="FFFFFF"/>
                  </a:outerShdw>
                </a:effectLst>
              </a:rPr>
              <a:t>概念形成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422275" y="4078288"/>
            <a:ext cx="7064375" cy="2030412"/>
            <a:chOff x="0" y="0"/>
            <a:chExt cx="4450" cy="1279"/>
          </a:xfrm>
        </p:grpSpPr>
        <p:sp>
          <p:nvSpPr>
            <p:cNvPr id="8203" name="Text Box 11"/>
            <p:cNvSpPr txBox="1">
              <a:spLocks noChangeArrowheads="1"/>
            </p:cNvSpPr>
            <p:nvPr/>
          </p:nvSpPr>
          <p:spPr bwMode="auto">
            <a:xfrm>
              <a:off x="1752" y="407"/>
              <a:ext cx="2698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40000"/>
                </a:lnSpc>
              </a:pPr>
              <a:r>
                <a:rPr lang="zh-CN" altLang="zh-CN" b="1"/>
                <a:t>二分法的</a:t>
              </a:r>
              <a:r>
                <a:rPr lang="zh-CN" altLang="en-US" b="1"/>
                <a:t>实质</a:t>
              </a:r>
              <a:r>
                <a:rPr lang="zh-CN" altLang="zh-CN" b="1"/>
                <a:t>是什么？</a:t>
              </a:r>
            </a:p>
          </p:txBody>
        </p:sp>
        <p:grpSp>
          <p:nvGrpSpPr>
            <p:cNvPr id="8204" name="Group 12"/>
            <p:cNvGrpSpPr>
              <a:grpSpLocks/>
            </p:cNvGrpSpPr>
            <p:nvPr/>
          </p:nvGrpSpPr>
          <p:grpSpPr bwMode="auto">
            <a:xfrm>
              <a:off x="0" y="0"/>
              <a:ext cx="1435" cy="1279"/>
              <a:chOff x="0" y="0"/>
              <a:chExt cx="1435" cy="1279"/>
            </a:xfrm>
          </p:grpSpPr>
          <p:grpSp>
            <p:nvGrpSpPr>
              <p:cNvPr id="8205" name="Group 13"/>
              <p:cNvGrpSpPr>
                <a:grpSpLocks/>
              </p:cNvGrpSpPr>
              <p:nvPr/>
            </p:nvGrpSpPr>
            <p:grpSpPr bwMode="auto">
              <a:xfrm>
                <a:off x="432" y="135"/>
                <a:ext cx="816" cy="1144"/>
                <a:chOff x="0" y="0"/>
                <a:chExt cx="564" cy="1144"/>
              </a:xfrm>
            </p:grpSpPr>
            <p:sp>
              <p:nvSpPr>
                <p:cNvPr id="8207" name="WordArt 14"/>
                <p:cNvSpPr>
                  <a:spLocks noChangeArrowheads="1" noChangeShapeType="1"/>
                </p:cNvSpPr>
                <p:nvPr/>
              </p:nvSpPr>
              <p:spPr bwMode="auto">
                <a:xfrm>
                  <a:off x="132" y="0"/>
                  <a:ext cx="288" cy="432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">
                    <a:avLst>
                      <a:gd name="adj" fmla="val 18750"/>
                    </a:avLst>
                  </a:prstTxWarp>
                </a:bodyPr>
                <a:lstStyle/>
                <a:p>
                  <a:pPr algn="ctr"/>
                  <a:r>
                    <a:rPr lang="en-US" altLang="zh-CN" sz="3200" b="1" kern="10">
                      <a:ln w="12700">
                        <a:solidFill>
                          <a:srgbClr val="EAEAEA"/>
                        </a:solidFill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A603AB"/>
                          </a:gs>
                          <a:gs pos="12000">
                            <a:srgbClr val="E81766"/>
                          </a:gs>
                          <a:gs pos="27000">
                            <a:srgbClr val="EE3F17"/>
                          </a:gs>
                          <a:gs pos="48000">
                            <a:srgbClr val="FFFF00"/>
                          </a:gs>
                          <a:gs pos="64999">
                            <a:srgbClr val="1A8D48"/>
                          </a:gs>
                          <a:gs pos="78999">
                            <a:srgbClr val="0819FB"/>
                          </a:gs>
                          <a:gs pos="100000">
                            <a:srgbClr val="A603AB"/>
                          </a:gs>
                        </a:gsLst>
                        <a:lin ang="0" scaled="1"/>
                      </a:gradFill>
                      <a:effectLst>
                        <a:outerShdw dist="35921" dir="2700000" sy="50000" kx="2115830" algn="bl" rotWithShape="0">
                          <a:srgbClr val="C0C0C0">
                            <a:alpha val="78000"/>
                          </a:srgbClr>
                        </a:outerShdw>
                      </a:effectLst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?</a:t>
                  </a:r>
                  <a:endParaRPr lang="zh-CN" altLang="en-US" sz="3200" b="1" kern="10">
                    <a:ln w="12700">
                      <a:solidFill>
                        <a:srgbClr val="EAEAEA"/>
                      </a:solidFill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A603AB"/>
                        </a:gs>
                        <a:gs pos="12000">
                          <a:srgbClr val="E81766"/>
                        </a:gs>
                        <a:gs pos="27000">
                          <a:srgbClr val="EE3F17"/>
                        </a:gs>
                        <a:gs pos="48000">
                          <a:srgbClr val="FFFF00"/>
                        </a:gs>
                        <a:gs pos="64999">
                          <a:srgbClr val="1A8D48"/>
                        </a:gs>
                        <a:gs pos="78999">
                          <a:srgbClr val="0819FB"/>
                        </a:gs>
                        <a:gs pos="100000">
                          <a:srgbClr val="A603AB"/>
                        </a:gs>
                      </a:gsLst>
                      <a:lin ang="0" scaled="1"/>
                    </a:gradFill>
                    <a:effectLst>
                      <a:outerShdw dist="35921" dir="2700000" sy="50000" kx="2115830" algn="bl" rotWithShape="0">
                        <a:srgbClr val="C0C0C0">
                          <a:alpha val="78000"/>
                        </a:srgbClr>
                      </a:outerShdw>
                    </a:effectLst>
                    <a:latin typeface="华文新魏" panose="02010800040101010101" pitchFamily="2" charset="-122"/>
                    <a:ea typeface="华文新魏" panose="02010800040101010101" pitchFamily="2" charset="-122"/>
                  </a:endParaRPr>
                </a:p>
              </p:txBody>
            </p:sp>
            <p:pic>
              <p:nvPicPr>
                <p:cNvPr id="8208" name="Picture 15" descr="PE02604_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32"/>
                  <a:ext cx="564" cy="7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3328" name="AutoShape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35" cy="544"/>
              </a:xfrm>
              <a:prstGeom prst="cloudCallout">
                <a:avLst>
                  <a:gd name="adj1" fmla="val 65472"/>
                  <a:gd name="adj2" fmla="val 10296"/>
                </a:avLst>
              </a:prstGeom>
              <a:gradFill rotWithShape="1">
                <a:gsLst>
                  <a:gs pos="0">
                    <a:srgbClr val="006699"/>
                  </a:gs>
                  <a:gs pos="9500">
                    <a:srgbClr val="1170FF"/>
                  </a:gs>
                  <a:gs pos="14499">
                    <a:srgbClr val="3333CC"/>
                  </a:gs>
                  <a:gs pos="20000">
                    <a:srgbClr val="2E6792"/>
                  </a:gs>
                  <a:gs pos="26500">
                    <a:srgbClr val="9999FF"/>
                  </a:gs>
                  <a:gs pos="42000">
                    <a:srgbClr val="00CCCC"/>
                  </a:gs>
                  <a:gs pos="50000">
                    <a:srgbClr val="3399FF"/>
                  </a:gs>
                  <a:gs pos="58000">
                    <a:srgbClr val="00CCCC"/>
                  </a:gs>
                  <a:gs pos="73500">
                    <a:srgbClr val="9999FF"/>
                  </a:gs>
                  <a:gs pos="80001">
                    <a:srgbClr val="2E6792"/>
                  </a:gs>
                  <a:gs pos="85501">
                    <a:srgbClr val="3333CC"/>
                  </a:gs>
                  <a:gs pos="90500">
                    <a:srgbClr val="1170FF"/>
                  </a:gs>
                  <a:gs pos="100000">
                    <a:srgbClr val="006699"/>
                  </a:gs>
                </a:gsLst>
                <a:lin ang="5400000" scaled="1"/>
              </a:gradFill>
              <a:ln w="9525" cmpd="sng">
                <a:solidFill>
                  <a:schemeClr val="tx1"/>
                </a:solidFill>
                <a:round/>
                <a:headEnd/>
                <a:tailEnd/>
              </a:ln>
              <a:effectLst/>
              <a:extLst/>
            </p:spPr>
            <p:txBody>
              <a:bodyPr lIns="0" tIns="0" rIns="0" bIns="0" anchor="ctr" anchorCtr="1"/>
              <a:lstStyle/>
              <a:p>
                <a:pPr algn="ctr" eaLnBrk="1" hangingPunct="1">
                  <a:defRPr/>
                </a:pPr>
                <a:r>
                  <a:rPr lang="zh-CN" altLang="zh-CN" b="1" i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ea typeface="仿宋" panose="02010609060101010101" pitchFamily="49" charset="-122"/>
                  </a:rPr>
                  <a:t>想一想？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 animBg="1"/>
      <p:bldP spid="13316" grpId="0" animBg="1"/>
      <p:bldP spid="13317" grpId="0" animBg="1"/>
      <p:bldP spid="1331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900113" y="2055813"/>
            <a:ext cx="7343775" cy="27463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67500" tIns="35100" rIns="67500" bIns="35100"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defRPr/>
            </a:pPr>
            <a:r>
              <a:rPr lang="en-US" altLang="zh-CN" sz="3200" b="1" spc="300" dirty="0">
                <a:ea typeface="幼圆" panose="02010509060101010101" pitchFamily="49" charset="-122"/>
              </a:rPr>
              <a:t>       </a:t>
            </a:r>
            <a:r>
              <a:rPr lang="zh-CN" altLang="en-US" sz="3200" b="1" spc="300" dirty="0">
                <a:solidFill>
                  <a:srgbClr val="FF3399"/>
                </a:solidFill>
                <a:ea typeface="幼圆" panose="02010509060101010101" pitchFamily="49" charset="-122"/>
              </a:rPr>
              <a:t>二分法的实质</a:t>
            </a:r>
            <a:r>
              <a:rPr lang="zh-CN" altLang="en-US" sz="3200" b="1" spc="300" dirty="0">
                <a:ea typeface="幼圆" panose="02010509060101010101" pitchFamily="49" charset="-122"/>
              </a:rPr>
              <a:t>就是将函数零点所在的区间不断地一分为二，使新得到的区间不断变小，两个端点逐步逼近零点．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矩形 7"/>
          <p:cNvSpPr>
            <a:spLocks noChangeArrowheads="1"/>
          </p:cNvSpPr>
          <p:nvPr/>
        </p:nvSpPr>
        <p:spPr bwMode="auto">
          <a:xfrm>
            <a:off x="900113" y="3933825"/>
            <a:ext cx="7807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200" b="1"/>
              <a:t>如何最快的缩小零点所在的范围？</a:t>
            </a:r>
            <a:endParaRPr lang="en-US" altLang="zh-CN" sz="3200" b="1"/>
          </a:p>
        </p:txBody>
      </p:sp>
      <p:sp>
        <p:nvSpPr>
          <p:cNvPr id="9225" name="矩形 7"/>
          <p:cNvSpPr>
            <a:spLocks noChangeArrowheads="1"/>
          </p:cNvSpPr>
          <p:nvPr/>
        </p:nvSpPr>
        <p:spPr bwMode="auto">
          <a:xfrm>
            <a:off x="900113" y="1052513"/>
            <a:ext cx="5746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200" b="1"/>
              <a:t>怎样确定零点的范围？</a:t>
            </a:r>
          </a:p>
        </p:txBody>
      </p:sp>
      <p:grpSp>
        <p:nvGrpSpPr>
          <p:cNvPr id="2" name="组合 34"/>
          <p:cNvGrpSpPr>
            <a:grpSpLocks/>
          </p:cNvGrpSpPr>
          <p:nvPr/>
        </p:nvGrpSpPr>
        <p:grpSpPr bwMode="auto">
          <a:xfrm>
            <a:off x="1258888" y="1773238"/>
            <a:ext cx="2619375" cy="1727200"/>
            <a:chOff x="1259632" y="1772816"/>
            <a:chExt cx="2619291" cy="1728192"/>
          </a:xfrm>
        </p:grpSpPr>
        <p:cxnSp>
          <p:nvCxnSpPr>
            <p:cNvPr id="8" name="直接箭头连接符 7"/>
            <p:cNvCxnSpPr/>
            <p:nvPr/>
          </p:nvCxnSpPr>
          <p:spPr>
            <a:xfrm>
              <a:off x="1259632" y="2781457"/>
              <a:ext cx="2304976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任意多边形 9"/>
            <p:cNvSpPr/>
            <p:nvPr/>
          </p:nvSpPr>
          <p:spPr>
            <a:xfrm>
              <a:off x="1619982" y="1844294"/>
              <a:ext cx="1142963" cy="1624946"/>
            </a:xfrm>
            <a:custGeom>
              <a:avLst/>
              <a:gdLst>
                <a:gd name="connsiteX0" fmla="*/ 0 w 1614792"/>
                <a:gd name="connsiteY0" fmla="*/ 1629383 h 1631004"/>
                <a:gd name="connsiteX1" fmla="*/ 875490 w 1614792"/>
                <a:gd name="connsiteY1" fmla="*/ 1395919 h 1631004"/>
                <a:gd name="connsiteX2" fmla="*/ 1108953 w 1614792"/>
                <a:gd name="connsiteY2" fmla="*/ 218872 h 1631004"/>
                <a:gd name="connsiteX3" fmla="*/ 1614792 w 1614792"/>
                <a:gd name="connsiteY3" fmla="*/ 82685 h 1631004"/>
                <a:gd name="connsiteX4" fmla="*/ 1614792 w 1614792"/>
                <a:gd name="connsiteY4" fmla="*/ 82685 h 1631004"/>
                <a:gd name="connsiteX5" fmla="*/ 1614792 w 1614792"/>
                <a:gd name="connsiteY5" fmla="*/ 82685 h 1631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4792" h="1631004">
                  <a:moveTo>
                    <a:pt x="0" y="1629383"/>
                  </a:moveTo>
                  <a:cubicBezTo>
                    <a:pt x="345332" y="1630193"/>
                    <a:pt x="690665" y="1631004"/>
                    <a:pt x="875490" y="1395919"/>
                  </a:cubicBezTo>
                  <a:cubicBezTo>
                    <a:pt x="1060315" y="1160834"/>
                    <a:pt x="985736" y="437744"/>
                    <a:pt x="1108953" y="218872"/>
                  </a:cubicBezTo>
                  <a:cubicBezTo>
                    <a:pt x="1232170" y="0"/>
                    <a:pt x="1614792" y="82685"/>
                    <a:pt x="1614792" y="82685"/>
                  </a:cubicBezTo>
                  <a:lnTo>
                    <a:pt x="1614792" y="82685"/>
                  </a:lnTo>
                  <a:lnTo>
                    <a:pt x="1614792" y="82685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aphicFrame>
          <p:nvGraphicFramePr>
            <p:cNvPr id="9220" name="Object 5"/>
            <p:cNvGraphicFramePr>
              <a:graphicFrameLocks noChangeAspect="1"/>
            </p:cNvGraphicFramePr>
            <p:nvPr/>
          </p:nvGraphicFramePr>
          <p:xfrm>
            <a:off x="2843808" y="1772816"/>
            <a:ext cx="1035115" cy="360040"/>
          </p:xfrm>
          <a:graphic>
            <a:graphicData uri="http://schemas.openxmlformats.org/presentationml/2006/ole">
              <p:oleObj spid="_x0000_s9260" name="Equation" r:id="rId3" imgW="583947" imgH="203112" progId="Equation.DSMT4">
                <p:embed/>
              </p:oleObj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1764441" y="2727451"/>
              <a:ext cx="71435" cy="7306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8013" y="2738570"/>
              <a:ext cx="71435" cy="7147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aphicFrame>
          <p:nvGraphicFramePr>
            <p:cNvPr id="9221" name="Object 6"/>
            <p:cNvGraphicFramePr>
              <a:graphicFrameLocks noChangeAspect="1"/>
            </p:cNvGraphicFramePr>
            <p:nvPr/>
          </p:nvGraphicFramePr>
          <p:xfrm>
            <a:off x="1711136" y="2492896"/>
            <a:ext cx="216024" cy="216024"/>
          </p:xfrm>
          <a:graphic>
            <a:graphicData uri="http://schemas.openxmlformats.org/presentationml/2006/ole">
              <p:oleObj spid="_x0000_s9261" name="Equation" r:id="rId4" imgW="126835" imgH="139518" progId="Equation.DSMT4">
                <p:embed/>
              </p:oleObj>
            </a:graphicData>
          </a:graphic>
        </p:graphicFrame>
        <p:graphicFrame>
          <p:nvGraphicFramePr>
            <p:cNvPr id="9222" name="Object 7"/>
            <p:cNvGraphicFramePr>
              <a:graphicFrameLocks noChangeAspect="1"/>
            </p:cNvGraphicFramePr>
            <p:nvPr/>
          </p:nvGraphicFramePr>
          <p:xfrm>
            <a:off x="2608328" y="2434282"/>
            <a:ext cx="127000" cy="274638"/>
          </p:xfrm>
          <a:graphic>
            <a:graphicData uri="http://schemas.openxmlformats.org/presentationml/2006/ole">
              <p:oleObj spid="_x0000_s9262" name="Equation" r:id="rId5" imgW="126725" imgH="177415" progId="Equation.DSMT4">
                <p:embed/>
              </p:oleObj>
            </a:graphicData>
          </a:graphic>
        </p:graphicFrame>
        <p:cxnSp>
          <p:nvCxnSpPr>
            <p:cNvPr id="17" name="直接连接符 16"/>
            <p:cNvCxnSpPr>
              <a:stCxn id="12" idx="4"/>
            </p:cNvCxnSpPr>
            <p:nvPr/>
          </p:nvCxnSpPr>
          <p:spPr>
            <a:xfrm>
              <a:off x="1799365" y="2800518"/>
              <a:ext cx="36511" cy="700490"/>
            </a:xfrm>
            <a:prstGeom prst="line">
              <a:avLst/>
            </a:prstGeom>
            <a:ln w="12700"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2628013" y="1915773"/>
              <a:ext cx="36511" cy="845035"/>
            </a:xfrm>
            <a:prstGeom prst="line">
              <a:avLst/>
            </a:prstGeom>
            <a:ln w="12700"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223" name="Object 8"/>
            <p:cNvGraphicFramePr>
              <a:graphicFrameLocks noChangeAspect="1"/>
            </p:cNvGraphicFramePr>
            <p:nvPr/>
          </p:nvGraphicFramePr>
          <p:xfrm>
            <a:off x="3563888" y="2636912"/>
            <a:ext cx="288032" cy="326624"/>
          </p:xfrm>
          <a:graphic>
            <a:graphicData uri="http://schemas.openxmlformats.org/presentationml/2006/ole">
              <p:oleObj spid="_x0000_s9263" name="Equation" r:id="rId6" imgW="126835" imgH="139518" progId="Equation.DSMT4">
                <p:embed/>
              </p:oleObj>
            </a:graphicData>
          </a:graphic>
        </p:graphicFrame>
      </p:grpSp>
      <p:graphicFrame>
        <p:nvGraphicFramePr>
          <p:cNvPr id="36" name="Object 9"/>
          <p:cNvGraphicFramePr>
            <a:graphicFrameLocks noChangeAspect="1"/>
          </p:cNvGraphicFramePr>
          <p:nvPr/>
        </p:nvGraphicFramePr>
        <p:xfrm>
          <a:off x="5249863" y="1773238"/>
          <a:ext cx="2052637" cy="431800"/>
        </p:xfrm>
        <a:graphic>
          <a:graphicData uri="http://schemas.openxmlformats.org/presentationml/2006/ole">
            <p:oleObj spid="_x0000_s9264" name="Equation" r:id="rId7" imgW="965200" imgH="203200" progId="Equation.DSMT4">
              <p:embed/>
            </p:oleObj>
          </a:graphicData>
        </a:graphic>
      </p:graphicFrame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419475" y="4652963"/>
            <a:ext cx="4152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/>
              <a:t>取中点，将区间一分为二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748213" y="3213100"/>
            <a:ext cx="3057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>
                <a:solidFill>
                  <a:srgbClr val="FF0000"/>
                </a:solidFill>
              </a:rPr>
              <a:t>零点落在异号间！</a:t>
            </a:r>
          </a:p>
        </p:txBody>
      </p:sp>
      <p:graphicFrame>
        <p:nvGraphicFramePr>
          <p:cNvPr id="41" name="Object 10"/>
          <p:cNvGraphicFramePr>
            <a:graphicFrameLocks noChangeAspect="1"/>
          </p:cNvGraphicFramePr>
          <p:nvPr/>
        </p:nvGraphicFramePr>
        <p:xfrm>
          <a:off x="4284663" y="2513013"/>
          <a:ext cx="3984625" cy="555625"/>
        </p:xfrm>
        <a:graphic>
          <a:graphicData uri="http://schemas.openxmlformats.org/presentationml/2006/ole">
            <p:oleObj spid="_x0000_s9265" name="Equation" r:id="rId8" imgW="1548728" imgH="215806" progId="Equation.DSMT4">
              <p:embed/>
            </p:oleObj>
          </a:graphicData>
        </a:graphic>
      </p:graphicFrame>
      <p:sp>
        <p:nvSpPr>
          <p:cNvPr id="45" name="下箭头 44"/>
          <p:cNvSpPr/>
          <p:nvPr/>
        </p:nvSpPr>
        <p:spPr>
          <a:xfrm>
            <a:off x="5867400" y="2205038"/>
            <a:ext cx="360363" cy="3603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37" grpId="0"/>
      <p:bldP spid="38" grpId="0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组合 22"/>
          <p:cNvGrpSpPr>
            <a:grpSpLocks/>
          </p:cNvGrpSpPr>
          <p:nvPr/>
        </p:nvGrpSpPr>
        <p:grpSpPr bwMode="auto">
          <a:xfrm>
            <a:off x="900113" y="684213"/>
            <a:ext cx="7807325" cy="1971675"/>
            <a:chOff x="899592" y="683985"/>
            <a:chExt cx="7806945" cy="1971158"/>
          </a:xfrm>
        </p:grpSpPr>
        <p:sp>
          <p:nvSpPr>
            <p:cNvPr id="10245" name="矩形 7"/>
            <p:cNvSpPr>
              <a:spLocks noChangeArrowheads="1"/>
            </p:cNvSpPr>
            <p:nvPr/>
          </p:nvSpPr>
          <p:spPr bwMode="auto">
            <a:xfrm>
              <a:off x="899592" y="1590338"/>
              <a:ext cx="7806945" cy="584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思考</a:t>
              </a:r>
              <a:r>
                <a:rPr lang="en-US" altLang="zh-CN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2</a:t>
              </a:r>
              <a:r>
                <a:rPr lang="zh-CN" altLang="en-US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：</a:t>
              </a:r>
              <a:r>
                <a:rPr lang="zh-CN" altLang="en-US" sz="3200" b="1"/>
                <a:t>如何最快的缩小零点所在的范围？</a:t>
              </a:r>
              <a:endParaRPr lang="en-US" altLang="zh-CN" sz="3200" b="1"/>
            </a:p>
          </p:txBody>
        </p:sp>
        <p:sp>
          <p:nvSpPr>
            <p:cNvPr id="10246" name="矩形 7"/>
            <p:cNvSpPr>
              <a:spLocks noChangeArrowheads="1"/>
            </p:cNvSpPr>
            <p:nvPr/>
          </p:nvSpPr>
          <p:spPr bwMode="auto">
            <a:xfrm>
              <a:off x="899592" y="683985"/>
              <a:ext cx="574708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思考</a:t>
              </a:r>
              <a:r>
                <a:rPr lang="en-US" altLang="zh-CN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en-US" sz="3200" b="1">
                  <a:solidFill>
                    <a:srgbClr val="000000"/>
                  </a:solidFill>
                  <a:latin typeface="宋体" panose="02010600030101010101" pitchFamily="2" charset="-122"/>
                </a:rPr>
                <a:t>：</a:t>
              </a:r>
              <a:r>
                <a:rPr lang="zh-CN" altLang="en-US" sz="3200" b="1"/>
                <a:t>怎样确定零点的范围？</a:t>
              </a:r>
            </a:p>
          </p:txBody>
        </p:sp>
        <p:sp>
          <p:nvSpPr>
            <p:cNvPr id="10247" name="TextBox 36"/>
            <p:cNvSpPr txBox="1">
              <a:spLocks noChangeArrowheads="1"/>
            </p:cNvSpPr>
            <p:nvPr/>
          </p:nvSpPr>
          <p:spPr bwMode="auto">
            <a:xfrm>
              <a:off x="5129100" y="2132856"/>
              <a:ext cx="1262063" cy="52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b="1">
                  <a:solidFill>
                    <a:srgbClr val="FF0000"/>
                  </a:solidFill>
                </a:rPr>
                <a:t>取中点</a:t>
              </a:r>
            </a:p>
          </p:txBody>
        </p:sp>
        <p:sp>
          <p:nvSpPr>
            <p:cNvPr id="10248" name="TextBox 37"/>
            <p:cNvSpPr txBox="1">
              <a:spLocks noChangeArrowheads="1"/>
            </p:cNvSpPr>
            <p:nvPr/>
          </p:nvSpPr>
          <p:spPr bwMode="auto">
            <a:xfrm>
              <a:off x="3043238" y="1163501"/>
              <a:ext cx="3057525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b="1">
                  <a:solidFill>
                    <a:srgbClr val="FF0000"/>
                  </a:solidFill>
                </a:rPr>
                <a:t>零点落在异号间！</a:t>
              </a:r>
            </a:p>
          </p:txBody>
        </p:sp>
      </p:grpSp>
      <p:sp>
        <p:nvSpPr>
          <p:cNvPr id="10244" name="矩形 7"/>
          <p:cNvSpPr>
            <a:spLocks noChangeArrowheads="1"/>
          </p:cNvSpPr>
          <p:nvPr/>
        </p:nvSpPr>
        <p:spPr bwMode="auto">
          <a:xfrm>
            <a:off x="900113" y="2781300"/>
            <a:ext cx="6367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</a:rPr>
              <a:t>：如何理解误差不超多   </a:t>
            </a:r>
            <a:r>
              <a:rPr lang="zh-CN" altLang="en-US" sz="3200" b="1"/>
              <a:t>？</a:t>
            </a:r>
          </a:p>
        </p:txBody>
      </p:sp>
      <p:graphicFrame>
        <p:nvGraphicFramePr>
          <p:cNvPr id="10242" name="Object 9"/>
          <p:cNvGraphicFramePr>
            <a:graphicFrameLocks noChangeAspect="1"/>
          </p:cNvGraphicFramePr>
          <p:nvPr/>
        </p:nvGraphicFramePr>
        <p:xfrm>
          <a:off x="6069013" y="2874963"/>
          <a:ext cx="760412" cy="457200"/>
        </p:xfrm>
        <a:graphic>
          <a:graphicData uri="http://schemas.openxmlformats.org/presentationml/2006/ole">
            <p:oleObj spid="_x0000_s10253" name="Equation" r:id="rId3" imgW="228402" imgH="177646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矩形 3"/>
          <p:cNvSpPr>
            <a:spLocks noChangeArrowheads="1"/>
          </p:cNvSpPr>
          <p:nvPr/>
        </p:nvSpPr>
        <p:spPr bwMode="auto">
          <a:xfrm>
            <a:off x="2843213" y="1104900"/>
            <a:ext cx="712946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给定误差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</a:rPr>
              <a:t>0.1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 ，区间缩小到</a:t>
            </a:r>
            <a:endParaRPr lang="en-US" altLang="zh-CN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什么时候为止？</a:t>
            </a:r>
            <a:endParaRPr lang="zh-CN" altLang="en-US" b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矩形 6"/>
          <p:cNvSpPr>
            <a:spLocks noChangeArrowheads="1"/>
          </p:cNvSpPr>
          <p:nvPr/>
        </p:nvSpPr>
        <p:spPr bwMode="auto">
          <a:xfrm>
            <a:off x="1257300" y="4151313"/>
            <a:ext cx="56118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/>
              <a:t>则区间（</a:t>
            </a:r>
            <a:r>
              <a:rPr lang="en-US" altLang="zh-CN" b="1"/>
              <a:t>2</a:t>
            </a:r>
            <a:r>
              <a:rPr lang="zh-CN" altLang="en-US" b="1"/>
              <a:t>，</a:t>
            </a:r>
            <a:r>
              <a:rPr lang="en-US" altLang="zh-CN" b="1"/>
              <a:t>3</a:t>
            </a:r>
            <a:r>
              <a:rPr lang="zh-CN" altLang="en-US" b="1"/>
              <a:t>）的精确度为多少？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1512888" y="3141663"/>
            <a:ext cx="5867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249738" y="3033713"/>
            <a:ext cx="215900" cy="2159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41675" y="3057525"/>
            <a:ext cx="142875" cy="17938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00675" y="3057525"/>
            <a:ext cx="144463" cy="17938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3883025" y="3429000"/>
          <a:ext cx="1093788" cy="546100"/>
        </p:xfrm>
        <a:graphic>
          <a:graphicData uri="http://schemas.openxmlformats.org/presentationml/2006/ole">
            <p:oleObj spid="_x0000_s11312" name="Equation" r:id="rId3" imgW="532937" imgH="266469" progId="Equation.DSMT4">
              <p:embed/>
            </p:oleObj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2952750" y="3357563"/>
          <a:ext cx="504825" cy="600075"/>
        </p:xfrm>
        <a:graphic>
          <a:graphicData uri="http://schemas.openxmlformats.org/presentationml/2006/ole">
            <p:oleObj spid="_x0000_s11313" name="Equation" r:id="rId4" imgW="126835" imgH="139518" progId="Equation.DSMT4">
              <p:embed/>
            </p:oleObj>
          </a:graphicData>
        </a:graphic>
      </p:graphicFrame>
      <p:graphicFrame>
        <p:nvGraphicFramePr>
          <p:cNvPr id="76804" name="Object 4"/>
          <p:cNvGraphicFramePr>
            <a:graphicFrameLocks noChangeAspect="1"/>
          </p:cNvGraphicFramePr>
          <p:nvPr/>
        </p:nvGraphicFramePr>
        <p:xfrm>
          <a:off x="5257800" y="3213100"/>
          <a:ext cx="504825" cy="765175"/>
        </p:xfrm>
        <a:graphic>
          <a:graphicData uri="http://schemas.openxmlformats.org/presentationml/2006/ole">
            <p:oleObj spid="_x0000_s11314" name="Equation" r:id="rId5" imgW="126725" imgH="177415" progId="Equation.DSMT4">
              <p:embed/>
            </p:oleObj>
          </a:graphicData>
        </a:graphic>
      </p:graphicFrame>
      <p:cxnSp>
        <p:nvCxnSpPr>
          <p:cNvPr id="13" name="直接连接符 12"/>
          <p:cNvCxnSpPr/>
          <p:nvPr/>
        </p:nvCxnSpPr>
        <p:spPr>
          <a:xfrm>
            <a:off x="3313113" y="2505075"/>
            <a:ext cx="0" cy="636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473700" y="2505075"/>
            <a:ext cx="0" cy="636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313113" y="2636838"/>
            <a:ext cx="7921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4537248" y="2636912"/>
            <a:ext cx="79208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4176713" y="2349500"/>
          <a:ext cx="576262" cy="427038"/>
        </p:xfrm>
        <a:graphic>
          <a:graphicData uri="http://schemas.openxmlformats.org/presentationml/2006/ole">
            <p:oleObj spid="_x0000_s11315" name="Equation" r:id="rId6" imgW="126835" imgH="139518" progId="Equation.DSMT4">
              <p:embed/>
            </p:oleObj>
          </a:graphicData>
        </a:graphic>
      </p:graphicFrame>
      <p:sp>
        <p:nvSpPr>
          <p:cNvPr id="20" name="圆角矩形标注 19"/>
          <p:cNvSpPr/>
          <p:nvPr/>
        </p:nvSpPr>
        <p:spPr>
          <a:xfrm>
            <a:off x="4932040" y="1556792"/>
            <a:ext cx="1368152" cy="864096"/>
          </a:xfrm>
          <a:prstGeom prst="wedgeRoundRectCallout">
            <a:avLst>
              <a:gd name="adj1" fmla="val -53816"/>
              <a:gd name="adj2" fmla="val 638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精确度</a:t>
            </a:r>
          </a:p>
        </p:txBody>
      </p:sp>
      <p:graphicFrame>
        <p:nvGraphicFramePr>
          <p:cNvPr id="22" name="Object 6"/>
          <p:cNvGraphicFramePr>
            <a:graphicFrameLocks noChangeAspect="1"/>
          </p:cNvGraphicFramePr>
          <p:nvPr/>
        </p:nvGraphicFramePr>
        <p:xfrm>
          <a:off x="6443663" y="2205038"/>
          <a:ext cx="1765300" cy="720725"/>
        </p:xfrm>
        <a:graphic>
          <a:graphicData uri="http://schemas.openxmlformats.org/presentationml/2006/ole">
            <p:oleObj spid="_x0000_s11316" name="Equation" r:id="rId7" imgW="622030" imgH="253890" progId="Equation.DSMT4">
              <p:embed/>
            </p:oleObj>
          </a:graphicData>
        </a:graphic>
      </p:graphicFrame>
      <p:graphicFrame>
        <p:nvGraphicFramePr>
          <p:cNvPr id="76807" name="Object 7"/>
          <p:cNvGraphicFramePr>
            <a:graphicFrameLocks noChangeAspect="1"/>
          </p:cNvGraphicFramePr>
          <p:nvPr/>
        </p:nvGraphicFramePr>
        <p:xfrm>
          <a:off x="2682875" y="4941888"/>
          <a:ext cx="3602038" cy="720725"/>
        </p:xfrm>
        <a:graphic>
          <a:graphicData uri="http://schemas.openxmlformats.org/presentationml/2006/ole">
            <p:oleObj spid="_x0000_s11317" name="Equation" r:id="rId8" imgW="1269449" imgH="253890" progId="Equation.DSMT4">
              <p:embed/>
            </p:oleObj>
          </a:graphicData>
        </a:graphic>
      </p:graphicFrame>
      <p:grpSp>
        <p:nvGrpSpPr>
          <p:cNvPr id="11283" name="Group 12"/>
          <p:cNvGrpSpPr>
            <a:grpSpLocks/>
          </p:cNvGrpSpPr>
          <p:nvPr/>
        </p:nvGrpSpPr>
        <p:grpSpPr bwMode="auto">
          <a:xfrm>
            <a:off x="323850" y="836613"/>
            <a:ext cx="2278063" cy="2030412"/>
            <a:chOff x="0" y="0"/>
            <a:chExt cx="1435" cy="1279"/>
          </a:xfrm>
        </p:grpSpPr>
        <p:grpSp>
          <p:nvGrpSpPr>
            <p:cNvPr id="11284" name="Group 13"/>
            <p:cNvGrpSpPr>
              <a:grpSpLocks/>
            </p:cNvGrpSpPr>
            <p:nvPr/>
          </p:nvGrpSpPr>
          <p:grpSpPr bwMode="auto">
            <a:xfrm>
              <a:off x="432" y="135"/>
              <a:ext cx="816" cy="1144"/>
              <a:chOff x="0" y="0"/>
              <a:chExt cx="564" cy="1144"/>
            </a:xfrm>
          </p:grpSpPr>
          <p:sp>
            <p:nvSpPr>
              <p:cNvPr id="11286" name="WordArt 14"/>
              <p:cNvSpPr>
                <a:spLocks noChangeArrowheads="1" noChangeShapeType="1"/>
              </p:cNvSpPr>
              <p:nvPr/>
            </p:nvSpPr>
            <p:spPr bwMode="auto">
              <a:xfrm>
                <a:off x="132" y="0"/>
                <a:ext cx="288" cy="432"/>
              </a:xfrm>
              <a:prstGeom prst="rect">
                <a:avLst/>
              </a:prstGeom>
            </p:spPr>
            <p:txBody>
              <a:bodyPr wrap="none" fromWordArt="1">
                <a:prstTxWarp prst="textDeflate">
                  <a:avLst>
                    <a:gd name="adj" fmla="val 18750"/>
                  </a:avLst>
                </a:prstTxWarp>
              </a:bodyPr>
              <a:lstStyle/>
              <a:p>
                <a:pPr algn="ctr"/>
                <a:r>
                  <a:rPr lang="en-US" altLang="zh-CN" sz="3200" b="1" kern="10">
                    <a:ln w="12700">
                      <a:solidFill>
                        <a:srgbClr val="EAEAEA"/>
                      </a:solidFill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A603AB"/>
                        </a:gs>
                        <a:gs pos="12000">
                          <a:srgbClr val="E81766"/>
                        </a:gs>
                        <a:gs pos="27000">
                          <a:srgbClr val="EE3F17"/>
                        </a:gs>
                        <a:gs pos="48000">
                          <a:srgbClr val="FFFF00"/>
                        </a:gs>
                        <a:gs pos="64999">
                          <a:srgbClr val="1A8D48"/>
                        </a:gs>
                        <a:gs pos="78999">
                          <a:srgbClr val="0819FB"/>
                        </a:gs>
                        <a:gs pos="100000">
                          <a:srgbClr val="A603AB"/>
                        </a:gs>
                      </a:gsLst>
                      <a:lin ang="0" scaled="1"/>
                    </a:gradFill>
                    <a:effectLst>
                      <a:outerShdw dist="35921" dir="2700000" sy="50000" kx="2115830" algn="bl" rotWithShape="0">
                        <a:srgbClr val="C0C0C0">
                          <a:alpha val="78000"/>
                        </a:srgbClr>
                      </a:outerShdw>
                    </a:effectLst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?</a:t>
                </a:r>
                <a:endParaRPr lang="zh-CN" altLang="en-US" sz="3200" b="1" kern="10">
                  <a:ln w="12700">
                    <a:solidFill>
                      <a:srgbClr val="EAEAEA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0" scaled="1"/>
                  </a:gradFill>
                  <a:effectLst>
                    <a:outerShdw dist="35921" dir="2700000" sy="50000" kx="2115830" algn="bl" rotWithShape="0">
                      <a:srgbClr val="C0C0C0">
                        <a:alpha val="78000"/>
                      </a:srgbClr>
                    </a:outerShdw>
                  </a:effectLst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pic>
            <p:nvPicPr>
              <p:cNvPr id="11287" name="Picture 15" descr="PE02604_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432"/>
                <a:ext cx="564" cy="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7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435" cy="544"/>
            </a:xfrm>
            <a:prstGeom prst="cloudCallout">
              <a:avLst>
                <a:gd name="adj1" fmla="val 65472"/>
                <a:gd name="adj2" fmla="val 10296"/>
              </a:avLst>
            </a:prstGeom>
            <a:gradFill rotWithShape="1">
              <a:gsLst>
                <a:gs pos="0">
                  <a:srgbClr val="006699"/>
                </a:gs>
                <a:gs pos="9500">
                  <a:srgbClr val="1170FF"/>
                </a:gs>
                <a:gs pos="14499">
                  <a:srgbClr val="3333CC"/>
                </a:gs>
                <a:gs pos="20000">
                  <a:srgbClr val="2E6792"/>
                </a:gs>
                <a:gs pos="26500">
                  <a:srgbClr val="9999FF"/>
                </a:gs>
                <a:gs pos="42000">
                  <a:srgbClr val="00CCCC"/>
                </a:gs>
                <a:gs pos="50000">
                  <a:srgbClr val="3399FF"/>
                </a:gs>
                <a:gs pos="58000">
                  <a:srgbClr val="00CCCC"/>
                </a:gs>
                <a:gs pos="73500">
                  <a:srgbClr val="9999FF"/>
                </a:gs>
                <a:gs pos="80001">
                  <a:srgbClr val="2E6792"/>
                </a:gs>
                <a:gs pos="85501">
                  <a:srgbClr val="3333CC"/>
                </a:gs>
                <a:gs pos="90500">
                  <a:srgbClr val="1170FF"/>
                </a:gs>
                <a:gs pos="100000">
                  <a:srgbClr val="006699"/>
                </a:gs>
              </a:gsLst>
              <a:lin ang="5400000" scaled="1"/>
            </a:gra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/>
          </p:spPr>
          <p:txBody>
            <a:bodyPr lIns="0" tIns="0" rIns="0" bIns="0" anchor="ctr" anchorCtr="1"/>
            <a:lstStyle/>
            <a:p>
              <a:pPr algn="ctr" eaLnBrk="1" hangingPunct="1">
                <a:defRPr/>
              </a:pPr>
              <a:r>
                <a:rPr lang="zh-CN" altLang="zh-CN" b="1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仿宋" panose="02010609060101010101" pitchFamily="49" charset="-122"/>
                </a:rPr>
                <a:t>想一想？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矩形 3"/>
          <p:cNvSpPr>
            <a:spLocks noChangeArrowheads="1"/>
          </p:cNvSpPr>
          <p:nvPr/>
        </p:nvSpPr>
        <p:spPr bwMode="auto">
          <a:xfrm>
            <a:off x="2843213" y="1104900"/>
            <a:ext cx="712946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给定误差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</a:rPr>
              <a:t>0.1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 ，区间缩小到</a:t>
            </a:r>
            <a:endParaRPr lang="en-US" altLang="zh-CN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什么时候为止？</a:t>
            </a:r>
            <a:endParaRPr lang="zh-CN" altLang="en-US" b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299" name="Line 4"/>
          <p:cNvSpPr>
            <a:spLocks noChangeShapeType="1"/>
          </p:cNvSpPr>
          <p:nvPr/>
        </p:nvSpPr>
        <p:spPr bwMode="auto">
          <a:xfrm>
            <a:off x="1512888" y="3141663"/>
            <a:ext cx="5867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249738" y="3033713"/>
            <a:ext cx="215900" cy="2159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41675" y="3057525"/>
            <a:ext cx="142875" cy="17938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00675" y="3057525"/>
            <a:ext cx="144463" cy="17938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3883025" y="3429000"/>
          <a:ext cx="1093788" cy="546100"/>
        </p:xfrm>
        <a:graphic>
          <a:graphicData uri="http://schemas.openxmlformats.org/presentationml/2006/ole">
            <p:oleObj spid="_x0000_s12347" name="Equation" r:id="rId3" imgW="532937" imgH="266469" progId="Equation.DSMT4">
              <p:embed/>
            </p:oleObj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2952750" y="3357563"/>
          <a:ext cx="504825" cy="600075"/>
        </p:xfrm>
        <a:graphic>
          <a:graphicData uri="http://schemas.openxmlformats.org/presentationml/2006/ole">
            <p:oleObj spid="_x0000_s12348" name="Equation" r:id="rId4" imgW="126835" imgH="139518" progId="Equation.DSMT4">
              <p:embed/>
            </p:oleObj>
          </a:graphicData>
        </a:graphic>
      </p:graphicFrame>
      <p:graphicFrame>
        <p:nvGraphicFramePr>
          <p:cNvPr id="76804" name="Object 4"/>
          <p:cNvGraphicFramePr>
            <a:graphicFrameLocks noChangeAspect="1"/>
          </p:cNvGraphicFramePr>
          <p:nvPr/>
        </p:nvGraphicFramePr>
        <p:xfrm>
          <a:off x="5257800" y="3213100"/>
          <a:ext cx="504825" cy="765175"/>
        </p:xfrm>
        <a:graphic>
          <a:graphicData uri="http://schemas.openxmlformats.org/presentationml/2006/ole">
            <p:oleObj spid="_x0000_s12349" name="Equation" r:id="rId5" imgW="126725" imgH="177415" progId="Equation.DSMT4">
              <p:embed/>
            </p:oleObj>
          </a:graphicData>
        </a:graphic>
      </p:graphicFrame>
      <p:cxnSp>
        <p:nvCxnSpPr>
          <p:cNvPr id="13" name="直接连接符 12"/>
          <p:cNvCxnSpPr/>
          <p:nvPr/>
        </p:nvCxnSpPr>
        <p:spPr>
          <a:xfrm>
            <a:off x="3313113" y="2505075"/>
            <a:ext cx="0" cy="636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473700" y="2505075"/>
            <a:ext cx="0" cy="636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313113" y="2636838"/>
            <a:ext cx="7921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4499992" y="2636912"/>
            <a:ext cx="79208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4176713" y="2349500"/>
          <a:ext cx="576262" cy="427038"/>
        </p:xfrm>
        <a:graphic>
          <a:graphicData uri="http://schemas.openxmlformats.org/presentationml/2006/ole">
            <p:oleObj spid="_x0000_s12350" name="Equation" r:id="rId6" imgW="126835" imgH="139518" progId="Equation.DSMT4">
              <p:embed/>
            </p:oleObj>
          </a:graphicData>
        </a:graphic>
      </p:graphicFrame>
      <p:sp>
        <p:nvSpPr>
          <p:cNvPr id="20" name="圆角矩形标注 19"/>
          <p:cNvSpPr/>
          <p:nvPr/>
        </p:nvSpPr>
        <p:spPr>
          <a:xfrm>
            <a:off x="4932040" y="1556792"/>
            <a:ext cx="1368152" cy="864096"/>
          </a:xfrm>
          <a:prstGeom prst="wedgeRoundRectCallout">
            <a:avLst>
              <a:gd name="adj1" fmla="val -53816"/>
              <a:gd name="adj2" fmla="val 638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精确度</a:t>
            </a:r>
          </a:p>
        </p:txBody>
      </p:sp>
      <p:grpSp>
        <p:nvGrpSpPr>
          <p:cNvPr id="12308" name="Group 12"/>
          <p:cNvGrpSpPr>
            <a:grpSpLocks/>
          </p:cNvGrpSpPr>
          <p:nvPr/>
        </p:nvGrpSpPr>
        <p:grpSpPr bwMode="auto">
          <a:xfrm>
            <a:off x="323850" y="836613"/>
            <a:ext cx="2278063" cy="2030412"/>
            <a:chOff x="0" y="0"/>
            <a:chExt cx="1435" cy="1279"/>
          </a:xfrm>
        </p:grpSpPr>
        <p:grpSp>
          <p:nvGrpSpPr>
            <p:cNvPr id="12311" name="Group 13"/>
            <p:cNvGrpSpPr>
              <a:grpSpLocks/>
            </p:cNvGrpSpPr>
            <p:nvPr/>
          </p:nvGrpSpPr>
          <p:grpSpPr bwMode="auto">
            <a:xfrm>
              <a:off x="432" y="135"/>
              <a:ext cx="816" cy="1144"/>
              <a:chOff x="0" y="0"/>
              <a:chExt cx="564" cy="1144"/>
            </a:xfrm>
          </p:grpSpPr>
          <p:sp>
            <p:nvSpPr>
              <p:cNvPr id="12313" name="WordArt 14"/>
              <p:cNvSpPr>
                <a:spLocks noChangeArrowheads="1" noChangeShapeType="1"/>
              </p:cNvSpPr>
              <p:nvPr/>
            </p:nvSpPr>
            <p:spPr bwMode="auto">
              <a:xfrm>
                <a:off x="132" y="0"/>
                <a:ext cx="288" cy="432"/>
              </a:xfrm>
              <a:prstGeom prst="rect">
                <a:avLst/>
              </a:prstGeom>
            </p:spPr>
            <p:txBody>
              <a:bodyPr wrap="none" fromWordArt="1">
                <a:prstTxWarp prst="textDeflate">
                  <a:avLst>
                    <a:gd name="adj" fmla="val 18750"/>
                  </a:avLst>
                </a:prstTxWarp>
              </a:bodyPr>
              <a:lstStyle/>
              <a:p>
                <a:pPr algn="ctr"/>
                <a:r>
                  <a:rPr lang="en-US" altLang="zh-CN" sz="3200" b="1" kern="10">
                    <a:ln w="12700">
                      <a:solidFill>
                        <a:srgbClr val="EAEAEA"/>
                      </a:solidFill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A603AB"/>
                        </a:gs>
                        <a:gs pos="12000">
                          <a:srgbClr val="E81766"/>
                        </a:gs>
                        <a:gs pos="27000">
                          <a:srgbClr val="EE3F17"/>
                        </a:gs>
                        <a:gs pos="48000">
                          <a:srgbClr val="FFFF00"/>
                        </a:gs>
                        <a:gs pos="64999">
                          <a:srgbClr val="1A8D48"/>
                        </a:gs>
                        <a:gs pos="78999">
                          <a:srgbClr val="0819FB"/>
                        </a:gs>
                        <a:gs pos="100000">
                          <a:srgbClr val="A603AB"/>
                        </a:gs>
                      </a:gsLst>
                      <a:lin ang="0" scaled="1"/>
                    </a:gradFill>
                    <a:effectLst>
                      <a:outerShdw dist="35921" dir="2700000" sy="50000" kx="2115830" algn="bl" rotWithShape="0">
                        <a:srgbClr val="C0C0C0">
                          <a:alpha val="78000"/>
                        </a:srgbClr>
                      </a:outerShdw>
                    </a:effectLst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?</a:t>
                </a:r>
                <a:endParaRPr lang="zh-CN" altLang="en-US" sz="3200" b="1" kern="10">
                  <a:ln w="12700">
                    <a:solidFill>
                      <a:srgbClr val="EAEAEA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0" scaled="1"/>
                  </a:gradFill>
                  <a:effectLst>
                    <a:outerShdw dist="35921" dir="2700000" sy="50000" kx="2115830" algn="bl" rotWithShape="0">
                      <a:srgbClr val="C0C0C0">
                        <a:alpha val="78000"/>
                      </a:srgbClr>
                    </a:outerShdw>
                  </a:effectLst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pic>
            <p:nvPicPr>
              <p:cNvPr id="12314" name="Picture 15" descr="PE02604_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432"/>
                <a:ext cx="564" cy="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7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435" cy="544"/>
            </a:xfrm>
            <a:prstGeom prst="cloudCallout">
              <a:avLst>
                <a:gd name="adj1" fmla="val 65472"/>
                <a:gd name="adj2" fmla="val 10296"/>
              </a:avLst>
            </a:prstGeom>
            <a:gradFill rotWithShape="1">
              <a:gsLst>
                <a:gs pos="0">
                  <a:srgbClr val="006699"/>
                </a:gs>
                <a:gs pos="9500">
                  <a:srgbClr val="1170FF"/>
                </a:gs>
                <a:gs pos="14499">
                  <a:srgbClr val="3333CC"/>
                </a:gs>
                <a:gs pos="20000">
                  <a:srgbClr val="2E6792"/>
                </a:gs>
                <a:gs pos="26500">
                  <a:srgbClr val="9999FF"/>
                </a:gs>
                <a:gs pos="42000">
                  <a:srgbClr val="00CCCC"/>
                </a:gs>
                <a:gs pos="50000">
                  <a:srgbClr val="3399FF"/>
                </a:gs>
                <a:gs pos="58000">
                  <a:srgbClr val="00CCCC"/>
                </a:gs>
                <a:gs pos="73500">
                  <a:srgbClr val="9999FF"/>
                </a:gs>
                <a:gs pos="80001">
                  <a:srgbClr val="2E6792"/>
                </a:gs>
                <a:gs pos="85501">
                  <a:srgbClr val="3333CC"/>
                </a:gs>
                <a:gs pos="90500">
                  <a:srgbClr val="1170FF"/>
                </a:gs>
                <a:gs pos="100000">
                  <a:srgbClr val="006699"/>
                </a:gs>
              </a:gsLst>
              <a:lin ang="5400000" scaled="1"/>
            </a:gra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/>
          </p:spPr>
          <p:txBody>
            <a:bodyPr lIns="0" tIns="0" rIns="0" bIns="0" anchor="ctr" anchorCtr="1"/>
            <a:lstStyle/>
            <a:p>
              <a:pPr algn="ctr" eaLnBrk="1" hangingPunct="1">
                <a:defRPr/>
              </a:pPr>
              <a:r>
                <a:rPr lang="zh-CN" altLang="zh-CN" b="1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仿宋" panose="02010609060101010101" pitchFamily="49" charset="-122"/>
                </a:rPr>
                <a:t>想一想？</a:t>
              </a:r>
            </a:p>
          </p:txBody>
        </p:sp>
      </p:grpSp>
      <p:grpSp>
        <p:nvGrpSpPr>
          <p:cNvPr id="12309" name="组合 27"/>
          <p:cNvGrpSpPr>
            <a:grpSpLocks/>
          </p:cNvGrpSpPr>
          <p:nvPr/>
        </p:nvGrpSpPr>
        <p:grpSpPr bwMode="auto">
          <a:xfrm>
            <a:off x="1257300" y="4076700"/>
            <a:ext cx="8786813" cy="1458913"/>
            <a:chOff x="1257300" y="4077072"/>
            <a:chExt cx="8786380" cy="1459236"/>
          </a:xfrm>
        </p:grpSpPr>
        <p:sp>
          <p:nvSpPr>
            <p:cNvPr id="12310" name="矩形 6"/>
            <p:cNvSpPr>
              <a:spLocks noChangeArrowheads="1"/>
            </p:cNvSpPr>
            <p:nvPr/>
          </p:nvSpPr>
          <p:spPr bwMode="auto">
            <a:xfrm>
              <a:off x="1257300" y="4151313"/>
              <a:ext cx="8786380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/>
                <a:t>结论：若精确度                              ，则区间</a:t>
              </a:r>
              <a:endParaRPr lang="en-US" altLang="zh-CN" b="1"/>
            </a:p>
            <a:p>
              <a:pPr eaLnBrk="1" hangingPunct="1"/>
              <a:r>
                <a:rPr lang="zh-CN" altLang="en-US" b="1"/>
                <a:t>          内的数均满足，为了方便，我们一般</a:t>
              </a:r>
              <a:endParaRPr lang="en-US" altLang="zh-CN" b="1"/>
            </a:p>
            <a:p>
              <a:pPr eaLnBrk="1" hangingPunct="1"/>
              <a:r>
                <a:rPr lang="zh-CN" altLang="en-US" b="1"/>
                <a:t>取左端点</a:t>
              </a:r>
              <a:r>
                <a:rPr lang="en-US" altLang="zh-CN" b="1"/>
                <a:t>      </a:t>
              </a:r>
              <a:r>
                <a:rPr lang="zh-CN" altLang="en-US" b="1"/>
                <a:t>或右端点    为近似值</a:t>
              </a:r>
              <a:r>
                <a:rPr lang="en-US" altLang="zh-CN" b="1"/>
                <a:t>    .</a:t>
              </a:r>
              <a:r>
                <a:rPr lang="zh-CN" altLang="en-US" b="1"/>
                <a:t>                            </a:t>
              </a:r>
            </a:p>
          </p:txBody>
        </p:sp>
        <p:graphicFrame>
          <p:nvGraphicFramePr>
            <p:cNvPr id="22" name="Object 6"/>
            <p:cNvGraphicFramePr>
              <a:graphicFrameLocks noChangeAspect="1"/>
            </p:cNvGraphicFramePr>
            <p:nvPr/>
          </p:nvGraphicFramePr>
          <p:xfrm>
            <a:off x="3994819" y="4077072"/>
            <a:ext cx="2665413" cy="720725"/>
          </p:xfrm>
          <a:graphic>
            <a:graphicData uri="http://schemas.openxmlformats.org/presentationml/2006/ole">
              <p:oleObj spid="_x0000_s12351" name="Equation" r:id="rId8" imgW="939392" imgH="253890" progId="Equation.DSMT4">
                <p:embed/>
              </p:oleObj>
            </a:graphicData>
          </a:graphic>
        </p:graphicFrame>
        <p:graphicFrame>
          <p:nvGraphicFramePr>
            <p:cNvPr id="2" name="Object 8"/>
            <p:cNvGraphicFramePr>
              <a:graphicFrameLocks noChangeAspect="1"/>
            </p:cNvGraphicFramePr>
            <p:nvPr/>
          </p:nvGraphicFramePr>
          <p:xfrm>
            <a:off x="2879433" y="5061434"/>
            <a:ext cx="360040" cy="427972"/>
          </p:xfrm>
          <a:graphic>
            <a:graphicData uri="http://schemas.openxmlformats.org/presentationml/2006/ole">
              <p:oleObj spid="_x0000_s12352" name="Equation" r:id="rId9" imgW="126835" imgH="139518" progId="Equation.DSMT4">
                <p:embed/>
              </p:oleObj>
            </a:graphicData>
          </a:graphic>
        </p:graphicFrame>
        <p:graphicFrame>
          <p:nvGraphicFramePr>
            <p:cNvPr id="3" name="Object 10"/>
            <p:cNvGraphicFramePr>
              <a:graphicFrameLocks noChangeAspect="1"/>
            </p:cNvGraphicFramePr>
            <p:nvPr/>
          </p:nvGraphicFramePr>
          <p:xfrm>
            <a:off x="4872343" y="4989426"/>
            <a:ext cx="360362" cy="544512"/>
          </p:xfrm>
          <a:graphic>
            <a:graphicData uri="http://schemas.openxmlformats.org/presentationml/2006/ole">
              <p:oleObj spid="_x0000_s12353" name="Equation" r:id="rId10" imgW="126725" imgH="177415" progId="Equation.DSMT4">
                <p:embed/>
              </p:oleObj>
            </a:graphicData>
          </a:graphic>
        </p:graphicFrame>
        <p:graphicFrame>
          <p:nvGraphicFramePr>
            <p:cNvPr id="4" name="Object 11"/>
            <p:cNvGraphicFramePr>
              <a:graphicFrameLocks noChangeAspect="1"/>
            </p:cNvGraphicFramePr>
            <p:nvPr/>
          </p:nvGraphicFramePr>
          <p:xfrm>
            <a:off x="1331690" y="4523775"/>
            <a:ext cx="1008062" cy="622300"/>
          </p:xfrm>
          <a:graphic>
            <a:graphicData uri="http://schemas.openxmlformats.org/presentationml/2006/ole">
              <p:oleObj spid="_x0000_s12354" name="Equation" r:id="rId11" imgW="355292" imgH="203024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2417763" y="1690688"/>
          <a:ext cx="120650" cy="209550"/>
        </p:xfrm>
        <a:graphic>
          <a:graphicData uri="http://schemas.openxmlformats.org/presentationml/2006/ole">
            <p:oleObj spid="_x0000_s13478" r:id="rId3" imgW="114449" imgH="216181" progId="Equation.3">
              <p:embed/>
            </p:oleObj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6607175" y="1690688"/>
          <a:ext cx="119063" cy="209550"/>
        </p:xfrm>
        <a:graphic>
          <a:graphicData uri="http://schemas.openxmlformats.org/presentationml/2006/ole">
            <p:oleObj spid="_x0000_s13479" r:id="rId4" imgW="114449" imgH="216181" progId="Equation.3">
              <p:embed/>
            </p:oleObj>
          </a:graphicData>
        </a:graphic>
      </p:graphicFrame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228600" y="5029200"/>
          <a:ext cx="3260725" cy="603250"/>
        </p:xfrm>
        <a:graphic>
          <a:graphicData uri="http://schemas.openxmlformats.org/presentationml/2006/ole">
            <p:oleObj spid="_x0000_s13480" r:id="rId5" imgW="1029594" imgH="190666" progId="Equation.3">
              <p:embed/>
            </p:oleObj>
          </a:graphicData>
        </a:graphic>
      </p:graphicFrame>
      <p:graphicFrame>
        <p:nvGraphicFramePr>
          <p:cNvPr id="14341" name="Group 5"/>
          <p:cNvGraphicFramePr>
            <a:graphicFrameLocks noGrp="1"/>
          </p:cNvGraphicFramePr>
          <p:nvPr/>
        </p:nvGraphicFramePr>
        <p:xfrm>
          <a:off x="228600" y="1066800"/>
          <a:ext cx="8159750" cy="2872740"/>
        </p:xfrm>
        <a:graphic>
          <a:graphicData uri="http://schemas.openxmlformats.org/drawingml/2006/table">
            <a:tbl>
              <a:tblPr/>
              <a:tblGrid>
                <a:gridCol w="833438"/>
                <a:gridCol w="1343025"/>
                <a:gridCol w="1320800"/>
                <a:gridCol w="1476375"/>
                <a:gridCol w="1476375"/>
                <a:gridCol w="1709737"/>
              </a:tblGrid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次数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区间长度：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4385" name="Text Box 49"/>
          <p:cNvSpPr txBox="1">
            <a:spLocks noChangeArrowheads="1"/>
          </p:cNvSpPr>
          <p:nvPr/>
        </p:nvSpPr>
        <p:spPr bwMode="auto">
          <a:xfrm>
            <a:off x="6731000" y="1862138"/>
            <a:ext cx="10810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zh-CN" sz="1800" b="1"/>
              <a:t>0.5</a:t>
            </a:r>
          </a:p>
        </p:txBody>
      </p:sp>
      <p:sp>
        <p:nvSpPr>
          <p:cNvPr id="13374" name="Text Box 50"/>
          <p:cNvSpPr txBox="1">
            <a:spLocks noChangeArrowheads="1"/>
          </p:cNvSpPr>
          <p:nvPr/>
        </p:nvSpPr>
        <p:spPr bwMode="auto">
          <a:xfrm>
            <a:off x="1066800" y="4876800"/>
            <a:ext cx="5400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14387" name="Text Box 51"/>
          <p:cNvSpPr txBox="1">
            <a:spLocks noChangeArrowheads="1"/>
          </p:cNvSpPr>
          <p:nvPr/>
        </p:nvSpPr>
        <p:spPr bwMode="auto">
          <a:xfrm>
            <a:off x="82550" y="4419600"/>
            <a:ext cx="4108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b="1">
                <a:solidFill>
                  <a:srgbClr val="0000FF"/>
                </a:solidFill>
              </a:rPr>
              <a:t>所以方程的近似解为:</a:t>
            </a:r>
          </a:p>
        </p:txBody>
      </p:sp>
      <p:graphicFrame>
        <p:nvGraphicFramePr>
          <p:cNvPr id="13317" name="Object 52"/>
          <p:cNvGraphicFramePr>
            <a:graphicFrameLocks noChangeAspect="1"/>
          </p:cNvGraphicFramePr>
          <p:nvPr/>
        </p:nvGraphicFramePr>
        <p:xfrm>
          <a:off x="1219200" y="1219200"/>
          <a:ext cx="695325" cy="685800"/>
        </p:xfrm>
        <a:graphic>
          <a:graphicData uri="http://schemas.openxmlformats.org/presentationml/2006/ole">
            <p:oleObj spid="_x0000_s13481" r:id="rId6" imgW="356218" imgH="394385" progId="Equation.DSMT4">
              <p:embed/>
            </p:oleObj>
          </a:graphicData>
        </a:graphic>
      </p:graphicFrame>
      <p:graphicFrame>
        <p:nvGraphicFramePr>
          <p:cNvPr id="13318" name="Object 53"/>
          <p:cNvGraphicFramePr>
            <a:graphicFrameLocks noChangeAspect="1"/>
          </p:cNvGraphicFramePr>
          <p:nvPr/>
        </p:nvGraphicFramePr>
        <p:xfrm>
          <a:off x="6934200" y="1371600"/>
          <a:ext cx="609600" cy="482600"/>
        </p:xfrm>
        <a:graphic>
          <a:graphicData uri="http://schemas.openxmlformats.org/presentationml/2006/ole">
            <p:oleObj spid="_x0000_s13482" r:id="rId7" imgW="381663" imgH="254442" progId="Equation.DSMT4">
              <p:embed/>
            </p:oleObj>
          </a:graphicData>
        </a:graphic>
      </p:graphicFrame>
      <p:graphicFrame>
        <p:nvGraphicFramePr>
          <p:cNvPr id="13319" name="Object 54"/>
          <p:cNvGraphicFramePr>
            <a:graphicFrameLocks noChangeAspect="1"/>
          </p:cNvGraphicFramePr>
          <p:nvPr/>
        </p:nvGraphicFramePr>
        <p:xfrm>
          <a:off x="2379663" y="1143000"/>
          <a:ext cx="1117600" cy="685800"/>
        </p:xfrm>
        <a:graphic>
          <a:graphicData uri="http://schemas.openxmlformats.org/presentationml/2006/ole">
            <p:oleObj spid="_x0000_s13483" r:id="rId8" imgW="572245" imgH="394213" progId="Equation.DSMT4">
              <p:embed/>
            </p:oleObj>
          </a:graphicData>
        </a:graphic>
      </p:graphicFrame>
      <p:sp>
        <p:nvSpPr>
          <p:cNvPr id="14391" name="Text Box 55"/>
          <p:cNvSpPr txBox="1">
            <a:spLocks noChangeArrowheads="1"/>
          </p:cNvSpPr>
          <p:nvPr/>
        </p:nvSpPr>
        <p:spPr bwMode="auto">
          <a:xfrm>
            <a:off x="1250950" y="191928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2.5</a:t>
            </a:r>
          </a:p>
        </p:txBody>
      </p:sp>
      <p:sp>
        <p:nvSpPr>
          <p:cNvPr id="14392" name="Text Box 56"/>
          <p:cNvSpPr txBox="1">
            <a:spLocks noChangeArrowheads="1"/>
          </p:cNvSpPr>
          <p:nvPr/>
        </p:nvSpPr>
        <p:spPr bwMode="auto">
          <a:xfrm>
            <a:off x="2514600" y="1905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-0.084</a:t>
            </a:r>
          </a:p>
        </p:txBody>
      </p:sp>
      <p:graphicFrame>
        <p:nvGraphicFramePr>
          <p:cNvPr id="13320" name="Object 57"/>
          <p:cNvGraphicFramePr>
            <a:graphicFrameLocks noChangeAspect="1"/>
          </p:cNvGraphicFramePr>
          <p:nvPr/>
        </p:nvGraphicFramePr>
        <p:xfrm>
          <a:off x="3906838" y="1219200"/>
          <a:ext cx="769937" cy="442913"/>
        </p:xfrm>
        <a:graphic>
          <a:graphicData uri="http://schemas.openxmlformats.org/presentationml/2006/ole">
            <p:oleObj spid="_x0000_s13484" r:id="rId9" imgW="394385" imgH="203553" progId="Equation.DSMT4">
              <p:embed/>
            </p:oleObj>
          </a:graphicData>
        </a:graphic>
      </p:graphicFrame>
      <p:graphicFrame>
        <p:nvGraphicFramePr>
          <p:cNvPr id="13321" name="Object 58"/>
          <p:cNvGraphicFramePr>
            <a:graphicFrameLocks noChangeAspect="1"/>
          </p:cNvGraphicFramePr>
          <p:nvPr/>
        </p:nvGraphicFramePr>
        <p:xfrm>
          <a:off x="5486400" y="1219200"/>
          <a:ext cx="769938" cy="442913"/>
        </p:xfrm>
        <a:graphic>
          <a:graphicData uri="http://schemas.openxmlformats.org/presentationml/2006/ole">
            <p:oleObj spid="_x0000_s13485" r:id="rId10" imgW="394385" imgH="203553" progId="Equation.DSMT4">
              <p:embed/>
            </p:oleObj>
          </a:graphicData>
        </a:graphic>
      </p:graphicFrame>
      <p:sp>
        <p:nvSpPr>
          <p:cNvPr id="14395" name="Text Box 59"/>
          <p:cNvSpPr txBox="1">
            <a:spLocks noChangeArrowheads="1"/>
          </p:cNvSpPr>
          <p:nvPr/>
        </p:nvSpPr>
        <p:spPr bwMode="auto">
          <a:xfrm>
            <a:off x="4495800" y="1905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2.5</a:t>
            </a:r>
          </a:p>
        </p:txBody>
      </p:sp>
      <p:sp>
        <p:nvSpPr>
          <p:cNvPr id="14396" name="Text Box 60"/>
          <p:cNvSpPr txBox="1">
            <a:spLocks noChangeArrowheads="1"/>
          </p:cNvSpPr>
          <p:nvPr/>
        </p:nvSpPr>
        <p:spPr bwMode="auto">
          <a:xfrm>
            <a:off x="5257800" y="1905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3</a:t>
            </a:r>
          </a:p>
        </p:txBody>
      </p:sp>
      <p:graphicFrame>
        <p:nvGraphicFramePr>
          <p:cNvPr id="14397" name="Object 61"/>
          <p:cNvGraphicFramePr>
            <a:graphicFrameLocks noChangeAspect="1"/>
          </p:cNvGraphicFramePr>
          <p:nvPr/>
        </p:nvGraphicFramePr>
        <p:xfrm>
          <a:off x="4330700" y="1905000"/>
          <a:ext cx="1677988" cy="442913"/>
        </p:xfrm>
        <a:graphic>
          <a:graphicData uri="http://schemas.openxmlformats.org/presentationml/2006/ole">
            <p:oleObj spid="_x0000_s13486" r:id="rId11" imgW="457995" imgH="203553" progId="Equation.DSMT4">
              <p:embed/>
            </p:oleObj>
          </a:graphicData>
        </a:graphic>
      </p:graphicFrame>
      <p:sp>
        <p:nvSpPr>
          <p:cNvPr id="14398" name="Text Box 62"/>
          <p:cNvSpPr txBox="1">
            <a:spLocks noChangeArrowheads="1"/>
          </p:cNvSpPr>
          <p:nvPr/>
        </p:nvSpPr>
        <p:spPr bwMode="auto">
          <a:xfrm>
            <a:off x="6656388" y="2376488"/>
            <a:ext cx="1081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zh-CN" sz="1800" b="1"/>
              <a:t>0.25</a:t>
            </a:r>
          </a:p>
        </p:txBody>
      </p:sp>
      <p:sp>
        <p:nvSpPr>
          <p:cNvPr id="14399" name="Text Box 63"/>
          <p:cNvSpPr txBox="1">
            <a:spLocks noChangeArrowheads="1"/>
          </p:cNvSpPr>
          <p:nvPr/>
        </p:nvSpPr>
        <p:spPr bwMode="auto">
          <a:xfrm>
            <a:off x="6727825" y="2943225"/>
            <a:ext cx="10810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zh-CN" sz="1800" b="1"/>
              <a:t>0.125</a:t>
            </a:r>
          </a:p>
        </p:txBody>
      </p:sp>
      <p:sp>
        <p:nvSpPr>
          <p:cNvPr id="14400" name="Text Box 64"/>
          <p:cNvSpPr txBox="1">
            <a:spLocks noChangeArrowheads="1"/>
          </p:cNvSpPr>
          <p:nvPr/>
        </p:nvSpPr>
        <p:spPr bwMode="auto">
          <a:xfrm>
            <a:off x="6726238" y="3440113"/>
            <a:ext cx="1081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zh-CN" sz="1800" b="1"/>
              <a:t>0.0625</a:t>
            </a:r>
          </a:p>
        </p:txBody>
      </p:sp>
      <p:sp>
        <p:nvSpPr>
          <p:cNvPr id="14401" name="Text Box 65"/>
          <p:cNvSpPr txBox="1">
            <a:spLocks noChangeArrowheads="1"/>
          </p:cNvSpPr>
          <p:nvPr/>
        </p:nvSpPr>
        <p:spPr bwMode="auto">
          <a:xfrm>
            <a:off x="1174750" y="2438400"/>
            <a:ext cx="806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2.75</a:t>
            </a:r>
          </a:p>
        </p:txBody>
      </p:sp>
      <p:sp>
        <p:nvSpPr>
          <p:cNvPr id="14402" name="Text Box 66"/>
          <p:cNvSpPr txBox="1">
            <a:spLocks noChangeArrowheads="1"/>
          </p:cNvSpPr>
          <p:nvPr/>
        </p:nvSpPr>
        <p:spPr bwMode="auto">
          <a:xfrm>
            <a:off x="2514600" y="245268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0.512</a:t>
            </a:r>
          </a:p>
        </p:txBody>
      </p:sp>
      <p:sp>
        <p:nvSpPr>
          <p:cNvPr id="14403" name="Text Box 67"/>
          <p:cNvSpPr txBox="1">
            <a:spLocks noChangeArrowheads="1"/>
          </p:cNvSpPr>
          <p:nvPr/>
        </p:nvSpPr>
        <p:spPr bwMode="auto">
          <a:xfrm>
            <a:off x="1143000" y="290988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2.625</a:t>
            </a:r>
          </a:p>
        </p:txBody>
      </p:sp>
      <p:sp>
        <p:nvSpPr>
          <p:cNvPr id="14404" name="Text Box 68"/>
          <p:cNvSpPr txBox="1">
            <a:spLocks noChangeArrowheads="1"/>
          </p:cNvSpPr>
          <p:nvPr/>
        </p:nvSpPr>
        <p:spPr bwMode="auto">
          <a:xfrm>
            <a:off x="2514600" y="2895600"/>
            <a:ext cx="806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0.215</a:t>
            </a:r>
          </a:p>
        </p:txBody>
      </p:sp>
      <p:graphicFrame>
        <p:nvGraphicFramePr>
          <p:cNvPr id="14405" name="Object 69"/>
          <p:cNvGraphicFramePr>
            <a:graphicFrameLocks noChangeAspect="1"/>
          </p:cNvGraphicFramePr>
          <p:nvPr/>
        </p:nvGraphicFramePr>
        <p:xfrm>
          <a:off x="4211638" y="2924175"/>
          <a:ext cx="1785937" cy="442913"/>
        </p:xfrm>
        <a:graphic>
          <a:graphicData uri="http://schemas.openxmlformats.org/presentationml/2006/ole">
            <p:oleObj spid="_x0000_s13487" r:id="rId12" imgW="737240" imgH="203377" progId="Equation.DSMT4">
              <p:embed/>
            </p:oleObj>
          </a:graphicData>
        </a:graphic>
      </p:graphicFrame>
      <p:sp>
        <p:nvSpPr>
          <p:cNvPr id="14406" name="Text Box 70"/>
          <p:cNvSpPr txBox="1">
            <a:spLocks noChangeArrowheads="1"/>
          </p:cNvSpPr>
          <p:nvPr/>
        </p:nvSpPr>
        <p:spPr bwMode="auto">
          <a:xfrm>
            <a:off x="2514600" y="3429000"/>
            <a:ext cx="806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0.066</a:t>
            </a:r>
          </a:p>
        </p:txBody>
      </p:sp>
      <p:sp>
        <p:nvSpPr>
          <p:cNvPr id="14407" name="Text Box 71"/>
          <p:cNvSpPr txBox="1">
            <a:spLocks noChangeArrowheads="1"/>
          </p:cNvSpPr>
          <p:nvPr/>
        </p:nvSpPr>
        <p:spPr bwMode="auto">
          <a:xfrm>
            <a:off x="1143000" y="3429000"/>
            <a:ext cx="1143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2.5625</a:t>
            </a:r>
          </a:p>
        </p:txBody>
      </p:sp>
      <p:graphicFrame>
        <p:nvGraphicFramePr>
          <p:cNvPr id="14408" name="Object 72"/>
          <p:cNvGraphicFramePr>
            <a:graphicFrameLocks noChangeAspect="1"/>
          </p:cNvGraphicFramePr>
          <p:nvPr/>
        </p:nvGraphicFramePr>
        <p:xfrm>
          <a:off x="4178300" y="3441700"/>
          <a:ext cx="1970088" cy="442913"/>
        </p:xfrm>
        <a:graphic>
          <a:graphicData uri="http://schemas.openxmlformats.org/presentationml/2006/ole">
            <p:oleObj spid="_x0000_s13488" r:id="rId13" imgW="813153" imgH="203288" progId="Equation.DSMT4">
              <p:embed/>
            </p:oleObj>
          </a:graphicData>
        </a:graphic>
      </p:graphicFrame>
      <p:sp>
        <p:nvSpPr>
          <p:cNvPr id="14409" name="Text Box 73"/>
          <p:cNvSpPr txBox="1">
            <a:spLocks noChangeArrowheads="1"/>
          </p:cNvSpPr>
          <p:nvPr/>
        </p:nvSpPr>
        <p:spPr bwMode="auto">
          <a:xfrm>
            <a:off x="4500563" y="2420938"/>
            <a:ext cx="501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2.5</a:t>
            </a:r>
          </a:p>
        </p:txBody>
      </p:sp>
      <p:sp>
        <p:nvSpPr>
          <p:cNvPr id="13390" name="Text Box 74"/>
          <p:cNvSpPr txBox="1">
            <a:spLocks noChangeArrowheads="1"/>
          </p:cNvSpPr>
          <p:nvPr/>
        </p:nvSpPr>
        <p:spPr bwMode="auto">
          <a:xfrm>
            <a:off x="5410200" y="24384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800"/>
          </a:p>
        </p:txBody>
      </p:sp>
      <p:sp>
        <p:nvSpPr>
          <p:cNvPr id="14411" name="Text Box 75"/>
          <p:cNvSpPr txBox="1">
            <a:spLocks noChangeArrowheads="1"/>
          </p:cNvSpPr>
          <p:nvPr/>
        </p:nvSpPr>
        <p:spPr bwMode="auto">
          <a:xfrm>
            <a:off x="5219700" y="2420938"/>
            <a:ext cx="628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2.75</a:t>
            </a:r>
          </a:p>
        </p:txBody>
      </p:sp>
      <p:sp>
        <p:nvSpPr>
          <p:cNvPr id="13392" name="Text Box 76"/>
          <p:cNvSpPr txBox="1">
            <a:spLocks noChangeArrowheads="1"/>
          </p:cNvSpPr>
          <p:nvPr/>
        </p:nvSpPr>
        <p:spPr bwMode="auto">
          <a:xfrm>
            <a:off x="3810000" y="52451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800"/>
          </a:p>
        </p:txBody>
      </p:sp>
      <p:sp>
        <p:nvSpPr>
          <p:cNvPr id="13393" name="Line 77"/>
          <p:cNvSpPr>
            <a:spLocks noChangeShapeType="1"/>
          </p:cNvSpPr>
          <p:nvPr/>
        </p:nvSpPr>
        <p:spPr bwMode="auto">
          <a:xfrm flipV="1">
            <a:off x="4343400" y="6019800"/>
            <a:ext cx="464820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94" name="Line 78"/>
          <p:cNvSpPr>
            <a:spLocks noChangeShapeType="1"/>
          </p:cNvSpPr>
          <p:nvPr/>
        </p:nvSpPr>
        <p:spPr bwMode="auto">
          <a:xfrm flipV="1">
            <a:off x="4724400" y="6019800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95" name="Text Box 79"/>
          <p:cNvSpPr txBox="1">
            <a:spLocks noChangeArrowheads="1"/>
          </p:cNvSpPr>
          <p:nvPr/>
        </p:nvSpPr>
        <p:spPr bwMode="auto">
          <a:xfrm>
            <a:off x="4572000" y="6110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</a:t>
            </a:r>
          </a:p>
        </p:txBody>
      </p:sp>
      <p:sp>
        <p:nvSpPr>
          <p:cNvPr id="13396" name="Line 80"/>
          <p:cNvSpPr>
            <a:spLocks noChangeShapeType="1"/>
          </p:cNvSpPr>
          <p:nvPr/>
        </p:nvSpPr>
        <p:spPr bwMode="auto">
          <a:xfrm>
            <a:off x="8229600" y="38862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97" name="Text Box 81"/>
          <p:cNvSpPr txBox="1">
            <a:spLocks noChangeArrowheads="1"/>
          </p:cNvSpPr>
          <p:nvPr/>
        </p:nvSpPr>
        <p:spPr bwMode="auto">
          <a:xfrm>
            <a:off x="8077200" y="601980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3</a:t>
            </a:r>
          </a:p>
        </p:txBody>
      </p:sp>
      <p:grpSp>
        <p:nvGrpSpPr>
          <p:cNvPr id="13398" name="Group 82"/>
          <p:cNvGrpSpPr>
            <a:grpSpLocks/>
          </p:cNvGrpSpPr>
          <p:nvPr/>
        </p:nvGrpSpPr>
        <p:grpSpPr bwMode="auto">
          <a:xfrm>
            <a:off x="5105400" y="3886200"/>
            <a:ext cx="3124200" cy="4495800"/>
            <a:chOff x="0" y="0"/>
            <a:chExt cx="1968" cy="2832"/>
          </a:xfrm>
        </p:grpSpPr>
        <p:sp>
          <p:nvSpPr>
            <p:cNvPr id="13417" name="未知"/>
            <p:cNvSpPr>
              <a:spLocks/>
            </p:cNvSpPr>
            <p:nvPr/>
          </p:nvSpPr>
          <p:spPr bwMode="auto">
            <a:xfrm>
              <a:off x="0" y="0"/>
              <a:ext cx="1968" cy="2832"/>
            </a:xfrm>
            <a:custGeom>
              <a:avLst/>
              <a:gdLst>
                <a:gd name="T0" fmla="*/ 0 w 1968"/>
                <a:gd name="T1" fmla="*/ 2832 h 2832"/>
                <a:gd name="T2" fmla="*/ 576 w 1968"/>
                <a:gd name="T3" fmla="*/ 1920 h 2832"/>
                <a:gd name="T4" fmla="*/ 1968 w 1968"/>
                <a:gd name="T5" fmla="*/ 0 h 2832"/>
                <a:gd name="T6" fmla="*/ 0 60000 65536"/>
                <a:gd name="T7" fmla="*/ 0 60000 65536"/>
                <a:gd name="T8" fmla="*/ 0 60000 65536"/>
                <a:gd name="T9" fmla="*/ 0 w 1968"/>
                <a:gd name="T10" fmla="*/ 0 h 2832"/>
                <a:gd name="T11" fmla="*/ 1968 w 1968"/>
                <a:gd name="T12" fmla="*/ 2832 h 28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68" h="2832">
                  <a:moveTo>
                    <a:pt x="0" y="2832"/>
                  </a:moveTo>
                  <a:cubicBezTo>
                    <a:pt x="124" y="2612"/>
                    <a:pt x="248" y="2392"/>
                    <a:pt x="576" y="1920"/>
                  </a:cubicBezTo>
                  <a:cubicBezTo>
                    <a:pt x="904" y="1448"/>
                    <a:pt x="1436" y="724"/>
                    <a:pt x="1968" y="0"/>
                  </a:cubicBezTo>
                </a:path>
              </a:pathLst>
            </a:custGeom>
            <a:noFill/>
            <a:ln w="57150" cmpd="sng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3328" name="Object 84"/>
            <p:cNvGraphicFramePr>
              <a:graphicFrameLocks noChangeAspect="1"/>
            </p:cNvGraphicFramePr>
            <p:nvPr/>
          </p:nvGraphicFramePr>
          <p:xfrm>
            <a:off x="312" y="96"/>
            <a:ext cx="1224" cy="254"/>
          </p:xfrm>
          <a:graphic>
            <a:graphicData uri="http://schemas.openxmlformats.org/presentationml/2006/ole">
              <p:oleObj spid="_x0000_s13489" r:id="rId14" imgW="1207024" imgH="203288" progId="Equation.DSMT4">
                <p:embed/>
              </p:oleObj>
            </a:graphicData>
          </a:graphic>
        </p:graphicFrame>
      </p:grpSp>
      <p:sp>
        <p:nvSpPr>
          <p:cNvPr id="14421" name="Text Box 85"/>
          <p:cNvSpPr txBox="1">
            <a:spLocks noChangeArrowheads="1"/>
          </p:cNvSpPr>
          <p:nvPr/>
        </p:nvSpPr>
        <p:spPr bwMode="auto">
          <a:xfrm>
            <a:off x="212725" y="3875088"/>
            <a:ext cx="4786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/>
              <a:t>由于|2.5625-2.5|=0.0625&lt;0.1</a:t>
            </a:r>
          </a:p>
        </p:txBody>
      </p:sp>
      <p:sp>
        <p:nvSpPr>
          <p:cNvPr id="14422" name="Line 86"/>
          <p:cNvSpPr>
            <a:spLocks noChangeShapeType="1"/>
          </p:cNvSpPr>
          <p:nvPr/>
        </p:nvSpPr>
        <p:spPr bwMode="auto">
          <a:xfrm flipH="1">
            <a:off x="6400800" y="5943600"/>
            <a:ext cx="0" cy="45720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23" name="Text Box 87"/>
          <p:cNvSpPr txBox="1">
            <a:spLocks noChangeArrowheads="1"/>
          </p:cNvSpPr>
          <p:nvPr/>
        </p:nvSpPr>
        <p:spPr bwMode="auto">
          <a:xfrm>
            <a:off x="6324600" y="5562600"/>
            <a:ext cx="501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2.5</a:t>
            </a:r>
          </a:p>
        </p:txBody>
      </p:sp>
      <p:sp>
        <p:nvSpPr>
          <p:cNvPr id="14424" name="Line 88"/>
          <p:cNvSpPr>
            <a:spLocks noChangeShapeType="1"/>
          </p:cNvSpPr>
          <p:nvPr/>
        </p:nvSpPr>
        <p:spPr bwMode="auto">
          <a:xfrm>
            <a:off x="6400800" y="6019800"/>
            <a:ext cx="18288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25" name="Line 89"/>
          <p:cNvSpPr>
            <a:spLocks noChangeShapeType="1"/>
          </p:cNvSpPr>
          <p:nvPr/>
        </p:nvSpPr>
        <p:spPr bwMode="auto">
          <a:xfrm flipV="1">
            <a:off x="7543800" y="4764088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26" name="Text Box 90"/>
          <p:cNvSpPr txBox="1">
            <a:spLocks noChangeArrowheads="1"/>
          </p:cNvSpPr>
          <p:nvPr/>
        </p:nvSpPr>
        <p:spPr bwMode="auto">
          <a:xfrm>
            <a:off x="7467600" y="6019800"/>
            <a:ext cx="628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2.75</a:t>
            </a:r>
          </a:p>
        </p:txBody>
      </p:sp>
      <p:sp>
        <p:nvSpPr>
          <p:cNvPr id="14427" name="Line 91"/>
          <p:cNvSpPr>
            <a:spLocks noChangeShapeType="1"/>
          </p:cNvSpPr>
          <p:nvPr/>
        </p:nvSpPr>
        <p:spPr bwMode="auto">
          <a:xfrm>
            <a:off x="6400800" y="6019800"/>
            <a:ext cx="11430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28" name="Line 92"/>
          <p:cNvSpPr>
            <a:spLocks noChangeShapeType="1"/>
          </p:cNvSpPr>
          <p:nvPr/>
        </p:nvSpPr>
        <p:spPr bwMode="auto">
          <a:xfrm flipV="1">
            <a:off x="7086600" y="54864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29" name="Text Box 93"/>
          <p:cNvSpPr txBox="1">
            <a:spLocks noChangeArrowheads="1"/>
          </p:cNvSpPr>
          <p:nvPr/>
        </p:nvSpPr>
        <p:spPr bwMode="auto">
          <a:xfrm>
            <a:off x="6781800" y="6172200"/>
            <a:ext cx="628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800"/>
              <a:t>2.65</a:t>
            </a:r>
          </a:p>
        </p:txBody>
      </p:sp>
      <p:sp>
        <p:nvSpPr>
          <p:cNvPr id="14430" name="Line 94"/>
          <p:cNvSpPr>
            <a:spLocks noChangeShapeType="1"/>
          </p:cNvSpPr>
          <p:nvPr/>
        </p:nvSpPr>
        <p:spPr bwMode="auto">
          <a:xfrm>
            <a:off x="6400800" y="6019800"/>
            <a:ext cx="685800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31" name="Line 95"/>
          <p:cNvSpPr>
            <a:spLocks noChangeShapeType="1"/>
          </p:cNvSpPr>
          <p:nvPr/>
        </p:nvSpPr>
        <p:spPr bwMode="auto">
          <a:xfrm flipV="1">
            <a:off x="6781800" y="5867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32" name="AutoShape 96"/>
          <p:cNvSpPr>
            <a:spLocks noChangeArrowheads="1"/>
          </p:cNvSpPr>
          <p:nvPr/>
        </p:nvSpPr>
        <p:spPr bwMode="auto">
          <a:xfrm>
            <a:off x="5029200" y="6248400"/>
            <a:ext cx="1219200" cy="609600"/>
          </a:xfrm>
          <a:prstGeom prst="wedgeEllipseCallout">
            <a:avLst>
              <a:gd name="adj1" fmla="val 91796"/>
              <a:gd name="adj2" fmla="val -804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/>
              <a:t>2.5625</a:t>
            </a:r>
          </a:p>
        </p:txBody>
      </p:sp>
      <p:sp>
        <p:nvSpPr>
          <p:cNvPr id="14433" name="Line 97"/>
          <p:cNvSpPr>
            <a:spLocks noChangeShapeType="1"/>
          </p:cNvSpPr>
          <p:nvPr/>
        </p:nvSpPr>
        <p:spPr bwMode="auto">
          <a:xfrm>
            <a:off x="6400800" y="6019800"/>
            <a:ext cx="381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434" name="Text Box 98"/>
          <p:cNvSpPr txBox="1">
            <a:spLocks noChangeArrowheads="1"/>
          </p:cNvSpPr>
          <p:nvPr/>
        </p:nvSpPr>
        <p:spPr bwMode="auto">
          <a:xfrm>
            <a:off x="4140200" y="2492375"/>
            <a:ext cx="2089150" cy="2746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200"/>
          </a:p>
        </p:txBody>
      </p:sp>
      <p:graphicFrame>
        <p:nvGraphicFramePr>
          <p:cNvPr id="13325" name="Object 99"/>
          <p:cNvGraphicFramePr>
            <a:graphicFrameLocks noChangeAspect="1"/>
          </p:cNvGraphicFramePr>
          <p:nvPr/>
        </p:nvGraphicFramePr>
        <p:xfrm>
          <a:off x="1403350" y="214313"/>
          <a:ext cx="6548438" cy="838200"/>
        </p:xfrm>
        <a:graphic>
          <a:graphicData uri="http://schemas.openxmlformats.org/presentationml/2006/ole">
            <p:oleObj spid="_x0000_s13490" name="Equation" r:id="rId15" imgW="3110150" imgH="431613" progId="Equation.DSMT4">
              <p:embed/>
            </p:oleObj>
          </a:graphicData>
        </a:graphic>
      </p:graphicFrame>
      <p:sp>
        <p:nvSpPr>
          <p:cNvPr id="13413" name="Text Box 100"/>
          <p:cNvSpPr txBox="1">
            <a:spLocks noChangeArrowheads="1"/>
          </p:cNvSpPr>
          <p:nvPr/>
        </p:nvSpPr>
        <p:spPr bwMode="auto">
          <a:xfrm>
            <a:off x="34925" y="260350"/>
            <a:ext cx="1841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CC3300"/>
                </a:solidFill>
              </a:rPr>
              <a:t> </a:t>
            </a:r>
            <a:r>
              <a:rPr lang="zh-CN" altLang="en-US" b="1">
                <a:solidFill>
                  <a:srgbClr val="CC3300"/>
                </a:solidFill>
              </a:rPr>
              <a:t>例题</a:t>
            </a:r>
            <a:r>
              <a:rPr lang="en-US" altLang="zh-CN" b="1">
                <a:solidFill>
                  <a:srgbClr val="CC3300"/>
                </a:solidFill>
              </a:rPr>
              <a:t>2</a:t>
            </a:r>
            <a:r>
              <a:rPr lang="zh-CN" altLang="zh-CN" b="1"/>
              <a:t>：                    </a:t>
            </a:r>
          </a:p>
        </p:txBody>
      </p:sp>
      <p:grpSp>
        <p:nvGrpSpPr>
          <p:cNvPr id="13414" name="组合 62"/>
          <p:cNvGrpSpPr>
            <a:grpSpLocks/>
          </p:cNvGrpSpPr>
          <p:nvPr/>
        </p:nvGrpSpPr>
        <p:grpSpPr bwMode="auto">
          <a:xfrm>
            <a:off x="2663825" y="590550"/>
            <a:ext cx="5507038" cy="457200"/>
            <a:chOff x="2087463" y="625475"/>
            <a:chExt cx="5507137" cy="457200"/>
          </a:xfrm>
        </p:grpSpPr>
        <p:sp>
          <p:nvSpPr>
            <p:cNvPr id="14438" name="Text Box 102"/>
            <p:cNvSpPr txBox="1">
              <a:spLocks noChangeArrowheads="1"/>
            </p:cNvSpPr>
            <p:nvPr/>
          </p:nvSpPr>
          <p:spPr bwMode="auto">
            <a:xfrm>
              <a:off x="2087463" y="625475"/>
              <a:ext cx="2700387" cy="457200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zh-CN" altLang="zh-CN" sz="2400" dirty="0"/>
                <a:t>初始区间（2，3）</a:t>
              </a:r>
            </a:p>
          </p:txBody>
        </p:sp>
        <p:sp>
          <p:nvSpPr>
            <p:cNvPr id="14439" name="Text Box 103"/>
            <p:cNvSpPr txBox="1">
              <a:spLocks noChangeArrowheads="1"/>
            </p:cNvSpPr>
            <p:nvPr/>
          </p:nvSpPr>
          <p:spPr bwMode="auto">
            <a:xfrm>
              <a:off x="4594171" y="633413"/>
              <a:ext cx="825515" cy="442912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zh-CN" altLang="zh-CN" sz="2300"/>
                <a:t>且</a:t>
              </a:r>
            </a:p>
          </p:txBody>
        </p:sp>
        <p:graphicFrame>
          <p:nvGraphicFramePr>
            <p:cNvPr id="13327" name="Object 104"/>
            <p:cNvGraphicFramePr>
              <a:graphicFrameLocks noChangeAspect="1"/>
            </p:cNvGraphicFramePr>
            <p:nvPr/>
          </p:nvGraphicFramePr>
          <p:xfrm>
            <a:off x="5044710" y="631825"/>
            <a:ext cx="2549890" cy="444500"/>
          </p:xfrm>
          <a:graphic>
            <a:graphicData uri="http://schemas.openxmlformats.org/presentationml/2006/ole">
              <p:oleObj spid="_x0000_s13491" r:id="rId16" imgW="1117600" imgH="203200" progId="Equation.3">
                <p:embed/>
              </p:oleObj>
            </a:graphicData>
          </a:graphic>
        </p:graphicFrame>
      </p:grpSp>
      <p:graphicFrame>
        <p:nvGraphicFramePr>
          <p:cNvPr id="14441" name="Object 105"/>
          <p:cNvGraphicFramePr>
            <a:graphicFrameLocks noChangeAspect="1"/>
          </p:cNvGraphicFramePr>
          <p:nvPr/>
        </p:nvGraphicFramePr>
        <p:xfrm>
          <a:off x="4284663" y="2420938"/>
          <a:ext cx="1727200" cy="442912"/>
        </p:xfrm>
        <a:graphic>
          <a:graphicData uri="http://schemas.openxmlformats.org/presentationml/2006/ole">
            <p:oleObj spid="_x0000_s13492" r:id="rId17" imgW="660974" imgH="203377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4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4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4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4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4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4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4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4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4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4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4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4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4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4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4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4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4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500"/>
                                        <p:tgtEl>
                                          <p:spTgt spid="14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</p:stCondLst>
                      <p:childTnLst>
                        <p:par>
                          <p:cTn id="1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1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5" grpId="0" autoUpdateAnimBg="0"/>
      <p:bldP spid="14387" grpId="0" autoUpdateAnimBg="0"/>
      <p:bldP spid="14391" grpId="0" autoUpdateAnimBg="0"/>
      <p:bldP spid="14392" grpId="0" autoUpdateAnimBg="0"/>
      <p:bldP spid="14395" grpId="0" autoUpdateAnimBg="0"/>
      <p:bldP spid="14396" grpId="0" autoUpdateAnimBg="0"/>
      <p:bldP spid="14398" grpId="0" autoUpdateAnimBg="0"/>
      <p:bldP spid="14399" grpId="0" autoUpdateAnimBg="0"/>
      <p:bldP spid="14400" grpId="0" autoUpdateAnimBg="0"/>
      <p:bldP spid="14401" grpId="0" autoUpdateAnimBg="0"/>
      <p:bldP spid="14402" grpId="0" autoUpdateAnimBg="0"/>
      <p:bldP spid="14403" grpId="0" autoUpdateAnimBg="0"/>
      <p:bldP spid="14404" grpId="0" autoUpdateAnimBg="0"/>
      <p:bldP spid="14406" grpId="0" autoUpdateAnimBg="0"/>
      <p:bldP spid="14407" grpId="0" autoUpdateAnimBg="0"/>
      <p:bldP spid="14409" grpId="0" autoUpdateAnimBg="0"/>
      <p:bldP spid="14411" grpId="0" autoUpdateAnimBg="0"/>
      <p:bldP spid="14422" grpId="0" animBg="1"/>
      <p:bldP spid="14423" grpId="0" autoUpdateAnimBg="0"/>
      <p:bldP spid="14424" grpId="0" animBg="1"/>
      <p:bldP spid="14425" grpId="0" animBg="1"/>
      <p:bldP spid="14426" grpId="0" autoUpdateAnimBg="0"/>
      <p:bldP spid="14427" grpId="0" animBg="1"/>
      <p:bldP spid="14428" grpId="0" animBg="1"/>
      <p:bldP spid="14429" grpId="0" autoUpdateAnimBg="0"/>
      <p:bldP spid="14430" grpId="0" animBg="1"/>
      <p:bldP spid="14431" grpId="0" animBg="1"/>
      <p:bldP spid="14432" grpId="0" animBg="1" autoUpdateAnimBg="0"/>
      <p:bldP spid="14433" grpId="0" animBg="1"/>
      <p:bldP spid="1443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539750" y="908050"/>
          <a:ext cx="8305800" cy="457200"/>
        </p:xfrm>
        <a:graphic>
          <a:graphicData uri="http://schemas.openxmlformats.org/presentationml/2006/ole">
            <p:oleObj spid="_x0000_s14351" r:id="rId3" imgW="3667117" imgH="203024" progId="Equation.DSMT4">
              <p:embed/>
            </p:oleObj>
          </a:graphicData>
        </a:graphic>
      </p:graphicFrame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0" y="44450"/>
            <a:ext cx="2843213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归纳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小结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87350" y="1501775"/>
            <a:ext cx="9440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t" hangingPunct="1">
              <a:spcBef>
                <a:spcPct val="50000"/>
              </a:spcBef>
            </a:pPr>
            <a:r>
              <a:rPr lang="zh-CN" altLang="zh-CN" sz="2400" b="1">
                <a:latin typeface="Times New Roman" panose="02020603050405020304" pitchFamily="18" charset="0"/>
              </a:rPr>
              <a:t>1.</a:t>
            </a:r>
            <a:r>
              <a:rPr lang="zh-CN" altLang="zh-CN" sz="2400" b="1">
                <a:latin typeface="宋体" panose="02010600030101010101" pitchFamily="2" charset="-122"/>
              </a:rPr>
              <a:t>确定区间[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宋体" panose="02010600030101010101" pitchFamily="2" charset="-122"/>
              </a:rPr>
              <a:t>,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宋体" panose="02010600030101010101" pitchFamily="2" charset="-122"/>
              </a:rPr>
              <a:t>]，验证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</a:rPr>
              <a:t>)·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</a:rPr>
              <a:t>)&lt;</a:t>
            </a:r>
            <a:r>
              <a:rPr lang="zh-CN" altLang="zh-CN" sz="2400" b="1">
                <a:latin typeface="宋体" panose="02010600030101010101" pitchFamily="2" charset="-122"/>
              </a:rPr>
              <a:t>0</a:t>
            </a:r>
            <a:r>
              <a:rPr lang="zh-CN" altLang="zh-CN" sz="2400" b="1">
                <a:latin typeface="Times New Roman" panose="02020603050405020304" pitchFamily="18" charset="0"/>
              </a:rPr>
              <a:t>,</a:t>
            </a:r>
            <a:r>
              <a:rPr lang="zh-CN" altLang="zh-CN" sz="2400" b="1">
                <a:latin typeface="宋体" panose="02010600030101010101" pitchFamily="2" charset="-122"/>
              </a:rPr>
              <a:t>给定精确度ε；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58788" y="2822575"/>
            <a:ext cx="2514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t" hangingPunct="1"/>
            <a:r>
              <a:rPr lang="zh-CN" altLang="zh-CN" sz="2400" b="1">
                <a:latin typeface="Times New Roman" panose="02020603050405020304" pitchFamily="18" charset="0"/>
              </a:rPr>
              <a:t>3.</a:t>
            </a:r>
            <a:r>
              <a:rPr lang="zh-CN" altLang="zh-CN" sz="2400" b="1">
                <a:latin typeface="宋体" panose="02010600030101010101" pitchFamily="2" charset="-122"/>
              </a:rPr>
              <a:t>计算</a:t>
            </a:r>
            <a:r>
              <a:rPr lang="zh-CN" altLang="zh-CN" sz="2400" b="1" i="1">
                <a:latin typeface="Times New Roman" panose="02020603050405020304" pitchFamily="18" charset="0"/>
              </a:rPr>
              <a:t>f(c)</a:t>
            </a:r>
            <a:r>
              <a:rPr lang="zh-CN" altLang="zh-CN" sz="2400" b="1">
                <a:latin typeface="宋体" panose="02010600030101010101" pitchFamily="2" charset="-122"/>
              </a:rPr>
              <a:t>； 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87350" y="2174875"/>
            <a:ext cx="5400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t" hangingPunct="1">
              <a:spcBef>
                <a:spcPct val="50000"/>
              </a:spcBef>
            </a:pPr>
            <a:r>
              <a:rPr lang="zh-CN" altLang="zh-CN" sz="2400" b="1">
                <a:latin typeface="Times New Roman" panose="02020603050405020304" pitchFamily="18" charset="0"/>
              </a:rPr>
              <a:t>2.</a:t>
            </a:r>
            <a:r>
              <a:rPr lang="zh-CN" altLang="zh-CN" sz="2400" b="1">
                <a:latin typeface="宋体" panose="02010600030101010101" pitchFamily="2" charset="-122"/>
              </a:rPr>
              <a:t>求区间(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宋体" panose="02010600030101010101" pitchFamily="2" charset="-122"/>
              </a:rPr>
              <a:t>,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宋体" panose="02010600030101010101" pitchFamily="2" charset="-122"/>
              </a:rPr>
              <a:t>)的中点c；</a:t>
            </a:r>
            <a:endParaRPr lang="zh-CN" altLang="zh-CN" sz="2400" b="1" baseline="-36000">
              <a:latin typeface="宋体" panose="02010600030101010101" pitchFamily="2" charset="-122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87350" y="3470275"/>
            <a:ext cx="6462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latin typeface="Times New Roman" panose="02020603050405020304" pitchFamily="18" charset="0"/>
              </a:rPr>
              <a:t> （1）若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)=0，则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就是函数的零点；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58788" y="4046538"/>
            <a:ext cx="8748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latin typeface="Times New Roman" panose="02020603050405020304" pitchFamily="18" charset="0"/>
              </a:rPr>
              <a:t>（2）若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</a:rPr>
              <a:t>)· 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)&lt;0，则令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</a:rPr>
              <a:t>= 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（此时零点</a:t>
            </a:r>
            <a:r>
              <a:rPr lang="zh-CN" altLang="zh-CN" sz="2400" b="1" i="1">
                <a:latin typeface="Times New Roman" panose="02020603050405020304" pitchFamily="18" charset="0"/>
              </a:rPr>
              <a:t>x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0</a:t>
            </a:r>
            <a:r>
              <a:rPr lang="zh-CN" altLang="zh-CN" sz="2400" b="1">
                <a:latin typeface="Times New Roman" panose="02020603050405020304" pitchFamily="18" charset="0"/>
              </a:rPr>
              <a:t>∈(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</a:rPr>
              <a:t>, 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)  );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76250" y="4673600"/>
            <a:ext cx="7253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latin typeface="Times New Roman" panose="02020603050405020304" pitchFamily="18" charset="0"/>
              </a:rPr>
              <a:t>（3）若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)· </a:t>
            </a:r>
            <a:r>
              <a:rPr lang="zh-CN" altLang="zh-CN" sz="2400" b="1" i="1">
                <a:latin typeface="Times New Roman" panose="02020603050405020304" pitchFamily="18" charset="0"/>
              </a:rPr>
              <a:t>f</a:t>
            </a:r>
            <a:r>
              <a:rPr lang="zh-CN" altLang="zh-CN" sz="2400" b="1">
                <a:latin typeface="Times New Roman" panose="02020603050405020304" pitchFamily="18" charset="0"/>
              </a:rPr>
              <a:t>(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</a:rPr>
              <a:t>)&lt;0，则令</a:t>
            </a:r>
            <a:r>
              <a:rPr lang="zh-CN" altLang="zh-CN" sz="2400" b="1" i="1">
                <a:latin typeface="Times New Roman" panose="02020603050405020304" pitchFamily="18" charset="0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</a:rPr>
              <a:t>= 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（此时零点</a:t>
            </a:r>
            <a:r>
              <a:rPr lang="zh-CN" altLang="zh-CN" sz="2400" b="1" i="1">
                <a:latin typeface="Times New Roman" panose="02020603050405020304" pitchFamily="18" charset="0"/>
              </a:rPr>
              <a:t>x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0</a:t>
            </a:r>
            <a:r>
              <a:rPr lang="zh-CN" altLang="zh-CN" sz="2400" b="1">
                <a:latin typeface="Times New Roman" panose="02020603050405020304" pitchFamily="18" charset="0"/>
              </a:rPr>
              <a:t>∈( </a:t>
            </a:r>
            <a:r>
              <a:rPr lang="zh-CN" altLang="zh-CN" sz="2400" b="1" i="1"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</a:rPr>
              <a:t>, </a:t>
            </a:r>
            <a:r>
              <a:rPr lang="zh-CN" altLang="zh-CN" sz="2400" b="1" i="1">
                <a:latin typeface="Times New Roman" panose="02020603050405020304" pitchFamily="18" charset="0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</a:rPr>
              <a:t>)  ).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3850" y="5229225"/>
            <a:ext cx="8686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Times New Roman" panose="02020603050405020304" pitchFamily="18" charset="0"/>
              </a:rPr>
              <a:t>4.判断是否达到精确度</a:t>
            </a:r>
            <a:r>
              <a:rPr lang="el-GR" altLang="en-US" sz="2400" b="1">
                <a:latin typeface="Times New Roman" panose="02020603050405020304" pitchFamily="18" charset="0"/>
              </a:rPr>
              <a:t>ε</a:t>
            </a:r>
            <a:r>
              <a:rPr lang="zh-CN" altLang="en-US" sz="2400" b="1">
                <a:latin typeface="Times New Roman" panose="02020603050405020304" pitchFamily="18" charset="0"/>
              </a:rPr>
              <a:t>:即若|</a:t>
            </a:r>
            <a:r>
              <a:rPr lang="zh-CN" altLang="en-US" sz="2400" b="1" i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-</a:t>
            </a:r>
            <a:r>
              <a:rPr lang="zh-CN" altLang="en-US" sz="2400" b="1" i="1"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</a:rPr>
              <a:t>|&lt;</a:t>
            </a:r>
            <a:r>
              <a:rPr lang="el-GR" altLang="en-US" sz="2400" b="1">
                <a:latin typeface="Times New Roman" panose="02020603050405020304" pitchFamily="18" charset="0"/>
              </a:rPr>
              <a:t>ε</a:t>
            </a:r>
            <a:r>
              <a:rPr lang="zh-CN" altLang="en-US" sz="2400" b="1">
                <a:latin typeface="Times New Roman" panose="02020603050405020304" pitchFamily="18" charset="0"/>
              </a:rPr>
              <a:t>，则得到零点近似值</a:t>
            </a:r>
            <a:r>
              <a:rPr lang="zh-CN" altLang="en-US" sz="2400" b="1" i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(或</a:t>
            </a:r>
            <a:r>
              <a:rPr lang="zh-CN" altLang="en-US" sz="2400" b="1" i="1"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</a:rPr>
              <a:t>)；否则重复步骤2~4．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utoUpdateAnimBg="0"/>
      <p:bldP spid="15365" grpId="0" autoUpdateAnimBg="0"/>
      <p:bldP spid="15366" grpId="0" autoUpdateAnimBg="0"/>
      <p:bldP spid="15367" grpId="0" autoUpdateAnimBg="0"/>
      <p:bldP spid="15368" grpId="0" autoUpdateAnimBg="0"/>
      <p:bldP spid="15369" grpId="0" autoUpdateAnimBg="0"/>
      <p:bldP spid="1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612775" y="4227513"/>
            <a:ext cx="374332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周而复始怎么办? 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49288" y="2420938"/>
            <a:ext cx="406717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定区间，找中点，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84213" y="3292475"/>
            <a:ext cx="395922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零点落在异号间，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276600" y="1574800"/>
            <a:ext cx="2087563" cy="7016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口     诀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4533900" y="2460625"/>
            <a:ext cx="3854450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中值计算两边看；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4533900" y="3284538"/>
            <a:ext cx="3854450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区间长度缩一半；</a:t>
            </a: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4498975" y="4292600"/>
            <a:ext cx="367347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zh-CN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精确度上来判断.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0" y="44450"/>
            <a:ext cx="2843213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归纳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小结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  <p:bldP spid="19460" grpId="0" autoUpdateAnimBg="0"/>
      <p:bldP spid="19461" grpId="0" autoUpdateAnimBg="0"/>
      <p:bldP spid="19462" grpId="0" autoUpdateAnimBg="0"/>
      <p:bldP spid="19464" grpId="0" autoUpdateAnimBg="0"/>
      <p:bldP spid="19465" grpId="0" autoUpdateAnimBg="0"/>
      <p:bldP spid="1946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3" name="Group 8"/>
          <p:cNvGrpSpPr>
            <a:grpSpLocks/>
          </p:cNvGrpSpPr>
          <p:nvPr/>
        </p:nvGrpSpPr>
        <p:grpSpPr bwMode="auto">
          <a:xfrm>
            <a:off x="900113" y="1341438"/>
            <a:ext cx="7848600" cy="1643062"/>
            <a:chOff x="667" y="528"/>
            <a:chExt cx="4944" cy="1035"/>
          </a:xfrm>
        </p:grpSpPr>
        <p:sp>
          <p:nvSpPr>
            <p:cNvPr id="29702" name="Text Box 6"/>
            <p:cNvSpPr txBox="1">
              <a:spLocks noChangeArrowheads="1"/>
            </p:cNvSpPr>
            <p:nvPr/>
          </p:nvSpPr>
          <p:spPr bwMode="auto">
            <a:xfrm>
              <a:off x="667" y="528"/>
              <a:ext cx="4944" cy="10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练</a:t>
              </a:r>
              <a:r>
                <a:rPr lang="en-US" altLang="zh-CN" spc="300" dirty="0">
                  <a:latin typeface="Times New Roman" pitchFamily="18" charset="0"/>
                  <a:ea typeface="黑体" pitchFamily="49" charset="-122"/>
                </a:rPr>
                <a:t>1.</a:t>
              </a: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用二分法求函数</a:t>
              </a:r>
              <a:r>
                <a:rPr lang="en-US" altLang="zh-CN" spc="300" dirty="0">
                  <a:latin typeface="Times New Roman" pitchFamily="18" charset="0"/>
                  <a:ea typeface="黑体" pitchFamily="49" charset="-122"/>
                </a:rPr>
                <a:t>y=f(x)</a:t>
              </a: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在              内零点近似值的过程中得到</a:t>
              </a:r>
              <a:r>
                <a:rPr lang="en-US" altLang="zh-CN" spc="300" dirty="0">
                  <a:latin typeface="Times New Roman" pitchFamily="18" charset="0"/>
                  <a:ea typeface="黑体" pitchFamily="49" charset="-122"/>
                </a:rPr>
                <a:t>f(1)&lt;0</a:t>
              </a: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，</a:t>
              </a:r>
              <a:r>
                <a:rPr lang="en-US" altLang="zh-CN" spc="300" dirty="0">
                  <a:latin typeface="Times New Roman" pitchFamily="18" charset="0"/>
                  <a:ea typeface="黑体" pitchFamily="49" charset="-122"/>
                </a:rPr>
                <a:t>f(1.5)&gt;0</a:t>
              </a: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，</a:t>
              </a:r>
              <a:r>
                <a:rPr lang="en-US" altLang="zh-CN" spc="300" dirty="0">
                  <a:latin typeface="Times New Roman" pitchFamily="18" charset="0"/>
                  <a:ea typeface="黑体" pitchFamily="49" charset="-122"/>
                </a:rPr>
                <a:t>f(1.25)&lt;0</a:t>
              </a:r>
              <a:r>
                <a:rPr lang="zh-CN" altLang="en-US" spc="300" dirty="0">
                  <a:latin typeface="Times New Roman" pitchFamily="18" charset="0"/>
                  <a:ea typeface="黑体" pitchFamily="49" charset="-122"/>
                </a:rPr>
                <a:t>，则函数的零点落在区间（      ）</a:t>
              </a:r>
            </a:p>
          </p:txBody>
        </p:sp>
        <p:graphicFrame>
          <p:nvGraphicFramePr>
            <p:cNvPr id="15362" name="Object 2"/>
            <p:cNvGraphicFramePr>
              <a:graphicFrameLocks noChangeAspect="1"/>
            </p:cNvGraphicFramePr>
            <p:nvPr/>
          </p:nvGraphicFramePr>
          <p:xfrm>
            <a:off x="4094" y="576"/>
            <a:ext cx="836" cy="297"/>
          </p:xfrm>
          <a:graphic>
            <a:graphicData uri="http://schemas.openxmlformats.org/presentationml/2006/ole">
              <p:oleObj spid="_x0000_s15372" name="Equation" r:id="rId3" imgW="571252" imgH="203112" progId="Equation.DSMT4">
                <p:embed/>
              </p:oleObj>
            </a:graphicData>
          </a:graphic>
        </p:graphicFrame>
      </p:grpSp>
      <p:sp>
        <p:nvSpPr>
          <p:cNvPr id="15364" name="Rectangle 10"/>
          <p:cNvSpPr>
            <a:spLocks noChangeArrowheads="1"/>
          </p:cNvSpPr>
          <p:nvPr/>
        </p:nvSpPr>
        <p:spPr bwMode="auto">
          <a:xfrm>
            <a:off x="1676400" y="3368675"/>
            <a:ext cx="6629400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1.25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）            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1.25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</a:p>
          <a:p>
            <a:pPr>
              <a:lnSpc>
                <a:spcPct val="130000"/>
              </a:lnSpc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C.  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）            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不能确定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7451725" y="2401888"/>
            <a:ext cx="423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  <p:sp>
        <p:nvSpPr>
          <p:cNvPr id="8" name="Oval 3"/>
          <p:cNvSpPr>
            <a:spLocks noChangeArrowheads="1"/>
          </p:cNvSpPr>
          <p:nvPr/>
        </p:nvSpPr>
        <p:spPr bwMode="auto">
          <a:xfrm>
            <a:off x="0" y="44450"/>
            <a:ext cx="2843213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巩固练习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9" name="Group 2"/>
          <p:cNvGrpSpPr>
            <a:grpSpLocks/>
          </p:cNvGrpSpPr>
          <p:nvPr/>
        </p:nvGrpSpPr>
        <p:grpSpPr bwMode="auto">
          <a:xfrm>
            <a:off x="971550" y="1325563"/>
            <a:ext cx="7521575" cy="950912"/>
            <a:chOff x="0" y="-17"/>
            <a:chExt cx="4632" cy="599"/>
          </a:xfrm>
        </p:grpSpPr>
        <p:graphicFrame>
          <p:nvGraphicFramePr>
            <p:cNvPr id="16388" name="Object 3"/>
            <p:cNvGraphicFramePr>
              <a:graphicFrameLocks noChangeAspect="1"/>
            </p:cNvGraphicFramePr>
            <p:nvPr/>
          </p:nvGraphicFramePr>
          <p:xfrm>
            <a:off x="603" y="6"/>
            <a:ext cx="4029" cy="576"/>
          </p:xfrm>
          <a:graphic>
            <a:graphicData uri="http://schemas.openxmlformats.org/presentationml/2006/ole">
              <p:oleObj spid="_x0000_s16448" name="Equation" r:id="rId3" imgW="3175000" imgH="431800" progId="Equation.DSMT4">
                <p:embed/>
              </p:oleObj>
            </a:graphicData>
          </a:graphic>
        </p:graphicFrame>
        <p:sp>
          <p:nvSpPr>
            <p:cNvPr id="2" name="Text Box 4"/>
            <p:cNvSpPr txBox="1">
              <a:spLocks noChangeArrowheads="1"/>
            </p:cNvSpPr>
            <p:nvPr/>
          </p:nvSpPr>
          <p:spPr bwMode="auto">
            <a:xfrm>
              <a:off x="0" y="-17"/>
              <a:ext cx="444" cy="2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/>
                <a:t>练</a:t>
              </a:r>
              <a:r>
                <a:rPr lang="en-US" altLang="zh-CN"/>
                <a:t>2</a:t>
              </a:r>
              <a:r>
                <a:rPr lang="zh-CN" altLang="zh-CN"/>
                <a:t>：</a:t>
              </a:r>
            </a:p>
          </p:txBody>
        </p:sp>
      </p:grpSp>
      <p:graphicFrame>
        <p:nvGraphicFramePr>
          <p:cNvPr id="3" name="Object 5"/>
          <p:cNvGraphicFramePr>
            <a:graphicFrameLocks noChangeAspect="1"/>
          </p:cNvGraphicFramePr>
          <p:nvPr/>
        </p:nvGraphicFramePr>
        <p:xfrm>
          <a:off x="3708400" y="1844675"/>
          <a:ext cx="433388" cy="506413"/>
        </p:xfrm>
        <a:graphic>
          <a:graphicData uri="http://schemas.openxmlformats.org/presentationml/2006/ole">
            <p:oleObj spid="_x0000_s16449" r:id="rId4" imgW="152931" imgH="178420" progId="Equation.DSMT4">
              <p:embed/>
            </p:oleObj>
          </a:graphicData>
        </a:graphic>
      </p:graphicFrame>
      <p:grpSp>
        <p:nvGrpSpPr>
          <p:cNvPr id="16390" name="Group 6"/>
          <p:cNvGrpSpPr>
            <a:grpSpLocks/>
          </p:cNvGrpSpPr>
          <p:nvPr/>
        </p:nvGrpSpPr>
        <p:grpSpPr bwMode="auto">
          <a:xfrm>
            <a:off x="1768475" y="2760663"/>
            <a:ext cx="1447800" cy="1295400"/>
            <a:chOff x="0" y="0"/>
            <a:chExt cx="912" cy="816"/>
          </a:xfrm>
        </p:grpSpPr>
        <p:sp>
          <p:nvSpPr>
            <p:cNvPr id="16427" name="未知"/>
            <p:cNvSpPr>
              <a:spLocks/>
            </p:cNvSpPr>
            <p:nvPr/>
          </p:nvSpPr>
          <p:spPr bwMode="auto">
            <a:xfrm>
              <a:off x="96" y="144"/>
              <a:ext cx="672" cy="528"/>
            </a:xfrm>
            <a:custGeom>
              <a:avLst/>
              <a:gdLst>
                <a:gd name="T0" fmla="*/ 0 w 672"/>
                <a:gd name="T1" fmla="*/ 0 h 528"/>
                <a:gd name="T2" fmla="*/ 336 w 672"/>
                <a:gd name="T3" fmla="*/ 528 h 528"/>
                <a:gd name="T4" fmla="*/ 672 w 672"/>
                <a:gd name="T5" fmla="*/ 0 h 528"/>
                <a:gd name="T6" fmla="*/ 0 60000 65536"/>
                <a:gd name="T7" fmla="*/ 0 60000 65536"/>
                <a:gd name="T8" fmla="*/ 0 60000 65536"/>
                <a:gd name="T9" fmla="*/ 0 w 672"/>
                <a:gd name="T10" fmla="*/ 0 h 528"/>
                <a:gd name="T11" fmla="*/ 672 w 672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72" h="528">
                  <a:moveTo>
                    <a:pt x="0" y="0"/>
                  </a:moveTo>
                  <a:cubicBezTo>
                    <a:pt x="112" y="264"/>
                    <a:pt x="224" y="528"/>
                    <a:pt x="336" y="528"/>
                  </a:cubicBezTo>
                  <a:cubicBezTo>
                    <a:pt x="448" y="528"/>
                    <a:pt x="560" y="264"/>
                    <a:pt x="672" y="0"/>
                  </a:cubicBezTo>
                </a:path>
              </a:pathLst>
            </a:custGeom>
            <a:noFill/>
            <a:ln w="9525" cmpd="sng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6428" name="Group 8"/>
            <p:cNvGrpSpPr>
              <a:grpSpLocks/>
            </p:cNvGrpSpPr>
            <p:nvPr/>
          </p:nvGrpSpPr>
          <p:grpSpPr bwMode="auto">
            <a:xfrm>
              <a:off x="0" y="0"/>
              <a:ext cx="912" cy="816"/>
              <a:chOff x="0" y="0"/>
              <a:chExt cx="912" cy="816"/>
            </a:xfrm>
          </p:grpSpPr>
          <p:grpSp>
            <p:nvGrpSpPr>
              <p:cNvPr id="16429" name="Group 9"/>
              <p:cNvGrpSpPr>
                <a:grpSpLocks/>
              </p:cNvGrpSpPr>
              <p:nvPr/>
            </p:nvGrpSpPr>
            <p:grpSpPr bwMode="auto">
              <a:xfrm>
                <a:off x="48" y="0"/>
                <a:ext cx="864" cy="816"/>
                <a:chOff x="0" y="0"/>
                <a:chExt cx="864" cy="816"/>
              </a:xfrm>
            </p:grpSpPr>
            <p:sp>
              <p:nvSpPr>
                <p:cNvPr id="16431" name="Line 10"/>
                <p:cNvSpPr>
                  <a:spLocks noChangeShapeType="1"/>
                </p:cNvSpPr>
                <p:nvPr/>
              </p:nvSpPr>
              <p:spPr bwMode="auto">
                <a:xfrm>
                  <a:off x="0" y="528"/>
                  <a:ext cx="76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2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96" y="96"/>
                  <a:ext cx="0" cy="7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3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676" y="480"/>
                  <a:ext cx="188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zh-CN" altLang="zh-CN" sz="1800"/>
                    <a:t>x</a:t>
                  </a:r>
                </a:p>
              </p:txBody>
            </p:sp>
            <p:sp>
              <p:nvSpPr>
                <p:cNvPr id="16434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96" y="0"/>
                  <a:ext cx="188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zh-CN" altLang="zh-CN" sz="1800"/>
                    <a:t>y</a:t>
                  </a:r>
                </a:p>
              </p:txBody>
            </p:sp>
          </p:grpSp>
          <p:sp>
            <p:nvSpPr>
              <p:cNvPr id="16430" name="Text Box 14"/>
              <p:cNvSpPr txBox="1">
                <a:spLocks noChangeArrowheads="1"/>
              </p:cNvSpPr>
              <p:nvPr/>
            </p:nvSpPr>
            <p:spPr bwMode="auto">
              <a:xfrm>
                <a:off x="0" y="504"/>
                <a:ext cx="187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600"/>
                  <a:t>0</a:t>
                </a:r>
              </a:p>
            </p:txBody>
          </p:sp>
        </p:grpSp>
      </p:grpSp>
      <p:grpSp>
        <p:nvGrpSpPr>
          <p:cNvPr id="16391" name="Group 15"/>
          <p:cNvGrpSpPr>
            <a:grpSpLocks/>
          </p:cNvGrpSpPr>
          <p:nvPr/>
        </p:nvGrpSpPr>
        <p:grpSpPr bwMode="auto">
          <a:xfrm>
            <a:off x="3467100" y="2760663"/>
            <a:ext cx="1454150" cy="1295400"/>
            <a:chOff x="0" y="0"/>
            <a:chExt cx="916" cy="816"/>
          </a:xfrm>
        </p:grpSpPr>
        <p:grpSp>
          <p:nvGrpSpPr>
            <p:cNvPr id="16420" name="Group 16"/>
            <p:cNvGrpSpPr>
              <a:grpSpLocks/>
            </p:cNvGrpSpPr>
            <p:nvPr/>
          </p:nvGrpSpPr>
          <p:grpSpPr bwMode="auto">
            <a:xfrm>
              <a:off x="52" y="0"/>
              <a:ext cx="864" cy="816"/>
              <a:chOff x="0" y="0"/>
              <a:chExt cx="864" cy="816"/>
            </a:xfrm>
          </p:grpSpPr>
          <p:sp>
            <p:nvSpPr>
              <p:cNvPr id="16423" name="Line 17"/>
              <p:cNvSpPr>
                <a:spLocks noChangeShapeType="1"/>
              </p:cNvSpPr>
              <p:nvPr/>
            </p:nvSpPr>
            <p:spPr bwMode="auto">
              <a:xfrm>
                <a:off x="0" y="528"/>
                <a:ext cx="76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4" name="Line 18"/>
              <p:cNvSpPr>
                <a:spLocks noChangeShapeType="1"/>
              </p:cNvSpPr>
              <p:nvPr/>
            </p:nvSpPr>
            <p:spPr bwMode="auto">
              <a:xfrm flipV="1">
                <a:off x="96" y="96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5" name="Text Box 19"/>
              <p:cNvSpPr txBox="1">
                <a:spLocks noChangeArrowheads="1"/>
              </p:cNvSpPr>
              <p:nvPr/>
            </p:nvSpPr>
            <p:spPr bwMode="auto">
              <a:xfrm>
                <a:off x="676" y="480"/>
                <a:ext cx="1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x</a:t>
                </a:r>
              </a:p>
            </p:txBody>
          </p:sp>
          <p:sp>
            <p:nvSpPr>
              <p:cNvPr id="16426" name="Text Box 20"/>
              <p:cNvSpPr txBox="1">
                <a:spLocks noChangeArrowheads="1"/>
              </p:cNvSpPr>
              <p:nvPr/>
            </p:nvSpPr>
            <p:spPr bwMode="auto">
              <a:xfrm>
                <a:off x="96" y="0"/>
                <a:ext cx="1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y</a:t>
                </a:r>
              </a:p>
            </p:txBody>
          </p:sp>
        </p:grpSp>
        <p:sp>
          <p:nvSpPr>
            <p:cNvPr id="16421" name="Line 21"/>
            <p:cNvSpPr>
              <a:spLocks noChangeShapeType="1"/>
            </p:cNvSpPr>
            <p:nvPr/>
          </p:nvSpPr>
          <p:spPr bwMode="auto">
            <a:xfrm>
              <a:off x="4" y="240"/>
              <a:ext cx="528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2" name="Text Box 22"/>
            <p:cNvSpPr txBox="1">
              <a:spLocks noChangeArrowheads="1"/>
            </p:cNvSpPr>
            <p:nvPr/>
          </p:nvSpPr>
          <p:spPr bwMode="auto">
            <a:xfrm>
              <a:off x="0" y="518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1600"/>
                <a:t>0</a:t>
              </a:r>
            </a:p>
          </p:txBody>
        </p:sp>
      </p:grpSp>
      <p:sp>
        <p:nvSpPr>
          <p:cNvPr id="16392" name="Text Box 23"/>
          <p:cNvSpPr txBox="1">
            <a:spLocks noChangeArrowheads="1"/>
          </p:cNvSpPr>
          <p:nvPr/>
        </p:nvSpPr>
        <p:spPr bwMode="auto">
          <a:xfrm>
            <a:off x="4851400" y="3719513"/>
            <a:ext cx="296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600"/>
              <a:t>0</a:t>
            </a:r>
          </a:p>
        </p:txBody>
      </p:sp>
      <p:grpSp>
        <p:nvGrpSpPr>
          <p:cNvPr id="16393" name="Group 24"/>
          <p:cNvGrpSpPr>
            <a:grpSpLocks/>
          </p:cNvGrpSpPr>
          <p:nvPr/>
        </p:nvGrpSpPr>
        <p:grpSpPr bwMode="auto">
          <a:xfrm>
            <a:off x="7011988" y="2708275"/>
            <a:ext cx="1447800" cy="1347788"/>
            <a:chOff x="0" y="0"/>
            <a:chExt cx="912" cy="960"/>
          </a:xfrm>
        </p:grpSpPr>
        <p:grpSp>
          <p:nvGrpSpPr>
            <p:cNvPr id="16406" name="Group 25"/>
            <p:cNvGrpSpPr>
              <a:grpSpLocks/>
            </p:cNvGrpSpPr>
            <p:nvPr/>
          </p:nvGrpSpPr>
          <p:grpSpPr bwMode="auto">
            <a:xfrm>
              <a:off x="54" y="0"/>
              <a:ext cx="858" cy="960"/>
              <a:chOff x="0" y="0"/>
              <a:chExt cx="865" cy="816"/>
            </a:xfrm>
          </p:grpSpPr>
          <p:sp>
            <p:nvSpPr>
              <p:cNvPr id="16416" name="Line 26"/>
              <p:cNvSpPr>
                <a:spLocks noChangeShapeType="1"/>
              </p:cNvSpPr>
              <p:nvPr/>
            </p:nvSpPr>
            <p:spPr bwMode="auto">
              <a:xfrm>
                <a:off x="0" y="528"/>
                <a:ext cx="76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7" name="Line 27"/>
              <p:cNvSpPr>
                <a:spLocks noChangeShapeType="1"/>
              </p:cNvSpPr>
              <p:nvPr/>
            </p:nvSpPr>
            <p:spPr bwMode="auto">
              <a:xfrm flipV="1">
                <a:off x="96" y="96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8" name="Text Box 28"/>
              <p:cNvSpPr txBox="1">
                <a:spLocks noChangeArrowheads="1"/>
              </p:cNvSpPr>
              <p:nvPr/>
            </p:nvSpPr>
            <p:spPr bwMode="auto">
              <a:xfrm>
                <a:off x="676" y="480"/>
                <a:ext cx="189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x</a:t>
                </a:r>
              </a:p>
            </p:txBody>
          </p:sp>
          <p:sp>
            <p:nvSpPr>
              <p:cNvPr id="16419" name="Text Box 29"/>
              <p:cNvSpPr txBox="1">
                <a:spLocks noChangeArrowheads="1"/>
              </p:cNvSpPr>
              <p:nvPr/>
            </p:nvSpPr>
            <p:spPr bwMode="auto">
              <a:xfrm>
                <a:off x="96" y="0"/>
                <a:ext cx="189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y</a:t>
                </a:r>
              </a:p>
            </p:txBody>
          </p:sp>
        </p:grpSp>
        <p:grpSp>
          <p:nvGrpSpPr>
            <p:cNvPr id="16407" name="Group 30"/>
            <p:cNvGrpSpPr>
              <a:grpSpLocks/>
            </p:cNvGrpSpPr>
            <p:nvPr/>
          </p:nvGrpSpPr>
          <p:grpSpPr bwMode="auto">
            <a:xfrm>
              <a:off x="0" y="240"/>
              <a:ext cx="768" cy="576"/>
              <a:chOff x="0" y="0"/>
              <a:chExt cx="768" cy="576"/>
            </a:xfrm>
          </p:grpSpPr>
          <p:grpSp>
            <p:nvGrpSpPr>
              <p:cNvPr id="16408" name="Group 31"/>
              <p:cNvGrpSpPr>
                <a:grpSpLocks/>
              </p:cNvGrpSpPr>
              <p:nvPr/>
            </p:nvGrpSpPr>
            <p:grpSpPr bwMode="auto">
              <a:xfrm>
                <a:off x="144" y="192"/>
                <a:ext cx="624" cy="384"/>
                <a:chOff x="0" y="0"/>
                <a:chExt cx="672" cy="432"/>
              </a:xfrm>
            </p:grpSpPr>
            <p:sp>
              <p:nvSpPr>
                <p:cNvPr id="16413" name="Line 32"/>
                <p:cNvSpPr>
                  <a:spLocks noChangeShapeType="1"/>
                </p:cNvSpPr>
                <p:nvPr/>
              </p:nvSpPr>
              <p:spPr bwMode="auto">
                <a:xfrm>
                  <a:off x="0" y="0"/>
                  <a:ext cx="24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14" name="Line 33"/>
                <p:cNvSpPr>
                  <a:spLocks noChangeShapeType="1"/>
                </p:cNvSpPr>
                <p:nvPr/>
              </p:nvSpPr>
              <p:spPr bwMode="auto">
                <a:xfrm>
                  <a:off x="240" y="0"/>
                  <a:ext cx="144" cy="43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15" name="Line 34"/>
                <p:cNvSpPr>
                  <a:spLocks noChangeShapeType="1"/>
                </p:cNvSpPr>
                <p:nvPr/>
              </p:nvSpPr>
              <p:spPr bwMode="auto">
                <a:xfrm>
                  <a:off x="384" y="432"/>
                  <a:ext cx="2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409" name="Text Box 35"/>
              <p:cNvSpPr txBox="1">
                <a:spLocks noChangeArrowheads="1"/>
              </p:cNvSpPr>
              <p:nvPr/>
            </p:nvSpPr>
            <p:spPr bwMode="auto">
              <a:xfrm>
                <a:off x="0" y="364"/>
                <a:ext cx="187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600"/>
                  <a:t>0</a:t>
                </a:r>
              </a:p>
            </p:txBody>
          </p:sp>
          <p:grpSp>
            <p:nvGrpSpPr>
              <p:cNvPr id="16410" name="Group 36"/>
              <p:cNvGrpSpPr>
                <a:grpSpLocks/>
              </p:cNvGrpSpPr>
              <p:nvPr/>
            </p:nvGrpSpPr>
            <p:grpSpPr bwMode="auto">
              <a:xfrm>
                <a:off x="0" y="0"/>
                <a:ext cx="192" cy="48"/>
                <a:chOff x="0" y="0"/>
                <a:chExt cx="1248" cy="192"/>
              </a:xfrm>
            </p:grpSpPr>
            <p:sp>
              <p:nvSpPr>
                <p:cNvPr id="16411" name="Oval 37"/>
                <p:cNvSpPr>
                  <a:spLocks noChangeArrowheads="1"/>
                </p:cNvSpPr>
                <p:nvPr/>
              </p:nvSpPr>
              <p:spPr bwMode="auto">
                <a:xfrm>
                  <a:off x="941" y="0"/>
                  <a:ext cx="307" cy="192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12" name="Line 38"/>
                <p:cNvSpPr>
                  <a:spLocks noChangeShapeType="1"/>
                </p:cNvSpPr>
                <p:nvPr/>
              </p:nvSpPr>
              <p:spPr bwMode="auto">
                <a:xfrm flipH="1">
                  <a:off x="0" y="96"/>
                  <a:ext cx="94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16394" name="Group 39"/>
          <p:cNvGrpSpPr>
            <a:grpSpLocks/>
          </p:cNvGrpSpPr>
          <p:nvPr/>
        </p:nvGrpSpPr>
        <p:grpSpPr bwMode="auto">
          <a:xfrm>
            <a:off x="5373688" y="2760663"/>
            <a:ext cx="1371600" cy="1295400"/>
            <a:chOff x="0" y="0"/>
            <a:chExt cx="864" cy="816"/>
          </a:xfrm>
        </p:grpSpPr>
        <p:grpSp>
          <p:nvGrpSpPr>
            <p:cNvPr id="16400" name="Group 40"/>
            <p:cNvGrpSpPr>
              <a:grpSpLocks/>
            </p:cNvGrpSpPr>
            <p:nvPr/>
          </p:nvGrpSpPr>
          <p:grpSpPr bwMode="auto">
            <a:xfrm>
              <a:off x="0" y="0"/>
              <a:ext cx="864" cy="816"/>
              <a:chOff x="0" y="0"/>
              <a:chExt cx="864" cy="816"/>
            </a:xfrm>
          </p:grpSpPr>
          <p:sp>
            <p:nvSpPr>
              <p:cNvPr id="16402" name="Line 41"/>
              <p:cNvSpPr>
                <a:spLocks noChangeShapeType="1"/>
              </p:cNvSpPr>
              <p:nvPr/>
            </p:nvSpPr>
            <p:spPr bwMode="auto">
              <a:xfrm>
                <a:off x="0" y="528"/>
                <a:ext cx="76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3" name="Line 42"/>
              <p:cNvSpPr>
                <a:spLocks noChangeShapeType="1"/>
              </p:cNvSpPr>
              <p:nvPr/>
            </p:nvSpPr>
            <p:spPr bwMode="auto">
              <a:xfrm flipV="1">
                <a:off x="96" y="96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4" name="Text Box 43"/>
              <p:cNvSpPr txBox="1">
                <a:spLocks noChangeArrowheads="1"/>
              </p:cNvSpPr>
              <p:nvPr/>
            </p:nvSpPr>
            <p:spPr bwMode="auto">
              <a:xfrm>
                <a:off x="676" y="480"/>
                <a:ext cx="1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x</a:t>
                </a:r>
              </a:p>
            </p:txBody>
          </p:sp>
          <p:sp>
            <p:nvSpPr>
              <p:cNvPr id="16405" name="Text Box 44"/>
              <p:cNvSpPr txBox="1">
                <a:spLocks noChangeArrowheads="1"/>
              </p:cNvSpPr>
              <p:nvPr/>
            </p:nvSpPr>
            <p:spPr bwMode="auto">
              <a:xfrm>
                <a:off x="96" y="0"/>
                <a:ext cx="1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zh-CN" sz="1800"/>
                  <a:t>y</a:t>
                </a:r>
              </a:p>
            </p:txBody>
          </p:sp>
        </p:grpSp>
        <p:sp>
          <p:nvSpPr>
            <p:cNvPr id="16401" name="未知"/>
            <p:cNvSpPr>
              <a:spLocks/>
            </p:cNvSpPr>
            <p:nvPr/>
          </p:nvSpPr>
          <p:spPr bwMode="auto">
            <a:xfrm>
              <a:off x="48" y="192"/>
              <a:ext cx="624" cy="352"/>
            </a:xfrm>
            <a:custGeom>
              <a:avLst/>
              <a:gdLst>
                <a:gd name="T0" fmla="*/ 0 w 624"/>
                <a:gd name="T1" fmla="*/ 48 h 352"/>
                <a:gd name="T2" fmla="*/ 144 w 624"/>
                <a:gd name="T3" fmla="*/ 336 h 352"/>
                <a:gd name="T4" fmla="*/ 288 w 624"/>
                <a:gd name="T5" fmla="*/ 96 h 352"/>
                <a:gd name="T6" fmla="*/ 432 w 624"/>
                <a:gd name="T7" fmla="*/ 336 h 352"/>
                <a:gd name="T8" fmla="*/ 624 w 624"/>
                <a:gd name="T9" fmla="*/ 0 h 3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4"/>
                <a:gd name="T16" fmla="*/ 0 h 352"/>
                <a:gd name="T17" fmla="*/ 624 w 624"/>
                <a:gd name="T18" fmla="*/ 352 h 3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4" h="352">
                  <a:moveTo>
                    <a:pt x="0" y="48"/>
                  </a:moveTo>
                  <a:cubicBezTo>
                    <a:pt x="48" y="188"/>
                    <a:pt x="96" y="328"/>
                    <a:pt x="144" y="336"/>
                  </a:cubicBezTo>
                  <a:cubicBezTo>
                    <a:pt x="192" y="344"/>
                    <a:pt x="240" y="96"/>
                    <a:pt x="288" y="96"/>
                  </a:cubicBezTo>
                  <a:cubicBezTo>
                    <a:pt x="336" y="96"/>
                    <a:pt x="376" y="352"/>
                    <a:pt x="432" y="336"/>
                  </a:cubicBezTo>
                  <a:cubicBezTo>
                    <a:pt x="488" y="320"/>
                    <a:pt x="556" y="160"/>
                    <a:pt x="624" y="0"/>
                  </a:cubicBezTo>
                </a:path>
              </a:pathLst>
            </a:custGeom>
            <a:noFill/>
            <a:ln w="9525" cmpd="sng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395" name="Text Box 46"/>
          <p:cNvSpPr txBox="1">
            <a:spLocks noChangeArrowheads="1"/>
          </p:cNvSpPr>
          <p:nvPr/>
        </p:nvSpPr>
        <p:spPr bwMode="auto">
          <a:xfrm>
            <a:off x="1449388" y="3598863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/>
              <a:t>A</a:t>
            </a:r>
          </a:p>
        </p:txBody>
      </p:sp>
      <p:sp>
        <p:nvSpPr>
          <p:cNvPr id="16396" name="Text Box 47"/>
          <p:cNvSpPr txBox="1">
            <a:spLocks noChangeArrowheads="1"/>
          </p:cNvSpPr>
          <p:nvPr/>
        </p:nvSpPr>
        <p:spPr bwMode="auto">
          <a:xfrm>
            <a:off x="6677025" y="3598863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/>
              <a:t>D</a:t>
            </a:r>
          </a:p>
        </p:txBody>
      </p:sp>
      <p:sp>
        <p:nvSpPr>
          <p:cNvPr id="16397" name="Text Box 48"/>
          <p:cNvSpPr txBox="1">
            <a:spLocks noChangeArrowheads="1"/>
          </p:cNvSpPr>
          <p:nvPr/>
        </p:nvSpPr>
        <p:spPr bwMode="auto">
          <a:xfrm>
            <a:off x="5080000" y="3536950"/>
            <a:ext cx="41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3600"/>
              <a:t>c</a:t>
            </a:r>
          </a:p>
        </p:txBody>
      </p:sp>
      <p:sp>
        <p:nvSpPr>
          <p:cNvPr id="16398" name="Text Box 49"/>
          <p:cNvSpPr txBox="1">
            <a:spLocks noChangeArrowheads="1"/>
          </p:cNvSpPr>
          <p:nvPr/>
        </p:nvSpPr>
        <p:spPr bwMode="auto">
          <a:xfrm>
            <a:off x="3148013" y="3598863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/>
              <a:t>B</a:t>
            </a:r>
          </a:p>
        </p:txBody>
      </p:sp>
      <p:graphicFrame>
        <p:nvGraphicFramePr>
          <p:cNvPr id="16435" name="Object 51"/>
          <p:cNvGraphicFramePr>
            <a:graphicFrameLocks noChangeAspect="1"/>
          </p:cNvGraphicFramePr>
          <p:nvPr/>
        </p:nvGraphicFramePr>
        <p:xfrm>
          <a:off x="1317625" y="4365625"/>
          <a:ext cx="7299325" cy="1066800"/>
        </p:xfrm>
        <a:graphic>
          <a:graphicData uri="http://schemas.openxmlformats.org/presentationml/2006/ole">
            <p:oleObj spid="_x0000_s16450" name="Equation" r:id="rId5" imgW="3187700" imgH="482600" progId="Equation.DSMT4">
              <p:embed/>
            </p:oleObj>
          </a:graphicData>
        </a:graphic>
      </p:graphicFrame>
      <p:sp>
        <p:nvSpPr>
          <p:cNvPr id="52" name="Oval 3"/>
          <p:cNvSpPr>
            <a:spLocks noChangeArrowheads="1"/>
          </p:cNvSpPr>
          <p:nvPr/>
        </p:nvSpPr>
        <p:spPr bwMode="auto">
          <a:xfrm>
            <a:off x="0" y="44450"/>
            <a:ext cx="2843213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巩固练习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42988" y="1989138"/>
            <a:ext cx="7272337" cy="1031875"/>
            <a:chOff x="453" y="-208"/>
            <a:chExt cx="4581" cy="650"/>
          </a:xfrm>
        </p:grpSpPr>
        <p:sp>
          <p:nvSpPr>
            <p:cNvPr id="17469" name="Text Box 3"/>
            <p:cNvSpPr txBox="1">
              <a:spLocks noChangeArrowheads="1"/>
            </p:cNvSpPr>
            <p:nvPr/>
          </p:nvSpPr>
          <p:spPr bwMode="auto">
            <a:xfrm>
              <a:off x="453" y="-208"/>
              <a:ext cx="4581" cy="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b="1">
                  <a:latin typeface="Times New Roman" panose="02020603050405020304" pitchFamily="18" charset="0"/>
                </a:rPr>
                <a:t>分析：可</a:t>
              </a:r>
              <a:r>
                <a:rPr lang="zh-CN" altLang="zh-CN" b="1">
                  <a:latin typeface="Times New Roman" panose="02020603050405020304" pitchFamily="18" charset="0"/>
                </a:rPr>
                <a:t>设</a:t>
              </a:r>
              <a:r>
                <a:rPr lang="en-US" altLang="zh-CN" b="1">
                  <a:latin typeface="Times New Roman" panose="02020603050405020304" pitchFamily="18" charset="0"/>
                </a:rPr>
                <a:t>     </a:t>
              </a:r>
              <a:r>
                <a:rPr lang="zh-CN" altLang="zh-CN" b="1">
                  <a:latin typeface="Times New Roman" panose="02020603050405020304" pitchFamily="18" charset="0"/>
                </a:rPr>
                <a:t>       </a:t>
              </a:r>
              <a:r>
                <a:rPr lang="zh-CN" altLang="en-US" b="1">
                  <a:latin typeface="Times New Roman" panose="02020603050405020304" pitchFamily="18" charset="0"/>
                </a:rPr>
                <a:t>，</a:t>
              </a:r>
              <a:r>
                <a:rPr lang="zh-CN" altLang="zh-CN" b="1">
                  <a:latin typeface="Times New Roman" panose="02020603050405020304" pitchFamily="18" charset="0"/>
                </a:rPr>
                <a:t>则建立函数</a:t>
              </a:r>
              <a:r>
                <a:rPr lang="zh-CN" altLang="zh-CN" b="1" i="1">
                  <a:latin typeface="Times New Roman" panose="02020603050405020304" pitchFamily="18" charset="0"/>
                </a:rPr>
                <a:t>f</a:t>
              </a:r>
              <a:r>
                <a:rPr lang="zh-CN" altLang="zh-CN" b="1">
                  <a:latin typeface="Times New Roman" panose="02020603050405020304" pitchFamily="18" charset="0"/>
                </a:rPr>
                <a:t>(</a:t>
              </a:r>
              <a:r>
                <a:rPr lang="zh-CN" altLang="zh-CN" b="1" i="1">
                  <a:latin typeface="Times New Roman" panose="02020603050405020304" pitchFamily="18" charset="0"/>
                </a:rPr>
                <a:t>x</a:t>
              </a:r>
              <a:r>
                <a:rPr lang="zh-CN" altLang="zh-CN" b="1">
                  <a:latin typeface="Times New Roman" panose="02020603050405020304" pitchFamily="18" charset="0"/>
                </a:rPr>
                <a:t>)=</a:t>
              </a:r>
              <a:r>
                <a:rPr lang="zh-CN" altLang="zh-CN" b="1" i="1">
                  <a:latin typeface="Times New Roman" panose="02020603050405020304" pitchFamily="18" charset="0"/>
                </a:rPr>
                <a:t>x</a:t>
              </a:r>
              <a:r>
                <a:rPr lang="zh-CN" altLang="zh-CN" b="1" baseline="30000">
                  <a:latin typeface="Times New Roman" panose="02020603050405020304" pitchFamily="18" charset="0"/>
                </a:rPr>
                <a:t>3</a:t>
              </a:r>
              <a:r>
                <a:rPr lang="zh-CN" altLang="zh-CN" b="1">
                  <a:latin typeface="Times New Roman" panose="02020603050405020304" pitchFamily="18" charset="0"/>
                </a:rPr>
                <a:t>－3，</a:t>
              </a:r>
              <a:r>
                <a:rPr lang="zh-CN" altLang="en-US" b="1">
                  <a:latin typeface="Times New Roman" panose="02020603050405020304" pitchFamily="18" charset="0"/>
                </a:rPr>
                <a:t>问题转化</a:t>
              </a:r>
              <a:r>
                <a:rPr lang="zh-CN" altLang="zh-CN" b="1">
                  <a:latin typeface="Times New Roman" panose="02020603050405020304" pitchFamily="18" charset="0"/>
                </a:rPr>
                <a:t>求</a:t>
              </a:r>
              <a:r>
                <a:rPr lang="zh-CN" altLang="zh-CN" b="1" i="1">
                  <a:latin typeface="Times New Roman" panose="02020603050405020304" pitchFamily="18" charset="0"/>
                </a:rPr>
                <a:t>f</a:t>
              </a:r>
              <a:r>
                <a:rPr lang="zh-CN" altLang="zh-CN" b="1">
                  <a:latin typeface="Times New Roman" panose="02020603050405020304" pitchFamily="18" charset="0"/>
                </a:rPr>
                <a:t>(</a:t>
              </a:r>
              <a:r>
                <a:rPr lang="zh-CN" altLang="zh-CN" b="1" i="1">
                  <a:latin typeface="Times New Roman" panose="02020603050405020304" pitchFamily="18" charset="0"/>
                </a:rPr>
                <a:t>x</a:t>
              </a:r>
              <a:r>
                <a:rPr lang="zh-CN" altLang="zh-CN" b="1">
                  <a:latin typeface="Times New Roman" panose="02020603050405020304" pitchFamily="18" charset="0"/>
                </a:rPr>
                <a:t>)的零点的近似值。</a:t>
              </a:r>
            </a:p>
          </p:txBody>
        </p:sp>
        <p:graphicFrame>
          <p:nvGraphicFramePr>
            <p:cNvPr id="17411" name="Object 4"/>
            <p:cNvGraphicFramePr>
              <a:graphicFrameLocks noChangeAspect="1"/>
            </p:cNvGraphicFramePr>
            <p:nvPr/>
          </p:nvGraphicFramePr>
          <p:xfrm>
            <a:off x="1678" y="-208"/>
            <a:ext cx="624" cy="362"/>
          </p:xfrm>
          <a:graphic>
            <a:graphicData uri="http://schemas.openxmlformats.org/presentationml/2006/ole">
              <p:oleObj spid="_x0000_s17494" name="Equation" r:id="rId3" imgW="393529" imgH="228501" progId="Equation.DSMT4">
                <p:embed/>
              </p:oleObj>
            </a:graphicData>
          </a:graphic>
        </p:graphicFrame>
      </p:grpSp>
      <p:sp>
        <p:nvSpPr>
          <p:cNvPr id="17417" name="Rectangle 5"/>
          <p:cNvSpPr>
            <a:spLocks noChangeArrowheads="1"/>
          </p:cNvSpPr>
          <p:nvPr/>
        </p:nvSpPr>
        <p:spPr bwMode="auto">
          <a:xfrm>
            <a:off x="-104775" y="3860800"/>
            <a:ext cx="9140825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418" name="Text Box 6"/>
          <p:cNvSpPr txBox="1">
            <a:spLocks noChangeArrowheads="1"/>
          </p:cNvSpPr>
          <p:nvPr/>
        </p:nvSpPr>
        <p:spPr bwMode="auto">
          <a:xfrm>
            <a:off x="900113" y="1196975"/>
            <a:ext cx="910907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b="1">
                <a:latin typeface="Times New Roman" panose="02020603050405020304" pitchFamily="18" charset="0"/>
              </a:rPr>
              <a:t>练</a:t>
            </a:r>
            <a:r>
              <a:rPr lang="zh-CN" altLang="zh-CN" b="1">
                <a:latin typeface="Times New Roman" panose="02020603050405020304" pitchFamily="18" charset="0"/>
              </a:rPr>
              <a:t>3．不用计算器，求</a:t>
            </a:r>
            <a:r>
              <a:rPr lang="en-US" altLang="zh-CN" b="1">
                <a:latin typeface="Times New Roman" panose="02020603050405020304" pitchFamily="18" charset="0"/>
              </a:rPr>
              <a:t> </a:t>
            </a:r>
            <a:r>
              <a:rPr lang="zh-CN" altLang="zh-CN" b="1">
                <a:latin typeface="Times New Roman" panose="02020603050405020304" pitchFamily="18" charset="0"/>
              </a:rPr>
              <a:t>      的近似值（精确度0.01）</a:t>
            </a:r>
          </a:p>
        </p:txBody>
      </p:sp>
      <p:graphicFrame>
        <p:nvGraphicFramePr>
          <p:cNvPr id="17410" name="Object 7"/>
          <p:cNvGraphicFramePr>
            <a:graphicFrameLocks noChangeAspect="1"/>
          </p:cNvGraphicFramePr>
          <p:nvPr/>
        </p:nvGraphicFramePr>
        <p:xfrm>
          <a:off x="4354513" y="1052513"/>
          <a:ext cx="722312" cy="684212"/>
        </p:xfrm>
        <a:graphic>
          <a:graphicData uri="http://schemas.openxmlformats.org/presentationml/2006/ole">
            <p:oleObj spid="_x0000_s17495" r:id="rId4" imgW="229197" imgH="229197" progId="Equation.DSMT4">
              <p:embed/>
            </p:oleObj>
          </a:graphicData>
        </a:graphic>
      </p:graphicFrame>
      <p:sp>
        <p:nvSpPr>
          <p:cNvPr id="17419" name="Rectangle 9"/>
          <p:cNvSpPr>
            <a:spLocks noChangeArrowheads="1"/>
          </p:cNvSpPr>
          <p:nvPr/>
        </p:nvSpPr>
        <p:spPr bwMode="auto">
          <a:xfrm>
            <a:off x="-104775" y="3860800"/>
            <a:ext cx="9140825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" name="Oval 3"/>
          <p:cNvSpPr>
            <a:spLocks noChangeArrowheads="1"/>
          </p:cNvSpPr>
          <p:nvPr/>
        </p:nvSpPr>
        <p:spPr bwMode="auto">
          <a:xfrm>
            <a:off x="0" y="44450"/>
            <a:ext cx="2843213" cy="792163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tIns="118800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实践提高</a:t>
            </a:r>
            <a:endParaRPr lang="zh-CN" altLang="zh-CN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11" name="Group 5"/>
          <p:cNvGraphicFramePr>
            <a:graphicFrameLocks noGrp="1"/>
          </p:cNvGraphicFramePr>
          <p:nvPr/>
        </p:nvGraphicFramePr>
        <p:xfrm>
          <a:off x="733425" y="3143250"/>
          <a:ext cx="8159750" cy="2661603"/>
        </p:xfrm>
        <a:graphic>
          <a:graphicData uri="http://schemas.openxmlformats.org/drawingml/2006/table">
            <a:tbl>
              <a:tblPr/>
              <a:tblGrid>
                <a:gridCol w="833438"/>
                <a:gridCol w="1343025"/>
                <a:gridCol w="1320800"/>
                <a:gridCol w="1476375"/>
                <a:gridCol w="1476375"/>
                <a:gridCol w="1709737"/>
              </a:tblGrid>
              <a:tr h="588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次数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区间长度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412" name="Object 52"/>
          <p:cNvGraphicFramePr>
            <a:graphicFrameLocks noChangeAspect="1"/>
          </p:cNvGraphicFramePr>
          <p:nvPr/>
        </p:nvGraphicFramePr>
        <p:xfrm>
          <a:off x="1835150" y="3103563"/>
          <a:ext cx="695325" cy="685800"/>
        </p:xfrm>
        <a:graphic>
          <a:graphicData uri="http://schemas.openxmlformats.org/presentationml/2006/ole">
            <p:oleObj spid="_x0000_s17496" r:id="rId5" imgW="356218" imgH="394385" progId="Equation.DSMT4">
              <p:embed/>
            </p:oleObj>
          </a:graphicData>
        </a:graphic>
      </p:graphicFrame>
      <p:graphicFrame>
        <p:nvGraphicFramePr>
          <p:cNvPr id="17413" name="Object 54"/>
          <p:cNvGraphicFramePr>
            <a:graphicFrameLocks noChangeAspect="1"/>
          </p:cNvGraphicFramePr>
          <p:nvPr/>
        </p:nvGraphicFramePr>
        <p:xfrm>
          <a:off x="2987675" y="3103563"/>
          <a:ext cx="1117600" cy="685800"/>
        </p:xfrm>
        <a:graphic>
          <a:graphicData uri="http://schemas.openxmlformats.org/presentationml/2006/ole">
            <p:oleObj spid="_x0000_s17497" r:id="rId6" imgW="572245" imgH="394213" progId="Equation.DSMT4">
              <p:embed/>
            </p:oleObj>
          </a:graphicData>
        </a:graphic>
      </p:graphicFrame>
      <p:graphicFrame>
        <p:nvGraphicFramePr>
          <p:cNvPr id="17414" name="Object 57"/>
          <p:cNvGraphicFramePr>
            <a:graphicFrameLocks noChangeAspect="1"/>
          </p:cNvGraphicFramePr>
          <p:nvPr/>
        </p:nvGraphicFramePr>
        <p:xfrm>
          <a:off x="4427538" y="3213100"/>
          <a:ext cx="769937" cy="442913"/>
        </p:xfrm>
        <a:graphic>
          <a:graphicData uri="http://schemas.openxmlformats.org/presentationml/2006/ole">
            <p:oleObj spid="_x0000_s17498" r:id="rId7" imgW="394385" imgH="203553" progId="Equation.DSMT4">
              <p:embed/>
            </p:oleObj>
          </a:graphicData>
        </a:graphic>
      </p:graphicFrame>
      <p:graphicFrame>
        <p:nvGraphicFramePr>
          <p:cNvPr id="17415" name="Object 58"/>
          <p:cNvGraphicFramePr>
            <a:graphicFrameLocks noChangeAspect="1"/>
          </p:cNvGraphicFramePr>
          <p:nvPr/>
        </p:nvGraphicFramePr>
        <p:xfrm>
          <a:off x="5867400" y="3213100"/>
          <a:ext cx="769938" cy="442913"/>
        </p:xfrm>
        <a:graphic>
          <a:graphicData uri="http://schemas.openxmlformats.org/presentationml/2006/ole">
            <p:oleObj spid="_x0000_s17499" r:id="rId8" imgW="394385" imgH="203553" progId="Equation.DSMT4">
              <p:embed/>
            </p:oleObj>
          </a:graphicData>
        </a:graphic>
      </p:graphicFrame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6516688" y="2492375"/>
            <a:ext cx="1620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b="1"/>
              <a:t>初始区间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2"/>
          <p:cNvSpPr>
            <a:spLocks noChangeArrowheads="1"/>
          </p:cNvSpPr>
          <p:nvPr/>
        </p:nvSpPr>
        <p:spPr bwMode="auto">
          <a:xfrm>
            <a:off x="396875" y="115888"/>
            <a:ext cx="2879725" cy="863600"/>
          </a:xfrm>
          <a:prstGeom prst="ellipse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zh-CN" altLang="zh-CN" sz="3200" b="1">
                <a:effectLst>
                  <a:outerShdw blurRad="38100" dist="38100" dir="2700000" algn="tl">
                    <a:srgbClr val="FFFFFF"/>
                  </a:outerShdw>
                </a:effectLst>
                <a:ea typeface="楷体" panose="02010609060101010101" pitchFamily="49" charset="-122"/>
              </a:rPr>
              <a:t>知识回顾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987675" y="908050"/>
            <a:ext cx="5616575" cy="885825"/>
          </a:xfrm>
          <a:prstGeom prst="rect">
            <a:avLst/>
          </a:prstGeom>
          <a:gradFill rotWithShape="1">
            <a:gsLst>
              <a:gs pos="0">
                <a:srgbClr val="FD9991"/>
              </a:gs>
              <a:gs pos="50000">
                <a:srgbClr val="FFFF66"/>
              </a:gs>
              <a:gs pos="100000">
                <a:srgbClr val="FD999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zh-CN" sz="2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对于函数y=f(x),我们把使f(x)=0的实数x叫做函数y=f(x)的零点.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84213" y="1196975"/>
            <a:ext cx="2016125" cy="5191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zh-CN" b="1">
                <a:effectLst>
                  <a:outerShdw blurRad="38100" dist="38100" dir="2700000" algn="tl">
                    <a:srgbClr val="FFFFFF"/>
                  </a:outerShdw>
                </a:effectLst>
              </a:rPr>
              <a:t>零点概念：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84213" y="2276475"/>
            <a:ext cx="1727200" cy="5191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等价关系: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635375" y="2060575"/>
            <a:ext cx="3600450" cy="5191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zh-CN" b="1"/>
              <a:t>方程f(x)=0有实数根 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5186363" y="2578100"/>
            <a:ext cx="215900" cy="360363"/>
          </a:xfrm>
          <a:prstGeom prst="upDownArrow">
            <a:avLst>
              <a:gd name="adj1" fmla="val 50000"/>
              <a:gd name="adj2" fmla="val 3338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987675" y="2940050"/>
            <a:ext cx="5162550" cy="5191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zh-CN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函数</a:t>
            </a:r>
            <a:r>
              <a:rPr lang="zh-CN" altLang="zh-CN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y=f(x)</a:t>
            </a:r>
            <a:r>
              <a:rPr lang="zh-CN" altLang="zh-CN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的图象与x轴有交点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3851275" y="3789363"/>
            <a:ext cx="3028950" cy="51911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zh-CN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函数</a:t>
            </a:r>
            <a:r>
              <a:rPr lang="zh-CN" altLang="zh-CN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y=f(x)</a:t>
            </a:r>
            <a:r>
              <a:rPr lang="zh-CN" altLang="zh-CN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有零点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466725" y="4652963"/>
            <a:ext cx="2449513" cy="5191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zh-C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零点存在定理: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994025" y="4652963"/>
            <a:ext cx="5465763" cy="1282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2600" b="1">
                <a:solidFill>
                  <a:schemeClr val="accent2"/>
                </a:solidFill>
              </a:rPr>
              <a:t>如果函数y=f(x)的图象在区间[a,b]上</a:t>
            </a:r>
            <a:r>
              <a:rPr lang="zh-CN" altLang="zh-CN" sz="2600" b="1">
                <a:solidFill>
                  <a:srgbClr val="FF0000"/>
                </a:solidFill>
              </a:rPr>
              <a:t>连续不断</a:t>
            </a:r>
            <a:r>
              <a:rPr lang="zh-CN" altLang="zh-CN" sz="2600" b="1">
                <a:solidFill>
                  <a:schemeClr val="accent2"/>
                </a:solidFill>
              </a:rPr>
              <a:t>、且</a:t>
            </a:r>
            <a:r>
              <a:rPr lang="zh-CN" altLang="zh-CN" sz="2600" b="1">
                <a:solidFill>
                  <a:srgbClr val="FF0000"/>
                </a:solidFill>
              </a:rPr>
              <a:t>f(a)·f(b)&lt;0，</a:t>
            </a:r>
            <a:r>
              <a:rPr lang="zh-CN" altLang="zh-CN" sz="2600" b="1">
                <a:solidFill>
                  <a:schemeClr val="accent2"/>
                </a:solidFill>
              </a:rPr>
              <a:t>那么函数y=f(x)在区间[a,b]上必有零点.</a:t>
            </a:r>
          </a:p>
        </p:txBody>
      </p:sp>
      <p:sp>
        <p:nvSpPr>
          <p:cNvPr id="9229" name="AutoShape 13"/>
          <p:cNvSpPr>
            <a:spLocks noChangeArrowheads="1"/>
          </p:cNvSpPr>
          <p:nvPr/>
        </p:nvSpPr>
        <p:spPr bwMode="auto">
          <a:xfrm>
            <a:off x="5207000" y="3449638"/>
            <a:ext cx="215900" cy="360362"/>
          </a:xfrm>
          <a:prstGeom prst="upDownArrow">
            <a:avLst>
              <a:gd name="adj1" fmla="val 50000"/>
              <a:gd name="adj2" fmla="val 3338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5" name="动作按钮: 上一张 14">
            <a:hlinkClick r:id="rId2" action="ppaction://hlinksldjump" highlightClick="1"/>
          </p:cNvPr>
          <p:cNvSpPr/>
          <p:nvPr/>
        </p:nvSpPr>
        <p:spPr>
          <a:xfrm>
            <a:off x="7524750" y="6165850"/>
            <a:ext cx="792163" cy="50323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  <p:bldP spid="9220" grpId="0" animBg="1" autoUpdateAnimBg="0"/>
      <p:bldP spid="9221" grpId="0" animBg="1" autoUpdateAnimBg="0"/>
      <p:bldP spid="9222" grpId="0" animBg="1" autoUpdateAnimBg="0"/>
      <p:bldP spid="9224" grpId="0" animBg="1"/>
      <p:bldP spid="9225" grpId="0" animBg="1" autoUpdateAnimBg="0"/>
      <p:bldP spid="9226" grpId="0" animBg="1" autoUpdateAnimBg="0"/>
      <p:bldP spid="9227" grpId="0" animBg="1" autoUpdateAnimBg="0"/>
      <p:bldP spid="9228" grpId="0" animBg="1" autoUpdateAnimBg="0"/>
      <p:bldP spid="92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流畅">
  <a:themeElements>
    <a:clrScheme name="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隶书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9_TechEd2007_template">
  <a:themeElements>
    <a:clrScheme name="9_TechEd2007_template 1">
      <a:dk1>
        <a:srgbClr val="02024A"/>
      </a:dk1>
      <a:lt1>
        <a:srgbClr val="FFFFFF"/>
      </a:lt1>
      <a:dk2>
        <a:srgbClr val="000000"/>
      </a:dk2>
      <a:lt2>
        <a:srgbClr val="FFFFCC"/>
      </a:lt2>
      <a:accent1>
        <a:srgbClr val="BA5B20"/>
      </a:accent1>
      <a:accent2>
        <a:srgbClr val="7DCC2E"/>
      </a:accent2>
      <a:accent3>
        <a:srgbClr val="AAAAAA"/>
      </a:accent3>
      <a:accent4>
        <a:srgbClr val="DADADA"/>
      </a:accent4>
      <a:accent5>
        <a:srgbClr val="D9B5AB"/>
      </a:accent5>
      <a:accent6>
        <a:srgbClr val="71B929"/>
      </a:accent6>
      <a:hlink>
        <a:srgbClr val="BABAFC"/>
      </a:hlink>
      <a:folHlink>
        <a:srgbClr val="BABAFC"/>
      </a:folHlink>
    </a:clrScheme>
    <a:fontScheme name="9_TechEd2007_template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TechEd2007_template 1">
        <a:dk1>
          <a:srgbClr val="02024A"/>
        </a:dk1>
        <a:lt1>
          <a:srgbClr val="FFFFFF"/>
        </a:lt1>
        <a:dk2>
          <a:srgbClr val="000000"/>
        </a:dk2>
        <a:lt2>
          <a:srgbClr val="FFFFCC"/>
        </a:lt2>
        <a:accent1>
          <a:srgbClr val="BA5B20"/>
        </a:accent1>
        <a:accent2>
          <a:srgbClr val="7DCC2E"/>
        </a:accent2>
        <a:accent3>
          <a:srgbClr val="AAAAAA"/>
        </a:accent3>
        <a:accent4>
          <a:srgbClr val="DADADA"/>
        </a:accent4>
        <a:accent5>
          <a:srgbClr val="D9B5AB"/>
        </a:accent5>
        <a:accent6>
          <a:srgbClr val="71B929"/>
        </a:accent6>
        <a:hlink>
          <a:srgbClr val="BABAFC"/>
        </a:hlink>
        <a:folHlink>
          <a:srgbClr val="BABAF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</TotalTime>
  <Pages>0</Pages>
  <Words>998</Words>
  <Characters>0</Characters>
  <Application>Microsoft Office PowerPoint</Application>
  <DocSecurity>0</DocSecurity>
  <PresentationFormat>全屏显示(4:3)</PresentationFormat>
  <Lines>0</Lines>
  <Paragraphs>170</Paragraphs>
  <Slides>20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默认设计模板</vt:lpstr>
      <vt:lpstr>流畅</vt:lpstr>
      <vt:lpstr>9_TechEd2007_template</vt:lpstr>
      <vt:lpstr>Equation</vt:lpstr>
      <vt:lpstr>Microsoft 公式 3.0</vt:lpstr>
      <vt:lpstr>MathType 6.0 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hssx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hssxm</dc:creator>
  <cp:lastModifiedBy>admin</cp:lastModifiedBy>
  <cp:revision>105</cp:revision>
  <cp:lastPrinted>1899-12-30T00:00:00Z</cp:lastPrinted>
  <dcterms:created xsi:type="dcterms:W3CDTF">2011-11-07T06:56:36Z</dcterms:created>
  <dcterms:modified xsi:type="dcterms:W3CDTF">2017-11-02T01:01:02Z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2052-8.1.0.3442</vt:lpwstr>
  </property>
</Properties>
</file>