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2.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7"/>
  </p:notesMasterIdLst>
  <p:sldIdLst>
    <p:sldId id="256" r:id="rId2"/>
    <p:sldId id="262" r:id="rId3"/>
    <p:sldId id="263" r:id="rId4"/>
    <p:sldId id="258" r:id="rId5"/>
    <p:sldId id="259" r:id="rId6"/>
    <p:sldId id="267" r:id="rId7"/>
    <p:sldId id="260" r:id="rId8"/>
    <p:sldId id="270" r:id="rId9"/>
    <p:sldId id="261" r:id="rId10"/>
    <p:sldId id="273" r:id="rId11"/>
    <p:sldId id="276" r:id="rId12"/>
    <p:sldId id="277" r:id="rId13"/>
    <p:sldId id="278" r:id="rId14"/>
    <p:sldId id="279" r:id="rId15"/>
    <p:sldId id="281" r:id="rId16"/>
    <p:sldId id="283" r:id="rId17"/>
    <p:sldId id="285" r:id="rId18"/>
    <p:sldId id="287" r:id="rId19"/>
    <p:sldId id="288" r:id="rId20"/>
    <p:sldId id="291" r:id="rId21"/>
    <p:sldId id="293" r:id="rId22"/>
    <p:sldId id="295" r:id="rId23"/>
    <p:sldId id="296" r:id="rId24"/>
    <p:sldId id="299" r:id="rId25"/>
    <p:sldId id="301" r:id="rId26"/>
    <p:sldId id="303" r:id="rId27"/>
    <p:sldId id="304" r:id="rId28"/>
    <p:sldId id="307" r:id="rId29"/>
    <p:sldId id="310" r:id="rId30"/>
    <p:sldId id="312" r:id="rId31"/>
    <p:sldId id="313" r:id="rId32"/>
    <p:sldId id="315" r:id="rId33"/>
    <p:sldId id="316" r:id="rId34"/>
    <p:sldId id="318" r:id="rId35"/>
    <p:sldId id="320" r:id="rId36"/>
    <p:sldId id="322" r:id="rId37"/>
    <p:sldId id="324" r:id="rId38"/>
    <p:sldId id="326" r:id="rId39"/>
    <p:sldId id="330" r:id="rId40"/>
    <p:sldId id="331" r:id="rId41"/>
    <p:sldId id="336" r:id="rId42"/>
    <p:sldId id="339" r:id="rId43"/>
    <p:sldId id="341" r:id="rId44"/>
    <p:sldId id="343" r:id="rId45"/>
    <p:sldId id="344" r:id="rId46"/>
    <p:sldId id="346" r:id="rId47"/>
    <p:sldId id="348" r:id="rId48"/>
    <p:sldId id="350" r:id="rId49"/>
    <p:sldId id="352" r:id="rId50"/>
    <p:sldId id="353" r:id="rId51"/>
    <p:sldId id="354" r:id="rId52"/>
    <p:sldId id="355" r:id="rId53"/>
    <p:sldId id="356" r:id="rId54"/>
    <p:sldId id="359" r:id="rId55"/>
    <p:sldId id="362" r:id="rId56"/>
  </p:sldIdLst>
  <p:sldSz cx="12096750" cy="6840538"/>
  <p:notesSz cx="6840538" cy="120967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11"/>
    <p:restoredTop sz="94610"/>
  </p:normalViewPr>
  <p:slideViewPr>
    <p:cSldViewPr snapToGrid="0" snapToObjects="1">
      <p:cViewPr varScale="1">
        <p:scale>
          <a:sx n="92" d="100"/>
          <a:sy n="92" d="100"/>
        </p:scale>
        <p:origin x="68" y="296"/>
      </p:cViewPr>
      <p:guideLst/>
    </p:cSldViewPr>
  </p:slideViewPr>
  <p:notesTextViewPr>
    <p:cViewPr>
      <p:scale>
        <a:sx n="1" d="1"/>
        <a:sy n="1" d="1"/>
      </p:scale>
      <p:origin x="0" y="0"/>
    </p:cViewPr>
  </p:notesTextViewPr>
  <p:sorterViewPr>
    <p:cViewPr>
      <p:scale>
        <a:sx n="90" d="100"/>
        <a:sy n="9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4.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2.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9.xml"/><Relationship Id="rId5" Type="http://schemas.openxmlformats.org/officeDocument/2006/relationships/slide" Target="../slides/slide4.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23790e5128a6a696">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
        <p:nvSpPr>
          <p:cNvPr id="3" name="MasterShapeName?linknodeid="/>
          <p:cNvSpPr/>
          <p:nvPr/>
        </p:nvSpPr>
        <p:spPr>
          <a:xfrm>
            <a:off x="9162288" y="4242816"/>
            <a:ext cx="1810512" cy="1014984"/>
          </a:xfrm>
          <a:prstGeom prst="rect">
            <a:avLst/>
          </a:prstGeom>
          <a:noFill/>
        </p:spPr>
        <p:txBody>
          <a:bodyPr wrap="square" lIns="0" tIns="0" rIns="0" bIns="0" rtlCol="0" anchor="ctr"/>
          <a:lstStyle/>
          <a:p>
            <a:pPr algn="l"/>
            <a:r>
              <a:rPr lang="en-US" sz="6000"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00" dirty="0"/>
          </a:p>
        </p:txBody>
      </p:sp>
      <p:sp>
        <p:nvSpPr>
          <p:cNvPr id="4" name="MasterShapeName?linknodeid="/>
          <p:cNvSpPr/>
          <p:nvPr/>
        </p:nvSpPr>
        <p:spPr>
          <a:xfrm>
            <a:off x="9034272" y="5230368"/>
            <a:ext cx="2002536" cy="374904"/>
          </a:xfrm>
          <a:prstGeom prst="rect">
            <a:avLst/>
          </a:prstGeom>
          <a:noFill/>
        </p:spPr>
        <p:txBody>
          <a:bodyPr wrap="square" lIns="0" tIns="0" rIns="0" bIns="0" rtlCol="0" anchor="ctr"/>
          <a:lstStyle/>
          <a:p>
            <a:pPr algn="ctr"/>
            <a:r>
              <a:rPr lang="en-US" sz="2500" dirty="0">
                <a:solidFill>
                  <a:srgbClr val="E46C0A"/>
                </a:solidFill>
                <a:latin typeface="方正黑体_GBK" pitchFamily="34" charset="0"/>
                <a:ea typeface="方正黑体_GBK" pitchFamily="34" charset="-122"/>
                <a:cs typeface="方正黑体_GBK" pitchFamily="34" charset="-120"/>
              </a:rPr>
              <a:t>新高考版通史</a:t>
            </a:r>
            <a:endParaRPr lang="en-US" sz="25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7e7c82484">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1ed2ea0e1">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8fb43d7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502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7e7c82484">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1ed2ea0e1">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8fb43d7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250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7e7c82484">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1ed2ea0e1">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8fb43d7b">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284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762cc5223">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411a343c8">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33fc0850f">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9108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762cc5223">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411a343c8">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33fc0850f">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176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2a1c00ec8.fixed?vbadefaultcenterpage=1&amp;parentnodeid=40c5e5cf5"/>
          <p:cNvSpPr/>
          <p:nvPr/>
        </p:nvSpPr>
        <p:spPr>
          <a:xfrm>
            <a:off x="-1" y="63036"/>
            <a:ext cx="12096877" cy="726671"/>
          </a:xfrm>
          <a:prstGeom prst="rect">
            <a:avLst/>
          </a:prstGeom>
          <a:noFill/>
        </p:spPr>
        <p:txBody>
          <a:bodyPr wrap="square" lIns="0" tIns="0" rIns="0" bIns="0" rtlCol="0" anchor="ctr"/>
          <a:lstStyle/>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第七讲</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近代革命道路的新探索——五四运动至</a:t>
            </a:r>
          </a:p>
          <a:p>
            <a:pPr algn="ctr" latinLnBrk="1"/>
            <a:r>
              <a:rPr lang="en-US" sz="2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中华人民共和国成立前</a:t>
            </a:r>
            <a:endParaRPr lang="en-US" sz="2800" b="1" dirty="0"/>
          </a:p>
        </p:txBody>
      </p:sp>
      <p:pic>
        <p:nvPicPr>
          <p:cNvPr id="4" name="C_3#74a75c0d3.inline_image?vbadefaultcenterpage=1&amp;parentnodeid=2a1c00ec8" descr="preencoded.png">
            <a:extLst>
              <a:ext uri="{FF2B5EF4-FFF2-40B4-BE49-F238E27FC236}">
                <a16:creationId xmlns:a16="http://schemas.microsoft.com/office/drawing/2014/main" id="{60A578C1-52FD-4A8D-A79D-7E49F77AEF58}"/>
              </a:ext>
            </a:extLst>
          </p:cNvPr>
          <p:cNvPicPr>
            <a:picLocks noChangeAspect="1"/>
          </p:cNvPicPr>
          <p:nvPr/>
        </p:nvPicPr>
        <p:blipFill>
          <a:blip r:embed="rId3"/>
          <a:stretch>
            <a:fillRect/>
          </a:stretch>
        </p:blipFill>
        <p:spPr>
          <a:xfrm>
            <a:off x="66233" y="1042416"/>
            <a:ext cx="1984248" cy="448056"/>
          </a:xfrm>
          <a:prstGeom prst="rect">
            <a:avLst/>
          </a:prstGeom>
        </p:spPr>
      </p:pic>
      <p:pic>
        <p:nvPicPr>
          <p:cNvPr id="5" name="P_4_BD#2d8506f2a?vbadefaultcenterpage=1&amp;parentnodeid=74a75c0d3" descr="preencoded.png">
            <a:extLst>
              <a:ext uri="{FF2B5EF4-FFF2-40B4-BE49-F238E27FC236}">
                <a16:creationId xmlns:a16="http://schemas.microsoft.com/office/drawing/2014/main" id="{A988BC97-7BAB-4183-82C2-AB38CF7D2A9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6233" y="1625599"/>
            <a:ext cx="11969537" cy="4785711"/>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4c4cdbec8.inline_image?vbadefaultcenterpage=1&amp;parentnodeid=2a1c00ec8" descr="preencoded.png"/>
          <p:cNvPicPr>
            <a:picLocks noChangeAspect="1"/>
          </p:cNvPicPr>
          <p:nvPr/>
        </p:nvPicPr>
        <p:blipFill>
          <a:blip r:embed="rId3"/>
          <a:stretch>
            <a:fillRect/>
          </a:stretch>
        </p:blipFill>
        <p:spPr>
          <a:xfrm>
            <a:off x="310896" y="273490"/>
            <a:ext cx="1984248" cy="448056"/>
          </a:xfrm>
          <a:prstGeom prst="rect">
            <a:avLst/>
          </a:prstGeom>
        </p:spPr>
      </p:pic>
      <p:sp>
        <p:nvSpPr>
          <p:cNvPr id="3" name="P_4_BD#d0491bb78?vbadefaultcenterpage=1&amp;parentnodeid=4c4cdbec8"/>
          <p:cNvSpPr/>
          <p:nvPr/>
        </p:nvSpPr>
        <p:spPr>
          <a:xfrm>
            <a:off x="283464" y="856675"/>
            <a:ext cx="11529822" cy="923636"/>
          </a:xfrm>
          <a:prstGeom prst="rect">
            <a:avLst/>
          </a:prstGeom>
          <a:noFill/>
        </p:spPr>
        <p:txBody>
          <a:bodyPr wrap="square" lIns="0" tIns="0" rIns="0" bIns="0" rtlCol="0" anchor="t"/>
          <a:lstStyle/>
          <a:p>
            <a:pPr algn="l" latinLnBrk="1"/>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五四运动到中华人民共和国成立前是中国的新民主主义革命时期，在这一时期，无产阶级及其代表中国共产党领导中国人民，经过艰苦卓绝的斗争，最终战胜了国内外敌人，完成反帝反封建的历史任务，结束了中国半殖民地半封建社会的屈辱历史，建立了独立自主的新中国。</a:t>
            </a:r>
            <a:endParaRPr lang="en-US" sz="2000" b="1" dirty="0"/>
          </a:p>
        </p:txBody>
      </p:sp>
      <p:graphicFrame>
        <p:nvGraphicFramePr>
          <p:cNvPr id="4" name="P_4_BD#d0491bb78?vbadefaultcenterpage=1&amp;parentnodeid=4c4cdbec8">
            <a:extLst>
              <a:ext uri="{FF2B5EF4-FFF2-40B4-BE49-F238E27FC236}">
                <a16:creationId xmlns:a16="http://schemas.microsoft.com/office/drawing/2014/main" id="{771A1481-3E3A-4D52-A961-FFE8A28D280D}"/>
              </a:ext>
            </a:extLst>
          </p:cNvPr>
          <p:cNvGraphicFramePr>
            <a:graphicFrameLocks noGrp="1"/>
          </p:cNvGraphicFramePr>
          <p:nvPr>
            <p:extLst>
              <p:ext uri="{D42A27DB-BD31-4B8C-83A1-F6EECF244321}">
                <p14:modId xmlns:p14="http://schemas.microsoft.com/office/powerpoint/2010/main" val="870296861"/>
              </p:ext>
            </p:extLst>
          </p:nvPr>
        </p:nvGraphicFramePr>
        <p:xfrm>
          <a:off x="283464" y="1839237"/>
          <a:ext cx="11503152" cy="4892040"/>
        </p:xfrm>
        <a:graphic>
          <a:graphicData uri="http://schemas.openxmlformats.org/drawingml/2006/table">
            <a:tbl>
              <a:tblPr/>
              <a:tblGrid>
                <a:gridCol w="846018">
                  <a:extLst>
                    <a:ext uri="{9D8B030D-6E8A-4147-A177-3AD203B41FA5}">
                      <a16:colId xmlns:a16="http://schemas.microsoft.com/office/drawing/2014/main" val="20000"/>
                    </a:ext>
                  </a:extLst>
                </a:gridCol>
                <a:gridCol w="10657134">
                  <a:extLst>
                    <a:ext uri="{9D8B030D-6E8A-4147-A177-3AD203B41FA5}">
                      <a16:colId xmlns:a16="http://schemas.microsoft.com/office/drawing/2014/main" val="20001"/>
                    </a:ext>
                  </a:extLst>
                </a:gridCol>
              </a:tblGrid>
              <a:tr h="0">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（1）1919年的五四运动是一场以先进青年知识分子为先锋、广大人民群众参加的彻底反帝反封建的伟大爱国革命运动，揭开了新民主主义革命的序幕</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成立的中国共产党是新型的工人阶级政党，开创了中国革命的新时代（3）中国共产党领导中国人民经过艰苦卓绝的斗争，最终取得了新民主主义革命的胜利</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（1）国民政府统治前期，开展国民经济建设运动，国民经济获得较快发展，为抗日战争胜利奠定了一定的物质基础</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（2）全面抗战时期，由于日军的掠夺、国民政府和官僚资本主义的压榨，民族资本主义经济日益萎缩</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（3）解放战争时期，民族工业在美国经济侵略和官僚资本主义的双重压榨下陷入绝境</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（1）1919年五四运动爆发，促进了马克思主义的传播，中国革命有了新的理论指导</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（2）1924年国民党“一大”召开，孙中山把旧三民主义发展为新三民主义，确立了“</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”的三大政策，新三民主义成为第一次国共合作的政治基础和国民革命时期的旗帜</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（3）国民革命时期，毛泽东发表《中国社会各阶级的分析》等文章，提出无产阶级对民主革命的领导权和依靠农民进行革命斗争的主张</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（4）国共十年对峙时期，毛泽东提出“</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”思想，标志着毛泽东思想的形成</a:t>
                      </a:r>
                      <a:endParaRPr lang="en-US" sz="18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（5）抗日战争时期，毛泽东提出新民主主义革命理论，标志着毛泽东思想的成熟，1945年中共七大上毛泽东思想被确立为党的指导思想。毛泽东思想是马克思主义中国化的产物</a:t>
                      </a:r>
                      <a:endParaRPr lang="en-US" sz="18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932081"/>
                  </a:ext>
                </a:extLst>
              </a:tr>
            </a:tbl>
          </a:graphicData>
        </a:graphic>
      </p:graphicFrame>
      <p:sp>
        <p:nvSpPr>
          <p:cNvPr id="5" name="P_4_AN.1_1#d0491bb78.blank?vbadefaultcenterpage=1&amp;parentnodeid=4c4cdbec8&amp;hasmatchpositionanswer=1">
            <a:extLst>
              <a:ext uri="{FF2B5EF4-FFF2-40B4-BE49-F238E27FC236}">
                <a16:creationId xmlns:a16="http://schemas.microsoft.com/office/drawing/2014/main" id="{FC607897-E4FE-4B9D-95C4-95EE7BB6765F}"/>
              </a:ext>
            </a:extLst>
          </p:cNvPr>
          <p:cNvSpPr/>
          <p:nvPr/>
        </p:nvSpPr>
        <p:spPr>
          <a:xfrm>
            <a:off x="1926050" y="2358800"/>
            <a:ext cx="738188" cy="323342"/>
          </a:xfrm>
          <a:prstGeom prst="rect">
            <a:avLst/>
          </a:prstGeom>
          <a:noFill/>
        </p:spPr>
        <p:txBody>
          <a:bodyPr wrap="none" lIns="0" tIns="0" rIns="0" bIns="0" rtlCol="0" anchor="t"/>
          <a:lstStyle/>
          <a:p>
            <a:pPr algn="ctr" latinLnBrk="1">
              <a:lnSpc>
                <a:spcPct val="130000"/>
              </a:lnSpc>
            </a:pPr>
            <a:r>
              <a:rPr lang="en-US" sz="20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1921年</a:t>
            </a:r>
            <a:endParaRPr lang="en-US" sz="200" b="1" dirty="0"/>
          </a:p>
        </p:txBody>
      </p:sp>
      <p:sp>
        <p:nvSpPr>
          <p:cNvPr id="6" name="P_4_AN.2_1#d0491bb78.blank?vbadefaultcenterpage=1&amp;parentnodeid=4c4cdbec8&amp;hasmatchpositionanswer=1">
            <a:extLst>
              <a:ext uri="{FF2B5EF4-FFF2-40B4-BE49-F238E27FC236}">
                <a16:creationId xmlns:a16="http://schemas.microsoft.com/office/drawing/2014/main" id="{9F9D5C34-A3F0-4D48-A52A-39EF5CF7513D}"/>
              </a:ext>
            </a:extLst>
          </p:cNvPr>
          <p:cNvSpPr/>
          <p:nvPr/>
        </p:nvSpPr>
        <p:spPr>
          <a:xfrm>
            <a:off x="1495044" y="4721050"/>
            <a:ext cx="2338388" cy="323342"/>
          </a:xfrm>
          <a:prstGeom prst="rect">
            <a:avLst/>
          </a:prstGeom>
          <a:noFill/>
        </p:spPr>
        <p:txBody>
          <a:bodyPr wrap="none" lIns="0" tIns="0" rIns="0" bIns="0" rtlCol="0" anchor="t"/>
          <a:lstStyle/>
          <a:p>
            <a:pPr algn="ctr" latinLnBrk="1">
              <a:lnSpc>
                <a:spcPct val="130000"/>
              </a:lnSpc>
            </a:pPr>
            <a:r>
              <a:rPr lang="en-US" sz="20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联俄、联共、扶助农工</a:t>
            </a:r>
            <a:endParaRPr lang="en-US" sz="200" b="1" dirty="0"/>
          </a:p>
        </p:txBody>
      </p:sp>
      <p:sp>
        <p:nvSpPr>
          <p:cNvPr id="7" name="P_4_AN.3_1#d0491bb78.blank?vbadefaultcenterpage=1&amp;parentnodeid=4c4cdbec8&amp;hasmatchpositionanswer=1">
            <a:extLst>
              <a:ext uri="{FF2B5EF4-FFF2-40B4-BE49-F238E27FC236}">
                <a16:creationId xmlns:a16="http://schemas.microsoft.com/office/drawing/2014/main" id="{844FB9B3-BF55-4954-B8DB-0DF8110C6283}"/>
              </a:ext>
            </a:extLst>
          </p:cNvPr>
          <p:cNvSpPr/>
          <p:nvPr/>
        </p:nvSpPr>
        <p:spPr>
          <a:xfrm>
            <a:off x="5190018" y="5794484"/>
            <a:ext cx="1423988" cy="323342"/>
          </a:xfrm>
          <a:prstGeom prst="rect">
            <a:avLst/>
          </a:prstGeom>
          <a:noFill/>
        </p:spPr>
        <p:txBody>
          <a:bodyPr wrap="none" lIns="0" tIns="0" rIns="0" bIns="0" rtlCol="0" anchor="t"/>
          <a:lstStyle/>
          <a:p>
            <a:pPr algn="ctr" latinLnBrk="1">
              <a:lnSpc>
                <a:spcPct val="130000"/>
              </a:lnSpc>
            </a:pPr>
            <a:r>
              <a:rPr lang="en-US" sz="20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工农武装割据</a:t>
            </a:r>
            <a:endParaRPr lang="en-US" sz="200" b="1"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P spid="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a319cc6a2.fixed?vbadefaultcenterpage=1&amp;parentnodeid=2a1c00ec8"/>
          <p:cNvSpPr/>
          <p:nvPr/>
        </p:nvSpPr>
        <p:spPr>
          <a:xfrm>
            <a:off x="0" y="-7570"/>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C_4_BD#8b77deb03?vbadefaultcenterpage=1&amp;parentnodeid=a319cc6a2">
            <a:extLst>
              <a:ext uri="{FF2B5EF4-FFF2-40B4-BE49-F238E27FC236}">
                <a16:creationId xmlns:a16="http://schemas.microsoft.com/office/drawing/2014/main" id="{FD2E1CFD-EFDC-42D1-9164-63D66894288C}"/>
              </a:ext>
            </a:extLst>
          </p:cNvPr>
          <p:cNvSpPr/>
          <p:nvPr/>
        </p:nvSpPr>
        <p:spPr>
          <a:xfrm>
            <a:off x="283464" y="960120"/>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一、新民主主义革命兴起时期（1919—1924年）</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5_BD#8908bf78e?vbadefaultcenterpage=1&amp;parentnodeid=8b77deb03">
            <a:extLst>
              <a:ext uri="{FF2B5EF4-FFF2-40B4-BE49-F238E27FC236}">
                <a16:creationId xmlns:a16="http://schemas.microsoft.com/office/drawing/2014/main" id="{C58D09EC-7AFF-419B-A262-519A3C7792C8}"/>
              </a:ext>
            </a:extLst>
          </p:cNvPr>
          <p:cNvSpPr/>
          <p:nvPr/>
        </p:nvSpPr>
        <p:spPr>
          <a:xfrm>
            <a:off x="283464" y="1629678"/>
            <a:ext cx="11529822" cy="4160520"/>
          </a:xfrm>
          <a:prstGeom prst="rect">
            <a:avLst/>
          </a:prstGeom>
          <a:noFill/>
        </p:spPr>
        <p:txBody>
          <a:bodyPr wrap="square" lIns="0" tIns="0" rIns="0" bIns="0" rtlCol="0" anchor="t"/>
          <a:lstStyle/>
          <a:p>
            <a:pPr marL="0" marR="0" lvl="0" indent="0"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1.五四运动</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（1）背景：民族危机加重，北洋军阀的黑暗统治，</a:t>
            </a: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中国外交的失败。</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（2）性质:五四运动是一场以先进青年知识分子为先锋、广大人民群众参加的彻底反帝反封建的伟大爱国革命运动。</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（3）特点:彻底性，群众基础广泛。</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（4）意义:使中国革命步入新民主主义革命时期。</a:t>
            </a: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2.马克思主义在中国的传播：1918年李大钊发表《</a:t>
            </a:r>
            <a:r>
              <a:rPr kumimoji="0" lang="en-US" altLang="zh-CN"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_____________________</a:t>
            </a: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》等文章,率先举起社会主义旗帜。1919年发表《</a:t>
            </a:r>
            <a:r>
              <a:rPr kumimoji="0" lang="en-US" altLang="zh-CN"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a:t>
            </a: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3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促进了马克思主义的传播。这为中国共产党的成立奠定了思想基础</a:t>
            </a: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3.中国共产党成立</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（1）条件:无产阶级壮大;马克思主义的传播;一些中国共产党早期组织的建立。</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（2）标志:中共“一大”的召开。</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4.中共“二大”：提出两个纲领，最高纲领（实现共产主义）和最低纲领（民主革命纲领:打倒军阀,推翻国际帝国主义的压迫,统一中国为真正的民主共和国）。</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P_5_AN.1_1#8908bf78e.blank?vbadefaultcenterpage=1&amp;parentnodeid=8b77deb03&amp;hasmatchpositionanswer=1">
            <a:extLst>
              <a:ext uri="{FF2B5EF4-FFF2-40B4-BE49-F238E27FC236}">
                <a16:creationId xmlns:a16="http://schemas.microsoft.com/office/drawing/2014/main" id="{20299B83-5567-4C8B-930E-9054D1EE4065}"/>
              </a:ext>
            </a:extLst>
          </p:cNvPr>
          <p:cNvSpPr/>
          <p:nvPr/>
        </p:nvSpPr>
        <p:spPr>
          <a:xfrm>
            <a:off x="7002919" y="1783002"/>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巴黎和会</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8" name="P_5_AN.2_1#8908bf78e.blank?vbadefaultcenterpage=1&amp;parentnodeid=8b77deb03&amp;hasmatchpositionanswer=1">
            <a:extLst>
              <a:ext uri="{FF2B5EF4-FFF2-40B4-BE49-F238E27FC236}">
                <a16:creationId xmlns:a16="http://schemas.microsoft.com/office/drawing/2014/main" id="{F8840CEE-6382-45E0-8C9A-D65B1F2217CD}"/>
              </a:ext>
            </a:extLst>
          </p:cNvPr>
          <p:cNvSpPr/>
          <p:nvPr/>
        </p:nvSpPr>
        <p:spPr>
          <a:xfrm>
            <a:off x="6732179" y="3547676"/>
            <a:ext cx="3046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布尔什维主义的胜利</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fc93a0bf1?vbadefaultcenterpage=1&amp;parentnodeid=a319cc6a2"/>
          <p:cNvSpPr/>
          <p:nvPr/>
        </p:nvSpPr>
        <p:spPr>
          <a:xfrm>
            <a:off x="283464" y="260465"/>
            <a:ext cx="11521440" cy="573278"/>
          </a:xfrm>
          <a:prstGeom prst="rect">
            <a:avLst/>
          </a:prstGeom>
          <a:noFill/>
        </p:spPr>
        <p:txBody>
          <a:bodyPr wrap="square" lIns="0" tIns="0" rIns="0" bIns="0" rtlCol="0" anchor="ctr"/>
          <a:lstStyle/>
          <a:p>
            <a:pPr marL="0" marR="0" lvl="0" indent="0" defTabSz="914400" rtl="0" eaLnBrk="1" fontAlgn="auto" latinLnBrk="1" hangingPunct="1">
              <a:lnSpc>
                <a:spcPct val="14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二、国民革命运动时期（1924—1927年）</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d39c05abc?vbadefaultcenterpage=1&amp;parentnodeid=fc93a0bf1"/>
          <p:cNvSpPr/>
          <p:nvPr/>
        </p:nvSpPr>
        <p:spPr>
          <a:xfrm>
            <a:off x="235526" y="813284"/>
            <a:ext cx="11633177" cy="388315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1.国民革命</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（1）性质:以国共合作为基础、社会各阶层广泛参加的反对帝国主义和封建军阀的民主革命。</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（2）第一次国共合作:两次会议（中共三大、国民党“一大”）;新三民主义（蕴含三大政策）。</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（3）北伐战争:</a:t>
            </a: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推翻了北洋军阀的反动统治,奠定了革命继续发展的基础。</a:t>
            </a:r>
          </a:p>
          <a:p>
            <a:pPr latinLnBrk="1"/>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2.新三民主义:1924年,国民党“一大”确立了“</a:t>
            </a: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_______________________</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”的三大政策,旧三民主义发展为新三民主义。新三民主义成为第一次国共合作的政治基础。</a:t>
            </a: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3.毛泽东思想萌芽:毛泽东撰写了《</a:t>
            </a: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_______________________</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2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等文章,提出坚持无产阶级对民主革命的领导权和依靠农民进行革命斗争的主张</a:t>
            </a: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易错辨析</a:t>
            </a:r>
            <a:r>
              <a:rPr kumimoji="0" lang="en-US" altLang="zh-CN"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altLang="zh-CN"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辛亥革命与国民革命</a:t>
            </a:r>
            <a:endParaRPr kumimoji="0" lang="en-US" altLang="zh-CN"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5_AN.4_1#d39c05abc.blank?vbadefaultcenterpage=1&amp;parentnodeid=fc93a0bf1&amp;hasmatchpositionanswer=1"/>
          <p:cNvSpPr/>
          <p:nvPr/>
        </p:nvSpPr>
        <p:spPr>
          <a:xfrm>
            <a:off x="2289776" y="1643710"/>
            <a:ext cx="10652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基本上</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6" name="P_5_AN.5_1#d39c05abc.blank?vbadefaultcenterpage=1&amp;parentnodeid=fc93a0bf1&amp;hasmatchpositionanswer=1"/>
          <p:cNvSpPr/>
          <p:nvPr/>
        </p:nvSpPr>
        <p:spPr>
          <a:xfrm>
            <a:off x="5504607" y="2019948"/>
            <a:ext cx="33766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联俄、联共、扶助农工</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7" name="P_5_AN.6_1#d39c05abc.blank?vbadefaultcenterpage=1&amp;parentnodeid=fc93a0bf1&amp;hasmatchpositionanswer=1">
            <a:extLst>
              <a:ext uri="{FF2B5EF4-FFF2-40B4-BE49-F238E27FC236}">
                <a16:creationId xmlns:a16="http://schemas.microsoft.com/office/drawing/2014/main" id="{4B411F60-C426-47C5-922C-C416913A6E41}"/>
              </a:ext>
            </a:extLst>
          </p:cNvPr>
          <p:cNvSpPr/>
          <p:nvPr/>
        </p:nvSpPr>
        <p:spPr>
          <a:xfrm>
            <a:off x="4451374" y="2632348"/>
            <a:ext cx="33766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中国社会各阶级的分析</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graphicFrame>
        <p:nvGraphicFramePr>
          <p:cNvPr id="9" name="P_5_BD#d39c05abc?vbadefaultcenterpage=1&amp;parentnodeid=fc93a0bf1">
            <a:extLst>
              <a:ext uri="{FF2B5EF4-FFF2-40B4-BE49-F238E27FC236}">
                <a16:creationId xmlns:a16="http://schemas.microsoft.com/office/drawing/2014/main" id="{E1B8E5E6-39A7-448B-AD8D-09FB0EC9AE3F}"/>
              </a:ext>
            </a:extLst>
          </p:cNvPr>
          <p:cNvGraphicFramePr>
            <a:graphicFrameLocks noGrp="1"/>
          </p:cNvGraphicFramePr>
          <p:nvPr>
            <p:extLst>
              <p:ext uri="{D42A27DB-BD31-4B8C-83A1-F6EECF244321}">
                <p14:modId xmlns:p14="http://schemas.microsoft.com/office/powerpoint/2010/main" val="1213343489"/>
              </p:ext>
            </p:extLst>
          </p:nvPr>
        </p:nvGraphicFramePr>
        <p:xfrm>
          <a:off x="283464" y="4266615"/>
          <a:ext cx="11512296" cy="2106474"/>
        </p:xfrm>
        <a:graphic>
          <a:graphicData uri="http://schemas.openxmlformats.org/drawingml/2006/table">
            <a:tbl>
              <a:tblPr/>
              <a:tblGrid>
                <a:gridCol w="2522412">
                  <a:extLst>
                    <a:ext uri="{9D8B030D-6E8A-4147-A177-3AD203B41FA5}">
                      <a16:colId xmlns:a16="http://schemas.microsoft.com/office/drawing/2014/main" val="20000"/>
                    </a:ext>
                  </a:extLst>
                </a:gridCol>
                <a:gridCol w="3703291">
                  <a:extLst>
                    <a:ext uri="{9D8B030D-6E8A-4147-A177-3AD203B41FA5}">
                      <a16:colId xmlns:a16="http://schemas.microsoft.com/office/drawing/2014/main" val="20001"/>
                    </a:ext>
                  </a:extLst>
                </a:gridCol>
                <a:gridCol w="5286593">
                  <a:extLst>
                    <a:ext uri="{9D8B030D-6E8A-4147-A177-3AD203B41FA5}">
                      <a16:colId xmlns:a16="http://schemas.microsoft.com/office/drawing/2014/main" val="20002"/>
                    </a:ext>
                  </a:extLst>
                </a:gridCol>
              </a:tblGrid>
              <a:tr h="351079">
                <a:tc>
                  <a:txBody>
                    <a:bodyPr/>
                    <a:lstStyle/>
                    <a:p>
                      <a:pPr>
                        <a:lnSpc>
                          <a:spcPct val="100000"/>
                        </a:lnSpc>
                      </a:pP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辛亥革命</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国民革命</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1079">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对象</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清政府</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主要为北洋军阀</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1079">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领导</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民族资产阶级</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国共合作的革命统一战线</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51079">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分期</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旧民主主义革命</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新民主主义革命</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51079">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群众基础</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缺乏</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广泛</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51079">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指导思想</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三民主义</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新三民主义</a:t>
                      </a:r>
                      <a:endParaRPr lang="en-US" sz="12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P spid="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d4a680e6e?vbadefaultcenterpage=1&amp;parentnodeid=a319cc6a2"/>
          <p:cNvSpPr/>
          <p:nvPr/>
        </p:nvSpPr>
        <p:spPr>
          <a:xfrm>
            <a:off x="283464" y="169833"/>
            <a:ext cx="11521440" cy="573278"/>
          </a:xfrm>
          <a:prstGeom prst="rect">
            <a:avLst/>
          </a:prstGeom>
          <a:noFill/>
        </p:spPr>
        <p:txBody>
          <a:bodyPr wrap="square" lIns="0" tIns="0" rIns="0" bIns="0" rtlCol="0" anchor="ctr"/>
          <a:lstStyle/>
          <a:p>
            <a:pPr marL="0" marR="0" lvl="0" indent="0" defTabSz="914400" rtl="0" eaLnBrk="1" fontAlgn="auto" latinLnBrk="1" hangingPunct="1">
              <a:lnSpc>
                <a:spcPct val="14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三、国共十年对峙时期（1927—1937年）</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7b5d7cb40?vbadefaultcenterpage=1&amp;parentnodeid=d4a680e6e"/>
          <p:cNvSpPr/>
          <p:nvPr/>
        </p:nvSpPr>
        <p:spPr>
          <a:xfrm>
            <a:off x="283464" y="802201"/>
            <a:ext cx="11529822" cy="499262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1.革命道路的开辟</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（1）南昌起义：打响了武装反抗国民党反动统治的第一枪。</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（2）“八七会议”:给正处于思想紊乱、组织涣散中的中国共产党指明了前进的方向。</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（3）“工农武装割据”:1927年</a:t>
            </a: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革命根据地建立;以毛泽东为代表的中国共产党人找到了一条</a:t>
            </a: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，武装夺取政权”的道路。</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（4）红军长征</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①遵义会议:是中国共产党由幼年走向成熟的标志;是党的历史上一个生死攸关的转折点。</a:t>
            </a: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②</a:t>
            </a:r>
            <a:r>
              <a:rPr kumimoji="0" lang="en-US" sz="23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长征胜利:播下了革命种子,铸就了长征精神</a:t>
            </a:r>
            <a:r>
              <a:rPr kumimoji="0" lang="zh-CN" alt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endPar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2.日本局部侵华:从九一八事变开始,日本制造了一系列侵略中国的事件,中华民族危机日益加深。</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3.西安事变:1936年12月12日,张学良、杨虎城发动</a:t>
            </a:r>
            <a:r>
              <a:rPr kumimoji="0" lang="en-US" altLang="zh-CN"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。西安事变的和平解决,揭开了国共两党由内战到和平、由分裂对峙到合作抗日的序幕,成为扭转时局的关键。</a:t>
            </a:r>
            <a:endParaRPr kumimoji="0" lang="en-US" altLang="zh-CN"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教材补遗</a:t>
            </a:r>
            <a:r>
              <a:rPr kumimoji="0" lang="en-US" altLang="zh-CN"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altLang="zh-CN" sz="20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把八年抗战改为十四年抗战的原因</a:t>
            </a:r>
            <a:endParaRPr kumimoji="0" lang="en-US" altLang="zh-CN"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（1）符合历史事物演进的一般规律。</a:t>
            </a:r>
            <a:endPar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（2）能体现日本局部侵华、中国局部抗战的史实。</a:t>
            </a:r>
            <a:endPar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（3）能正确反映日本军国主义的罪行，中华民族做出的巨大牺牲。</a:t>
            </a:r>
            <a:endParaRPr kumimoji="0" lang="zh-CN" altLang="en-US"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zh-CN" alt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endParaRPr>
          </a:p>
        </p:txBody>
      </p:sp>
      <p:sp>
        <p:nvSpPr>
          <p:cNvPr id="4" name="P_5_AN.7_1#7b5d7cb40.blank?vbadefaultcenterpage=1&amp;parentnodeid=d4a680e6e&amp;hasmatchpositionanswer=1"/>
          <p:cNvSpPr/>
          <p:nvPr/>
        </p:nvSpPr>
        <p:spPr>
          <a:xfrm>
            <a:off x="4808632" y="1679580"/>
            <a:ext cx="10652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井冈山</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5_AN.8_1#7b5d7cb40.blank?vbadefaultcenterpage=1&amp;parentnodeid=d4a680e6e&amp;hasmatchpositionanswer=1"/>
          <p:cNvSpPr/>
          <p:nvPr/>
        </p:nvSpPr>
        <p:spPr>
          <a:xfrm>
            <a:off x="2384737" y="2040336"/>
            <a:ext cx="220186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“农村包围城市</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6" name="P_5_AN.9_1#7b5d7cb40.blank?vbadefaultcenterpage=1&amp;parentnodeid=d4a680e6e&amp;hasmatchpositionanswer=1">
            <a:extLst>
              <a:ext uri="{FF2B5EF4-FFF2-40B4-BE49-F238E27FC236}">
                <a16:creationId xmlns:a16="http://schemas.microsoft.com/office/drawing/2014/main" id="{087DB688-E3C0-46D2-A89E-C8DE9D446EEB}"/>
              </a:ext>
            </a:extLst>
          </p:cNvPr>
          <p:cNvSpPr/>
          <p:nvPr/>
        </p:nvSpPr>
        <p:spPr>
          <a:xfrm>
            <a:off x="7203146" y="4474545"/>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西安事变</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7b5d7cb40?vbadefaultcenterpage=1&amp;parentnodeid=d4a680e6e"/>
          <p:cNvSpPr/>
          <p:nvPr/>
        </p:nvSpPr>
        <p:spPr>
          <a:xfrm>
            <a:off x="283464" y="465229"/>
            <a:ext cx="11529822" cy="640190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4.国民经济的短暂发展</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（1）措施:国民政府统治前期,发起国民经济建设运动,并实行</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（2）影响:官僚资本主义经济和民族资本主义经济得到了较大发展,为抗日战争胜利奠定了一定的物质基础。</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p>
          <a:p>
            <a:pPr marL="0" marR="0" lvl="0" indent="0" algn="l" defTabSz="914400" rtl="0" eaLnBrk="1" fontAlgn="auto" latinLnBrk="1" hangingPunct="1">
              <a:spcBef>
                <a:spcPts val="0"/>
              </a:spcBef>
              <a:spcAft>
                <a:spcPts val="0"/>
              </a:spcAft>
              <a:buClrTx/>
              <a:buSzTx/>
              <a:buFontTx/>
              <a:buNone/>
              <a:tabLst/>
              <a:defRPr/>
            </a:pPr>
            <a:r>
              <a:rPr lang="en-US" sz="24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kumimoji="0" lang="en-US"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知识拓展</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南京国民政府实行统制经济政策</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这一经济政策的特点是加强国家对于经济活动的管制，服务于当时局势需要。这是对苏联政策的借鉴，有利于应对经济危机的冲击，应对日本的侵略，巩固统治。</a:t>
            </a:r>
          </a:p>
          <a:p>
            <a:pPr marL="0" marR="0" lvl="0" indent="0" algn="l" defTabSz="914400" rtl="0" eaLnBrk="1" fontAlgn="auto" latinLnBrk="1" hangingPunct="1">
              <a:spcBef>
                <a:spcPts val="0"/>
              </a:spcBef>
              <a:spcAft>
                <a:spcPts val="0"/>
              </a:spcAft>
              <a:buClrTx/>
              <a:buSzTx/>
              <a:buFontTx/>
              <a:buNone/>
              <a:tabLst/>
              <a:defRPr/>
            </a:pPr>
            <a:endPar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5.社会生活</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（1）社会习俗:服饰更加西化;饮食中西结合;婚姻仪式进一步变革。</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（2）报刊业:中国共产党创办了许多政论性报刊,同国民党控制的报刊展开针锋相对的斗争,为夺取革命胜利发挥了舆论宣传的重要作用。</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（3）影视业:20世纪20年代以后,中国电影迅速发展,并走向成熟,20世纪三四十年代诞生了一批蜚声海内外的进步影片。</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6.毛泽东思想的初步形成:提出“农村包围城市，武装夺取政权”的工农武装割据思想,为中国革命指明了方向。</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AN.10_1#7b5d7cb40.blank?vbadefaultcenterpage=1&amp;parentnodeid=d4a680e6e&amp;hasmatchpositionanswer=1"/>
          <p:cNvSpPr/>
          <p:nvPr/>
        </p:nvSpPr>
        <p:spPr>
          <a:xfrm>
            <a:off x="9837039" y="1381390"/>
            <a:ext cx="13954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err="1">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币制改革</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222f6bd91?vbadefaultcenterpage=1&amp;parentnodeid=a319cc6a2"/>
          <p:cNvSpPr/>
          <p:nvPr/>
        </p:nvSpPr>
        <p:spPr>
          <a:xfrm>
            <a:off x="283464" y="149631"/>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四、全面抗日战争时期（1937—1945年）</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200793f33?vbadefaultcenterpage=1&amp;parentnodeid=222f6bd91"/>
          <p:cNvSpPr/>
          <p:nvPr/>
        </p:nvSpPr>
        <p:spPr>
          <a:xfrm>
            <a:off x="283464" y="763769"/>
            <a:ext cx="11529822" cy="4754880"/>
          </a:xfrm>
          <a:prstGeom prst="rect">
            <a:avLst/>
          </a:prstGeom>
          <a:noFill/>
        </p:spPr>
        <p:txBody>
          <a:bodyPr wrap="square" lIns="0" tIns="0" rIns="0" bIns="0" rtlCol="0" anchor="t"/>
          <a:lstStyle/>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1.抗日战争</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（1）侵华日军的罪行</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一个意图:征服（吞并）中国</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滔天罪行:军事侵略与屠杀;政治上扶植傀儡政权,以华治华;经济上大肆掠夺,以战养战;思想上推行</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（2）全民族抗战</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两个战场、两条战线:国民党领导的正面战场坚持片面抗战路线和共产党领导的敌后战场坚持全面抗战路线</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②</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三个方面和三个战略阶段:日本、中国国民党与中国共产党;防御、相持和反攻阶段</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。③</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战略战术:持久战</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运动战和阵地战</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。④</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胜利保证:以国共两党合作为基础的抗日民族统一战线实行全民族抗战</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教材补遗</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抗日战争的特点</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（1）以国共合作为基础的抗日民族统一战线实行全民族抗战。</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（2）既是反法西斯战争,又是民族解放战争。</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（3）两个战场并存、配合。</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（4）中国共产党在全民族团结抗战中起了中流砥柱作用。</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（5）大而弱战胜小而强。</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（6）开战早,时间长,贡献大。</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（7）得到国际支持。</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⑤四点意义:抗日战争是中国人民一百多年来第一次取得反对外来侵略斗争的完全胜利;大大增强了全国人民的民族自尊心、自信心;是世界反法西斯战争的重要组成部分,对世界反法西斯战争的胜利作出了重大贡献;中国的国际地位得到提高。</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5_AN.11_1#200793f33.blank?vbadefaultcenterpage=1&amp;parentnodeid=222f6bd91&amp;hasmatchpositionanswer=1"/>
          <p:cNvSpPr/>
          <p:nvPr/>
        </p:nvSpPr>
        <p:spPr>
          <a:xfrm>
            <a:off x="3539571" y="1467118"/>
            <a:ext cx="1395413" cy="526479"/>
          </a:xfrm>
          <a:prstGeom prst="rect">
            <a:avLst/>
          </a:prstGeom>
          <a:noFill/>
        </p:spPr>
        <p:txBody>
          <a:bodyPr wrap="none" lIns="0" tIns="0" rIns="0" bIns="0" rtlCol="0" anchor="t"/>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奴化教育</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5_AN.12_1#200793f33.blank?vbadefaultcenterpage=1&amp;parentnodeid=222f6bd91&amp;hasmatchpositionanswer=1">
            <a:extLst>
              <a:ext uri="{FF2B5EF4-FFF2-40B4-BE49-F238E27FC236}">
                <a16:creationId xmlns:a16="http://schemas.microsoft.com/office/drawing/2014/main" id="{C57809A9-18AC-4A19-9FF2-91FADD420825}"/>
              </a:ext>
            </a:extLst>
          </p:cNvPr>
          <p:cNvSpPr/>
          <p:nvPr/>
        </p:nvSpPr>
        <p:spPr>
          <a:xfrm>
            <a:off x="1796496" y="2706703"/>
            <a:ext cx="10652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游击战</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200793f33?vbadefaultcenterpage=1&amp;parentnodeid=222f6bd91"/>
          <p:cNvSpPr/>
          <p:nvPr/>
        </p:nvSpPr>
        <p:spPr>
          <a:xfrm>
            <a:off x="283464" y="896378"/>
            <a:ext cx="11529822" cy="554735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2.民族资本主义经济的萎缩：全面抗战时期,由于日军的毁坏和吞并、国民政府实行战时体制和</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的压榨,中国民族资本主义经济日益萎缩。</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AN.13_1#200793f33.blank?vbadefaultcenterpage=1&amp;parentnodeid=222f6bd91&amp;hasmatchpositionanswer=1"/>
          <p:cNvSpPr/>
          <p:nvPr/>
        </p:nvSpPr>
        <p:spPr>
          <a:xfrm>
            <a:off x="2813073" y="1381657"/>
            <a:ext cx="20558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官僚资本主义</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4" name="P_5_BD#200793f33?vbadefaultcenterpage=1&amp;parentnodeid=222f6bd91">
            <a:extLst>
              <a:ext uri="{FF2B5EF4-FFF2-40B4-BE49-F238E27FC236}">
                <a16:creationId xmlns:a16="http://schemas.microsoft.com/office/drawing/2014/main" id="{B07294B5-923C-4C7B-80C2-FBD52E55CAD7}"/>
              </a:ext>
            </a:extLst>
          </p:cNvPr>
          <p:cNvSpPr/>
          <p:nvPr/>
        </p:nvSpPr>
        <p:spPr>
          <a:xfrm>
            <a:off x="283464" y="2135256"/>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知识拓展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抗战时期的内迁</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（1）政治内迁——国民政府由南京到武汉，再到重庆。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（2）经济内迁——民族工业大量迁到大西南、大西北。</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（3）文化内迁——教育机构、高校等内迁。</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作用：为持久抗战保存政治经济文化基础，客观上有利于西部经济、教育的发展，有利于改变经济、教育布局。</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3f56ebc1c?vbadefaultcenterpage=1&amp;parentnodeid=a319cc6a2"/>
          <p:cNvSpPr/>
          <p:nvPr/>
        </p:nvSpPr>
        <p:spPr>
          <a:xfrm>
            <a:off x="283464" y="205047"/>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五、解放战争时期</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8dd9992f3?vbadefaultcenterpage=1&amp;parentnodeid=3f56ebc1c"/>
          <p:cNvSpPr/>
          <p:nvPr/>
        </p:nvSpPr>
        <p:spPr>
          <a:xfrm>
            <a:off x="283464" y="798406"/>
            <a:ext cx="11529822" cy="475488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1.争取和平民主的斗争</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（1）抗日战争胜利后,中国面临两种命运的抉择:和平与内战、民主与独裁</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（2）重庆谈判,签署了“双十协定”,确定了和平民主建国的方针;但对人民军队和解放区政权的合法地位问题未能达成协议。</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（3）1946年初重庆政治协商会议通过有利于人民的政协协议。</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2.人民解放战争</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（1）1946年6月至1947年6月,国民党军队进攻，中国共产党战略防御。</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（2）1947年6月刘邓大军挺进</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,开始战略进攻。</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（3）1948年9月至1949年1月,人民解放军取得辽沈、淮海、平津三大战役的胜利。</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（4）1949年4月,北平和谈破裂后,人民解放军迅速发起了渡江战役,解放了</a:t>
            </a: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3.民族工业陷入绝境：解放战争时期,美国商品排挤、官僚资本主义挤压、苛捐杂税、通货膨胀等因素,使民族工业陷入绝境。</a:t>
            </a:r>
          </a:p>
          <a:p>
            <a:pPr marL="0" marR="0" lvl="0" indent="0" algn="l" defTabSz="914400" rtl="0" eaLnBrk="1" fontAlgn="auto" latinLnBrk="1" hangingPunct="1">
              <a:spcBef>
                <a:spcPts val="0"/>
              </a:spcBef>
              <a:spcAft>
                <a:spcPts val="0"/>
              </a:spcAft>
              <a:buClrTx/>
              <a:buSzTx/>
              <a:buFontTx/>
              <a:buNone/>
              <a:tabLst/>
              <a:defRPr/>
            </a:pPr>
            <a:endParaRPr kumimoji="0" lang="en-US" altLang="zh-CN" sz="1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altLang="zh-CN" sz="2400" b="1" i="0" u="none" strike="noStrike" kern="1200" cap="none" spc="0" normalizeH="0" baseline="0" noProof="0" dirty="0" err="1">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通史关联</a:t>
            </a:r>
            <a:r>
              <a:rPr kumimoji="0" lang="en-US" altLang="zh-CN" sz="24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新民主主义革命时期中国共产党把马列主义基本原理同中国革命具体实践相结合，领导中国民主革命走向胜利。毛泽东思想的指引与革命实践相结合是其重要特征。中国近代民族工业经历了一个曲折的发展历程。</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5_AN.14_1#8dd9992f3.blank?vbadefaultcenterpage=1&amp;parentnodeid=3f56ebc1c&amp;hasmatchpositionanswer=1"/>
          <p:cNvSpPr/>
          <p:nvPr/>
        </p:nvSpPr>
        <p:spPr>
          <a:xfrm>
            <a:off x="4387151" y="3157029"/>
            <a:ext cx="10652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大别山</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5_AN.15_1#8dd9992f3.blank?vbadefaultcenterpage=1&amp;parentnodeid=3f56ebc1c&amp;hasmatchpositionanswer=1">
            <a:extLst>
              <a:ext uri="{FF2B5EF4-FFF2-40B4-BE49-F238E27FC236}">
                <a16:creationId xmlns:a16="http://schemas.microsoft.com/office/drawing/2014/main" id="{8BE581C0-6084-480A-A323-1DA071E9001A}"/>
              </a:ext>
            </a:extLst>
          </p:cNvPr>
          <p:cNvSpPr/>
          <p:nvPr/>
        </p:nvSpPr>
        <p:spPr>
          <a:xfrm>
            <a:off x="10093637" y="3949456"/>
            <a:ext cx="7350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南京</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f85878db7.fixed?vbadefaultcenterpage=1&amp;parentnodeid=9405118d6"/>
          <p:cNvSpPr/>
          <p:nvPr/>
        </p:nvSpPr>
        <p:spPr>
          <a:xfrm>
            <a:off x="0" y="33644"/>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考点一</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中国共产党的光辉历程</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7e7c82484.inline_image?vbadefaultcenterpage=1&amp;parentnodeid=f85878db7" descr="preencoded.png">
            <a:extLst>
              <a:ext uri="{FF2B5EF4-FFF2-40B4-BE49-F238E27FC236}">
                <a16:creationId xmlns:a16="http://schemas.microsoft.com/office/drawing/2014/main" id="{82BBEE67-983B-446E-928F-CC2A1AAAAAD7}"/>
              </a:ext>
            </a:extLst>
          </p:cNvPr>
          <p:cNvPicPr>
            <a:picLocks noChangeAspect="1"/>
          </p:cNvPicPr>
          <p:nvPr/>
        </p:nvPicPr>
        <p:blipFill>
          <a:blip r:embed="rId3"/>
          <a:stretch>
            <a:fillRect/>
          </a:stretch>
        </p:blipFill>
        <p:spPr>
          <a:xfrm>
            <a:off x="148844" y="1037140"/>
            <a:ext cx="2112264" cy="502920"/>
          </a:xfrm>
          <a:prstGeom prst="rect">
            <a:avLst/>
          </a:prstGeom>
        </p:spPr>
      </p:pic>
      <p:sp>
        <p:nvSpPr>
          <p:cNvPr id="6" name="QC_6_BD.1_1#b9029d5a4?vbadefaultcenterpage=1&amp;parentnodeid=7e7c82484">
            <a:extLst>
              <a:ext uri="{FF2B5EF4-FFF2-40B4-BE49-F238E27FC236}">
                <a16:creationId xmlns:a16="http://schemas.microsoft.com/office/drawing/2014/main" id="{E195A521-2D5D-46BC-8423-CDBF4C3CCD16}"/>
              </a:ext>
            </a:extLst>
          </p:cNvPr>
          <p:cNvSpPr/>
          <p:nvPr/>
        </p:nvSpPr>
        <p:spPr>
          <a:xfrm>
            <a:off x="121412" y="1671124"/>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[2021全国乙卷，29,4分]</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1934年，</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毛泽东提出:“我们是革命战争的领导者、组织者，我们又是群众生活的领导者、组织者</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在这里，工作方法的问题，就严重地摆在我们的面前。我们不但要提出任务，而且要解决完成任务的方法问题</a:t>
            </a:r>
            <a:r>
              <a:rPr kumimoji="0" lang="en-US" sz="2600" b="1"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。”当时毛泽东强调改进工作方法意在</a:t>
            </a:r>
            <a:r>
              <a:rPr kumimoji="0" lang="en-US" sz="2600" b="1"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A.发动群众参加革命战争</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B.开辟中国革命的新道路</a:t>
            </a:r>
            <a:endParaRPr kumimoji="0" lang="en-US" sz="2600" b="1"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C.建立广泛革命统一战线</a:t>
            </a:r>
            <a:r>
              <a:rPr kumimoji="0" lang="en-US" sz="2600" b="1"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D.动员社会各界进行抗战</a:t>
            </a:r>
            <a:endParaRPr kumimoji="0" lang="en-US" sz="2600" b="1" u="none" strike="noStrike" kern="1200" cap="none" spc="0" normalizeH="0" baseline="0" noProof="0" dirty="0">
              <a:ln>
                <a:noFill/>
              </a:ln>
              <a:solidFill>
                <a:prstClr val="black"/>
              </a:solidFill>
              <a:effectLst/>
              <a:uLnTx/>
              <a:uFillTx/>
              <a:latin typeface="Calibri"/>
            </a:endParaRPr>
          </a:p>
        </p:txBody>
      </p:sp>
      <p:sp>
        <p:nvSpPr>
          <p:cNvPr id="7" name="QC_6_AN.2_1#b9029d5a4.bracket?vbadefaultcenterpage=1&amp;parentnodeid=7e7c82484&amp;hasmatchpositionanswer=1">
            <a:extLst>
              <a:ext uri="{FF2B5EF4-FFF2-40B4-BE49-F238E27FC236}">
                <a16:creationId xmlns:a16="http://schemas.microsoft.com/office/drawing/2014/main" id="{7CC82368-647D-4576-AB94-F23765D777C7}"/>
              </a:ext>
            </a:extLst>
          </p:cNvPr>
          <p:cNvSpPr/>
          <p:nvPr/>
        </p:nvSpPr>
        <p:spPr>
          <a:xfrm>
            <a:off x="7955578" y="2747622"/>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u="none" strike="noStrike" kern="1200" cap="none" spc="0" normalizeH="0" baseline="0" noProof="0" dirty="0">
              <a:ln>
                <a:noFill/>
              </a:ln>
              <a:solidFill>
                <a:prstClr val="black"/>
              </a:solidFill>
              <a:effectLst/>
              <a:uLnTx/>
              <a:uFillTx/>
              <a:latin typeface="Calibri"/>
            </a:endParaRPr>
          </a:p>
        </p:txBody>
      </p:sp>
      <p:graphicFrame>
        <p:nvGraphicFramePr>
          <p:cNvPr id="8" name="P_6_BD#d024239e1?vbadefaultcenterpage=1&amp;parentnodeid=7e7c82484">
            <a:extLst>
              <a:ext uri="{FF2B5EF4-FFF2-40B4-BE49-F238E27FC236}">
                <a16:creationId xmlns:a16="http://schemas.microsoft.com/office/drawing/2014/main" id="{AE76C3A1-E35C-4F09-8398-1E676FD132C7}"/>
              </a:ext>
            </a:extLst>
          </p:cNvPr>
          <p:cNvGraphicFramePr>
            <a:graphicFrameLocks noGrp="1"/>
          </p:cNvGraphicFramePr>
          <p:nvPr>
            <p:extLst>
              <p:ext uri="{D42A27DB-BD31-4B8C-83A1-F6EECF244321}">
                <p14:modId xmlns:p14="http://schemas.microsoft.com/office/powerpoint/2010/main" val="4187996137"/>
              </p:ext>
            </p:extLst>
          </p:nvPr>
        </p:nvGraphicFramePr>
        <p:xfrm>
          <a:off x="328699" y="4357254"/>
          <a:ext cx="11439352" cy="2272112"/>
        </p:xfrm>
        <a:graphic>
          <a:graphicData uri="http://schemas.openxmlformats.org/drawingml/2006/table">
            <a:tbl>
              <a:tblPr/>
              <a:tblGrid>
                <a:gridCol w="1065971">
                  <a:extLst>
                    <a:ext uri="{9D8B030D-6E8A-4147-A177-3AD203B41FA5}">
                      <a16:colId xmlns:a16="http://schemas.microsoft.com/office/drawing/2014/main" val="20000"/>
                    </a:ext>
                  </a:extLst>
                </a:gridCol>
                <a:gridCol w="10373381">
                  <a:extLst>
                    <a:ext uri="{9D8B030D-6E8A-4147-A177-3AD203B41FA5}">
                      <a16:colId xmlns:a16="http://schemas.microsoft.com/office/drawing/2014/main" val="20001"/>
                    </a:ext>
                  </a:extLst>
                </a:gridCol>
              </a:tblGrid>
              <a:tr h="37405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中国共产党领导的新民主主义革命</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405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本题的关键是将材料放在1934年特定的历史情境中进行分析</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81226">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根据题干的时间信息“1934年”，联想时代特征，再根据题干信息“我们又是群众生活的领导者、组织者”“而且要解决完成任务的方法问题”可知，这是国共十年对峙时期毛泽东强调的发动群众参加革命战争的问题</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4958">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从特定的历史情境中分析毛泽东这句话的内涵，以此上升到对历史问题的理性思考，考查考生的史料实证素养</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8adde3c34?vbadefaultcenterpage=1&amp;parentnodeid=7e7c82484"/>
          <p:cNvSpPr/>
          <p:nvPr/>
        </p:nvSpPr>
        <p:spPr>
          <a:xfrm>
            <a:off x="283464" y="702412"/>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变式1.1934年，毛泽东提出：“我们是革命战争的领导者、组织者，我们又是群众生活的领导者、组织者</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在这里，工作方法的问题，就严重地摆在我们的面前。我们不但要提出任务，而且要解决完成任务的方法问题。”</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毛泽东这一主张的意义在于</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A.明确了革命斗争的策略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B.开辟了农村包围城市的道路</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C.践行了苏联的革命模式</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D.深化了无产阶级专政的学说</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4_1#8adde3c34.bracket?vbadefaultcenterpage=1&amp;parentnodeid=7e7c82484&amp;hasmatchpositionanswer=1"/>
          <p:cNvSpPr/>
          <p:nvPr/>
        </p:nvSpPr>
        <p:spPr>
          <a:xfrm>
            <a:off x="2632964" y="2366620"/>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5_1#8adde3c34?vbadefaultcenterpage=1&amp;parentnodeid=7e7c82484"/>
          <p:cNvSpPr/>
          <p:nvPr/>
        </p:nvSpPr>
        <p:spPr>
          <a:xfrm>
            <a:off x="283464" y="4224792"/>
            <a:ext cx="11529822" cy="216096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题干的时间信息是“1934年”，可知这一时期正处于国共十年对峙时期，结合毛泽东的主张“我们又是群众生活的领导者、组织者”“而且要解决完成任务的方法问题”可知，毛泽东这一主张的意义在于明确了革命斗争的策略，故本题选A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f846a9285?vbadefaultcenterpage=1&amp;parentnodeid=7e7c82484"/>
          <p:cNvSpPr/>
          <p:nvPr/>
        </p:nvSpPr>
        <p:spPr>
          <a:xfrm>
            <a:off x="283464" y="764216"/>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[2021广东，8，3分]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在广州召开的中国共产党第三次全国代表大会指出</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当前中国“资产阶级不能充分发展，因之无产阶级也自然不能充分发展，阶级分化不充分的全国人民，皆受制在资本帝国主义，及本国军阀之下，不能不要求经济发展而行向国民革命”。这说明中国共产党</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A.适应国情调整革命策略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B.总结经验教训开展武装斗争</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C.统一认识促进经济发展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D.根据矛盾变化扩大阶级基础</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7_1#f846a9285.bracket?vbadefaultcenterpage=1&amp;parentnodeid=7e7c82484&amp;hasmatchpositionanswer=1"/>
          <p:cNvSpPr/>
          <p:nvPr/>
        </p:nvSpPr>
        <p:spPr>
          <a:xfrm>
            <a:off x="8062214" y="2428424"/>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graphicFrame>
        <p:nvGraphicFramePr>
          <p:cNvPr id="5" name="P_6_BD#938f68af2?vbadefaultcenterpage=1&amp;parentnodeid=7e7c82484"/>
          <p:cNvGraphicFramePr>
            <a:graphicFrameLocks noGrp="1"/>
          </p:cNvGraphicFramePr>
          <p:nvPr/>
        </p:nvGraphicFramePr>
        <p:xfrm>
          <a:off x="283464" y="4330700"/>
          <a:ext cx="11439352" cy="2174240"/>
        </p:xfrm>
        <a:graphic>
          <a:graphicData uri="http://schemas.openxmlformats.org/drawingml/2006/table">
            <a:tbl>
              <a:tblPr/>
              <a:tblGrid>
                <a:gridCol w="1069634">
                  <a:extLst>
                    <a:ext uri="{9D8B030D-6E8A-4147-A177-3AD203B41FA5}">
                      <a16:colId xmlns:a16="http://schemas.microsoft.com/office/drawing/2014/main" val="20000"/>
                    </a:ext>
                  </a:extLst>
                </a:gridCol>
                <a:gridCol w="10369718">
                  <a:extLst>
                    <a:ext uri="{9D8B030D-6E8A-4147-A177-3AD203B41FA5}">
                      <a16:colId xmlns:a16="http://schemas.microsoft.com/office/drawing/2014/main" val="20001"/>
                    </a:ext>
                  </a:extLst>
                </a:gridCol>
              </a:tblGrid>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中国共产党领导的新民主主义革命</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本题的关键是抓住中国共产党第三次全国代表大会的时代背景，在此基础上思考这一会议的内容</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1136">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根据“在广州召开的中国共产党第三次全国代表大会”明确题干的时代特征，再根据大会的分析“资产阶级不能充分发展”“因之无产阶级也自然不能充分发展”“皆受制在资本帝国主义，及本国军阀之下”以及“不能不要求经济发展而行向国民革命”可知答案</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在特定的历史情境之下，分析材料特定的信息，以明确问题指向，提高考生的历史解释素养</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de32860aa?vbadefaultcenterpage=1&amp;parentnodeid=7e7c82484"/>
          <p:cNvSpPr/>
          <p:nvPr/>
        </p:nvSpPr>
        <p:spPr>
          <a:xfrm>
            <a:off x="283464" y="709339"/>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在广州召开的中国共产党第三次全国代表大会指出，当前中国“资产阶级不能充分发展。因之无产阶级也自然不能充分发展，阶级分化不充分的全国人民，皆受制在资本帝国主义及本国军阀之下，不能不要求经济发展而行向国民革命”。这是因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A.反帝反封建成为民众的共同心愿</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B.第一次工人运动高潮的推动</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C.革命统一战线思想不断感召</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D.民族矛盾成为社会主要矛盾</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9_1#de32860aa.bracket?vbadefaultcenterpage=1&amp;parentnodeid=7e7c82484&amp;hasmatchpositionanswer=1"/>
          <p:cNvSpPr/>
          <p:nvPr/>
        </p:nvSpPr>
        <p:spPr>
          <a:xfrm>
            <a:off x="3109214" y="249241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0_1#de32860aa?vbadefaultcenterpage=1&amp;parentnodeid=7e7c82484"/>
          <p:cNvSpPr/>
          <p:nvPr/>
        </p:nvSpPr>
        <p:spPr>
          <a:xfrm>
            <a:off x="283464" y="4462536"/>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指出20世纪20年代的中国经济发展“皆受制在资本帝国主义及本国军阀之下”，因此“要求经济发展而行向国民革命”，结合所学可知国民大革命的发展有群众基础，反帝反封建成为民众的共同心愿，故A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1ed2ea0e1.inline_image?vbadefaultcenterpage=1&amp;parentnodeid=f85878db7" descr="preencoded.png"/>
          <p:cNvPicPr>
            <a:picLocks noChangeAspect="1"/>
          </p:cNvPicPr>
          <p:nvPr/>
        </p:nvPicPr>
        <p:blipFill>
          <a:blip r:embed="rId3"/>
          <a:stretch>
            <a:fillRect/>
          </a:stretch>
        </p:blipFill>
        <p:spPr>
          <a:xfrm>
            <a:off x="310896" y="224998"/>
            <a:ext cx="2185416" cy="548640"/>
          </a:xfrm>
          <a:prstGeom prst="rect">
            <a:avLst/>
          </a:prstGeom>
        </p:spPr>
      </p:pic>
      <p:sp>
        <p:nvSpPr>
          <p:cNvPr id="3" name="C_6_BD#d366e5610?vbadefaultcenterpage=1&amp;parentnodeid=1ed2ea0e1"/>
          <p:cNvSpPr/>
          <p:nvPr/>
        </p:nvSpPr>
        <p:spPr>
          <a:xfrm>
            <a:off x="283464" y="909782"/>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一、中国共产党在民主革命时期的探索实践</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fb3226f32?vbadefaultcenterpage=1&amp;parentnodeid=d366e5610"/>
          <p:cNvSpPr/>
          <p:nvPr/>
        </p:nvSpPr>
        <p:spPr>
          <a:xfrm>
            <a:off x="283464" y="1537416"/>
            <a:ext cx="11529822" cy="5078124"/>
          </a:xfrm>
          <a:prstGeom prst="rect">
            <a:avLst/>
          </a:prstGeom>
          <a:noFill/>
        </p:spPr>
        <p:txBody>
          <a:bodyPr wrap="square" lIns="0" tIns="0" rIns="0" bIns="0" rtlCol="0" anchor="t"/>
          <a:lstStyle/>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1.革命道路探索——从中共“二大”到“八七会议”</a:t>
            </a: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（1）中共“二大”提出了最低纲领，但是在革命道路上基本上照搬了俄国的以城市为中心的道路。</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（2）1927年国民革命失败后，毛泽东在理论上和实践上为中国革命开辟了“农村包围城市、武装夺取政权”的道路。</a:t>
            </a: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34" charset="-120"/>
                <a:sym typeface="+mn-ea"/>
              </a:rPr>
              <a:t> </a:t>
            </a:r>
            <a:r>
              <a:rPr kumimoji="0" lang="en-US" altLang="zh-CN" sz="2400" b="1" i="0" u="none" strike="noStrike" kern="1200" cap="none" spc="0" normalizeH="0" baseline="0" noProof="0" dirty="0">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2.加强党的自身建设——</a:t>
            </a:r>
            <a:r>
              <a:rPr kumimoji="0" lang="en-US" altLang="zh-CN" sz="2400" b="1" i="0" u="none" strike="noStrike" kern="1200" cap="none" spc="0" normalizeH="0" baseline="0" noProof="0" dirty="0" err="1">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从“八七会议”到遵义会议</a:t>
            </a:r>
            <a:endParaRPr kumimoji="0" lang="en-US" altLang="zh-CN" sz="2400" b="1" i="0" u="none" strike="noStrike" kern="1200" cap="none" spc="0" normalizeH="0" baseline="0" noProof="0" dirty="0">
              <a:ln>
                <a:noFill/>
              </a:ln>
              <a:solidFill>
                <a:srgbClr val="FF0000"/>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（1）“八七会议”旗帜鲜明地清算了国民大革命后期陈独秀的右倾错误。</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（2）1935年遵义会议上，中国共产党第一次独立自主地运用马克思主义基本原理解决了党内存在的路线、方针和政策问题，标志着中国共产党从幼年走向成熟。</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3.遵义会议后中国共产党政策的调整：</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1935年瓦窑堡会议，制定了建立抗日民族统一战线的方针。</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2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48b615161?vbadefaultcenterpage=1&amp;parentnodeid=1ed2ea0e1"/>
          <p:cNvSpPr/>
          <p:nvPr/>
        </p:nvSpPr>
        <p:spPr>
          <a:xfrm>
            <a:off x="283464" y="184266"/>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二、中国共产党从幼年走向成熟的表现及原因</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b8784a3dd?vbadefaultcenterpage=1&amp;parentnodeid=48b615161"/>
          <p:cNvSpPr/>
          <p:nvPr/>
        </p:nvSpPr>
        <p:spPr>
          <a:xfrm>
            <a:off x="283464" y="779896"/>
            <a:ext cx="11529822" cy="606064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a:t>
            </a:r>
            <a:endParaRPr kumimoji="0" lang="en-US" sz="2200" b="1" i="0" u="none" strike="noStrike" kern="1200" cap="none" spc="0" normalizeH="0" baseline="0" noProof="0" dirty="0">
              <a:ln>
                <a:noFill/>
              </a:ln>
              <a:solidFill>
                <a:srgbClr val="FF0000"/>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（1）中共“二大”制定了党的最高纲领和最低纲领,明确指出中国革命分两步走的战略,为中国革命指明了方向。</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（2）中共三大确定建立革命统一战线的方针,决定同孙中山领导的国民党合作,建立革命统一战线。</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（3）国民革命运动失败后,中国共产党独立领导了工农武装起义,创建了人民军队,确定了开展土地革命和武装反抗国民党反动统治的总方针。</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（4）从中国的国情出发,以毛泽东为代表的中国共产党人,将工作重心由城市转移到农村,建立农村革命根据地,开创了“工农武装割据”道路。</a:t>
            </a: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遵义会议纠正了博古等人的“左”倾军事路线错误,在事实上确立了以毛泽东为核心的党中央的正确领导,中国共产党第一次独立自主地运用马克思主义基本原理解决党内存在的路线、方针和政策问题,是中国共产党从幼年走向成熟的标志。</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FF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2.原因</a:t>
            </a:r>
            <a:endParaRPr kumimoji="0" lang="en-US" altLang="zh-CN" sz="2200" b="1" i="0" u="none" strike="noStrike" kern="1200" cap="none" spc="0" normalizeH="0" baseline="0" noProof="0" dirty="0">
              <a:ln>
                <a:noFill/>
              </a:ln>
              <a:solidFill>
                <a:srgbClr val="FF0000"/>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（1）中国共产党把马克思主义普遍原理同中国革命具体实践相结合,明确了中国革命的道路。</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（2）中国共产党经过长期革命斗争实践,总结了正反两方面的经验教训,认识到毛泽东军事思想的正确性。</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（3）中国共产党排除了共产国际的干扰,独立自主地解决了党内存在的问题。</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18fb43d7b.inline_image?vbadefaultcenterpage=1&amp;parentnodeid=f85878db7" descr="preencoded.png"/>
          <p:cNvPicPr>
            <a:picLocks noChangeAspect="1"/>
          </p:cNvPicPr>
          <p:nvPr/>
        </p:nvPicPr>
        <p:blipFill>
          <a:blip r:embed="rId3"/>
          <a:stretch>
            <a:fillRect/>
          </a:stretch>
        </p:blipFill>
        <p:spPr>
          <a:xfrm>
            <a:off x="310896" y="287343"/>
            <a:ext cx="2066544" cy="512064"/>
          </a:xfrm>
          <a:prstGeom prst="rect">
            <a:avLst/>
          </a:prstGeom>
        </p:spPr>
      </p:pic>
      <p:sp>
        <p:nvSpPr>
          <p:cNvPr id="3" name="QC_6#c98cc21db?vbadefaultcenterpage=1&amp;parentnodeid=18fb43d7b"/>
          <p:cNvSpPr/>
          <p:nvPr/>
        </p:nvSpPr>
        <p:spPr>
          <a:xfrm>
            <a:off x="283464" y="93402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1.[2021湖北武汉三模]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中共“一大”纲领规定，“申请入党的人，不得具有非共产主义的思想倾向”。他们在入党之前</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“必须断绝同反对我党纲领之任何党派的关系</a:t>
            </a:r>
            <a:r>
              <a:rPr kumimoji="0" lang="en-US" altLang="zh-CN"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在公开时机未成熟前，党的主张以至党员身份都应保守秘密</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”。这表明当时 (</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A.马克思主义得到普遍认同</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B.中国共产党群众基础广泛</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C.中国的革命形势异常严峻</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D.民主革命纲领确立</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4" name="QC_6_AN.11_1#c98cc21db.bracket?vbadefaultcenterpage=1&amp;parentnodeid=18fb43d7b&amp;hasmatchpositionanswer=1"/>
          <p:cNvSpPr/>
          <p:nvPr/>
        </p:nvSpPr>
        <p:spPr>
          <a:xfrm>
            <a:off x="1077214" y="2717107"/>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5" name="QC_6_AS.12_1#c98cc21db?vbadefaultcenterpage=1&amp;parentnodeid=18fb43d7b">
            <a:extLst>
              <a:ext uri="{FF2B5EF4-FFF2-40B4-BE49-F238E27FC236}">
                <a16:creationId xmlns:a16="http://schemas.microsoft.com/office/drawing/2014/main" id="{E54C95BE-7F00-49B3-A431-2975010C76D6}"/>
              </a:ext>
            </a:extLst>
          </p:cNvPr>
          <p:cNvSpPr/>
          <p:nvPr/>
        </p:nvSpPr>
        <p:spPr>
          <a:xfrm>
            <a:off x="283464" y="4579896"/>
            <a:ext cx="11529822" cy="197329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材料“必须断绝同反对我党纲领之任何党派的关系”“在公开时机未成熟前</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党的主张以至党员身份都应保守秘密”体现的是当时中国共产党对党员有着严格的要求，这主要和当时的革命环境有关，为防止机密泄露，故C正确；A过于绝对，当时马克思主义并未普及，A排除；材料未涉及中国共产党的群众基础，B排除；中共“二大”确立了党的民主革命纲领，D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186a4d3ca?vbadefaultcenterpage=1&amp;parentnodeid=18fb43d7b"/>
          <p:cNvSpPr/>
          <p:nvPr/>
        </p:nvSpPr>
        <p:spPr>
          <a:xfrm>
            <a:off x="283464" y="17483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2.[2021湖南长沙二模]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1926年11月中共中央制定的《目前农运计划》指出：“在目前状况之下，农运发展应取集中的原则。全国除粤省外，应集中在湘、鄂、赣、豫四省发展；次则陕西、四川、广西、福建、安徽、江苏、浙江七省亦应以相当的力量去做。”据此可知，当时中国共产党(</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A.在农村地区力量较为薄弱</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B.决定走农村包围城市道路</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C.调整策略以适应北伐需要</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D.集中力量建立革命根据地</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3_1#186a4d3ca.bracket?vbadefaultcenterpage=1&amp;parentnodeid=18fb43d7b&amp;hasmatchpositionanswer=1"/>
          <p:cNvSpPr/>
          <p:nvPr/>
        </p:nvSpPr>
        <p:spPr>
          <a:xfrm>
            <a:off x="7744714" y="1957917"/>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4_1#186a4d3ca?vbadefaultcenterpage=1&amp;parentnodeid=18fb43d7b">
            <a:extLst>
              <a:ext uri="{FF2B5EF4-FFF2-40B4-BE49-F238E27FC236}">
                <a16:creationId xmlns:a16="http://schemas.microsoft.com/office/drawing/2014/main" id="{DFA28250-4D29-4A0F-BD6D-BEE776BAFA0F}"/>
              </a:ext>
            </a:extLst>
          </p:cNvPr>
          <p:cNvSpPr/>
          <p:nvPr/>
        </p:nvSpPr>
        <p:spPr>
          <a:xfrm>
            <a:off x="283464" y="3936351"/>
            <a:ext cx="11529822" cy="250601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可知，1926年正值国共合作的大革命时期，国民革命军出师北伐。中共中央制定《目前农运计划》，目的是集中力量在部分地区开展农民运动以支持北伐，说明中国共产党适时调整政策以适应时代需要，故C项正确；材料无法体现当时中国共产党在农村地区力量较为薄弱，A项排除；中国共产党在1927年秋收起义受挫后才决定进军农村，故B项错误；中国共产党在1927年井冈山革命根据地建立后才大力进行根据地建设，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b7425592?vbadefaultcenterpage=1&amp;parentnodeid=18fb43d7b"/>
          <p:cNvSpPr/>
          <p:nvPr/>
        </p:nvSpPr>
        <p:spPr>
          <a:xfrm>
            <a:off x="283464" y="597962"/>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3.[2021浙江金华一模]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据统计，解放战争时期，山东人民送到解放军前线的支援物资有粮食815亿斤、食油722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256斤、食盐868</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238斤、蔬菜更是不计其数。胶东、渤海、鲁中南的妇女给解放军做军鞋7</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622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151双、军衣7</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355</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573套，军被1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778</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855床。这可以用来说明解放区(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A.群众路线深入人心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B.民主革命已经完成</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C.农村经济迅速恢复</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D.统一战线成效显著</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5_1#4b7425592.bracket?vbadefaultcenterpage=1&amp;parentnodeid=18fb43d7b&amp;hasmatchpositionanswer=1"/>
          <p:cNvSpPr/>
          <p:nvPr/>
        </p:nvSpPr>
        <p:spPr>
          <a:xfrm>
            <a:off x="6797410" y="239295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6_1#4b7425592?vbadefaultcenterpage=1&amp;parentnodeid=18fb43d7b"/>
          <p:cNvSpPr/>
          <p:nvPr/>
        </p:nvSpPr>
        <p:spPr>
          <a:xfrm>
            <a:off x="283464" y="448970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根据材料中的数据可以看出人民对于解放事业的支持，这反映出群众路线深入人心，A项正确；B项表述与史实不符，排除B项；C、D两项与材料主旨无关，排除。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QC_6_BD.1_3#620f06f07?vbadefaultcenterpage=1&amp;parentnodeid=863b31b69">
            <a:extLst>
              <a:ext uri="{FF2B5EF4-FFF2-40B4-BE49-F238E27FC236}">
                <a16:creationId xmlns:a16="http://schemas.microsoft.com/office/drawing/2014/main" id="{600ECD25-272F-478A-BD1B-1D0FD75CBA1F}"/>
              </a:ext>
            </a:extLst>
          </p:cNvPr>
          <p:cNvSpPr/>
          <p:nvPr/>
        </p:nvSpPr>
        <p:spPr>
          <a:xfrm>
            <a:off x="282959" y="3957814"/>
            <a:ext cx="11529822" cy="171519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上表反映出当时边区</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A.新民主主义理论在实践中推广</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C.各阶层参加的联合政府的建立</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D.抗日民族统一战线得到了落实</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C_4_BD#d5134ee30.fixed?vbadefaultcenterpage=1&amp;parentnodeid=9405118d6"/>
          <p:cNvSpPr/>
          <p:nvPr/>
        </p:nvSpPr>
        <p:spPr>
          <a:xfrm>
            <a:off x="-635" y="5533"/>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考点二</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抗日战争</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863b31b69.inline_image?vbadefaultcenterpage=1&amp;parentnodeid=d5134ee30" descr="preencoded.png">
            <a:extLst>
              <a:ext uri="{FF2B5EF4-FFF2-40B4-BE49-F238E27FC236}">
                <a16:creationId xmlns:a16="http://schemas.microsoft.com/office/drawing/2014/main" id="{1AADFB8A-C30D-4E93-A177-3D07520802AD}"/>
              </a:ext>
            </a:extLst>
          </p:cNvPr>
          <p:cNvPicPr>
            <a:picLocks noChangeAspect="1"/>
          </p:cNvPicPr>
          <p:nvPr/>
        </p:nvPicPr>
        <p:blipFill>
          <a:blip r:embed="rId3"/>
          <a:stretch>
            <a:fillRect/>
          </a:stretch>
        </p:blipFill>
        <p:spPr>
          <a:xfrm>
            <a:off x="310391" y="987030"/>
            <a:ext cx="2112264" cy="502920"/>
          </a:xfrm>
          <a:prstGeom prst="rect">
            <a:avLst/>
          </a:prstGeom>
        </p:spPr>
      </p:pic>
      <p:sp>
        <p:nvSpPr>
          <p:cNvPr id="6" name="QC_6_BD.1_1#620f06f07?vbadefaultcenterpage=1&amp;parentnodeid=863b31b69">
            <a:extLst>
              <a:ext uri="{FF2B5EF4-FFF2-40B4-BE49-F238E27FC236}">
                <a16:creationId xmlns:a16="http://schemas.microsoft.com/office/drawing/2014/main" id="{3B2DBB74-6838-497E-A15E-596A96DC1C95}"/>
              </a:ext>
            </a:extLst>
          </p:cNvPr>
          <p:cNvSpPr/>
          <p:nvPr/>
        </p:nvSpPr>
        <p:spPr>
          <a:xfrm>
            <a:off x="282959" y="1655651"/>
            <a:ext cx="11529822" cy="1715199"/>
          </a:xfrm>
          <a:prstGeom prst="rect">
            <a:avLst/>
          </a:prstGeom>
          <a:noFill/>
        </p:spPr>
        <p:txBody>
          <a:bodyPr wrap="square" lIns="0" tIns="0" rIns="0" bIns="0" rtlCol="0" anchor="t"/>
          <a:lstStyle/>
          <a:p>
            <a:pPr lvl="0" latinLnBrk="1"/>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（2020课标Ⅱ，30，4分）1937年，陕甘宁边区组织民主普选，参选率达70%，其中延长等4个县当选县参</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抗日民主政权的性质根本改变</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议员中各阶层所占比例如下表所示</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延长等4县县参议员各阶层所占比例</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单位：%</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6_AN.2_1#620f06f07.bracket?vbadefaultcenterpage=1&amp;parentnodeid=863b31b69&amp;hasmatchpositionanswer=1">
            <a:extLst>
              <a:ext uri="{FF2B5EF4-FFF2-40B4-BE49-F238E27FC236}">
                <a16:creationId xmlns:a16="http://schemas.microsoft.com/office/drawing/2014/main" id="{4B7143BB-89EE-4B1E-83DB-5D639AFE8F80}"/>
              </a:ext>
            </a:extLst>
          </p:cNvPr>
          <p:cNvSpPr/>
          <p:nvPr/>
        </p:nvSpPr>
        <p:spPr>
          <a:xfrm>
            <a:off x="3339041" y="3840048"/>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QC_6_BD.1_2#620f06f07?vbadefaultcenterpage=1&amp;parentnodeid=863b31b69">
            <a:extLst>
              <a:ext uri="{FF2B5EF4-FFF2-40B4-BE49-F238E27FC236}">
                <a16:creationId xmlns:a16="http://schemas.microsoft.com/office/drawing/2014/main" id="{16B2C2BB-9852-4D06-8DEF-766FA7066E65}"/>
              </a:ext>
            </a:extLst>
          </p:cNvPr>
          <p:cNvGraphicFramePr>
            <a:graphicFrameLocks noGrp="1"/>
          </p:cNvGraphicFramePr>
          <p:nvPr>
            <p:extLst>
              <p:ext uri="{D42A27DB-BD31-4B8C-83A1-F6EECF244321}">
                <p14:modId xmlns:p14="http://schemas.microsoft.com/office/powerpoint/2010/main" val="149969829"/>
              </p:ext>
            </p:extLst>
          </p:nvPr>
        </p:nvGraphicFramePr>
        <p:xfrm>
          <a:off x="282959" y="3095155"/>
          <a:ext cx="11484867" cy="874268"/>
        </p:xfrm>
        <a:graphic>
          <a:graphicData uri="http://schemas.openxmlformats.org/drawingml/2006/table">
            <a:tbl>
              <a:tblPr/>
              <a:tblGrid>
                <a:gridCol w="1539706">
                  <a:extLst>
                    <a:ext uri="{9D8B030D-6E8A-4147-A177-3AD203B41FA5}">
                      <a16:colId xmlns:a16="http://schemas.microsoft.com/office/drawing/2014/main" val="20000"/>
                    </a:ext>
                  </a:extLst>
                </a:gridCol>
                <a:gridCol w="1539706">
                  <a:extLst>
                    <a:ext uri="{9D8B030D-6E8A-4147-A177-3AD203B41FA5}">
                      <a16:colId xmlns:a16="http://schemas.microsoft.com/office/drawing/2014/main" val="20001"/>
                    </a:ext>
                  </a:extLst>
                </a:gridCol>
                <a:gridCol w="1539706">
                  <a:extLst>
                    <a:ext uri="{9D8B030D-6E8A-4147-A177-3AD203B41FA5}">
                      <a16:colId xmlns:a16="http://schemas.microsoft.com/office/drawing/2014/main" val="20002"/>
                    </a:ext>
                  </a:extLst>
                </a:gridCol>
                <a:gridCol w="1539706">
                  <a:extLst>
                    <a:ext uri="{9D8B030D-6E8A-4147-A177-3AD203B41FA5}">
                      <a16:colId xmlns:a16="http://schemas.microsoft.com/office/drawing/2014/main" val="20003"/>
                    </a:ext>
                  </a:extLst>
                </a:gridCol>
                <a:gridCol w="1539706">
                  <a:extLst>
                    <a:ext uri="{9D8B030D-6E8A-4147-A177-3AD203B41FA5}">
                      <a16:colId xmlns:a16="http://schemas.microsoft.com/office/drawing/2014/main" val="20004"/>
                    </a:ext>
                  </a:extLst>
                </a:gridCol>
                <a:gridCol w="2246631">
                  <a:extLst>
                    <a:ext uri="{9D8B030D-6E8A-4147-A177-3AD203B41FA5}">
                      <a16:colId xmlns:a16="http://schemas.microsoft.com/office/drawing/2014/main" val="20005"/>
                    </a:ext>
                  </a:extLst>
                </a:gridCol>
                <a:gridCol w="1539706">
                  <a:extLst>
                    <a:ext uri="{9D8B030D-6E8A-4147-A177-3AD203B41FA5}">
                      <a16:colId xmlns:a16="http://schemas.microsoft.com/office/drawing/2014/main" val="20006"/>
                    </a:ext>
                  </a:extLst>
                </a:gridCol>
              </a:tblGrid>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工人</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贫农</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中农</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富农</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商人</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知识分子</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地主</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0" name="P_6_BD#b630aaba6?vbadefaultcenterpage=1&amp;parentnodeid=863b31b69">
            <a:extLst>
              <a:ext uri="{FF2B5EF4-FFF2-40B4-BE49-F238E27FC236}">
                <a16:creationId xmlns:a16="http://schemas.microsoft.com/office/drawing/2014/main" id="{2E9363DD-FF04-437E-B733-686645CF37CE}"/>
              </a:ext>
            </a:extLst>
          </p:cNvPr>
          <p:cNvGraphicFramePr>
            <a:graphicFrameLocks noGrp="1"/>
          </p:cNvGraphicFramePr>
          <p:nvPr>
            <p:extLst>
              <p:ext uri="{D42A27DB-BD31-4B8C-83A1-F6EECF244321}">
                <p14:modId xmlns:p14="http://schemas.microsoft.com/office/powerpoint/2010/main" val="1640494645"/>
              </p:ext>
            </p:extLst>
          </p:nvPr>
        </p:nvGraphicFramePr>
        <p:xfrm>
          <a:off x="283464" y="5280382"/>
          <a:ext cx="11439351" cy="1524000"/>
        </p:xfrm>
        <a:graphic>
          <a:graphicData uri="http://schemas.openxmlformats.org/drawingml/2006/table">
            <a:tbl>
              <a:tblPr/>
              <a:tblGrid>
                <a:gridCol w="1141060">
                  <a:extLst>
                    <a:ext uri="{9D8B030D-6E8A-4147-A177-3AD203B41FA5}">
                      <a16:colId xmlns:a16="http://schemas.microsoft.com/office/drawing/2014/main" val="20000"/>
                    </a:ext>
                  </a:extLst>
                </a:gridCol>
                <a:gridCol w="10298291">
                  <a:extLst>
                    <a:ext uri="{9D8B030D-6E8A-4147-A177-3AD203B41FA5}">
                      <a16:colId xmlns:a16="http://schemas.microsoft.com/office/drawing/2014/main" val="20001"/>
                    </a:ext>
                  </a:extLst>
                </a:gridCol>
              </a:tblGrid>
              <a:tr h="0">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抗日民主政权建设</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本题的关键信息是时间地点即1937年陕甘宁边区，对象为县参议员的阶层构成</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材料中“陕甘宁边区”是敌后抗日根据地。通过成分构成可知，此时要团结这部分人来进行抗战，再结合题干的时间信息“1937年”联想时代特征，进而做出选择</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本题通过延长等4县县参议员各阶层所占比例，分析这一时期抗日民族统一战线问题，提升学生史料实证的能力</a:t>
                      </a:r>
                      <a:endParaRPr lang="en-US" sz="11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7beafaf95?vbadefaultcenterpage=1&amp;parentnodeid=863b31b69"/>
          <p:cNvSpPr/>
          <p:nvPr/>
        </p:nvSpPr>
        <p:spPr>
          <a:xfrm>
            <a:off x="283464" y="584241"/>
            <a:ext cx="11520609" cy="1120839"/>
          </a:xfrm>
          <a:prstGeom prst="rect">
            <a:avLst/>
          </a:prstGeom>
          <a:noFill/>
        </p:spPr>
        <p:txBody>
          <a:bodyPr wrap="square" lIns="0" tIns="0" rIns="0" bIns="0" rtlCol="0" anchor="t"/>
          <a:lstStyle/>
          <a:p>
            <a:pPr latinLnBrk="1">
              <a:lnSpc>
                <a:spcPct val="150000"/>
              </a:lnSpc>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变式1.全面抗战时期，敌后抗日根据地组织民主普选，组建抗日民主政权，具体见</a:t>
            </a:r>
            <a:r>
              <a:rPr kumimoji="0" lang="zh-CN" alt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右</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图。</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上图反映出当时根据地</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QC_6_BD.3_2#7beafaf95?vbadefaultcenterpage=1&amp;parentnodeid=863b31b69" descr="preencoded.png"/>
          <p:cNvPicPr>
            <a:picLocks noChangeAspect="1"/>
          </p:cNvPicPr>
          <p:nvPr/>
        </p:nvPicPr>
        <p:blipFill>
          <a:blip r:embed="rId2">
            <a:clrChange>
              <a:clrFrom>
                <a:srgbClr val="FFFFFF"/>
              </a:clrFrom>
              <a:clrTo>
                <a:srgbClr val="FFFFFF">
                  <a:alpha val="0"/>
                </a:srgbClr>
              </a:clrTo>
            </a:clrChange>
          </a:blip>
          <a:stretch>
            <a:fillRect/>
          </a:stretch>
        </p:blipFill>
        <p:spPr>
          <a:xfrm>
            <a:off x="5772679" y="1068460"/>
            <a:ext cx="6174105" cy="3248660"/>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BD.3_3#7beafaf95?vbadefaultcenterpage=1&amp;parentnodeid=863b31b69"/>
          <p:cNvSpPr/>
          <p:nvPr/>
        </p:nvSpPr>
        <p:spPr>
          <a:xfrm>
            <a:off x="283465" y="1849164"/>
            <a:ext cx="6967037"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A.新民主主义理论在实践中推广</a:t>
            </a: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B.</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抗日民主政权的性质根本改变</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C.各阶层参加的联合政府的建立</a:t>
            </a: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D.</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抗日民族统一战线得到了巩固</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4_1#7beafaf95.bracket?vbadefaultcenterpage=1&amp;parentnodeid=863b31b69&amp;hasmatchpositionanswer=1"/>
          <p:cNvSpPr/>
          <p:nvPr/>
        </p:nvSpPr>
        <p:spPr>
          <a:xfrm>
            <a:off x="5616310" y="122164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5_1#7beafaf95?vbadefaultcenterpage=1&amp;parentnodeid=863b31b69">
            <a:extLst>
              <a:ext uri="{FF2B5EF4-FFF2-40B4-BE49-F238E27FC236}">
                <a16:creationId xmlns:a16="http://schemas.microsoft.com/office/drawing/2014/main" id="{A28FA503-3348-4139-9D53-C21B7C309746}"/>
              </a:ext>
            </a:extLst>
          </p:cNvPr>
          <p:cNvSpPr/>
          <p:nvPr/>
        </p:nvSpPr>
        <p:spPr>
          <a:xfrm>
            <a:off x="283461" y="4496763"/>
            <a:ext cx="11529828" cy="206336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这一时期中日民族矛盾显然成为整个中国的主要矛盾。因此根据材料关键信息“敌后抗日根据地组织民众普选”，可知这主要是为抗日战争服务，为了维护抗日民族统一战线，D正确；新民主主义革命的任务是反帝反封建，A排除；B不符合实际情况，排除；建立联合政府的主张是在中共七大中提出的，C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3259384b0?vbadefaultcenterpage=1&amp;parentnodeid=863b31b69"/>
          <p:cNvSpPr/>
          <p:nvPr/>
        </p:nvSpPr>
        <p:spPr>
          <a:xfrm>
            <a:off x="283464" y="197328"/>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（2017课标Ⅰ，30，4分）陕甘宁边区政府在一份文件中讲到：“政府的各种政策，应当根据各阶级的共同利害出发，凡是只对一阶级有利，对另一阶级有害的便不能作为政策决定的根据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现在则工人、农民、地主、资本家，都是平等的有权利。”</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这一精神的贯彻</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A.推动了土地革命的顺利开展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B.适应了民族战争新形势的需要</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C.巩固了国民革命的社会基础</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D.壮大了反抗国民党政府的力量</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6_1#3259384b0.bracket?vbadefaultcenterpage=1&amp;parentnodeid=863b31b69&amp;hasmatchpositionanswer=1"/>
          <p:cNvSpPr/>
          <p:nvPr/>
        </p:nvSpPr>
        <p:spPr>
          <a:xfrm>
            <a:off x="5847969" y="1897043"/>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graphicFrame>
        <p:nvGraphicFramePr>
          <p:cNvPr id="4" name="P_6_BD#7420bfe23?vbadefaultcenterpage=1&amp;parentnodeid=863b31b69">
            <a:extLst>
              <a:ext uri="{FF2B5EF4-FFF2-40B4-BE49-F238E27FC236}">
                <a16:creationId xmlns:a16="http://schemas.microsoft.com/office/drawing/2014/main" id="{4026BF99-F18B-4FEA-8AC5-33D46AE2940D}"/>
              </a:ext>
            </a:extLst>
          </p:cNvPr>
          <p:cNvGraphicFramePr>
            <a:graphicFrameLocks noGrp="1"/>
          </p:cNvGraphicFramePr>
          <p:nvPr>
            <p:extLst>
              <p:ext uri="{D42A27DB-BD31-4B8C-83A1-F6EECF244321}">
                <p14:modId xmlns:p14="http://schemas.microsoft.com/office/powerpoint/2010/main" val="1401215727"/>
              </p:ext>
            </p:extLst>
          </p:nvPr>
        </p:nvGraphicFramePr>
        <p:xfrm>
          <a:off x="431381" y="3857608"/>
          <a:ext cx="11439014" cy="2124456"/>
        </p:xfrm>
        <a:graphic>
          <a:graphicData uri="http://schemas.openxmlformats.org/drawingml/2006/table">
            <a:tbl>
              <a:tblPr/>
              <a:tblGrid>
                <a:gridCol w="1067782">
                  <a:extLst>
                    <a:ext uri="{9D8B030D-6E8A-4147-A177-3AD203B41FA5}">
                      <a16:colId xmlns:a16="http://schemas.microsoft.com/office/drawing/2014/main" val="20000"/>
                    </a:ext>
                  </a:extLst>
                </a:gridCol>
                <a:gridCol w="10371232">
                  <a:extLst>
                    <a:ext uri="{9D8B030D-6E8A-4147-A177-3AD203B41FA5}">
                      <a16:colId xmlns:a16="http://schemas.microsoft.com/office/drawing/2014/main" val="20001"/>
                    </a:ext>
                  </a:extLst>
                </a:gridCol>
              </a:tblGrid>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抗日民主政权的建设</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31952">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本题的关键信息是“陕甘宁边区”“根据各阶级的共同利害”“工人、农民、地主、资本家,都是平等的有权利”等</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1136">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从材料“陕甘宁边区政府”“应当根据各阶级的共同利害出发”可判断，当时处于抗日战争时期。文件中指出从各阶级的共同利害出发，各阶级都是“平等的有权利”，反映出该文件符合抗日民族统一战线的精神</a:t>
                      </a:r>
                      <a:r>
                        <a:rPr kumimoji="0" lang="en-US" altLang="zh-CN" sz="1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团结一切可以团结的力量，共同抗战，以适应战争形势的发展需要</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7_1#489af7c69?vbadefaultcenterpage=1&amp;parentnodeid=863b31b69"/>
          <p:cNvSpPr/>
          <p:nvPr/>
        </p:nvSpPr>
        <p:spPr>
          <a:xfrm>
            <a:off x="283464" y="577722"/>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变式2.1937年8月，中共中央决定，中国工农红军改为国民革命军第八路军，陕甘宁苏维埃政府改为陕甘宁边区政府，停止实行土地革命措施，取消打倒国民党反动派的口号。中共中央上述举措(</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A.推动了土地革命的顺利开展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B.适应了民族战争新形势的需要</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C.巩固了国民革命的社会基础</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D.壮大了反抗国民党政府的力量</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8_1#489af7c69.bracket?vbadefaultcenterpage=1&amp;parentnodeid=863b31b69&amp;hasmatchpositionanswer=1"/>
          <p:cNvSpPr/>
          <p:nvPr/>
        </p:nvSpPr>
        <p:spPr>
          <a:xfrm>
            <a:off x="5947664" y="176644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9_1#489af7c69?vbadefaultcenterpage=1&amp;parentnodeid=863b31b69"/>
          <p:cNvSpPr/>
          <p:nvPr/>
        </p:nvSpPr>
        <p:spPr>
          <a:xfrm>
            <a:off x="283464" y="3868176"/>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结合材料时间1937年8月可知，此时正值日本全面侵华时期，以国共合作为基础的抗日民族统一战线加速发展。此时中共中央做出举措，是为了推动全民族抗战局面的形成，因此B项正确。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7b00e5d6b.inline_image?vbadefaultcenterpage=1&amp;parentnodeid=d5134ee30" descr="preencoded.png"/>
          <p:cNvPicPr>
            <a:picLocks noChangeAspect="1"/>
          </p:cNvPicPr>
          <p:nvPr/>
        </p:nvPicPr>
        <p:blipFill>
          <a:blip r:embed="rId3"/>
          <a:stretch>
            <a:fillRect/>
          </a:stretch>
        </p:blipFill>
        <p:spPr>
          <a:xfrm>
            <a:off x="310896" y="204215"/>
            <a:ext cx="2185416" cy="548640"/>
          </a:xfrm>
          <a:prstGeom prst="rect">
            <a:avLst/>
          </a:prstGeom>
        </p:spPr>
      </p:pic>
      <p:sp>
        <p:nvSpPr>
          <p:cNvPr id="3" name="P_6_BD#256af9aed?vbadefaultcenterpage=1&amp;parentnodeid=7b00e5d6b"/>
          <p:cNvSpPr/>
          <p:nvPr/>
        </p:nvSpPr>
        <p:spPr>
          <a:xfrm>
            <a:off x="283464" y="875145"/>
            <a:ext cx="11529822" cy="337820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全民族抗战的具体表现及两个战场的关系</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1.表现</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（1）旗帜:以国共两党合作为基础的抗日民族统一战线。</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（2）地域:真正的全国战争,前线军民抗日,后方全国救亡。</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（3）参战:工农兵学商各界、各族人民、社会各阶层爱国人士和海外侨胞共同参加。</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（4）团结:国共两党以民族存亡为重,结束分裂对抗,求同存异,在抗日的基础上团结一致,集中力量争取民族解放战争的胜利。</a:t>
            </a: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（5）合作:全国军队,包括国民党军队和共产党军队,一致抗日,形成了既统一又独立的正面战场和敌后战场,两者互相配合,共同抗日。</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（6）基础:广大群众积极参与,使抗日战争有了雄厚的群众基础和力量源泉。</a:t>
            </a:r>
          </a:p>
          <a:p>
            <a:pPr latinLnBrk="1">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2.两个战场的关系</a:t>
            </a:r>
            <a:endParaRPr kumimoji="0" lang="en-US" altLang="zh-CN"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6_BD#256af9aed?vbadefaultcenterpage=1&amp;parentnodeid=7b00e5d6b">
            <a:extLst>
              <a:ext uri="{FF2B5EF4-FFF2-40B4-BE49-F238E27FC236}">
                <a16:creationId xmlns:a16="http://schemas.microsoft.com/office/drawing/2014/main" id="{64909B69-7FB9-472A-9EEF-3C943CAE3EA0}"/>
              </a:ext>
            </a:extLst>
          </p:cNvPr>
          <p:cNvSpPr/>
          <p:nvPr/>
        </p:nvSpPr>
        <p:spPr>
          <a:xfrm>
            <a:off x="283464" y="4545571"/>
            <a:ext cx="11529822" cy="49676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P_6_BD#256af9aed?vbadefaultcenterpage=1&amp;parentnodeid=7b00e5d6b">
            <a:extLst>
              <a:ext uri="{FF2B5EF4-FFF2-40B4-BE49-F238E27FC236}">
                <a16:creationId xmlns:a16="http://schemas.microsoft.com/office/drawing/2014/main" id="{42AAD1AF-DFAE-4649-B9C9-283CC38D8F18}"/>
              </a:ext>
            </a:extLst>
          </p:cNvPr>
          <p:cNvGraphicFramePr>
            <a:graphicFrameLocks noGrp="1"/>
          </p:cNvGraphicFramePr>
          <p:nvPr>
            <p:extLst>
              <p:ext uri="{D42A27DB-BD31-4B8C-83A1-F6EECF244321}">
                <p14:modId xmlns:p14="http://schemas.microsoft.com/office/powerpoint/2010/main" val="372026792"/>
              </p:ext>
            </p:extLst>
          </p:nvPr>
        </p:nvGraphicFramePr>
        <p:xfrm>
          <a:off x="283464" y="4319191"/>
          <a:ext cx="11529822" cy="2484120"/>
        </p:xfrm>
        <a:graphic>
          <a:graphicData uri="http://schemas.openxmlformats.org/drawingml/2006/table">
            <a:tbl>
              <a:tblPr/>
              <a:tblGrid>
                <a:gridCol w="935736">
                  <a:extLst>
                    <a:ext uri="{9D8B030D-6E8A-4147-A177-3AD203B41FA5}">
                      <a16:colId xmlns:a16="http://schemas.microsoft.com/office/drawing/2014/main" val="20000"/>
                    </a:ext>
                  </a:extLst>
                </a:gridCol>
                <a:gridCol w="5036127">
                  <a:extLst>
                    <a:ext uri="{9D8B030D-6E8A-4147-A177-3AD203B41FA5}">
                      <a16:colId xmlns:a16="http://schemas.microsoft.com/office/drawing/2014/main" val="20001"/>
                    </a:ext>
                  </a:extLst>
                </a:gridCol>
                <a:gridCol w="5557959">
                  <a:extLst>
                    <a:ext uri="{9D8B030D-6E8A-4147-A177-3AD203B41FA5}">
                      <a16:colId xmlns:a16="http://schemas.microsoft.com/office/drawing/2014/main" val="20002"/>
                    </a:ext>
                  </a:extLst>
                </a:gridCol>
              </a:tblGrid>
              <a:tr h="309236">
                <a:tc>
                  <a:txBody>
                    <a:bodyPr/>
                    <a:lstStyle/>
                    <a:p>
                      <a:pPr>
                        <a:lnSpc>
                          <a:spcPct val="100000"/>
                        </a:lnSpc>
                      </a:pP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正面战场</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敌后战场</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9236">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抗战路线</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推行单纯依靠政府和军队的片面抗战路线</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实行动员和依靠全民族一切力量的全面抗战路线</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9236">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依靠力量</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依靠的是国民政府的正规军</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依靠的是中国共产党领导的八路军、新四军和其他抗日武装,此外还有民兵</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9236">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战场范围</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国民党统治区域,划分战区以阻击敌人</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在敌后创建抗日根据地,把敌人的后方变成抗日的前线</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9236">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作战方式</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多是大兵团的大会战,打的是以阵地防御为主的正规战</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基本上是游击战和有利条件下的运动战</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9236">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战略地位</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在战略防御阶段起主导作用,是抗战的主战场</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在战略相持阶段起主导作用,逐步上升为抗战的主战场</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544845">
                <a:tc>
                  <a:txBody>
                    <a:bodyPr/>
                    <a:lstStyle/>
                    <a:p>
                      <a:pPr algn="ctr">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联系</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2">
                  <a:txBody>
                    <a:bodyPr/>
                    <a:lstStyle/>
                    <a:p>
                      <a:pPr algn="l">
                        <a:lnSpc>
                          <a:spcPct val="100000"/>
                        </a:lnSpc>
                      </a:pPr>
                      <a:r>
                        <a:rPr lang="en-US" sz="1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两个战场是相互依存、互相配合的关系,都是全民族抗战的重要组成部分,都为中华民族的抗战做出了重要贡献,不应该被割裂与对立起来</a:t>
                      </a:r>
                      <a:endParaRPr lang="en-US" sz="16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6"/>
                  </a:ext>
                </a:extLst>
              </a:tr>
            </a:tbl>
          </a:graphicData>
        </a:graphic>
      </p:graphicFrame>
    </p:spTree>
  </p:cSld>
  <p:clrMapOvr>
    <a:masterClrMapping/>
  </p:clrMapOvr>
  <p:transition>
    <p:split dir="in"/>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83663cb5.inline_image?vbadefaultcenterpage=1&amp;parentnodeid=d5134ee30" descr="preencoded.png"/>
          <p:cNvPicPr>
            <a:picLocks noChangeAspect="1"/>
          </p:cNvPicPr>
          <p:nvPr/>
        </p:nvPicPr>
        <p:blipFill>
          <a:blip r:embed="rId3"/>
          <a:stretch>
            <a:fillRect/>
          </a:stretch>
        </p:blipFill>
        <p:spPr>
          <a:xfrm>
            <a:off x="310896" y="162653"/>
            <a:ext cx="2066544" cy="512064"/>
          </a:xfrm>
          <a:prstGeom prst="rect">
            <a:avLst/>
          </a:prstGeom>
        </p:spPr>
      </p:pic>
      <p:sp>
        <p:nvSpPr>
          <p:cNvPr id="3" name="QC_6#273e841b2?vbadefaultcenterpage=1&amp;parentnodeid=d83663cb5"/>
          <p:cNvSpPr/>
          <p:nvPr/>
        </p:nvSpPr>
        <p:spPr>
          <a:xfrm>
            <a:off x="283464" y="809337"/>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1.[2021江苏淮安二模]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民国初年，“省自治”和“联省自治”观念在广东、湖南、四川等地甚为流行，有“新广州”“新湖南”“川人治川”之议。到了20世纪30年代，知识分子中引起热烈回响的观点则是“就是做梦也要做国家的梦</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，不要做思乡的梦</a:t>
            </a:r>
            <a:r>
              <a:rPr kumimoji="0" lang="en-US" altLang="zh-CN"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导致这一变化出现的主要原因是(</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A.民族危机不断加深</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B.军阀混战影响国家统一</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C.近代国家意识增强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D.地方自治势力逐渐衰落</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4" name="QC_6_AN.10_1#273e841b2.bracket?vbadefaultcenterpage=1&amp;parentnodeid=d83663cb5&amp;hasmatchpositionanswer=1"/>
          <p:cNvSpPr/>
          <p:nvPr/>
        </p:nvSpPr>
        <p:spPr>
          <a:xfrm>
            <a:off x="6523782" y="259241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5" name="QC_6_AS.11_1#273e841b2?vbadefaultcenterpage=1&amp;parentnodeid=d83663cb5">
            <a:extLst>
              <a:ext uri="{FF2B5EF4-FFF2-40B4-BE49-F238E27FC236}">
                <a16:creationId xmlns:a16="http://schemas.microsoft.com/office/drawing/2014/main" id="{34C64E32-FE19-4A98-AA4E-8FFDF23F397E}"/>
              </a:ext>
            </a:extLst>
          </p:cNvPr>
          <p:cNvSpPr/>
          <p:nvPr/>
        </p:nvSpPr>
        <p:spPr>
          <a:xfrm>
            <a:off x="165701" y="444223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到了20世纪30年代，知识分子中引起热烈回响的观点则是‘就是做梦也要做国家的梦，不要做思乡的梦’”可以看出，由于日本侵略的加剧，民族危机空前严重，国人的民族意识增强，反对自治，要求团结一心，抵御外敌，故A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b10a8e5a8?vbadefaultcenterpage=1&amp;parentnodeid=d83663cb5"/>
          <p:cNvSpPr/>
          <p:nvPr/>
        </p:nvSpPr>
        <p:spPr>
          <a:xfrm>
            <a:off x="283464" y="244110"/>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2.[2021安徽合肥月考]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1943年，毛泽东在组织陕甘宁边区军民开展大生产运动时强调：“战争不但是军事和政治的竞赛，还是经济的竞赛。我们要战胜日本侵略者，除其他一切外，还必须努力于经济工作。”这说明大生产运动开展的依据是(</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A.抗战进入到相持阶段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B.国民党军队的经济封锁</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C.持久抗战的战略思想</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D.日军对华北的疯狂扫荡</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2_1#b10a8e5a8.bracket?vbadefaultcenterpage=1&amp;parentnodeid=d83663cb5&amp;hasmatchpositionanswer=1"/>
          <p:cNvSpPr/>
          <p:nvPr/>
        </p:nvSpPr>
        <p:spPr>
          <a:xfrm>
            <a:off x="959739" y="202719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3_1#b10a8e5a8?vbadefaultcenterpage=1&amp;parentnodeid=d83663cb5">
            <a:extLst>
              <a:ext uri="{FF2B5EF4-FFF2-40B4-BE49-F238E27FC236}">
                <a16:creationId xmlns:a16="http://schemas.microsoft.com/office/drawing/2014/main" id="{6B7F7EC5-F754-4820-9464-AFFF61941793}"/>
              </a:ext>
            </a:extLst>
          </p:cNvPr>
          <p:cNvSpPr/>
          <p:nvPr/>
        </p:nvSpPr>
        <p:spPr>
          <a:xfrm>
            <a:off x="283464" y="3742389"/>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可知，毛泽东强调开展大生产运动是与日本法西斯进行的一场长期经济竞赛，其理论是建立在持久抗战这一战略认识的基础之上的，故选C项；1938年秋抗战就已进入到相持阶段，排除A项；材料未反映出国民党军队对抗日根据地经济封锁的信息，排除B项；日军对华北的疯狂扫荡与设问要求不吻合，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ea862bdb5?vbadefaultcenterpage=1&amp;parentnodeid=d83663cb5"/>
          <p:cNvSpPr/>
          <p:nvPr/>
        </p:nvSpPr>
        <p:spPr>
          <a:xfrm>
            <a:off x="283464" y="92354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3.[2020四川眉山二模]</a:t>
            </a: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抗战时期，根据地所有政权均以自然村为基础，部分恢复了乡里商议的古风，还创作了一批颂扬正直、勤劳、廉洁等传统美德的文艺作品。</a:t>
            </a:r>
            <a:r>
              <a:rPr kumimoji="0" lang="en-US" sz="26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这些举措(</a:t>
            </a:r>
            <a:r>
              <a:rPr kumimoji="0" lang="en-US" sz="2600" b="0"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A.旨在增强民族凝聚力</a:t>
            </a: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B.缓和了根据地的阶级矛盾</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C.是对民主的成功探索</a:t>
            </a: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D.扩大了抗日民族统一战线</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14_1#ea862bdb5.bracket?vbadefaultcenterpage=1&amp;parentnodeid=d83663cb5&amp;hasmatchpositionanswer=1"/>
          <p:cNvSpPr/>
          <p:nvPr/>
        </p:nvSpPr>
        <p:spPr>
          <a:xfrm>
            <a:off x="2632964" y="2112264"/>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5_1#ea862bdb5?vbadefaultcenterpage=1&amp;parentnodeid=d83663cb5"/>
          <p:cNvSpPr/>
          <p:nvPr/>
        </p:nvSpPr>
        <p:spPr>
          <a:xfrm>
            <a:off x="283464" y="389534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抗战时期在中国共产党的敌后抗日根据地以自然村为基础开展的思想文化活动一方面是让民众发挥主人翁意识，另一方面是宣传传统美德加强民族团结，增强民族凝聚力，为抗日胜利奠定基础，故选A项。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822fb29d3.fixed?vbadefaultcenterpage=1&amp;parentnodeid=9405118d6"/>
          <p:cNvSpPr/>
          <p:nvPr/>
        </p:nvSpPr>
        <p:spPr>
          <a:xfrm>
            <a:off x="-635" y="861"/>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考点三</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民族工业发展的曲折反复和社会救国思想的演变</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bafa7b673.inline_image?vbadefaultcenterpage=1&amp;parentnodeid=822fb29d3" descr="preencoded.png">
            <a:extLst>
              <a:ext uri="{FF2B5EF4-FFF2-40B4-BE49-F238E27FC236}">
                <a16:creationId xmlns:a16="http://schemas.microsoft.com/office/drawing/2014/main" id="{59A37B79-FDB2-4F93-84E6-C1644CC756E3}"/>
              </a:ext>
            </a:extLst>
          </p:cNvPr>
          <p:cNvPicPr>
            <a:picLocks noChangeAspect="1"/>
          </p:cNvPicPr>
          <p:nvPr/>
        </p:nvPicPr>
        <p:blipFill>
          <a:blip r:embed="rId4"/>
          <a:stretch>
            <a:fillRect/>
          </a:stretch>
        </p:blipFill>
        <p:spPr>
          <a:xfrm>
            <a:off x="310388" y="872617"/>
            <a:ext cx="2112264" cy="502920"/>
          </a:xfrm>
          <a:prstGeom prst="rect">
            <a:avLst/>
          </a:prstGeom>
        </p:spPr>
      </p:pic>
      <p:sp>
        <p:nvSpPr>
          <p:cNvPr id="6" name="QC_6_BD.1_1#5ee152aa4?vbadefaultcenterpage=1&amp;parentnodeid=bafa7b673">
            <a:extLst>
              <a:ext uri="{FF2B5EF4-FFF2-40B4-BE49-F238E27FC236}">
                <a16:creationId xmlns:a16="http://schemas.microsoft.com/office/drawing/2014/main" id="{836E619F-E97C-4137-A25F-53C38136FF23}"/>
              </a:ext>
            </a:extLst>
          </p:cNvPr>
          <p:cNvSpPr/>
          <p:nvPr/>
        </p:nvSpPr>
        <p:spPr>
          <a:xfrm>
            <a:off x="282956" y="1272921"/>
            <a:ext cx="11529822" cy="160623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[2021全国甲卷，30，4分]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1931—1934年中国钢铁业情况表</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单位:吨</a:t>
            </a:r>
            <a:endParaRPr kumimoji="0" lang="en-US" sz="2600" b="1" i="0" u="none" strike="noStrike" kern="1200" cap="none" spc="0" normalizeH="0" baseline="0" noProof="0" dirty="0">
              <a:ln>
                <a:noFill/>
              </a:ln>
              <a:solidFill>
                <a:prstClr val="black"/>
              </a:solidFill>
              <a:effectLst/>
              <a:uLnTx/>
              <a:uFillTx/>
              <a:latin typeface="Calibri"/>
            </a:endParaRPr>
          </a:p>
        </p:txBody>
      </p:sp>
      <p:graphicFrame>
        <p:nvGraphicFramePr>
          <p:cNvPr id="7" name="QC_6_BD.1_2#5ee152aa4?vbadefaultcenterpage=1&amp;parentnodeid=bafa7b673">
            <a:extLst>
              <a:ext uri="{FF2B5EF4-FFF2-40B4-BE49-F238E27FC236}">
                <a16:creationId xmlns:a16="http://schemas.microsoft.com/office/drawing/2014/main" id="{3B4CBA6C-8CCD-4D67-ACF4-6E314BA3D383}"/>
              </a:ext>
            </a:extLst>
          </p:cNvPr>
          <p:cNvGraphicFramePr>
            <a:graphicFrameLocks noGrp="1"/>
          </p:cNvGraphicFramePr>
          <p:nvPr>
            <p:custDataLst>
              <p:tags r:id="rId1"/>
            </p:custDataLst>
            <p:extLst>
              <p:ext uri="{D42A27DB-BD31-4B8C-83A1-F6EECF244321}">
                <p14:modId xmlns:p14="http://schemas.microsoft.com/office/powerpoint/2010/main" val="2055682222"/>
              </p:ext>
            </p:extLst>
          </p:nvPr>
        </p:nvGraphicFramePr>
        <p:xfrm>
          <a:off x="282956" y="2939796"/>
          <a:ext cx="11512296" cy="2076323"/>
        </p:xfrm>
        <a:graphic>
          <a:graphicData uri="http://schemas.openxmlformats.org/drawingml/2006/table">
            <a:tbl>
              <a:tblPr/>
              <a:tblGrid>
                <a:gridCol w="1382220">
                  <a:extLst>
                    <a:ext uri="{9D8B030D-6E8A-4147-A177-3AD203B41FA5}">
                      <a16:colId xmlns:a16="http://schemas.microsoft.com/office/drawing/2014/main" val="20000"/>
                    </a:ext>
                  </a:extLst>
                </a:gridCol>
                <a:gridCol w="2175530">
                  <a:extLst>
                    <a:ext uri="{9D8B030D-6E8A-4147-A177-3AD203B41FA5}">
                      <a16:colId xmlns:a16="http://schemas.microsoft.com/office/drawing/2014/main" val="20001"/>
                    </a:ext>
                  </a:extLst>
                </a:gridCol>
                <a:gridCol w="3286162">
                  <a:extLst>
                    <a:ext uri="{9D8B030D-6E8A-4147-A177-3AD203B41FA5}">
                      <a16:colId xmlns:a16="http://schemas.microsoft.com/office/drawing/2014/main" val="20002"/>
                    </a:ext>
                  </a:extLst>
                </a:gridCol>
                <a:gridCol w="2334192">
                  <a:extLst>
                    <a:ext uri="{9D8B030D-6E8A-4147-A177-3AD203B41FA5}">
                      <a16:colId xmlns:a16="http://schemas.microsoft.com/office/drawing/2014/main" val="20003"/>
                    </a:ext>
                  </a:extLst>
                </a:gridCol>
                <a:gridCol w="2334192">
                  <a:extLst>
                    <a:ext uri="{9D8B030D-6E8A-4147-A177-3AD203B41FA5}">
                      <a16:colId xmlns:a16="http://schemas.microsoft.com/office/drawing/2014/main" val="20004"/>
                    </a:ext>
                  </a:extLst>
                </a:gridCol>
              </a:tblGrid>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铁砂产量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铁砂及生铁输出量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钢铁消费量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钢铁输入量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840</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279</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831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652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804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557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625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839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758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404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430</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655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903</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466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694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031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864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770</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617</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726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QC_6_BD.1_3#5ee152aa4?vbadefaultcenterpage=1&amp;parentnodeid=bafa7b673">
            <a:extLst>
              <a:ext uri="{FF2B5EF4-FFF2-40B4-BE49-F238E27FC236}">
                <a16:creationId xmlns:a16="http://schemas.microsoft.com/office/drawing/2014/main" id="{BE59F5AD-4BC0-4055-9A02-D3C3209263CD}"/>
              </a:ext>
            </a:extLst>
          </p:cNvPr>
          <p:cNvSpPr/>
          <p:nvPr/>
        </p:nvSpPr>
        <p:spPr>
          <a:xfrm>
            <a:off x="384048" y="4923065"/>
            <a:ext cx="11529822" cy="1606233"/>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根据上表可知，</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当时(</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A.中国民族工业失去发展空间</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B.民族企业规模日益萎缩</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C.国民政府实业政策无甚成效</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D.中国工业基础薄弱落后</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9" name="QC_6_AN.2_1#5ee152aa4.bracket?vbadefaultcenterpage=1&amp;parentnodeid=bafa7b673&amp;hasmatchpositionanswer=1">
            <a:extLst>
              <a:ext uri="{FF2B5EF4-FFF2-40B4-BE49-F238E27FC236}">
                <a16:creationId xmlns:a16="http://schemas.microsoft.com/office/drawing/2014/main" id="{285914A1-0BF9-4A49-91E6-C33838536E82}"/>
              </a:ext>
            </a:extLst>
          </p:cNvPr>
          <p:cNvSpPr/>
          <p:nvPr/>
        </p:nvSpPr>
        <p:spPr>
          <a:xfrm>
            <a:off x="3660648" y="4923065"/>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dce347a27?vbadefaultcenterpage=1&amp;parentnodeid=bafa7b673"/>
          <p:cNvSpPr/>
          <p:nvPr/>
        </p:nvSpPr>
        <p:spPr>
          <a:xfrm>
            <a:off x="283464" y="196721"/>
            <a:ext cx="11529822"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变式1.下表反映的是辛亥革命后20年间机器进口的状况（单位：件）。</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该表从侧面反映出</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4_1#dce347a27.bracket?vbadefaultcenterpage=1&amp;parentnodeid=bafa7b673&amp;hasmatchpositionanswer=1"/>
          <p:cNvSpPr/>
          <p:nvPr/>
        </p:nvSpPr>
        <p:spPr>
          <a:xfrm>
            <a:off x="1896364" y="604044"/>
            <a:ext cx="312738" cy="530797"/>
          </a:xfrm>
          <a:prstGeom prst="rect">
            <a:avLst/>
          </a:prstGeom>
          <a:noFill/>
        </p:spPr>
        <p:txBody>
          <a:bodyPr wrap="none" lIns="0" tIns="0" rIns="0" bIns="0" rtlCol="0" anchor="t"/>
          <a:lstStyle/>
          <a:p>
            <a:pPr marL="0" marR="0" lvl="0" indent="0" algn="ctr"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4" name="QC_6_BD.3_2#dce347a27?vbadefaultcenterpage=1&amp;parentnodeid=bafa7b673"/>
          <p:cNvGraphicFramePr>
            <a:graphicFrameLocks noGrp="1"/>
          </p:cNvGraphicFramePr>
          <p:nvPr>
            <p:extLst>
              <p:ext uri="{D42A27DB-BD31-4B8C-83A1-F6EECF244321}">
                <p14:modId xmlns:p14="http://schemas.microsoft.com/office/powerpoint/2010/main" val="1548099170"/>
              </p:ext>
            </p:extLst>
          </p:nvPr>
        </p:nvGraphicFramePr>
        <p:xfrm>
          <a:off x="283464" y="1065646"/>
          <a:ext cx="11503152" cy="2009650"/>
        </p:xfrm>
        <a:graphic>
          <a:graphicData uri="http://schemas.openxmlformats.org/drawingml/2006/table">
            <a:tbl>
              <a:tblPr/>
              <a:tblGrid>
                <a:gridCol w="3081502">
                  <a:extLst>
                    <a:ext uri="{9D8B030D-6E8A-4147-A177-3AD203B41FA5}">
                      <a16:colId xmlns:a16="http://schemas.microsoft.com/office/drawing/2014/main" val="20000"/>
                    </a:ext>
                  </a:extLst>
                </a:gridCol>
                <a:gridCol w="5059707">
                  <a:extLst>
                    <a:ext uri="{9D8B030D-6E8A-4147-A177-3AD203B41FA5}">
                      <a16:colId xmlns:a16="http://schemas.microsoft.com/office/drawing/2014/main" val="20001"/>
                    </a:ext>
                  </a:extLst>
                </a:gridCol>
                <a:gridCol w="3361943">
                  <a:extLst>
                    <a:ext uri="{9D8B030D-6E8A-4147-A177-3AD203B41FA5}">
                      <a16:colId xmlns:a16="http://schemas.microsoft.com/office/drawing/2014/main" val="20002"/>
                    </a:ext>
                  </a:extLst>
                </a:gridCol>
              </a:tblGrid>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各种机器和工具（A）</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农机具（B）</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1912—1916</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956</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1917—1921</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269</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798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1922—1926</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43</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074</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390</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1927—1931</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55</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QC_6_BD.3_3#dce347a27.choices?vbadefaultcenterpage=1&amp;parentnodeid=bafa7b673"/>
          <p:cNvSpPr/>
          <p:nvPr/>
        </p:nvSpPr>
        <p:spPr>
          <a:xfrm>
            <a:off x="283464" y="3149599"/>
            <a:ext cx="11529822" cy="2309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A.政府大力推动农业近代化进程</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B.欧洲列强暂时放松对中国的经济侵略</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C.机械制造基本上依赖外来进口</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D.近代中国经济发展缺陷迫切需要改变</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6_BD#18245e0f3?vbadefaultcenterpage=1&amp;parentnodeid=bafa7b673">
            <a:extLst>
              <a:ext uri="{FF2B5EF4-FFF2-40B4-BE49-F238E27FC236}">
                <a16:creationId xmlns:a16="http://schemas.microsoft.com/office/drawing/2014/main" id="{7E10B91C-988F-4EEC-9B1E-C3C1865EFEC3}"/>
              </a:ext>
            </a:extLst>
          </p:cNvPr>
          <p:cNvSpPr/>
          <p:nvPr/>
        </p:nvSpPr>
        <p:spPr>
          <a:xfrm>
            <a:off x="270129" y="4892313"/>
            <a:ext cx="11529822" cy="166781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知识归纳</a:t>
            </a:r>
            <a:r>
              <a:rPr kumimoji="0" 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用比喻方式概述中国民族工业的发展</a:t>
            </a:r>
            <a:endParaRPr kumimoji="0" lang="en-US" sz="2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民族工业于19世纪六七十年代产生,经历了四个发展阶段:“春”——甲午战争后的初步发展和第一次世界大战期间的“短暂春天”;“夏”——1927—1936年国民政府统治前期的较快发展;“秋”——全面抗战时期遭到沉重打击;“冬”——解放战争时期陷入绝境。帝国主义的侵略、封建主义和官僚资本主义的压制是影响中国近代民族工业发展的重要因素。</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598d1a73b?vbadefaultcenterpage=1&amp;parentnodeid=bafa7b673"/>
          <p:cNvSpPr/>
          <p:nvPr/>
        </p:nvSpPr>
        <p:spPr>
          <a:xfrm>
            <a:off x="283464" y="244110"/>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2020课标Ⅰ，29，4分）20世纪20年代，中国度量衡的状况是，“同一秤也，有公秤、私秤、米秤、油秤之分别”“同一天平也，有库平、漕平、湘平、关平之分别”“同一尺也，有海关尺、营造尺、裁衣尺、鲁班尺及京放、海放之分别”。这一状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A.提高了市场交易的成本</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B.加剧了军阀林立的局面</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C.造成国民经济结构失衡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D.阻断了商品的大量流通</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6_1#598d1a73b.bracket?vbadefaultcenterpage=1&amp;parentnodeid=bafa7b673&amp;hasmatchpositionanswer=1"/>
          <p:cNvSpPr/>
          <p:nvPr/>
        </p:nvSpPr>
        <p:spPr>
          <a:xfrm>
            <a:off x="3104596" y="2027190"/>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graphicFrame>
        <p:nvGraphicFramePr>
          <p:cNvPr id="4" name="P_6_BD#0d9186194?vbadefaultcenterpage=1&amp;parentnodeid=bafa7b673">
            <a:extLst>
              <a:ext uri="{FF2B5EF4-FFF2-40B4-BE49-F238E27FC236}">
                <a16:creationId xmlns:a16="http://schemas.microsoft.com/office/drawing/2014/main" id="{BAB8C19A-DFBD-4BA7-A447-6DA38968CF96}"/>
              </a:ext>
            </a:extLst>
          </p:cNvPr>
          <p:cNvGraphicFramePr>
            <a:graphicFrameLocks noGrp="1"/>
          </p:cNvGraphicFramePr>
          <p:nvPr>
            <p:extLst>
              <p:ext uri="{D42A27DB-BD31-4B8C-83A1-F6EECF244321}">
                <p14:modId xmlns:p14="http://schemas.microsoft.com/office/powerpoint/2010/main" val="2795724052"/>
              </p:ext>
            </p:extLst>
          </p:nvPr>
        </p:nvGraphicFramePr>
        <p:xfrm>
          <a:off x="283464" y="4285534"/>
          <a:ext cx="11439352" cy="1954784"/>
        </p:xfrm>
        <a:graphic>
          <a:graphicData uri="http://schemas.openxmlformats.org/drawingml/2006/table">
            <a:tbl>
              <a:tblPr/>
              <a:tblGrid>
                <a:gridCol w="1093443">
                  <a:extLst>
                    <a:ext uri="{9D8B030D-6E8A-4147-A177-3AD203B41FA5}">
                      <a16:colId xmlns:a16="http://schemas.microsoft.com/office/drawing/2014/main" val="20000"/>
                    </a:ext>
                  </a:extLst>
                </a:gridCol>
                <a:gridCol w="10345909">
                  <a:extLst>
                    <a:ext uri="{9D8B030D-6E8A-4147-A177-3AD203B41FA5}">
                      <a16:colId xmlns:a16="http://schemas.microsoft.com/office/drawing/2014/main" val="20001"/>
                    </a:ext>
                  </a:extLst>
                </a:gridCol>
              </a:tblGrid>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北洋军阀统治时期的社会经济</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本题的关键信息是“20世纪20年代”、度量工具种类繁多</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通过材料中的时间“20世纪20年代”，可以确定这是在北洋军阀统治时期，这一时期的时代特征是军阀割据、社会动荡，再结合材料中有效信息可以推出经济秩序混乱，不利于商品交换</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易错分析</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本题容易从简单的材料信息分析得出这一状况阻断了商品的大量流通，而忽略了选项用词问题</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7_1#1d9b2e8b2?vbadefaultcenterpage=1&amp;parentnodeid=bafa7b673"/>
          <p:cNvSpPr/>
          <p:nvPr/>
        </p:nvSpPr>
        <p:spPr>
          <a:xfrm>
            <a:off x="283464" y="737048"/>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变式2.20世纪20年代的中国面临的经济问题是：秤，分为多种；尺，标准不一；金银金属货币与各银行发行的纸币同时流通；各地的税制与种类各异。这些状况(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A.反映了当时中国的社会状况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B.便利了列强的经济掠夺</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C.造成了国民经济结构的失衡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D.阻断了商品的大量流通</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8_1#1d9b2e8b2.bracket?vbadefaultcenterpage=1&amp;parentnodeid=bafa7b673&amp;hasmatchpositionanswer=1"/>
          <p:cNvSpPr/>
          <p:nvPr/>
        </p:nvSpPr>
        <p:spPr>
          <a:xfrm>
            <a:off x="905764" y="1846520"/>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9_1#1d9b2e8b2?vbadefaultcenterpage=1&amp;parentnodeid=bafa7b673"/>
          <p:cNvSpPr/>
          <p:nvPr/>
        </p:nvSpPr>
        <p:spPr>
          <a:xfrm>
            <a:off x="283464" y="367005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可以看出当时国内的经济秩序混乱复杂，这种混乱的现象再结合时间20世纪20年代，恰恰反映了当时军阀割据、各霸一方，政府更迭频繁导致经济领域内秩序混乱的状况，故A项正确；经济秩序的混乱和便利列强经济掠夺两者没有必然的因果关系，故排除B项；材料所述经济秩序与国民经济的结构失衡是两个概念，排除C项；“阻断了”表述太绝对，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cbb8d6364.inline_image?vbadefaultcenterpage=1&amp;parentnodeid=822fb29d3" descr="preencoded.png"/>
          <p:cNvPicPr>
            <a:picLocks noChangeAspect="1"/>
          </p:cNvPicPr>
          <p:nvPr/>
        </p:nvPicPr>
        <p:blipFill>
          <a:blip r:embed="rId3"/>
          <a:stretch>
            <a:fillRect/>
          </a:stretch>
        </p:blipFill>
        <p:spPr>
          <a:xfrm>
            <a:off x="310896" y="204217"/>
            <a:ext cx="2185416" cy="548640"/>
          </a:xfrm>
          <a:prstGeom prst="rect">
            <a:avLst/>
          </a:prstGeom>
        </p:spPr>
      </p:pic>
      <p:sp>
        <p:nvSpPr>
          <p:cNvPr id="3" name="C_6_BD#b5af8fb9b?vbadefaultcenterpage=1&amp;parentnodeid=cbb8d6364"/>
          <p:cNvSpPr/>
          <p:nvPr/>
        </p:nvSpPr>
        <p:spPr>
          <a:xfrm>
            <a:off x="283464" y="889001"/>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一、中国近现代几种经济形式的相互关系、发展趋势及政治影响</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c31120387?vbadefaultcenterpage=1&amp;parentnodeid=b5af8fb9b"/>
          <p:cNvSpPr/>
          <p:nvPr/>
        </p:nvSpPr>
        <p:spPr>
          <a:xfrm>
            <a:off x="283464" y="1516635"/>
            <a:ext cx="11529822" cy="41605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1.相互关系</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（1）自然经济依附于外国资本主义经济和官僚资本主义经济,阻碍民族资本主义经济发展;同时其他经济形式的发展都在瓦解自然经济。</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（2）外国资本主义经济与官僚资本主义经济相互勾结、相互依附、相互矛盾。</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（3）民族资本主义在封建经济、官僚资本主义和外国资本主义的夹缝中求生存。</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（4）新民主主义经济发展受到中外反动势力的严重阻碍,同时其发展日益改变着中国半殖民地半封建的社会状况。</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2.发展趋势及政治影响</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（1）民族资本主义经济在中外反动势力压制和排挤下,曲折发展后日益萎缩,证明资产阶级共和国道路在中国走不通。</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（2）封建经济、外国资本主义经济、官僚资本主义经济日渐消亡,中国反动势力与帝国主义相勾结的国民党政权走向覆灭。</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（3）新民主主义经济日益发展、成熟、壮大,中国共产党领导的新民主主义革命走向胜利,中国半殖民地半封建社会结束。</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9b00ae84d?vbadefaultcenterpage=1&amp;parentnodeid=cbb8d6364"/>
          <p:cNvSpPr/>
          <p:nvPr/>
        </p:nvSpPr>
        <p:spPr>
          <a:xfrm>
            <a:off x="283464" y="59990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二、国民大革命时期两大社会思潮并存的原因</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35bb0214f?vbadefaultcenterpage=1&amp;parentnodeid=9b00ae84d"/>
          <p:cNvSpPr/>
          <p:nvPr/>
        </p:nvSpPr>
        <p:spPr>
          <a:xfrm>
            <a:off x="283464" y="1163528"/>
            <a:ext cx="11529822" cy="5103051"/>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国民革命时期,中国同时存在马克思主义和三民主义两大思想,这是由当时中国的国情和国共两党的历史使命决定的。</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1.半殖民地半封建社会的性质，使中国民主革命肩负着反帝反封建的双重任务，民族资产阶级和无产阶级成为革命的主要动力。</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2.孙中山实现了由旧三民主义到新三民主义的伟大转变，继续肩负领导民主革命的重任。</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3.无产阶级作为独立的政治力量登上政治舞台，十月革命给中国送来了马克思主义。中国共产党成立，为中国人民选择了一条新的革命道路。</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4.由于国内反动势力强大，在共产国际支持下，国共两党合作，共同领导中国革命。</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852ae741.inline_image?vbadefaultcenterpage=1&amp;parentnodeid=822fb29d3" descr="preencoded.png"/>
          <p:cNvPicPr>
            <a:picLocks noChangeAspect="1"/>
          </p:cNvPicPr>
          <p:nvPr/>
        </p:nvPicPr>
        <p:blipFill>
          <a:blip r:embed="rId3"/>
          <a:stretch>
            <a:fillRect/>
          </a:stretch>
        </p:blipFill>
        <p:spPr>
          <a:xfrm>
            <a:off x="310896" y="287343"/>
            <a:ext cx="2066544" cy="512064"/>
          </a:xfrm>
          <a:prstGeom prst="rect">
            <a:avLst/>
          </a:prstGeom>
        </p:spPr>
      </p:pic>
      <p:sp>
        <p:nvSpPr>
          <p:cNvPr id="3" name="QC_6#7d760e6c2?vbadefaultcenterpage=1&amp;parentnodeid=d852ae741"/>
          <p:cNvSpPr/>
          <p:nvPr/>
        </p:nvSpPr>
        <p:spPr>
          <a:xfrm>
            <a:off x="283464" y="934027"/>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1.[2021全国二模]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据统计，至1943年上半年，大后方工厂总数较战前增加</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15倍</a:t>
            </a:r>
            <a:r>
              <a:rPr kumimoji="0" lang="en-US" altLang="zh-CN"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资本总额增加</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72倍。从分布上看，川渝占44%，湘桂占21.11%，陕甘占</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13.93%</a:t>
            </a:r>
            <a:r>
              <a:rPr kumimoji="0" lang="en-US" altLang="zh-CN"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云贵占</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5.8%，青、宁更是从无到有。这反映出，</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当时(</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A.国民经济结构得到优化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B.官僚资本垄断地位强化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C.工业发展适应战时需要</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D.大后方重工业发展迅速</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N.10_1#7d760e6c2.bracket?vbadefaultcenterpage=1&amp;parentnodeid=d852ae741&amp;hasmatchpositionanswer=1"/>
          <p:cNvSpPr/>
          <p:nvPr/>
        </p:nvSpPr>
        <p:spPr>
          <a:xfrm>
            <a:off x="8244487" y="2122747"/>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S.11_1#7d760e6c2?vbadefaultcenterpage=1&amp;parentnodeid=d852ae741">
            <a:extLst>
              <a:ext uri="{FF2B5EF4-FFF2-40B4-BE49-F238E27FC236}">
                <a16:creationId xmlns:a16="http://schemas.microsoft.com/office/drawing/2014/main" id="{CC24C4FF-26FD-4351-AD83-BE68638C4EAF}"/>
              </a:ext>
            </a:extLst>
          </p:cNvPr>
          <p:cNvSpPr/>
          <p:nvPr/>
        </p:nvSpPr>
        <p:spPr>
          <a:xfrm>
            <a:off x="283464" y="4255006"/>
            <a:ext cx="11529822" cy="197954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可知，到1943年上半年，大后方工厂总数、资本总额较战前均有增加，且主要分布于川渝、湘桂、陕甘等内陆地区。结合所学可知，这主要是抗日战争全面爆发后，为适应抗战需要，大量民族工业内迁的结果，故C项正确；材料未体现国民经济结构得到优化，故A项错误；材料未涉及官僚资本，故B项错误；材料只反映了大后方工厂数量和分布情况，无法说明大后方重工业发展迅速，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2_1#259cd4f6d?vbadefaultcenterpage=1&amp;parentnodeid=d852ae741"/>
          <p:cNvSpPr/>
          <p:nvPr/>
        </p:nvSpPr>
        <p:spPr>
          <a:xfrm>
            <a:off x="283464" y="235522"/>
            <a:ext cx="11529822" cy="5264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2.[2021全国月考]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据下表可知,这一时期我国</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QC_6_BD.12_2#259cd4f6d?vbadefaultcenterpage=1&amp;parentnodeid=d852ae741"/>
          <p:cNvGraphicFramePr>
            <a:graphicFrameLocks noGrp="1"/>
          </p:cNvGraphicFramePr>
          <p:nvPr>
            <p:extLst>
              <p:ext uri="{D42A27DB-BD31-4B8C-83A1-F6EECF244321}">
                <p14:modId xmlns:p14="http://schemas.microsoft.com/office/powerpoint/2010/main" val="2322163429"/>
              </p:ext>
            </p:extLst>
          </p:nvPr>
        </p:nvGraphicFramePr>
        <p:xfrm>
          <a:off x="283464" y="901700"/>
          <a:ext cx="11503152" cy="2009650"/>
        </p:xfrm>
        <a:graphic>
          <a:graphicData uri="http://schemas.openxmlformats.org/drawingml/2006/table">
            <a:tbl>
              <a:tblPr/>
              <a:tblGrid>
                <a:gridCol w="7260816">
                  <a:extLst>
                    <a:ext uri="{9D8B030D-6E8A-4147-A177-3AD203B41FA5}">
                      <a16:colId xmlns:a16="http://schemas.microsoft.com/office/drawing/2014/main" val="20000"/>
                    </a:ext>
                  </a:extLst>
                </a:gridCol>
                <a:gridCol w="2121168">
                  <a:extLst>
                    <a:ext uri="{9D8B030D-6E8A-4147-A177-3AD203B41FA5}">
                      <a16:colId xmlns:a16="http://schemas.microsoft.com/office/drawing/2014/main" val="20001"/>
                    </a:ext>
                  </a:extLst>
                </a:gridCol>
                <a:gridCol w="2121168">
                  <a:extLst>
                    <a:ext uri="{9D8B030D-6E8A-4147-A177-3AD203B41FA5}">
                      <a16:colId xmlns:a16="http://schemas.microsoft.com/office/drawing/2014/main" val="20002"/>
                    </a:ext>
                  </a:extLst>
                </a:gridCol>
              </a:tblGrid>
              <a:tr h="399542">
                <a:tc>
                  <a:txBody>
                    <a:bodyPr/>
                    <a:lstStyle/>
                    <a:p>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1913年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1924年</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中国人均贸易额（美元）</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1.61</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3.25</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中国贸易总额（百万美元）</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710</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1450</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中国贸易额占世界贸易额的比重（%）</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1.88</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2.62</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2527">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中国在世界贸易中的顺序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QC_6_BD.12_3#259cd4f6d.choices?vbadefaultcenterpage=1&amp;parentnodeid=d852ae741"/>
          <p:cNvSpPr/>
          <p:nvPr/>
        </p:nvSpPr>
        <p:spPr>
          <a:xfrm>
            <a:off x="283464" y="3048000"/>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A.对外贸易逆差局面被扭转</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B.民族经济获得显著发展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C.国际地位得到大幅度提升</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D.贸易格局发生了重大变化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3_1#259cd4f6d.bracket?vbadefaultcenterpage=1&amp;parentnodeid=d852ae741&amp;hasmatchpositionanswer=1"/>
          <p:cNvSpPr/>
          <p:nvPr/>
        </p:nvSpPr>
        <p:spPr>
          <a:xfrm>
            <a:off x="6916039" y="23552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14_1#259cd4f6d?vbadefaultcenterpage=1&amp;parentnodeid=d852ae741">
            <a:extLst>
              <a:ext uri="{FF2B5EF4-FFF2-40B4-BE49-F238E27FC236}">
                <a16:creationId xmlns:a16="http://schemas.microsoft.com/office/drawing/2014/main" id="{A5A3B437-7B57-4F3D-8ABF-9AA821A996F8}"/>
              </a:ext>
            </a:extLst>
          </p:cNvPr>
          <p:cNvSpPr/>
          <p:nvPr/>
        </p:nvSpPr>
        <p:spPr>
          <a:xfrm>
            <a:off x="283464" y="4268863"/>
            <a:ext cx="11529822" cy="249771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表格可知，从1913年到1924年，我国人均贸易额、贸易总额、占世界贸易额的比重和在世界贸易中的顺序都有所提高，这表明我国对外贸易的发展取得了显著的成效。这主要是由于我国民族经济获得显著发展，推动了对外贸易的发展，所以B正确；材料没有涉及进出口比较，无法得知对外贸易逆差局面是否被扭转，所以A错误；仅根据对外贸易数据的变化，无法说明国际地位得到大幅度提升和贸易格局发生了重大变化，排除C、D两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5_1#f944f1e87?vbadefaultcenterpage=1&amp;parentnodeid=d852ae741"/>
          <p:cNvSpPr/>
          <p:nvPr/>
        </p:nvSpPr>
        <p:spPr>
          <a:xfrm>
            <a:off x="283464" y="106127"/>
            <a:ext cx="11529822"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3.[2021江苏南京月考]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下表是中华民国某一时期的物价变化表（部分）（</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备注</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此时货币计量用的是法币</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由表中可能得出的结论是</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1" name="QC_6_BD.15_2#f944f1e87?vbadefaultcenterpage=1&amp;parentnodeid=d852ae741"/>
          <p:cNvGraphicFramePr>
            <a:graphicFrameLocks noGrp="1"/>
          </p:cNvGraphicFramePr>
          <p:nvPr>
            <p:extLst>
              <p:ext uri="{D42A27DB-BD31-4B8C-83A1-F6EECF244321}">
                <p14:modId xmlns:p14="http://schemas.microsoft.com/office/powerpoint/2010/main" val="1563374699"/>
              </p:ext>
            </p:extLst>
          </p:nvPr>
        </p:nvGraphicFramePr>
        <p:xfrm>
          <a:off x="283464" y="1354282"/>
          <a:ext cx="11521440" cy="1741932"/>
        </p:xfrm>
        <a:graphic>
          <a:graphicData uri="http://schemas.openxmlformats.org/drawingml/2006/table">
            <a:tbl>
              <a:tblPr/>
              <a:tblGrid>
                <a:gridCol w="4475033">
                  <a:extLst>
                    <a:ext uri="{9D8B030D-6E8A-4147-A177-3AD203B41FA5}">
                      <a16:colId xmlns:a16="http://schemas.microsoft.com/office/drawing/2014/main" val="20000"/>
                    </a:ext>
                  </a:extLst>
                </a:gridCol>
                <a:gridCol w="2133489">
                  <a:extLst>
                    <a:ext uri="{9D8B030D-6E8A-4147-A177-3AD203B41FA5}">
                      <a16:colId xmlns:a16="http://schemas.microsoft.com/office/drawing/2014/main" val="20001"/>
                    </a:ext>
                  </a:extLst>
                </a:gridCol>
                <a:gridCol w="2456459">
                  <a:extLst>
                    <a:ext uri="{9D8B030D-6E8A-4147-A177-3AD203B41FA5}">
                      <a16:colId xmlns:a16="http://schemas.microsoft.com/office/drawing/2014/main" val="20002"/>
                    </a:ext>
                  </a:extLst>
                </a:gridCol>
                <a:gridCol w="2456459">
                  <a:extLst>
                    <a:ext uri="{9D8B030D-6E8A-4147-A177-3AD203B41FA5}">
                      <a16:colId xmlns:a16="http://schemas.microsoft.com/office/drawing/2014/main" val="20003"/>
                    </a:ext>
                  </a:extLst>
                </a:gridCol>
              </a:tblGrid>
              <a:tr h="399542">
                <a:tc>
                  <a:txBody>
                    <a:bodyPr/>
                    <a:lstStyle/>
                    <a:p>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1937年夏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1948年6月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1948年8月</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米（单位：袋80kg）</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670万元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6300万元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面粉（单位：袋45kg）</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42元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195万元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2180万元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食用油（单位：桶80升）</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185万元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19亿元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6_BD.15_3#f944f1e87.choices?vbadefaultcenterpage=1&amp;parentnodeid=d852ae741"/>
          <p:cNvSpPr/>
          <p:nvPr/>
        </p:nvSpPr>
        <p:spPr>
          <a:xfrm>
            <a:off x="283464" y="3081482"/>
            <a:ext cx="11529822" cy="230955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A.社会生产的严重过剩</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B.货币政策为抗战胜利奠定了物质基础</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C.民族工业的发展日益萎缩</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D.货币政策严重影响经济运行</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6_1#f944f1e87.bracket?vbadefaultcenterpage=1&amp;parentnodeid=d852ae741&amp;hasmatchpositionanswer=1"/>
          <p:cNvSpPr/>
          <p:nvPr/>
        </p:nvSpPr>
        <p:spPr>
          <a:xfrm>
            <a:off x="8500364" y="70048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17_1#f944f1e87?vbadefaultcenterpage=1&amp;parentnodeid=d852ae741">
            <a:extLst>
              <a:ext uri="{FF2B5EF4-FFF2-40B4-BE49-F238E27FC236}">
                <a16:creationId xmlns:a16="http://schemas.microsoft.com/office/drawing/2014/main" id="{94BA72C1-FCE0-454F-AE79-5F0F98DDA2C7}"/>
              </a:ext>
            </a:extLst>
          </p:cNvPr>
          <p:cNvSpPr/>
          <p:nvPr/>
        </p:nvSpPr>
        <p:spPr>
          <a:xfrm>
            <a:off x="283464" y="4794642"/>
            <a:ext cx="11529822" cy="191285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表格信息可以看出，从1937年到1948年，通货膨胀越来越严重，货币大量超发，这就严重影响了经济的发展和运行，故选D；表格内容反映的是通货膨胀严重，而非生产过剩，排除A；严重的通货膨胀并不能给抗日战争胜利奠定物质基础，排除B；材料反映的是严重的通货膨胀，没有体现民族工业的日益萎缩，排除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9804ca723.fixed?vbadefaultcenterpage=1&amp;parentnodeid=68be2500a"/>
          <p:cNvSpPr/>
          <p:nvPr/>
        </p:nvSpPr>
        <p:spPr>
          <a:xfrm>
            <a:off x="0" y="2278"/>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热点7</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中国共产党百年华诞</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762cc5223.inline_image?vbadefaultcenterpage=1&amp;parentnodeid=9804ca723" descr="preencoded.png">
            <a:extLst>
              <a:ext uri="{FF2B5EF4-FFF2-40B4-BE49-F238E27FC236}">
                <a16:creationId xmlns:a16="http://schemas.microsoft.com/office/drawing/2014/main" id="{40AA526B-9CD0-44A6-A804-37B9EEDD0148}"/>
              </a:ext>
            </a:extLst>
          </p:cNvPr>
          <p:cNvPicPr>
            <a:picLocks noChangeAspect="1"/>
          </p:cNvPicPr>
          <p:nvPr/>
        </p:nvPicPr>
        <p:blipFill>
          <a:blip r:embed="rId3"/>
          <a:stretch>
            <a:fillRect/>
          </a:stretch>
        </p:blipFill>
        <p:spPr>
          <a:xfrm>
            <a:off x="310896" y="1042416"/>
            <a:ext cx="1911096" cy="429768"/>
          </a:xfrm>
          <a:prstGeom prst="rect">
            <a:avLst/>
          </a:prstGeom>
        </p:spPr>
      </p:pic>
      <p:graphicFrame>
        <p:nvGraphicFramePr>
          <p:cNvPr id="6" name="P_6_BD#596691a97?vbadefaultcenterpage=1&amp;parentnodeid=762cc5223">
            <a:extLst>
              <a:ext uri="{FF2B5EF4-FFF2-40B4-BE49-F238E27FC236}">
                <a16:creationId xmlns:a16="http://schemas.microsoft.com/office/drawing/2014/main" id="{E938FBE3-ECE2-4B3F-950E-9040CB20FBEB}"/>
              </a:ext>
            </a:extLst>
          </p:cNvPr>
          <p:cNvGraphicFramePr>
            <a:graphicFrameLocks noGrp="1"/>
          </p:cNvGraphicFramePr>
          <p:nvPr>
            <p:extLst>
              <p:ext uri="{D42A27DB-BD31-4B8C-83A1-F6EECF244321}">
                <p14:modId xmlns:p14="http://schemas.microsoft.com/office/powerpoint/2010/main" val="3804928904"/>
              </p:ext>
            </p:extLst>
          </p:nvPr>
        </p:nvGraphicFramePr>
        <p:xfrm>
          <a:off x="283464" y="1600200"/>
          <a:ext cx="11439014" cy="4642232"/>
        </p:xfrm>
        <a:graphic>
          <a:graphicData uri="http://schemas.openxmlformats.org/drawingml/2006/table">
            <a:tbl>
              <a:tblPr/>
              <a:tblGrid>
                <a:gridCol w="1067782">
                  <a:extLst>
                    <a:ext uri="{9D8B030D-6E8A-4147-A177-3AD203B41FA5}">
                      <a16:colId xmlns:a16="http://schemas.microsoft.com/office/drawing/2014/main" val="20000"/>
                    </a:ext>
                  </a:extLst>
                </a:gridCol>
                <a:gridCol w="10371232">
                  <a:extLst>
                    <a:ext uri="{9D8B030D-6E8A-4147-A177-3AD203B41FA5}">
                      <a16:colId xmlns:a16="http://schemas.microsoft.com/office/drawing/2014/main" val="20001"/>
                    </a:ext>
                  </a:extLst>
                </a:gridCol>
              </a:tblGrid>
              <a:tr h="756158">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热点解读</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“一船红中国，万众跟党走。”我们站在2021年，遥望100年前，在浙江嘉兴南湖的一条小船上，伟大的中国共产党诞生了。那是百年光辉历程，百年丰功伟绩，一百年风雨兼程,一世纪沧桑巨变</a:t>
                      </a:r>
                      <a:endParaRPr lang="en-US" sz="2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69390">
                <a:tc>
                  <a:txBody>
                    <a:bodyPr/>
                    <a:lstStyle/>
                    <a:p>
                      <a:pPr algn="l">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知识链接</a:t>
                      </a:r>
                      <a:endParaRPr lang="en-US" sz="18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6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在中国共产党带领全国人民进行艰苦卓绝、不懈奋斗光辉历程的基础上，对中国共产党百年历史进程中的精神财富进行挖掘和整理，系统总结中国共产党领导革命、建设、改革开放的历史经验，加强党的自身建设，不断深化对中国共产党执政规律、社会主义建设规律、人类社会发展规律的认识和研究。这对实现中华民族的复兴大业，建设中国特色社会主义具有重大意义</a:t>
                      </a:r>
                      <a:endParaRPr lang="en-US" sz="2600" b="1" dirty="0">
                        <a:latin typeface="楷体" panose="02010609060101010101" pitchFamily="49" charset="-122"/>
                        <a:ea typeface="楷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11a343c8.inline_image?vbadefaultcenterpage=1&amp;parentnodeid=9804ca723" descr="preencoded.png"/>
          <p:cNvPicPr>
            <a:picLocks noChangeAspect="1"/>
          </p:cNvPicPr>
          <p:nvPr/>
        </p:nvPicPr>
        <p:blipFill>
          <a:blip r:embed="rId3"/>
          <a:stretch>
            <a:fillRect/>
          </a:stretch>
        </p:blipFill>
        <p:spPr>
          <a:xfrm>
            <a:off x="310896" y="141871"/>
            <a:ext cx="1911096" cy="429768"/>
          </a:xfrm>
          <a:prstGeom prst="rect">
            <a:avLst/>
          </a:prstGeom>
        </p:spPr>
      </p:pic>
      <p:sp>
        <p:nvSpPr>
          <p:cNvPr id="3" name="C_6_BD#32a484362?vbadefaultcenterpage=1&amp;parentnodeid=411a343c8"/>
          <p:cNvSpPr/>
          <p:nvPr/>
        </p:nvSpPr>
        <p:spPr>
          <a:xfrm>
            <a:off x="283464" y="699655"/>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一、中国共产党走向成熟的历程</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b9ff8ee52?vbadefaultcenterpage=1&amp;parentnodeid=32a484362"/>
          <p:cNvSpPr/>
          <p:nvPr/>
        </p:nvSpPr>
        <p:spPr>
          <a:xfrm>
            <a:off x="283464" y="1327289"/>
            <a:ext cx="11529822" cy="41605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1.对中国国情的认识在探索中走向正确，并制定切实可行的民主革命纲领</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1922年中共“二大”依据中国国情（社会性质，革命的性质、对象、动力和前途）</a:t>
            </a:r>
            <a:r>
              <a:rPr kumimoji="0" lang="en-US" altLang="zh-CN"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600" b="0"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制定了最低纲领即民主革命纲领：打倒军阀，推翻国际帝国主义的压迫，统一中国为真正的民主共和国</a:t>
            </a:r>
            <a:r>
              <a:rPr kumimoji="0" lang="en-US"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endParaRPr kumimoji="0" lang="en-US" sz="2600" b="0"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2.从工人运动失败中认识到建立革命统一战线的重要性：</a:t>
            </a:r>
            <a:r>
              <a:rPr kumimoji="0" lang="en-US"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中国共产党认识到必须建立革命统一战线，团结广大农民、民族资产阶级、小资产阶级等，1924年与国民党合作建立革命统一战线，迎来国民革命的高潮。</a:t>
            </a:r>
          </a:p>
          <a:p>
            <a:pPr marL="0" marR="0" lvl="0" indent="0" algn="l" defTabSz="914400" rtl="0" eaLnBrk="1" fontAlgn="auto" latinLnBrk="1" hangingPunct="1">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    </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a:t>
            </a:r>
            <a:r>
              <a:rPr kumimoji="0" lang="en-US" altLang="zh-CN"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从国民革命失败认识到掌握革命领导权和武装斗争的重要性。</a:t>
            </a:r>
            <a:endParaRPr kumimoji="0" lang="en-US" altLang="zh-CN" sz="2600" b="0"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4.从“城市中心论”到“工农武装割据”思想，找到一条正确的革命道路：</a:t>
            </a:r>
            <a:r>
              <a:rPr kumimoji="0" lang="en-US" altLang="zh-CN" sz="2600" b="0"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1927年中国共产党认识到照搬俄国革命“城市中心论”的局限，毛泽东把马列主义普遍原理与中国革命实际相结合，创立了具有中国特色的“工农武装割据”革命道路。</a:t>
            </a:r>
            <a:endParaRPr kumimoji="0" lang="en-US" sz="2600" b="0"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bba70c84e?vbadefaultcenterpage=1&amp;parentnodeid=411a343c8"/>
          <p:cNvSpPr/>
          <p:nvPr/>
        </p:nvSpPr>
        <p:spPr>
          <a:xfrm>
            <a:off x="283464" y="1801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二、中国共产党在新民主主义革命时期的探索</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C_7_BD#639b4fb49?vbadefaultcenterpage=1&amp;parentnodeid=bba70c84e"/>
          <p:cNvSpPr/>
          <p:nvPr/>
        </p:nvSpPr>
        <p:spPr>
          <a:xfrm>
            <a:off x="283464" y="537815"/>
            <a:ext cx="11521440" cy="467043"/>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（一）探索历程</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P_8_BD#ae8f2bde7?vbadefaultcenterpage=1&amp;parentnodeid=639b4fb49"/>
          <p:cNvSpPr/>
          <p:nvPr/>
        </p:nvSpPr>
        <p:spPr>
          <a:xfrm>
            <a:off x="283464" y="1065499"/>
            <a:ext cx="11529822" cy="557082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1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1.中国共产党创立初期（1921—1923年）：</a:t>
            </a:r>
            <a:r>
              <a:rPr kumimoji="0" lang="en-US"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新的开端，新的领导阶级</a:t>
            </a:r>
            <a:endParaRPr kumimoji="0" lang="en-US"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（1）1921年，中共“一大”宣告了中国共产党的诞生。</a:t>
            </a:r>
            <a:endParaRPr kumimoji="0" lang="en-US"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（2）1922年，中共“二大”提出了彻底反帝反封建的民主革命纲领。</a:t>
            </a: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2.国民革命运动时期（1924—1927年）：</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新的局面，新的群众基础</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（1）开始：1924年国民党“一大”召开，第一次国共合作，建立革命统一战线。</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（2）高潮：1926年，广州革命政府北伐，基本上推翻了北洋军阀的反动统治。</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（3）失败：1927年国民党右派发动政变，国共合作破裂。</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3.国共十年对峙时期（1927—1937年）：</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新的道路，成熟的领导</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（1）1927年，南昌起义标志着中国共产党独立领导武装斗争、创建人民军队的开始。</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（2）1927年，“八七会议”确定开展土地革命和武装反抗国民党反动统治的总方针。</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（3）1927年，创建井冈山革命根据地，开创“农村包围城市”的革命道路。</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（4）1934年，中国工农红军开始长征；1935年，遵义会议确立了以毛泽东为核心的党中央的正确领导，使革命转危为安；1936年，三大主力会师，长征完成。</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（5）1936年，和平解决西安事变；奠定了抗日民族统一战线的基础。</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4.抗日战争时期（1931—1945年）：</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新的策略，民族的觉醒</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（1）1935年瓦窑堡会议，制定了建立抗日民族统一战线的方针。</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（2）1937年日本全面侵华，中国共产党促成了第二次国共合作。</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（3）全民族抗战开始后，中国共产党开辟了敌后战场。</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10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（4）抗日战争胜利前夕，召开中共七大，确立毛泽东思想作为党的指导思想。</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5.解放战争时期（1945—1949年）：</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革命的最后胜利</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（1）争取和平民主的斗争</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①重庆谈判，签署了“</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双十协定</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5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确定了和平民主建国的方针；但对人民军队和解放区政权的合法地位问题未能达成协议</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sym typeface="+mn-ea"/>
              </a:rPr>
              <a:t>   </a:t>
            </a: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sym typeface="+mn-ea"/>
              </a:rPr>
              <a:t>    </a:t>
            </a: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②1946年初，政治协商会议召开，通过了有利于人民的政协协议。</a:t>
            </a:r>
            <a:endParaRPr kumimoji="0" lang="en-US" altLang="zh-CN" sz="15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15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（2）解放战争胜利：经过战略防御、进攻、决战三个阶段，1949年人民解放军解放南京，国民政府在中国大陆的统治被推翻，为中华人民共和国成立奠定了基础。</a:t>
            </a:r>
            <a:endParaRPr kumimoji="0" lang="en-US" sz="15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_8_BD#ae8f2bde7?vbadefaultcenterpage=1&amp;parentnodeid=639b4fb49"/>
          <p:cNvSpPr/>
          <p:nvPr/>
        </p:nvSpPr>
        <p:spPr>
          <a:xfrm>
            <a:off x="283464" y="2616203"/>
            <a:ext cx="11529822" cy="3090672"/>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20f227b9f?vbadefaultcenterpage=1&amp;parentnodeid=411a343c8"/>
          <p:cNvSpPr/>
          <p:nvPr/>
        </p:nvSpPr>
        <p:spPr>
          <a:xfrm>
            <a:off x="283464" y="142702"/>
            <a:ext cx="11521440" cy="120707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三、依据国情适应形势，不断深化改革、扩大开放，社会主义建设成就巨大，国家面貌日新月异（社会主义建设的新时期）</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7095c4efd?vbadefaultcenterpage=1&amp;parentnodeid=20f227b9f"/>
          <p:cNvSpPr/>
          <p:nvPr/>
        </p:nvSpPr>
        <p:spPr>
          <a:xfrm>
            <a:off x="283464" y="1694435"/>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（1）1978年，党的十一届三中全会作出把全党工作着重点转移到社会主义现代化建设上来，实行改革开放的历史性决策。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（2）开展农村体制改革和城市体制改革，推动了中国现代化的建设。</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（3）20世纪90年代，提出建立社会主义市场经济体制的改革目标，促进中国社会经济的飞速发展。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（4）提出“一国两制”方针，解决了港澳问题，维护了国家主权，推动祖国统一。</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33fc0850f.inline_image?vbadefaultcenterpage=1&amp;parentnodeid=9804ca723" descr="preencoded.png"/>
          <p:cNvPicPr>
            <a:picLocks noChangeAspect="1"/>
          </p:cNvPicPr>
          <p:nvPr/>
        </p:nvPicPr>
        <p:blipFill>
          <a:blip r:embed="rId3"/>
          <a:stretch>
            <a:fillRect/>
          </a:stretch>
        </p:blipFill>
        <p:spPr>
          <a:xfrm>
            <a:off x="310896" y="287343"/>
            <a:ext cx="1911096" cy="429768"/>
          </a:xfrm>
          <a:prstGeom prst="rect">
            <a:avLst/>
          </a:prstGeom>
        </p:spPr>
      </p:pic>
      <p:sp>
        <p:nvSpPr>
          <p:cNvPr id="3" name="C_6_BD#be2240bbc?vbadefaultcenterpage=1&amp;parentnodeid=33fc0850f"/>
          <p:cNvSpPr/>
          <p:nvPr/>
        </p:nvSpPr>
        <p:spPr>
          <a:xfrm>
            <a:off x="283464" y="782783"/>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猜想1</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中国特色的革命道路的探索</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BD.1_1#ef013459c?vbadefaultcenterpage=1&amp;parentnodeid=be2240bbc"/>
          <p:cNvSpPr/>
          <p:nvPr/>
        </p:nvSpPr>
        <p:spPr>
          <a:xfrm>
            <a:off x="283464" y="1472761"/>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1.阅读材料，回答问题。</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通过总结经验，中国共产党在实践中开辟了一条具有中国特色的井冈山道路。但其“特”之形成需要克服诸多困难，尤其要打破党内陈独秀、李大钊等一批杰出人士长期以来推演出的对俄国革命范式的盲目尊崇。秋收起义失利后</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毛泽东等率领工农革命军向罗霄山脉进军，到达三湾村后，确立了“支部建在连上”的原则。井冈山斗争时期，毛泽东做了大量社会调查，形成了《兴国调查》等著名长篇调查报告，针对当时红军中的旧部队习气严重问题，对部分地区的</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党组织进行了重组。共产党人坚持人民立场，颁布了许多有益于老百姓的法令，实施了许多有益于老百姓的举措。在革命实践中，毛泽东先后写了《中国的红色政权为什么能够存在》等光辉篇章，运用实事求是的马克思主义方法论，探索并成功实践了井冈山道路。</a:t>
            </a:r>
            <a:endPar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摘编自孙伟、黄文婷《井冈山道路与中国特色社会主义道路的联系</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根据材料并结合所学知识，指出有中国特色的革命道路与俄国人的道路的不同之处，并简析党内“对俄国革命范式的盲目尊崇”的原因</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O_7_AN.2_1#ef013459c?vbadefaultcenterpage=1&amp;parentnodeid=be2240bbc">
            <a:extLst>
              <a:ext uri="{FF2B5EF4-FFF2-40B4-BE49-F238E27FC236}">
                <a16:creationId xmlns:a16="http://schemas.microsoft.com/office/drawing/2014/main" id="{1191A16C-0E96-48B3-B6F1-7358703B2A0A}"/>
              </a:ext>
            </a:extLst>
          </p:cNvPr>
          <p:cNvSpPr/>
          <p:nvPr/>
        </p:nvSpPr>
        <p:spPr>
          <a:xfrm>
            <a:off x="310896" y="5246777"/>
            <a:ext cx="11529822" cy="149726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不同：以农村斗争为中心。</a:t>
            </a:r>
            <a:endPar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原因：俄国革命的成功；早期中国共产党缺乏革命经验；共产国际的错误指导；早期无产阶级革命家的宣传。</a:t>
            </a:r>
            <a:endPar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ipe(left)">
                                      <p:cBhvr>
                                        <p:cTn id="1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f50b99b76.fixed?vbadefaultcenterpage=1&amp;parentnodeid=2a1c00ec8"/>
          <p:cNvSpPr/>
          <p:nvPr/>
        </p:nvSpPr>
        <p:spPr>
          <a:xfrm>
            <a:off x="27192" y="30430"/>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冲刺提分作业</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8c3d4a102?vbadefaultcenterpage=1&amp;parentnodeid=5af44ca80">
            <a:extLst>
              <a:ext uri="{FF2B5EF4-FFF2-40B4-BE49-F238E27FC236}">
                <a16:creationId xmlns:a16="http://schemas.microsoft.com/office/drawing/2014/main" id="{0DC529B2-6923-4A50-AD04-DB8BAE94E48D}"/>
              </a:ext>
            </a:extLst>
          </p:cNvPr>
          <p:cNvSpPr/>
          <p:nvPr/>
        </p:nvSpPr>
        <p:spPr>
          <a:xfrm>
            <a:off x="283464" y="1565934"/>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1.[2021河北保定模拟]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1922年7月，中共“二大”通过了《关于“世界大势与中国共产党”的议决案》《关于“民主的联合战线”的议决案》《中国共产党加入第三国际决议案》《关于“工会运动与共产党”的议决案》《关于“国际帝国主义与中国和中国共产党”的议决案》《关于少年运动问题决议案》《</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关于妇女运动决议案</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等决议案。这说明此时的中国共产党</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A.确立了马克思主义的指导地位</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B.成为国民革命运动的中流砥柱</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C.找到实现革命胜利的正确道路</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D.依据国内外形势制定革命政策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5_AN.1_1#8c3d4a102.bracket?vbadefaultcenterpage=1&amp;parentnodeid=5af44ca80&amp;hasmatchpositionanswer=1">
            <a:extLst>
              <a:ext uri="{FF2B5EF4-FFF2-40B4-BE49-F238E27FC236}">
                <a16:creationId xmlns:a16="http://schemas.microsoft.com/office/drawing/2014/main" id="{F773B07C-1A66-4B05-AB05-302F9BB947E5}"/>
              </a:ext>
            </a:extLst>
          </p:cNvPr>
          <p:cNvSpPr/>
          <p:nvPr/>
        </p:nvSpPr>
        <p:spPr>
          <a:xfrm>
            <a:off x="6648473" y="300994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C_4_BD#5af44ca80?vbadefaultcenterpage=1&amp;parentnodeid=f50b99b76">
            <a:extLst>
              <a:ext uri="{FF2B5EF4-FFF2-40B4-BE49-F238E27FC236}">
                <a16:creationId xmlns:a16="http://schemas.microsoft.com/office/drawing/2014/main" id="{7349F630-0A56-4106-B197-4617B44A41C0}"/>
              </a:ext>
            </a:extLst>
          </p:cNvPr>
          <p:cNvSpPr/>
          <p:nvPr/>
        </p:nvSpPr>
        <p:spPr>
          <a:xfrm>
            <a:off x="283464" y="896376"/>
            <a:ext cx="11521440" cy="607568"/>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一、选择题（每小题3分，共36分）</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QC_5_AS.2_1#8c3d4a102?vbadefaultcenterpage=1&amp;parentnodeid=5af44ca80">
            <a:extLst>
              <a:ext uri="{FF2B5EF4-FFF2-40B4-BE49-F238E27FC236}">
                <a16:creationId xmlns:a16="http://schemas.microsoft.com/office/drawing/2014/main" id="{9169E78B-9D1D-4D50-9CF0-29759BC59952}"/>
              </a:ext>
            </a:extLst>
          </p:cNvPr>
          <p:cNvSpPr/>
          <p:nvPr/>
        </p:nvSpPr>
        <p:spPr>
          <a:xfrm>
            <a:off x="283464" y="4669952"/>
            <a:ext cx="11529822" cy="202932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世界大势与中国共产党”“民主的联合战线”“中国共产党加入第三国际”“国际帝国主义与中国和中国共产党”等信息并结合所学可知，中共“二大”认真分析了国内外形势，制定了反帝反封建的民主革命纲领，故选D；A、B在材料中无法体现，排除；1927年，中国共产党找到实现革命胜利的正确道路，即“农村包围城市”的革命道路，排除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wipe(left)">
                                      <p:cBhvr>
                                        <p:cTn id="1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9"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d2b79e113?vbadefaultcenterpage=1&amp;parentnodeid=5af44ca80"/>
          <p:cNvSpPr/>
          <p:nvPr/>
        </p:nvSpPr>
        <p:spPr>
          <a:xfrm>
            <a:off x="283210" y="214456"/>
            <a:ext cx="11440160" cy="3528060"/>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2.[2021辽宁抚顺一模]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1923年第一次工人运动失败后，邓中夏（中国共产党领导人之一）指出：工人虽是最勇敢的革命先锋队，然而当前中国产业还未发达</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在新式工业下的工人范围中可统计的只不过六十三万余名，在数量上看，实在是四万万全人口中的少数了。由此推知，邓中夏主张(</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A.构建工农联盟，发动国民革命运动</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B.扩充革命力量，打击北洋军阀统治</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C.发展新式工业，提升工人革命觉悟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D.组建统一战线，成立无产阶级政党</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3_1#d2b79e113.bracket?vbadefaultcenterpage=1&amp;parentnodeid=5af44ca80&amp;hasmatchpositionanswer=1"/>
          <p:cNvSpPr/>
          <p:nvPr/>
        </p:nvSpPr>
        <p:spPr>
          <a:xfrm>
            <a:off x="8259064" y="202719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4_1#d2b79e113?vbadefaultcenterpage=1&amp;parentnodeid=5af44ca80">
            <a:extLst>
              <a:ext uri="{FF2B5EF4-FFF2-40B4-BE49-F238E27FC236}">
                <a16:creationId xmlns:a16="http://schemas.microsoft.com/office/drawing/2014/main" id="{307E08EF-53E4-4FB2-8392-9362DEF2447D}"/>
              </a:ext>
            </a:extLst>
          </p:cNvPr>
          <p:cNvSpPr/>
          <p:nvPr/>
        </p:nvSpPr>
        <p:spPr>
          <a:xfrm>
            <a:off x="283464" y="3741693"/>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在新式工业下的工人范围中可统计的只不过六十三万余名，在数量上看，实在是四万万全人口中的少数了”可知，邓中夏认为工人阶级的力量还是薄弱的，在领导中国革命上会力不从心，所以他主张扩充革命力量，打击北洋军阀的统治，故选B；此时邓中夏还没有主张构建工农联盟，更不是主张发展新式工业，排除A、C；1921年中国的无产阶级政党已经成立，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5_1#86c207bae?vbadefaultcenterpage=1&amp;parentnodeid=5af44ca80"/>
          <p:cNvSpPr/>
          <p:nvPr/>
        </p:nvSpPr>
        <p:spPr>
          <a:xfrm>
            <a:off x="283464" y="161544"/>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3.[2021广东茂名月考]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下面的信件为研究中国民主革命的一手史料。它可以直接用来研究</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代表全省同志谨祝政府诸公，在党之指挥之下</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于最短期内，铲除国内军阀，打倒外国帝国主义，实现我党主张，而使中国民族得以自由平等、中华民族解放万岁!全世界被压迫民族解放万岁!</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江苏省党部叩</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A.土地革命时期中国共产党的斗争</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B.国民革命运动兴起</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C.抗日民族统一战线的形成</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D.解放战争的全面胜利</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6_1#86c207bae.bracket?vbadefaultcenterpage=1&amp;parentnodeid=5af44ca80&amp;hasmatchpositionanswer=1"/>
          <p:cNvSpPr/>
          <p:nvPr/>
        </p:nvSpPr>
        <p:spPr>
          <a:xfrm>
            <a:off x="1985264" y="75590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7_1#86c207bae?vbadefaultcenterpage=1&amp;parentnodeid=5af44ca80">
            <a:extLst>
              <a:ext uri="{FF2B5EF4-FFF2-40B4-BE49-F238E27FC236}">
                <a16:creationId xmlns:a16="http://schemas.microsoft.com/office/drawing/2014/main" id="{CADF9B11-6E04-4565-8816-D94FEB16BAB2}"/>
              </a:ext>
            </a:extLst>
          </p:cNvPr>
          <p:cNvSpPr/>
          <p:nvPr/>
        </p:nvSpPr>
        <p:spPr>
          <a:xfrm>
            <a:off x="283464" y="4870843"/>
            <a:ext cx="11529822" cy="204950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铲除国内军阀，打倒外国帝国主义，实现我党主张，而使中国民族得以自由平等、中华民族解放万岁”可知，这是第一次国共合作时期进行反帝反封建的国民革命，B正确；土地革命时期是1927—1937年，与材料不符，排除A；1937年抗日民族统一战线形成，排除C；解放战争是1946—1949年，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789017939?vbadefaultcenterpage=1&amp;parentnodeid=5af44ca80"/>
          <p:cNvSpPr/>
          <p:nvPr/>
        </p:nvSpPr>
        <p:spPr>
          <a:xfrm>
            <a:off x="283464" y="63952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4.[2021河北沧州二模]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国民革命期间，北伐军经过湖北南部时，当地百姓因他们是“南军”，予以支持；但进入河南后却遭到民众纷纷抵抗，只因社会流传“南人将尽杀北人”，于是北伐受到重挫。据此可知当时(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A.地域差异决定政治选择</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B.北洋政府统治深得民心</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C.革命宣传工作亟待深入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D.南方土地革命成效显著</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8_1#789017939.bracket?vbadefaultcenterpage=1&amp;parentnodeid=5af44ca80&amp;hasmatchpositionanswer=1"/>
          <p:cNvSpPr/>
          <p:nvPr/>
        </p:nvSpPr>
        <p:spPr>
          <a:xfrm>
            <a:off x="8104932" y="1748998"/>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9_1#789017939?vbadefaultcenterpage=1&amp;parentnodeid=5af44ca80"/>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根据材料并结合所学可知，因为南北地域关系影响</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，北伐前期进展迅速</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后期却遭到严重抵抗</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只因社会流传‘南人将尽杀北人’”说明国民革命在北方的宣传工作不到位，还有许多民众对北伐军存在误解，革命宣传工作亟待深入，C项正确；A项表述太绝对，错误；B项不符合史实，材料也无法体现，排除；国民革命期间，南方没有开展土地革命，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0_1#bde220d2e?vbadefaultcenterpage=1&amp;parentnodeid=5af44ca80"/>
          <p:cNvSpPr/>
          <p:nvPr/>
        </p:nvSpPr>
        <p:spPr>
          <a:xfrm>
            <a:off x="268605" y="768234"/>
            <a:ext cx="11496040" cy="2309495"/>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5.[2021湖北武汉模拟]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在“学习党史”活动中，某班同学搜集资料，对中国共产党领导新民主主义革命的历史进行专题研究，制作了如下展板。这一展板的主题应是</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QC_5_BD.10_2#bde220d2e?vbadefaultcenterpage=1&amp;parentnodeid=5af44ca80"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1828391" y="2667736"/>
            <a:ext cx="7974694" cy="2468187"/>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5_BD.10_3#bde220d2e.choices?vbadefaultcenterpage=1&amp;parentnodeid=5af44ca80"/>
          <p:cNvSpPr/>
          <p:nvPr/>
        </p:nvSpPr>
        <p:spPr>
          <a:xfrm>
            <a:off x="235204" y="5135923"/>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.国民革命运动的发展</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B.</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创建农村革命根据地</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.人民军队的建军历程</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D.</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人民军队名称的沿革</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11_1#bde220d2e.bracket?vbadefaultcenterpage=1&amp;parentnodeid=5af44ca80&amp;hasmatchpositionanswer=1"/>
          <p:cNvSpPr/>
          <p:nvPr/>
        </p:nvSpPr>
        <p:spPr>
          <a:xfrm>
            <a:off x="1680754" y="193130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3_1#b2d721d85?vbadefaultcenterpage=1&amp;parentnodeid=5af44ca80"/>
          <p:cNvSpPr/>
          <p:nvPr/>
        </p:nvSpPr>
        <p:spPr>
          <a:xfrm>
            <a:off x="181864" y="323845"/>
            <a:ext cx="117330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6.[2021广东汕头金山中学三模]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1931年12月《红色中华》在江西瑞金创刊，1937年1月改名为《新中华报》。</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下表是《红色中华》小标题高频词统计表。据此可知</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中国共产党</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QC_5_BD.13_2#b2d721d85?vbadefaultcenterpage=1&amp;parentnodeid=5af44ca80"/>
          <p:cNvGraphicFramePr>
            <a:graphicFrameLocks noGrp="1"/>
          </p:cNvGraphicFramePr>
          <p:nvPr>
            <p:extLst>
              <p:ext uri="{D42A27DB-BD31-4B8C-83A1-F6EECF244321}">
                <p14:modId xmlns:p14="http://schemas.microsoft.com/office/powerpoint/2010/main" val="2672789324"/>
              </p:ext>
            </p:extLst>
          </p:nvPr>
        </p:nvGraphicFramePr>
        <p:xfrm>
          <a:off x="181864" y="2177473"/>
          <a:ext cx="11811506" cy="799084"/>
        </p:xfrm>
        <a:graphic>
          <a:graphicData uri="http://schemas.openxmlformats.org/drawingml/2006/table">
            <a:tbl>
              <a:tblPr/>
              <a:tblGrid>
                <a:gridCol w="1407055">
                  <a:extLst>
                    <a:ext uri="{9D8B030D-6E8A-4147-A177-3AD203B41FA5}">
                      <a16:colId xmlns:a16="http://schemas.microsoft.com/office/drawing/2014/main" val="20000"/>
                    </a:ext>
                  </a:extLst>
                </a:gridCol>
                <a:gridCol w="1407055">
                  <a:extLst>
                    <a:ext uri="{9D8B030D-6E8A-4147-A177-3AD203B41FA5}">
                      <a16:colId xmlns:a16="http://schemas.microsoft.com/office/drawing/2014/main" val="20001"/>
                    </a:ext>
                  </a:extLst>
                </a:gridCol>
                <a:gridCol w="1300556">
                  <a:extLst>
                    <a:ext uri="{9D8B030D-6E8A-4147-A177-3AD203B41FA5}">
                      <a16:colId xmlns:a16="http://schemas.microsoft.com/office/drawing/2014/main" val="20002"/>
                    </a:ext>
                  </a:extLst>
                </a:gridCol>
                <a:gridCol w="1300556">
                  <a:extLst>
                    <a:ext uri="{9D8B030D-6E8A-4147-A177-3AD203B41FA5}">
                      <a16:colId xmlns:a16="http://schemas.microsoft.com/office/drawing/2014/main" val="20003"/>
                    </a:ext>
                  </a:extLst>
                </a:gridCol>
                <a:gridCol w="1300556">
                  <a:extLst>
                    <a:ext uri="{9D8B030D-6E8A-4147-A177-3AD203B41FA5}">
                      <a16:colId xmlns:a16="http://schemas.microsoft.com/office/drawing/2014/main" val="20004"/>
                    </a:ext>
                  </a:extLst>
                </a:gridCol>
                <a:gridCol w="1353806">
                  <a:extLst>
                    <a:ext uri="{9D8B030D-6E8A-4147-A177-3AD203B41FA5}">
                      <a16:colId xmlns:a16="http://schemas.microsoft.com/office/drawing/2014/main" val="20005"/>
                    </a:ext>
                  </a:extLst>
                </a:gridCol>
                <a:gridCol w="1300556">
                  <a:extLst>
                    <a:ext uri="{9D8B030D-6E8A-4147-A177-3AD203B41FA5}">
                      <a16:colId xmlns:a16="http://schemas.microsoft.com/office/drawing/2014/main" val="20006"/>
                    </a:ext>
                  </a:extLst>
                </a:gridCol>
                <a:gridCol w="1087560">
                  <a:extLst>
                    <a:ext uri="{9D8B030D-6E8A-4147-A177-3AD203B41FA5}">
                      <a16:colId xmlns:a16="http://schemas.microsoft.com/office/drawing/2014/main" val="20007"/>
                    </a:ext>
                  </a:extLst>
                </a:gridCol>
                <a:gridCol w="1353806">
                  <a:extLst>
                    <a:ext uri="{9D8B030D-6E8A-4147-A177-3AD203B41FA5}">
                      <a16:colId xmlns:a16="http://schemas.microsoft.com/office/drawing/2014/main" val="20008"/>
                    </a:ext>
                  </a:extLst>
                </a:gridCol>
              </a:tblGrid>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红军</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群众</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胜利</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敌人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发展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革命战争</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“围剿”</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春耕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经济建设</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316次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886次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039次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843次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779次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586次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263次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948次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677次</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4" name="QC_5_BD.13_3#b2d721d85.choices?vbadefaultcenterpage=1&amp;parentnodeid=5af44ca80"/>
          <p:cNvSpPr/>
          <p:nvPr/>
        </p:nvSpPr>
        <p:spPr>
          <a:xfrm>
            <a:off x="181864" y="3104573"/>
            <a:ext cx="117330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A.重视发动群众进行武装斗争</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B.通过舆论宣传唤醒抗日意识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C.实事求是探索“工农武装割据”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D.努力发展生产巩固红色政权</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14_1#b2d721d85.bracket?vbadefaultcenterpage=1&amp;parentnodeid=5af44ca80&amp;hasmatchpositionanswer=1"/>
          <p:cNvSpPr/>
          <p:nvPr/>
        </p:nvSpPr>
        <p:spPr>
          <a:xfrm>
            <a:off x="2899663" y="1512565"/>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5_AS.15_1#b2d721d85?vbadefaultcenterpage=1&amp;parentnodeid=5af44ca80">
            <a:extLst>
              <a:ext uri="{FF2B5EF4-FFF2-40B4-BE49-F238E27FC236}">
                <a16:creationId xmlns:a16="http://schemas.microsoft.com/office/drawing/2014/main" id="{8D4D9827-D2AF-4B6F-8914-C4A6DE784ABA}"/>
              </a:ext>
            </a:extLst>
          </p:cNvPr>
          <p:cNvSpPr/>
          <p:nvPr/>
        </p:nvSpPr>
        <p:spPr>
          <a:xfrm>
            <a:off x="283464" y="4249182"/>
            <a:ext cx="11529822" cy="256032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所学可知，1931年正是土地革命时期，即“工农武装割据”道路的形成时期。所谓“工农武装割据”，是指在中国共产党的领导下，以武装斗争为主要形式，以土地革命为中心，以农村革命根据地为战略阵地的三者密切结合。据材料的关键词“革命战争”“经济建设”等信息可知，这是结合当时实际探索“工农武装割据”道路，C正确；A未涉及“春耕”“经济建设”等内容，排除A；材料体现的是国共十年对峙时期，主要矛盾是国共两党的矛盾，B错误；材料涉及“春耕”“经济建设”“革命战争”等内容，但不仅仅是努力发展生产的内容，D过于片面，排除。</a:t>
            </a:r>
            <a:endParaRPr kumimoji="0" lang="en-US" sz="100"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left)">
                                      <p:cBhvr>
                                        <p:cTn id="1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7"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6_1#8fcc0dd64?vbadefaultcenterpage=1&amp;parentnodeid=5af44ca80"/>
          <p:cNvSpPr/>
          <p:nvPr/>
        </p:nvSpPr>
        <p:spPr>
          <a:xfrm>
            <a:off x="283210" y="792480"/>
            <a:ext cx="11488420" cy="2309495"/>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7.[2021浙江宁波模拟]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漫画常以其特有的艺术形式反映某一时期复杂的历史情形。下图是漫画家张仃于1946年完成的漫画作品，题为《十五年前的一幕童话》。</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这幕“童话”的上演，意味着</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p:txBody>
      </p:sp>
      <p:pic>
        <p:nvPicPr>
          <p:cNvPr id="3" name="QC_5_BD.16_2#8fcc0dd64?vbadefaultcenterpage=1&amp;parentnodeid=5af44ca80"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3896995" y="2675890"/>
            <a:ext cx="3416300" cy="2499995"/>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5_BD.16_3#8fcc0dd64.choices?vbadefaultcenterpage=1&amp;parentnodeid=5af44ca80"/>
          <p:cNvSpPr/>
          <p:nvPr/>
        </p:nvSpPr>
        <p:spPr>
          <a:xfrm>
            <a:off x="284099" y="5298853"/>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A.日本实现了“征服满蒙</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”的计划</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B.</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日本发动的全面侵华战争爆发</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.中日民族矛盾上升为主要矛盾</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宋体" panose="02010600030101010101" pitchFamily="34" charset="-120"/>
              </a:rPr>
              <a:t>	D.</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中华民族的抗日战争由此开始</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5" name="QC_5_AN.17_1#8fcc0dd64.bracket?vbadefaultcenterpage=1&amp;parentnodeid=5af44ca80&amp;hasmatchpositionanswer=1"/>
          <p:cNvSpPr/>
          <p:nvPr/>
        </p:nvSpPr>
        <p:spPr>
          <a:xfrm>
            <a:off x="5293441" y="1993973"/>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9_1#1fdf0f1d7?vbadefaultcenterpage=1&amp;parentnodeid=5af44ca80"/>
          <p:cNvSpPr/>
          <p:nvPr/>
        </p:nvSpPr>
        <p:spPr>
          <a:xfrm>
            <a:off x="283464" y="923544"/>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8.[2021广东广州三模]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如下表所示，在抗日战争前期，陕甘宁边区的主要财政来源为外援，包括国民党统一拨款和爱国人士以及海外华侨的捐款。由此可推知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陕甘宁边区1937—1940年财政收入统计表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QC_5_BD.19_2#1fdf0f1d7?vbadefaultcenterpage=1&amp;parentnodeid=5af44ca80"/>
          <p:cNvGraphicFramePr>
            <a:graphicFrameLocks noGrp="1"/>
          </p:cNvGraphicFramePr>
          <p:nvPr>
            <p:extLst>
              <p:ext uri="{D42A27DB-BD31-4B8C-83A1-F6EECF244321}">
                <p14:modId xmlns:p14="http://schemas.microsoft.com/office/powerpoint/2010/main" val="2159991654"/>
              </p:ext>
            </p:extLst>
          </p:nvPr>
        </p:nvGraphicFramePr>
        <p:xfrm>
          <a:off x="283464" y="3365500"/>
          <a:ext cx="11503151" cy="1607123"/>
        </p:xfrm>
        <a:graphic>
          <a:graphicData uri="http://schemas.openxmlformats.org/drawingml/2006/table">
            <a:tbl>
              <a:tblPr/>
              <a:tblGrid>
                <a:gridCol w="3343735">
                  <a:extLst>
                    <a:ext uri="{9D8B030D-6E8A-4147-A177-3AD203B41FA5}">
                      <a16:colId xmlns:a16="http://schemas.microsoft.com/office/drawing/2014/main" val="20000"/>
                    </a:ext>
                  </a:extLst>
                </a:gridCol>
                <a:gridCol w="2039854">
                  <a:extLst>
                    <a:ext uri="{9D8B030D-6E8A-4147-A177-3AD203B41FA5}">
                      <a16:colId xmlns:a16="http://schemas.microsoft.com/office/drawing/2014/main" val="20001"/>
                    </a:ext>
                  </a:extLst>
                </a:gridCol>
                <a:gridCol w="2039854">
                  <a:extLst>
                    <a:ext uri="{9D8B030D-6E8A-4147-A177-3AD203B41FA5}">
                      <a16:colId xmlns:a16="http://schemas.microsoft.com/office/drawing/2014/main" val="20002"/>
                    </a:ext>
                  </a:extLst>
                </a:gridCol>
                <a:gridCol w="2039854">
                  <a:extLst>
                    <a:ext uri="{9D8B030D-6E8A-4147-A177-3AD203B41FA5}">
                      <a16:colId xmlns:a16="http://schemas.microsoft.com/office/drawing/2014/main" val="20003"/>
                    </a:ext>
                  </a:extLst>
                </a:gridCol>
                <a:gridCol w="2039854">
                  <a:extLst>
                    <a:ext uri="{9D8B030D-6E8A-4147-A177-3AD203B41FA5}">
                      <a16:colId xmlns:a16="http://schemas.microsoft.com/office/drawing/2014/main" val="20004"/>
                    </a:ext>
                  </a:extLst>
                </a:gridCol>
              </a:tblGrid>
              <a:tr h="399542">
                <a:tc>
                  <a:txBody>
                    <a:bodyPr/>
                    <a:lstStyle/>
                    <a:p>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1937年</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1938年</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1939年</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1940年</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全部岁入（%）</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外援（%）</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77.2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51.69</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85.79</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70.5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其他（%）</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22.8</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48.31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29.5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5_BD.19_3#1fdf0f1d7.choices?vbadefaultcenterpage=1&amp;parentnodeid=5af44ca80"/>
          <p:cNvSpPr/>
          <p:nvPr/>
        </p:nvSpPr>
        <p:spPr>
          <a:xfrm>
            <a:off x="283464" y="5105400"/>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A.国民党对边区的支持逐渐加强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B.边区开展经济建设的必要性</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C.日军对敌后根据地的封锁失败</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D.边区财政主要依靠海外捐助</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5_AN.20_1#1fdf0f1d7.bracket?vbadefaultcenterpage=1&amp;parentnodeid=5af44ca80&amp;hasmatchpositionanswer=1"/>
          <p:cNvSpPr/>
          <p:nvPr/>
        </p:nvSpPr>
        <p:spPr>
          <a:xfrm>
            <a:off x="1204792" y="211226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955f692b?vbadefaultcenterpage=1&amp;parentnodeid=5af44ca80"/>
          <p:cNvSpPr/>
          <p:nvPr/>
        </p:nvSpPr>
        <p:spPr>
          <a:xfrm>
            <a:off x="283464" y="452490"/>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9.[2021广东汕头三模]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1933年《中华苏维埃共和国劳动法》规定，工人每日工作时间通常不得超过8小时;16~18岁的青工，每日工作时间不超过6小时。1941年</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陕甘宁边区劳动政策则调整为工人工作一般以10小时为宜。这一变化(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A.适应了抗战形势变化的需要</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B.不利于工人阶级的长远利益</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C.客观上促进土地革命的开展</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D.意味着“左”倾思想的出现</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2_1#b955f692b.bracket?vbadefaultcenterpage=1&amp;parentnodeid=5af44ca80&amp;hasmatchpositionanswer=1"/>
          <p:cNvSpPr/>
          <p:nvPr/>
        </p:nvSpPr>
        <p:spPr>
          <a:xfrm>
            <a:off x="11202001" y="1561962"/>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3_1#b955f692b?vbadefaultcenterpage=1&amp;parentnodeid=5af44ca80"/>
          <p:cNvSpPr/>
          <p:nvPr/>
        </p:nvSpPr>
        <p:spPr>
          <a:xfrm>
            <a:off x="283464" y="3697224"/>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结合所学知识可知，1941年是抗日战争期间，此时延长工人的工作时间主要是为创造更多的物质财富，从而适应抗战形势的变化，故选A；此时的主要矛盾是中日民族矛盾，延长工作时间是为了抗战</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，有利于工人阶级的长远利益</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排除</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B；延长工人的工作时间与开展土地革命无关，土地革命主要和农民阶级有关，更不能说明是“左”倾思想的出现，排除C、D。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212dd6cf?vbadefaultcenterpage=1&amp;parentnodeid=5af44ca80"/>
          <p:cNvSpPr/>
          <p:nvPr/>
        </p:nvSpPr>
        <p:spPr>
          <a:xfrm>
            <a:off x="283464" y="70879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10.1925年，华资最大的两家水泥公司启新洋灰公司与华商上海水泥公司达成为期5年的联营协议。双方划定联营区域，在联营区域内约定销售比例和售价。这一协议(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A.加剧了同行内部的恶性竞争</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B.有利于抵制外国商品的倾销</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C.是海外市场不断扩大的结果</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D.体现了国家的统制经济政策</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4_1#b212dd6cf.bracket?vbadefaultcenterpage=1&amp;parentnodeid=5af44ca80&amp;hasmatchpositionanswer=1"/>
          <p:cNvSpPr/>
          <p:nvPr/>
        </p:nvSpPr>
        <p:spPr>
          <a:xfrm>
            <a:off x="1655064" y="1897518"/>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5_1#b212dd6cf?vbadefaultcenterpage=1&amp;parentnodeid=5af44ca80"/>
          <p:cNvSpPr/>
          <p:nvPr/>
        </p:nvSpPr>
        <p:spPr>
          <a:xfrm>
            <a:off x="283464" y="389534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结合所学知识可知，第一次世界大战后，欧洲列强卷土重来，民族资本主义陷入困境，为了求得发展，部分企业联合起来，这对外国资本主义入侵是一种抵制，故B项正确。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58269a964?vbadefaultcenterpage=1&amp;parentnodeid=5af44ca80"/>
          <p:cNvSpPr/>
          <p:nvPr/>
        </p:nvSpPr>
        <p:spPr>
          <a:xfrm>
            <a:off x="283464" y="70879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11.[2021广东佛山西樵高中月考]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1937—1945年期间,国民政府的财政赤字非常严重,如1945年国民政府财政赤字高达1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051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512百万元法币。造成这一状况的主要因素是(</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A.沿海省份税收和关税收入的丧失</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B.内战军费开支不断扩大</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C.滇缅公路的不畅通致使外援受阻</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D.国民政府超量发行法币</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6_1#58269a964.bracket?vbadefaultcenterpage=1&amp;parentnodeid=5af44ca80&amp;hasmatchpositionanswer=1"/>
          <p:cNvSpPr/>
          <p:nvPr/>
        </p:nvSpPr>
        <p:spPr>
          <a:xfrm>
            <a:off x="1642364" y="1897518"/>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7_1#58269a964?vbadefaultcenterpage=1&amp;parentnodeid=5af44ca80"/>
          <p:cNvSpPr/>
          <p:nvPr/>
        </p:nvSpPr>
        <p:spPr>
          <a:xfrm>
            <a:off x="283464" y="389534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结合所学知识可知，抗日战争全面爆发后，沿海省份落入日军之手，导致国民政府关税收入丧失，加之军费开支不断增加，财政赤字更加严重</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，为此</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国民政府采取增加纸币发行量的手段</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，故选A。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ef2731f8?vbadefaultcenterpage=1&amp;parentnodeid=5af44ca80"/>
          <p:cNvSpPr/>
          <p:nvPr/>
        </p:nvSpPr>
        <p:spPr>
          <a:xfrm>
            <a:off x="283464" y="92354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12.[2021重庆江北高三月考]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武汉失守后，国民政府声明：“一时之进退变化，绝不能动摇我抗战之决心”，“任何城市之得失，绝不能影响于抗战之全局”，要“更哀戚、更坚忍、更踏实、更刻苦、更猛勇奋进”。这在一定程度上表明国民政府(</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A.并不在乎武汉的失守</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B.坚持持久抗战以争取最后胜利</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C.准备收复失地并发起战略反攻</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D.保持乐观的心态并坚信“速胜论”</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8_1#bef2731f8.bracket?vbadefaultcenterpage=1&amp;parentnodeid=5af44ca80&amp;hasmatchpositionanswer=1"/>
          <p:cNvSpPr/>
          <p:nvPr/>
        </p:nvSpPr>
        <p:spPr>
          <a:xfrm>
            <a:off x="1350263" y="270662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9_1#bef2731f8?vbadefaultcenterpage=1&amp;parentnodeid=5af44ca80"/>
          <p:cNvSpPr/>
          <p:nvPr/>
        </p:nvSpPr>
        <p:spPr>
          <a:xfrm>
            <a:off x="283464" y="448970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结合所学知识可知，武汉失守后抗战进入相持阶段，由材料“绝不能动摇我抗战之决心”“更哀戚、更坚忍、更踏实、更刻苦、更猛勇奋进”可知国民政府决心持久作战，争取抗战胜利，故B项正确。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41c94616f?vbadefaultcenterpage=1&amp;parentnodeid=f50b99b76"/>
          <p:cNvSpPr/>
          <p:nvPr/>
        </p:nvSpPr>
        <p:spPr>
          <a:xfrm>
            <a:off x="287909" y="22340"/>
            <a:ext cx="11521440" cy="607568"/>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二、非选择题（共24分）</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BD.30_1#a97f2a12e?vbadefaultcenterpage=1&amp;parentnodeid=41c94616f"/>
          <p:cNvSpPr/>
          <p:nvPr/>
        </p:nvSpPr>
        <p:spPr>
          <a:xfrm>
            <a:off x="287909" y="558952"/>
            <a:ext cx="11529822" cy="81264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13.[2021福建泉州高三一模]</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lang="en-US" sz="2000" b="1" dirty="0">
                <a:solidFill>
                  <a:prstClr val="black"/>
                </a:solidFill>
                <a:latin typeface="Calibri"/>
              </a:rPr>
              <a:t>                        </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近代中国部分年份出口商品分类比重</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5" name="QO_5_BD.30_2#a97f2a12e?vbadefaultcenterpage=1&amp;parentnodeid=41c94616f"/>
          <p:cNvGraphicFramePr>
            <a:graphicFrameLocks noGrp="1"/>
          </p:cNvGraphicFramePr>
          <p:nvPr>
            <p:custDataLst>
              <p:tags r:id="rId1"/>
            </p:custDataLst>
            <p:extLst>
              <p:ext uri="{D42A27DB-BD31-4B8C-83A1-F6EECF244321}">
                <p14:modId xmlns:p14="http://schemas.microsoft.com/office/powerpoint/2010/main" val="2325420446"/>
              </p:ext>
            </p:extLst>
          </p:nvPr>
        </p:nvGraphicFramePr>
        <p:xfrm>
          <a:off x="285369" y="1151830"/>
          <a:ext cx="11503154" cy="2453640"/>
        </p:xfrm>
        <a:graphic>
          <a:graphicData uri="http://schemas.openxmlformats.org/drawingml/2006/table">
            <a:tbl>
              <a:tblPr/>
              <a:tblGrid>
                <a:gridCol w="1236778">
                  <a:extLst>
                    <a:ext uri="{9D8B030D-6E8A-4147-A177-3AD203B41FA5}">
                      <a16:colId xmlns:a16="http://schemas.microsoft.com/office/drawing/2014/main" val="20000"/>
                    </a:ext>
                  </a:extLst>
                </a:gridCol>
                <a:gridCol w="1520706">
                  <a:extLst>
                    <a:ext uri="{9D8B030D-6E8A-4147-A177-3AD203B41FA5}">
                      <a16:colId xmlns:a16="http://schemas.microsoft.com/office/drawing/2014/main" val="20001"/>
                    </a:ext>
                  </a:extLst>
                </a:gridCol>
                <a:gridCol w="1899279">
                  <a:extLst>
                    <a:ext uri="{9D8B030D-6E8A-4147-A177-3AD203B41FA5}">
                      <a16:colId xmlns:a16="http://schemas.microsoft.com/office/drawing/2014/main" val="20002"/>
                    </a:ext>
                  </a:extLst>
                </a:gridCol>
                <a:gridCol w="1899279">
                  <a:extLst>
                    <a:ext uri="{9D8B030D-6E8A-4147-A177-3AD203B41FA5}">
                      <a16:colId xmlns:a16="http://schemas.microsoft.com/office/drawing/2014/main" val="20003"/>
                    </a:ext>
                  </a:extLst>
                </a:gridCol>
                <a:gridCol w="1236778">
                  <a:extLst>
                    <a:ext uri="{9D8B030D-6E8A-4147-A177-3AD203B41FA5}">
                      <a16:colId xmlns:a16="http://schemas.microsoft.com/office/drawing/2014/main" val="20004"/>
                    </a:ext>
                  </a:extLst>
                </a:gridCol>
                <a:gridCol w="1236778">
                  <a:extLst>
                    <a:ext uri="{9D8B030D-6E8A-4147-A177-3AD203B41FA5}">
                      <a16:colId xmlns:a16="http://schemas.microsoft.com/office/drawing/2014/main" val="20005"/>
                    </a:ext>
                  </a:extLst>
                </a:gridCol>
                <a:gridCol w="1236778">
                  <a:extLst>
                    <a:ext uri="{9D8B030D-6E8A-4147-A177-3AD203B41FA5}">
                      <a16:colId xmlns:a16="http://schemas.microsoft.com/office/drawing/2014/main" val="20006"/>
                    </a:ext>
                  </a:extLst>
                </a:gridCol>
                <a:gridCol w="1236778">
                  <a:extLst>
                    <a:ext uri="{9D8B030D-6E8A-4147-A177-3AD203B41FA5}">
                      <a16:colId xmlns:a16="http://schemas.microsoft.com/office/drawing/2014/main" val="20007"/>
                    </a:ext>
                  </a:extLst>
                </a:gridCol>
              </a:tblGrid>
              <a:tr h="324063">
                <a:tc>
                  <a:txBody>
                    <a:bodyPr/>
                    <a:lstStyle/>
                    <a:p>
                      <a:pPr>
                        <a:lnSpc>
                          <a:spcPct val="100000"/>
                        </a:lnSpc>
                      </a:pP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3">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原料</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gridSpan="2">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半制品</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制成品</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农产品</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矿产品</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矿产品</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（机采）</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机器</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机器</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1893</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15.6</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28.4</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53.4</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11.9</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28.3</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6.9</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36.4</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0.9</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12.3</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1930</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45.1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12.2</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7.5</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2406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1936</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2.6</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5.6</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32.4</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7.1</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4" name="文本框 3"/>
          <p:cNvSpPr txBox="1"/>
          <p:nvPr/>
        </p:nvSpPr>
        <p:spPr>
          <a:xfrm>
            <a:off x="400050" y="3563272"/>
            <a:ext cx="11563350" cy="1015663"/>
          </a:xfrm>
          <a:prstGeom prst="rect">
            <a:avLst/>
          </a:prstGeom>
          <a:noFill/>
        </p:spPr>
        <p:txBody>
          <a:bodyPr wrap="square" rtlCol="0" anchor="t">
            <a:spAutoFit/>
          </a:bodyPr>
          <a:lstStyle/>
          <a:p>
            <a:pPr marL="0" marR="0" lvl="0" indent="0" algn="r"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r>
              <a:rPr kumimoji="0" lang="en-US"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摘编自严中平等《中国近代经济史统计资料选辑</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p>
          <a:p>
            <a:pPr latinLnBrk="1"/>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根据材料并结合所学知识，就材料整体或其中任意一个时期拟定一个论题，并予以阐述</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要求:论题明确，持论有据，论证充分，表达清晰</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）（12分）</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O_5_AN.31_1#a97f2a12e?vbadefaultcenterpage=1&amp;parentnodeid=41c94616f">
            <a:extLst>
              <a:ext uri="{FF2B5EF4-FFF2-40B4-BE49-F238E27FC236}">
                <a16:creationId xmlns:a16="http://schemas.microsoft.com/office/drawing/2014/main" id="{5A1E82F0-45D2-4CB5-B8D9-D232BE8B32EA}"/>
              </a:ext>
            </a:extLst>
          </p:cNvPr>
          <p:cNvSpPr/>
          <p:nvPr/>
        </p:nvSpPr>
        <p:spPr>
          <a:xfrm>
            <a:off x="166878" y="4551226"/>
            <a:ext cx="11529822" cy="219593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[答案]</a:t>
            </a: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论题:20世纪早期中国民族工业得到一定发展。</a:t>
            </a:r>
            <a:endPar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lvl="0" latinLnBrk="1"/>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阐述:20世初，清政府推行“新政”，奖励工商，社会上兴起了一股实业救国的热潮，民族工业初步发展。1912年中华民国建立，提高了民族资产阶级的社会政治地位，激发了他们振兴实业的热情。民国政府实行有利于发展经济的政策，群众性的反帝爱国斗争也促进了民族工业的发展。20世纪30年代，南京国民政府推出了一系列有利于国民经济发展的政策，使民族工业得到了更快发展</a:t>
            </a:r>
            <a:r>
              <a:rPr kumimoji="0" lang="en-US" altLang="zh-CN"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机器制成品的出口比重也呈现上升趋势，说明机器生产的程度提高，民族工业有一定的发展。</a:t>
            </a:r>
          </a:p>
          <a:p>
            <a:pPr lvl="0" latinLnBrk="1"/>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综上所述，</a:t>
            </a:r>
            <a:r>
              <a:rPr lang="en-US" altLang="zh-CN"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20</a:t>
            </a:r>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世纪早期，中国市场经济比较活跃，民族工业发展较快，工业化程度有所提高。</a:t>
            </a:r>
          </a:p>
          <a:p>
            <a:pPr marL="0" marR="0" lvl="0" indent="0" algn="l"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wipe(left)">
                                      <p:cBhvr>
                                        <p:cTn id="10" dur="500"/>
                                        <p:tgtEl>
                                          <p:spTgt spid="6">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wipe(left)">
                                      <p:cBhvr>
                                        <p:cTn id="1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2_1#a6a516906?vbadefaultcenterpage=1&amp;parentnodeid=41c94616f"/>
          <p:cNvSpPr/>
          <p:nvPr/>
        </p:nvSpPr>
        <p:spPr>
          <a:xfrm>
            <a:off x="380997" y="168471"/>
            <a:ext cx="11342231" cy="3696947"/>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14.[2020闽粤赣三省三十二校2月调研]</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革命前途重要的问题，毕竟不在对内而在对外。军人的跋扈，看似扰乱了中国好几十年，然这一班并无大略，至少是思想落伍，不识现代潮流的人，在今日的情势之下，复何能为？对外的难关，仍成为我们生死存亡的大问题。所以中国既处于今日之世界，非努力打退侵略的恶势力，绝无可以自存之理。国民政府成立以来，努力于外交的改进。废除不平等条约，已定有办法</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关税业已自主。取消领事裁判权，亦已有实行之期，租借地威海卫已交还。租界亦有交还的。然在今日情势之下，此等又都成为微末的问题。我们当前的大问题，若能得到解决，则这些都不成问题；在大问题还没解决之前，</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这些又都</a:t>
            </a:r>
            <a:r>
              <a:rPr kumimoji="0" lang="en-US" altLang="zh-CN" sz="20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无从说起了。在经济上，我们非解除外力的压迫，更无生息的余地，资源虽富，怕我们更无余力可沾。在文化上，我们非解除外力的压迫，亦断无自由发展的余地。</a:t>
            </a:r>
            <a:endPar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摘编自吕思勉《中国通史</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结合材料与所学知识，提炼材料中的观点并进行简要评析</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要求：对材料中的观点可以赞同、反对或另有观点，观点明确，史论结合，逻辑严密，表述清楚</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）（12分）</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5_AN.33_1#a6a516906?vbadefaultcenterpage=1&amp;parentnodeid=41c94616f">
            <a:extLst>
              <a:ext uri="{FF2B5EF4-FFF2-40B4-BE49-F238E27FC236}">
                <a16:creationId xmlns:a16="http://schemas.microsoft.com/office/drawing/2014/main" id="{AA456A30-A5B1-4AAE-BD36-BB8D2BBEBD15}"/>
              </a:ext>
            </a:extLst>
          </p:cNvPr>
          <p:cNvSpPr/>
          <p:nvPr/>
        </p:nvSpPr>
        <p:spPr>
          <a:xfrm>
            <a:off x="83128" y="3847396"/>
            <a:ext cx="11972059" cy="291362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    </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[答案]</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sym typeface="+mn-ea"/>
              </a:rPr>
              <a:t> </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示例一</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    </a:t>
            </a:r>
            <a:r>
              <a:rPr kumimoji="0" lang="en-US"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观点：解决中国近代一切问题在于解除外力的压迫而不在于对内</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    评析：这个观点是很有见地的。1840年以来列强侵华给中国社会带来一系列危害：政治上中国沦为半殖民地半封建社会；经济上自然经济开始解体，逐渐沦为资本主义世界市场的附庸；文化上受到西方文化的侵略。列强侵华是和中国境内的反动势力勾结起来，而军阀是列强在中国扶植的代理人。列强先后扶植了慈禧太后、袁世凯、蒋介石等，在反对外来侵略的同时，中国人民还要反对本国封建势力，争取民主权利。</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因此，近代中国要民主富强就必须完成民族独立之任务。</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endParaRPr kumimoji="0" 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left)">
                                      <p:cBhvr>
                                        <p:cTn id="13" dur="500"/>
                                        <p:tgtEl>
                                          <p:spTgt spid="3">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left)">
                                      <p:cBhvr>
                                        <p:cTn id="16" dur="500"/>
                                        <p:tgtEl>
                                          <p:spTgt spid="3">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left)">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AN.33_1#a6a516906?vbadefaultcenterpage=1&amp;parentnodeid=41c94616f"/>
          <p:cNvSpPr/>
          <p:nvPr/>
        </p:nvSpPr>
        <p:spPr>
          <a:xfrm>
            <a:off x="252984" y="583265"/>
            <a:ext cx="11529822" cy="5618163"/>
          </a:xfrm>
          <a:prstGeom prst="rect">
            <a:avLst/>
          </a:prstGeom>
          <a:noFill/>
        </p:spPr>
        <p:txBody>
          <a:bodyPr wrap="square" lIns="0" tIns="0" rIns="0" bIns="0" rtlCol="0" anchor="t"/>
          <a:lstStyle/>
          <a:p>
            <a:pPr marL="0" marR="0" lvl="0" indent="0" algn="l" defTabSz="914400" rtl="0" eaLnBrk="1" fontAlgn="auto" latinLnBrk="1" hangingPunct="1">
              <a:lnSpc>
                <a:spcPct val="11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示例二</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lnSpc>
                <a:spcPct val="11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sym typeface="+mn-ea"/>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sym typeface="+mn-ea"/>
              </a:rPr>
              <a:t>观点：解决中国近代一切问题在于解除外力压迫而不是对内。</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lnSpc>
                <a:spcPct val="11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   </a:t>
            </a:r>
            <a:r>
              <a:rPr kumimoji="0" lang="en-US" sz="2600" b="1" i="0" u="none" strike="noStrike" kern="1200" cap="none" spc="0" normalizeH="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评析：我认为这个观点是片面的，没有全面认识问题。中国发展面临的问题既有外在的因素也有内在因素。1840年鸦片战争以来，列强以强势的工业文明侵略中国，经济上商品倾销和资本输出，掠夺中国的资源，严重阻碍了民族工业的产生和发展，造成近代中国的贫穷和落后。政治上干涉中国内政，侵夺中国主权，使中国沦为半殖民地半封建社会。历史发展证明近代中国要反对外来侵略才能摆脱任人宰割的历史，实现民族独立。但同时我们也应该看到，列强侵略中国是和中国境内的反动势力相勾结的，从清政府到北洋军阀、南京国民政府，他们为了维护自身利益，不惜出卖国家民族利益，造成经济衰败，社会矛盾重重。</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lnSpc>
                <a:spcPct val="11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因此，阻碍中国近代发展的因素内外皆有，必须对内反封建争取民主、对外反帝争取民族独立，才能实现中国的独立富强。</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left)">
                                      <p:cBhvr>
                                        <p:cTn id="10" dur="500"/>
                                        <p:tgtEl>
                                          <p:spTgt spid="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left)">
                                      <p:cBhvr>
                                        <p:cTn id="13" dur="500"/>
                                        <p:tgtEl>
                                          <p:spTgt spid="2">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left)">
                                      <p:cBhvr>
                                        <p:cTn id="1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750c86a6-55cf-4854-8b05-74ba01323ce9}"/>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1bab1dbc-4971-47c5-8451-c9e9c28359b3}"/>
</p:tagLst>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TotalTime>
  <Words>5056</Words>
  <Application>Microsoft Office PowerPoint</Application>
  <PresentationFormat>自定义</PresentationFormat>
  <Paragraphs>693</Paragraphs>
  <Slides>55</Slides>
  <Notes>45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55</vt:i4>
      </vt:variant>
    </vt:vector>
  </HeadingPairs>
  <TitlesOfParts>
    <vt:vector size="65" baseType="lpstr">
      <vt:lpstr>等线</vt:lpstr>
      <vt:lpstr>方正大标宋_GBK</vt:lpstr>
      <vt:lpstr>方正黑体_GBK</vt:lpstr>
      <vt:lpstr>黑体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启明合心</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启明合心</dc:creator>
  <cp:lastModifiedBy>崇芳</cp:lastModifiedBy>
  <cp:revision>13</cp:revision>
  <dcterms:created xsi:type="dcterms:W3CDTF">2021-11-19T07:02:00Z</dcterms:created>
  <dcterms:modified xsi:type="dcterms:W3CDTF">2022-03-01T07:30:42Z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8FDE025291C9491488C0690990FB062B</vt:lpwstr>
  </property>
  <property fmtid="{D5CDD505-2E9C-101B-9397-08002B2CF9AE}" pid="3" name="KSOProductBuildVer">
    <vt:lpwstr>2052-11.1.0.11115</vt:lpwstr>
  </property>
</Properties>
</file>