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56"/>
  </p:notesMasterIdLst>
  <p:sldIdLst>
    <p:sldId id="319" r:id="rId2"/>
    <p:sldId id="359" r:id="rId3"/>
    <p:sldId id="321" r:id="rId4"/>
    <p:sldId id="500" r:id="rId5"/>
    <p:sldId id="482" r:id="rId6"/>
    <p:sldId id="501" r:id="rId7"/>
    <p:sldId id="519" r:id="rId8"/>
    <p:sldId id="520" r:id="rId9"/>
    <p:sldId id="512" r:id="rId10"/>
    <p:sldId id="513" r:id="rId11"/>
    <p:sldId id="514" r:id="rId12"/>
    <p:sldId id="515" r:id="rId13"/>
    <p:sldId id="533" r:id="rId14"/>
    <p:sldId id="517" r:id="rId15"/>
    <p:sldId id="518" r:id="rId16"/>
    <p:sldId id="486" r:id="rId17"/>
    <p:sldId id="487" r:id="rId18"/>
    <p:sldId id="488" r:id="rId19"/>
    <p:sldId id="489" r:id="rId20"/>
    <p:sldId id="490" r:id="rId21"/>
    <p:sldId id="535" r:id="rId22"/>
    <p:sldId id="531" r:id="rId23"/>
    <p:sldId id="534" r:id="rId24"/>
    <p:sldId id="536" r:id="rId25"/>
    <p:sldId id="537" r:id="rId26"/>
    <p:sldId id="495" r:id="rId27"/>
    <p:sldId id="496" r:id="rId28"/>
    <p:sldId id="538" r:id="rId29"/>
    <p:sldId id="539" r:id="rId30"/>
    <p:sldId id="540" r:id="rId31"/>
    <p:sldId id="541" r:id="rId32"/>
    <p:sldId id="542" r:id="rId33"/>
    <p:sldId id="548" r:id="rId34"/>
    <p:sldId id="553" r:id="rId35"/>
    <p:sldId id="522" r:id="rId36"/>
    <p:sldId id="523" r:id="rId37"/>
    <p:sldId id="524" r:id="rId38"/>
    <p:sldId id="525" r:id="rId39"/>
    <p:sldId id="526" r:id="rId40"/>
    <p:sldId id="527" r:id="rId41"/>
    <p:sldId id="528" r:id="rId42"/>
    <p:sldId id="529" r:id="rId43"/>
    <p:sldId id="530" r:id="rId44"/>
    <p:sldId id="324" r:id="rId45"/>
    <p:sldId id="550" r:id="rId46"/>
    <p:sldId id="551" r:id="rId47"/>
    <p:sldId id="552" r:id="rId48"/>
    <p:sldId id="360" r:id="rId49"/>
    <p:sldId id="544" r:id="rId50"/>
    <p:sldId id="545" r:id="rId51"/>
    <p:sldId id="546" r:id="rId52"/>
    <p:sldId id="547" r:id="rId53"/>
    <p:sldId id="549" r:id="rId54"/>
    <p:sldId id="325" r:id="rId5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CCCC"/>
    <a:srgbClr val="FFFF99"/>
    <a:srgbClr val="FF3300"/>
    <a:srgbClr val="FFFFCC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3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6146886F-A865-45F5-A091-02A5A72CF8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1F50677-1D13-4C5A-B14E-1CE14BC1FC0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41CCE400-1C0E-4FBD-8BB7-476F67AC393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9CFD086C-86EC-45D7-9D3A-B8DA7F381C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C223A10-0B8C-45D6-AF0D-F6B953B09D1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6E03FF1-73F7-4811-A7A3-2199FE31C6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66C58568-A2C8-452F-8985-62435E22296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>
            <a:extLst>
              <a:ext uri="{FF2B5EF4-FFF2-40B4-BE49-F238E27FC236}">
                <a16:creationId xmlns:a16="http://schemas.microsoft.com/office/drawing/2014/main" id="{75F20666-00C6-4562-AA47-071E7F3B657F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备注占位符 2">
            <a:extLst>
              <a:ext uri="{FF2B5EF4-FFF2-40B4-BE49-F238E27FC236}">
                <a16:creationId xmlns:a16="http://schemas.microsoft.com/office/drawing/2014/main" id="{A0147F5C-3211-4CCC-9D57-8DCF88878F8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0483" name="灯片编号占位符 3">
            <a:extLst>
              <a:ext uri="{FF2B5EF4-FFF2-40B4-BE49-F238E27FC236}">
                <a16:creationId xmlns:a16="http://schemas.microsoft.com/office/drawing/2014/main" id="{AE64A3AA-C6EE-4EA4-9FB5-D223A147F43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5B3F7155-33CE-4E7D-885F-1AB1BF65555E}" type="slidenum">
              <a:rPr lang="zh-CN" altLang="en-US" smtClean="0">
                <a:latin typeface="Calibri" panose="020F0502020204030204" pitchFamily="34" charset="0"/>
              </a:rPr>
              <a:pPr/>
              <a:t>16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1C1562DA-7520-44F8-A1B5-9A08F7BF3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D80CAE3-E778-4B88-B50D-605913129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A3502975-01AF-458D-8CAC-8228B46A8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525C55-887D-4F89-B5AE-0F674022E84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0518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B26B155-7DE8-453C-8DEC-89F33D3AC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4BFBF4A-5956-4763-81D0-809F47D67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143220A-4778-4791-BA08-7F8B7C6E4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19DF5-25DA-4FBA-92EE-4F7600ACB69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71657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C0BEB6D-98C9-4A90-96BF-E582D61D6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A9D426C-BED9-4A5A-886B-B8A217968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0F0415A0-3808-440A-80C8-F843E08F9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83920-0B42-4CC7-BF7F-C412AE37E1A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4044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692793A7-C023-423C-B0F6-B687AEEFC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1CC7CF9-A5F2-435A-8111-F9D756FE2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C6458DA-199F-401A-9FBF-653B9DC8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1C977-CCD9-40ED-B436-0218A93F6A1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5843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2B77DA26-15DF-4B7A-8530-8DCAD3EAE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7D2F42E3-05CF-4E79-99FE-C780D3157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8893D1F1-05AC-4E92-ACBB-3AD9F2B0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94C19-36CF-4AD5-BF51-879110616C8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462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7EC9101C-1122-420B-8B80-5102F620F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7CC06004-FBE7-4EF8-ABC7-FFE948250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6D11C892-8FAA-4FBF-8C1E-D7B589D71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747F51-BF03-40AA-8146-28B7FC701AA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12988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A93990D-9F01-45B5-A5F8-6ECCD26E6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BFA8F44-CA33-4C8B-8193-1C35BE8D6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89BCB8F-BFCD-4A91-B770-EFE0A3753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79183C-D938-491F-87B2-D42CBDF13A9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39583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A3760613-D290-4425-97E2-01C81BB35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C7A826C-F7F8-453F-8F46-9A1789F44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636F2F99-91EA-4D9E-B091-8F35CC397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F999B-0E03-4BA2-B03E-6BC9986121A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34667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5E87C7B3-A126-4022-8ADC-0961C6991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6FE2CFC-358B-4B4C-869D-3A7A4EE86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6D056DE0-CAB3-4A2D-9761-854F16EC5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9F84ED-207B-40E2-960F-698AC1E686E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6598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20013B0-82B0-4B56-9B43-FBD125639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B45998C-603E-446A-8B5D-B7DCC1BB6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EA96F5E-B8A9-4933-8581-00A097A40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20E1A2-F6F7-444F-87E0-C2FDBC932EA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0567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2771FE1-CE77-4D0A-9B2A-2EFA0A080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4C1CA3A-C0E2-43B4-AE08-65F752EF6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FCDB0E6-1ABB-4BAD-BCA4-079ED6652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A1382A-C420-4E0E-96B0-C8056F8C97D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7690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B3167BE4-4B75-4688-B3EB-9668048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E2450DA4-791E-41F8-88AC-6EF0BF025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E5B51183-0603-4A68-A890-33FA3C03C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65A01-3350-4CDA-B100-B805FDD22B0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006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F87485F9-CBF6-4924-8088-330DD818C758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723855E8-6632-4BCD-8F12-B08091EA737A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014EAEAF-DA7A-4A06-8C15-03A744D58FB8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1DB77570-8574-4B43-8774-E4D183C69C8E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50925AD3-0DBB-476C-B5AF-8284DA512F4A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2C11F04D-5FED-4383-977B-B709ED4C5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E36E7A24-8EA4-4439-9E3F-B494465F7C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6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0566D7FB-D8F8-466A-BC4F-EA84AFDC09D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FF95315B-2E8A-41CC-BA17-01D971D1CF0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40E551EF-63DB-47BD-91A7-77D081BDE2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AC7BCB7B-668E-4443-961C-1D4DF2B638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D92E094F-85A1-42F7-A3AD-EBEC21CA25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674C8610-B094-44B4-AA64-EA5907DA890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  <p:sldLayoutId id="2147483681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9B7549E0-8E89-4BA6-BEAC-7ABC6E246D69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203848" y="1700808"/>
            <a:ext cx="2160240" cy="576064"/>
          </a:xfrm>
          <a:solidFill>
            <a:srgbClr val="FFFF99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4099" name="TextBox 4">
            <a:extLst>
              <a:ext uri="{FF2B5EF4-FFF2-40B4-BE49-F238E27FC236}">
                <a16:creationId xmlns:a16="http://schemas.microsoft.com/office/drawing/2014/main" id="{0FB87E41-2A17-40A9-9FFC-1E408A76AD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406400"/>
            <a:ext cx="4032250" cy="646113"/>
          </a:xfrm>
          <a:prstGeom prst="rect">
            <a:avLst/>
          </a:prstGeom>
          <a:solidFill>
            <a:srgbClr val="FFFF99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6  Electricity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4A445C16-B75F-4C03-A65F-DBCE90F9F3F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id="{A66796BF-5CBA-4978-8C33-E87567F44A3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2C68D238-DED2-460A-BE0F-B216CE32B46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B9A7D4B1-2520-4D3F-8B71-941438A8D2A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EE0DFD37-DF28-4A2A-B944-FBA883DA996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B3A1E219-4EAE-4B59-B5AD-8793C4AF3365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B9522034-E959-46F9-AC3A-621A00E79A8F}"/>
              </a:ext>
            </a:extLst>
          </p:cNvPr>
          <p:cNvSpPr/>
          <p:nvPr/>
        </p:nvSpPr>
        <p:spPr>
          <a:xfrm rot="1326258">
            <a:off x="3806723" y="2819095"/>
            <a:ext cx="1625369" cy="1625372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C93CDB77-B726-4ED8-BE27-BEB5E0701E4F}"/>
              </a:ext>
            </a:extLst>
          </p:cNvPr>
          <p:cNvSpPr/>
          <p:nvPr/>
        </p:nvSpPr>
        <p:spPr>
          <a:xfrm rot="20563910" flipH="1">
            <a:off x="3207643" y="3657010"/>
            <a:ext cx="1625373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id="{C4B193AE-D295-4D34-8BAB-107E2F5EC4D7}"/>
              </a:ext>
            </a:extLst>
          </p:cNvPr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D0CEEF19-AC05-4636-A6C1-5AF4726C85E1}"/>
              </a:ext>
            </a:extLst>
          </p:cNvPr>
          <p:cNvSpPr/>
          <p:nvPr/>
        </p:nvSpPr>
        <p:spPr>
          <a:xfrm rot="1326258">
            <a:off x="3792605" y="997453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0F02078-401A-4B12-941E-7D941A1B9B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A016E11-F88A-45DF-9BE6-56C0705113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C19EF78-6D34-4C79-9829-A1C7A4B8B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25F63F8-0EF2-4E11-9F7E-2E96780B1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0B4F5C8-1DB4-4CB4-B1AE-4DEFA5DCF2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5136" name="TextBox 32">
            <a:extLst>
              <a:ext uri="{FF2B5EF4-FFF2-40B4-BE49-F238E27FC236}">
                <a16:creationId xmlns:a16="http://schemas.microsoft.com/office/drawing/2014/main" id="{80F0FB94-2C4D-4B70-BB4F-0CE27BB194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B0BCFCC5-499B-4AD5-9765-F45B794B7C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26C35464-5193-497C-9489-68E9F1F145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17AE399D-3939-4643-988C-78E66FC11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40A5B264-C642-4803-AB5E-E147B5515B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35BDC8A1-3EBE-4257-AE93-6C77E69F20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DC39B7F6-9D76-4A75-A149-9F7042D31808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146" name="TextBox 4">
            <a:extLst>
              <a:ext uri="{FF2B5EF4-FFF2-40B4-BE49-F238E27FC236}">
                <a16:creationId xmlns:a16="http://schemas.microsoft.com/office/drawing/2014/main" id="{F9A29397-009B-4BED-9810-2EAFB59719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>
            <a:extLst>
              <a:ext uri="{FF2B5EF4-FFF2-40B4-BE49-F238E27FC236}">
                <a16:creationId xmlns:a16="http://schemas.microsoft.com/office/drawing/2014/main" id="{B2ADA4B7-C315-4DCB-BC9B-2D2DA5A8C239}"/>
              </a:ext>
            </a:extLst>
          </p:cNvPr>
          <p:cNvSpPr/>
          <p:nvPr/>
        </p:nvSpPr>
        <p:spPr>
          <a:xfrm>
            <a:off x="1835150" y="1412875"/>
            <a:ext cx="5929313" cy="1643063"/>
          </a:xfrm>
          <a:prstGeom prst="roundRect">
            <a:avLst/>
          </a:prstGeom>
          <a:solidFill>
            <a:srgbClr val="FFFF99"/>
          </a:solidFill>
          <a:ln>
            <a:solidFill>
              <a:schemeClr val="bg2">
                <a:lumMod val="1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I can spell all the words we have learnt</a:t>
            </a:r>
            <a:r>
              <a:rPr lang="en-US" altLang="zh-CN" sz="3600" dirty="0">
                <a:solidFill>
                  <a:schemeClr val="bg2">
                    <a:lumMod val="10000"/>
                  </a:schemeClr>
                </a:solidFill>
              </a:rPr>
              <a:t>.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Can you do that? </a:t>
            </a:r>
            <a:endParaRPr lang="zh-CN" altLang="en-US" sz="36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B8E2BD28-A2AB-451A-A103-5EF6FF44DE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155" y="3777935"/>
            <a:ext cx="457203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01AA1BE-406E-41C0-BE5C-D293D242C12C}"/>
              </a:ext>
            </a:extLst>
          </p:cNvPr>
          <p:cNvSpPr txBox="1">
            <a:spLocks noChangeArrowheads="1"/>
          </p:cNvSpPr>
          <p:nvPr/>
        </p:nvSpPr>
        <p:spPr bwMode="auto">
          <a:xfrm rot="-220488">
            <a:off x="3001963" y="4298950"/>
            <a:ext cx="435292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latin typeface="Times New Roman" panose="02020603050405020304" pitchFamily="18" charset="0"/>
              </a:rPr>
              <a:t>Yes, I can.</a:t>
            </a:r>
          </a:p>
          <a:p>
            <a:r>
              <a:rPr lang="en-US" altLang="zh-CN" sz="4000" b="1">
                <a:latin typeface="Times New Roman" panose="02020603050405020304" pitchFamily="18" charset="0"/>
              </a:rPr>
              <a:t>No, I cannot/can’t.</a:t>
            </a:r>
            <a:endParaRPr lang="zh-CN" altLang="en-US" sz="4000" b="1">
              <a:latin typeface="Times New Roman" panose="02020603050405020304" pitchFamily="18" charset="0"/>
            </a:endParaRPr>
          </a:p>
        </p:txBody>
      </p:sp>
      <p:pic>
        <p:nvPicPr>
          <p:cNvPr id="7172" name="图片 10" descr="002.gif">
            <a:extLst>
              <a:ext uri="{FF2B5EF4-FFF2-40B4-BE49-F238E27FC236}">
                <a16:creationId xmlns:a16="http://schemas.microsoft.com/office/drawing/2014/main" id="{46CFDCDA-B856-47D3-A385-BDDACB4FF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75" y="4872038"/>
            <a:ext cx="1557338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7">
            <a:extLst>
              <a:ext uri="{FF2B5EF4-FFF2-40B4-BE49-F238E27FC236}">
                <a16:creationId xmlns:a16="http://schemas.microsoft.com/office/drawing/2014/main" id="{EC17211D-0022-4A3C-A3A9-4942F71F3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000375"/>
            <a:ext cx="2173287" cy="246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Box 1">
            <a:extLst>
              <a:ext uri="{FF2B5EF4-FFF2-40B4-BE49-F238E27FC236}">
                <a16:creationId xmlns:a16="http://schemas.microsoft.com/office/drawing/2014/main" id="{E0850371-056D-470E-B21D-66955E305F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2775" y="357188"/>
            <a:ext cx="27146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Game time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4" name="TextBox 2">
            <a:extLst>
              <a:ext uri="{FF2B5EF4-FFF2-40B4-BE49-F238E27FC236}">
                <a16:creationId xmlns:a16="http://schemas.microsoft.com/office/drawing/2014/main" id="{CEF31189-B84B-4C8A-9C9A-47FD46A79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825" y="1052513"/>
            <a:ext cx="860425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What can you do? Tell the student behind you and ask if he/she can do it. The next student should repeat this with another student.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8195" name="TextBox 4">
            <a:extLst>
              <a:ext uri="{FF2B5EF4-FFF2-40B4-BE49-F238E27FC236}">
                <a16:creationId xmlns:a16="http://schemas.microsoft.com/office/drawing/2014/main" id="{D4BAECE0-885D-49DF-BC1C-1C0C43F988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2500313"/>
            <a:ext cx="1643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Example: 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196" name="Picture 13">
            <a:extLst>
              <a:ext uri="{FF2B5EF4-FFF2-40B4-BE49-F238E27FC236}">
                <a16:creationId xmlns:a16="http://schemas.microsoft.com/office/drawing/2014/main" id="{895680C6-69C5-491E-9343-9E235BC87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25" y="4927600"/>
            <a:ext cx="3009900" cy="170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圆角矩形标注 10">
            <a:extLst>
              <a:ext uri="{FF2B5EF4-FFF2-40B4-BE49-F238E27FC236}">
                <a16:creationId xmlns:a16="http://schemas.microsoft.com/office/drawing/2014/main" id="{AF5130E7-A791-47E6-A2CA-9463828C3119}"/>
              </a:ext>
            </a:extLst>
          </p:cNvPr>
          <p:cNvSpPr/>
          <p:nvPr/>
        </p:nvSpPr>
        <p:spPr>
          <a:xfrm>
            <a:off x="4786313" y="2857500"/>
            <a:ext cx="3357562" cy="1571625"/>
          </a:xfrm>
          <a:prstGeom prst="wedgeRoundRectCallout">
            <a:avLst>
              <a:gd name="adj1" fmla="val 5988"/>
              <a:gd name="adj2" fmla="val 88439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No, I can’t. </a:t>
            </a:r>
            <a:br>
              <a:rPr lang="en-US" altLang="zh-CN" sz="3200" b="1" dirty="0">
                <a:solidFill>
                  <a:schemeClr val="tx1"/>
                </a:solidFill>
              </a:rPr>
            </a:br>
            <a:r>
              <a:rPr lang="en-US" altLang="zh-CN" sz="3200" b="1" dirty="0">
                <a:solidFill>
                  <a:schemeClr val="tx1"/>
                </a:solidFill>
              </a:rPr>
              <a:t>I can sing. </a:t>
            </a:r>
            <a:br>
              <a:rPr lang="en-US" altLang="zh-CN" sz="3200" b="1" dirty="0">
                <a:solidFill>
                  <a:schemeClr val="tx1"/>
                </a:solidFill>
              </a:rPr>
            </a:br>
            <a:r>
              <a:rPr lang="en-US" altLang="zh-CN" sz="3200" b="1" dirty="0">
                <a:solidFill>
                  <a:schemeClr val="tx1"/>
                </a:solidFill>
              </a:rPr>
              <a:t>Can you sing?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13" name="圆角矩形标注 12">
            <a:extLst>
              <a:ext uri="{FF2B5EF4-FFF2-40B4-BE49-F238E27FC236}">
                <a16:creationId xmlns:a16="http://schemas.microsoft.com/office/drawing/2014/main" id="{B0E94B88-3952-4F3F-8BE2-9AA526E87A25}"/>
              </a:ext>
            </a:extLst>
          </p:cNvPr>
          <p:cNvSpPr/>
          <p:nvPr/>
        </p:nvSpPr>
        <p:spPr>
          <a:xfrm>
            <a:off x="357188" y="4643438"/>
            <a:ext cx="2857500" cy="1500187"/>
          </a:xfrm>
          <a:prstGeom prst="wedgeRoundRectCallout">
            <a:avLst>
              <a:gd name="adj1" fmla="val 61788"/>
              <a:gd name="adj2" fmla="val 17926"/>
              <a:gd name="adj3" fmla="val 1666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Yes, I can.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I can …</a:t>
            </a:r>
            <a:br>
              <a:rPr lang="en-US" altLang="zh-CN" sz="3200" b="1" dirty="0">
                <a:solidFill>
                  <a:schemeClr val="tx1"/>
                </a:solidFill>
              </a:rPr>
            </a:br>
            <a:r>
              <a:rPr lang="en-US" altLang="zh-CN" sz="3200" b="1" dirty="0">
                <a:solidFill>
                  <a:schemeClr val="tx1"/>
                </a:solidFill>
              </a:rPr>
              <a:t>Can you …?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10" name="圆角矩形标注 9">
            <a:extLst>
              <a:ext uri="{FF2B5EF4-FFF2-40B4-BE49-F238E27FC236}">
                <a16:creationId xmlns:a16="http://schemas.microsoft.com/office/drawing/2014/main" id="{194A29F2-6021-4EF8-BF22-0C5931A275ED}"/>
              </a:ext>
            </a:extLst>
          </p:cNvPr>
          <p:cNvSpPr/>
          <p:nvPr/>
        </p:nvSpPr>
        <p:spPr>
          <a:xfrm>
            <a:off x="500063" y="3143250"/>
            <a:ext cx="3286125" cy="1071563"/>
          </a:xfrm>
          <a:prstGeom prst="wedgeRoundRectCallout">
            <a:avLst>
              <a:gd name="adj1" fmla="val 54857"/>
              <a:gd name="adj2" fmla="val 104277"/>
              <a:gd name="adj3" fmla="val 16667"/>
            </a:avLst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tx1"/>
                </a:solidFill>
              </a:rPr>
              <a:t>I can swim. Can you swim?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1C77CDB1-E208-410C-92C3-FCAF44C130A7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9218" name="TextBox 4">
            <a:extLst>
              <a:ext uri="{FF2B5EF4-FFF2-40B4-BE49-F238E27FC236}">
                <a16:creationId xmlns:a16="http://schemas.microsoft.com/office/drawing/2014/main" id="{7871DDA3-0BEB-4753-9839-68FA4261E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>
            <a:extLst>
              <a:ext uri="{FF2B5EF4-FFF2-40B4-BE49-F238E27FC236}">
                <a16:creationId xmlns:a16="http://schemas.microsoft.com/office/drawing/2014/main" id="{DA6BF64C-1555-4ADD-B231-B5ACB1F5A7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2060575"/>
            <a:ext cx="4513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Modal verbs情态动词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 Box 8">
            <a:extLst>
              <a:ext uri="{FF2B5EF4-FFF2-40B4-BE49-F238E27FC236}">
                <a16:creationId xmlns:a16="http://schemas.microsoft.com/office/drawing/2014/main" id="{6A8BDAEC-F76E-482D-8690-964544FAD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719513"/>
            <a:ext cx="2825750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can  </a:t>
            </a:r>
          </a:p>
          <a:p>
            <a:r>
              <a:rPr lang="en-US" altLang="zh-CN" sz="3600" b="1">
                <a:latin typeface="Times New Roman" panose="02020603050405020304" pitchFamily="18" charset="0"/>
              </a:rPr>
              <a:t>cannot(can’t)</a:t>
            </a:r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id="{A742412A-B08E-42D6-9DBC-9950A1FC5B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3719513"/>
            <a:ext cx="1787525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may  </a:t>
            </a:r>
          </a:p>
          <a:p>
            <a:r>
              <a:rPr lang="en-US" altLang="zh-CN" sz="3600" b="1">
                <a:latin typeface="Times New Roman" panose="02020603050405020304" pitchFamily="18" charset="0"/>
              </a:rPr>
              <a:t>may not</a:t>
            </a:r>
          </a:p>
        </p:txBody>
      </p:sp>
      <p:sp>
        <p:nvSpPr>
          <p:cNvPr id="7" name="Text Box 8">
            <a:extLst>
              <a:ext uri="{FF2B5EF4-FFF2-40B4-BE49-F238E27FC236}">
                <a16:creationId xmlns:a16="http://schemas.microsoft.com/office/drawing/2014/main" id="{1C38C290-B6E5-4EEE-9901-B09DFF3AB7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6275" y="3719513"/>
            <a:ext cx="1916113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must  </a:t>
            </a:r>
          </a:p>
          <a:p>
            <a:r>
              <a:rPr lang="en-US" altLang="zh-CN" sz="3600" b="1">
                <a:latin typeface="Times New Roman" panose="02020603050405020304" pitchFamily="18" charset="0"/>
              </a:rPr>
              <a:t>must not</a:t>
            </a:r>
          </a:p>
        </p:txBody>
      </p:sp>
      <p:sp>
        <p:nvSpPr>
          <p:cNvPr id="8" name="左箭头 7">
            <a:extLst>
              <a:ext uri="{FF2B5EF4-FFF2-40B4-BE49-F238E27FC236}">
                <a16:creationId xmlns:a16="http://schemas.microsoft.com/office/drawing/2014/main" id="{D66EEAF4-011D-4319-8C2E-73E17368B39B}"/>
              </a:ext>
            </a:extLst>
          </p:cNvPr>
          <p:cNvSpPr/>
          <p:nvPr/>
        </p:nvSpPr>
        <p:spPr>
          <a:xfrm rot="-2700000">
            <a:off x="1570038" y="3068638"/>
            <a:ext cx="719137" cy="36036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9" name="左箭头 8">
            <a:extLst>
              <a:ext uri="{FF2B5EF4-FFF2-40B4-BE49-F238E27FC236}">
                <a16:creationId xmlns:a16="http://schemas.microsoft.com/office/drawing/2014/main" id="{2D547D1C-14B0-47FE-BF6C-DBE4C6FFA794}"/>
              </a:ext>
            </a:extLst>
          </p:cNvPr>
          <p:cNvSpPr/>
          <p:nvPr/>
        </p:nvSpPr>
        <p:spPr>
          <a:xfrm rot="-5400000">
            <a:off x="3901281" y="3126582"/>
            <a:ext cx="720725" cy="36036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0" name="左箭头 9">
            <a:extLst>
              <a:ext uri="{FF2B5EF4-FFF2-40B4-BE49-F238E27FC236}">
                <a16:creationId xmlns:a16="http://schemas.microsoft.com/office/drawing/2014/main" id="{6842DE01-D920-4119-A131-963B3418E539}"/>
              </a:ext>
            </a:extLst>
          </p:cNvPr>
          <p:cNvSpPr/>
          <p:nvPr/>
        </p:nvSpPr>
        <p:spPr>
          <a:xfrm rot="-8100000">
            <a:off x="6567488" y="3054350"/>
            <a:ext cx="719137" cy="360363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矩形 3">
            <a:extLst>
              <a:ext uri="{FF2B5EF4-FFF2-40B4-BE49-F238E27FC236}">
                <a16:creationId xmlns:a16="http://schemas.microsoft.com/office/drawing/2014/main" id="{9DBEABCD-AA02-4FF3-8F9F-966A63D5A3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015404"/>
            <a:ext cx="8136136" cy="414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600" dirty="0">
                <a:latin typeface="Times New Roman" panose="02020603050405020304" pitchFamily="18" charset="0"/>
              </a:rPr>
              <a:t>情态动词具有一定的词义，但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不能独立存在</a:t>
            </a:r>
            <a:r>
              <a:rPr lang="zh-CN" altLang="en-US" sz="3600" dirty="0">
                <a:latin typeface="Times New Roman" panose="02020603050405020304" pitchFamily="18" charset="0"/>
              </a:rPr>
              <a:t>，须与动词原形一起构成谓语，表示说话人对动作的观点，如意愿、需要、可能或怀疑等。情态动词有时态的变化，但没有人称和数的变化（</a:t>
            </a:r>
            <a:r>
              <a:rPr lang="en-US" altLang="zh-CN" sz="3600" dirty="0">
                <a:latin typeface="Times New Roman" panose="02020603050405020304" pitchFamily="18" charset="0"/>
              </a:rPr>
              <a:t>have to </a:t>
            </a:r>
            <a:r>
              <a:rPr lang="zh-CN" altLang="en-US" sz="3600" dirty="0">
                <a:latin typeface="Times New Roman" panose="02020603050405020304" pitchFamily="18" charset="0"/>
              </a:rPr>
              <a:t>除外）。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61D1D26F-0835-497B-93C7-00DDFFFAC699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2290" name="TextBox 4">
            <a:extLst>
              <a:ext uri="{FF2B5EF4-FFF2-40B4-BE49-F238E27FC236}">
                <a16:creationId xmlns:a16="http://schemas.microsoft.com/office/drawing/2014/main" id="{F1E1DE2F-EA3A-49F4-9FFA-BCDADB9C3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6">
            <a:extLst>
              <a:ext uri="{FF2B5EF4-FFF2-40B4-BE49-F238E27FC236}">
                <a16:creationId xmlns:a16="http://schemas.microsoft.com/office/drawing/2014/main" id="{2C1EC811-8617-4EEE-91CF-B94BA76D4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125538"/>
            <a:ext cx="4038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A   </a:t>
            </a: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  <a:r>
              <a:rPr lang="en-US" altLang="zh-CN" sz="3200" b="1">
                <a:latin typeface="Times New Roman" panose="02020603050405020304" pitchFamily="18" charset="0"/>
              </a:rPr>
              <a:t> and </a:t>
            </a: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cannot</a:t>
            </a:r>
          </a:p>
        </p:txBody>
      </p:sp>
      <p:sp>
        <p:nvSpPr>
          <p:cNvPr id="4099" name="Text Box 7">
            <a:extLst>
              <a:ext uri="{FF2B5EF4-FFF2-40B4-BE49-F238E27FC236}">
                <a16:creationId xmlns:a16="http://schemas.microsoft.com/office/drawing/2014/main" id="{4F33373D-1DC7-44CB-A96F-E3478E0EA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429000"/>
            <a:ext cx="7994650" cy="2405063"/>
          </a:xfrm>
          <a:prstGeom prst="rect">
            <a:avLst/>
          </a:prstGeom>
          <a:solidFill>
            <a:srgbClr val="E7FFE7"/>
          </a:solidFill>
          <a:ln w="57150">
            <a:solidFill>
              <a:srgbClr val="0066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We </a:t>
            </a:r>
            <a:r>
              <a:rPr lang="en-US" altLang="zh-CN" sz="3200" b="1">
                <a:latin typeface="Times New Roman" panose="02020603050405020304" pitchFamily="18" charset="0"/>
              </a:rPr>
              <a:t>can </a:t>
            </a:r>
            <a:r>
              <a:rPr lang="en-US" altLang="zh-CN" sz="3200">
                <a:latin typeface="Times New Roman" panose="02020603050405020304" pitchFamily="18" charset="0"/>
              </a:rPr>
              <a:t>use</a:t>
            </a:r>
            <a:r>
              <a:rPr lang="en-US" altLang="zh-CN" sz="3200" b="1"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</a:rPr>
              <a:t>electricity to </a:t>
            </a:r>
            <a:r>
              <a:rPr lang="zh-CN" altLang="en-US" sz="3200">
                <a:latin typeface="Times New Roman" panose="02020603050405020304" pitchFamily="18" charset="0"/>
              </a:rPr>
              <a:t>do</a:t>
            </a:r>
            <a:r>
              <a:rPr lang="en-US" altLang="zh-CN" sz="3200">
                <a:latin typeface="Times New Roman" panose="02020603050405020304" pitchFamily="18" charset="0"/>
              </a:rPr>
              <a:t> many things.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We </a:t>
            </a:r>
            <a:r>
              <a:rPr lang="en-US" altLang="zh-CN" sz="3200" b="1">
                <a:latin typeface="Times New Roman" panose="02020603050405020304" pitchFamily="18" charset="0"/>
              </a:rPr>
              <a:t>cannot/</a:t>
            </a:r>
            <a:r>
              <a:rPr lang="en-US" altLang="zh-CN" sz="3200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can’t </a:t>
            </a:r>
            <a:r>
              <a:rPr lang="en-US" altLang="zh-CN" sz="3200">
                <a:latin typeface="Times New Roman" panose="02020603050405020304" pitchFamily="18" charset="0"/>
              </a:rPr>
              <a:t>see</a:t>
            </a:r>
            <a:r>
              <a:rPr lang="en-US" altLang="zh-CN" sz="3200" b="1"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</a:rPr>
              <a:t>electricity.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Can</a:t>
            </a:r>
            <a:r>
              <a:rPr lang="en-US" altLang="zh-CN" sz="3200">
                <a:latin typeface="Times New Roman" panose="02020603050405020304" pitchFamily="18" charset="0"/>
              </a:rPr>
              <a:t> you think of an example?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Yes, I </a:t>
            </a:r>
            <a:r>
              <a:rPr lang="en-US" altLang="zh-CN" sz="3200" b="1">
                <a:latin typeface="Times New Roman" panose="02020603050405020304" pitchFamily="18" charset="0"/>
              </a:rPr>
              <a:t>can</a:t>
            </a:r>
            <a:r>
              <a:rPr lang="en-US" altLang="zh-CN" sz="3200">
                <a:latin typeface="Times New Roman" panose="02020603050405020304" pitchFamily="18" charset="0"/>
              </a:rPr>
              <a:t>./No, I </a:t>
            </a:r>
            <a:r>
              <a:rPr lang="en-US" altLang="zh-CN" sz="3200" b="1">
                <a:latin typeface="Times New Roman" panose="02020603050405020304" pitchFamily="18" charset="0"/>
              </a:rPr>
              <a:t>cannot/ can't</a:t>
            </a:r>
            <a:r>
              <a:rPr lang="en-US" altLang="zh-CN" sz="320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4100" name="Text Box 8">
            <a:extLst>
              <a:ext uri="{FF2B5EF4-FFF2-40B4-BE49-F238E27FC236}">
                <a16:creationId xmlns:a16="http://schemas.microsoft.com/office/drawing/2014/main" id="{DF9496DF-51CA-4BED-83EE-B23FCDDEC9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476250"/>
            <a:ext cx="4033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7030A0"/>
                </a:solidFill>
                <a:latin typeface="Times New Roman" panose="02020603050405020304" pitchFamily="18" charset="0"/>
              </a:rPr>
              <a:t>Modal verbs情态动词</a:t>
            </a:r>
            <a:endParaRPr lang="en-US" altLang="zh-CN" sz="32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1" name="Rectangle 9">
            <a:extLst>
              <a:ext uri="{FF2B5EF4-FFF2-40B4-BE49-F238E27FC236}">
                <a16:creationId xmlns:a16="http://schemas.microsoft.com/office/drawing/2014/main" id="{B8369DA9-6B3D-49AF-91D1-68386AB25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720850"/>
            <a:ext cx="79248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We use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  <a:r>
              <a:rPr lang="en-US" altLang="zh-CN" sz="3200">
                <a:latin typeface="Times New Roman" panose="02020603050405020304" pitchFamily="18" charset="0"/>
              </a:rPr>
              <a:t> and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cannot (can't) </a:t>
            </a:r>
            <a:r>
              <a:rPr lang="en-US" altLang="zh-CN" sz="3200">
                <a:latin typeface="Times New Roman" panose="02020603050405020304" pitchFamily="18" charset="0"/>
              </a:rPr>
              <a:t>to say we are able or unable to do something.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ldLvl="0" animBg="1"/>
      <p:bldP spid="4100" grpId="0"/>
      <p:bldP spid="410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>
            <a:extLst>
              <a:ext uri="{FF2B5EF4-FFF2-40B4-BE49-F238E27FC236}">
                <a16:creationId xmlns:a16="http://schemas.microsoft.com/office/drawing/2014/main" id="{42D0DCF7-23C0-4D55-A7E4-02816AC3D016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741238" y="837059"/>
            <a:ext cx="8007226" cy="5544269"/>
          </a:xfrm>
        </p:spPr>
        <p:txBody>
          <a:bodyPr/>
          <a:lstStyle/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can   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① be able to  </a:t>
            </a:r>
            <a:r>
              <a:rPr lang="zh-CN" altLang="en-US" sz="2800" dirty="0"/>
              <a:t>“能”，表示能力 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     </a:t>
            </a:r>
            <a:r>
              <a:rPr lang="en-US" altLang="zh-CN" sz="2800" dirty="0">
                <a:solidFill>
                  <a:srgbClr val="FF0000"/>
                </a:solidFill>
              </a:rPr>
              <a:t>I </a:t>
            </a:r>
            <a:r>
              <a:rPr lang="en-US" altLang="zh-CN" sz="2800" u="sng" dirty="0">
                <a:solidFill>
                  <a:srgbClr val="FF0000"/>
                </a:solidFill>
              </a:rPr>
              <a:t>can/am able to</a:t>
            </a:r>
            <a:r>
              <a:rPr lang="en-US" altLang="zh-CN" sz="2800" dirty="0">
                <a:solidFill>
                  <a:srgbClr val="FF0000"/>
                </a:solidFill>
              </a:rPr>
              <a:t> sing an English song.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    我可以唱一首英语歌曲。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②</a:t>
            </a:r>
            <a:r>
              <a:rPr lang="zh-CN" altLang="en-US" sz="2800" dirty="0"/>
              <a:t>表示许可或请求对方允许，意为“可以”</a:t>
            </a:r>
            <a:endParaRPr lang="en-US" altLang="zh-CN" sz="2800" dirty="0"/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    Can I use your dictionary?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    我可以用你的字典吗？</a:t>
            </a:r>
            <a:endParaRPr lang="en-US" altLang="zh-CN" sz="2800" dirty="0"/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③ </a:t>
            </a:r>
            <a:r>
              <a:rPr lang="zh-CN" altLang="en-US" sz="2800" dirty="0"/>
              <a:t>过去式：</a:t>
            </a:r>
            <a:r>
              <a:rPr lang="en-US" altLang="zh-CN" sz="2800" dirty="0"/>
              <a:t>could 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     我十年前就能做到那样。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     </a:t>
            </a:r>
            <a:r>
              <a:rPr lang="en-US" altLang="zh-CN" sz="2800" dirty="0">
                <a:solidFill>
                  <a:srgbClr val="FF0000"/>
                </a:solidFill>
              </a:rPr>
              <a:t>I could do that 10 years ago.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④否定式： </a:t>
            </a:r>
            <a:r>
              <a:rPr lang="en-US" altLang="zh-CN" sz="2800" dirty="0"/>
              <a:t>cannot = can’t</a:t>
            </a:r>
          </a:p>
        </p:txBody>
      </p:sp>
      <p:sp>
        <p:nvSpPr>
          <p:cNvPr id="14338" name="Rectangle 3">
            <a:extLst>
              <a:ext uri="{FF2B5EF4-FFF2-40B4-BE49-F238E27FC236}">
                <a16:creationId xmlns:a16="http://schemas.microsoft.com/office/drawing/2014/main" id="{BE4C8FEE-ADF5-4927-9D19-1FECDA53D9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8544" y="236984"/>
            <a:ext cx="439261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b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情态动词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can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的用法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>
            <a:extLst>
              <a:ext uri="{FF2B5EF4-FFF2-40B4-BE49-F238E27FC236}">
                <a16:creationId xmlns:a16="http://schemas.microsoft.com/office/drawing/2014/main" id="{78988A4D-329D-4317-AB81-4EF6175A1112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57200" y="765175"/>
            <a:ext cx="8075613" cy="5544145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en-US" altLang="zh-CN" sz="3600" dirty="0"/>
              <a:t>    Peter can speak English.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Char char="l"/>
            </a:pPr>
            <a:r>
              <a:rPr lang="zh-CN" altLang="en-US" sz="3600" dirty="0"/>
              <a:t>否定→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3600" dirty="0"/>
              <a:t>     </a:t>
            </a:r>
            <a:r>
              <a:rPr lang="en-US" altLang="zh-CN" sz="3600" dirty="0"/>
              <a:t>Peter can’t/cannot speak English.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Char char="l"/>
            </a:pPr>
            <a:r>
              <a:rPr lang="zh-CN" altLang="en-US" sz="3600" dirty="0"/>
              <a:t>一般疑问句→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3600" dirty="0"/>
              <a:t>     </a:t>
            </a:r>
            <a:r>
              <a:rPr lang="en-US" altLang="zh-CN" sz="3600" dirty="0"/>
              <a:t>Can Peter speak </a:t>
            </a:r>
            <a:r>
              <a:rPr lang="en-US" altLang="zh-CN" sz="3600" u="sng" dirty="0"/>
              <a:t>English</a:t>
            </a:r>
            <a:r>
              <a:rPr lang="en-US" altLang="zh-CN" sz="3600" dirty="0"/>
              <a:t>?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     (</a:t>
            </a:r>
            <a:r>
              <a:rPr lang="zh-CN" altLang="en-US" sz="3600" dirty="0">
                <a:solidFill>
                  <a:srgbClr val="FF0000"/>
                </a:solidFill>
              </a:rPr>
              <a:t>一般疑问句，提前情态动词</a:t>
            </a:r>
            <a:r>
              <a:rPr lang="en-US" altLang="zh-CN" sz="3600" dirty="0">
                <a:solidFill>
                  <a:srgbClr val="FF0000"/>
                </a:solidFill>
              </a:rPr>
              <a:t>)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Char char="l"/>
            </a:pPr>
            <a:r>
              <a:rPr lang="zh-CN" altLang="en-US" sz="3600" dirty="0"/>
              <a:t>特殊疑问句→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3600" dirty="0"/>
              <a:t>     </a:t>
            </a:r>
            <a:r>
              <a:rPr lang="en-US" altLang="zh-CN" sz="3600" dirty="0"/>
              <a:t>What can Peter speak?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4">
            <a:extLst>
              <a:ext uri="{FF2B5EF4-FFF2-40B4-BE49-F238E27FC236}">
                <a16:creationId xmlns:a16="http://schemas.microsoft.com/office/drawing/2014/main" id="{0AEE62FE-7EFD-4BC5-839A-A9F3BE0A0FF6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600843" y="765175"/>
            <a:ext cx="8075613" cy="4824065"/>
          </a:xfrm>
        </p:spPr>
        <p:txBody>
          <a:bodyPr/>
          <a:lstStyle/>
          <a:p>
            <a:pPr marL="0" indent="0" eaLnBrk="1" hangingPunct="1">
              <a:lnSpc>
                <a:spcPct val="115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en-US" altLang="zh-CN" sz="3600" dirty="0"/>
              <a:t>⑤could </a:t>
            </a:r>
            <a:r>
              <a:rPr lang="zh-CN" altLang="en-US" sz="3600" dirty="0"/>
              <a:t>是</a:t>
            </a:r>
            <a:r>
              <a:rPr lang="en-US" altLang="zh-CN" sz="3600" dirty="0"/>
              <a:t>can </a:t>
            </a:r>
            <a:r>
              <a:rPr lang="zh-CN" altLang="en-US" sz="3600" dirty="0"/>
              <a:t>的过去式，但表示请求许可时，</a:t>
            </a:r>
            <a:r>
              <a:rPr lang="en-US" altLang="zh-CN" sz="3600" dirty="0"/>
              <a:t>could </a:t>
            </a:r>
            <a:r>
              <a:rPr lang="zh-CN" altLang="en-US" sz="3600" dirty="0"/>
              <a:t>和</a:t>
            </a:r>
            <a:r>
              <a:rPr lang="en-US" altLang="zh-CN" sz="3600" dirty="0"/>
              <a:t>can </a:t>
            </a:r>
            <a:r>
              <a:rPr lang="zh-CN" altLang="en-US" sz="3600" dirty="0"/>
              <a:t>不表示时态的区</a:t>
            </a:r>
          </a:p>
          <a:p>
            <a:pPr marL="0" indent="0" eaLnBrk="1" hangingPunct="1">
              <a:lnSpc>
                <a:spcPct val="115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3600" dirty="0"/>
              <a:t>别，只是</a:t>
            </a:r>
            <a:r>
              <a:rPr lang="en-US" altLang="zh-CN" sz="3600" dirty="0"/>
              <a:t>could </a:t>
            </a:r>
            <a:r>
              <a:rPr lang="zh-CN" altLang="en-US" sz="3600" dirty="0"/>
              <a:t>的语气更加委婉，用</a:t>
            </a:r>
            <a:r>
              <a:rPr lang="en-US" altLang="zh-CN" sz="3600" dirty="0"/>
              <a:t>could </a:t>
            </a:r>
            <a:r>
              <a:rPr lang="zh-CN" altLang="en-US" sz="3600" dirty="0"/>
              <a:t>提出的请求要用</a:t>
            </a:r>
            <a:r>
              <a:rPr lang="en-US" altLang="zh-CN" sz="3600" dirty="0"/>
              <a:t>can</a:t>
            </a:r>
            <a:r>
              <a:rPr lang="zh-CN" altLang="en-US" sz="3600" dirty="0"/>
              <a:t>来回答。</a:t>
            </a:r>
            <a:endParaRPr lang="en-US" altLang="zh-CN" sz="3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>
            <a:extLst>
              <a:ext uri="{FF2B5EF4-FFF2-40B4-BE49-F238E27FC236}">
                <a16:creationId xmlns:a16="http://schemas.microsoft.com/office/drawing/2014/main" id="{6B259F29-F5DC-4D58-A73B-73E0644B2E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612775"/>
            <a:ext cx="8229600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sz="2800" b="1" i="1" dirty="0">
                <a:latin typeface="+mn-lt"/>
              </a:rPr>
              <a:t>Hi and Lo are talking about themselves. What are they saying? Read their conversation and then complete the statements below with can or cannot.</a:t>
            </a:r>
            <a:endParaRPr lang="zh-CN" altLang="en-US" sz="2800" b="1" i="1" dirty="0">
              <a:latin typeface="+mn-lt"/>
              <a:ea typeface="PMingLiU" pitchFamily="18" charset="-120"/>
            </a:endParaRPr>
          </a:p>
        </p:txBody>
      </p:sp>
      <p:pic>
        <p:nvPicPr>
          <p:cNvPr id="17410" name="Picture 3" descr="QQ截图20130131102234">
            <a:extLst>
              <a:ext uri="{FF2B5EF4-FFF2-40B4-BE49-F238E27FC236}">
                <a16:creationId xmlns:a16="http://schemas.microsoft.com/office/drawing/2014/main" id="{72F96B46-CAA4-4136-9E45-0CC6CFCA3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" y="1997075"/>
            <a:ext cx="7972425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內容版面配置區 2">
            <a:extLst>
              <a:ext uri="{FF2B5EF4-FFF2-40B4-BE49-F238E27FC236}">
                <a16:creationId xmlns:a16="http://schemas.microsoft.com/office/drawing/2014/main" id="{0E8F1F37-9369-4E4E-A00F-C992B36791AD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67544" y="692696"/>
            <a:ext cx="8435508" cy="5688632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1. Hi _____ play football.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2. Lo _____ paint.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3. Hi _____ speak as many languages as Lo.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4. Both Hi and Lo _____ dance.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5. Lo _____ drive a car, but he _____ play 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    chess.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6. Hi ____ swim, but he _____ play the 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    guitar.</a:t>
            </a:r>
          </a:p>
        </p:txBody>
      </p:sp>
      <p:sp>
        <p:nvSpPr>
          <p:cNvPr id="9219" name="文字方塊 3">
            <a:extLst>
              <a:ext uri="{FF2B5EF4-FFF2-40B4-BE49-F238E27FC236}">
                <a16:creationId xmlns:a16="http://schemas.microsoft.com/office/drawing/2014/main" id="{809C772F-BD70-43DA-B85E-4B9283E072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6562" y="658021"/>
            <a:ext cx="9366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36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0" name="文字方塊 4">
            <a:extLst>
              <a:ext uri="{FF2B5EF4-FFF2-40B4-BE49-F238E27FC236}">
                <a16:creationId xmlns:a16="http://schemas.microsoft.com/office/drawing/2014/main" id="{F887626F-D20E-40E8-89A8-EF4584AF64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4481" y="2782888"/>
            <a:ext cx="9350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36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1" name="文字方塊 5">
            <a:extLst>
              <a:ext uri="{FF2B5EF4-FFF2-40B4-BE49-F238E27FC236}">
                <a16:creationId xmlns:a16="http://schemas.microsoft.com/office/drawing/2014/main" id="{68D6D4E0-C281-4C07-BFAE-3951C85422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4955" y="3531642"/>
            <a:ext cx="10080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36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2" name="文字方塊 6">
            <a:extLst>
              <a:ext uri="{FF2B5EF4-FFF2-40B4-BE49-F238E27FC236}">
                <a16:creationId xmlns:a16="http://schemas.microsoft.com/office/drawing/2014/main" id="{93A33F3A-0DF4-4CA9-AE45-651646A13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8847" y="4884820"/>
            <a:ext cx="936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36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3" name="文字方塊 7">
            <a:extLst>
              <a:ext uri="{FF2B5EF4-FFF2-40B4-BE49-F238E27FC236}">
                <a16:creationId xmlns:a16="http://schemas.microsoft.com/office/drawing/2014/main" id="{A6CFFE07-E62C-4443-9652-D34AF99AB2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1441450"/>
            <a:ext cx="1584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cannot</a:t>
            </a:r>
            <a:endParaRPr lang="zh-HK" altLang="en-US" sz="36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4" name="文字方塊 8">
            <a:extLst>
              <a:ext uri="{FF2B5EF4-FFF2-40B4-BE49-F238E27FC236}">
                <a16:creationId xmlns:a16="http://schemas.microsoft.com/office/drawing/2014/main" id="{3D834548-57CB-49D9-B023-E4494A1EF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2090738"/>
            <a:ext cx="1511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cannot</a:t>
            </a:r>
            <a:endParaRPr lang="zh-HK" altLang="en-US" sz="36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5" name="文字方塊 9">
            <a:extLst>
              <a:ext uri="{FF2B5EF4-FFF2-40B4-BE49-F238E27FC236}">
                <a16:creationId xmlns:a16="http://schemas.microsoft.com/office/drawing/2014/main" id="{EC0B853F-5776-4389-9332-AC51AE1482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1960" y="4886408"/>
            <a:ext cx="1584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cannot</a:t>
            </a:r>
            <a:endParaRPr lang="zh-HK" altLang="en-US" sz="36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6" name="文字方塊 10">
            <a:extLst>
              <a:ext uri="{FF2B5EF4-FFF2-40B4-BE49-F238E27FC236}">
                <a16:creationId xmlns:a16="http://schemas.microsoft.com/office/drawing/2014/main" id="{AF0911AA-2A8B-4271-80D5-6F63FF95D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1980" y="3531642"/>
            <a:ext cx="15128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cannot</a:t>
            </a:r>
            <a:endParaRPr lang="zh-HK" altLang="en-US" sz="36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  <p:bldP spid="9224" grpId="0"/>
      <p:bldP spid="9225" grpId="0"/>
      <p:bldP spid="92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D1D0DA86-5F7F-4E73-A19C-9D1A6EBD1519}"/>
              </a:ext>
            </a:extLst>
          </p:cNvPr>
          <p:cNvSpPr/>
          <p:nvPr/>
        </p:nvSpPr>
        <p:spPr>
          <a:xfrm>
            <a:off x="857224" y="620685"/>
            <a:ext cx="7286676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</a:rPr>
              <a:t>A game: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</a:rPr>
              <a:t>what would you say?</a:t>
            </a:r>
            <a:endParaRPr lang="zh-CN" alt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  <a:ea typeface="+mn-ea"/>
            </a:endParaRPr>
          </a:p>
        </p:txBody>
      </p:sp>
      <p:sp>
        <p:nvSpPr>
          <p:cNvPr id="19458" name="TextBox 5">
            <a:extLst>
              <a:ext uri="{FF2B5EF4-FFF2-40B4-BE49-F238E27FC236}">
                <a16:creationId xmlns:a16="http://schemas.microsoft.com/office/drawing/2014/main" id="{3238200C-9FB0-4039-9005-BF227A524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357563"/>
            <a:ext cx="72866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You will be given several situations. After reading the descriptions and looking at the pictures, decide what you would say in these situations.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19459" name="图片 10" descr="002.gif">
            <a:extLst>
              <a:ext uri="{FF2B5EF4-FFF2-40B4-BE49-F238E27FC236}">
                <a16:creationId xmlns:a16="http://schemas.microsoft.com/office/drawing/2014/main" id="{8B51E316-C668-45F8-8A1C-7590A1EE9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950" y="4740275"/>
            <a:ext cx="1774825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documents and settings\administrator\application data\360se6\User Data\temp\6b7f2381f6884a099bddf34a7056df9a.png">
            <a:extLst>
              <a:ext uri="{FF2B5EF4-FFF2-40B4-BE49-F238E27FC236}">
                <a16:creationId xmlns:a16="http://schemas.microsoft.com/office/drawing/2014/main" id="{7BA190D4-6B57-46F8-BA25-FD74D84E3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02" y="2067671"/>
            <a:ext cx="4103688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矩形 1">
            <a:extLst>
              <a:ext uri="{FF2B5EF4-FFF2-40B4-BE49-F238E27FC236}">
                <a16:creationId xmlns:a16="http://schemas.microsoft.com/office/drawing/2014/main" id="{A3AED9F1-AA9C-4457-B519-54AECBF21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963" y="614363"/>
            <a:ext cx="7816850" cy="13234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000" b="1" i="1" dirty="0">
                <a:latin typeface="+mn-lt"/>
              </a:rPr>
              <a:t>1. A man is going to see his boss. He is standing at the doorway. </a:t>
            </a:r>
            <a:endParaRPr lang="zh-CN" altLang="en-US" sz="4000" b="1" i="1" dirty="0">
              <a:latin typeface="+mn-lt"/>
            </a:endParaRPr>
          </a:p>
        </p:txBody>
      </p:sp>
      <p:sp>
        <p:nvSpPr>
          <p:cNvPr id="4" name="椭圆形标注 3">
            <a:extLst>
              <a:ext uri="{FF2B5EF4-FFF2-40B4-BE49-F238E27FC236}">
                <a16:creationId xmlns:a16="http://schemas.microsoft.com/office/drawing/2014/main" id="{466ED82A-4830-4DFB-B589-A7882D7F1D55}"/>
              </a:ext>
            </a:extLst>
          </p:cNvPr>
          <p:cNvSpPr/>
          <p:nvPr/>
        </p:nvSpPr>
        <p:spPr>
          <a:xfrm>
            <a:off x="4680447" y="2708920"/>
            <a:ext cx="3852366" cy="1792783"/>
          </a:xfrm>
          <a:prstGeom prst="wedgeEllipseCallout">
            <a:avLst>
              <a:gd name="adj1" fmla="val -73658"/>
              <a:gd name="adj2" fmla="val -20715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4400" i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2CFAE2-24DD-435C-A4D7-78B736C83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040" y="3140968"/>
            <a:ext cx="39262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May I come in?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documents and settings\administrator\application data\360se6\User Data\temp\tooopen_sy_164793943861.jpg">
            <a:extLst>
              <a:ext uri="{FF2B5EF4-FFF2-40B4-BE49-F238E27FC236}">
                <a16:creationId xmlns:a16="http://schemas.microsoft.com/office/drawing/2014/main" id="{D46003EC-9863-4DC1-8122-7B6B86D41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938" y="2860675"/>
            <a:ext cx="2846387" cy="357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矩形 1">
            <a:extLst>
              <a:ext uri="{FF2B5EF4-FFF2-40B4-BE49-F238E27FC236}">
                <a16:creationId xmlns:a16="http://schemas.microsoft.com/office/drawing/2014/main" id="{83C986C5-4E2B-419B-A670-BA80D58BE9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85800"/>
            <a:ext cx="7921625" cy="13234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000" b="1" i="1" dirty="0">
                <a:latin typeface="+mn-lt"/>
              </a:rPr>
              <a:t>2. A student is going to ask the teacher a question.</a:t>
            </a:r>
            <a:endParaRPr lang="zh-CN" altLang="en-US" sz="4000" b="1" i="1" dirty="0">
              <a:latin typeface="+mn-lt"/>
            </a:endParaRPr>
          </a:p>
        </p:txBody>
      </p:sp>
      <p:sp>
        <p:nvSpPr>
          <p:cNvPr id="5" name="椭圆形标注 4">
            <a:extLst>
              <a:ext uri="{FF2B5EF4-FFF2-40B4-BE49-F238E27FC236}">
                <a16:creationId xmlns:a16="http://schemas.microsoft.com/office/drawing/2014/main" id="{0851530E-CEE7-4E1E-A6AF-A679ADA6AA88}"/>
              </a:ext>
            </a:extLst>
          </p:cNvPr>
          <p:cNvSpPr/>
          <p:nvPr/>
        </p:nvSpPr>
        <p:spPr>
          <a:xfrm>
            <a:off x="214313" y="2495550"/>
            <a:ext cx="5334000" cy="1647825"/>
          </a:xfrm>
          <a:prstGeom prst="wedgeEllipseCallout">
            <a:avLst>
              <a:gd name="adj1" fmla="val 44808"/>
              <a:gd name="adj2" fmla="val 62500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F434AF-F823-4961-B1C7-8D67BE2480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2571750"/>
            <a:ext cx="45720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May I ask you a question?</a:t>
            </a:r>
            <a:endParaRPr lang="zh-CN" altLang="en-US" sz="4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documents and settings\administrator\application data\360se6\User Data\temp\ABUIABACGAAg8cSmowUotoj23wEwhgM4iwI.jpg">
            <a:extLst>
              <a:ext uri="{FF2B5EF4-FFF2-40B4-BE49-F238E27FC236}">
                <a16:creationId xmlns:a16="http://schemas.microsoft.com/office/drawing/2014/main" id="{5F6F2E92-CF7F-435B-90B3-A9DF74783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275" y="3881438"/>
            <a:ext cx="3752850" cy="257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矩形 1">
            <a:extLst>
              <a:ext uri="{FF2B5EF4-FFF2-40B4-BE49-F238E27FC236}">
                <a16:creationId xmlns:a16="http://schemas.microsoft.com/office/drawing/2014/main" id="{D1CBB5A9-7893-49F9-AD2D-87F305215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836613"/>
            <a:ext cx="7858125" cy="13234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000" b="1" i="1" dirty="0">
                <a:latin typeface="+mn-lt"/>
              </a:rPr>
              <a:t>3.</a:t>
            </a:r>
            <a:r>
              <a:rPr lang="en-US" altLang="zh-CN" sz="4000" b="1" i="1" dirty="0">
                <a:solidFill>
                  <a:srgbClr val="00B050"/>
                </a:solidFill>
                <a:latin typeface="+mn-lt"/>
              </a:rPr>
              <a:t> </a:t>
            </a:r>
            <a:r>
              <a:rPr lang="en-US" altLang="zh-CN" sz="4000" b="1" i="1" dirty="0">
                <a:latin typeface="+mn-lt"/>
              </a:rPr>
              <a:t>A boy is thirsty. He is asking his mother for something.</a:t>
            </a:r>
            <a:endParaRPr lang="zh-CN" altLang="en-US" sz="4000" b="1" i="1" dirty="0">
              <a:latin typeface="+mn-lt"/>
            </a:endParaRPr>
          </a:p>
        </p:txBody>
      </p:sp>
      <p:sp>
        <p:nvSpPr>
          <p:cNvPr id="7" name="椭圆形标注 6">
            <a:extLst>
              <a:ext uri="{FF2B5EF4-FFF2-40B4-BE49-F238E27FC236}">
                <a16:creationId xmlns:a16="http://schemas.microsoft.com/office/drawing/2014/main" id="{D1261353-5C05-4989-910A-DB4FCBECA714}"/>
              </a:ext>
            </a:extLst>
          </p:cNvPr>
          <p:cNvSpPr/>
          <p:nvPr/>
        </p:nvSpPr>
        <p:spPr>
          <a:xfrm>
            <a:off x="82550" y="2974975"/>
            <a:ext cx="5392738" cy="1674813"/>
          </a:xfrm>
          <a:prstGeom prst="wedgeEllipseCallout">
            <a:avLst>
              <a:gd name="adj1" fmla="val 44808"/>
              <a:gd name="adj2" fmla="val 62500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0EB76B-236D-49A5-8755-C6A405CDCD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763" y="3201988"/>
            <a:ext cx="45720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May I have some water?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:\documents and settings\administrator\application data\360se6\User Data\temp\W020100827572550900493.jpg">
            <a:extLst>
              <a:ext uri="{FF2B5EF4-FFF2-40B4-BE49-F238E27FC236}">
                <a16:creationId xmlns:a16="http://schemas.microsoft.com/office/drawing/2014/main" id="{2710964F-7E39-417C-BA01-06D20D982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276475"/>
            <a:ext cx="3030537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B8C641AA-DB5E-42DE-AE85-51E92BE3E3B4}"/>
              </a:ext>
            </a:extLst>
          </p:cNvPr>
          <p:cNvSpPr/>
          <p:nvPr/>
        </p:nvSpPr>
        <p:spPr>
          <a:xfrm>
            <a:off x="827088" y="836613"/>
            <a:ext cx="634257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4000" b="1" i="1" dirty="0">
                <a:latin typeface="+mn-lt"/>
                <a:ea typeface="+mn-ea"/>
              </a:rPr>
              <a:t>4. A shop assistant is serving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4000" b="1" i="1" dirty="0">
                <a:latin typeface="+mn-lt"/>
                <a:ea typeface="+mn-ea"/>
              </a:rPr>
              <a:t>a customer.</a:t>
            </a:r>
            <a:endParaRPr lang="zh-CN" altLang="en-US" sz="4000" b="1" i="1" dirty="0">
              <a:latin typeface="+mn-lt"/>
              <a:ea typeface="+mn-ea"/>
            </a:endParaRPr>
          </a:p>
        </p:txBody>
      </p:sp>
      <p:sp>
        <p:nvSpPr>
          <p:cNvPr id="4" name="椭圆形标注 3">
            <a:extLst>
              <a:ext uri="{FF2B5EF4-FFF2-40B4-BE49-F238E27FC236}">
                <a16:creationId xmlns:a16="http://schemas.microsoft.com/office/drawing/2014/main" id="{AB0BF0A2-76D2-490D-8638-9F75F44B36D6}"/>
              </a:ext>
            </a:extLst>
          </p:cNvPr>
          <p:cNvSpPr/>
          <p:nvPr/>
        </p:nvSpPr>
        <p:spPr>
          <a:xfrm>
            <a:off x="4000500" y="2928938"/>
            <a:ext cx="4714875" cy="1571625"/>
          </a:xfrm>
          <a:prstGeom prst="wedgeEllipseCallout">
            <a:avLst>
              <a:gd name="adj1" fmla="val -77201"/>
              <a:gd name="adj2" fmla="val -17396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4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B47230-F276-48D9-BA54-A3A35C0BC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8925" y="3286125"/>
            <a:ext cx="443388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May I help you?</a:t>
            </a:r>
            <a:endParaRPr lang="zh-CN" altLang="en-US" sz="4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7">
            <a:extLst>
              <a:ext uri="{FF2B5EF4-FFF2-40B4-BE49-F238E27FC236}">
                <a16:creationId xmlns:a16="http://schemas.microsoft.com/office/drawing/2014/main" id="{788B52AD-5CF4-4676-8B8F-B19DBFD1CB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010336"/>
            <a:ext cx="7994650" cy="3302000"/>
          </a:xfrm>
          <a:prstGeom prst="rect">
            <a:avLst/>
          </a:prstGeom>
          <a:solidFill>
            <a:srgbClr val="E7FFE7"/>
          </a:solidFill>
          <a:ln w="57150">
            <a:solidFill>
              <a:srgbClr val="0066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May/Can</a:t>
            </a:r>
            <a:r>
              <a:rPr lang="en-US" altLang="zh-CN" sz="3200" dirty="0">
                <a:latin typeface="Times New Roman" panose="02020603050405020304" pitchFamily="18" charset="0"/>
              </a:rPr>
              <a:t> I use your mobile phone</a:t>
            </a:r>
            <a:r>
              <a:rPr lang="zh-CN" altLang="en-US" sz="3200" dirty="0">
                <a:latin typeface="Times New Roman" panose="02020603050405020304" pitchFamily="18" charset="0"/>
              </a:rPr>
              <a:t>？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Yes, 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may/can. </a:t>
            </a: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No, 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may not/can't</a:t>
            </a:r>
            <a:r>
              <a:rPr lang="en-US" altLang="zh-CN" sz="3200" dirty="0"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</a:pP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may/can</a:t>
            </a:r>
            <a:r>
              <a:rPr lang="en-US" altLang="zh-CN" sz="3200" dirty="0">
                <a:latin typeface="Times New Roman" panose="02020603050405020304" pitchFamily="18" charset="0"/>
              </a:rPr>
              <a:t> turn on the TV.</a:t>
            </a: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may not/cannot</a:t>
            </a:r>
            <a:r>
              <a:rPr lang="en-US" altLang="zh-CN" sz="3200" dirty="0">
                <a:latin typeface="Times New Roman" panose="02020603050405020304" pitchFamily="18" charset="0"/>
              </a:rPr>
              <a:t> play in the kitchen. </a:t>
            </a:r>
          </a:p>
        </p:txBody>
      </p:sp>
      <p:sp>
        <p:nvSpPr>
          <p:cNvPr id="25602" name="Text Box 6">
            <a:extLst>
              <a:ext uri="{FF2B5EF4-FFF2-40B4-BE49-F238E27FC236}">
                <a16:creationId xmlns:a16="http://schemas.microsoft.com/office/drawing/2014/main" id="{797FA25C-9C4C-4FD7-8AB2-10B7DDBC4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125" y="549275"/>
            <a:ext cx="5410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B</a:t>
            </a:r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3600" b="1" i="1">
                <a:solidFill>
                  <a:srgbClr val="FF000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pitchFamily="18" charset="0"/>
              </a:rPr>
              <a:t>ay </a:t>
            </a:r>
            <a:r>
              <a:rPr lang="en-US" altLang="zh-CN" sz="3600" b="1">
                <a:latin typeface="Times New Roman" panose="02020603050405020304" pitchFamily="18" charset="0"/>
              </a:rPr>
              <a:t>and</a:t>
            </a:r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pitchFamily="18" charset="0"/>
              </a:rPr>
              <a:t>may not</a:t>
            </a:r>
          </a:p>
        </p:txBody>
      </p:sp>
      <p:sp>
        <p:nvSpPr>
          <p:cNvPr id="10244" name="Rectangle 7">
            <a:extLst>
              <a:ext uri="{FF2B5EF4-FFF2-40B4-BE49-F238E27FC236}">
                <a16:creationId xmlns:a16="http://schemas.microsoft.com/office/drawing/2014/main" id="{64B1A7E2-BA09-483C-8612-79A5F7621A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143825"/>
            <a:ext cx="7924800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We use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may</a:t>
            </a:r>
            <a:r>
              <a:rPr lang="en-US" altLang="zh-CN" sz="3200" dirty="0">
                <a:latin typeface="Times New Roman" panose="02020603050405020304" pitchFamily="18" charset="0"/>
              </a:rPr>
              <a:t> and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may not </a:t>
            </a:r>
            <a:r>
              <a:rPr lang="en-US" altLang="zh-CN" sz="3200" dirty="0">
                <a:latin typeface="Times New Roman" panose="02020603050405020304" pitchFamily="18" charset="0"/>
              </a:rPr>
              <a:t>to ask for and give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permission</a:t>
            </a:r>
            <a:r>
              <a:rPr lang="en-US" altLang="zh-CN" sz="3200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</a:rPr>
              <a:t>许可</a:t>
            </a:r>
            <a:r>
              <a:rPr lang="en-US" altLang="zh-CN" sz="3200" b="1" dirty="0">
                <a:latin typeface="Times New Roman" panose="02020603050405020304" pitchFamily="18" charset="0"/>
              </a:rPr>
              <a:t>).</a:t>
            </a:r>
            <a:r>
              <a:rPr lang="en-US" altLang="zh-CN" sz="3200" dirty="0">
                <a:latin typeface="Times New Roman" panose="02020603050405020304" pitchFamily="18" charset="0"/>
              </a:rPr>
              <a:t> We also use </a:t>
            </a:r>
            <a:r>
              <a:rPr lang="en-US" altLang="zh-CN" sz="3200" dirty="0">
                <a:solidFill>
                  <a:schemeClr val="accent2"/>
                </a:solidFill>
                <a:latin typeface="Times New Roman" panose="02020603050405020304" pitchFamily="18" charset="0"/>
              </a:rPr>
              <a:t>can</a:t>
            </a:r>
            <a:r>
              <a:rPr lang="en-US" altLang="zh-CN" sz="3200" dirty="0">
                <a:latin typeface="Times New Roman" panose="02020603050405020304" pitchFamily="18" charset="0"/>
              </a:rPr>
              <a:t> and </a:t>
            </a:r>
            <a:r>
              <a:rPr lang="en-US" altLang="zh-CN" sz="3200" dirty="0">
                <a:solidFill>
                  <a:schemeClr val="accent2"/>
                </a:solidFill>
                <a:latin typeface="Times New Roman" panose="02020603050405020304" pitchFamily="18" charset="0"/>
              </a:rPr>
              <a:t>cannot (can‘t)</a:t>
            </a:r>
            <a:r>
              <a:rPr lang="en-US" altLang="zh-CN" sz="3200" dirty="0">
                <a:latin typeface="Times New Roman" panose="02020603050405020304" pitchFamily="18" charset="0"/>
              </a:rPr>
              <a:t> for the same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purpose</a:t>
            </a:r>
            <a:r>
              <a:rPr lang="zh-CN" altLang="en-US" sz="3200" dirty="0">
                <a:latin typeface="Times New Roman" panose="02020603050405020304" pitchFamily="18" charset="0"/>
              </a:rPr>
              <a:t>（目的）</a:t>
            </a:r>
            <a:r>
              <a:rPr lang="en-US" altLang="zh-CN" sz="3200" dirty="0"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ldLvl="0" animBg="1"/>
      <p:bldP spid="1024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>
            <a:extLst>
              <a:ext uri="{FF2B5EF4-FFF2-40B4-BE49-F238E27FC236}">
                <a16:creationId xmlns:a16="http://schemas.microsoft.com/office/drawing/2014/main" id="{AB176746-C4D6-47E6-8120-8A4E3B6F0A8B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52438" y="981075"/>
            <a:ext cx="8223250" cy="4824413"/>
          </a:xfrm>
        </p:spPr>
        <p:txBody>
          <a:bodyPr/>
          <a:lstStyle/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may</a:t>
            </a:r>
            <a:r>
              <a:rPr lang="en-US" altLang="zh-CN" sz="3200" dirty="0"/>
              <a:t>   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①</a:t>
            </a:r>
            <a:r>
              <a:rPr lang="zh-CN" altLang="en-US" sz="3200" dirty="0"/>
              <a:t>表示允许</a:t>
            </a:r>
            <a:r>
              <a:rPr lang="en-US" altLang="zh-CN" sz="3200" dirty="0"/>
              <a:t>may </a:t>
            </a:r>
            <a:r>
              <a:rPr lang="zh-CN" altLang="en-US" sz="3200" dirty="0"/>
              <a:t>表示许可或请求对方允许，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    </a:t>
            </a:r>
            <a:r>
              <a:rPr lang="zh-CN" altLang="en-US" sz="3200" dirty="0"/>
              <a:t>意为“可以”，相当于</a:t>
            </a:r>
            <a:r>
              <a:rPr lang="en-US" altLang="zh-CN" sz="3200" dirty="0"/>
              <a:t>can</a:t>
            </a:r>
            <a:r>
              <a:rPr lang="zh-CN" altLang="en-US" sz="3200" dirty="0"/>
              <a:t>。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    </a:t>
            </a:r>
            <a:r>
              <a:rPr lang="zh-CN" altLang="en-US" sz="3200" dirty="0"/>
              <a:t>两者的区别在于：表示请求许可时，</a:t>
            </a:r>
            <a:r>
              <a:rPr lang="en-US" altLang="zh-CN" sz="3200" dirty="0"/>
              <a:t>may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    </a:t>
            </a:r>
            <a:r>
              <a:rPr lang="zh-CN" altLang="en-US" sz="3200" dirty="0"/>
              <a:t>更能表示礼貌或敬意。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     </a:t>
            </a:r>
            <a:r>
              <a:rPr lang="en-US" altLang="zh-CN" sz="3200" dirty="0">
                <a:solidFill>
                  <a:srgbClr val="FF0000"/>
                </a:solidFill>
              </a:rPr>
              <a:t>— May I watch TV now, grandma?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     — No, you may not.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—— </a:t>
            </a:r>
            <a:r>
              <a:rPr lang="zh-CN" altLang="en-US" sz="3200" dirty="0"/>
              <a:t>外婆，我现在可以看电视吗？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—— </a:t>
            </a:r>
            <a:r>
              <a:rPr lang="zh-CN" altLang="en-US" sz="3200" dirty="0"/>
              <a:t>不，你不可以。</a:t>
            </a:r>
            <a:endParaRPr lang="en-US" altLang="zh-CN" sz="3200" dirty="0"/>
          </a:p>
        </p:txBody>
      </p:sp>
      <p:sp>
        <p:nvSpPr>
          <p:cNvPr id="26626" name="Rectangle 3">
            <a:extLst>
              <a:ext uri="{FF2B5EF4-FFF2-40B4-BE49-F238E27FC236}">
                <a16:creationId xmlns:a16="http://schemas.microsoft.com/office/drawing/2014/main" id="{4FA7E605-081D-4F8C-BEF1-499E1A971A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404813"/>
            <a:ext cx="439261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b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情态动词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may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的用法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4">
            <a:extLst>
              <a:ext uri="{FF2B5EF4-FFF2-40B4-BE49-F238E27FC236}">
                <a16:creationId xmlns:a16="http://schemas.microsoft.com/office/drawing/2014/main" id="{5EF083FB-43F9-4B1C-9E88-D6875066F315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52438" y="908050"/>
            <a:ext cx="8223250" cy="4824413"/>
          </a:xfrm>
        </p:spPr>
        <p:txBody>
          <a:bodyPr/>
          <a:lstStyle/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②</a:t>
            </a:r>
            <a:r>
              <a:rPr lang="zh-CN" altLang="en-US" sz="3200" dirty="0"/>
              <a:t>否定式： </a:t>
            </a:r>
            <a:r>
              <a:rPr lang="en-US" altLang="zh-CN" sz="3200" dirty="0"/>
              <a:t>may not		</a:t>
            </a:r>
            <a:r>
              <a:rPr lang="zh-CN" altLang="en-US" sz="3200" dirty="0"/>
              <a:t>意为“不可以”。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③may</a:t>
            </a:r>
            <a:r>
              <a:rPr lang="zh-CN" altLang="en-US" sz="3200" dirty="0"/>
              <a:t>构成的一般疑问句及其回答形式如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下：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      — May I ...?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	— (</a:t>
            </a:r>
            <a:r>
              <a:rPr lang="zh-CN" altLang="en-US" sz="3200" dirty="0"/>
              <a:t>肯定回答</a:t>
            </a:r>
            <a:r>
              <a:rPr lang="en-US" altLang="zh-CN" sz="3200" dirty="0"/>
              <a:t>) Yes, you may / can.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	— (</a:t>
            </a:r>
            <a:r>
              <a:rPr lang="zh-CN" altLang="en-US" sz="3200" dirty="0"/>
              <a:t>否定回答</a:t>
            </a:r>
            <a:r>
              <a:rPr lang="en-US" altLang="zh-CN" sz="3200" dirty="0"/>
              <a:t>) 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		No, you may not / can’t /mustn’t. 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(</a:t>
            </a:r>
            <a:r>
              <a:rPr lang="zh-CN" altLang="en-US" sz="3200" dirty="0"/>
              <a:t>注：</a:t>
            </a:r>
            <a:r>
              <a:rPr lang="en-US" altLang="zh-CN" sz="3200" dirty="0"/>
              <a:t>mustn’t </a:t>
            </a:r>
            <a:r>
              <a:rPr lang="zh-CN" altLang="en-US" sz="3200" dirty="0"/>
              <a:t>的语气最强，表示禁止</a:t>
            </a:r>
            <a:r>
              <a:rPr lang="en-US" altLang="zh-CN" sz="3200" dirty="0"/>
              <a:t>)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endParaRPr lang="en-US" altLang="zh-CN" sz="32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>
            <a:extLst>
              <a:ext uri="{FF2B5EF4-FFF2-40B4-BE49-F238E27FC236}">
                <a16:creationId xmlns:a16="http://schemas.microsoft.com/office/drawing/2014/main" id="{A5E43ADA-7D31-463C-A697-132AD9FAF5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5" y="490538"/>
            <a:ext cx="8388350" cy="1570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sz="3200" b="1" i="1" dirty="0">
                <a:latin typeface="+mn-lt"/>
                <a:ea typeface="PMingLiU" pitchFamily="18" charset="-120"/>
              </a:rPr>
              <a:t>Daisy is not feeling well today. Benny is at home with her. Read their conversation below. Fill </a:t>
            </a:r>
            <a:r>
              <a:rPr lang="zh-CN" altLang="en-US" sz="3200" b="1" i="1" dirty="0">
                <a:latin typeface="+mn-lt"/>
              </a:rPr>
              <a:t>in </a:t>
            </a:r>
            <a:r>
              <a:rPr lang="en-US" sz="3200" b="1" i="1" dirty="0">
                <a:latin typeface="+mn-lt"/>
                <a:ea typeface="PMingLiU" pitchFamily="18" charset="-120"/>
              </a:rPr>
              <a:t>the blanks with may or can.</a:t>
            </a:r>
            <a:endParaRPr lang="zh-CN" altLang="en-US" sz="3200" b="1" i="1" dirty="0">
              <a:latin typeface="+mn-lt"/>
              <a:ea typeface="PMingLiU" pitchFamily="18" charset="-120"/>
            </a:endParaRPr>
          </a:p>
        </p:txBody>
      </p:sp>
      <p:pic>
        <p:nvPicPr>
          <p:cNvPr id="28674" name="Picture 3" descr="QQ截图20130131102449">
            <a:extLst>
              <a:ext uri="{FF2B5EF4-FFF2-40B4-BE49-F238E27FC236}">
                <a16:creationId xmlns:a16="http://schemas.microsoft.com/office/drawing/2014/main" id="{CE3DC8B5-7106-407B-AF78-7892FD413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989138"/>
            <a:ext cx="3635375" cy="241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4" descr="QQ截图20130131102500">
            <a:extLst>
              <a:ext uri="{FF2B5EF4-FFF2-40B4-BE49-F238E27FC236}">
                <a16:creationId xmlns:a16="http://schemas.microsoft.com/office/drawing/2014/main" id="{EE31F2E0-16EE-4CBB-863B-5A1F1D6953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844675"/>
            <a:ext cx="331152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5" descr="QQ截图20130131102508">
            <a:extLst>
              <a:ext uri="{FF2B5EF4-FFF2-40B4-BE49-F238E27FC236}">
                <a16:creationId xmlns:a16="http://schemas.microsoft.com/office/drawing/2014/main" id="{7515EA91-104C-49F1-90AF-12ABC3C6E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638" y="4456113"/>
            <a:ext cx="3032125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內容版面配置區 2">
            <a:extLst>
              <a:ext uri="{FF2B5EF4-FFF2-40B4-BE49-F238E27FC236}">
                <a16:creationId xmlns:a16="http://schemas.microsoft.com/office/drawing/2014/main" id="{91989B2F-05B2-49EA-8B26-F49490AF231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395536" y="692150"/>
            <a:ext cx="8497639" cy="5761038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 How are you feeling, Daisy?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 Not very well.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 _________ I get you a chair?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Yes, thanks.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I’m going out. _____ I borrow your bicycle, 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           Daisy?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Yes, you may. Before you go to meet your friends,    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           can you come and see the doctor with me?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Yes. I ____. ______ I carry your bag for you?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Yes</a:t>
            </a:r>
            <a:r>
              <a:rPr lang="zh-CN" altLang="en-US" sz="2800" dirty="0"/>
              <a:t>, t</a:t>
            </a:r>
            <a:r>
              <a:rPr lang="en-US" altLang="zh-CN" sz="2800" dirty="0"/>
              <a:t>hat’s very kind of you, Benny. 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            I’m ready to go.____ you open the door for me?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Yes, I can.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 Thanks.</a:t>
            </a:r>
            <a:endParaRPr lang="zh-HK" altLang="en-US" sz="2800" dirty="0"/>
          </a:p>
        </p:txBody>
      </p:sp>
      <p:sp>
        <p:nvSpPr>
          <p:cNvPr id="12291" name="文字方塊 3">
            <a:extLst>
              <a:ext uri="{FF2B5EF4-FFF2-40B4-BE49-F238E27FC236}">
                <a16:creationId xmlns:a16="http://schemas.microsoft.com/office/drawing/2014/main" id="{165AA791-2E95-45BE-9374-09C160AA4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204864"/>
            <a:ext cx="9350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May</a:t>
            </a:r>
            <a:endParaRPr lang="zh-HK" altLang="en-US" sz="28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2" name="文字方塊 4">
            <a:extLst>
              <a:ext uri="{FF2B5EF4-FFF2-40B4-BE49-F238E27FC236}">
                <a16:creationId xmlns:a16="http://schemas.microsoft.com/office/drawing/2014/main" id="{338CF82C-318A-4AAF-B05A-E828C3751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3860800"/>
            <a:ext cx="936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May</a:t>
            </a:r>
            <a:endParaRPr lang="zh-HK" altLang="en-US" sz="28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3" name="文字方塊 5">
            <a:extLst>
              <a:ext uri="{FF2B5EF4-FFF2-40B4-BE49-F238E27FC236}">
                <a16:creationId xmlns:a16="http://schemas.microsoft.com/office/drawing/2014/main" id="{9E239BBE-A203-411A-A52A-802B04331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3861734"/>
            <a:ext cx="1008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28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4" name="文字方塊 6">
            <a:extLst>
              <a:ext uri="{FF2B5EF4-FFF2-40B4-BE49-F238E27FC236}">
                <a16:creationId xmlns:a16="http://schemas.microsoft.com/office/drawing/2014/main" id="{8EB9CBA1-C6B3-40FC-B2FC-11AF0C96F4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7787" y="4725144"/>
            <a:ext cx="863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28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5" name="文字方塊 7">
            <a:extLst>
              <a:ext uri="{FF2B5EF4-FFF2-40B4-BE49-F238E27FC236}">
                <a16:creationId xmlns:a16="http://schemas.microsoft.com/office/drawing/2014/main" id="{4F2009C1-F4FC-42EE-A4F8-EEB98CDD01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1465263"/>
            <a:ext cx="187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May/Can</a:t>
            </a:r>
            <a:endParaRPr lang="zh-HK" altLang="en-US" sz="28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  <p:bldP spid="12294" grpId="0"/>
      <p:bldP spid="1229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0">
            <a:extLst>
              <a:ext uri="{FF2B5EF4-FFF2-40B4-BE49-F238E27FC236}">
                <a16:creationId xmlns:a16="http://schemas.microsoft.com/office/drawing/2014/main" id="{8A99289E-6080-4CAD-96DD-93123BE96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2357438"/>
            <a:ext cx="6215063" cy="392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2" name="TextBox 7">
            <a:extLst>
              <a:ext uri="{FF2B5EF4-FFF2-40B4-BE49-F238E27FC236}">
                <a16:creationId xmlns:a16="http://schemas.microsoft.com/office/drawing/2014/main" id="{E0333B59-0DE6-4333-A5A6-844CBFE34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1285875"/>
            <a:ext cx="55975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 b="1">
                <a:solidFill>
                  <a:srgbClr val="7030A0"/>
                </a:solidFill>
                <a:latin typeface="Times New Roman" panose="02020603050405020304" pitchFamily="18" charset="0"/>
              </a:rPr>
              <a:t>C </a:t>
            </a:r>
            <a:r>
              <a:rPr lang="en-US" altLang="zh-CN" sz="4400" b="1" i="1">
                <a:solidFill>
                  <a:srgbClr val="7030A0"/>
                </a:solidFill>
                <a:latin typeface="Times New Roman" panose="02020603050405020304" pitchFamily="18" charset="0"/>
              </a:rPr>
              <a:t>must</a:t>
            </a:r>
            <a:r>
              <a:rPr lang="en-US" altLang="zh-CN" sz="4400" b="1">
                <a:solidFill>
                  <a:srgbClr val="7030A0"/>
                </a:solidFill>
                <a:latin typeface="Times New Roman" panose="02020603050405020304" pitchFamily="18" charset="0"/>
              </a:rPr>
              <a:t>  and </a:t>
            </a:r>
            <a:r>
              <a:rPr lang="en-US" altLang="zh-CN" sz="4400" b="1" i="1">
                <a:solidFill>
                  <a:srgbClr val="7030A0"/>
                </a:solidFill>
                <a:latin typeface="Times New Roman" panose="02020603050405020304" pitchFamily="18" charset="0"/>
              </a:rPr>
              <a:t>must not</a:t>
            </a:r>
            <a:endParaRPr lang="zh-CN" altLang="en-US" sz="4400" b="1" i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">
            <a:extLst>
              <a:ext uri="{FF2B5EF4-FFF2-40B4-BE49-F238E27FC236}">
                <a16:creationId xmlns:a16="http://schemas.microsoft.com/office/drawing/2014/main" id="{1BAF2F31-DEA2-4A00-9A6B-2A9D5449E6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620713"/>
            <a:ext cx="657225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000000"/>
                </a:solidFill>
                <a:latin typeface="+mn-lt"/>
                <a:ea typeface="MS Gothic" panose="020B0609070205080204" pitchFamily="49" charset="-128"/>
              </a:rPr>
              <a:t>What do these signs mean?</a:t>
            </a:r>
            <a:endParaRPr lang="en-US" altLang="zh-CN" sz="3600" dirty="0">
              <a:latin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0C3EF8B-AD5C-4F05-A505-699B733D66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2963" y="1844675"/>
            <a:ext cx="57213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（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You </a:t>
            </a: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mustn’t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 smoke here.</a:t>
            </a: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）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03D8945-FF6F-45E8-8DA7-BD6D310394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2963" y="2940050"/>
            <a:ext cx="64198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（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You </a:t>
            </a: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mustn’t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 climb this ladder.</a:t>
            </a: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）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E012838-DE2A-4E88-9CAC-F9F72B9399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5679" y="4118769"/>
            <a:ext cx="551656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（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You </a:t>
            </a: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mustn’t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 swim here.</a:t>
            </a: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）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6940491-7990-47DB-82E2-801CACDE37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6133" y="5136544"/>
            <a:ext cx="6003925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（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You </a:t>
            </a: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mustn’t</a:t>
            </a: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 use your mobile</a:t>
            </a:r>
          </a:p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0000FF"/>
                </a:solidFill>
                <a:latin typeface="+mn-lt"/>
              </a:rPr>
              <a:t>   phone here.</a:t>
            </a:r>
            <a:r>
              <a:rPr lang="zh-CN" altLang="en-US" sz="3600" dirty="0">
                <a:solidFill>
                  <a:srgbClr val="0000FF"/>
                </a:solidFill>
                <a:latin typeface="+mn-lt"/>
              </a:rPr>
              <a:t>）</a:t>
            </a:r>
          </a:p>
        </p:txBody>
      </p:sp>
      <p:pic>
        <p:nvPicPr>
          <p:cNvPr id="31750" name="Picture 8">
            <a:extLst>
              <a:ext uri="{FF2B5EF4-FFF2-40B4-BE49-F238E27FC236}">
                <a16:creationId xmlns:a16="http://schemas.microsoft.com/office/drawing/2014/main" id="{EE01C710-2F29-4FD5-AD4D-32DB98396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1571625"/>
            <a:ext cx="1336675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6">
            <a:extLst>
              <a:ext uri="{FF2B5EF4-FFF2-40B4-BE49-F238E27FC236}">
                <a16:creationId xmlns:a16="http://schemas.microsoft.com/office/drawing/2014/main" id="{6B4303AF-C588-4953-9C07-C0277CA125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8325" y="549275"/>
            <a:ext cx="5181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C   </a:t>
            </a:r>
            <a:r>
              <a:rPr lang="zh-CN" altLang="en-US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ust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and 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must not</a:t>
            </a:r>
          </a:p>
        </p:txBody>
      </p:sp>
      <p:sp>
        <p:nvSpPr>
          <p:cNvPr id="14339" name="Rectangle 7">
            <a:extLst>
              <a:ext uri="{FF2B5EF4-FFF2-40B4-BE49-F238E27FC236}">
                <a16:creationId xmlns:a16="http://schemas.microsoft.com/office/drawing/2014/main" id="{26CE0F43-6371-420C-ACB6-B92055B9B8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573213"/>
            <a:ext cx="7924800" cy="11350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lnSpc>
                <a:spcPct val="110000"/>
              </a:lnSpc>
              <a:buFontTx/>
              <a:buNone/>
              <a:defRPr/>
            </a:pPr>
            <a:r>
              <a:rPr lang="en-US" sz="3200" dirty="0">
                <a:latin typeface="+mn-lt"/>
              </a:rPr>
              <a:t>We use </a:t>
            </a:r>
            <a:r>
              <a:rPr lang="en-US" sz="3200" b="1" dirty="0">
                <a:solidFill>
                  <a:srgbClr val="FF0000"/>
                </a:solidFill>
                <a:latin typeface="+mn-lt"/>
              </a:rPr>
              <a:t>must</a:t>
            </a:r>
            <a:r>
              <a:rPr lang="en-US" sz="3200" dirty="0">
                <a:latin typeface="+mn-lt"/>
              </a:rPr>
              <a:t> and </a:t>
            </a:r>
            <a:r>
              <a:rPr lang="en-US" sz="3200" b="1" dirty="0">
                <a:solidFill>
                  <a:srgbClr val="FF0000"/>
                </a:solidFill>
                <a:latin typeface="+mn-lt"/>
              </a:rPr>
              <a:t>must not (mustn't)</a:t>
            </a:r>
            <a:r>
              <a:rPr lang="en-US" sz="32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3200" dirty="0">
                <a:latin typeface="+mn-lt"/>
              </a:rPr>
              <a:t>to tell people what to do or what not to do.</a:t>
            </a:r>
          </a:p>
        </p:txBody>
      </p:sp>
      <p:sp>
        <p:nvSpPr>
          <p:cNvPr id="14340" name="Text Box 8">
            <a:extLst>
              <a:ext uri="{FF2B5EF4-FFF2-40B4-BE49-F238E27FC236}">
                <a16:creationId xmlns:a16="http://schemas.microsoft.com/office/drawing/2014/main" id="{33C983D6-A004-4993-90AD-8962C969C5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163" y="3416300"/>
            <a:ext cx="8066087" cy="1812925"/>
          </a:xfrm>
          <a:prstGeom prst="rect">
            <a:avLst/>
          </a:prstGeom>
          <a:solidFill>
            <a:srgbClr val="E7FFE7"/>
          </a:solidFill>
          <a:ln w="57150">
            <a:solidFill>
              <a:srgbClr val="0066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You </a:t>
            </a:r>
            <a:r>
              <a:rPr lang="en-US" altLang="zh-CN" sz="3200" b="1">
                <a:latin typeface="Times New Roman" panose="02020603050405020304" pitchFamily="18" charset="0"/>
              </a:rPr>
              <a:t>must not/ mustn’t do that, </a:t>
            </a:r>
            <a:r>
              <a:rPr lang="en-US" altLang="zh-CN" sz="3200">
                <a:latin typeface="Times New Roman" panose="02020603050405020304" pitchFamily="18" charset="0"/>
              </a:rPr>
              <a:t>Benny!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We </a:t>
            </a:r>
            <a:r>
              <a:rPr lang="en-US" altLang="zh-CN" sz="3200" b="1">
                <a:latin typeface="Times New Roman" panose="02020603050405020304" pitchFamily="18" charset="0"/>
              </a:rPr>
              <a:t>must always be </a:t>
            </a:r>
            <a:r>
              <a:rPr lang="en-US" altLang="zh-CN" sz="3200">
                <a:latin typeface="Times New Roman" panose="02020603050405020304" pitchFamily="18" charset="0"/>
              </a:rPr>
              <a:t>careful with electricity. 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They </a:t>
            </a:r>
            <a:r>
              <a:rPr lang="en-US" altLang="zh-CN" sz="3200" b="1">
                <a:latin typeface="Times New Roman" panose="02020603050405020304" pitchFamily="18" charset="0"/>
              </a:rPr>
              <a:t>must not/mustn’t play </a:t>
            </a:r>
            <a:r>
              <a:rPr lang="en-US" altLang="zh-CN" sz="3200">
                <a:latin typeface="Times New Roman" panose="02020603050405020304" pitchFamily="18" charset="0"/>
              </a:rPr>
              <a:t>near the heater.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5" descr="QQ截图20150107140658">
            <a:extLst>
              <a:ext uri="{FF2B5EF4-FFF2-40B4-BE49-F238E27FC236}">
                <a16:creationId xmlns:a16="http://schemas.microsoft.com/office/drawing/2014/main" id="{4CF6046D-ACDF-46A3-96E4-32FC1465A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65" y="1124744"/>
            <a:ext cx="8497069" cy="185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7E3D8095-0A1B-43DE-86A1-8208D9D9D8B4}"/>
              </a:ext>
            </a:extLst>
          </p:cNvPr>
          <p:cNvSpPr/>
          <p:nvPr/>
        </p:nvSpPr>
        <p:spPr>
          <a:xfrm>
            <a:off x="611560" y="2276872"/>
            <a:ext cx="1871663" cy="482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0B4C49-E278-44C8-957D-ECDB9549C4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789363"/>
            <a:ext cx="59039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</a:rPr>
              <a:t>情态动词后使用动词的原形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>
            <a:extLst>
              <a:ext uri="{FF2B5EF4-FFF2-40B4-BE49-F238E27FC236}">
                <a16:creationId xmlns:a16="http://schemas.microsoft.com/office/drawing/2014/main" id="{3568E461-97EE-45BB-8E28-5731D0717942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611560" y="908050"/>
            <a:ext cx="8064128" cy="4824413"/>
          </a:xfrm>
        </p:spPr>
        <p:txBody>
          <a:bodyPr/>
          <a:lstStyle/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must </a:t>
            </a:r>
            <a:r>
              <a:rPr lang="en-US" altLang="zh-CN" sz="3200" dirty="0"/>
              <a:t>  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①</a:t>
            </a:r>
            <a:r>
              <a:rPr lang="zh-CN" altLang="en-US" sz="3200" dirty="0"/>
              <a:t>表示规定、命令、强制，意为“必须；一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定”。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如：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You must do your homework first.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你必须先做作业。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You mustn’t smoke here.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你不许在这里吸烟。</a:t>
            </a:r>
          </a:p>
        </p:txBody>
      </p:sp>
      <p:sp>
        <p:nvSpPr>
          <p:cNvPr id="34818" name="Rectangle 3">
            <a:extLst>
              <a:ext uri="{FF2B5EF4-FFF2-40B4-BE49-F238E27FC236}">
                <a16:creationId xmlns:a16="http://schemas.microsoft.com/office/drawing/2014/main" id="{1287195A-E1AB-4464-BE97-C06E57BC7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404813"/>
            <a:ext cx="439261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b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情态动词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must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的用法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4">
            <a:extLst>
              <a:ext uri="{FF2B5EF4-FFF2-40B4-BE49-F238E27FC236}">
                <a16:creationId xmlns:a16="http://schemas.microsoft.com/office/drawing/2014/main" id="{D4F547E1-D824-4169-9866-9E8FE49E6345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52438" y="908050"/>
            <a:ext cx="8223250" cy="4824413"/>
          </a:xfrm>
        </p:spPr>
        <p:txBody>
          <a:bodyPr/>
          <a:lstStyle/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②must </a:t>
            </a:r>
            <a:r>
              <a:rPr lang="zh-CN" altLang="en-US" sz="3200" dirty="0"/>
              <a:t>的否定式为</a:t>
            </a:r>
            <a:r>
              <a:rPr lang="en-US" altLang="zh-CN" sz="3200" dirty="0"/>
              <a:t>must not / mustn’t</a:t>
            </a:r>
            <a:r>
              <a:rPr lang="zh-CN" altLang="en-US" sz="3200" dirty="0"/>
              <a:t>，意为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“禁止；不准”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③must </a:t>
            </a:r>
            <a:r>
              <a:rPr lang="zh-CN" altLang="en-US" sz="3200" dirty="0"/>
              <a:t>构成的一般疑问句及其回答形式如下：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— Must I ...?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— (</a:t>
            </a:r>
            <a:r>
              <a:rPr lang="zh-CN" altLang="en-US" sz="3200" dirty="0"/>
              <a:t>肯定回答</a:t>
            </a:r>
            <a:r>
              <a:rPr lang="en-US" altLang="zh-CN" sz="3200" dirty="0"/>
              <a:t>) Yes, you must.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— (</a:t>
            </a:r>
            <a:r>
              <a:rPr lang="zh-CN" altLang="en-US" sz="3200" dirty="0"/>
              <a:t>否定回答</a:t>
            </a:r>
            <a:r>
              <a:rPr lang="en-US" altLang="zh-CN" sz="3200" dirty="0"/>
              <a:t>) No, you needn’t.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4">
            <a:extLst>
              <a:ext uri="{FF2B5EF4-FFF2-40B4-BE49-F238E27FC236}">
                <a16:creationId xmlns:a16="http://schemas.microsoft.com/office/drawing/2014/main" id="{EBDE17AF-69B9-4459-9686-C692C53146F6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741363" y="836613"/>
            <a:ext cx="8223250" cy="863600"/>
          </a:xfrm>
        </p:spPr>
        <p:txBody>
          <a:bodyPr/>
          <a:lstStyle/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④</a:t>
            </a:r>
            <a:r>
              <a:rPr lang="zh-CN" altLang="en-US" sz="3200" b="1"/>
              <a:t>辨析</a:t>
            </a:r>
            <a:r>
              <a:rPr lang="en-US" altLang="zh-CN" sz="3200" b="1"/>
              <a:t>must</a:t>
            </a:r>
            <a:r>
              <a:rPr lang="zh-CN" altLang="en-US" sz="3200" b="1"/>
              <a:t>和</a:t>
            </a:r>
            <a:r>
              <a:rPr lang="en-US" altLang="zh-CN" sz="3200" b="1"/>
              <a:t>have to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91BCC8D0-4EED-431F-88C8-A0FD0D326530}"/>
              </a:ext>
            </a:extLst>
          </p:cNvPr>
          <p:cNvGraphicFramePr>
            <a:graphicFrameLocks noGrp="1"/>
          </p:cNvGraphicFramePr>
          <p:nvPr/>
        </p:nvGraphicFramePr>
        <p:xfrm>
          <a:off x="652463" y="1966913"/>
          <a:ext cx="8040686" cy="2713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8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85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87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188">
                <a:tc>
                  <a:txBody>
                    <a:bodyPr/>
                    <a:lstStyle/>
                    <a:p>
                      <a:endParaRPr lang="zh-CN" altLang="en-US" sz="320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意义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用法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925">
                <a:tc>
                  <a:txBody>
                    <a:bodyPr/>
                    <a:lstStyle/>
                    <a:p>
                      <a:r>
                        <a:rPr lang="en-US" altLang="zh-CN" sz="320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must</a:t>
                      </a:r>
                      <a:endParaRPr lang="zh-CN" altLang="en-US" sz="320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“必须；一定”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强调客观上必须做某事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6925">
                <a:tc>
                  <a:txBody>
                    <a:bodyPr/>
                    <a:lstStyle/>
                    <a:p>
                      <a:r>
                        <a:rPr lang="en-US" altLang="zh-CN" sz="320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have to</a:t>
                      </a:r>
                      <a:endParaRPr lang="zh-CN" altLang="en-US" sz="320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 不得不；必须”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强调主观上不得不做某事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>
            <a:extLst>
              <a:ext uri="{FF2B5EF4-FFF2-40B4-BE49-F238E27FC236}">
                <a16:creationId xmlns:a16="http://schemas.microsoft.com/office/drawing/2014/main" id="{856C7733-6016-4EFB-8ABB-5175576DE5B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95288" y="703263"/>
            <a:ext cx="8424862" cy="638175"/>
          </a:xfrm>
        </p:spPr>
        <p:txBody>
          <a:bodyPr/>
          <a:lstStyle/>
          <a:p>
            <a:pPr eaLnBrk="1" hangingPunct="1">
              <a:defRPr/>
            </a:pPr>
            <a:r>
              <a:rPr lang="en-US" sz="2200" b="1" i="1" dirty="0">
                <a:solidFill>
                  <a:schemeClr val="tx1"/>
                </a:solidFill>
                <a:latin typeface="+mn-lt"/>
              </a:rPr>
              <a:t>Daisy saw a doctor. The doctor told her what to do and what not </a:t>
            </a:r>
            <a:r>
              <a:rPr lang="zh-CN" altLang="en-US" sz="2200" b="1" i="1" dirty="0">
                <a:solidFill>
                  <a:schemeClr val="tx1"/>
                </a:solidFill>
                <a:latin typeface="+mn-lt"/>
              </a:rPr>
              <a:t>to </a:t>
            </a:r>
            <a:r>
              <a:rPr lang="en-US" sz="2200" b="1" i="1" dirty="0">
                <a:solidFill>
                  <a:schemeClr val="tx1"/>
                </a:solidFill>
                <a:latin typeface="+mn-lt"/>
              </a:rPr>
              <a:t>do. Help her write down the doctor’s instructions.</a:t>
            </a:r>
            <a:endParaRPr lang="zh-CN" altLang="en-US" sz="2200" b="1" i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7890" name="內容版面配置區 2">
            <a:extLst>
              <a:ext uri="{FF2B5EF4-FFF2-40B4-BE49-F238E27FC236}">
                <a16:creationId xmlns:a16="http://schemas.microsoft.com/office/drawing/2014/main" id="{A750B55F-B794-4F3E-B4CA-A2274E16DC65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11188" y="1384300"/>
            <a:ext cx="7993062" cy="1323975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drink more water      	go to bed early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eat cold food             	share cups with others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go out alone               	take the medicine on time</a:t>
            </a:r>
            <a:endParaRPr lang="zh-HK" altLang="en-US" sz="2800"/>
          </a:p>
        </p:txBody>
      </p:sp>
      <p:sp>
        <p:nvSpPr>
          <p:cNvPr id="37891" name="文字方塊 4">
            <a:extLst>
              <a:ext uri="{FF2B5EF4-FFF2-40B4-BE49-F238E27FC236}">
                <a16:creationId xmlns:a16="http://schemas.microsoft.com/office/drawing/2014/main" id="{3766E560-0CA3-42DC-83C5-50E369DB8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852738"/>
            <a:ext cx="8424863" cy="362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I must drink more water.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______________________________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______________________________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I must not _____________________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______________________________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______________________________</a:t>
            </a:r>
            <a:endParaRPr lang="zh-HK" altLang="en-US" sz="3000" b="1"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5365" name="文字方塊 5">
            <a:extLst>
              <a:ext uri="{FF2B5EF4-FFF2-40B4-BE49-F238E27FC236}">
                <a16:creationId xmlns:a16="http://schemas.microsoft.com/office/drawing/2014/main" id="{B8977FD8-305C-46EA-87A5-54D4F6A12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429000"/>
            <a:ext cx="41036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I must go to bed early.</a:t>
            </a:r>
          </a:p>
        </p:txBody>
      </p:sp>
      <p:sp>
        <p:nvSpPr>
          <p:cNvPr id="15366" name="文字方塊 6">
            <a:extLst>
              <a:ext uri="{FF2B5EF4-FFF2-40B4-BE49-F238E27FC236}">
                <a16:creationId xmlns:a16="http://schemas.microsoft.com/office/drawing/2014/main" id="{098C7C9F-A87B-4EC2-972D-D3AF6ADFD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005263"/>
            <a:ext cx="590391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I must take the medicine on time.</a:t>
            </a:r>
            <a:endParaRPr lang="zh-HK" altLang="en-US" sz="30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5367" name="文字方塊 7">
            <a:extLst>
              <a:ext uri="{FF2B5EF4-FFF2-40B4-BE49-F238E27FC236}">
                <a16:creationId xmlns:a16="http://schemas.microsoft.com/office/drawing/2014/main" id="{512A0FE3-353E-492B-82F5-3BD7115312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2850" y="4581525"/>
            <a:ext cx="33845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eat</a:t>
            </a:r>
            <a:r>
              <a:rPr lang="zh-HK" altLang="en-US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cold food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5368" name="文字方塊 8">
            <a:extLst>
              <a:ext uri="{FF2B5EF4-FFF2-40B4-BE49-F238E27FC236}">
                <a16:creationId xmlns:a16="http://schemas.microsoft.com/office/drawing/2014/main" id="{080AB870-35F5-4442-8F6E-BC78716590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138" y="5229225"/>
            <a:ext cx="45005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I must not go out alone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HK" altLang="en-US" sz="30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5369" name="文字方塊 9">
            <a:extLst>
              <a:ext uri="{FF2B5EF4-FFF2-40B4-BE49-F238E27FC236}">
                <a16:creationId xmlns:a16="http://schemas.microsoft.com/office/drawing/2014/main" id="{1837435A-96FE-4DFA-98FE-986BA9094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138" y="5832475"/>
            <a:ext cx="55086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I must not share cups with others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HK" altLang="en-US" sz="30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  <p:bldP spid="15368" grpId="0"/>
      <p:bldP spid="1536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Box 4">
            <a:extLst>
              <a:ext uri="{FF2B5EF4-FFF2-40B4-BE49-F238E27FC236}">
                <a16:creationId xmlns:a16="http://schemas.microsoft.com/office/drawing/2014/main" id="{39256A3E-7DCF-4200-9A45-E8415D11C7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844824"/>
            <a:ext cx="7704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new words and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38914" name="图片 5" descr="学习.jpg">
            <a:extLst>
              <a:ext uri="{FF2B5EF4-FFF2-40B4-BE49-F238E27FC236}">
                <a16:creationId xmlns:a16="http://schemas.microsoft.com/office/drawing/2014/main" id="{2537A0CF-B4D2-4AB4-8002-B54B2E6CC1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2349649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>
            <a:extLst>
              <a:ext uri="{FF2B5EF4-FFF2-40B4-BE49-F238E27FC236}">
                <a16:creationId xmlns:a16="http://schemas.microsoft.com/office/drawing/2014/main" id="{B8AA8665-8071-4A6B-BC50-C3C422B00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943908"/>
            <a:ext cx="8064500" cy="5230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 typeface="Arial" panose="020B0604020202020204" pitchFamily="34" charset="0"/>
              <a:buAutoNum type="arabicPeriod"/>
            </a:pPr>
            <a:r>
              <a:rPr lang="en-US" altLang="zh-CN" sz="3400" b="1" dirty="0">
                <a:latin typeface="Times New Roman" panose="02020603050405020304" pitchFamily="18" charset="0"/>
              </a:rPr>
              <a:t>I can’t cook,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play the guitar</a:t>
            </a:r>
            <a:r>
              <a:rPr lang="en-US" altLang="zh-CN" sz="3400" b="1" dirty="0"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or</a:t>
            </a:r>
            <a:r>
              <a:rPr lang="en-US" altLang="zh-CN" sz="3400" b="1" dirty="0">
                <a:latin typeface="Times New Roman" panose="02020603050405020304" pitchFamily="18" charset="0"/>
              </a:rPr>
              <a:t> ride a bicycle.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 </a:t>
            </a:r>
            <a:r>
              <a:rPr lang="zh-CN" altLang="en-US" sz="3400" b="1" dirty="0">
                <a:latin typeface="Times New Roman" panose="02020603050405020304" pitchFamily="18" charset="0"/>
              </a:rPr>
              <a:t>我不会做饭、弹吉他和骑自行车。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①play the guitar		</a:t>
            </a:r>
            <a:r>
              <a:rPr lang="zh-CN" altLang="en-US" sz="3400" dirty="0">
                <a:latin typeface="Times New Roman" panose="02020603050405020304" pitchFamily="18" charset="0"/>
              </a:rPr>
              <a:t>弹吉他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play</a:t>
            </a:r>
            <a:r>
              <a:rPr lang="zh-CN" altLang="en-US" sz="3400" dirty="0">
                <a:latin typeface="Times New Roman" panose="02020603050405020304" pitchFamily="18" charset="0"/>
              </a:rPr>
              <a:t>与西洋乐器名词连用时，乐器名词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</a:t>
            </a:r>
            <a:r>
              <a:rPr lang="zh-CN" altLang="en-US" sz="3400" dirty="0">
                <a:latin typeface="Times New Roman" panose="02020603050405020304" pitchFamily="18" charset="0"/>
              </a:rPr>
              <a:t>前要加定冠词</a:t>
            </a:r>
            <a:r>
              <a:rPr lang="en-US" altLang="zh-CN" sz="3400" dirty="0">
                <a:latin typeface="Times New Roman" panose="02020603050405020304" pitchFamily="18" charset="0"/>
              </a:rPr>
              <a:t>the</a:t>
            </a:r>
            <a:r>
              <a:rPr lang="zh-CN" altLang="en-US" sz="3400" dirty="0">
                <a:latin typeface="Times New Roman" panose="02020603050405020304" pitchFamily="18" charset="0"/>
              </a:rPr>
              <a:t>。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②or</a:t>
            </a:r>
            <a:r>
              <a:rPr lang="zh-CN" altLang="en-US" sz="3400" dirty="0">
                <a:latin typeface="Times New Roman" panose="02020603050405020304" pitchFamily="18" charset="0"/>
              </a:rPr>
              <a:t>在否定句中 表示“和”的意思</a:t>
            </a:r>
            <a:r>
              <a:rPr lang="en-US" altLang="zh-CN" sz="3400" dirty="0">
                <a:latin typeface="Times New Roman" panose="02020603050405020304" pitchFamily="18" charset="0"/>
              </a:rPr>
              <a:t>.</a:t>
            </a:r>
            <a:r>
              <a:rPr lang="zh-CN" altLang="en-US" sz="3400" dirty="0">
                <a:latin typeface="Times New Roman" panose="02020603050405020304" pitchFamily="18" charset="0"/>
              </a:rPr>
              <a:t>如</a:t>
            </a:r>
            <a:r>
              <a:rPr lang="en-US" altLang="zh-CN" sz="3400" dirty="0">
                <a:latin typeface="Times New Roman" panose="02020603050405020304" pitchFamily="18" charset="0"/>
              </a:rPr>
              <a:t>: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</a:t>
            </a:r>
            <a:r>
              <a:rPr lang="zh-CN" altLang="en-US" sz="3400" dirty="0">
                <a:latin typeface="Times New Roman" panose="02020603050405020304" pitchFamily="18" charset="0"/>
              </a:rPr>
              <a:t>我不喜欢面包、米饭和粥。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938" name="Rectangle 2">
            <a:extLst>
              <a:ext uri="{FF2B5EF4-FFF2-40B4-BE49-F238E27FC236}">
                <a16:creationId xmlns:a16="http://schemas.microsoft.com/office/drawing/2014/main" id="{4633ECF3-88BA-4837-B3E6-6FB37E8ACD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74663"/>
            <a:ext cx="32400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P77-79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87655E5-C5A3-4797-B26B-3DD3CAF20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592" y="5560080"/>
            <a:ext cx="6646863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 don’t like bread ,rice or porridge.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A776435D-28C5-414D-8E6B-1A2C0B3BEC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36588"/>
            <a:ext cx="8064500" cy="584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2. Hi can’t speak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as many </a:t>
            </a:r>
            <a:r>
              <a:rPr lang="en-US" altLang="zh-CN" sz="3400" b="1" dirty="0">
                <a:latin typeface="Times New Roman" panose="02020603050405020304" pitchFamily="18" charset="0"/>
              </a:rPr>
              <a:t>languages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en-US" altLang="zh-CN" sz="3400" b="1" dirty="0">
                <a:latin typeface="Times New Roman" panose="02020603050405020304" pitchFamily="18" charset="0"/>
              </a:rPr>
              <a:t> Lo.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Hi</a:t>
            </a:r>
            <a:r>
              <a:rPr lang="zh-CN" altLang="en-US" sz="3400" b="1" dirty="0">
                <a:latin typeface="Times New Roman" panose="02020603050405020304" pitchFamily="18" charset="0"/>
              </a:rPr>
              <a:t>会说的语言不如</a:t>
            </a:r>
            <a:r>
              <a:rPr lang="en-US" altLang="zh-CN" sz="3400" b="1" dirty="0">
                <a:latin typeface="Times New Roman" panose="02020603050405020304" pitchFamily="18" charset="0"/>
              </a:rPr>
              <a:t>Lo</a:t>
            </a:r>
            <a:r>
              <a:rPr lang="zh-CN" altLang="en-US" sz="3400" b="1" dirty="0">
                <a:latin typeface="Times New Roman" panose="02020603050405020304" pitchFamily="18" charset="0"/>
              </a:rPr>
              <a:t>多。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as + many +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可数名词复数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+ as ...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as + much +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不可数名词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+ as ...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两个都表示“和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一样多的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若其用于否定句中，则意为“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不</a:t>
            </a:r>
            <a:endParaRPr lang="en-US" altLang="zh-CN" sz="34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如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多”。</a:t>
            </a:r>
            <a:r>
              <a:rPr lang="zh-CN" altLang="en-US" sz="3400" dirty="0">
                <a:latin typeface="Times New Roman" panose="02020603050405020304" pitchFamily="18" charset="0"/>
              </a:rPr>
              <a:t>如：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 have as many toys as you.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我有和你一样多的玩具。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You don’t drink as much water as I every day.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你每天喝的水不如我多。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>
            <a:extLst>
              <a:ext uri="{FF2B5EF4-FFF2-40B4-BE49-F238E27FC236}">
                <a16:creationId xmlns:a16="http://schemas.microsoft.com/office/drawing/2014/main" id="{05545491-DF6C-4947-A611-683309BDDF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896938"/>
            <a:ext cx="8064500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1. </a:t>
            </a:r>
            <a:r>
              <a:rPr lang="zh-CN" altLang="en-US" sz="3400" b="1" dirty="0">
                <a:latin typeface="Times New Roman" panose="02020603050405020304" pitchFamily="18" charset="0"/>
              </a:rPr>
              <a:t>选择最佳答案。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(    )You made _____ I.</a:t>
            </a:r>
          </a:p>
          <a:p>
            <a:pPr>
              <a:buFont typeface="Wingdings 2" panose="05020102010507070707" pitchFamily="18" charset="2"/>
              <a:buAutoNum type="alphaUcPeriod"/>
            </a:pPr>
            <a:r>
              <a:rPr lang="en-US" altLang="zh-CN" sz="3400" dirty="0">
                <a:latin typeface="Times New Roman" panose="02020603050405020304" pitchFamily="18" charset="0"/>
              </a:rPr>
              <a:t>many as mistakes as </a:t>
            </a:r>
          </a:p>
          <a:p>
            <a:pPr>
              <a:buFont typeface="Wingdings 2" panose="05020102010507070707" pitchFamily="18" charset="2"/>
              <a:buAutoNum type="alphaUcPeriod"/>
            </a:pPr>
            <a:r>
              <a:rPr lang="en-US" altLang="zh-CN" sz="3400" dirty="0">
                <a:latin typeface="Times New Roman" panose="02020603050405020304" pitchFamily="18" charset="0"/>
              </a:rPr>
              <a:t>B. as many mistakes as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C. as many mistakes like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D. mistakes many as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2. </a:t>
            </a:r>
            <a:r>
              <a:rPr lang="zh-CN" altLang="en-US" sz="3400" b="1" dirty="0">
                <a:latin typeface="Times New Roman" panose="02020603050405020304" pitchFamily="18" charset="0"/>
              </a:rPr>
              <a:t>根据中文意思完成句子。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我弟弟的钱不如我的多。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My brother ______ have __ _____ _____ __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I.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6" name="TextBox 2">
            <a:extLst>
              <a:ext uri="{FF2B5EF4-FFF2-40B4-BE49-F238E27FC236}">
                <a16:creationId xmlns:a16="http://schemas.microsoft.com/office/drawing/2014/main" id="{5A53A967-F85E-4588-9D5A-435867E8F3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260350"/>
            <a:ext cx="280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E562B9-D25B-4456-B29B-9DA8DC1798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484313"/>
            <a:ext cx="647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7FD8B9-32CD-46DB-9B28-65F296E3E8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5014913"/>
            <a:ext cx="61928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doesn’t         as much money as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>
            <a:extLst>
              <a:ext uri="{FF2B5EF4-FFF2-40B4-BE49-F238E27FC236}">
                <a16:creationId xmlns:a16="http://schemas.microsoft.com/office/drawing/2014/main" id="{3ACBDD69-42C2-4A12-A3BA-DEE4F91DD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85800"/>
            <a:ext cx="8208962" cy="574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3.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CN" sz="3400" b="1" dirty="0"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How are you feeling</a:t>
            </a:r>
            <a:r>
              <a:rPr lang="en-US" altLang="zh-CN" sz="3400" b="1" dirty="0">
                <a:latin typeface="Times New Roman" panose="02020603050405020304" pitchFamily="18" charset="0"/>
              </a:rPr>
              <a:t>, Daisy?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CN" sz="3400" b="1" dirty="0"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Not very well</a:t>
            </a:r>
            <a:r>
              <a:rPr lang="en-US" altLang="zh-CN" sz="3400" b="1" dirty="0">
                <a:latin typeface="Times New Roman" panose="02020603050405020304" pitchFamily="18" charset="0"/>
              </a:rPr>
              <a:t>. 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b="1" dirty="0">
                <a:latin typeface="Times New Roman" panose="02020603050405020304" pitchFamily="18" charset="0"/>
              </a:rPr>
              <a:t>    黛西，你现在感觉怎么样？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b="1" dirty="0">
                <a:latin typeface="Times New Roman" panose="02020603050405020304" pitchFamily="18" charset="0"/>
              </a:rPr>
              <a:t>   身体不是很舒服。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1</a:t>
            </a:r>
            <a:r>
              <a:rPr lang="zh-CN" altLang="en-US" sz="3400" dirty="0">
                <a:latin typeface="Times New Roman" panose="02020603050405020304" pitchFamily="18" charset="0"/>
              </a:rPr>
              <a:t>）</a:t>
            </a:r>
            <a:r>
              <a:rPr lang="en-US" altLang="zh-CN" sz="3400" dirty="0">
                <a:latin typeface="Times New Roman" panose="02020603050405020304" pitchFamily="18" charset="0"/>
              </a:rPr>
              <a:t>How is sb feeling   </a:t>
            </a:r>
            <a:r>
              <a:rPr lang="zh-CN" altLang="en-US" sz="3400" dirty="0">
                <a:latin typeface="Times New Roman" panose="02020603050405020304" pitchFamily="18" charset="0"/>
              </a:rPr>
              <a:t>某人现在感觉怎么样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（侧重于询问对方的身体状况）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回答这句话可以用：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I’m feeling well.</a:t>
            </a:r>
            <a:r>
              <a:rPr lang="en-US" altLang="zh-CN" sz="3400" dirty="0">
                <a:latin typeface="Times New Roman" panose="02020603050405020304" pitchFamily="18" charset="0"/>
              </a:rPr>
              <a:t>		</a:t>
            </a:r>
            <a:r>
              <a:rPr lang="zh-CN" altLang="en-US" sz="3400" dirty="0">
                <a:latin typeface="Times New Roman" panose="02020603050405020304" pitchFamily="18" charset="0"/>
              </a:rPr>
              <a:t>（我身体很好）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I’m not feeling well / Not (very) well.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（我身体不舒服）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Much better.	</a:t>
            </a:r>
            <a:r>
              <a:rPr lang="en-US" altLang="zh-CN" sz="3400" dirty="0">
                <a:latin typeface="Times New Roman" panose="02020603050405020304" pitchFamily="18" charset="0"/>
              </a:rPr>
              <a:t>		</a:t>
            </a:r>
            <a:r>
              <a:rPr lang="zh-CN" altLang="en-US" sz="3400" dirty="0">
                <a:latin typeface="Times New Roman" panose="02020603050405020304" pitchFamily="18" charset="0"/>
              </a:rPr>
              <a:t>（好多了）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2</a:t>
            </a:r>
            <a:r>
              <a:rPr lang="zh-CN" altLang="en-US" sz="3400" dirty="0">
                <a:latin typeface="Times New Roman" panose="02020603050405020304" pitchFamily="18" charset="0"/>
              </a:rPr>
              <a:t>）</a:t>
            </a:r>
            <a:r>
              <a:rPr lang="en-US" altLang="zh-CN" sz="3400" dirty="0">
                <a:latin typeface="Times New Roman" panose="02020603050405020304" pitchFamily="18" charset="0"/>
              </a:rPr>
              <a:t>well 		adj.</a:t>
            </a:r>
            <a:r>
              <a:rPr lang="zh-CN" altLang="en-US" sz="3400" dirty="0">
                <a:latin typeface="Times New Roman" panose="02020603050405020304" pitchFamily="18" charset="0"/>
              </a:rPr>
              <a:t> 健康的；身体好的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>
            <a:extLst>
              <a:ext uri="{FF2B5EF4-FFF2-40B4-BE49-F238E27FC236}">
                <a16:creationId xmlns:a16="http://schemas.microsoft.com/office/drawing/2014/main" id="{58F3649C-2D16-4DC0-AEBF-A3BBB358E1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028931"/>
            <a:ext cx="8064500" cy="50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400" b="1" dirty="0">
                <a:latin typeface="Times New Roman" panose="02020603050405020304" pitchFamily="18" charset="0"/>
              </a:rPr>
              <a:t>根据中文意思完成句子。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AutoNum type="arabicPeriod"/>
            </a:pPr>
            <a:r>
              <a:rPr lang="zh-CN" altLang="en-US" sz="3400" dirty="0">
                <a:latin typeface="Times New Roman" panose="02020603050405020304" pitchFamily="18" charset="0"/>
              </a:rPr>
              <a:t>当医生询问这位病人感觉怎么样时，他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</a:t>
            </a:r>
            <a:r>
              <a:rPr lang="zh-CN" altLang="en-US" sz="3400" dirty="0">
                <a:latin typeface="Times New Roman" panose="02020603050405020304" pitchFamily="18" charset="0"/>
              </a:rPr>
              <a:t>说他感觉好点了。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When the doctor asked the patient 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 ____ ___ ___ ______,  he said that he _____ _____ _____.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2. </a:t>
            </a:r>
            <a:r>
              <a:rPr lang="zh-CN" altLang="en-US" sz="3400" dirty="0">
                <a:latin typeface="Times New Roman" panose="02020603050405020304" pitchFamily="18" charset="0"/>
              </a:rPr>
              <a:t>我今天身体不舒服。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 I  _____ _____ _____ _____today.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4" name="TextBox 2">
            <a:extLst>
              <a:ext uri="{FF2B5EF4-FFF2-40B4-BE49-F238E27FC236}">
                <a16:creationId xmlns:a16="http://schemas.microsoft.com/office/drawing/2014/main" id="{FA5BA8DD-301D-41CF-B9A7-C27530DC0E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260350"/>
            <a:ext cx="280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E8DF0A-86F3-4C2F-AAFD-5B544404E9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3465686"/>
            <a:ext cx="49180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how  he was feeling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4B63EF-401B-46BB-B935-B840D74BD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4133027"/>
            <a:ext cx="377983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felt   much  better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FE31A5-09FE-45CC-B2BB-135A77CBB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672" y="5301208"/>
            <a:ext cx="4710112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am    not   feeling well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C6C1FBB3-73C9-4156-9460-285532D9A8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696538"/>
            <a:ext cx="8136706" cy="522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4. I’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 ready to</a:t>
            </a:r>
            <a:r>
              <a:rPr lang="en-US" altLang="zh-CN" sz="3400" b="1" dirty="0">
                <a:latin typeface="Times New Roman" panose="02020603050405020304" pitchFamily="18" charset="0"/>
              </a:rPr>
              <a:t> go. </a:t>
            </a:r>
            <a:r>
              <a:rPr lang="zh-CN" altLang="en-US" sz="3400" b="1" dirty="0">
                <a:latin typeface="Times New Roman" panose="02020603050405020304" pitchFamily="18" charset="0"/>
              </a:rPr>
              <a:t>我准备好出发了。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ready 		adj. </a:t>
            </a:r>
            <a:r>
              <a:rPr lang="zh-CN" altLang="en-US" sz="3400" b="1" dirty="0">
                <a:latin typeface="Times New Roman" panose="02020603050405020304" pitchFamily="18" charset="0"/>
              </a:rPr>
              <a:t>准备好的</a:t>
            </a: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常用的句型有：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be ready to do </a:t>
            </a:r>
            <a:r>
              <a:rPr lang="en-US" altLang="zh-CN" sz="3400" dirty="0" err="1">
                <a:latin typeface="Times New Roman" panose="02020603050405020304" pitchFamily="18" charset="0"/>
              </a:rPr>
              <a:t>sth</a:t>
            </a:r>
            <a:r>
              <a:rPr lang="en-US" altLang="zh-CN" sz="3400" dirty="0">
                <a:latin typeface="Times New Roman" panose="02020603050405020304" pitchFamily="18" charset="0"/>
              </a:rPr>
              <a:t>	</a:t>
            </a:r>
            <a:r>
              <a:rPr lang="zh-CN" altLang="en-US" sz="3400" dirty="0">
                <a:latin typeface="Times New Roman" panose="02020603050405020304" pitchFamily="18" charset="0"/>
              </a:rPr>
              <a:t>准备好做某事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be ready for </a:t>
            </a:r>
            <a:r>
              <a:rPr lang="en-US" altLang="zh-CN" sz="3400" dirty="0" err="1">
                <a:latin typeface="Times New Roman" panose="02020603050405020304" pitchFamily="18" charset="0"/>
              </a:rPr>
              <a:t>sth</a:t>
            </a:r>
            <a:r>
              <a:rPr lang="en-US" altLang="zh-CN" sz="3400" dirty="0">
                <a:latin typeface="Times New Roman" panose="02020603050405020304" pitchFamily="18" charset="0"/>
              </a:rPr>
              <a:t>		</a:t>
            </a:r>
            <a:r>
              <a:rPr lang="zh-CN" altLang="en-US" sz="3400" dirty="0">
                <a:latin typeface="Times New Roman" panose="02020603050405020304" pitchFamily="18" charset="0"/>
              </a:rPr>
              <a:t>为某事做好准备   如：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 am ready to do the work.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我准备好做这项工作了。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 am ready for the work.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我为这项工作做好准备了。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>
            <a:extLst>
              <a:ext uri="{FF2B5EF4-FFF2-40B4-BE49-F238E27FC236}">
                <a16:creationId xmlns:a16="http://schemas.microsoft.com/office/drawing/2014/main" id="{F8F98E15-CD95-4958-B5F7-B4BFC407C0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943908"/>
            <a:ext cx="8208962" cy="5230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1. </a:t>
            </a:r>
            <a:r>
              <a:rPr lang="zh-CN" altLang="en-US" sz="3400" dirty="0">
                <a:latin typeface="Times New Roman" panose="02020603050405020304" pitchFamily="18" charset="0"/>
              </a:rPr>
              <a:t>选择最佳答案。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(   )Let’s be ready _____ the competition!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	A. to 	B. for 	C. of 	D. with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2. </a:t>
            </a:r>
            <a:r>
              <a:rPr lang="zh-CN" altLang="en-US" sz="3400" dirty="0">
                <a:latin typeface="Times New Roman" panose="02020603050405020304" pitchFamily="18" charset="0"/>
              </a:rPr>
              <a:t>根据中文意思完成句子。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看！学生们都准备好回答问题了。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Look! The students ___ _____ __ ______.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the questions.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你为这次旅行做好准备了吗？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_____  you _____ _____ the trip?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2" name="TextBox 2">
            <a:extLst>
              <a:ext uri="{FF2B5EF4-FFF2-40B4-BE49-F238E27FC236}">
                <a16:creationId xmlns:a16="http://schemas.microsoft.com/office/drawing/2014/main" id="{B8CAD466-5101-4EC2-A589-688760E08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334963"/>
            <a:ext cx="28082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00A32AC-2093-4576-8CF8-A6BC35954F13}"/>
              </a:ext>
            </a:extLst>
          </p:cNvPr>
          <p:cNvSpPr/>
          <p:nvPr/>
        </p:nvSpPr>
        <p:spPr>
          <a:xfrm>
            <a:off x="755650" y="1774825"/>
            <a:ext cx="492125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B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2172AF3-3FFB-4942-BB03-25BF2B7F618B}"/>
              </a:ext>
            </a:extLst>
          </p:cNvPr>
          <p:cNvSpPr/>
          <p:nvPr/>
        </p:nvSpPr>
        <p:spPr>
          <a:xfrm>
            <a:off x="4211638" y="3719513"/>
            <a:ext cx="403225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are ready to answer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C3F51FC-1CE2-4175-805D-AADFBEE0A13F}"/>
              </a:ext>
            </a:extLst>
          </p:cNvPr>
          <p:cNvSpPr/>
          <p:nvPr/>
        </p:nvSpPr>
        <p:spPr>
          <a:xfrm>
            <a:off x="755650" y="5445224"/>
            <a:ext cx="403225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Are            ready for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>
            <a:extLst>
              <a:ext uri="{FF2B5EF4-FFF2-40B4-BE49-F238E27FC236}">
                <a16:creationId xmlns:a16="http://schemas.microsoft.com/office/drawing/2014/main" id="{C0746A0E-D08C-4636-A554-31EE394B4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764704"/>
            <a:ext cx="8064500" cy="3922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5. take the medicine on time	</a:t>
            </a:r>
            <a:r>
              <a:rPr lang="zh-CN" altLang="en-US" sz="3400" b="1" dirty="0">
                <a:latin typeface="Times New Roman" panose="02020603050405020304" pitchFamily="18" charset="0"/>
              </a:rPr>
              <a:t>按时吃药</a:t>
            </a: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on time					</a:t>
            </a:r>
            <a:r>
              <a:rPr lang="zh-CN" altLang="en-US" sz="3400" b="1" dirty="0">
                <a:latin typeface="Times New Roman" panose="02020603050405020304" pitchFamily="18" charset="0"/>
              </a:rPr>
              <a:t>按时</a:t>
            </a: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6. go out alone				</a:t>
            </a:r>
            <a:r>
              <a:rPr lang="zh-CN" altLang="en-US" sz="3400" b="1" dirty="0">
                <a:latin typeface="Times New Roman" panose="02020603050405020304" pitchFamily="18" charset="0"/>
              </a:rPr>
              <a:t>独自外出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endParaRPr lang="en-US" altLang="zh-CN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06" name="Picture 2" descr="c:\documents and settings\administrator\application data\360se6\User Data\temp\006bYXK5gy6YkShfyiVf5.jpg">
            <a:extLst>
              <a:ext uri="{FF2B5EF4-FFF2-40B4-BE49-F238E27FC236}">
                <a16:creationId xmlns:a16="http://schemas.microsoft.com/office/drawing/2014/main" id="{C7DCCF86-727E-4C6D-9AE8-CDB5100B6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850" y="3876675"/>
            <a:ext cx="2565400" cy="256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FA4BFA55-670F-4625-85A5-271688D44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350563"/>
            <a:ext cx="8064698" cy="391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7. share cups with others	</a:t>
            </a:r>
            <a:r>
              <a:rPr lang="zh-CN" altLang="en-US" sz="3400" b="1" dirty="0">
                <a:latin typeface="Times New Roman" panose="02020603050405020304" pitchFamily="18" charset="0"/>
              </a:rPr>
              <a:t>与别人合用杯子</a:t>
            </a: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share </a:t>
            </a:r>
            <a:r>
              <a:rPr lang="en-US" altLang="zh-CN" sz="3400" b="1" dirty="0" err="1">
                <a:latin typeface="Times New Roman" panose="02020603050405020304" pitchFamily="18" charset="0"/>
              </a:rPr>
              <a:t>sth</a:t>
            </a:r>
            <a:r>
              <a:rPr lang="en-US" altLang="zh-CN" sz="3400" b="1" dirty="0">
                <a:latin typeface="Times New Roman" panose="02020603050405020304" pitchFamily="18" charset="0"/>
              </a:rPr>
              <a:t> with sb		</a:t>
            </a:r>
            <a:r>
              <a:rPr lang="zh-CN" altLang="en-US" sz="3400" b="1" dirty="0">
                <a:latin typeface="Times New Roman" panose="02020603050405020304" pitchFamily="18" charset="0"/>
              </a:rPr>
              <a:t>与某人合用</a:t>
            </a:r>
            <a:r>
              <a:rPr lang="en-US" altLang="zh-CN" sz="3400" b="1" dirty="0">
                <a:latin typeface="Times New Roman" panose="02020603050405020304" pitchFamily="18" charset="0"/>
              </a:rPr>
              <a:t>/</a:t>
            </a:r>
            <a:r>
              <a:rPr lang="zh-CN" altLang="en-US" sz="3400" b="1" dirty="0">
                <a:latin typeface="Times New Roman" panose="02020603050405020304" pitchFamily="18" charset="0"/>
              </a:rPr>
              <a:t>分享</a:t>
            </a:r>
            <a:r>
              <a:rPr lang="en-US" altLang="zh-CN" sz="3400" b="1" dirty="0">
                <a:latin typeface="Times New Roman" panose="02020603050405020304" pitchFamily="18" charset="0"/>
              </a:rPr>
              <a:t>					</a:t>
            </a:r>
            <a:r>
              <a:rPr lang="zh-CN" altLang="en-US" sz="3400" b="1" dirty="0">
                <a:latin typeface="Times New Roman" panose="02020603050405020304" pitchFamily="18" charset="0"/>
              </a:rPr>
              <a:t>某物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Lucy shares a bedroom with Lily.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露西和莉莉合用一间卧室。</a:t>
            </a:r>
            <a:endParaRPr lang="en-US" altLang="zh-CN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8473AAB-A3DA-4CA1-AC56-4D05A71BBBF2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9154" name="TextBox 4">
            <a:extLst>
              <a:ext uri="{FF2B5EF4-FFF2-40B4-BE49-F238E27FC236}">
                <a16:creationId xmlns:a16="http://schemas.microsoft.com/office/drawing/2014/main" id="{C651E69F-77E5-44DE-9822-17C0A1ED65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>
            <a:extLst>
              <a:ext uri="{FF2B5EF4-FFF2-40B4-BE49-F238E27FC236}">
                <a16:creationId xmlns:a16="http://schemas.microsoft.com/office/drawing/2014/main" id="{03F627E2-489E-4D37-A0F6-1314908D4C8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019175"/>
            <a:ext cx="8147050" cy="528955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情态动词后接动词</a:t>
            </a:r>
            <a:r>
              <a:rPr lang="en-US" altLang="zh-CN" sz="3200"/>
              <a:t>______</a:t>
            </a:r>
            <a:r>
              <a:rPr lang="zh-CN" altLang="en-US" sz="3200"/>
              <a:t>，没有人称和数的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变化， </a:t>
            </a:r>
            <a:r>
              <a:rPr lang="en-US" altLang="zh-CN" sz="3200"/>
              <a:t>______</a:t>
            </a:r>
            <a:r>
              <a:rPr lang="zh-CN" altLang="en-US" sz="3200"/>
              <a:t>（能</a:t>
            </a:r>
            <a:r>
              <a:rPr lang="en-US" altLang="zh-CN" sz="3200"/>
              <a:t>/</a:t>
            </a:r>
            <a:r>
              <a:rPr lang="zh-CN" altLang="en-US" sz="3200"/>
              <a:t>不能）单独作谓语，要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与后面的</a:t>
            </a:r>
            <a:r>
              <a:rPr lang="en-US" altLang="zh-CN" sz="3200"/>
              <a:t>______</a:t>
            </a:r>
            <a:r>
              <a:rPr lang="zh-CN" altLang="en-US" sz="3200"/>
              <a:t>共同作谓语。其否定形式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是在其后面直接加</a:t>
            </a:r>
            <a:r>
              <a:rPr lang="en-US" altLang="zh-CN" sz="3200"/>
              <a:t>______</a:t>
            </a:r>
            <a:r>
              <a:rPr lang="zh-CN" altLang="en-US" sz="3200"/>
              <a:t> 。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情态动词</a:t>
            </a:r>
            <a:r>
              <a:rPr lang="en-US" altLang="zh-CN" sz="3200"/>
              <a:t>can </a:t>
            </a:r>
            <a:r>
              <a:rPr lang="zh-CN" altLang="en-US" sz="3200"/>
              <a:t>的用法：表示能力。构成一般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疑问句时，需把</a:t>
            </a:r>
            <a:r>
              <a:rPr lang="en-US" altLang="zh-CN" sz="3200"/>
              <a:t>can </a:t>
            </a:r>
            <a:r>
              <a:rPr lang="zh-CN" altLang="en-US" sz="3200"/>
              <a:t>移到</a:t>
            </a:r>
            <a:r>
              <a:rPr lang="en-US" altLang="zh-CN" sz="3200"/>
              <a:t>______</a:t>
            </a:r>
            <a:r>
              <a:rPr lang="zh-CN" altLang="en-US" sz="3200"/>
              <a:t>（句首</a:t>
            </a:r>
            <a:r>
              <a:rPr lang="en-US" altLang="zh-CN" sz="3200"/>
              <a:t>/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中）。肯定回答为“</a:t>
            </a:r>
            <a:r>
              <a:rPr lang="en-US" altLang="zh-CN" sz="3200"/>
              <a:t>Yes,</a:t>
            </a:r>
            <a:r>
              <a:rPr lang="zh-CN" altLang="en-US" sz="3200"/>
              <a:t>主语</a:t>
            </a:r>
            <a:r>
              <a:rPr lang="en-US" altLang="zh-CN" sz="3200"/>
              <a:t>+ ______”</a:t>
            </a:r>
            <a:r>
              <a:rPr lang="zh-CN" altLang="en-US" sz="3200"/>
              <a:t>；否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定回答为“</a:t>
            </a:r>
            <a:r>
              <a:rPr lang="en-US" altLang="zh-CN" sz="3200"/>
              <a:t>No,</a:t>
            </a:r>
            <a:r>
              <a:rPr lang="zh-CN" altLang="en-US" sz="3200"/>
              <a:t>主语</a:t>
            </a:r>
            <a:r>
              <a:rPr lang="en-US" altLang="zh-CN" sz="3200"/>
              <a:t>+ ____________”</a:t>
            </a:r>
            <a:r>
              <a:rPr lang="zh-CN" altLang="en-US" sz="3200"/>
              <a:t>。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50D61B59-44F7-47DC-98B2-B088CFE4F4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2647950"/>
            <a:ext cx="709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not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DD64F9CC-7369-47F8-A531-69F348997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838" y="985838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原形</a:t>
            </a:r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044EF298-B297-49B9-B13F-19D27F527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2788" y="1514475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不能</a:t>
            </a: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2A509E72-1D12-4D5A-8E04-DB3BC88C9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2138363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动词</a:t>
            </a:r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id="{D7510773-89F5-4F42-9B21-53226694E6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6825" y="4475163"/>
            <a:ext cx="10048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句首</a:t>
            </a:r>
          </a:p>
        </p:txBody>
      </p:sp>
      <p:sp>
        <p:nvSpPr>
          <p:cNvPr id="7176" name="Rectangle 8">
            <a:extLst>
              <a:ext uri="{FF2B5EF4-FFF2-40B4-BE49-F238E27FC236}">
                <a16:creationId xmlns:a16="http://schemas.microsoft.com/office/drawing/2014/main" id="{FE2D7179-93A1-4A3E-94F5-A74AA3E2F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6688" y="4979988"/>
            <a:ext cx="7556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7" name="Rectangle 9">
            <a:extLst>
              <a:ext uri="{FF2B5EF4-FFF2-40B4-BE49-F238E27FC236}">
                <a16:creationId xmlns:a16="http://schemas.microsoft.com/office/drawing/2014/main" id="{70FB3B05-CCA8-4486-95EE-D5B7ED559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7538" y="5627688"/>
            <a:ext cx="2413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can’t / cannot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0185" name="TextBox 9">
            <a:extLst>
              <a:ext uri="{FF2B5EF4-FFF2-40B4-BE49-F238E27FC236}">
                <a16:creationId xmlns:a16="http://schemas.microsoft.com/office/drawing/2014/main" id="{82106C41-9E71-4E42-919E-280F8023B9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188913"/>
            <a:ext cx="2376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Comic Sans MS" panose="030F0702030302020204" pitchFamily="66" charset="0"/>
              </a:rPr>
              <a:t>Summary</a:t>
            </a:r>
            <a:endParaRPr lang="zh-CN" altLang="en-US" sz="3600" b="1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  <p:bldP spid="7176" grpId="0"/>
      <p:bldP spid="717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>
            <a:extLst>
              <a:ext uri="{FF2B5EF4-FFF2-40B4-BE49-F238E27FC236}">
                <a16:creationId xmlns:a16="http://schemas.microsoft.com/office/drawing/2014/main" id="{F8702085-E257-4ADC-9570-848C83AB4F8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908050"/>
            <a:ext cx="8075612" cy="521811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情态动词</a:t>
            </a:r>
            <a:r>
              <a:rPr lang="en-US" altLang="zh-CN" sz="3200"/>
              <a:t>may </a:t>
            </a:r>
            <a:r>
              <a:rPr lang="zh-CN" altLang="en-US" sz="3200"/>
              <a:t>的用法：表示允许。</a:t>
            </a:r>
            <a:r>
              <a:rPr lang="en-US" altLang="zh-CN" sz="3200"/>
              <a:t>may</a:t>
            </a:r>
            <a:r>
              <a:rPr lang="zh-CN" altLang="en-US" sz="3200"/>
              <a:t>在表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达这个意思时可以与</a:t>
            </a:r>
            <a:r>
              <a:rPr lang="en-US" altLang="zh-CN" sz="3200"/>
              <a:t>can </a:t>
            </a:r>
            <a:r>
              <a:rPr lang="zh-CN" altLang="en-US" sz="3200"/>
              <a:t>互换使用。由</a:t>
            </a:r>
            <a:r>
              <a:rPr lang="en-US" altLang="zh-CN" sz="3200"/>
              <a:t>may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引起的一般疑问句，其否定回答用</a:t>
            </a:r>
            <a:r>
              <a:rPr lang="en-US" altLang="zh-CN" sz="3200"/>
              <a:t>_______</a:t>
            </a:r>
            <a:r>
              <a:rPr lang="zh-CN" altLang="en-US" sz="3200"/>
              <a:t>， 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___________</a:t>
            </a:r>
            <a:r>
              <a:rPr lang="zh-CN" altLang="en-US" sz="3200"/>
              <a:t> 或 </a:t>
            </a:r>
            <a:r>
              <a:rPr lang="en-US" altLang="zh-CN" sz="3200"/>
              <a:t>________</a:t>
            </a:r>
            <a:r>
              <a:rPr lang="zh-CN" altLang="en-US" sz="3200"/>
              <a:t> 。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表示请求时，</a:t>
            </a:r>
            <a:r>
              <a:rPr lang="en-US" altLang="zh-CN" sz="3200"/>
              <a:t>could </a:t>
            </a:r>
            <a:r>
              <a:rPr lang="zh-CN" altLang="en-US" sz="3200"/>
              <a:t>和</a:t>
            </a:r>
            <a:r>
              <a:rPr lang="en-US" altLang="zh-CN" sz="3200"/>
              <a:t>can </a:t>
            </a:r>
            <a:r>
              <a:rPr lang="zh-CN" altLang="en-US" sz="3200"/>
              <a:t>不表示时态的区别，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只是</a:t>
            </a:r>
            <a:r>
              <a:rPr lang="en-US" altLang="zh-CN" sz="3200"/>
              <a:t>could</a:t>
            </a:r>
            <a:r>
              <a:rPr lang="zh-CN" altLang="en-US" sz="3200"/>
              <a:t>的语气更加委婉。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6CE68F73-9FFE-488E-9871-EA7C343E1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9563" y="1989138"/>
            <a:ext cx="15192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may not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DDCF077A-EFC4-49CF-A9CF-DACEB8867A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565400"/>
            <a:ext cx="24114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can’t / cannot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43A91805-ABB1-4CDB-BD2C-6767E599D6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2565400"/>
            <a:ext cx="14398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mustn’t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>
            <a:extLst>
              <a:ext uri="{FF2B5EF4-FFF2-40B4-BE49-F238E27FC236}">
                <a16:creationId xmlns:a16="http://schemas.microsoft.com/office/drawing/2014/main" id="{A33716C4-F420-4904-8CDA-6D2E241B42D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874713"/>
            <a:ext cx="8218487" cy="52181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/>
              <a:t>情态动词</a:t>
            </a:r>
            <a:r>
              <a:rPr lang="en-US" altLang="zh-CN" sz="3600"/>
              <a:t>must </a:t>
            </a:r>
            <a:r>
              <a:rPr lang="zh-CN" altLang="en-US" sz="3600"/>
              <a:t>的用法：表示必须</a:t>
            </a:r>
            <a:r>
              <a:rPr lang="en-US" altLang="zh-CN" sz="3600"/>
              <a:t>/</a:t>
            </a:r>
            <a:r>
              <a:rPr lang="zh-CN" altLang="en-US" sz="3600"/>
              <a:t>一定。</a:t>
            </a:r>
            <a:endParaRPr lang="en-US" altLang="zh-CN" sz="36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/>
              <a:t>其否定形式</a:t>
            </a:r>
            <a:r>
              <a:rPr lang="en-US" altLang="zh-CN" sz="3600"/>
              <a:t>mustn’t </a:t>
            </a:r>
            <a:r>
              <a:rPr lang="zh-CN" altLang="en-US" sz="3600"/>
              <a:t>表示</a:t>
            </a:r>
            <a:r>
              <a:rPr lang="en-US" altLang="zh-CN" sz="3600"/>
              <a:t>______</a:t>
            </a:r>
            <a:r>
              <a:rPr lang="zh-CN" altLang="en-US" sz="3600"/>
              <a:t>。由</a:t>
            </a:r>
            <a:r>
              <a:rPr lang="en-US" altLang="zh-CN" sz="3600"/>
              <a:t>must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/>
              <a:t>引起的一般疑问句，其否定回答要用</a:t>
            </a:r>
            <a:endParaRPr lang="en-US" altLang="zh-CN" sz="36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/>
              <a:t>______</a:t>
            </a:r>
            <a:r>
              <a:rPr lang="zh-CN" altLang="en-US" sz="3600"/>
              <a:t> 。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F18ABDE2-EEB3-4A6D-B60E-0E668CEFD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700" y="1557338"/>
            <a:ext cx="15446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禁止</a:t>
            </a: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D1860B1E-10DE-49E9-A21E-494A16A547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852738"/>
            <a:ext cx="151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needn’t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BFD2F51-4CC3-4AA2-8D0D-C0E4302DFA02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3250" name="TextBox 4">
            <a:extLst>
              <a:ext uri="{FF2B5EF4-FFF2-40B4-BE49-F238E27FC236}">
                <a16:creationId xmlns:a16="http://schemas.microsoft.com/office/drawing/2014/main" id="{68AC945E-5C77-4535-B845-2B57A8E3DC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>
            <a:extLst>
              <a:ext uri="{FF2B5EF4-FFF2-40B4-BE49-F238E27FC236}">
                <a16:creationId xmlns:a16="http://schemas.microsoft.com/office/drawing/2014/main" id="{03026707-9A1A-423F-B31C-2E85DC0CCB9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731838"/>
            <a:ext cx="8280400" cy="5649912"/>
          </a:xfrm>
        </p:spPr>
        <p:txBody>
          <a:bodyPr/>
          <a:lstStyle/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b="1" dirty="0"/>
              <a:t>一、用本单元所学的情态动词填空。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1. — Kate, you have won the English competition!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	</a:t>
            </a:r>
            <a:r>
              <a:rPr lang="zh-CN" altLang="en-US" sz="3000" dirty="0"/>
              <a:t>— Oh, it _______  be true. I made a lot of  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         mistakes in it.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2. You ________ talk to your grandparents like that. It’s impolite.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3. We _______ wash our hands before meals. It is good for our health.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F81DA479-CF73-44E6-B37C-0224319EE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3763" y="2178050"/>
            <a:ext cx="9493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can’t</a:t>
            </a: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877C7F2B-E161-4215-9188-CFA8E7C50E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3451225"/>
            <a:ext cx="1511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mustn’t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1F223356-F7E3-4C72-8497-FB90CE794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3863" y="4746625"/>
            <a:ext cx="9334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must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ldLvl="0"/>
      <p:bldP spid="17412" grpId="0" bldLvl="0"/>
      <p:bldP spid="17413" grpId="0" bldLvl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>
            <a:extLst>
              <a:ext uri="{FF2B5EF4-FFF2-40B4-BE49-F238E27FC236}">
                <a16:creationId xmlns:a16="http://schemas.microsoft.com/office/drawing/2014/main" id="{D43B1EA8-EAC7-4C89-ADC0-7CBAD2FE9AB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6725" y="1195388"/>
            <a:ext cx="8281988" cy="4105275"/>
          </a:xfrm>
        </p:spPr>
        <p:txBody>
          <a:bodyPr/>
          <a:lstStyle/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200"/>
              <a:t>4. Excuse me,  ____  you tell me the way to the </a:t>
            </a:r>
            <a:endParaRPr lang="en-US" altLang="zh-CN" sz="3200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</a:t>
            </a:r>
            <a:r>
              <a:rPr lang="zh-CN" altLang="en-US" sz="3200"/>
              <a:t>nearest park?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200"/>
              <a:t>5. You ________ go with us to the zoo if you </a:t>
            </a:r>
            <a:endParaRPr lang="en-US" altLang="zh-CN" sz="3200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</a:t>
            </a:r>
            <a:r>
              <a:rPr lang="zh-CN" altLang="en-US" sz="3200"/>
              <a:t>want to.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200"/>
              <a:t>6. I ____ speak Chinese very well, but I ____ </a:t>
            </a:r>
            <a:endParaRPr lang="en-US" altLang="zh-CN" sz="3200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</a:t>
            </a:r>
            <a:r>
              <a:rPr lang="zh-CN" altLang="en-US" sz="3200"/>
              <a:t>speak French at all.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6C4014D5-6C49-40D5-9D7C-86796B738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1268413"/>
            <a:ext cx="12239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	</a:t>
            </a: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0B2065CC-3FFD-4F13-807D-B8C2FC050A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1488" y="2700338"/>
            <a:ext cx="16779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 /may</a:t>
            </a: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5E61105A-0F7A-4EEF-BD5C-08EBED893F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2525" y="4068763"/>
            <a:ext cx="7556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</a:p>
        </p:txBody>
      </p:sp>
      <p:sp>
        <p:nvSpPr>
          <p:cNvPr id="18438" name="Rectangle 6">
            <a:extLst>
              <a:ext uri="{FF2B5EF4-FFF2-40B4-BE49-F238E27FC236}">
                <a16:creationId xmlns:a16="http://schemas.microsoft.com/office/drawing/2014/main" id="{596F3A36-FECE-4937-B387-4193A48198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1038" y="4140200"/>
            <a:ext cx="996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can’t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ldLvl="0"/>
      <p:bldP spid="18436" grpId="0" bldLvl="0"/>
      <p:bldP spid="18437" grpId="0" bldLvl="0"/>
      <p:bldP spid="18438" grpId="0" bldLvl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>
            <a:extLst>
              <a:ext uri="{FF2B5EF4-FFF2-40B4-BE49-F238E27FC236}">
                <a16:creationId xmlns:a16="http://schemas.microsoft.com/office/drawing/2014/main" id="{910DAAA7-368E-4C5F-AB4B-8F94D6CBA03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72641" y="620688"/>
            <a:ext cx="8247831" cy="5865813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二、翻译下列句子。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1. 门锁了。他不可能在家。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The door is locked. He _____ be at home.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2. 我的手表停了，肯定有毛病。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My watch doesn’t work. There _____ be something wrong with it.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3. — 我可以借用你的尺子吗？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— 当然可以。但是你必须明天还给我。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— ____ I borrow your ruler?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— Of course. But you _____ return it to me</a:t>
            </a:r>
            <a:r>
              <a:rPr lang="en-GB" altLang="en-US" sz="3200" dirty="0"/>
              <a:t>  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zh-CN" sz="3200" dirty="0"/>
              <a:t>        </a:t>
            </a:r>
            <a:r>
              <a:rPr lang="zh-CN" altLang="en-US" sz="3200" dirty="0"/>
              <a:t>tomorrow.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8C09C843-204C-4A98-90E8-5D42C7BF5C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8024" y="1700808"/>
            <a:ext cx="998537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can’t</a:t>
            </a:r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C5A0AC2C-7D3E-4AA2-BAF9-FEFD0E874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00" y="2708920"/>
            <a:ext cx="11080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must	</a:t>
            </a:r>
          </a:p>
        </p:txBody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4E2382D3-85D1-4C3E-AF54-B6AD46BF9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648" y="4869160"/>
            <a:ext cx="93821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May</a:t>
            </a:r>
          </a:p>
        </p:txBody>
      </p:sp>
      <p:sp>
        <p:nvSpPr>
          <p:cNvPr id="19462" name="Rectangle 6">
            <a:extLst>
              <a:ext uri="{FF2B5EF4-FFF2-40B4-BE49-F238E27FC236}">
                <a16:creationId xmlns:a16="http://schemas.microsoft.com/office/drawing/2014/main" id="{CA714DBC-242F-46E9-BED3-1A26944CCB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3904" y="5439368"/>
            <a:ext cx="98266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must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ldLvl="0"/>
      <p:bldP spid="19460" grpId="0" bldLvl="0"/>
      <p:bldP spid="19461" grpId="0" bldLvl="0"/>
      <p:bldP spid="19462" grpId="0" bldLvl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>
            <a:extLst>
              <a:ext uri="{FF2B5EF4-FFF2-40B4-BE49-F238E27FC236}">
                <a16:creationId xmlns:a16="http://schemas.microsoft.com/office/drawing/2014/main" id="{D4C1DB34-587C-42AB-B7BE-6F3BB78D9B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692150"/>
            <a:ext cx="8291512" cy="56165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/>
              <a:t>三、选择最佳答案填空。</a:t>
            </a:r>
            <a:endParaRPr lang="zh-CN" altLang="en-US" sz="32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(    )1. If you feel tired, you ____ sit on this chair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      and have a rest.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		A. must	B. can	C. need	D. can’t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(    )2. — ____ I watch TV now, Mum? I finished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           my homework.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	       — Yes, you ____.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	      A. Must, need 		B. May, can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	      C. Need, need 		D. May, must</a:t>
            </a:r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FE3716A5-BD80-4C67-84F1-5DF5AE7F5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764" y="1268760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CA74CF2E-BDC4-469C-8218-531C1E5CD3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763" y="3068960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>
            <a:extLst>
              <a:ext uri="{FF2B5EF4-FFF2-40B4-BE49-F238E27FC236}">
                <a16:creationId xmlns:a16="http://schemas.microsoft.com/office/drawing/2014/main" id="{0A240EFE-3501-466A-A51A-238F56009FB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79488"/>
            <a:ext cx="8291512" cy="50419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 </a:t>
            </a:r>
            <a:r>
              <a:rPr lang="en-US" altLang="zh-CN" sz="3200"/>
              <a:t>(    )3. He ____ see the words on the blackboard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        because he sits far away.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	A. mustn’t			B. may not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	C. can’t			D. needn’t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(    )4. — ____ I do all the housework now?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       — No, you ____. You can do it later.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    A. Must, mustn’t          	B. Must, can’t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    C. Must, may not 		D. Must, needn’t</a:t>
            </a:r>
            <a:endParaRPr lang="zh-CN" altLang="en-US" sz="3200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9D91A6BD-324C-406B-8E52-6148843FE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975" y="3286125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id="{1D9AB068-AA2E-4699-A2BF-75E616570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981075"/>
            <a:ext cx="4587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03157F8-88FF-4692-BD65-123694E02E38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9394" name="TextBox 4">
            <a:extLst>
              <a:ext uri="{FF2B5EF4-FFF2-40B4-BE49-F238E27FC236}">
                <a16:creationId xmlns:a16="http://schemas.microsoft.com/office/drawing/2014/main" id="{14C03EEE-4179-4437-B8FE-2FB003C4A0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6 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U6 模板</Template>
  <TotalTime>2</TotalTime>
  <Words>2040</Words>
  <Application>Microsoft Office PowerPoint</Application>
  <PresentationFormat>全屏显示(4:3)</PresentationFormat>
  <Paragraphs>367</Paragraphs>
  <Slides>54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54</vt:i4>
      </vt:variant>
    </vt:vector>
  </HeadingPairs>
  <TitlesOfParts>
    <vt:vector size="73" baseType="lpstr">
      <vt:lpstr>Arial</vt:lpstr>
      <vt:lpstr>宋体</vt:lpstr>
      <vt:lpstr>Wingdings</vt:lpstr>
      <vt:lpstr>Times New Roman</vt:lpstr>
      <vt:lpstr>Wingdings 2</vt:lpstr>
      <vt:lpstr>Calibri</vt:lpstr>
      <vt:lpstr>Comic Sans MS</vt:lpstr>
      <vt:lpstr>微软雅黑</vt:lpstr>
      <vt:lpstr>Bodoni MT Black</vt:lpstr>
      <vt:lpstr>PMingLiU</vt:lpstr>
      <vt:lpstr>MS Gothic</vt:lpstr>
      <vt:lpstr>黑体</vt:lpstr>
      <vt:lpstr>Arial Unicode MS</vt:lpstr>
      <vt:lpstr>Wingdings</vt:lpstr>
      <vt:lpstr>Lucida Sans Unicode</vt:lpstr>
      <vt:lpstr>Courier New</vt:lpstr>
      <vt:lpstr>MingLiU-ExtB</vt:lpstr>
      <vt:lpstr>Segoe Print</vt:lpstr>
      <vt:lpstr>U6 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Daisy saw a doctor. The doctor told her what to do and what not to do. Help her write down the doctor’s instructions.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Ma Jie</cp:lastModifiedBy>
  <cp:revision>27</cp:revision>
  <dcterms:created xsi:type="dcterms:W3CDTF">2016-12-28T06:28:12Z</dcterms:created>
  <dcterms:modified xsi:type="dcterms:W3CDTF">2019-01-12T06:09:15Z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